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56E9-7B04-4D73-AEF9-C382DC6467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EC2556D-2F2C-4BAF-AE43-F6E8A9693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4D2B61F-534A-4A69-92A5-504E8F689D55}"/>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5" name="Footer Placeholder 4">
            <a:extLst>
              <a:ext uri="{FF2B5EF4-FFF2-40B4-BE49-F238E27FC236}">
                <a16:creationId xmlns:a16="http://schemas.microsoft.com/office/drawing/2014/main" id="{F66F39BA-9947-4511-A49C-C38DC4E890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D1F2EA7-B553-43C3-B8AC-ABAF5B438FFF}"/>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352294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5FF2-D72D-467C-BA75-5831AA1D4D2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48C990-870D-462D-96CF-F8FE0F6181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BFD25F-9964-4E01-AE7E-BA09B0CBE80D}"/>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5" name="Footer Placeholder 4">
            <a:extLst>
              <a:ext uri="{FF2B5EF4-FFF2-40B4-BE49-F238E27FC236}">
                <a16:creationId xmlns:a16="http://schemas.microsoft.com/office/drawing/2014/main" id="{E96FB399-DD73-4D1F-AC65-BEFECC3D098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ABE934A-2FC8-449D-B7EA-E482DCF11971}"/>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90688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639B8-1ACB-492A-9900-A1F6F70794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7B0D63-1973-4BBE-BBEF-E7AA3D198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9D49D5-55EC-4B2D-A034-056D6547FE30}"/>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5" name="Footer Placeholder 4">
            <a:extLst>
              <a:ext uri="{FF2B5EF4-FFF2-40B4-BE49-F238E27FC236}">
                <a16:creationId xmlns:a16="http://schemas.microsoft.com/office/drawing/2014/main" id="{E6F73219-46B9-4F00-B029-0E884A8588E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FC7243A-5C78-4995-BF3F-253384F8487F}"/>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71118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0061-A6AA-4033-AB7B-6A6639D1FD7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027E9E8-4CBC-45CE-B70E-6A8884418A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FDFC719-AD11-4304-A1CE-6A49EDBAA35A}"/>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5" name="Footer Placeholder 4">
            <a:extLst>
              <a:ext uri="{FF2B5EF4-FFF2-40B4-BE49-F238E27FC236}">
                <a16:creationId xmlns:a16="http://schemas.microsoft.com/office/drawing/2014/main" id="{B2772A8D-C21A-4C57-B7F3-9129CAFFBE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16CDDE-97B2-4806-B91C-CA900F8C9093}"/>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7710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F432-EF03-42DC-8820-7AB1DCB23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C3075F-F991-4C3F-9176-41351BD1C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6B961-6EB8-449B-82FB-131869B0C224}"/>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5" name="Footer Placeholder 4">
            <a:extLst>
              <a:ext uri="{FF2B5EF4-FFF2-40B4-BE49-F238E27FC236}">
                <a16:creationId xmlns:a16="http://schemas.microsoft.com/office/drawing/2014/main" id="{5061139C-006D-4E11-9A34-61BF8D99A7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C504DDE-E195-459E-842D-5123CBAB86D1}"/>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401372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572B-45DA-4DC0-8714-A9CF6673DD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869DAC8-5E83-4C6F-AC32-1BBDFE661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B99BEB2-48F6-4E05-96CD-65DAA407A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2B62FB1-0CF6-4C4C-A436-9B433C9FA599}"/>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6" name="Footer Placeholder 5">
            <a:extLst>
              <a:ext uri="{FF2B5EF4-FFF2-40B4-BE49-F238E27FC236}">
                <a16:creationId xmlns:a16="http://schemas.microsoft.com/office/drawing/2014/main" id="{FC8ED52B-D566-4767-8FB6-3F22320F1C1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62E84FE-FFF8-44E7-8BC6-5DCA83896854}"/>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39294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63C9-EA37-46CF-AFF6-8C345B7ADC6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B47A55-DED4-41DC-A2B8-8AB827298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1327CA-D81D-4AF8-8BCB-DFE1065EC6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E7DE918-4AF7-4180-94F8-14420675F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5BB83-E0B5-4051-B52B-6F507558BE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0A5D31D-2DC1-4FA9-BF55-90D86B15C77A}"/>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8" name="Footer Placeholder 7">
            <a:extLst>
              <a:ext uri="{FF2B5EF4-FFF2-40B4-BE49-F238E27FC236}">
                <a16:creationId xmlns:a16="http://schemas.microsoft.com/office/drawing/2014/main" id="{78AEDF40-10FE-4A09-8EC6-5477F6F173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E54CC5B-0A30-4499-920F-5733D64336B9}"/>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119594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472-BD0D-43B0-86CE-16925262144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90A7A68-7009-4558-ADC5-04D4B8E3854E}"/>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4" name="Footer Placeholder 3">
            <a:extLst>
              <a:ext uri="{FF2B5EF4-FFF2-40B4-BE49-F238E27FC236}">
                <a16:creationId xmlns:a16="http://schemas.microsoft.com/office/drawing/2014/main" id="{712D8B1F-E3BC-442E-AA54-F679961AB96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B7CC3A1-A871-4E94-8FFE-EA182335C79A}"/>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145881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21C6F-40D5-47B5-8475-40CD4BE374E1}"/>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3" name="Footer Placeholder 2">
            <a:extLst>
              <a:ext uri="{FF2B5EF4-FFF2-40B4-BE49-F238E27FC236}">
                <a16:creationId xmlns:a16="http://schemas.microsoft.com/office/drawing/2014/main" id="{6F0B1794-B7FD-48F3-A930-3113B25CD89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86BA006-F047-4711-A765-8D52D9CC7BDA}"/>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244394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64F5-8ADA-4542-AFD6-B467A63C0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3512185-78B9-4938-94FA-481ED826C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491239D-345F-470C-8CE7-8D3961BC6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24E49-9482-47AA-923D-08AA75B91DF1}"/>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6" name="Footer Placeholder 5">
            <a:extLst>
              <a:ext uri="{FF2B5EF4-FFF2-40B4-BE49-F238E27FC236}">
                <a16:creationId xmlns:a16="http://schemas.microsoft.com/office/drawing/2014/main" id="{E8A0EC97-C1FA-4EE9-A5CC-9DAA74AC56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7FF2541-2402-44C8-8B39-098ABDF083D0}"/>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278253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0E70-B2AA-4E73-A55E-DBDE8FE3A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E36AB46-2670-4499-A5F0-D8F967A0E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C6071D3-9EAE-471F-8851-C9097878F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0B343-285E-4C73-AE23-A9F73699EEAE}"/>
              </a:ext>
            </a:extLst>
          </p:cNvPr>
          <p:cNvSpPr>
            <a:spLocks noGrp="1"/>
          </p:cNvSpPr>
          <p:nvPr>
            <p:ph type="dt" sz="half" idx="10"/>
          </p:nvPr>
        </p:nvSpPr>
        <p:spPr/>
        <p:txBody>
          <a:bodyPr/>
          <a:lstStyle/>
          <a:p>
            <a:fld id="{04E81947-BF65-4331-A5AE-90AE0D1B7149}" type="datetimeFigureOut">
              <a:rPr lang="vi-VN" smtClean="0"/>
              <a:t>02/11/2021</a:t>
            </a:fld>
            <a:endParaRPr lang="vi-VN"/>
          </a:p>
        </p:txBody>
      </p:sp>
      <p:sp>
        <p:nvSpPr>
          <p:cNvPr id="6" name="Footer Placeholder 5">
            <a:extLst>
              <a:ext uri="{FF2B5EF4-FFF2-40B4-BE49-F238E27FC236}">
                <a16:creationId xmlns:a16="http://schemas.microsoft.com/office/drawing/2014/main" id="{2605CD1F-4D77-489E-8204-74002BCD3AC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61FA8A8-A2DE-42A5-8909-5B554FFF44F3}"/>
              </a:ext>
            </a:extLst>
          </p:cNvPr>
          <p:cNvSpPr>
            <a:spLocks noGrp="1"/>
          </p:cNvSpPr>
          <p:nvPr>
            <p:ph type="sldNum" sz="quarter" idx="12"/>
          </p:nvPr>
        </p:nvSpPr>
        <p:spPr/>
        <p:txBody>
          <a:bodyPr/>
          <a:lstStyle/>
          <a:p>
            <a:fld id="{A70A8E16-A221-4380-B5D5-41EE0D915CE0}" type="slidenum">
              <a:rPr lang="vi-VN" smtClean="0"/>
              <a:t>‹#›</a:t>
            </a:fld>
            <a:endParaRPr lang="vi-VN"/>
          </a:p>
        </p:txBody>
      </p:sp>
    </p:spTree>
    <p:extLst>
      <p:ext uri="{BB962C8B-B14F-4D97-AF65-F5344CB8AC3E}">
        <p14:creationId xmlns:p14="http://schemas.microsoft.com/office/powerpoint/2010/main" val="10097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5D3BD-13ED-4809-8377-6A9C42AF4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3CA932B-9688-45E3-BBD8-1FD19FF09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EE8E1-A6BF-47F2-98BD-9C7AF7600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81947-BF65-4331-A5AE-90AE0D1B7149}" type="datetimeFigureOut">
              <a:rPr lang="vi-VN" smtClean="0"/>
              <a:t>02/11/2021</a:t>
            </a:fld>
            <a:endParaRPr lang="vi-VN"/>
          </a:p>
        </p:txBody>
      </p:sp>
      <p:sp>
        <p:nvSpPr>
          <p:cNvPr id="5" name="Footer Placeholder 4">
            <a:extLst>
              <a:ext uri="{FF2B5EF4-FFF2-40B4-BE49-F238E27FC236}">
                <a16:creationId xmlns:a16="http://schemas.microsoft.com/office/drawing/2014/main" id="{6C223C9D-96DF-4D61-A799-14D2D1D80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0D8799F-BAFE-4506-B712-0EE487A09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A8E16-A221-4380-B5D5-41EE0D915CE0}" type="slidenum">
              <a:rPr lang="vi-VN" smtClean="0"/>
              <a:t>‹#›</a:t>
            </a:fld>
            <a:endParaRPr lang="vi-VN"/>
          </a:p>
        </p:txBody>
      </p:sp>
    </p:spTree>
    <p:extLst>
      <p:ext uri="{BB962C8B-B14F-4D97-AF65-F5344CB8AC3E}">
        <p14:creationId xmlns:p14="http://schemas.microsoft.com/office/powerpoint/2010/main" val="220108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5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32.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7D4F5FB-785A-4835-9961-CB3708F01F12}"/>
                  </a:ext>
                </a:extLst>
              </p:cNvPr>
              <p:cNvSpPr/>
              <p:nvPr/>
            </p:nvSpPr>
            <p:spPr>
              <a:xfrm>
                <a:off x="127000" y="63500"/>
                <a:ext cx="11938000" cy="300082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spcAft>
                    <a:spcPts val="0"/>
                  </a:spcAft>
                  <a:tabLst>
                    <a:tab pos="629920" algn="l"/>
                  </a:tabLst>
                </a:pPr>
                <a:r>
                  <a:rPr lang="vi-VN" sz="2800" b="1" dirty="0">
                    <a:solidFill>
                      <a:srgbClr val="FF0000"/>
                    </a:solidFill>
                    <a:latin typeface="UTM Swiss Condensed" panose="02000500000000000000" pitchFamily="2" charset="0"/>
                    <a:ea typeface="Arial" panose="020B0604020202020204" pitchFamily="34" charset="0"/>
                    <a:cs typeface="Times New Roman" panose="02020603050405020304" pitchFamily="18" charset="0"/>
                  </a:rPr>
                  <a:t>Câu 1:</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Một đoạn mạch xoay chiều gồm hai điện trở R giống nhau mắc song song, sau đó mắc nối tiếp với hai tụ điện C giống nhau mắc song song, rồi nối tiếp với cuộn dây thuần cảm L. Người ta đặt vào hai đầu AB của đoạn mạch một hiệu điện thế xoay chiều: u = U</a:t>
                </a:r>
                <a:r>
                  <a:rPr lang="vi-VN" sz="2800" b="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0</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cos</a:t>
                </a:r>
                <a14:m>
                  <m:oMath xmlns:m="http://schemas.openxmlformats.org/officeDocument/2006/math">
                    <m:r>
                      <a:rPr lang="vi-VN" sz="2800" b="1" i="1">
                        <a:solidFill>
                          <a:srgbClr val="FFFF00"/>
                        </a:solidFill>
                        <a:latin typeface="Cambria Math" panose="02040503050406030204" pitchFamily="18" charset="0"/>
                        <a:ea typeface="Arial" panose="020B0604020202020204" pitchFamily="34" charset="0"/>
                        <a:cs typeface="Times New Roman" panose="02020603050405020304" pitchFamily="18" charset="0"/>
                      </a:rPr>
                      <m:t>𝝎</m:t>
                    </m:r>
                  </m:oMath>
                </a14:m>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t (V). Tính giá trị cực đại của cường độ dòng điện qua L.</a:t>
                </a:r>
              </a:p>
              <a:p>
                <a:r>
                  <a:rPr lang="vi-VN" sz="2800" b="1" dirty="0">
                    <a:solidFill>
                      <a:srgbClr val="FFFF00"/>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2" name="Rectangle 1">
                <a:extLst>
                  <a:ext uri="{FF2B5EF4-FFF2-40B4-BE49-F238E27FC236}">
                    <a16:creationId xmlns:a16="http://schemas.microsoft.com/office/drawing/2014/main" id="{17D4F5FB-785A-4835-9961-CB3708F01F12}"/>
                  </a:ext>
                </a:extLst>
              </p:cNvPr>
              <p:cNvSpPr>
                <a:spLocks noRot="1" noChangeAspect="1" noMove="1" noResize="1" noEditPoints="1" noAdjustHandles="1" noChangeArrowheads="1" noChangeShapeType="1" noTextEdit="1"/>
              </p:cNvSpPr>
              <p:nvPr/>
            </p:nvSpPr>
            <p:spPr>
              <a:xfrm>
                <a:off x="127000" y="63500"/>
                <a:ext cx="11938000" cy="3000821"/>
              </a:xfrm>
              <a:prstGeom prst="rect">
                <a:avLst/>
              </a:prstGeom>
              <a:blipFill>
                <a:blip r:embed="rId2"/>
                <a:stretch>
                  <a:fillRect l="-916" t="-1207" r="-1629" b="-422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717BFBF-1201-43E0-89CE-6D230F30F6BC}"/>
                  </a:ext>
                </a:extLst>
              </p:cNvPr>
              <p:cNvSpPr/>
              <p:nvPr/>
            </p:nvSpPr>
            <p:spPr>
              <a:xfrm>
                <a:off x="1016000" y="3064321"/>
                <a:ext cx="4891083" cy="106407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I</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dirty="0">
                    <a:solidFill>
                      <a:srgbClr val="FFFFFF"/>
                    </a:solidFill>
                    <a:latin typeface="UTM Swiss Condensed" panose="02000500000000000000" pitchFamily="2" charset="0"/>
                    <a:ea typeface="Arial" panose="020B0604020202020204" pitchFamily="34" charset="0"/>
                  </a:rPr>
                  <a: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e>
                        </m:rad>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lang="vi-VN" sz="2800" b="1" dirty="0">
                    <a:solidFill>
                      <a:srgbClr val="FFFFFF"/>
                    </a:solidFill>
                    <a:latin typeface="UTM Swiss Condensed" panose="02000500000000000000" pitchFamily="2" charset="0"/>
                    <a:ea typeface="Arial" panose="020B0604020202020204" pitchFamily="34" charset="0"/>
                  </a:rPr>
                  <a:t> (A).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1717BFBF-1201-43E0-89CE-6D230F30F6BC}"/>
                  </a:ext>
                </a:extLst>
              </p:cNvPr>
              <p:cNvSpPr>
                <a:spLocks noRot="1" noChangeAspect="1" noMove="1" noResize="1" noEditPoints="1" noAdjustHandles="1" noChangeArrowheads="1" noChangeShapeType="1" noTextEdit="1"/>
              </p:cNvSpPr>
              <p:nvPr/>
            </p:nvSpPr>
            <p:spPr>
              <a:xfrm>
                <a:off x="1016000" y="3064321"/>
                <a:ext cx="4891083" cy="1064074"/>
              </a:xfrm>
              <a:prstGeom prst="rect">
                <a:avLst/>
              </a:prstGeom>
              <a:blipFill>
                <a:blip r:embed="rId3"/>
                <a:stretch>
                  <a:fillRect l="-26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5927682-273C-47B6-94D8-41446C6EC6DF}"/>
                  </a:ext>
                </a:extLst>
              </p:cNvPr>
              <p:cNvSpPr/>
              <p:nvPr/>
            </p:nvSpPr>
            <p:spPr>
              <a:xfrm>
                <a:off x="6477000" y="2613052"/>
                <a:ext cx="4001480" cy="1980863"/>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I</a:t>
                </a:r>
                <a:r>
                  <a:rPr lang="vi-VN"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0</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e>
                        </m:rad>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D5927682-273C-47B6-94D8-41446C6EC6DF}"/>
                  </a:ext>
                </a:extLst>
              </p:cNvPr>
              <p:cNvSpPr>
                <a:spLocks noRot="1" noChangeAspect="1" noMove="1" noResize="1" noEditPoints="1" noAdjustHandles="1" noChangeArrowheads="1" noChangeShapeType="1" noTextEdit="1"/>
              </p:cNvSpPr>
              <p:nvPr/>
            </p:nvSpPr>
            <p:spPr>
              <a:xfrm>
                <a:off x="6477000" y="2613052"/>
                <a:ext cx="4001480" cy="1980863"/>
              </a:xfrm>
              <a:prstGeom prst="rect">
                <a:avLst/>
              </a:prstGeom>
              <a:blipFill>
                <a:blip r:embed="rId4"/>
                <a:stretch>
                  <a:fillRect l="-3201" r="-213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C832073-D4A1-4D0B-B500-88940FC22C4B}"/>
                  </a:ext>
                </a:extLst>
              </p:cNvPr>
              <p:cNvSpPr/>
              <p:nvPr/>
            </p:nvSpPr>
            <p:spPr>
              <a:xfrm>
                <a:off x="1016000" y="4231051"/>
                <a:ext cx="4891083" cy="106407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I</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dirty="0">
                    <a:solidFill>
                      <a:srgbClr val="FFFFFF"/>
                    </a:solidFill>
                    <a:latin typeface="UTM Swiss Condensed" panose="02000500000000000000" pitchFamily="2" charset="0"/>
                    <a:ea typeface="Arial" panose="020B0604020202020204" pitchFamily="34" charset="0"/>
                  </a:rPr>
                  <a: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e>
                        </m:rad>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lang="vi-VN" sz="2800" b="1" dirty="0">
                    <a:solidFill>
                      <a:srgbClr val="FFFFFF"/>
                    </a:solidFill>
                    <a:latin typeface="UTM Swiss Condensed" panose="02000500000000000000" pitchFamily="2" charset="0"/>
                    <a:ea typeface="Arial" panose="020B0604020202020204" pitchFamily="34" charset="0"/>
                  </a:rPr>
                  <a:t> (A).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6C832073-D4A1-4D0B-B500-88940FC22C4B}"/>
                  </a:ext>
                </a:extLst>
              </p:cNvPr>
              <p:cNvSpPr>
                <a:spLocks noRot="1" noChangeAspect="1" noMove="1" noResize="1" noEditPoints="1" noAdjustHandles="1" noChangeArrowheads="1" noChangeShapeType="1" noTextEdit="1"/>
              </p:cNvSpPr>
              <p:nvPr/>
            </p:nvSpPr>
            <p:spPr>
              <a:xfrm>
                <a:off x="1016000" y="4231051"/>
                <a:ext cx="4891083" cy="1064074"/>
              </a:xfrm>
              <a:prstGeom prst="rect">
                <a:avLst/>
              </a:prstGeom>
              <a:blipFill>
                <a:blip r:embed="rId5"/>
                <a:stretch>
                  <a:fillRect l="-2618" r="-1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63E1813-6C67-484F-8C50-44676A6EBF09}"/>
                  </a:ext>
                </a:extLst>
              </p:cNvPr>
              <p:cNvSpPr/>
              <p:nvPr/>
            </p:nvSpPr>
            <p:spPr>
              <a:xfrm>
                <a:off x="6477000" y="4231051"/>
                <a:ext cx="4013022" cy="106612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I</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dirty="0">
                    <a:solidFill>
                      <a:srgbClr val="FFFFFF"/>
                    </a:solidFill>
                    <a:latin typeface="UTM Swiss Condensed" panose="02000500000000000000" pitchFamily="2" charset="0"/>
                    <a:ea typeface="Arial" panose="020B0604020202020204" pitchFamily="34" charset="0"/>
                  </a:rPr>
                  <a: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𝟐</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𝑼</m:t>
                            </m:r>
                          </m:e>
                          <m:sub>
                            <m:r>
                              <a:rPr lang="vi-VN" sz="2800" b="1" i="1">
                                <a:solidFill>
                                  <a:srgbClr val="FFFFFF"/>
                                </a:solidFill>
                                <a:latin typeface="Cambria Math" panose="02040503050406030204" pitchFamily="18" charset="0"/>
                                <a:ea typeface="Arial" panose="020B0604020202020204" pitchFamily="34" charset="0"/>
                              </a:rPr>
                              <m:t>𝟎</m:t>
                            </m:r>
                          </m:sub>
                        </m:sSub>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𝑹</m:t>
                                </m:r>
                              </m:e>
                              <m:sup>
                                <m:r>
                                  <a:rPr lang="vi-VN" sz="2800" b="1" i="1">
                                    <a:solidFill>
                                      <a:srgbClr val="FFFFFF"/>
                                    </a:solidFill>
                                    <a:latin typeface="Cambria Math" panose="02040503050406030204" pitchFamily="18" charset="0"/>
                                    <a:ea typeface="Arial" panose="020B0604020202020204" pitchFamily="34" charset="0"/>
                                  </a:rPr>
                                  <m:t>𝟐</m:t>
                                </m:r>
                              </m:sup>
                            </m:sSup>
                            <m:r>
                              <a:rPr lang="vi-VN" sz="2800" b="1" i="1">
                                <a:solidFill>
                                  <a:srgbClr val="FFFFFF"/>
                                </a:solidFill>
                                <a:latin typeface="Cambria Math" panose="02040503050406030204" pitchFamily="18" charset="0"/>
                                <a:ea typeface="Arial" panose="020B0604020202020204" pitchFamily="34" charset="0"/>
                              </a:rPr>
                              <m:t> + (</m:t>
                            </m:r>
                            <m:r>
                              <a:rPr lang="vi-VN" sz="2800" b="1" i="1">
                                <a:solidFill>
                                  <a:srgbClr val="FFFFFF"/>
                                </a:solidFill>
                                <a:latin typeface="Cambria Math" panose="02040503050406030204" pitchFamily="18" charset="0"/>
                                <a:ea typeface="Arial" panose="020B0604020202020204" pitchFamily="34" charset="0"/>
                              </a:rPr>
                              <m:t>𝝎</m:t>
                            </m:r>
                            <m:r>
                              <a:rPr lang="vi-VN" sz="2800" b="1" i="1">
                                <a:solidFill>
                                  <a:srgbClr val="FFFFFF"/>
                                </a:solidFill>
                                <a:latin typeface="Cambria Math" panose="02040503050406030204" pitchFamily="18" charset="0"/>
                                <a:ea typeface="Arial" panose="020B0604020202020204" pitchFamily="34" charset="0"/>
                              </a:rPr>
                              <m:t>𝑳</m:t>
                            </m:r>
                            <m:r>
                              <a:rPr lang="vi-VN" sz="2800" b="1" i="1">
                                <a:solidFill>
                                  <a:srgbClr val="FFFFFF"/>
                                </a:solidFill>
                                <a:latin typeface="Cambria Math" panose="02040503050406030204" pitchFamily="18"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𝑪</m:t>
                                </m:r>
                                <m:r>
                                  <a:rPr lang="vi-VN" sz="2800" b="1" i="1">
                                    <a:solidFill>
                                      <a:srgbClr val="FFFFFF"/>
                                    </a:solidFill>
                                    <a:latin typeface="Cambria Math" panose="02040503050406030204" pitchFamily="18" charset="0"/>
                                    <a:ea typeface="Arial" panose="020B0604020202020204" pitchFamily="34" charset="0"/>
                                  </a:rPr>
                                  <m:t>𝝎</m:t>
                                </m:r>
                              </m:den>
                            </m:f>
                          </m:e>
                        </m:rad>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m:t>
                            </m:r>
                          </m:e>
                          <m:sup>
                            <m:r>
                              <a:rPr lang="vi-VN" sz="2800" b="1" i="1">
                                <a:solidFill>
                                  <a:srgbClr val="FFFFFF"/>
                                </a:solidFill>
                                <a:latin typeface="Cambria Math" panose="02040503050406030204" pitchFamily="18" charset="0"/>
                                <a:ea typeface="Arial" panose="020B0604020202020204" pitchFamily="34" charset="0"/>
                              </a:rPr>
                              <m:t>𝟐</m:t>
                            </m:r>
                          </m:sup>
                        </m:sSup>
                      </m:den>
                    </m:f>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C63E1813-6C67-484F-8C50-44676A6EBF09}"/>
                  </a:ext>
                </a:extLst>
              </p:cNvPr>
              <p:cNvSpPr>
                <a:spLocks noRot="1" noChangeAspect="1" noMove="1" noResize="1" noEditPoints="1" noAdjustHandles="1" noChangeArrowheads="1" noChangeShapeType="1" noTextEdit="1"/>
              </p:cNvSpPr>
              <p:nvPr/>
            </p:nvSpPr>
            <p:spPr>
              <a:xfrm>
                <a:off x="6477000" y="4231051"/>
                <a:ext cx="4013022" cy="1066126"/>
              </a:xfrm>
              <a:prstGeom prst="rect">
                <a:avLst/>
              </a:prstGeom>
              <a:blipFill>
                <a:blip r:embed="rId6"/>
                <a:stretch>
                  <a:fillRect l="-3191" r="-2128"/>
                </a:stretch>
              </a:blipFill>
            </p:spPr>
            <p:txBody>
              <a:bodyPr/>
              <a:lstStyle/>
              <a:p>
                <a:r>
                  <a:rPr lang="vi-VN">
                    <a:noFill/>
                  </a:rPr>
                  <a:t> </a:t>
                </a:r>
              </a:p>
            </p:txBody>
          </p:sp>
        </mc:Fallback>
      </mc:AlternateContent>
      <p:sp>
        <p:nvSpPr>
          <p:cNvPr id="9" name="Oval 8">
            <a:extLst>
              <a:ext uri="{FF2B5EF4-FFF2-40B4-BE49-F238E27FC236}">
                <a16:creationId xmlns:a16="http://schemas.microsoft.com/office/drawing/2014/main" id="{E79189DB-6364-43F0-8592-60FF835D9AEA}"/>
              </a:ext>
            </a:extLst>
          </p:cNvPr>
          <p:cNvSpPr/>
          <p:nvPr/>
        </p:nvSpPr>
        <p:spPr>
          <a:xfrm>
            <a:off x="6465458" y="31212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375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 calcmode="lin" valueType="num">
                                      <p:cBhvr>
                                        <p:cTn id="32" dur="500" fill="hold"/>
                                        <p:tgtEl>
                                          <p:spTgt spid="9">
                                            <p:bg/>
                                          </p:spTgt>
                                        </p:tgtEl>
                                        <p:attrNameLst>
                                          <p:attrName>ppt_w</p:attrName>
                                        </p:attrNameLst>
                                      </p:cBhvr>
                                      <p:tavLst>
                                        <p:tav tm="0">
                                          <p:val>
                                            <p:fltVal val="0"/>
                                          </p:val>
                                        </p:tav>
                                        <p:tav tm="100000">
                                          <p:val>
                                            <p:strVal val="#ppt_w"/>
                                          </p:val>
                                        </p:tav>
                                      </p:tavLst>
                                    </p:anim>
                                    <p:anim calcmode="lin" valueType="num">
                                      <p:cBhvr>
                                        <p:cTn id="33"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p:cTn id="3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60372-804B-4E96-96A8-2C0654E3B27D}"/>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a:solidFill>
                  <a:srgbClr val="FF0000"/>
                </a:solidFill>
                <a:latin typeface="UTM Swiss Condensed" panose="02000500000000000000" pitchFamily="2" charset="0"/>
                <a:cs typeface="Times New Roman" panose="02020603050405020304" pitchFamily="18" charset="0"/>
              </a:rPr>
              <a:t>Câu 10:</a:t>
            </a:r>
            <a:r>
              <a:rPr lang="nl-NL" sz="2800" b="1">
                <a:solidFill>
                  <a:srgbClr val="FFFF00"/>
                </a:solidFill>
                <a:latin typeface="UTM Swiss Condensed" panose="02000500000000000000" pitchFamily="2" charset="0"/>
                <a:cs typeface="Times New Roman" panose="02020603050405020304" pitchFamily="18" charset="0"/>
              </a:rPr>
              <a:t> Lần lượt mắc điện trở R, cuộn dây thuần cảm có độ tự cảm L, tụ điện có điện dung C vào điện áp xoay chiều u = U0cos</a:t>
            </a:r>
            <a:r>
              <a:rPr lang="nl-NL"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a:solidFill>
                  <a:srgbClr val="FFFF00"/>
                </a:solidFill>
                <a:latin typeface="UTM Swiss Condensed" panose="02000500000000000000" pitchFamily="2" charset="0"/>
                <a:cs typeface="Times New Roman" panose="02020603050405020304" pitchFamily="18" charset="0"/>
              </a:rPr>
              <a:t>t thì cường độ hiệu dụng có giá trị lần lượt là 4A, 6A, 2 </a:t>
            </a:r>
            <a: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Nếu mắc nối tiếp các phần tử trên vào điện áp này thì cường độ hiệu dụng của dòng điện qua mạch là:</a:t>
            </a:r>
            <a:endPar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0E7FC11-D5E2-4B30-A40C-56E544A4153D}"/>
              </a:ext>
            </a:extLst>
          </p:cNvPr>
          <p:cNvSpPr/>
          <p:nvPr/>
        </p:nvSpPr>
        <p:spPr>
          <a:xfrm>
            <a:off x="508000" y="2244016"/>
            <a:ext cx="2220480" cy="523220"/>
          </a:xfrm>
          <a:prstGeom prst="rect">
            <a:avLst/>
          </a:prstGeom>
        </p:spPr>
        <p:txBody>
          <a:bodyPr wrap="square">
            <a:spAutoFit/>
          </a:bodyPr>
          <a:lstStyle/>
          <a:p>
            <a:r>
              <a:rPr lang="nl-NL" sz="2800" b="1">
                <a:solidFill>
                  <a:srgbClr val="FFFFFF"/>
                </a:solidFill>
                <a:latin typeface="UTM Swiss Condensed" panose="02000500000000000000" pitchFamily="2" charset="0"/>
                <a:ea typeface="Arial" panose="020B0604020202020204" pitchFamily="34" charset="0"/>
              </a:rPr>
              <a:t>A. 2,4 A</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DC3AD8B-F773-443D-AE76-4984EB8EA1E3}"/>
              </a:ext>
            </a:extLst>
          </p:cNvPr>
          <p:cNvSpPr/>
          <p:nvPr/>
        </p:nvSpPr>
        <p:spPr>
          <a:xfrm>
            <a:off x="508000" y="2812006"/>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12 A.</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34B7FC7-BBF2-4EDF-8125-CF18956AB64B}"/>
              </a:ext>
            </a:extLst>
          </p:cNvPr>
          <p:cNvSpPr/>
          <p:nvPr/>
        </p:nvSpPr>
        <p:spPr>
          <a:xfrm>
            <a:off x="508000" y="3335226"/>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4 A.</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79368AF-9527-4F7B-A51C-CD52C4C66472}"/>
              </a:ext>
            </a:extLst>
          </p:cNvPr>
          <p:cNvSpPr/>
          <p:nvPr/>
        </p:nvSpPr>
        <p:spPr>
          <a:xfrm>
            <a:off x="508000" y="3858446"/>
            <a:ext cx="1221809"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6 </a:t>
            </a:r>
            <a:r>
              <a:rPr lang="nl-NL" sz="2800" b="1">
                <a:solidFill>
                  <a:srgbClr val="FFFFFF"/>
                </a:solidFill>
                <a:latin typeface="UTM Swiss Condensed" panose="02000500000000000000" pitchFamily="2" charset="0"/>
                <a:ea typeface="Arial" panose="020B0604020202020204" pitchFamily="34" charset="0"/>
              </a:rPr>
              <a:t>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CE0E850-8F9D-4D39-AD5F-98032420ECE2}"/>
              </a:ext>
            </a:extLst>
          </p:cNvPr>
          <p:cNvSpPr/>
          <p:nvPr/>
        </p:nvSpPr>
        <p:spPr>
          <a:xfrm>
            <a:off x="399529" y="224050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9937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FEDBD7A-AD87-41F3-BFC3-4A6F9F87A4BC}"/>
                  </a:ext>
                </a:extLst>
              </p:cNvPr>
              <p:cNvSpPr/>
              <p:nvPr/>
            </p:nvSpPr>
            <p:spPr>
              <a:xfrm>
                <a:off x="127000" y="63500"/>
                <a:ext cx="11938000" cy="260173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FF0000"/>
                    </a:solidFill>
                    <a:latin typeface="UTM Swiss Condensed" panose="02000500000000000000" pitchFamily="2" charset="0"/>
                    <a:cs typeface="Times New Roman" panose="02020603050405020304" pitchFamily="18" charset="0"/>
                  </a:rPr>
                  <a:t>Câu 11:</a:t>
                </a:r>
                <a:r>
                  <a:rPr lang="it-IT" sz="2800" b="1" dirty="0">
                    <a:solidFill>
                      <a:srgbClr val="FFFF00"/>
                    </a:solidFill>
                    <a:latin typeface="UTM Swiss Condensed" panose="02000500000000000000" pitchFamily="2" charset="0"/>
                    <a:cs typeface="Times New Roman" panose="02020603050405020304" pitchFamily="18" charset="0"/>
                  </a:rPr>
                  <a:t> Cho mạch RLC mắc nối tiếp, cuộn dây thuần cảm có L thay đổi được. Điện áp đặt vào hai đầu đoạn mạch có biểu thức </a:t>
                </a:r>
                <a14:m>
                  <m:oMath xmlns:m="http://schemas.openxmlformats.org/officeDocument/2006/math">
                    <m:r>
                      <a:rPr lang="vi-VN" sz="2800" b="1">
                        <a:solidFill>
                          <a:srgbClr val="FFFF00"/>
                        </a:solidFill>
                        <a:latin typeface="Cambria Math" panose="02040503050406030204" pitchFamily="18" charset="0"/>
                      </a:rPr>
                      <m:t>𝒖</m:t>
                    </m:r>
                    <m:r>
                      <a:rPr lang="it-IT" sz="2800" b="1">
                        <a:solidFill>
                          <a:srgbClr val="FFFF00"/>
                        </a:solidFill>
                        <a:latin typeface="Cambria Math" panose="02040503050406030204" pitchFamily="18" charset="0"/>
                      </a:rPr>
                      <m:t> = </m:t>
                    </m:r>
                    <m:r>
                      <a:rPr lang="it-IT" sz="2800" b="1">
                        <a:solidFill>
                          <a:srgbClr val="FFFF00"/>
                        </a:solidFill>
                        <a:latin typeface="Cambria Math" panose="02040503050406030204" pitchFamily="18" charset="0"/>
                      </a:rPr>
                      <m:t>𝟐𝟎𝟎</m:t>
                    </m:r>
                    <m:rad>
                      <m:radPr>
                        <m:degHide m:val="on"/>
                        <m:ctrlPr>
                          <a:rPr lang="vi-VN" sz="2800" b="1" i="1">
                            <a:solidFill>
                              <a:srgbClr val="FFFF00"/>
                            </a:solidFill>
                            <a:latin typeface="Cambria Math" panose="02040503050406030204" pitchFamily="18" charset="0"/>
                          </a:rPr>
                        </m:ctrlPr>
                      </m:radPr>
                      <m:deg/>
                      <m:e>
                        <m:r>
                          <a:rPr lang="it-IT" sz="2800" b="1">
                            <a:solidFill>
                              <a:srgbClr val="FFFF00"/>
                            </a:solidFill>
                            <a:latin typeface="Cambria Math" panose="02040503050406030204" pitchFamily="18" charset="0"/>
                          </a:rPr>
                          <m:t>𝟐</m:t>
                        </m:r>
                      </m:e>
                    </m:rad>
                    <m:func>
                      <m:funcPr>
                        <m:ctrlPr>
                          <a:rPr lang="vi-VN" sz="2800" b="1" i="1">
                            <a:solidFill>
                              <a:srgbClr val="FFFF00"/>
                            </a:solidFill>
                            <a:latin typeface="Cambria Math" panose="02040503050406030204" pitchFamily="18" charset="0"/>
                          </a:rPr>
                        </m:ctrlPr>
                      </m:funcPr>
                      <m:fName>
                        <m:r>
                          <a:rPr lang="vi-VN" sz="2800" b="1">
                            <a:solidFill>
                              <a:srgbClr val="FFFF00"/>
                            </a:solidFill>
                            <a:latin typeface="Cambria Math" panose="02040503050406030204" pitchFamily="18" charset="0"/>
                          </a:rPr>
                          <m:t>𝒄𝒐𝒔</m:t>
                        </m:r>
                      </m:fName>
                      <m:e>
                        <m:r>
                          <a:rPr lang="it-IT" sz="2800" b="1">
                            <a:solidFill>
                              <a:srgbClr val="FFFF00"/>
                            </a:solidFill>
                            <a:latin typeface="Cambria Math" panose="02040503050406030204" pitchFamily="18" charset="0"/>
                          </a:rPr>
                          <m:t>𝟏</m:t>
                        </m:r>
                      </m:e>
                    </m:func>
                    <m:r>
                      <a:rPr lang="it-IT" sz="2800" b="1">
                        <a:solidFill>
                          <a:srgbClr val="FFFF00"/>
                        </a:solidFill>
                        <a:latin typeface="Cambria Math" panose="02040503050406030204" pitchFamily="18" charset="0"/>
                      </a:rPr>
                      <m:t>𝟎𝟎</m:t>
                    </m:r>
                    <m:r>
                      <a:rPr lang="vi-VN" sz="2800" b="1">
                        <a:solidFill>
                          <a:srgbClr val="FFFF00"/>
                        </a:solidFill>
                        <a:latin typeface="Cambria Math" panose="02040503050406030204" pitchFamily="18" charset="0"/>
                      </a:rPr>
                      <m:t>𝝅</m:t>
                    </m:r>
                    <m:r>
                      <a:rPr lang="vi-VN" sz="2800" b="1">
                        <a:solidFill>
                          <a:srgbClr val="FFFF00"/>
                        </a:solidFill>
                        <a:latin typeface="Cambria Math" panose="02040503050406030204" pitchFamily="18" charset="0"/>
                      </a:rPr>
                      <m:t>𝒕</m:t>
                    </m:r>
                  </m:oMath>
                </a14:m>
                <a:r>
                  <a:rPr lang="it-IT" sz="2800" b="1" dirty="0">
                    <a:solidFill>
                      <a:srgbClr val="FFFF00"/>
                    </a:solidFill>
                    <a:latin typeface="UTM Swiss Condensed" panose="02000500000000000000" pitchFamily="2" charset="0"/>
                    <a:cs typeface="Times New Roman" panose="02020603050405020304" pitchFamily="18" charset="0"/>
                  </a:rPr>
                  <a:t> (V). </a:t>
                </a:r>
                <a:r>
                  <a:rPr lang="it-IT" sz="2800" b="1">
                    <a:solidFill>
                      <a:srgbClr val="FFFF00"/>
                    </a:solidFill>
                    <a:latin typeface="UTM Swiss Condensed" panose="02000500000000000000" pitchFamily="2" charset="0"/>
                    <a:cs typeface="Times New Roman" panose="02020603050405020304" pitchFamily="18" charset="0"/>
                  </a:rPr>
                  <a:t>Khi L1</a:t>
                </a:r>
                <a:r>
                  <a:rPr lang="it-IT" sz="2800" b="1" dirty="0">
                    <a:solidFill>
                      <a:srgbClr val="FFFF00"/>
                    </a:solidFill>
                    <a:latin typeface="UTM Swiss Condensed" panose="02000500000000000000" pitchFamily="2" charset="0"/>
                    <a:cs typeface="Times New Roman" panose="02020603050405020304" pitchFamily="18" charset="0"/>
                  </a:rPr>
                  <a:t> = 1</a:t>
                </a:r>
                <a:r>
                  <a:rPr lang="it-IT"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π</a:t>
                </a:r>
                <a:r>
                  <a:rPr lang="it-IT" sz="2800" b="1" dirty="0">
                    <a:solidFill>
                      <a:srgbClr val="FFFF00"/>
                    </a:solidFill>
                    <a:latin typeface="UTM Swiss Condensed" panose="02000500000000000000" pitchFamily="2" charset="0"/>
                    <a:cs typeface="Times New Roman" panose="02020603050405020304" pitchFamily="18" charset="0"/>
                  </a:rPr>
                  <a:t> (H) </a:t>
                </a:r>
                <a:r>
                  <a:rPr lang="it-IT" sz="2800" b="1">
                    <a:solidFill>
                      <a:srgbClr val="FFFF00"/>
                    </a:solidFill>
                    <a:latin typeface="UTM Swiss Condensed" panose="02000500000000000000" pitchFamily="2" charset="0"/>
                    <a:cs typeface="Times New Roman" panose="02020603050405020304" pitchFamily="18" charset="0"/>
                  </a:rPr>
                  <a:t>hoặc L2</a:t>
                </a:r>
                <a:r>
                  <a:rPr lang="it-IT" sz="2800" b="1" dirty="0">
                    <a:solidFill>
                      <a:srgbClr val="FFFF00"/>
                    </a:solidFill>
                    <a:latin typeface="UTM Swiss Condensed" panose="02000500000000000000" pitchFamily="2" charset="0"/>
                    <a:cs typeface="Times New Roman" panose="02020603050405020304" pitchFamily="18" charset="0"/>
                  </a:rPr>
                  <a:t> = 3/</a:t>
                </a:r>
                <a:r>
                  <a:rPr lang="vi-VN" sz="2800" b="1" dirty="0">
                    <a:solidFill>
                      <a:srgbClr val="FFFF00"/>
                    </a:solidFill>
                    <a:latin typeface="UTM Swiss Condensed" panose="02000500000000000000" pitchFamily="2" charset="0"/>
                    <a:cs typeface="Times New Roman" panose="02020603050405020304" pitchFamily="18" charset="0"/>
                  </a:rPr>
                  <a:t>π</a:t>
                </a:r>
                <a:r>
                  <a:rPr lang="it-IT" sz="2800" b="1" dirty="0">
                    <a:solidFill>
                      <a:srgbClr val="FFFF00"/>
                    </a:solidFill>
                    <a:latin typeface="UTM Swiss Condensed" panose="02000500000000000000" pitchFamily="2" charset="0"/>
                    <a:cs typeface="Times New Roman" panose="02020603050405020304" pitchFamily="18" charset="0"/>
                  </a:rPr>
                  <a:t> (H) thì cường độ dòng điện trong mạch có giá trị hiệu dụng bằng nhau và bằng </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it-IT" sz="2800" b="1">
                            <a:solidFill>
                              <a:srgbClr val="FFFF00"/>
                            </a:solidFill>
                            <a:latin typeface="Cambria Math" panose="02040503050406030204" pitchFamily="18" charset="0"/>
                          </a:rPr>
                          <m:t>𝟐</m:t>
                        </m:r>
                      </m:e>
                    </m:rad>
                  </m:oMath>
                </a14:m>
                <a:r>
                  <a:rPr lang="it-IT" sz="2800" b="1" dirty="0">
                    <a:solidFill>
                      <a:srgbClr val="FFFF00"/>
                    </a:solidFill>
                    <a:latin typeface="UTM Swiss Condensed" panose="02000500000000000000" pitchFamily="2" charset="0"/>
                    <a:cs typeface="Times New Roman" panose="02020603050405020304" pitchFamily="18" charset="0"/>
                  </a:rPr>
                  <a:t> (A).Điện áp hiệu </a:t>
                </a:r>
                <a:r>
                  <a:rPr lang="it-IT" sz="2800" b="1">
                    <a:solidFill>
                      <a:srgbClr val="FFFF00"/>
                    </a:solidFill>
                    <a:latin typeface="UTM Swiss Condensed" panose="02000500000000000000" pitchFamily="2" charset="0"/>
                    <a:cs typeface="Times New Roman" panose="02020603050405020304" pitchFamily="18" charset="0"/>
                  </a:rPr>
                  <a:t>dụng URC</a:t>
                </a:r>
                <a:r>
                  <a:rPr lang="it-IT" sz="2800" b="1" dirty="0">
                    <a:solidFill>
                      <a:srgbClr val="FFFF00"/>
                    </a:solidFill>
                    <a:latin typeface="UTM Swiss Condensed" panose="02000500000000000000" pitchFamily="2" charset="0"/>
                    <a:cs typeface="Times New Roman" panose="02020603050405020304" pitchFamily="18" charset="0"/>
                  </a:rPr>
                  <a:t>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FEDBD7A-AD87-41F3-BFC3-4A6F9F87A4BC}"/>
                  </a:ext>
                </a:extLst>
              </p:cNvPr>
              <p:cNvSpPr>
                <a:spLocks noRot="1" noChangeAspect="1" noMove="1" noResize="1" noEditPoints="1" noAdjustHandles="1" noChangeArrowheads="1" noChangeShapeType="1" noTextEdit="1"/>
              </p:cNvSpPr>
              <p:nvPr/>
            </p:nvSpPr>
            <p:spPr>
              <a:xfrm>
                <a:off x="127000" y="63500"/>
                <a:ext cx="11938000" cy="2601738"/>
              </a:xfrm>
              <a:prstGeom prst="rect">
                <a:avLst/>
              </a:prstGeom>
              <a:blipFill>
                <a:blip r:embed="rId2"/>
                <a:stretch>
                  <a:fillRect l="-916" t="-1342"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D1A0E1F-78A4-40CF-A1D1-66A036659063}"/>
                  </a:ext>
                </a:extLst>
              </p:cNvPr>
              <p:cNvSpPr/>
              <p:nvPr/>
            </p:nvSpPr>
            <p:spPr>
              <a:xfrm>
                <a:off x="1016000" y="2665238"/>
                <a:ext cx="3044423" cy="563744"/>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A. </a:t>
                </a:r>
                <a14:m>
                  <m:oMath xmlns:m="http://schemas.openxmlformats.org/officeDocument/2006/math">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e>
                    </m:rad>
                  </m:oMath>
                </a14:m>
                <a:r>
                  <a:rPr lang="it-IT" sz="2800" b="1" dirty="0">
                    <a:solidFill>
                      <a:srgbClr val="FFFFFF"/>
                    </a:solidFill>
                    <a:latin typeface="UTM Swiss Condensed" panose="02000500000000000000" pitchFamily="2" charset="0"/>
                    <a:ea typeface="Arial" panose="020B0604020202020204" pitchFamily="34" charset="0"/>
                  </a:rPr>
                  <a:t>V</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DD1A0E1F-78A4-40CF-A1D1-66A036659063}"/>
                  </a:ext>
                </a:extLst>
              </p:cNvPr>
              <p:cNvSpPr>
                <a:spLocks noRot="1" noChangeAspect="1" noMove="1" noResize="1" noEditPoints="1" noAdjustHandles="1" noChangeArrowheads="1" noChangeShapeType="1" noTextEdit="1"/>
              </p:cNvSpPr>
              <p:nvPr/>
            </p:nvSpPr>
            <p:spPr>
              <a:xfrm>
                <a:off x="1016000" y="2665238"/>
                <a:ext cx="3044423" cy="563744"/>
              </a:xfrm>
              <a:prstGeom prst="rect">
                <a:avLst/>
              </a:prstGeom>
              <a:blipFill>
                <a:blip r:embed="rId3"/>
                <a:stretch>
                  <a:fillRect l="-4208" t="-430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8843761-247C-4952-A40B-8EA8796D278A}"/>
                  </a:ext>
                </a:extLst>
              </p:cNvPr>
              <p:cNvSpPr/>
              <p:nvPr/>
            </p:nvSpPr>
            <p:spPr>
              <a:xfrm>
                <a:off x="6477000" y="2665238"/>
                <a:ext cx="2121093" cy="563744"/>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e>
                    </m:rad>
                  </m:oMath>
                </a14:m>
                <a:r>
                  <a:rPr lang="it-IT" sz="2800" b="1" dirty="0">
                    <a:solidFill>
                      <a:srgbClr val="FFFFFF"/>
                    </a:solidFill>
                    <a:latin typeface="UTM Swiss Condensed" panose="02000500000000000000" pitchFamily="2" charset="0"/>
                    <a:ea typeface="Arial" panose="020B0604020202020204" pitchFamily="34" charset="0"/>
                  </a:rPr>
                  <a:t>V.</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48843761-247C-4952-A40B-8EA8796D278A}"/>
                  </a:ext>
                </a:extLst>
              </p:cNvPr>
              <p:cNvSpPr>
                <a:spLocks noRot="1" noChangeAspect="1" noMove="1" noResize="1" noEditPoints="1" noAdjustHandles="1" noChangeArrowheads="1" noChangeShapeType="1" noTextEdit="1"/>
              </p:cNvSpPr>
              <p:nvPr/>
            </p:nvSpPr>
            <p:spPr>
              <a:xfrm>
                <a:off x="6477000" y="2665238"/>
                <a:ext cx="2121093" cy="563744"/>
              </a:xfrm>
              <a:prstGeom prst="rect">
                <a:avLst/>
              </a:prstGeom>
              <a:blipFill>
                <a:blip r:embed="rId4"/>
                <a:stretch>
                  <a:fillRect l="-6052" t="-430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827CD3E-3856-4E0C-B883-D3D5C6CD6E09}"/>
                  </a:ext>
                </a:extLst>
              </p:cNvPr>
              <p:cNvSpPr/>
              <p:nvPr/>
            </p:nvSpPr>
            <p:spPr>
              <a:xfrm>
                <a:off x="1016000" y="3427238"/>
                <a:ext cx="3044423" cy="563744"/>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𝟐𝟎𝟎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e>
                    </m:rad>
                  </m:oMath>
                </a14:m>
                <a:r>
                  <a:rPr lang="it-IT" sz="2800" b="1" dirty="0">
                    <a:solidFill>
                      <a:srgbClr val="FFFFFF"/>
                    </a:solidFill>
                    <a:latin typeface="UTM Swiss Condensed" panose="02000500000000000000" pitchFamily="2" charset="0"/>
                    <a:ea typeface="Arial" panose="020B0604020202020204" pitchFamily="34" charset="0"/>
                  </a:rPr>
                  <a:t>V.</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0827CD3E-3856-4E0C-B883-D3D5C6CD6E09}"/>
                  </a:ext>
                </a:extLst>
              </p:cNvPr>
              <p:cNvSpPr>
                <a:spLocks noRot="1" noChangeAspect="1" noMove="1" noResize="1" noEditPoints="1" noAdjustHandles="1" noChangeArrowheads="1" noChangeShapeType="1" noTextEdit="1"/>
              </p:cNvSpPr>
              <p:nvPr/>
            </p:nvSpPr>
            <p:spPr>
              <a:xfrm>
                <a:off x="1016000" y="3427238"/>
                <a:ext cx="3044423" cy="563744"/>
              </a:xfrm>
              <a:prstGeom prst="rect">
                <a:avLst/>
              </a:prstGeom>
              <a:blipFill>
                <a:blip r:embed="rId5"/>
                <a:stretch>
                  <a:fillRect l="-4208" t="-430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A7847DE-9C02-4B2A-94F8-CA54FEE7802E}"/>
                  </a:ext>
                </a:extLst>
              </p:cNvPr>
              <p:cNvSpPr/>
              <p:nvPr/>
            </p:nvSpPr>
            <p:spPr>
              <a:xfrm>
                <a:off x="6477000" y="3427238"/>
                <a:ext cx="2047548" cy="563744"/>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it-IT" sz="2800" b="1" i="1">
                        <a:solidFill>
                          <a:srgbClr val="FFFFFF"/>
                        </a:solidFill>
                        <a:latin typeface="Cambria Math" panose="02040503050406030204" pitchFamily="18" charset="0"/>
                        <a:ea typeface="Arial" panose="020B0604020202020204" pitchFamily="34" charset="0"/>
                      </a:rPr>
                      <m:t>𝟐𝟎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it-IT" sz="2800" b="1" i="1">
                            <a:solidFill>
                              <a:srgbClr val="FFFFFF"/>
                            </a:solidFill>
                            <a:latin typeface="Cambria Math" panose="02040503050406030204" pitchFamily="18" charset="0"/>
                            <a:ea typeface="Arial" panose="020B0604020202020204" pitchFamily="34" charset="0"/>
                          </a:rPr>
                          <m:t>𝟏𝟎</m:t>
                        </m:r>
                      </m:e>
                    </m:rad>
                  </m:oMath>
                </a14:m>
                <a:r>
                  <a:rPr lang="it-IT" sz="2800" b="1">
                    <a:solidFill>
                      <a:srgbClr val="FFFFFF"/>
                    </a:solidFill>
                    <a:latin typeface="UTM Swiss Condensed" panose="02000500000000000000" pitchFamily="2" charset="0"/>
                    <a:ea typeface="Arial" panose="020B0604020202020204" pitchFamily="34" charset="0"/>
                  </a:rPr>
                  <a:t>V.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9A7847DE-9C02-4B2A-94F8-CA54FEE7802E}"/>
                  </a:ext>
                </a:extLst>
              </p:cNvPr>
              <p:cNvSpPr>
                <a:spLocks noRot="1" noChangeAspect="1" noMove="1" noResize="1" noEditPoints="1" noAdjustHandles="1" noChangeArrowheads="1" noChangeShapeType="1" noTextEdit="1"/>
              </p:cNvSpPr>
              <p:nvPr/>
            </p:nvSpPr>
            <p:spPr>
              <a:xfrm>
                <a:off x="6477000" y="3427238"/>
                <a:ext cx="2047548" cy="563744"/>
              </a:xfrm>
              <a:prstGeom prst="rect">
                <a:avLst/>
              </a:prstGeom>
              <a:blipFill>
                <a:blip r:embed="rId6"/>
                <a:stretch>
                  <a:fillRect l="-6269" t="-4301" r="-5373"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1E0D5D9-8268-4EDB-BA17-AD832F2781A0}"/>
              </a:ext>
            </a:extLst>
          </p:cNvPr>
          <p:cNvSpPr/>
          <p:nvPr/>
        </p:nvSpPr>
        <p:spPr>
          <a:xfrm>
            <a:off x="6413500" y="260173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2067488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A5FFE87-8FCE-49CC-B221-430380B96113}"/>
                  </a:ext>
                </a:extLst>
              </p:cNvPr>
              <p:cNvSpPr/>
              <p:nvPr/>
            </p:nvSpPr>
            <p:spPr>
              <a:xfrm>
                <a:off x="127000" y="63500"/>
                <a:ext cx="6316003" cy="45356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12:</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a:t>
                </a:r>
                <a14:m>
                  <m:oMath xmlns:m="http://schemas.openxmlformats.org/officeDocument/2006/math">
                    <m:r>
                      <a:rPr lang="pt-BR" sz="2800" b="1">
                        <a:solidFill>
                          <a:srgbClr val="FFFF00"/>
                        </a:solidFill>
                        <a:latin typeface="Cambria Math" panose="02040503050406030204" pitchFamily="18" charset="0"/>
                      </a:rPr>
                      <m:t>𝒖</m:t>
                    </m:r>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𝑼</m:t>
                    </m:r>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r>
                      <a:rPr lang="pt-BR" sz="2800" b="1">
                        <a:solidFill>
                          <a:srgbClr val="FFFF00"/>
                        </a:solidFill>
                        <a:latin typeface="Cambria Math" panose="02040503050406030204" pitchFamily="18" charset="0"/>
                      </a:rPr>
                      <m:t>𝒄</m:t>
                    </m:r>
                    <m:r>
                      <m:rPr>
                        <m:nor/>
                      </m:rPr>
                      <a:rPr lang="pt-BR" sz="2800" b="1">
                        <a:solidFill>
                          <a:srgbClr val="FFFF00"/>
                        </a:solidFill>
                        <a:latin typeface="UTM Swiss Condensed" panose="02000500000000000000" pitchFamily="2" charset="0"/>
                        <a:cs typeface="Times New Roman" panose="02020603050405020304" pitchFamily="18" charset="0"/>
                      </a:rPr>
                      <m:t>os</m:t>
                    </m:r>
                    <m:d>
                      <m:dPr>
                        <m:ctrlPr>
                          <a:rPr lang="vi-VN" sz="2800" b="1" i="1">
                            <a:solidFill>
                              <a:srgbClr val="FFFF00"/>
                            </a:solidFill>
                            <a:latin typeface="Cambria Math" panose="02040503050406030204" pitchFamily="18" charset="0"/>
                          </a:rPr>
                        </m:ctrlPr>
                      </m:dPr>
                      <m:e>
                        <m:r>
                          <a:rPr lang="pt-BR" sz="2800" b="1">
                            <a:solidFill>
                              <a:srgbClr val="FFFF00"/>
                            </a:solidFill>
                            <a:latin typeface="Cambria Math" panose="02040503050406030204" pitchFamily="18" charset="0"/>
                          </a:rPr>
                          <m:t>𝝎</m:t>
                        </m:r>
                        <m:r>
                          <a:rPr lang="pt-BR" sz="2800" b="1">
                            <a:solidFill>
                              <a:srgbClr val="FFFF00"/>
                            </a:solidFill>
                            <a:latin typeface="Cambria Math" panose="02040503050406030204" pitchFamily="18" charset="0"/>
                          </a:rPr>
                          <m:t>𝒕</m:t>
                        </m:r>
                      </m:e>
                    </m:d>
                  </m:oMath>
                </a14:m>
                <a:r>
                  <a:rPr lang="pt-BR" sz="2800" b="1" dirty="0">
                    <a:solidFill>
                      <a:srgbClr val="FFFF00"/>
                    </a:solidFill>
                    <a:latin typeface="UTM Swiss Condensed" panose="02000500000000000000" pitchFamily="2" charset="0"/>
                    <a:cs typeface="Times New Roman" panose="02020603050405020304" pitchFamily="18" charset="0"/>
                  </a:rPr>
                  <a:t> V (trong đó U không đổi, ω thay đổi được) vào hai đầu mạch điện gồm các linh kiện R, L, C mắc nối tiếp. Đồ thị điện áp hiệu dụng trên cuộn dây và hệ số công suất toàn mạch phụ thuộc ω như hình vẽ. Giá trị </a:t>
                </a:r>
                <a:r>
                  <a:rPr lang="pt-BR" sz="2800" b="1">
                    <a:solidFill>
                      <a:srgbClr val="FFFF00"/>
                    </a:solidFill>
                    <a:latin typeface="UTM Swiss Condensed" panose="02000500000000000000" pitchFamily="2" charset="0"/>
                    <a:cs typeface="Times New Roman" panose="02020603050405020304" pitchFamily="18" charset="0"/>
                  </a:rPr>
                  <a:t>của k0</a:t>
                </a:r>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A5FFE87-8FCE-49CC-B221-430380B96113}"/>
                  </a:ext>
                </a:extLst>
              </p:cNvPr>
              <p:cNvSpPr>
                <a:spLocks noRot="1" noChangeAspect="1" noMove="1" noResize="1" noEditPoints="1" noAdjustHandles="1" noChangeArrowheads="1" noChangeShapeType="1" noTextEdit="1"/>
              </p:cNvSpPr>
              <p:nvPr/>
            </p:nvSpPr>
            <p:spPr>
              <a:xfrm>
                <a:off x="127000" y="63500"/>
                <a:ext cx="6316003" cy="4535601"/>
              </a:xfrm>
              <a:prstGeom prst="rect">
                <a:avLst/>
              </a:prstGeom>
              <a:blipFill>
                <a:blip r:embed="rId2"/>
                <a:stretch>
                  <a:fillRect l="-1729" t="-785" r="-17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AB55AE1-E704-47F5-9F53-FBE588C7C66A}"/>
                  </a:ext>
                </a:extLst>
              </p:cNvPr>
              <p:cNvSpPr/>
              <p:nvPr/>
            </p:nvSpPr>
            <p:spPr>
              <a:xfrm>
                <a:off x="396240" y="4030859"/>
                <a:ext cx="1197764" cy="155965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e>
                        </m:rad>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1AB55AE1-E704-47F5-9F53-FBE588C7C66A}"/>
                  </a:ext>
                </a:extLst>
              </p:cNvPr>
              <p:cNvSpPr>
                <a:spLocks noRot="1" noChangeAspect="1" noMove="1" noResize="1" noEditPoints="1" noAdjustHandles="1" noChangeArrowheads="1" noChangeShapeType="1" noTextEdit="1"/>
              </p:cNvSpPr>
              <p:nvPr/>
            </p:nvSpPr>
            <p:spPr>
              <a:xfrm>
                <a:off x="396240" y="4030859"/>
                <a:ext cx="1197764" cy="1559658"/>
              </a:xfrm>
              <a:prstGeom prst="rect">
                <a:avLst/>
              </a:prstGeom>
              <a:blipFill>
                <a:blip r:embed="rId3"/>
                <a:stretch>
                  <a:fillRect l="-102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3B2E397-BCD7-4C20-B78D-D77183CFE30E}"/>
                  </a:ext>
                </a:extLst>
              </p:cNvPr>
              <p:cNvSpPr/>
              <p:nvPr/>
            </p:nvSpPr>
            <p:spPr>
              <a:xfrm>
                <a:off x="2964032" y="4095196"/>
                <a:ext cx="1197764" cy="156273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e>
                        </m:rad>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F3B2E397-BCD7-4C20-B78D-D77183CFE30E}"/>
                  </a:ext>
                </a:extLst>
              </p:cNvPr>
              <p:cNvSpPr>
                <a:spLocks noRot="1" noChangeAspect="1" noMove="1" noResize="1" noEditPoints="1" noAdjustHandles="1" noChangeArrowheads="1" noChangeShapeType="1" noTextEdit="1"/>
              </p:cNvSpPr>
              <p:nvPr/>
            </p:nvSpPr>
            <p:spPr>
              <a:xfrm>
                <a:off x="2964032" y="4095196"/>
                <a:ext cx="1197764" cy="1562735"/>
              </a:xfrm>
              <a:prstGeom prst="rect">
                <a:avLst/>
              </a:prstGeom>
              <a:blipFill>
                <a:blip r:embed="rId4"/>
                <a:stretch>
                  <a:fillRect l="-10152" r="-9645"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94EBDE6-F19B-45B0-ACCB-AE4D19F20576}"/>
                  </a:ext>
                </a:extLst>
              </p:cNvPr>
              <p:cNvSpPr/>
              <p:nvPr/>
            </p:nvSpPr>
            <p:spPr>
              <a:xfrm>
                <a:off x="522849" y="5298342"/>
                <a:ext cx="1197764" cy="155965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D94EBDE6-F19B-45B0-ACCB-AE4D19F20576}"/>
                  </a:ext>
                </a:extLst>
              </p:cNvPr>
              <p:cNvSpPr>
                <a:spLocks noRot="1" noChangeAspect="1" noMove="1" noResize="1" noEditPoints="1" noAdjustHandles="1" noChangeArrowheads="1" noChangeShapeType="1" noTextEdit="1"/>
              </p:cNvSpPr>
              <p:nvPr/>
            </p:nvSpPr>
            <p:spPr>
              <a:xfrm>
                <a:off x="522849" y="5298342"/>
                <a:ext cx="1197764" cy="1559658"/>
              </a:xfrm>
              <a:prstGeom prst="rect">
                <a:avLst/>
              </a:prstGeom>
              <a:blipFill>
                <a:blip r:embed="rId5"/>
                <a:stretch>
                  <a:fillRect l="-10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D7AEA1-E936-4AD5-910B-2A10C115E36D}"/>
                  </a:ext>
                </a:extLst>
              </p:cNvPr>
              <p:cNvSpPr/>
              <p:nvPr/>
            </p:nvSpPr>
            <p:spPr>
              <a:xfrm>
                <a:off x="3077204" y="5645290"/>
                <a:ext cx="1084592" cy="785343"/>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rPr>
                              <m:t>𝟑</m:t>
                            </m:r>
                          </m:e>
                        </m:rad>
                      </m:num>
                      <m:den>
                        <m:r>
                          <a:rPr lang="pt-BR" sz="2800" b="1" i="1">
                            <a:solidFill>
                              <a:srgbClr val="FFFFFF"/>
                            </a:solidFill>
                            <a:latin typeface="Cambria Math" panose="02040503050406030204" pitchFamily="18" charset="0"/>
                            <a:ea typeface="Arial" panose="020B0604020202020204" pitchFamily="34" charset="0"/>
                          </a:rPr>
                          <m:t>𝟑</m:t>
                        </m:r>
                      </m:den>
                    </m:f>
                  </m:oMath>
                </a14:m>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E4D7AEA1-E936-4AD5-910B-2A10C115E36D}"/>
                  </a:ext>
                </a:extLst>
              </p:cNvPr>
              <p:cNvSpPr>
                <a:spLocks noRot="1" noChangeAspect="1" noMove="1" noResize="1" noEditPoints="1" noAdjustHandles="1" noChangeArrowheads="1" noChangeShapeType="1" noTextEdit="1"/>
              </p:cNvSpPr>
              <p:nvPr/>
            </p:nvSpPr>
            <p:spPr>
              <a:xfrm>
                <a:off x="3077204" y="5645290"/>
                <a:ext cx="1084592" cy="785343"/>
              </a:xfrm>
              <a:prstGeom prst="rect">
                <a:avLst/>
              </a:prstGeom>
              <a:blipFill>
                <a:blip r:embed="rId6"/>
                <a:stretch>
                  <a:fillRect l="-11798" r="-10112" b="-697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8E16685-0784-4E5A-99D3-C3A310FEDC9F}"/>
              </a:ext>
            </a:extLst>
          </p:cNvPr>
          <p:cNvSpPr/>
          <p:nvPr/>
        </p:nvSpPr>
        <p:spPr>
          <a:xfrm>
            <a:off x="3048000" y="585913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B55DB4B9-5E84-4581-8E1F-5955B638DA6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308734" y="208269"/>
            <a:ext cx="4756266" cy="6432374"/>
          </a:xfrm>
          <a:prstGeom prst="rect">
            <a:avLst/>
          </a:prstGeom>
          <a:solidFill>
            <a:schemeClr val="accent2">
              <a:lumMod val="40000"/>
              <a:lumOff val="60000"/>
            </a:schemeClr>
          </a:solidFill>
        </p:spPr>
      </p:pic>
    </p:spTree>
    <p:extLst>
      <p:ext uri="{BB962C8B-B14F-4D97-AF65-F5344CB8AC3E}">
        <p14:creationId xmlns:p14="http://schemas.microsoft.com/office/powerpoint/2010/main" val="248138737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AC29C41-920F-4D73-AA75-505F0CFBD032}"/>
                  </a:ext>
                </a:extLst>
              </p:cNvPr>
              <p:cNvSpPr/>
              <p:nvPr/>
            </p:nvSpPr>
            <p:spPr>
              <a:xfrm>
                <a:off x="127000" y="63500"/>
                <a:ext cx="11938000" cy="316137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13:</a:t>
                </a:r>
                <a:r>
                  <a:rPr lang="nl-NL" sz="2800" b="1" dirty="0">
                    <a:solidFill>
                      <a:srgbClr val="FFFF00"/>
                    </a:solidFill>
                    <a:latin typeface="UTM Swiss Condensed" panose="02000500000000000000" pitchFamily="2" charset="0"/>
                    <a:cs typeface="Times New Roman" panose="02020603050405020304" pitchFamily="18" charset="0"/>
                  </a:rPr>
                  <a:t> Lần lượt đặt vào 2 đầu đoạn mạch xoay chiều RLC (R là biến trở, L thuần cảm) 2 điện áp xoay chiều: </a:t>
                </a:r>
                <a:r>
                  <a:rPr lang="vi-VN" sz="2800" b="1" dirty="0">
                    <a:solidFill>
                      <a:srgbClr val="FFFF00"/>
                    </a:solidFill>
                    <a:latin typeface="UTM Swiss Condensed" panose="02000500000000000000" pitchFamily="2" charset="0"/>
                    <a:cs typeface="Times New Roman" panose="02020603050405020304" pitchFamily="18" charset="0"/>
                  </a:rPr>
                  <a:t>u1 = U</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cos(ω1t</a:t>
                </a:r>
                <a:r>
                  <a:rPr lang="vi-VN" sz="2800" b="1">
                    <a:solidFill>
                      <a:srgbClr val="FFFF00"/>
                    </a:solidFill>
                    <a:latin typeface="UTM Swiss Condensed" panose="02000500000000000000" pitchFamily="2" charset="0"/>
                    <a:cs typeface="Times New Roman" panose="02020603050405020304" pitchFamily="18" charset="0"/>
                  </a:rPr>
                  <a:t>) </a:t>
                </a:r>
                <a:r>
                  <a:rPr lang="nl-NL" sz="2800" b="1" dirty="0">
                    <a:solidFill>
                      <a:srgbClr val="FFFF00"/>
                    </a:solidFill>
                    <a:latin typeface="UTM Swiss Condensed" panose="02000500000000000000" pitchFamily="2" charset="0"/>
                    <a:cs typeface="Times New Roman" panose="02020603050405020304" pitchFamily="18" charset="0"/>
                  </a:rPr>
                  <a:t>và</a:t>
                </a:r>
                <a:r>
                  <a:rPr lang="vi-VN" sz="2800" b="1" dirty="0">
                    <a:solidFill>
                      <a:srgbClr val="FFFF00"/>
                    </a:solidFill>
                    <a:latin typeface="UTM Swiss Condensed" panose="02000500000000000000" pitchFamily="2" charset="0"/>
                    <a:cs typeface="Times New Roman" panose="02020603050405020304" pitchFamily="18" charset="0"/>
                  </a:rPr>
                  <a:t> u2 = U</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cos(ω2t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a:t>
                </a:r>
                <a:r>
                  <a:rPr lang="nl-NL" sz="2800" b="1" dirty="0">
                    <a:solidFill>
                      <a:srgbClr val="FFFF00"/>
                    </a:solidFill>
                    <a:latin typeface="UTM Swiss Condensed" panose="02000500000000000000" pitchFamily="2" charset="0"/>
                    <a:cs typeface="Times New Roman" panose="02020603050405020304" pitchFamily="18" charset="0"/>
                  </a:rPr>
                  <a:t> , người ta thu được đồ thị công suất mạch điện xoay chiều toàn mạch theo biến trở R như hình dưới. Biết A là đỉnh của đồ thị P(1). B là đỉnh của đồ thị P(2). Giá trị của R </a:t>
                </a:r>
                <a:r>
                  <a:rPr lang="nl-NL" sz="2800" b="1">
                    <a:solidFill>
                      <a:srgbClr val="FFFF00"/>
                    </a:solidFill>
                    <a:latin typeface="UTM Swiss Condensed" panose="02000500000000000000" pitchFamily="2" charset="0"/>
                    <a:cs typeface="Times New Roman" panose="02020603050405020304" pitchFamily="18" charset="0"/>
                  </a:rPr>
                  <a:t>và P1max</a:t>
                </a:r>
                <a:r>
                  <a:rPr lang="nl-NL" sz="2800" b="1" dirty="0">
                    <a:solidFill>
                      <a:srgbClr val="FFFF00"/>
                    </a:solidFill>
                    <a:latin typeface="UTM Swiss Condensed" panose="02000500000000000000" pitchFamily="2" charset="0"/>
                    <a:cs typeface="Times New Roman" panose="02020603050405020304" pitchFamily="18" charset="0"/>
                  </a:rPr>
                  <a:t> gần nhất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9AC29C41-920F-4D73-AA75-505F0CFBD032}"/>
                  </a:ext>
                </a:extLst>
              </p:cNvPr>
              <p:cNvSpPr>
                <a:spLocks noRot="1" noChangeAspect="1" noMove="1" noResize="1" noEditPoints="1" noAdjustHandles="1" noChangeArrowheads="1" noChangeShapeType="1" noTextEdit="1"/>
              </p:cNvSpPr>
              <p:nvPr/>
            </p:nvSpPr>
            <p:spPr>
              <a:xfrm>
                <a:off x="127000" y="63500"/>
                <a:ext cx="11938000" cy="3161378"/>
              </a:xfrm>
              <a:prstGeom prst="rect">
                <a:avLst/>
              </a:prstGeom>
              <a:blipFill>
                <a:blip r:embed="rId2"/>
                <a:stretch>
                  <a:fillRect l="-916" t="-1113"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98DA0EA4-4DE5-4F31-8997-33A94B866078}"/>
              </a:ext>
            </a:extLst>
          </p:cNvPr>
          <p:cNvSpPr/>
          <p:nvPr/>
        </p:nvSpPr>
        <p:spPr>
          <a:xfrm>
            <a:off x="1016000" y="3224878"/>
            <a:ext cx="257474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100 Ω;160 W.</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66491D0-6E93-492B-8B18-13524418EBA5}"/>
              </a:ext>
            </a:extLst>
          </p:cNvPr>
          <p:cNvSpPr/>
          <p:nvPr/>
        </p:nvSpPr>
        <p:spPr>
          <a:xfrm>
            <a:off x="952500" y="4127186"/>
            <a:ext cx="363817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200 Ω; 250 W.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DDF3ABC-713B-4CE3-A0CF-CC589877CC70}"/>
              </a:ext>
            </a:extLst>
          </p:cNvPr>
          <p:cNvSpPr/>
          <p:nvPr/>
        </p:nvSpPr>
        <p:spPr>
          <a:xfrm>
            <a:off x="971116" y="4788737"/>
            <a:ext cx="266451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100 Ω; 100 W.</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EB3ECED-7548-449A-9CA3-5BDF261CD25C}"/>
              </a:ext>
            </a:extLst>
          </p:cNvPr>
          <p:cNvSpPr/>
          <p:nvPr/>
        </p:nvSpPr>
        <p:spPr>
          <a:xfrm>
            <a:off x="822037" y="5799536"/>
            <a:ext cx="2768707"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200 Ω; 125 </a:t>
            </a:r>
            <a:r>
              <a:rPr lang="nl-NL" sz="2800" b="1">
                <a:solidFill>
                  <a:srgbClr val="FFFFFF"/>
                </a:solidFill>
                <a:latin typeface="UTM Swiss Condensed" panose="02000500000000000000" pitchFamily="2" charset="0"/>
                <a:ea typeface="Arial" panose="020B0604020202020204" pitchFamily="34" charset="0"/>
              </a:rPr>
              <a:t>W.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531C9A11-1D98-4E35-B4F6-EE5FF3019695}"/>
              </a:ext>
            </a:extLst>
          </p:cNvPr>
          <p:cNvSpPr/>
          <p:nvPr/>
        </p:nvSpPr>
        <p:spPr>
          <a:xfrm>
            <a:off x="952500" y="316137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EB2183A3-730D-4EA6-9159-C2244B5D7F13}"/>
              </a:ext>
            </a:extLst>
          </p:cNvPr>
          <p:cNvGrpSpPr>
            <a:grpSpLocks/>
          </p:cNvGrpSpPr>
          <p:nvPr/>
        </p:nvGrpSpPr>
        <p:grpSpPr bwMode="auto">
          <a:xfrm>
            <a:off x="5726243" y="2646792"/>
            <a:ext cx="5449757" cy="3918900"/>
            <a:chOff x="6869" y="12494"/>
            <a:chExt cx="4743" cy="3079"/>
          </a:xfrm>
          <a:solidFill>
            <a:schemeClr val="accent3">
              <a:lumMod val="75000"/>
            </a:schemeClr>
          </a:solidFill>
        </p:grpSpPr>
        <p:sp>
          <p:nvSpPr>
            <p:cNvPr id="10" name="Text Box 26">
              <a:extLst>
                <a:ext uri="{FF2B5EF4-FFF2-40B4-BE49-F238E27FC236}">
                  <a16:creationId xmlns:a16="http://schemas.microsoft.com/office/drawing/2014/main" id="{C16DAD04-41E3-4FD4-BCB4-D51D356B6AD3}"/>
                </a:ext>
              </a:extLst>
            </p:cNvPr>
            <p:cNvSpPr txBox="1">
              <a:spLocks noChangeArrowheads="1"/>
            </p:cNvSpPr>
            <p:nvPr/>
          </p:nvSpPr>
          <p:spPr bwMode="auto">
            <a:xfrm>
              <a:off x="7947" y="15173"/>
              <a:ext cx="770"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R?</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 Box 32">
              <a:extLst>
                <a:ext uri="{FF2B5EF4-FFF2-40B4-BE49-F238E27FC236}">
                  <a16:creationId xmlns:a16="http://schemas.microsoft.com/office/drawing/2014/main" id="{F8C12FA1-DC62-4094-8053-2CB437468EFA}"/>
                </a:ext>
              </a:extLst>
            </p:cNvPr>
            <p:cNvSpPr txBox="1">
              <a:spLocks noChangeArrowheads="1"/>
            </p:cNvSpPr>
            <p:nvPr/>
          </p:nvSpPr>
          <p:spPr bwMode="auto">
            <a:xfrm>
              <a:off x="7932" y="12948"/>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cxnSp>
          <p:nvCxnSpPr>
            <p:cNvPr id="12" name="AutoShape 16">
              <a:extLst>
                <a:ext uri="{FF2B5EF4-FFF2-40B4-BE49-F238E27FC236}">
                  <a16:creationId xmlns:a16="http://schemas.microsoft.com/office/drawing/2014/main" id="{833FD4D4-8854-4CD5-9BD3-9B8B7A1FC514}"/>
                </a:ext>
              </a:extLst>
            </p:cNvPr>
            <p:cNvCxnSpPr>
              <a:cxnSpLocks noChangeShapeType="1"/>
            </p:cNvCxnSpPr>
            <p:nvPr/>
          </p:nvCxnSpPr>
          <p:spPr bwMode="auto">
            <a:xfrm>
              <a:off x="7469" y="15209"/>
              <a:ext cx="3754" cy="0"/>
            </a:xfrm>
            <a:prstGeom prst="straightConnector1">
              <a:avLst/>
            </a:prstGeom>
            <a:grpFill/>
            <a:ln w="9525">
              <a:solidFill>
                <a:srgbClr val="000000"/>
              </a:solidFill>
              <a:round/>
              <a:headEnd/>
              <a:tailEnd type="arrow" w="med" len="med"/>
            </a:ln>
          </p:spPr>
        </p:cxnSp>
        <p:cxnSp>
          <p:nvCxnSpPr>
            <p:cNvPr id="13" name="AutoShape 17">
              <a:extLst>
                <a:ext uri="{FF2B5EF4-FFF2-40B4-BE49-F238E27FC236}">
                  <a16:creationId xmlns:a16="http://schemas.microsoft.com/office/drawing/2014/main" id="{CC6BE514-D107-4336-BB06-D5E1B1F56F0A}"/>
                </a:ext>
              </a:extLst>
            </p:cNvPr>
            <p:cNvCxnSpPr>
              <a:cxnSpLocks noChangeShapeType="1"/>
            </p:cNvCxnSpPr>
            <p:nvPr/>
          </p:nvCxnSpPr>
          <p:spPr bwMode="auto">
            <a:xfrm flipV="1">
              <a:off x="7469" y="12537"/>
              <a:ext cx="0" cy="2672"/>
            </a:xfrm>
            <a:prstGeom prst="straightConnector1">
              <a:avLst/>
            </a:prstGeom>
            <a:grpFill/>
            <a:ln w="9525">
              <a:solidFill>
                <a:srgbClr val="000000"/>
              </a:solidFill>
              <a:round/>
              <a:headEnd/>
              <a:tailEnd type="arrow" w="med" len="med"/>
            </a:ln>
          </p:spPr>
        </p:cxnSp>
        <p:sp>
          <p:nvSpPr>
            <p:cNvPr id="14" name="Freeform 18">
              <a:extLst>
                <a:ext uri="{FF2B5EF4-FFF2-40B4-BE49-F238E27FC236}">
                  <a16:creationId xmlns:a16="http://schemas.microsoft.com/office/drawing/2014/main" id="{6961224E-4449-4A3A-A1DD-11076D217709}"/>
                </a:ext>
              </a:extLst>
            </p:cNvPr>
            <p:cNvSpPr>
              <a:spLocks/>
            </p:cNvSpPr>
            <p:nvPr/>
          </p:nvSpPr>
          <p:spPr bwMode="auto">
            <a:xfrm>
              <a:off x="7469" y="13977"/>
              <a:ext cx="3636" cy="1232"/>
            </a:xfrm>
            <a:custGeom>
              <a:avLst/>
              <a:gdLst>
                <a:gd name="T0" fmla="*/ 0 w 3636"/>
                <a:gd name="T1" fmla="*/ 1304 h 1232"/>
                <a:gd name="T2" fmla="*/ 660 w 3636"/>
                <a:gd name="T3" fmla="*/ 381 h 1232"/>
                <a:gd name="T4" fmla="*/ 1202 w 3636"/>
                <a:gd name="T5" fmla="*/ 0 h 1232"/>
                <a:gd name="T6" fmla="*/ 1870 w 3636"/>
                <a:gd name="T7" fmla="*/ 381 h 1232"/>
                <a:gd name="T8" fmla="*/ 2420 w 3636"/>
                <a:gd name="T9" fmla="*/ 762 h 1232"/>
                <a:gd name="T10" fmla="*/ 3410 w 3636"/>
                <a:gd name="T11" fmla="*/ 1143 h 1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36" h="1232">
                  <a:moveTo>
                    <a:pt x="0" y="1232"/>
                  </a:moveTo>
                  <a:cubicBezTo>
                    <a:pt x="245" y="898"/>
                    <a:pt x="490" y="565"/>
                    <a:pt x="704" y="360"/>
                  </a:cubicBezTo>
                  <a:cubicBezTo>
                    <a:pt x="917" y="155"/>
                    <a:pt x="1066" y="0"/>
                    <a:pt x="1282" y="0"/>
                  </a:cubicBezTo>
                  <a:cubicBezTo>
                    <a:pt x="1497" y="0"/>
                    <a:pt x="1774" y="242"/>
                    <a:pt x="1994" y="360"/>
                  </a:cubicBezTo>
                  <a:cubicBezTo>
                    <a:pt x="2214" y="478"/>
                    <a:pt x="2414" y="609"/>
                    <a:pt x="2600" y="706"/>
                  </a:cubicBezTo>
                  <a:cubicBezTo>
                    <a:pt x="2786" y="803"/>
                    <a:pt x="2937" y="883"/>
                    <a:pt x="3110" y="945"/>
                  </a:cubicBezTo>
                  <a:cubicBezTo>
                    <a:pt x="3283" y="1007"/>
                    <a:pt x="3526" y="1052"/>
                    <a:pt x="3636" y="1080"/>
                  </a:cubicBezTo>
                </a:path>
              </a:pathLst>
            </a:custGeom>
            <a:grpFill/>
            <a:ln w="12700">
              <a:solidFill>
                <a:srgbClr val="FF0000"/>
              </a:solidFill>
              <a:round/>
              <a:headEnd/>
              <a:tailEnd/>
            </a:ln>
          </p:spPr>
          <p:txBody>
            <a:bodyPr rot="0" vert="horz" wrap="square" lIns="91440" tIns="45720" rIns="91440" bIns="45720" anchor="t" anchorCtr="0" upright="1">
              <a:noAutofit/>
            </a:bodyPr>
            <a:lstStyle/>
            <a:p>
              <a:endParaRPr lang="vi-VN"/>
            </a:p>
          </p:txBody>
        </p:sp>
        <p:sp>
          <p:nvSpPr>
            <p:cNvPr id="15" name="Freeform 19">
              <a:extLst>
                <a:ext uri="{FF2B5EF4-FFF2-40B4-BE49-F238E27FC236}">
                  <a16:creationId xmlns:a16="http://schemas.microsoft.com/office/drawing/2014/main" id="{161D13B8-FCD0-4B69-9FC0-BFEACD587794}"/>
                </a:ext>
              </a:extLst>
            </p:cNvPr>
            <p:cNvSpPr>
              <a:spLocks/>
            </p:cNvSpPr>
            <p:nvPr/>
          </p:nvSpPr>
          <p:spPr bwMode="auto">
            <a:xfrm>
              <a:off x="7469" y="13251"/>
              <a:ext cx="3631" cy="1958"/>
            </a:xfrm>
            <a:custGeom>
              <a:avLst/>
              <a:gdLst>
                <a:gd name="T0" fmla="*/ 0 w 3631"/>
                <a:gd name="T1" fmla="*/ 2066 h 1958"/>
                <a:gd name="T2" fmla="*/ 330 w 3631"/>
                <a:gd name="T3" fmla="*/ 381 h 1958"/>
                <a:gd name="T4" fmla="*/ 660 w 3631"/>
                <a:gd name="T5" fmla="*/ 0 h 1958"/>
                <a:gd name="T6" fmla="*/ 1320 w 3631"/>
                <a:gd name="T7" fmla="*/ 381 h 1958"/>
                <a:gd name="T8" fmla="*/ 1870 w 3631"/>
                <a:gd name="T9" fmla="*/ 762 h 1958"/>
                <a:gd name="T10" fmla="*/ 2750 w 3631"/>
                <a:gd name="T11" fmla="*/ 1524 h 1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31" h="1958">
                  <a:moveTo>
                    <a:pt x="0" y="1958"/>
                  </a:moveTo>
                  <a:cubicBezTo>
                    <a:pt x="117" y="1324"/>
                    <a:pt x="235" y="691"/>
                    <a:pt x="352" y="366"/>
                  </a:cubicBezTo>
                  <a:cubicBezTo>
                    <a:pt x="469" y="41"/>
                    <a:pt x="528" y="0"/>
                    <a:pt x="704" y="6"/>
                  </a:cubicBezTo>
                  <a:cubicBezTo>
                    <a:pt x="880" y="12"/>
                    <a:pt x="1197" y="271"/>
                    <a:pt x="1409" y="401"/>
                  </a:cubicBezTo>
                  <a:cubicBezTo>
                    <a:pt x="1621" y="531"/>
                    <a:pt x="1780" y="656"/>
                    <a:pt x="1976" y="786"/>
                  </a:cubicBezTo>
                  <a:cubicBezTo>
                    <a:pt x="2172" y="916"/>
                    <a:pt x="2312" y="1041"/>
                    <a:pt x="2588" y="1183"/>
                  </a:cubicBezTo>
                  <a:cubicBezTo>
                    <a:pt x="2864" y="1325"/>
                    <a:pt x="3414" y="1543"/>
                    <a:pt x="3631" y="1637"/>
                  </a:cubicBezTo>
                </a:path>
              </a:pathLst>
            </a:custGeom>
            <a:grpFill/>
            <a:ln w="12700">
              <a:solidFill>
                <a:srgbClr val="0000CC"/>
              </a:solidFill>
              <a:round/>
              <a:headEnd/>
              <a:tailEnd/>
            </a:ln>
          </p:spPr>
          <p:txBody>
            <a:bodyPr rot="0" vert="horz" wrap="square" lIns="91440" tIns="45720" rIns="91440" bIns="45720" anchor="t" anchorCtr="0" upright="1">
              <a:noAutofit/>
            </a:bodyPr>
            <a:lstStyle/>
            <a:p>
              <a:endParaRPr lang="vi-VN"/>
            </a:p>
          </p:txBody>
        </p:sp>
        <p:cxnSp>
          <p:nvCxnSpPr>
            <p:cNvPr id="16" name="AutoShape 20">
              <a:extLst>
                <a:ext uri="{FF2B5EF4-FFF2-40B4-BE49-F238E27FC236}">
                  <a16:creationId xmlns:a16="http://schemas.microsoft.com/office/drawing/2014/main" id="{C5602030-D19E-4F46-BD90-0640288B8560}"/>
                </a:ext>
              </a:extLst>
            </p:cNvPr>
            <p:cNvCxnSpPr>
              <a:cxnSpLocks noChangeShapeType="1"/>
            </p:cNvCxnSpPr>
            <p:nvPr/>
          </p:nvCxnSpPr>
          <p:spPr bwMode="auto">
            <a:xfrm>
              <a:off x="7469" y="13977"/>
              <a:ext cx="1290" cy="0"/>
            </a:xfrm>
            <a:prstGeom prst="straightConnector1">
              <a:avLst/>
            </a:prstGeom>
            <a:grpFill/>
            <a:ln w="9525">
              <a:solidFill>
                <a:srgbClr val="000000"/>
              </a:solidFill>
              <a:prstDash val="dash"/>
              <a:round/>
              <a:headEnd/>
              <a:tailEnd/>
            </a:ln>
          </p:spPr>
        </p:cxnSp>
        <p:cxnSp>
          <p:nvCxnSpPr>
            <p:cNvPr id="17" name="AutoShape 21">
              <a:extLst>
                <a:ext uri="{FF2B5EF4-FFF2-40B4-BE49-F238E27FC236}">
                  <a16:creationId xmlns:a16="http://schemas.microsoft.com/office/drawing/2014/main" id="{DF873BF9-47B5-406E-B1FC-F13207806E18}"/>
                </a:ext>
              </a:extLst>
            </p:cNvPr>
            <p:cNvCxnSpPr>
              <a:cxnSpLocks noChangeShapeType="1"/>
            </p:cNvCxnSpPr>
            <p:nvPr/>
          </p:nvCxnSpPr>
          <p:spPr bwMode="auto">
            <a:xfrm>
              <a:off x="8759" y="13977"/>
              <a:ext cx="0" cy="1232"/>
            </a:xfrm>
            <a:prstGeom prst="straightConnector1">
              <a:avLst/>
            </a:prstGeom>
            <a:grpFill/>
            <a:ln w="9525">
              <a:solidFill>
                <a:srgbClr val="000000"/>
              </a:solidFill>
              <a:prstDash val="dash"/>
              <a:round/>
              <a:headEnd/>
              <a:tailEnd/>
            </a:ln>
          </p:spPr>
        </p:cxnSp>
        <p:cxnSp>
          <p:nvCxnSpPr>
            <p:cNvPr id="18" name="AutoShape 22">
              <a:extLst>
                <a:ext uri="{FF2B5EF4-FFF2-40B4-BE49-F238E27FC236}">
                  <a16:creationId xmlns:a16="http://schemas.microsoft.com/office/drawing/2014/main" id="{43FEF277-150B-4C85-BC74-4EECE9112077}"/>
                </a:ext>
              </a:extLst>
            </p:cNvPr>
            <p:cNvCxnSpPr>
              <a:cxnSpLocks noChangeShapeType="1"/>
            </p:cNvCxnSpPr>
            <p:nvPr/>
          </p:nvCxnSpPr>
          <p:spPr bwMode="auto">
            <a:xfrm>
              <a:off x="7725" y="13977"/>
              <a:ext cx="0" cy="1232"/>
            </a:xfrm>
            <a:prstGeom prst="straightConnector1">
              <a:avLst/>
            </a:prstGeom>
            <a:grpFill/>
            <a:ln w="9525">
              <a:solidFill>
                <a:srgbClr val="000000"/>
              </a:solidFill>
              <a:prstDash val="dash"/>
              <a:round/>
              <a:headEnd/>
              <a:tailEnd/>
            </a:ln>
          </p:spPr>
        </p:cxnSp>
        <p:cxnSp>
          <p:nvCxnSpPr>
            <p:cNvPr id="19" name="AutoShape 23">
              <a:extLst>
                <a:ext uri="{FF2B5EF4-FFF2-40B4-BE49-F238E27FC236}">
                  <a16:creationId xmlns:a16="http://schemas.microsoft.com/office/drawing/2014/main" id="{A947D13D-EFC5-41D1-A9D9-FDF81D884415}"/>
                </a:ext>
              </a:extLst>
            </p:cNvPr>
            <p:cNvCxnSpPr>
              <a:cxnSpLocks noChangeShapeType="1"/>
            </p:cNvCxnSpPr>
            <p:nvPr/>
          </p:nvCxnSpPr>
          <p:spPr bwMode="auto">
            <a:xfrm>
              <a:off x="7469" y="13257"/>
              <a:ext cx="587" cy="0"/>
            </a:xfrm>
            <a:prstGeom prst="straightConnector1">
              <a:avLst/>
            </a:prstGeom>
            <a:grpFill/>
            <a:ln w="9525">
              <a:solidFill>
                <a:srgbClr val="000000"/>
              </a:solidFill>
              <a:prstDash val="dash"/>
              <a:round/>
              <a:headEnd/>
              <a:tailEnd/>
            </a:ln>
          </p:spPr>
        </p:cxnSp>
        <p:sp>
          <p:nvSpPr>
            <p:cNvPr id="20" name="Text Box 24">
              <a:extLst>
                <a:ext uri="{FF2B5EF4-FFF2-40B4-BE49-F238E27FC236}">
                  <a16:creationId xmlns:a16="http://schemas.microsoft.com/office/drawing/2014/main" id="{CDC66F66-33E7-465B-90BA-BDDDF80F5F16}"/>
                </a:ext>
              </a:extLst>
            </p:cNvPr>
            <p:cNvSpPr txBox="1">
              <a:spLocks noChangeArrowheads="1"/>
            </p:cNvSpPr>
            <p:nvPr/>
          </p:nvSpPr>
          <p:spPr bwMode="auto">
            <a:xfrm>
              <a:off x="10791" y="15213"/>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R(Ω)</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1" name="Text Box 25">
              <a:extLst>
                <a:ext uri="{FF2B5EF4-FFF2-40B4-BE49-F238E27FC236}">
                  <a16:creationId xmlns:a16="http://schemas.microsoft.com/office/drawing/2014/main" id="{7E4AC357-1869-4E1B-B400-425B74BEBD3C}"/>
                </a:ext>
              </a:extLst>
            </p:cNvPr>
            <p:cNvSpPr txBox="1">
              <a:spLocks noChangeArrowheads="1"/>
            </p:cNvSpPr>
            <p:nvPr/>
          </p:nvSpPr>
          <p:spPr bwMode="auto">
            <a:xfrm>
              <a:off x="8463" y="15165"/>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250</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2" name="Text Box 26">
              <a:extLst>
                <a:ext uri="{FF2B5EF4-FFF2-40B4-BE49-F238E27FC236}">
                  <a16:creationId xmlns:a16="http://schemas.microsoft.com/office/drawing/2014/main" id="{87C76A34-C0F4-4767-803F-CDC7A67B1612}"/>
                </a:ext>
              </a:extLst>
            </p:cNvPr>
            <p:cNvSpPr txBox="1">
              <a:spLocks noChangeArrowheads="1"/>
            </p:cNvSpPr>
            <p:nvPr/>
          </p:nvSpPr>
          <p:spPr bwMode="auto">
            <a:xfrm>
              <a:off x="7407" y="15183"/>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100</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3" name="Text Box 27">
              <a:extLst>
                <a:ext uri="{FF2B5EF4-FFF2-40B4-BE49-F238E27FC236}">
                  <a16:creationId xmlns:a16="http://schemas.microsoft.com/office/drawing/2014/main" id="{D2F14753-5B49-4465-A3AE-9C821CC66C77}"/>
                </a:ext>
              </a:extLst>
            </p:cNvPr>
            <p:cNvSpPr txBox="1">
              <a:spLocks noChangeArrowheads="1"/>
            </p:cNvSpPr>
            <p:nvPr/>
          </p:nvSpPr>
          <p:spPr bwMode="auto">
            <a:xfrm>
              <a:off x="7147" y="15024"/>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0</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4" name="Text Box 28">
              <a:extLst>
                <a:ext uri="{FF2B5EF4-FFF2-40B4-BE49-F238E27FC236}">
                  <a16:creationId xmlns:a16="http://schemas.microsoft.com/office/drawing/2014/main" id="{2117472C-9805-459A-B367-E9B832307519}"/>
                </a:ext>
              </a:extLst>
            </p:cNvPr>
            <p:cNvSpPr txBox="1">
              <a:spLocks noChangeArrowheads="1"/>
            </p:cNvSpPr>
            <p:nvPr/>
          </p:nvSpPr>
          <p:spPr bwMode="auto">
            <a:xfrm>
              <a:off x="6904" y="13821"/>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100</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5" name="Text Box 29">
              <a:extLst>
                <a:ext uri="{FF2B5EF4-FFF2-40B4-BE49-F238E27FC236}">
                  <a16:creationId xmlns:a16="http://schemas.microsoft.com/office/drawing/2014/main" id="{027A2687-163F-45D9-AA7C-D2D3D4D29853}"/>
                </a:ext>
              </a:extLst>
            </p:cNvPr>
            <p:cNvSpPr txBox="1">
              <a:spLocks noChangeArrowheads="1"/>
            </p:cNvSpPr>
            <p:nvPr/>
          </p:nvSpPr>
          <p:spPr bwMode="auto">
            <a:xfrm>
              <a:off x="6869" y="13070"/>
              <a:ext cx="933"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P</a:t>
              </a:r>
              <a:r>
                <a:rPr lang="vi-VN" sz="1000" baseline="-25000">
                  <a:effectLst/>
                  <a:latin typeface="Arial" panose="020B0604020202020204" pitchFamily="34" charset="0"/>
                  <a:ea typeface="Arial" panose="020B0604020202020204" pitchFamily="34" charset="0"/>
                  <a:cs typeface="Times New Roman" panose="02020603050405020304" pitchFamily="18" charset="0"/>
                </a:rPr>
                <a:t>1max</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6" name="Text Box 30">
              <a:extLst>
                <a:ext uri="{FF2B5EF4-FFF2-40B4-BE49-F238E27FC236}">
                  <a16:creationId xmlns:a16="http://schemas.microsoft.com/office/drawing/2014/main" id="{EE3D14FF-C02C-4383-95E6-6241717929B9}"/>
                </a:ext>
              </a:extLst>
            </p:cNvPr>
            <p:cNvSpPr txBox="1">
              <a:spLocks noChangeArrowheads="1"/>
            </p:cNvSpPr>
            <p:nvPr/>
          </p:nvSpPr>
          <p:spPr bwMode="auto">
            <a:xfrm>
              <a:off x="9016" y="13562"/>
              <a:ext cx="822"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P(1)</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7" name="Text Box 31">
              <a:extLst>
                <a:ext uri="{FF2B5EF4-FFF2-40B4-BE49-F238E27FC236}">
                  <a16:creationId xmlns:a16="http://schemas.microsoft.com/office/drawing/2014/main" id="{F19385CD-40D6-4F63-BCD6-18698000C4CF}"/>
                </a:ext>
              </a:extLst>
            </p:cNvPr>
            <p:cNvSpPr txBox="1">
              <a:spLocks noChangeArrowheads="1"/>
            </p:cNvSpPr>
            <p:nvPr/>
          </p:nvSpPr>
          <p:spPr bwMode="auto">
            <a:xfrm>
              <a:off x="8967" y="14337"/>
              <a:ext cx="822"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P(2)</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8" name="Text Box 32">
              <a:extLst>
                <a:ext uri="{FF2B5EF4-FFF2-40B4-BE49-F238E27FC236}">
                  <a16:creationId xmlns:a16="http://schemas.microsoft.com/office/drawing/2014/main" id="{182103B9-04C1-4145-BF95-5869522CED1C}"/>
                </a:ext>
              </a:extLst>
            </p:cNvPr>
            <p:cNvSpPr txBox="1">
              <a:spLocks noChangeArrowheads="1"/>
            </p:cNvSpPr>
            <p:nvPr/>
          </p:nvSpPr>
          <p:spPr bwMode="auto">
            <a:xfrm>
              <a:off x="8536" y="13659"/>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9" name="Text Box 33">
              <a:extLst>
                <a:ext uri="{FF2B5EF4-FFF2-40B4-BE49-F238E27FC236}">
                  <a16:creationId xmlns:a16="http://schemas.microsoft.com/office/drawing/2014/main" id="{EF025849-68FA-4E46-9687-55230B2EF99A}"/>
                </a:ext>
              </a:extLst>
            </p:cNvPr>
            <p:cNvSpPr txBox="1">
              <a:spLocks noChangeArrowheads="1"/>
            </p:cNvSpPr>
            <p:nvPr/>
          </p:nvSpPr>
          <p:spPr bwMode="auto">
            <a:xfrm>
              <a:off x="7407" y="12494"/>
              <a:ext cx="821" cy="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vi-VN" sz="1000">
                  <a:effectLst/>
                  <a:latin typeface="Arial" panose="020B0604020202020204" pitchFamily="34" charset="0"/>
                  <a:ea typeface="Arial" panose="020B0604020202020204" pitchFamily="34" charset="0"/>
                  <a:cs typeface="Times New Roman" panose="02020603050405020304" pitchFamily="18" charset="0"/>
                </a:rPr>
                <a:t>P(W)</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cxnSp>
          <p:nvCxnSpPr>
            <p:cNvPr id="30" name="AutoShape 21">
              <a:extLst>
                <a:ext uri="{FF2B5EF4-FFF2-40B4-BE49-F238E27FC236}">
                  <a16:creationId xmlns:a16="http://schemas.microsoft.com/office/drawing/2014/main" id="{CDC20DC1-B8C3-45E9-8F06-931D4B4FC5F9}"/>
                </a:ext>
              </a:extLst>
            </p:cNvPr>
            <p:cNvCxnSpPr>
              <a:cxnSpLocks noChangeShapeType="1"/>
            </p:cNvCxnSpPr>
            <p:nvPr/>
          </p:nvCxnSpPr>
          <p:spPr bwMode="auto">
            <a:xfrm>
              <a:off x="8162" y="13280"/>
              <a:ext cx="0" cy="1929"/>
            </a:xfrm>
            <a:prstGeom prst="straightConnector1">
              <a:avLst/>
            </a:prstGeom>
            <a:grpFill/>
            <a:ln w="9525">
              <a:solidFill>
                <a:srgbClr val="000000"/>
              </a:solidFill>
              <a:prstDash val="dash"/>
              <a:round/>
              <a:headEnd/>
              <a:tailEnd/>
            </a:ln>
          </p:spPr>
        </p:cxnSp>
      </p:grpSp>
    </p:spTree>
    <p:extLst>
      <p:ext uri="{BB962C8B-B14F-4D97-AF65-F5344CB8AC3E}">
        <p14:creationId xmlns:p14="http://schemas.microsoft.com/office/powerpoint/2010/main" val="163978900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9AC05-F841-432E-BA8D-B69BB7E4462D}"/>
              </a:ext>
            </a:extLst>
          </p:cNvPr>
          <p:cNvSpPr/>
          <p:nvPr/>
        </p:nvSpPr>
        <p:spPr>
          <a:xfrm>
            <a:off x="127000" y="63500"/>
            <a:ext cx="11938000" cy="300082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14:</a:t>
            </a:r>
            <a:r>
              <a:rPr lang="vi-VN" sz="2800" b="1" dirty="0">
                <a:solidFill>
                  <a:srgbClr val="FFFF00"/>
                </a:solidFill>
                <a:latin typeface="UTM Swiss Condensed" panose="02000500000000000000" pitchFamily="2" charset="0"/>
                <a:cs typeface="Times New Roman" panose="02020603050405020304" pitchFamily="18" charset="0"/>
              </a:rPr>
              <a:t> Một khung dây dẫn phẳng quay đều với tốc độ góc ω quanh một trục cố định nằm trong mặt phẳng khung dây, trong một từ trường đều có vectơ cảm ứng từ vuông góc với trục quay của khung. Suất điện động cảm ứng trong khung có biểu thức e = E0 cos(ωt + π /3 ). Tại thời điểm t = 0, vectơ pháp tuyến của mặt phẳng khung dây hợp với vectơ cảm ứng từ một góc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FB52498-C296-4239-BBE8-5517B93E6F94}"/>
              </a:ext>
            </a:extLst>
          </p:cNvPr>
          <p:cNvSpPr/>
          <p:nvPr/>
        </p:nvSpPr>
        <p:spPr>
          <a:xfrm>
            <a:off x="762000" y="306432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150</a:t>
            </a:r>
            <a:r>
              <a:rPr lang="vi-VN" sz="2800" b="1" baseline="30000" dirty="0">
                <a:solidFill>
                  <a:srgbClr val="FFFFFF"/>
                </a:solidFill>
                <a:latin typeface="UTM Swiss Condensed" panose="02000500000000000000" pitchFamily="2" charset="0"/>
                <a:ea typeface="Arial" panose="020B0604020202020204" pitchFamily="34" charset="0"/>
              </a:rPr>
              <a:t>0</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035C9DC5-8F5E-4FA8-B235-86377A4C1EF0}"/>
              </a:ext>
            </a:extLst>
          </p:cNvPr>
          <p:cNvSpPr/>
          <p:nvPr/>
        </p:nvSpPr>
        <p:spPr>
          <a:xfrm>
            <a:off x="3619500" y="306432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120</a:t>
            </a:r>
            <a:r>
              <a:rPr lang="vi-VN" sz="2800" b="1" baseline="30000" dirty="0">
                <a:solidFill>
                  <a:srgbClr val="FFFFFF"/>
                </a:solidFill>
                <a:latin typeface="UTM Swiss Condensed" panose="02000500000000000000" pitchFamily="2" charset="0"/>
                <a:ea typeface="Arial" panose="020B0604020202020204" pitchFamily="34" charset="0"/>
              </a:rPr>
              <a:t>0</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C796085-A38B-4D65-A11F-6AF4E3253FF7}"/>
              </a:ext>
            </a:extLst>
          </p:cNvPr>
          <p:cNvSpPr/>
          <p:nvPr/>
        </p:nvSpPr>
        <p:spPr>
          <a:xfrm>
            <a:off x="6477000" y="3064321"/>
            <a:ext cx="119776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60</a:t>
            </a:r>
            <a:r>
              <a:rPr lang="vi-VN" sz="2800" b="1" baseline="30000" dirty="0">
                <a:solidFill>
                  <a:srgbClr val="FFFFFF"/>
                </a:solidFill>
                <a:latin typeface="UTM Swiss Condensed" panose="02000500000000000000" pitchFamily="2" charset="0"/>
                <a:ea typeface="Arial" panose="020B0604020202020204" pitchFamily="34" charset="0"/>
              </a:rPr>
              <a:t>0</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8565DB8E-9C90-4786-8C13-4CCD9CB851B4}"/>
              </a:ext>
            </a:extLst>
          </p:cNvPr>
          <p:cNvSpPr/>
          <p:nvPr/>
        </p:nvSpPr>
        <p:spPr>
          <a:xfrm>
            <a:off x="9334500" y="3064321"/>
            <a:ext cx="129394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a:t>
            </a:r>
            <a:r>
              <a:rPr lang="vi-VN" sz="2800" b="1">
                <a:solidFill>
                  <a:srgbClr val="FFFFFF"/>
                </a:solidFill>
                <a:latin typeface="UTM Swiss Condensed" panose="02000500000000000000" pitchFamily="2" charset="0"/>
                <a:ea typeface="Arial" panose="020B0604020202020204" pitchFamily="34" charset="0"/>
              </a:rPr>
              <a:t>. 180</a:t>
            </a:r>
            <a:r>
              <a:rPr lang="vi-VN" sz="2800" b="1" baseline="30000">
                <a:solidFill>
                  <a:srgbClr val="FFFFFF"/>
                </a:solidFill>
                <a:latin typeface="UTM Swiss Condensed" panose="02000500000000000000" pitchFamily="2" charset="0"/>
                <a:ea typeface="Arial" panose="020B0604020202020204" pitchFamily="34" charset="0"/>
              </a:rPr>
              <a:t>0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ACAC965-E6D9-4D96-86A5-DAEDD7C6AB2F}"/>
              </a:ext>
            </a:extLst>
          </p:cNvPr>
          <p:cNvSpPr/>
          <p:nvPr/>
        </p:nvSpPr>
        <p:spPr>
          <a:xfrm>
            <a:off x="92710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056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EA37E1-DEE2-4C83-8E0A-8A7D15468BB3}"/>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15:</a:t>
                </a:r>
                <a:r>
                  <a:rPr lang="vi-VN" sz="2800" b="1" dirty="0">
                    <a:solidFill>
                      <a:srgbClr val="FFFF00"/>
                    </a:solidFill>
                    <a:latin typeface="UTM Swiss Condensed" panose="02000500000000000000" pitchFamily="2" charset="0"/>
                    <a:cs typeface="Times New Roman" panose="02020603050405020304" pitchFamily="18" charset="0"/>
                  </a:rPr>
                  <a:t> Điện áp xoay chiều u = U0.cos(100t)(V) đặt vào hai đầu đoạn mạch gồm điện trở thuần R, cuộn thuần cảm có độ tự cảm L và tụ có điện dung </a:t>
                </a:r>
                <a14:m>
                  <m:oMath xmlns:m="http://schemas.openxmlformats.org/officeDocument/2006/math">
                    <m:r>
                      <a:rPr lang="vi-VN" sz="2800" b="1">
                        <a:solidFill>
                          <a:srgbClr val="FFFF00"/>
                        </a:solidFill>
                        <a:latin typeface="Cambria Math" panose="02040503050406030204" pitchFamily="18" charset="0"/>
                      </a:rPr>
                      <m:t>𝑪</m:t>
                    </m:r>
                  </m:oMath>
                </a14:m>
                <a:r>
                  <a:rPr lang="vi-VN" sz="2800" b="1" dirty="0">
                    <a:solidFill>
                      <a:srgbClr val="FFFF00"/>
                    </a:solidFill>
                    <a:latin typeface="UTM Swiss Condensed" panose="02000500000000000000" pitchFamily="2" charset="0"/>
                    <a:cs typeface="Times New Roman" panose="02020603050405020304" pitchFamily="18" charset="0"/>
                  </a:rPr>
                  <a:t> thay đổi được mắc nối tiếp với nhau. Đồ thị biễu diễn sự phụ thuộc của điện áp hiệu dụng ở hai đầu tụ C vào điện dung C theo hình bên. Giá trị của R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EA37E1-DEE2-4C83-8E0A-8A7D15468BB3}"/>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916" t="-1392"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FF483218-C5A6-4895-8042-A584E25F9D8F}"/>
              </a:ext>
            </a:extLst>
          </p:cNvPr>
          <p:cNvSpPr/>
          <p:nvPr/>
        </p:nvSpPr>
        <p:spPr>
          <a:xfrm>
            <a:off x="1016000" y="24788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120Ω.</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7DF0475-FFE5-450C-A9FE-9556E5C27777}"/>
              </a:ext>
            </a:extLst>
          </p:cNvPr>
          <p:cNvSpPr/>
          <p:nvPr/>
        </p:nvSpPr>
        <p:spPr>
          <a:xfrm>
            <a:off x="6499919" y="2379081"/>
            <a:ext cx="1276311" cy="65723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60Ω.</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73AC6EE-D005-4AE2-8991-F8F1A16928B2}"/>
              </a:ext>
            </a:extLst>
          </p:cNvPr>
          <p:cNvSpPr/>
          <p:nvPr/>
        </p:nvSpPr>
        <p:spPr>
          <a:xfrm>
            <a:off x="1016000" y="32408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100Ω.</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8F185C8-E2E1-4D56-875F-5C86CFEB3625}"/>
              </a:ext>
            </a:extLst>
          </p:cNvPr>
          <p:cNvSpPr/>
          <p:nvPr/>
        </p:nvSpPr>
        <p:spPr>
          <a:xfrm>
            <a:off x="6477000" y="3240861"/>
            <a:ext cx="1382110"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50Ω.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A3A703B-CE6F-4C66-8306-DDD59C17C1D1}"/>
              </a:ext>
            </a:extLst>
          </p:cNvPr>
          <p:cNvSpPr/>
          <p:nvPr/>
        </p:nvSpPr>
        <p:spPr>
          <a:xfrm>
            <a:off x="6413500" y="24153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Hình ảnh 1">
            <a:extLst>
              <a:ext uri="{FF2B5EF4-FFF2-40B4-BE49-F238E27FC236}">
                <a16:creationId xmlns:a16="http://schemas.microsoft.com/office/drawing/2014/main" id="{840A9D75-2E5C-4BBF-ABE9-14F7FE260039}"/>
              </a:ext>
            </a:extLst>
          </p:cNvPr>
          <p:cNvPicPr/>
          <p:nvPr/>
        </p:nvPicPr>
        <p:blipFill>
          <a:blip r:embed="rId3">
            <a:extLst>
              <a:ext uri="{28A0092B-C50C-407E-A947-70E740481C1C}">
                <a14:useLocalDpi xmlns:a14="http://schemas.microsoft.com/office/drawing/2010/main" val="0"/>
              </a:ext>
            </a:extLst>
          </a:blip>
          <a:stretch>
            <a:fillRect/>
          </a:stretch>
        </p:blipFill>
        <p:spPr>
          <a:xfrm>
            <a:off x="6985000" y="3738352"/>
            <a:ext cx="5071672" cy="3119648"/>
          </a:xfrm>
          <a:prstGeom prst="rect">
            <a:avLst/>
          </a:prstGeom>
        </p:spPr>
      </p:pic>
    </p:spTree>
    <p:extLst>
      <p:ext uri="{BB962C8B-B14F-4D97-AF65-F5344CB8AC3E}">
        <p14:creationId xmlns:p14="http://schemas.microsoft.com/office/powerpoint/2010/main" val="372173388"/>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DABB3-60F6-47AE-B5FA-127F2B0414EC}"/>
              </a:ext>
            </a:extLst>
          </p:cNvPr>
          <p:cNvSpPr/>
          <p:nvPr/>
        </p:nvSpPr>
        <p:spPr>
          <a:xfrm>
            <a:off x="127000" y="63500"/>
            <a:ext cx="11938000" cy="349634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16:</a:t>
            </a:r>
            <a:r>
              <a:rPr lang="vi-VN" sz="2800" b="1" dirty="0">
                <a:solidFill>
                  <a:srgbClr val="FFFF00"/>
                </a:solidFill>
                <a:latin typeface="UTM Swiss Condensed" panose="02000500000000000000" pitchFamily="2" charset="0"/>
                <a:cs typeface="Times New Roman" panose="02020603050405020304" pitchFamily="18" charset="0"/>
              </a:rPr>
              <a:t> Cho mạch điện xoay chiều RLC được mắc nối tiếp, trong đó L là cuộn cảm thuầnvà có độ tự cảm thay đổi được. Đặt vào hai đầu mạch một điện áp xoay chiều ổn định có giá trị hiệu dụng U. Điều chỉnh L để tổng điện áp hiệu dụng URC + UL có giá trị lớn nhất bằng 2U và công suất tiêu thụ của mạch khi đó là 210W. Điều chỉnh L để công suất tiêu thụ của mạch lớn nhất thì công suất đó gần giá trị là</a:t>
            </a:r>
          </a:p>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	  </a:t>
            </a:r>
          </a:p>
        </p:txBody>
      </p:sp>
      <p:sp>
        <p:nvSpPr>
          <p:cNvPr id="3" name="Rectangle 2">
            <a:extLst>
              <a:ext uri="{FF2B5EF4-FFF2-40B4-BE49-F238E27FC236}">
                <a16:creationId xmlns:a16="http://schemas.microsoft.com/office/drawing/2014/main" id="{2B5E9413-D9DA-4893-8161-74132B3BD4A4}"/>
              </a:ext>
            </a:extLst>
          </p:cNvPr>
          <p:cNvSpPr/>
          <p:nvPr/>
        </p:nvSpPr>
        <p:spPr>
          <a:xfrm>
            <a:off x="762000" y="355984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240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CFC3C7D-9586-46D1-94BE-1C0A022B0834}"/>
              </a:ext>
            </a:extLst>
          </p:cNvPr>
          <p:cNvSpPr/>
          <p:nvPr/>
        </p:nvSpPr>
        <p:spPr>
          <a:xfrm>
            <a:off x="3619500" y="355984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280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BE81034-292D-492A-81E0-7CA9E705B5FB}"/>
              </a:ext>
            </a:extLst>
          </p:cNvPr>
          <p:cNvSpPr/>
          <p:nvPr/>
        </p:nvSpPr>
        <p:spPr>
          <a:xfrm>
            <a:off x="6477000" y="355984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250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5FB3741B-2A1D-4464-87FC-1D4879863D8F}"/>
              </a:ext>
            </a:extLst>
          </p:cNvPr>
          <p:cNvSpPr/>
          <p:nvPr/>
        </p:nvSpPr>
        <p:spPr>
          <a:xfrm>
            <a:off x="9334500" y="3559842"/>
            <a:ext cx="17668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300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9" name="Oval 8">
            <a:extLst>
              <a:ext uri="{FF2B5EF4-FFF2-40B4-BE49-F238E27FC236}">
                <a16:creationId xmlns:a16="http://schemas.microsoft.com/office/drawing/2014/main" id="{0889B180-C108-4520-8421-5547D73A2262}"/>
              </a:ext>
            </a:extLst>
          </p:cNvPr>
          <p:cNvSpPr/>
          <p:nvPr/>
        </p:nvSpPr>
        <p:spPr>
          <a:xfrm>
            <a:off x="3556000" y="34963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135699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D4F33E-DECF-4F9D-B3D1-452F5883764D}"/>
                  </a:ext>
                </a:extLst>
              </p:cNvPr>
              <p:cNvSpPr/>
              <p:nvPr/>
            </p:nvSpPr>
            <p:spPr>
              <a:xfrm>
                <a:off x="127000" y="63500"/>
                <a:ext cx="11938000" cy="315047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17:</a:t>
                </a:r>
                <a:r>
                  <a:rPr lang="vi-VN" sz="2800" b="1" dirty="0">
                    <a:solidFill>
                      <a:srgbClr val="FFFF00"/>
                    </a:solidFill>
                    <a:latin typeface="UTM Swiss Condensed" panose="02000500000000000000" pitchFamily="2" charset="0"/>
                    <a:cs typeface="Times New Roman" panose="02020603050405020304" pitchFamily="18" charset="0"/>
                  </a:rPr>
                  <a:t> Đoạn mạch nối tiếp AB gồm điện trở R = 100 Ω, cuộn dây thuần cảm có L = 2/π H nối tiếp và tụ điện có điện dung C = 0,1/π mF. Nối AB với máy phát điện xoay chiều một pha gồm 10 cặp cực (điện trở trong không đáng kể). Khi roto của máy phát điện quay với tốc độ 2,5 vòng/s thì cường độ dòng điện hiệu dụng trong mạch là </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 A. Thay đổi tốc độ quay của roto cho đến khi trong mạch có cộng hường. Tốc độ quay của roto và cường độ dòng điện hiệu dụng khi đó là</a:t>
                </a:r>
              </a:p>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  </a:t>
                </a:r>
              </a:p>
            </p:txBody>
          </p:sp>
        </mc:Choice>
        <mc:Fallback xmlns="">
          <p:sp>
            <p:nvSpPr>
              <p:cNvPr id="2" name="Rectangle 1">
                <a:extLst>
                  <a:ext uri="{FF2B5EF4-FFF2-40B4-BE49-F238E27FC236}">
                    <a16:creationId xmlns:a16="http://schemas.microsoft.com/office/drawing/2014/main" id="{47D4F33E-DECF-4F9D-B3D1-452F5883764D}"/>
                  </a:ext>
                </a:extLst>
              </p:cNvPr>
              <p:cNvSpPr>
                <a:spLocks noRot="1" noChangeAspect="1" noMove="1" noResize="1" noEditPoints="1" noAdjustHandles="1" noChangeArrowheads="1" noChangeShapeType="1" noTextEdit="1"/>
              </p:cNvSpPr>
              <p:nvPr/>
            </p:nvSpPr>
            <p:spPr>
              <a:xfrm>
                <a:off x="127000" y="63500"/>
                <a:ext cx="11938000" cy="3150478"/>
              </a:xfrm>
              <a:prstGeom prst="rect">
                <a:avLst/>
              </a:prstGeom>
              <a:blipFill>
                <a:blip r:embed="rId2"/>
                <a:stretch>
                  <a:fillRect l="-916" t="-878"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A3C7FD7-68A3-493A-867D-75772E8CE9B9}"/>
                  </a:ext>
                </a:extLst>
              </p:cNvPr>
              <p:cNvSpPr/>
              <p:nvPr/>
            </p:nvSpPr>
            <p:spPr>
              <a:xfrm>
                <a:off x="-556006" y="3573163"/>
                <a:ext cx="5904180"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2,5</a:t>
                </a:r>
                <a14:m>
                  <m:oMath xmlns:m="http://schemas.openxmlformats.org/officeDocument/2006/math">
                    <m:rad>
                      <m:radPr>
                        <m:degHide m:val="on"/>
                        <m:ctrlPr>
                          <a:rPr kumimoji="0" lang="vi-VN" sz="2800" b="1"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vòng/s và 2</a:t>
                </a:r>
                <a14:m>
                  <m:oMath xmlns:m="http://schemas.openxmlformats.org/officeDocument/2006/math">
                    <m:rad>
                      <m:radPr>
                        <m:degHide m:val="on"/>
                        <m:ctrlPr>
                          <a:rPr kumimoji="0" lang="vi-VN" sz="2800" b="1"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8A3C7FD7-68A3-493A-867D-75772E8CE9B9}"/>
                  </a:ext>
                </a:extLst>
              </p:cNvPr>
              <p:cNvSpPr>
                <a:spLocks noRot="1" noChangeAspect="1" noMove="1" noResize="1" noEditPoints="1" noAdjustHandles="1" noChangeArrowheads="1" noChangeShapeType="1" noTextEdit="1"/>
              </p:cNvSpPr>
              <p:nvPr/>
            </p:nvSpPr>
            <p:spPr>
              <a:xfrm>
                <a:off x="-556006" y="3573163"/>
                <a:ext cx="5904180" cy="565155"/>
              </a:xfrm>
              <a:prstGeom prst="rect">
                <a:avLst/>
              </a:prstGeom>
              <a:blipFill>
                <a:blip r:embed="rId3"/>
                <a:stretch>
                  <a:fillRect t="-430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61B14D5-0225-4B16-8221-D0FFF6E1010B}"/>
                  </a:ext>
                </a:extLst>
              </p:cNvPr>
              <p:cNvSpPr/>
              <p:nvPr/>
            </p:nvSpPr>
            <p:spPr>
              <a:xfrm>
                <a:off x="367323" y="4087246"/>
                <a:ext cx="3387659"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25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vòng/s và 2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61B14D5-0225-4B16-8221-D0FFF6E1010B}"/>
                  </a:ext>
                </a:extLst>
              </p:cNvPr>
              <p:cNvSpPr>
                <a:spLocks noRot="1" noChangeAspect="1" noMove="1" noResize="1" noEditPoints="1" noAdjustHandles="1" noChangeArrowheads="1" noChangeShapeType="1" noTextEdit="1"/>
              </p:cNvSpPr>
              <p:nvPr/>
            </p:nvSpPr>
            <p:spPr>
              <a:xfrm>
                <a:off x="367323" y="4087246"/>
                <a:ext cx="3387659" cy="1232453"/>
              </a:xfrm>
              <a:prstGeom prst="rect">
                <a:avLst/>
              </a:prstGeom>
              <a:blipFill>
                <a:blip r:embed="rId4"/>
                <a:stretch>
                  <a:fillRect l="-3597" r="-28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57B9EE8-BBB3-4455-ACF7-E671F3005982}"/>
                  </a:ext>
                </a:extLst>
              </p:cNvPr>
              <p:cNvSpPr/>
              <p:nvPr/>
            </p:nvSpPr>
            <p:spPr>
              <a:xfrm>
                <a:off x="367323" y="5011586"/>
                <a:ext cx="4980851"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vòng/s và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B57B9EE8-BBB3-4455-ACF7-E671F3005982}"/>
                  </a:ext>
                </a:extLst>
              </p:cNvPr>
              <p:cNvSpPr>
                <a:spLocks noRot="1" noChangeAspect="1" noMove="1" noResize="1" noEditPoints="1" noAdjustHandles="1" noChangeArrowheads="1" noChangeShapeType="1" noTextEdit="1"/>
              </p:cNvSpPr>
              <p:nvPr/>
            </p:nvSpPr>
            <p:spPr>
              <a:xfrm>
                <a:off x="367323" y="5011586"/>
                <a:ext cx="4980851" cy="565155"/>
              </a:xfrm>
              <a:prstGeom prst="rect">
                <a:avLst/>
              </a:prstGeom>
              <a:blipFill>
                <a:blip r:embed="rId5"/>
                <a:stretch>
                  <a:fillRect l="-2448" t="-4301" r="-159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C8EA619-93EB-4F4E-A5BA-A69B2B30BA5D}"/>
                  </a:ext>
                </a:extLst>
              </p:cNvPr>
              <p:cNvSpPr/>
              <p:nvPr/>
            </p:nvSpPr>
            <p:spPr>
              <a:xfrm>
                <a:off x="367323" y="5576741"/>
                <a:ext cx="3762761"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vòng/s và 2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FC8EA619-93EB-4F4E-A5BA-A69B2B30BA5D}"/>
                  </a:ext>
                </a:extLst>
              </p:cNvPr>
              <p:cNvSpPr>
                <a:spLocks noRot="1" noChangeAspect="1" noMove="1" noResize="1" noEditPoints="1" noAdjustHandles="1" noChangeArrowheads="1" noChangeShapeType="1" noTextEdit="1"/>
              </p:cNvSpPr>
              <p:nvPr/>
            </p:nvSpPr>
            <p:spPr>
              <a:xfrm>
                <a:off x="367323" y="5576741"/>
                <a:ext cx="3762761" cy="565155"/>
              </a:xfrm>
              <a:prstGeom prst="rect">
                <a:avLst/>
              </a:prstGeom>
              <a:blipFill>
                <a:blip r:embed="rId6"/>
                <a:stretch>
                  <a:fillRect l="-3236" t="-5376" r="-2265"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81397CB-1DDD-4B9B-B8EA-B16ED22DB34A}"/>
              </a:ext>
            </a:extLst>
          </p:cNvPr>
          <p:cNvSpPr/>
          <p:nvPr/>
        </p:nvSpPr>
        <p:spPr>
          <a:xfrm>
            <a:off x="243219" y="36344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0264074"/>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C611D-3B10-40F0-A698-659F971CC77E}"/>
              </a:ext>
            </a:extLst>
          </p:cNvPr>
          <p:cNvSpPr/>
          <p:nvPr/>
        </p:nvSpPr>
        <p:spPr>
          <a:xfrm>
            <a:off x="127000" y="63500"/>
            <a:ext cx="11938000" cy="300082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18:</a:t>
            </a:r>
            <a:r>
              <a:rPr lang="vi-VN" sz="2800" b="1" dirty="0">
                <a:solidFill>
                  <a:srgbClr val="FFFF00"/>
                </a:solidFill>
                <a:latin typeface="UTM Swiss Condensed" panose="02000500000000000000" pitchFamily="2" charset="0"/>
                <a:cs typeface="Times New Roman" panose="02020603050405020304" pitchFamily="18" charset="0"/>
              </a:rPr>
              <a:t> Một máy phát điện xoay chiều một pha có rôto là phần cảm, cần phát ra dòng điện có tần số không đổi 60 Hz để duy trì hoạt động của một thiết bị kỹ thuật. Nếu thay rôto của máy phát điện bằng một rôto khác có ít hơn hai cặp cực thì số vòng quay của rôto trong một giờ phải thay đổi đi 18000 vòng. Số cặp cực của rôto lúc đầu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DA02192-F72E-4438-80ED-AFF493867F39}"/>
              </a:ext>
            </a:extLst>
          </p:cNvPr>
          <p:cNvSpPr/>
          <p:nvPr/>
        </p:nvSpPr>
        <p:spPr>
          <a:xfrm>
            <a:off x="762000" y="3064321"/>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6.</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9E70504-1E90-4D2C-9BB8-85BC48631445}"/>
              </a:ext>
            </a:extLst>
          </p:cNvPr>
          <p:cNvSpPr/>
          <p:nvPr/>
        </p:nvSpPr>
        <p:spPr>
          <a:xfrm>
            <a:off x="3619500" y="3064321"/>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ACC78E7-5961-4998-BAF3-9C07C374141A}"/>
              </a:ext>
            </a:extLst>
          </p:cNvPr>
          <p:cNvSpPr/>
          <p:nvPr/>
        </p:nvSpPr>
        <p:spPr>
          <a:xfrm>
            <a:off x="6477000" y="3064321"/>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5C0A67F-6033-4FD5-B082-A76CFEBC9814}"/>
              </a:ext>
            </a:extLst>
          </p:cNvPr>
          <p:cNvSpPr/>
          <p:nvPr/>
        </p:nvSpPr>
        <p:spPr>
          <a:xfrm>
            <a:off x="9334500" y="3064321"/>
            <a:ext cx="102463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4.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17548A4-F16A-4F4C-8DCC-963C5B1CEEB5}"/>
              </a:ext>
            </a:extLst>
          </p:cNvPr>
          <p:cNvSpPr/>
          <p:nvPr/>
        </p:nvSpPr>
        <p:spPr>
          <a:xfrm>
            <a:off x="6985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1814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2CB7F6E-A224-4518-835E-F2200C95568A}"/>
                  </a:ext>
                </a:extLst>
              </p:cNvPr>
              <p:cNvSpPr/>
              <p:nvPr/>
            </p:nvSpPr>
            <p:spPr>
              <a:xfrm>
                <a:off x="127000" y="63500"/>
                <a:ext cx="6611425" cy="404008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19:</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a:t>
                </a:r>
                <a14:m>
                  <m:oMath xmlns:m="http://schemas.openxmlformats.org/officeDocument/2006/math">
                    <m:r>
                      <a:rPr lang="pt-BR" sz="2800" b="1">
                        <a:solidFill>
                          <a:srgbClr val="FFFF00"/>
                        </a:solidFill>
                        <a:latin typeface="Cambria Math" panose="02040503050406030204" pitchFamily="18" charset="0"/>
                      </a:rPr>
                      <m:t>𝒖</m:t>
                    </m:r>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𝑼</m:t>
                    </m:r>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r>
                      <a:rPr lang="pt-BR" sz="2800" b="1">
                        <a:solidFill>
                          <a:srgbClr val="FFFF00"/>
                        </a:solidFill>
                        <a:latin typeface="Cambria Math" panose="02040503050406030204" pitchFamily="18" charset="0"/>
                      </a:rPr>
                      <m:t>𝒄</m:t>
                    </m:r>
                    <m:r>
                      <m:rPr>
                        <m:nor/>
                      </m:rPr>
                      <a:rPr lang="pt-BR" sz="2800" b="1">
                        <a:solidFill>
                          <a:srgbClr val="FFFF00"/>
                        </a:solidFill>
                        <a:latin typeface="UTM Swiss Condensed" panose="02000500000000000000" pitchFamily="2" charset="0"/>
                        <a:cs typeface="Times New Roman" panose="02020603050405020304" pitchFamily="18" charset="0"/>
                      </a:rPr>
                      <m:t>os</m:t>
                    </m:r>
                    <m:d>
                      <m:dPr>
                        <m:ctrlPr>
                          <a:rPr lang="vi-VN" sz="2800" b="1" i="1">
                            <a:solidFill>
                              <a:srgbClr val="FFFF00"/>
                            </a:solidFill>
                            <a:latin typeface="Cambria Math" panose="02040503050406030204" pitchFamily="18" charset="0"/>
                          </a:rPr>
                        </m:ctrlPr>
                      </m:dPr>
                      <m:e>
                        <m:r>
                          <a:rPr lang="pt-BR" sz="2800" b="1">
                            <a:solidFill>
                              <a:srgbClr val="FFFF00"/>
                            </a:solidFill>
                            <a:latin typeface="Cambria Math" panose="02040503050406030204" pitchFamily="18" charset="0"/>
                          </a:rPr>
                          <m:t>𝝎</m:t>
                        </m:r>
                        <m:r>
                          <a:rPr lang="pt-BR" sz="2800" b="1">
                            <a:solidFill>
                              <a:srgbClr val="FFFF00"/>
                            </a:solidFill>
                            <a:latin typeface="Cambria Math" panose="02040503050406030204" pitchFamily="18" charset="0"/>
                          </a:rPr>
                          <m:t>𝒕</m:t>
                        </m:r>
                      </m:e>
                    </m:d>
                  </m:oMath>
                </a14:m>
                <a:r>
                  <a:rPr lang="pt-BR" sz="2800" b="1" dirty="0">
                    <a:solidFill>
                      <a:srgbClr val="FFFF00"/>
                    </a:solidFill>
                    <a:latin typeface="UTM Swiss Condensed" panose="02000500000000000000" pitchFamily="2" charset="0"/>
                    <a:cs typeface="Times New Roman" panose="02020603050405020304" pitchFamily="18" charset="0"/>
                  </a:rPr>
                  <a:t> V ( trong đó U không đổi, ω thay đổi được) vào hai đầu mạch điện gồm các linh kiện R, L, C mắc nối tiếp. Đồ thị điện áp hiệu dụng trên cuộn dây và hệ số công suất toàn mạch phụ thuộc ω như hình vẽ. Giá trị </a:t>
                </a:r>
                <a:r>
                  <a:rPr lang="pt-BR" sz="2800" b="1">
                    <a:solidFill>
                      <a:srgbClr val="FFFF00"/>
                    </a:solidFill>
                    <a:latin typeface="UTM Swiss Condensed" panose="02000500000000000000" pitchFamily="2" charset="0"/>
                    <a:cs typeface="Times New Roman" panose="02020603050405020304" pitchFamily="18" charset="0"/>
                  </a:rPr>
                  <a:t>của k0</a:t>
                </a:r>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2CB7F6E-A224-4518-835E-F2200C95568A}"/>
                  </a:ext>
                </a:extLst>
              </p:cNvPr>
              <p:cNvSpPr>
                <a:spLocks noRot="1" noChangeAspect="1" noMove="1" noResize="1" noEditPoints="1" noAdjustHandles="1" noChangeArrowheads="1" noChangeShapeType="1" noTextEdit="1"/>
              </p:cNvSpPr>
              <p:nvPr/>
            </p:nvSpPr>
            <p:spPr>
              <a:xfrm>
                <a:off x="127000" y="63500"/>
                <a:ext cx="6611425" cy="4040080"/>
              </a:xfrm>
              <a:prstGeom prst="rect">
                <a:avLst/>
              </a:prstGeom>
              <a:blipFill>
                <a:blip r:embed="rId2"/>
                <a:stretch>
                  <a:fillRect l="-1651" t="-878" r="-15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37185E8-2159-4E58-8812-9A8DD72442D8}"/>
                  </a:ext>
                </a:extLst>
              </p:cNvPr>
              <p:cNvSpPr/>
              <p:nvPr/>
            </p:nvSpPr>
            <p:spPr>
              <a:xfrm>
                <a:off x="334203" y="4240981"/>
                <a:ext cx="1287532" cy="155965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e>
                        </m:rad>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137185E8-2159-4E58-8812-9A8DD72442D8}"/>
                  </a:ext>
                </a:extLst>
              </p:cNvPr>
              <p:cNvSpPr>
                <a:spLocks noRot="1" noChangeAspect="1" noMove="1" noResize="1" noEditPoints="1" noAdjustHandles="1" noChangeArrowheads="1" noChangeShapeType="1" noTextEdit="1"/>
              </p:cNvSpPr>
              <p:nvPr/>
            </p:nvSpPr>
            <p:spPr>
              <a:xfrm>
                <a:off x="334203" y="4240981"/>
                <a:ext cx="1287532" cy="1559658"/>
              </a:xfrm>
              <a:prstGeom prst="rect">
                <a:avLst/>
              </a:prstGeom>
              <a:blipFill>
                <a:blip r:embed="rId3"/>
                <a:stretch>
                  <a:fillRect l="-99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AD49B45-D808-4965-A0D8-BE54DBBAE02F}"/>
                  </a:ext>
                </a:extLst>
              </p:cNvPr>
              <p:cNvSpPr/>
              <p:nvPr/>
            </p:nvSpPr>
            <p:spPr>
              <a:xfrm>
                <a:off x="2145475" y="4230734"/>
                <a:ext cx="1287532" cy="15627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e>
                        </m:rad>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AD49B45-D808-4965-A0D8-BE54DBBAE02F}"/>
                  </a:ext>
                </a:extLst>
              </p:cNvPr>
              <p:cNvSpPr>
                <a:spLocks noRot="1" noChangeAspect="1" noMove="1" noResize="1" noEditPoints="1" noAdjustHandles="1" noChangeArrowheads="1" noChangeShapeType="1" noTextEdit="1"/>
              </p:cNvSpPr>
              <p:nvPr/>
            </p:nvSpPr>
            <p:spPr>
              <a:xfrm>
                <a:off x="2145475" y="4230734"/>
                <a:ext cx="1287532" cy="1562735"/>
              </a:xfrm>
              <a:prstGeom prst="rect">
                <a:avLst/>
              </a:prstGeom>
              <a:blipFill>
                <a:blip r:embed="rId4"/>
                <a:stretch>
                  <a:fillRect l="-99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89515BB-E9C3-46F8-B3E2-548D67707899}"/>
                  </a:ext>
                </a:extLst>
              </p:cNvPr>
              <p:cNvSpPr/>
              <p:nvPr/>
            </p:nvSpPr>
            <p:spPr>
              <a:xfrm>
                <a:off x="439560" y="5298342"/>
                <a:ext cx="3638175" cy="155965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C89515BB-E9C3-46F8-B3E2-548D67707899}"/>
                  </a:ext>
                </a:extLst>
              </p:cNvPr>
              <p:cNvSpPr>
                <a:spLocks noRot="1" noChangeAspect="1" noMove="1" noResize="1" noEditPoints="1" noAdjustHandles="1" noChangeArrowheads="1" noChangeShapeType="1" noTextEdit="1"/>
              </p:cNvSpPr>
              <p:nvPr/>
            </p:nvSpPr>
            <p:spPr>
              <a:xfrm>
                <a:off x="439560" y="5298342"/>
                <a:ext cx="3638175" cy="1559658"/>
              </a:xfrm>
              <a:prstGeom prst="rect">
                <a:avLst/>
              </a:prstGeom>
              <a:blipFill>
                <a:blip r:embed="rId5"/>
                <a:stretch>
                  <a:fillRect l="-335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48B512B-39A1-4C3D-AA43-4B96107F533A}"/>
                  </a:ext>
                </a:extLst>
              </p:cNvPr>
              <p:cNvSpPr/>
              <p:nvPr/>
            </p:nvSpPr>
            <p:spPr>
              <a:xfrm>
                <a:off x="2258647" y="5685499"/>
                <a:ext cx="1174360" cy="7853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048B512B-39A1-4C3D-AA43-4B96107F533A}"/>
                  </a:ext>
                </a:extLst>
              </p:cNvPr>
              <p:cNvSpPr>
                <a:spLocks noRot="1" noChangeAspect="1" noMove="1" noResize="1" noEditPoints="1" noAdjustHandles="1" noChangeArrowheads="1" noChangeShapeType="1" noTextEdit="1"/>
              </p:cNvSpPr>
              <p:nvPr/>
            </p:nvSpPr>
            <p:spPr>
              <a:xfrm>
                <a:off x="2258647" y="5685499"/>
                <a:ext cx="1174360" cy="785343"/>
              </a:xfrm>
              <a:prstGeom prst="rect">
                <a:avLst/>
              </a:prstGeom>
              <a:blipFill>
                <a:blip r:embed="rId6"/>
                <a:stretch>
                  <a:fillRect l="-10938" r="-9896" b="-781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425DEDC-D37D-456A-8EA3-7B4F4C7696FB}"/>
              </a:ext>
            </a:extLst>
          </p:cNvPr>
          <p:cNvSpPr/>
          <p:nvPr/>
        </p:nvSpPr>
        <p:spPr>
          <a:xfrm>
            <a:off x="2134044" y="46535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D45920E3-2019-412A-A5A5-604A295ABAB8}"/>
              </a:ext>
            </a:extLst>
          </p:cNvPr>
          <p:cNvPicPr/>
          <p:nvPr/>
        </p:nvPicPr>
        <p:blipFill>
          <a:blip r:embed="rId7">
            <a:extLst>
              <a:ext uri="{28A0092B-C50C-407E-A947-70E740481C1C}">
                <a14:useLocalDpi xmlns:a14="http://schemas.microsoft.com/office/drawing/2010/main" val="0"/>
              </a:ext>
            </a:extLst>
          </a:blip>
          <a:srcRect/>
          <a:stretch>
            <a:fillRect/>
          </a:stretch>
        </p:blipFill>
        <p:spPr>
          <a:xfrm>
            <a:off x="7562727" y="63500"/>
            <a:ext cx="3524807" cy="4660399"/>
          </a:xfrm>
          <a:prstGeom prst="rect">
            <a:avLst/>
          </a:prstGeom>
          <a:solidFill>
            <a:schemeClr val="accent2">
              <a:lumMod val="40000"/>
              <a:lumOff val="60000"/>
            </a:schemeClr>
          </a:solidFill>
          <a:ln>
            <a:noFill/>
          </a:ln>
        </p:spPr>
      </p:pic>
    </p:spTree>
    <p:extLst>
      <p:ext uri="{BB962C8B-B14F-4D97-AF65-F5344CB8AC3E}">
        <p14:creationId xmlns:p14="http://schemas.microsoft.com/office/powerpoint/2010/main" val="3445813898"/>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D9F633-8EBE-44C1-A3C5-2208EB4CAD6C}"/>
                  </a:ext>
                </a:extLst>
              </p:cNvPr>
              <p:cNvSpPr/>
              <p:nvPr/>
            </p:nvSpPr>
            <p:spPr>
              <a:xfrm>
                <a:off x="127000" y="63500"/>
                <a:ext cx="11938000" cy="230390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a:t>
                </a:r>
                <a:r>
                  <a:rPr lang="pt-BR" sz="2800" b="1" dirty="0">
                    <a:solidFill>
                      <a:srgbClr val="FFFF00"/>
                    </a:solidFill>
                    <a:latin typeface="UTM Swiss Condensed" panose="02000500000000000000" pitchFamily="2" charset="0"/>
                    <a:cs typeface="Times New Roman" panose="02020603050405020304" pitchFamily="18" charset="0"/>
                  </a:rPr>
                  <a:t> Đặt vào 2 đầu A,B của đoạn mạch R,L,C mắc nối tiếp một điện áp xoay </a:t>
                </a:r>
                <a:r>
                  <a:rPr lang="pt-BR" sz="2800" b="1">
                    <a:solidFill>
                      <a:srgbClr val="FFFF00"/>
                    </a:solidFill>
                    <a:latin typeface="UTM Swiss Condensed" panose="02000500000000000000" pitchFamily="2" charset="0"/>
                    <a:cs typeface="Times New Roman" panose="02020603050405020304" pitchFamily="18" charset="0"/>
                  </a:rPr>
                  <a:t>chiều u</a:t>
                </a:r>
                <a:r>
                  <a:rPr lang="pt-BR" sz="2800" b="1" dirty="0">
                    <a:solidFill>
                      <a:srgbClr val="FFFF00"/>
                    </a:solidFill>
                    <a:latin typeface="UTM Swiss Condensed" panose="02000500000000000000" pitchFamily="2" charset="0"/>
                    <a:cs typeface="Times New Roman" panose="02020603050405020304" pitchFamily="18" charset="0"/>
                  </a:rPr>
                  <a:t>AB = 150</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a:t>
                </a:r>
                <a:r>
                  <a:rPr lang="pt-BR" sz="2800" b="1">
                    <a:solidFill>
                      <a:srgbClr val="FFFF00"/>
                    </a:solidFill>
                    <a:latin typeface="UTM Swiss Condensed" panose="02000500000000000000" pitchFamily="2" charset="0"/>
                    <a:cs typeface="Times New Roman" panose="02020603050405020304" pitchFamily="18" charset="0"/>
                  </a:rPr>
                  <a:t>(100</a:t>
                </a:r>
                <a:r>
                  <a:rPr lang="pt-BR"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t </a:t>
                </a:r>
                <a:r>
                  <a:rPr lang="pt-BR" sz="2800" b="1">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/2) (V). Có R </a:t>
                </a:r>
                <a:r>
                  <a:rPr lang="pt-BR" sz="2800" b="1">
                    <a:solidFill>
                      <a:srgbClr val="FFFF00"/>
                    </a:solidFill>
                    <a:latin typeface="UTM Swiss Condensed" panose="02000500000000000000" pitchFamily="2" charset="0"/>
                    <a:cs typeface="Times New Roman" panose="02020603050405020304" pitchFamily="18" charset="0"/>
                  </a:rPr>
                  <a:t>= 40</a:t>
                </a:r>
                <a:r>
                  <a:rPr lang="pt-BR"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 L = </a:t>
                </a:r>
                <a14:m>
                  <m:oMath xmlns:m="http://schemas.openxmlformats.org/officeDocument/2006/math">
                    <m:f>
                      <m:fPr>
                        <m:ctrlPr>
                          <a:rPr lang="vi-VN" sz="2800" b="1" i="1">
                            <a:solidFill>
                              <a:srgbClr val="FFFF00"/>
                            </a:solidFill>
                            <a:latin typeface="Cambria Math" panose="02040503050406030204" pitchFamily="18" charset="0"/>
                          </a:rPr>
                        </m:ctrlPr>
                      </m:fPr>
                      <m:num>
                        <m:r>
                          <a:rPr lang="pt-BR" sz="2800" b="1">
                            <a:solidFill>
                              <a:srgbClr val="FFFF00"/>
                            </a:solidFill>
                            <a:latin typeface="Cambria Math" panose="02040503050406030204" pitchFamily="18" charset="0"/>
                          </a:rPr>
                          <m:t>𝟖</m:t>
                        </m:r>
                      </m:num>
                      <m:den>
                        <m:r>
                          <a:rPr lang="pt-BR" sz="2800" b="1">
                            <a:solidFill>
                              <a:srgbClr val="FFFF00"/>
                            </a:solidFill>
                            <a:latin typeface="Cambria Math" panose="02040503050406030204" pitchFamily="18" charset="0"/>
                          </a:rPr>
                          <m:t>𝟏𝟎</m:t>
                        </m:r>
                        <m:r>
                          <a:rPr lang="pt-BR" sz="2800" b="1">
                            <a:solidFill>
                              <a:srgbClr val="FFFF00"/>
                            </a:solidFill>
                            <a:latin typeface="Cambria Math" panose="02040503050406030204" pitchFamily="18" charset="0"/>
                          </a:rPr>
                          <m:t>𝝅</m:t>
                        </m:r>
                      </m:den>
                    </m:f>
                    <m:r>
                      <a:rPr lang="pt-BR" sz="2800" b="1">
                        <a:solidFill>
                          <a:srgbClr val="FFFF00"/>
                        </a:solidFill>
                        <a:latin typeface="Cambria Math" panose="02040503050406030204" pitchFamily="18" charset="0"/>
                      </a:rPr>
                      <m:t>𝑯</m:t>
                    </m:r>
                  </m:oMath>
                </a14:m>
                <a:r>
                  <a:rPr lang="pt-BR" sz="2800" b="1" dirty="0">
                    <a:solidFill>
                      <a:srgbClr val="FFFF00"/>
                    </a:solidFill>
                    <a:latin typeface="UTM Swiss Condensed" panose="02000500000000000000" pitchFamily="2" charset="0"/>
                    <a:cs typeface="Times New Roman" panose="02020603050405020304" pitchFamily="18" charset="0"/>
                  </a:rPr>
                  <a:t>, C = </a:t>
                </a:r>
                <a14:m>
                  <m:oMath xmlns:m="http://schemas.openxmlformats.org/officeDocument/2006/math">
                    <m:f>
                      <m:fPr>
                        <m:ctrlPr>
                          <a:rPr lang="vi-VN" sz="2800" b="1" i="1">
                            <a:solidFill>
                              <a:srgbClr val="FFFF00"/>
                            </a:solidFill>
                            <a:latin typeface="Cambria Math" panose="02040503050406030204" pitchFamily="18" charset="0"/>
                          </a:rPr>
                        </m:ctrlPr>
                      </m:fPr>
                      <m:num>
                        <m:r>
                          <a:rPr lang="pt-BR" sz="2800" b="1">
                            <a:solidFill>
                              <a:srgbClr val="FFFF00"/>
                            </a:solidFill>
                            <a:latin typeface="Cambria Math" panose="02040503050406030204" pitchFamily="18" charset="0"/>
                          </a:rPr>
                          <m:t>𝟏</m:t>
                        </m:r>
                        <m:sSup>
                          <m:sSupPr>
                            <m:ctrlPr>
                              <a:rPr lang="vi-VN" sz="2800" b="1" i="1">
                                <a:solidFill>
                                  <a:srgbClr val="FFFF00"/>
                                </a:solidFill>
                                <a:latin typeface="Cambria Math" panose="02040503050406030204" pitchFamily="18" charset="0"/>
                              </a:rPr>
                            </m:ctrlPr>
                          </m:sSupPr>
                          <m:e>
                            <m:r>
                              <a:rPr lang="pt-BR" sz="2800" b="1">
                                <a:solidFill>
                                  <a:srgbClr val="FFFF00"/>
                                </a:solidFill>
                                <a:latin typeface="Cambria Math" panose="02040503050406030204" pitchFamily="18" charset="0"/>
                              </a:rPr>
                              <m:t>𝟎</m:t>
                            </m:r>
                          </m:e>
                          <m:sup>
                            <m:r>
                              <a:rPr lang="pt-BR" sz="2800" b="1">
                                <a:solidFill>
                                  <a:srgbClr val="FFFF00"/>
                                </a:solidFill>
                                <a:latin typeface="Cambria Math" panose="02040503050406030204" pitchFamily="18" charset="0"/>
                              </a:rPr>
                              <m:t>−</m:t>
                            </m:r>
                            <m:r>
                              <a:rPr lang="pt-BR" sz="2800" b="1">
                                <a:solidFill>
                                  <a:srgbClr val="FFFF00"/>
                                </a:solidFill>
                                <a:latin typeface="Cambria Math" panose="02040503050406030204" pitchFamily="18" charset="0"/>
                              </a:rPr>
                              <m:t>𝟑</m:t>
                            </m:r>
                          </m:sup>
                        </m:sSup>
                      </m:num>
                      <m:den>
                        <m:r>
                          <a:rPr lang="pt-BR" sz="2800" b="1">
                            <a:solidFill>
                              <a:srgbClr val="FFFF00"/>
                            </a:solidFill>
                            <a:latin typeface="Cambria Math" panose="02040503050406030204" pitchFamily="18" charset="0"/>
                          </a:rPr>
                          <m:t>𝟒</m:t>
                        </m:r>
                        <m:r>
                          <a:rPr lang="pt-BR" sz="2800" b="1">
                            <a:solidFill>
                              <a:srgbClr val="FFFF00"/>
                            </a:solidFill>
                            <a:latin typeface="Cambria Math" panose="02040503050406030204" pitchFamily="18" charset="0"/>
                          </a:rPr>
                          <m:t>𝝅</m:t>
                        </m:r>
                      </m:den>
                    </m:f>
                    <m:r>
                      <a:rPr lang="pt-BR" sz="2800" b="1">
                        <a:solidFill>
                          <a:srgbClr val="FFFF00"/>
                        </a:solidFill>
                        <a:latin typeface="Cambria Math" panose="02040503050406030204" pitchFamily="18" charset="0"/>
                      </a:rPr>
                      <m:t>𝑭</m:t>
                    </m:r>
                  </m:oMath>
                </a14:m>
                <a:r>
                  <a:rPr lang="pt-BR" sz="2800" b="1" dirty="0">
                    <a:solidFill>
                      <a:srgbClr val="FFFF00"/>
                    </a:solidFill>
                    <a:latin typeface="UTM Swiss Condensed" panose="02000500000000000000" pitchFamily="2" charset="0"/>
                    <a:cs typeface="Times New Roman" panose="02020603050405020304" pitchFamily="18" charset="0"/>
                  </a:rPr>
                  <a:t>. Điều chỉnh C </a:t>
                </a:r>
                <a:r>
                  <a:rPr lang="pt-BR" sz="2800" b="1">
                    <a:solidFill>
                      <a:srgbClr val="FFFF00"/>
                    </a:solidFill>
                    <a:latin typeface="UTM Swiss Condensed" panose="02000500000000000000" pitchFamily="2" charset="0"/>
                    <a:cs typeface="Times New Roman" panose="02020603050405020304" pitchFamily="18" charset="0"/>
                  </a:rPr>
                  <a:t>để uAB</a:t>
                </a:r>
                <a:r>
                  <a:rPr lang="pt-BR" sz="2800" b="1" dirty="0">
                    <a:solidFill>
                      <a:srgbClr val="FFFF00"/>
                    </a:solidFill>
                    <a:latin typeface="UTM Swiss Condensed" panose="02000500000000000000" pitchFamily="2" charset="0"/>
                    <a:cs typeface="Times New Roman" panose="02020603050405020304" pitchFamily="18" charset="0"/>
                  </a:rPr>
                  <a:t> cùng pha với i. Lúc đó biểu thức điện </a:t>
                </a:r>
                <a:r>
                  <a:rPr lang="pt-BR" sz="2800" b="1">
                    <a:solidFill>
                      <a:srgbClr val="FFFF00"/>
                    </a:solidFill>
                    <a:latin typeface="UTM Swiss Condensed" panose="02000500000000000000" pitchFamily="2" charset="0"/>
                    <a:cs typeface="Times New Roman" panose="02020603050405020304" pitchFamily="18" charset="0"/>
                  </a:rPr>
                  <a:t>áp uL</a:t>
                </a:r>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9DD9F633-8EBE-44C1-A3C5-2208EB4CAD6C}"/>
                  </a:ext>
                </a:extLst>
              </p:cNvPr>
              <p:cNvSpPr>
                <a:spLocks noRot="1" noChangeAspect="1" noMove="1" noResize="1" noEditPoints="1" noAdjustHandles="1" noChangeArrowheads="1" noChangeShapeType="1" noTextEdit="1"/>
              </p:cNvSpPr>
              <p:nvPr/>
            </p:nvSpPr>
            <p:spPr>
              <a:xfrm>
                <a:off x="127000" y="63500"/>
                <a:ext cx="11938000" cy="2303900"/>
              </a:xfrm>
              <a:prstGeom prst="rect">
                <a:avLst/>
              </a:prstGeom>
              <a:blipFill>
                <a:blip r:embed="rId2"/>
                <a:stretch>
                  <a:fillRect l="-916" t="-1508"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23A19C5-CE7F-4746-B2CE-776BD9643B87}"/>
                  </a:ext>
                </a:extLst>
              </p:cNvPr>
              <p:cNvSpPr/>
              <p:nvPr/>
            </p:nvSpPr>
            <p:spPr>
              <a:xfrm>
                <a:off x="508000" y="2367400"/>
                <a:ext cx="5814412"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u =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𝟑𝟎𝟎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Arial" panose="020B0604020202020204" pitchFamily="34" charset="0"/>
                  </a:rPr>
                  <a:t>cos(</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pt-BR" sz="2800" b="1" dirty="0">
                    <a:solidFill>
                      <a:srgbClr val="FFFFFF"/>
                    </a:solidFill>
                    <a:latin typeface="UTM Swiss Condensed" panose="02000500000000000000" pitchFamily="2" charset="0"/>
                    <a:ea typeface="Arial" panose="020B0604020202020204" pitchFamily="34" charset="0"/>
                  </a:rPr>
                  <a:t>)V</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723A19C5-CE7F-4746-B2CE-776BD9643B87}"/>
                  </a:ext>
                </a:extLst>
              </p:cNvPr>
              <p:cNvSpPr>
                <a:spLocks noRot="1" noChangeAspect="1" noMove="1" noResize="1" noEditPoints="1" noAdjustHandles="1" noChangeArrowheads="1" noChangeShapeType="1" noTextEdit="1"/>
              </p:cNvSpPr>
              <p:nvPr/>
            </p:nvSpPr>
            <p:spPr>
              <a:xfrm>
                <a:off x="508000" y="2367400"/>
                <a:ext cx="5814412" cy="712631"/>
              </a:xfrm>
              <a:prstGeom prst="rect">
                <a:avLst/>
              </a:prstGeom>
              <a:blipFill>
                <a:blip r:embed="rId3"/>
                <a:stretch>
                  <a:fillRect l="-2096"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89E59C-A26B-47B2-A8E4-47F72EB637B6}"/>
                  </a:ext>
                </a:extLst>
              </p:cNvPr>
              <p:cNvSpPr/>
              <p:nvPr/>
            </p:nvSpPr>
            <p:spPr>
              <a:xfrm>
                <a:off x="508000" y="3080031"/>
                <a:ext cx="4747646" cy="145366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u =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𝟑𝟎𝟎</m:t>
                    </m:r>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cos(</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)V</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E189E59C-A26B-47B2-A8E4-47F72EB637B6}"/>
                  </a:ext>
                </a:extLst>
              </p:cNvPr>
              <p:cNvSpPr>
                <a:spLocks noRot="1" noChangeAspect="1" noMove="1" noResize="1" noEditPoints="1" noAdjustHandles="1" noChangeArrowheads="1" noChangeShapeType="1" noTextEdit="1"/>
              </p:cNvSpPr>
              <p:nvPr/>
            </p:nvSpPr>
            <p:spPr>
              <a:xfrm>
                <a:off x="508000" y="3080031"/>
                <a:ext cx="4747646" cy="1453668"/>
              </a:xfrm>
              <a:prstGeom prst="rect">
                <a:avLst/>
              </a:prstGeom>
              <a:blipFill>
                <a:blip r:embed="rId4"/>
                <a:stretch>
                  <a:fillRect l="-2567" r="-16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56BB826-A87F-48CA-9B3E-736646837D44}"/>
                  </a:ext>
                </a:extLst>
              </p:cNvPr>
              <p:cNvSpPr/>
              <p:nvPr/>
            </p:nvSpPr>
            <p:spPr>
              <a:xfrm>
                <a:off x="508000" y="4533699"/>
                <a:ext cx="5814412" cy="565155"/>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u =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𝟑𝟎𝟎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Arial" panose="020B0604020202020204" pitchFamily="34" charset="0"/>
                  </a:rPr>
                  <a:t>cos(</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oMath>
                </a14:m>
                <a:r>
                  <a:rPr lang="pt-BR" sz="2800" b="1" dirty="0">
                    <a:solidFill>
                      <a:srgbClr val="FFFFFF"/>
                    </a:solidFill>
                    <a:latin typeface="UTM Swiss Condensed" panose="02000500000000000000" pitchFamily="2" charset="0"/>
                    <a:ea typeface="Arial" panose="020B0604020202020204" pitchFamily="34" charset="0"/>
                  </a:rPr>
                  <a:t>)V</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256BB826-A87F-48CA-9B3E-736646837D44}"/>
                  </a:ext>
                </a:extLst>
              </p:cNvPr>
              <p:cNvSpPr>
                <a:spLocks noRot="1" noChangeAspect="1" noMove="1" noResize="1" noEditPoints="1" noAdjustHandles="1" noChangeArrowheads="1" noChangeShapeType="1" noTextEdit="1"/>
              </p:cNvSpPr>
              <p:nvPr/>
            </p:nvSpPr>
            <p:spPr>
              <a:xfrm>
                <a:off x="508000" y="4533699"/>
                <a:ext cx="5814412" cy="565155"/>
              </a:xfrm>
              <a:prstGeom prst="rect">
                <a:avLst/>
              </a:prstGeom>
              <a:blipFill>
                <a:blip r:embed="rId5"/>
                <a:stretch>
                  <a:fillRect l="-2096" t="-5435" r="-1258" b="-29348"/>
                </a:stretch>
              </a:blipFill>
            </p:spPr>
            <p:txBody>
              <a:bodyPr/>
              <a:lstStyle/>
              <a:p>
                <a:r>
                  <a:rPr lang="vi-VN">
                    <a:noFill/>
                  </a:rPr>
                  <a:t> </a:t>
                </a:r>
              </a:p>
            </p:txBody>
          </p:sp>
        </mc:Fallback>
      </mc:AlternateContent>
      <p:sp>
        <p:nvSpPr>
          <p:cNvPr id="6" name="Rectangle 1">
            <a:extLst>
              <a:ext uri="{FF2B5EF4-FFF2-40B4-BE49-F238E27FC236}">
                <a16:creationId xmlns:a16="http://schemas.microsoft.com/office/drawing/2014/main" id="{F1405080-D816-4259-9339-F5151B07349F}"/>
              </a:ext>
            </a:extLst>
          </p:cNvPr>
          <p:cNvSpPr>
            <a:spLocks noChangeArrowheads="1"/>
          </p:cNvSpPr>
          <p:nvPr/>
        </p:nvSpPr>
        <p:spPr bwMode="auto">
          <a:xfrm>
            <a:off x="508000" y="5518576"/>
            <a:ext cx="4980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D. u = </a:t>
            </a:r>
            <a:r>
              <a:rPr kumimoji="0" lang="pt-BR" altLang="vi-VN" sz="2800" b="1" i="1"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300</a:t>
            </a:r>
            <a:r>
              <a:rPr kumimoji="0" lang="pt-BR"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cos(</a:t>
            </a:r>
            <a:r>
              <a:rPr kumimoji="0" lang="pt-BR" altLang="vi-VN" sz="2800" b="1" i="1"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100πt + π</a:t>
            </a:r>
            <a:r>
              <a:rPr kumimoji="0" lang="pt-BR"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)V	</a:t>
            </a:r>
            <a:r>
              <a:rPr kumimoji="0" lang="vi-VN" altLang="vi-VN" sz="2800" b="1" i="0" u="none" strike="noStrike" cap="none" normalizeH="0" baseline="0">
                <a:ln>
                  <a:noFill/>
                </a:ln>
                <a:solidFill>
                  <a:srgbClr val="FFFFFF"/>
                </a:solidFill>
                <a:effectLst/>
                <a:latin typeface="UTM Swiss Condensed" panose="02000500000000000000" pitchFamily="2" charset="0"/>
              </a:rPr>
              <a:t>  </a:t>
            </a:r>
          </a:p>
        </p:txBody>
      </p:sp>
      <p:sp>
        <p:nvSpPr>
          <p:cNvPr id="7" name="Oval 6">
            <a:extLst>
              <a:ext uri="{FF2B5EF4-FFF2-40B4-BE49-F238E27FC236}">
                <a16:creationId xmlns:a16="http://schemas.microsoft.com/office/drawing/2014/main" id="{F41557C8-16E9-42F9-847B-F106F7946847}"/>
              </a:ext>
            </a:extLst>
          </p:cNvPr>
          <p:cNvSpPr/>
          <p:nvPr/>
        </p:nvSpPr>
        <p:spPr>
          <a:xfrm>
            <a:off x="444500" y="44701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9255596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A5927A7-2BF7-4AF0-A931-33A819EF5AF5}"/>
                  </a:ext>
                </a:extLst>
              </p:cNvPr>
              <p:cNvSpPr/>
              <p:nvPr/>
            </p:nvSpPr>
            <p:spPr>
              <a:xfrm>
                <a:off x="127000" y="63500"/>
                <a:ext cx="11938000" cy="316137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20:</a:t>
                </a:r>
                <a:r>
                  <a:rPr lang="nl-NL" sz="2800" b="1" dirty="0">
                    <a:solidFill>
                      <a:srgbClr val="FFFF00"/>
                    </a:solidFill>
                    <a:latin typeface="UTM Swiss Condensed" panose="02000500000000000000" pitchFamily="2" charset="0"/>
                    <a:cs typeface="Times New Roman" panose="02020603050405020304" pitchFamily="18" charset="0"/>
                  </a:rPr>
                  <a:t> Lần lượt đặt vào 2 đầu đoạn mạch xoay chiều RLC (R là biến trở, L thuần cảm) 2 điện áp xoay chiều:</a:t>
                </a:r>
                <a:r>
                  <a:rPr lang="vi-VN" sz="2800" b="1" dirty="0">
                    <a:solidFill>
                      <a:srgbClr val="FFFF00"/>
                    </a:solidFill>
                    <a:latin typeface="UTM Swiss Condensed" panose="02000500000000000000" pitchFamily="2" charset="0"/>
                    <a:cs typeface="Times New Roman" panose="02020603050405020304" pitchFamily="18" charset="0"/>
                  </a:rPr>
                  <a:t> u1 = U</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cos(ω1t) </a:t>
                </a:r>
                <a:r>
                  <a:rPr lang="nl-NL" sz="2800" b="1" dirty="0">
                    <a:solidFill>
                      <a:srgbClr val="FFFF00"/>
                    </a:solidFill>
                    <a:latin typeface="UTM Swiss Condensed" panose="02000500000000000000" pitchFamily="2" charset="0"/>
                    <a:cs typeface="Times New Roman" panose="02020603050405020304" pitchFamily="18" charset="0"/>
                  </a:rPr>
                  <a:t>và </a:t>
                </a:r>
                <a:r>
                  <a:rPr lang="vi-VN" sz="2800" b="1" dirty="0">
                    <a:solidFill>
                      <a:srgbClr val="FFFF00"/>
                    </a:solidFill>
                    <a:latin typeface="UTM Swiss Condensed" panose="02000500000000000000" pitchFamily="2" charset="0"/>
                    <a:cs typeface="Times New Roman" panose="02020603050405020304" pitchFamily="18" charset="0"/>
                  </a:rPr>
                  <a:t>u2 = U</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cos(ω2t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a:t>
                </a:r>
                <a:r>
                  <a:rPr lang="nl-NL" sz="2800" b="1" dirty="0">
                    <a:solidFill>
                      <a:srgbClr val="FFFF00"/>
                    </a:solidFill>
                    <a:latin typeface="UTM Swiss Condensed" panose="02000500000000000000" pitchFamily="2" charset="0"/>
                    <a:cs typeface="Times New Roman" panose="02020603050405020304" pitchFamily="18" charset="0"/>
                  </a:rPr>
                  <a:t>, người ta thu được đồ thị công suất mạch điện xoay chiều toàn mạch theo biến trở R như hình dưới. Biết A là đỉnh của đồ thị P(1). B là đỉnh của đồ thị P(2). Giá trị của R và P1max gần nhất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dirty="0">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A5927A7-2BF7-4AF0-A931-33A819EF5AF5}"/>
                  </a:ext>
                </a:extLst>
              </p:cNvPr>
              <p:cNvSpPr>
                <a:spLocks noRot="1" noChangeAspect="1" noMove="1" noResize="1" noEditPoints="1" noAdjustHandles="1" noChangeArrowheads="1" noChangeShapeType="1" noTextEdit="1"/>
              </p:cNvSpPr>
              <p:nvPr/>
            </p:nvSpPr>
            <p:spPr>
              <a:xfrm>
                <a:off x="127000" y="63500"/>
                <a:ext cx="11938000" cy="3161378"/>
              </a:xfrm>
              <a:prstGeom prst="rect">
                <a:avLst/>
              </a:prstGeom>
              <a:blipFill>
                <a:blip r:embed="rId2"/>
                <a:stretch>
                  <a:fillRect l="-916" t="-1113"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AD33FE69-243C-4E1A-8D54-FB8B98D81E6A}"/>
              </a:ext>
            </a:extLst>
          </p:cNvPr>
          <p:cNvSpPr/>
          <p:nvPr/>
        </p:nvSpPr>
        <p:spPr>
          <a:xfrm>
            <a:off x="1016000" y="3224878"/>
            <a:ext cx="257474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100 Ω;160 W.</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47E50A5-9E8C-4F83-9FE9-33167A2344F4}"/>
              </a:ext>
            </a:extLst>
          </p:cNvPr>
          <p:cNvSpPr/>
          <p:nvPr/>
        </p:nvSpPr>
        <p:spPr>
          <a:xfrm>
            <a:off x="6477000" y="3224878"/>
            <a:ext cx="36381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200 Ω; 250 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F658DB0-4B69-4BEA-AD3C-5E80456831B5}"/>
              </a:ext>
            </a:extLst>
          </p:cNvPr>
          <p:cNvSpPr/>
          <p:nvPr/>
        </p:nvSpPr>
        <p:spPr>
          <a:xfrm>
            <a:off x="1016000" y="3986878"/>
            <a:ext cx="266451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100 Ω; 100 W.</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AA48EF8-EFB1-4EAE-B94C-7E28B171528A}"/>
              </a:ext>
            </a:extLst>
          </p:cNvPr>
          <p:cNvSpPr/>
          <p:nvPr/>
        </p:nvSpPr>
        <p:spPr>
          <a:xfrm>
            <a:off x="6477000" y="3986878"/>
            <a:ext cx="28584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200 Ω; 125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DF64BCA-6D77-4D45-9046-EDEF6EA6C940}"/>
              </a:ext>
            </a:extLst>
          </p:cNvPr>
          <p:cNvSpPr/>
          <p:nvPr/>
        </p:nvSpPr>
        <p:spPr>
          <a:xfrm>
            <a:off x="6413500" y="392337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74692DDD-5918-4457-BA80-BCD12912D2CD}"/>
              </a:ext>
            </a:extLst>
          </p:cNvPr>
          <p:cNvGrpSpPr/>
          <p:nvPr/>
        </p:nvGrpSpPr>
        <p:grpSpPr>
          <a:xfrm>
            <a:off x="8029331" y="4376805"/>
            <a:ext cx="3660921" cy="2278950"/>
            <a:chOff x="6869" y="12494"/>
            <a:chExt cx="4743" cy="3079"/>
          </a:xfrm>
          <a:solidFill>
            <a:schemeClr val="accent4">
              <a:lumMod val="20000"/>
              <a:lumOff val="80000"/>
            </a:schemeClr>
          </a:solidFill>
        </p:grpSpPr>
        <p:sp>
          <p:nvSpPr>
            <p:cNvPr id="10" name="Text Box 26">
              <a:extLst>
                <a:ext uri="{FF2B5EF4-FFF2-40B4-BE49-F238E27FC236}">
                  <a16:creationId xmlns:a16="http://schemas.microsoft.com/office/drawing/2014/main" id="{99B61C45-37CE-468F-ACD8-AEDAAC26FC60}"/>
                </a:ext>
              </a:extLst>
            </p:cNvPr>
            <p:cNvSpPr txBox="1">
              <a:spLocks noChangeArrowheads="1"/>
            </p:cNvSpPr>
            <p:nvPr/>
          </p:nvSpPr>
          <p:spPr bwMode="auto">
            <a:xfrm>
              <a:off x="7947" y="15173"/>
              <a:ext cx="770"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1" name="Text Box 32">
              <a:extLst>
                <a:ext uri="{FF2B5EF4-FFF2-40B4-BE49-F238E27FC236}">
                  <a16:creationId xmlns:a16="http://schemas.microsoft.com/office/drawing/2014/main" id="{3610ADE3-44E7-44AB-BD06-39918B055100}"/>
                </a:ext>
              </a:extLst>
            </p:cNvPr>
            <p:cNvSpPr txBox="1">
              <a:spLocks noChangeArrowheads="1"/>
            </p:cNvSpPr>
            <p:nvPr/>
          </p:nvSpPr>
          <p:spPr bwMode="auto">
            <a:xfrm>
              <a:off x="7932" y="12948"/>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A</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cxnSp>
          <p:nvCxnSpPr>
            <p:cNvPr id="12" name="AutoShape 16">
              <a:extLst>
                <a:ext uri="{FF2B5EF4-FFF2-40B4-BE49-F238E27FC236}">
                  <a16:creationId xmlns:a16="http://schemas.microsoft.com/office/drawing/2014/main" id="{EA31AB87-5D0B-4AAF-9FA5-C63CD5B699E6}"/>
                </a:ext>
              </a:extLst>
            </p:cNvPr>
            <p:cNvCxnSpPr>
              <a:cxnSpLocks noChangeShapeType="1"/>
            </p:cNvCxnSpPr>
            <p:nvPr/>
          </p:nvCxnSpPr>
          <p:spPr bwMode="auto">
            <a:xfrm>
              <a:off x="7469" y="15209"/>
              <a:ext cx="3754" cy="0"/>
            </a:xfrm>
            <a:prstGeom prst="straightConnector1">
              <a:avLst/>
            </a:prstGeom>
            <a:grpFill/>
            <a:ln w="9525">
              <a:solidFill>
                <a:srgbClr val="000000"/>
              </a:solidFill>
              <a:round/>
              <a:tailEnd type="arrow" w="med" len="med"/>
            </a:ln>
          </p:spPr>
        </p:cxnSp>
        <p:cxnSp>
          <p:nvCxnSpPr>
            <p:cNvPr id="13" name="AutoShape 17">
              <a:extLst>
                <a:ext uri="{FF2B5EF4-FFF2-40B4-BE49-F238E27FC236}">
                  <a16:creationId xmlns:a16="http://schemas.microsoft.com/office/drawing/2014/main" id="{E0441A61-4D47-4FFB-8DC7-152E4C8A70E4}"/>
                </a:ext>
              </a:extLst>
            </p:cNvPr>
            <p:cNvCxnSpPr>
              <a:cxnSpLocks noChangeShapeType="1"/>
            </p:cNvCxnSpPr>
            <p:nvPr/>
          </p:nvCxnSpPr>
          <p:spPr bwMode="auto">
            <a:xfrm flipV="1">
              <a:off x="7469" y="12537"/>
              <a:ext cx="0" cy="2672"/>
            </a:xfrm>
            <a:prstGeom prst="straightConnector1">
              <a:avLst/>
            </a:prstGeom>
            <a:grpFill/>
            <a:ln w="9525">
              <a:solidFill>
                <a:srgbClr val="000000"/>
              </a:solidFill>
              <a:round/>
              <a:tailEnd type="arrow" w="med" len="med"/>
            </a:ln>
          </p:spPr>
        </p:cxnSp>
        <p:sp>
          <p:nvSpPr>
            <p:cNvPr id="14" name="Freeform 18">
              <a:extLst>
                <a:ext uri="{FF2B5EF4-FFF2-40B4-BE49-F238E27FC236}">
                  <a16:creationId xmlns:a16="http://schemas.microsoft.com/office/drawing/2014/main" id="{50DEE370-59B4-45C8-A955-A204F6BF9D20}"/>
                </a:ext>
              </a:extLst>
            </p:cNvPr>
            <p:cNvSpPr/>
            <p:nvPr/>
          </p:nvSpPr>
          <p:spPr bwMode="auto">
            <a:xfrm>
              <a:off x="7469" y="13977"/>
              <a:ext cx="3636" cy="1232"/>
            </a:xfrm>
            <a:custGeom>
              <a:avLst/>
              <a:gdLst>
                <a:gd name="T0" fmla="*/ 0 w 3636"/>
                <a:gd name="T1" fmla="*/ 1304 h 1232"/>
                <a:gd name="T2" fmla="*/ 660 w 3636"/>
                <a:gd name="T3" fmla="*/ 381 h 1232"/>
                <a:gd name="T4" fmla="*/ 1202 w 3636"/>
                <a:gd name="T5" fmla="*/ 0 h 1232"/>
                <a:gd name="T6" fmla="*/ 1870 w 3636"/>
                <a:gd name="T7" fmla="*/ 381 h 1232"/>
                <a:gd name="T8" fmla="*/ 2420 w 3636"/>
                <a:gd name="T9" fmla="*/ 762 h 1232"/>
                <a:gd name="T10" fmla="*/ 3410 w 3636"/>
                <a:gd name="T11" fmla="*/ 1143 h 1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36" h="1232">
                  <a:moveTo>
                    <a:pt x="0" y="1232"/>
                  </a:moveTo>
                  <a:cubicBezTo>
                    <a:pt x="245" y="898"/>
                    <a:pt x="490" y="565"/>
                    <a:pt x="704" y="360"/>
                  </a:cubicBezTo>
                  <a:cubicBezTo>
                    <a:pt x="917" y="155"/>
                    <a:pt x="1066" y="0"/>
                    <a:pt x="1282" y="0"/>
                  </a:cubicBezTo>
                  <a:cubicBezTo>
                    <a:pt x="1497" y="0"/>
                    <a:pt x="1774" y="242"/>
                    <a:pt x="1994" y="360"/>
                  </a:cubicBezTo>
                  <a:cubicBezTo>
                    <a:pt x="2214" y="478"/>
                    <a:pt x="2414" y="609"/>
                    <a:pt x="2600" y="706"/>
                  </a:cubicBezTo>
                  <a:cubicBezTo>
                    <a:pt x="2786" y="803"/>
                    <a:pt x="2937" y="883"/>
                    <a:pt x="3110" y="945"/>
                  </a:cubicBezTo>
                  <a:cubicBezTo>
                    <a:pt x="3283" y="1007"/>
                    <a:pt x="3526" y="1052"/>
                    <a:pt x="3636" y="1080"/>
                  </a:cubicBezTo>
                </a:path>
              </a:pathLst>
            </a:custGeom>
            <a:grpFill/>
            <a:ln w="12700">
              <a:solidFill>
                <a:srgbClr val="FF0000"/>
              </a:solidFill>
              <a:rou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19">
              <a:extLst>
                <a:ext uri="{FF2B5EF4-FFF2-40B4-BE49-F238E27FC236}">
                  <a16:creationId xmlns:a16="http://schemas.microsoft.com/office/drawing/2014/main" id="{AF931A17-6713-4D5E-9DEB-22D545AACE83}"/>
                </a:ext>
              </a:extLst>
            </p:cNvPr>
            <p:cNvSpPr/>
            <p:nvPr/>
          </p:nvSpPr>
          <p:spPr bwMode="auto">
            <a:xfrm>
              <a:off x="7469" y="13251"/>
              <a:ext cx="3631" cy="1958"/>
            </a:xfrm>
            <a:custGeom>
              <a:avLst/>
              <a:gdLst>
                <a:gd name="T0" fmla="*/ 0 w 3631"/>
                <a:gd name="T1" fmla="*/ 2066 h 1958"/>
                <a:gd name="T2" fmla="*/ 330 w 3631"/>
                <a:gd name="T3" fmla="*/ 381 h 1958"/>
                <a:gd name="T4" fmla="*/ 660 w 3631"/>
                <a:gd name="T5" fmla="*/ 0 h 1958"/>
                <a:gd name="T6" fmla="*/ 1320 w 3631"/>
                <a:gd name="T7" fmla="*/ 381 h 1958"/>
                <a:gd name="T8" fmla="*/ 1870 w 3631"/>
                <a:gd name="T9" fmla="*/ 762 h 1958"/>
                <a:gd name="T10" fmla="*/ 2750 w 3631"/>
                <a:gd name="T11" fmla="*/ 1524 h 1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31" h="1958">
                  <a:moveTo>
                    <a:pt x="0" y="1958"/>
                  </a:moveTo>
                  <a:cubicBezTo>
                    <a:pt x="117" y="1324"/>
                    <a:pt x="235" y="691"/>
                    <a:pt x="352" y="366"/>
                  </a:cubicBezTo>
                  <a:cubicBezTo>
                    <a:pt x="469" y="41"/>
                    <a:pt x="528" y="0"/>
                    <a:pt x="704" y="6"/>
                  </a:cubicBezTo>
                  <a:cubicBezTo>
                    <a:pt x="880" y="12"/>
                    <a:pt x="1197" y="271"/>
                    <a:pt x="1409" y="401"/>
                  </a:cubicBezTo>
                  <a:cubicBezTo>
                    <a:pt x="1621" y="531"/>
                    <a:pt x="1780" y="656"/>
                    <a:pt x="1976" y="786"/>
                  </a:cubicBezTo>
                  <a:cubicBezTo>
                    <a:pt x="2172" y="916"/>
                    <a:pt x="2312" y="1041"/>
                    <a:pt x="2588" y="1183"/>
                  </a:cubicBezTo>
                  <a:cubicBezTo>
                    <a:pt x="2864" y="1325"/>
                    <a:pt x="3414" y="1543"/>
                    <a:pt x="3631" y="1637"/>
                  </a:cubicBezTo>
                </a:path>
              </a:pathLst>
            </a:custGeom>
            <a:grpFill/>
            <a:ln w="12700">
              <a:solidFill>
                <a:srgbClr val="0000CC"/>
              </a:solidFill>
              <a:rou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16" name="AutoShape 20">
              <a:extLst>
                <a:ext uri="{FF2B5EF4-FFF2-40B4-BE49-F238E27FC236}">
                  <a16:creationId xmlns:a16="http://schemas.microsoft.com/office/drawing/2014/main" id="{2369B617-9617-470A-ADF4-EF81216179FE}"/>
                </a:ext>
              </a:extLst>
            </p:cNvPr>
            <p:cNvCxnSpPr>
              <a:cxnSpLocks noChangeShapeType="1"/>
            </p:cNvCxnSpPr>
            <p:nvPr/>
          </p:nvCxnSpPr>
          <p:spPr bwMode="auto">
            <a:xfrm>
              <a:off x="7469" y="13977"/>
              <a:ext cx="1290" cy="0"/>
            </a:xfrm>
            <a:prstGeom prst="straightConnector1">
              <a:avLst/>
            </a:prstGeom>
            <a:grpFill/>
            <a:ln w="9525">
              <a:solidFill>
                <a:srgbClr val="000000"/>
              </a:solidFill>
              <a:prstDash val="dash"/>
              <a:round/>
            </a:ln>
          </p:spPr>
        </p:cxnSp>
        <p:cxnSp>
          <p:nvCxnSpPr>
            <p:cNvPr id="17" name="AutoShape 21">
              <a:extLst>
                <a:ext uri="{FF2B5EF4-FFF2-40B4-BE49-F238E27FC236}">
                  <a16:creationId xmlns:a16="http://schemas.microsoft.com/office/drawing/2014/main" id="{C2BFB9B2-399A-4058-8E3E-94009E8E83A3}"/>
                </a:ext>
              </a:extLst>
            </p:cNvPr>
            <p:cNvCxnSpPr>
              <a:cxnSpLocks noChangeShapeType="1"/>
            </p:cNvCxnSpPr>
            <p:nvPr/>
          </p:nvCxnSpPr>
          <p:spPr bwMode="auto">
            <a:xfrm>
              <a:off x="8759" y="13977"/>
              <a:ext cx="0" cy="1232"/>
            </a:xfrm>
            <a:prstGeom prst="straightConnector1">
              <a:avLst/>
            </a:prstGeom>
            <a:grpFill/>
            <a:ln w="9525">
              <a:solidFill>
                <a:srgbClr val="000000"/>
              </a:solidFill>
              <a:prstDash val="dash"/>
              <a:round/>
            </a:ln>
          </p:spPr>
        </p:cxnSp>
        <p:cxnSp>
          <p:nvCxnSpPr>
            <p:cNvPr id="18" name="AutoShape 22">
              <a:extLst>
                <a:ext uri="{FF2B5EF4-FFF2-40B4-BE49-F238E27FC236}">
                  <a16:creationId xmlns:a16="http://schemas.microsoft.com/office/drawing/2014/main" id="{38557A11-8355-421C-945E-F2E865C2734E}"/>
                </a:ext>
              </a:extLst>
            </p:cNvPr>
            <p:cNvCxnSpPr>
              <a:cxnSpLocks noChangeShapeType="1"/>
            </p:cNvCxnSpPr>
            <p:nvPr/>
          </p:nvCxnSpPr>
          <p:spPr bwMode="auto">
            <a:xfrm>
              <a:off x="7725" y="13977"/>
              <a:ext cx="0" cy="1232"/>
            </a:xfrm>
            <a:prstGeom prst="straightConnector1">
              <a:avLst/>
            </a:prstGeom>
            <a:grpFill/>
            <a:ln w="9525">
              <a:solidFill>
                <a:srgbClr val="000000"/>
              </a:solidFill>
              <a:prstDash val="dash"/>
              <a:round/>
            </a:ln>
          </p:spPr>
        </p:cxnSp>
        <p:cxnSp>
          <p:nvCxnSpPr>
            <p:cNvPr id="19" name="AutoShape 23">
              <a:extLst>
                <a:ext uri="{FF2B5EF4-FFF2-40B4-BE49-F238E27FC236}">
                  <a16:creationId xmlns:a16="http://schemas.microsoft.com/office/drawing/2014/main" id="{9B5F64B8-503E-446D-A27F-D351F9288CD7}"/>
                </a:ext>
              </a:extLst>
            </p:cNvPr>
            <p:cNvCxnSpPr>
              <a:cxnSpLocks noChangeShapeType="1"/>
            </p:cNvCxnSpPr>
            <p:nvPr/>
          </p:nvCxnSpPr>
          <p:spPr bwMode="auto">
            <a:xfrm>
              <a:off x="7469" y="13257"/>
              <a:ext cx="587" cy="0"/>
            </a:xfrm>
            <a:prstGeom prst="straightConnector1">
              <a:avLst/>
            </a:prstGeom>
            <a:grpFill/>
            <a:ln w="9525">
              <a:solidFill>
                <a:srgbClr val="000000"/>
              </a:solidFill>
              <a:prstDash val="dash"/>
              <a:round/>
            </a:ln>
          </p:spPr>
        </p:cxnSp>
        <p:sp>
          <p:nvSpPr>
            <p:cNvPr id="20" name="Text Box 24">
              <a:extLst>
                <a:ext uri="{FF2B5EF4-FFF2-40B4-BE49-F238E27FC236}">
                  <a16:creationId xmlns:a16="http://schemas.microsoft.com/office/drawing/2014/main" id="{D46FB18F-9EC6-4CB5-A7CC-92BF4B4E35E4}"/>
                </a:ext>
              </a:extLst>
            </p:cNvPr>
            <p:cNvSpPr txBox="1">
              <a:spLocks noChangeArrowheads="1"/>
            </p:cNvSpPr>
            <p:nvPr/>
          </p:nvSpPr>
          <p:spPr bwMode="auto">
            <a:xfrm>
              <a:off x="10791" y="15213"/>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R(Ω)</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1" name="Text Box 25">
              <a:extLst>
                <a:ext uri="{FF2B5EF4-FFF2-40B4-BE49-F238E27FC236}">
                  <a16:creationId xmlns:a16="http://schemas.microsoft.com/office/drawing/2014/main" id="{FFF0081E-BD3D-4A9B-B9E1-5488D8789971}"/>
                </a:ext>
              </a:extLst>
            </p:cNvPr>
            <p:cNvSpPr txBox="1">
              <a:spLocks noChangeArrowheads="1"/>
            </p:cNvSpPr>
            <p:nvPr/>
          </p:nvSpPr>
          <p:spPr bwMode="auto">
            <a:xfrm>
              <a:off x="8463" y="15165"/>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250</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2" name="Text Box 26">
              <a:extLst>
                <a:ext uri="{FF2B5EF4-FFF2-40B4-BE49-F238E27FC236}">
                  <a16:creationId xmlns:a16="http://schemas.microsoft.com/office/drawing/2014/main" id="{B49F983C-60F9-4A11-BFB4-1E2FC0E44CAA}"/>
                </a:ext>
              </a:extLst>
            </p:cNvPr>
            <p:cNvSpPr txBox="1">
              <a:spLocks noChangeArrowheads="1"/>
            </p:cNvSpPr>
            <p:nvPr/>
          </p:nvSpPr>
          <p:spPr bwMode="auto">
            <a:xfrm>
              <a:off x="7407" y="15183"/>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100</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3" name="Text Box 27">
              <a:extLst>
                <a:ext uri="{FF2B5EF4-FFF2-40B4-BE49-F238E27FC236}">
                  <a16:creationId xmlns:a16="http://schemas.microsoft.com/office/drawing/2014/main" id="{5B6F3B28-2518-476A-9614-644B16707E83}"/>
                </a:ext>
              </a:extLst>
            </p:cNvPr>
            <p:cNvSpPr txBox="1">
              <a:spLocks noChangeArrowheads="1"/>
            </p:cNvSpPr>
            <p:nvPr/>
          </p:nvSpPr>
          <p:spPr bwMode="auto">
            <a:xfrm>
              <a:off x="7147" y="15024"/>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0</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4" name="Text Box 28">
              <a:extLst>
                <a:ext uri="{FF2B5EF4-FFF2-40B4-BE49-F238E27FC236}">
                  <a16:creationId xmlns:a16="http://schemas.microsoft.com/office/drawing/2014/main" id="{8BFE2F22-C4CD-4DB4-815D-52267755831C}"/>
                </a:ext>
              </a:extLst>
            </p:cNvPr>
            <p:cNvSpPr txBox="1">
              <a:spLocks noChangeArrowheads="1"/>
            </p:cNvSpPr>
            <p:nvPr/>
          </p:nvSpPr>
          <p:spPr bwMode="auto">
            <a:xfrm>
              <a:off x="6904" y="13821"/>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100</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5" name="Text Box 29">
              <a:extLst>
                <a:ext uri="{FF2B5EF4-FFF2-40B4-BE49-F238E27FC236}">
                  <a16:creationId xmlns:a16="http://schemas.microsoft.com/office/drawing/2014/main" id="{BCC77BC0-AAC8-4E38-B1DC-D412B0A71965}"/>
                </a:ext>
              </a:extLst>
            </p:cNvPr>
            <p:cNvSpPr txBox="1">
              <a:spLocks noChangeArrowheads="1"/>
            </p:cNvSpPr>
            <p:nvPr/>
          </p:nvSpPr>
          <p:spPr bwMode="auto">
            <a:xfrm>
              <a:off x="6869" y="13070"/>
              <a:ext cx="933"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P</a:t>
              </a:r>
              <a:r>
                <a:rPr kumimoji="0" lang="vi-VN" sz="1000" b="0" i="0" u="none" strike="noStrike" kern="1200" cap="none" spc="0" normalizeH="0" baseline="-2500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1max</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6" name="Text Box 30">
              <a:extLst>
                <a:ext uri="{FF2B5EF4-FFF2-40B4-BE49-F238E27FC236}">
                  <a16:creationId xmlns:a16="http://schemas.microsoft.com/office/drawing/2014/main" id="{B096F07C-A39B-4358-8249-02160AAFADB7}"/>
                </a:ext>
              </a:extLst>
            </p:cNvPr>
            <p:cNvSpPr txBox="1">
              <a:spLocks noChangeArrowheads="1"/>
            </p:cNvSpPr>
            <p:nvPr/>
          </p:nvSpPr>
          <p:spPr bwMode="auto">
            <a:xfrm>
              <a:off x="9016" y="13562"/>
              <a:ext cx="822"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P(1)</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7" name="Text Box 31">
              <a:extLst>
                <a:ext uri="{FF2B5EF4-FFF2-40B4-BE49-F238E27FC236}">
                  <a16:creationId xmlns:a16="http://schemas.microsoft.com/office/drawing/2014/main" id="{D093F2AE-2F50-4CCD-A5BA-C883F22F4981}"/>
                </a:ext>
              </a:extLst>
            </p:cNvPr>
            <p:cNvSpPr txBox="1">
              <a:spLocks noChangeArrowheads="1"/>
            </p:cNvSpPr>
            <p:nvPr/>
          </p:nvSpPr>
          <p:spPr bwMode="auto">
            <a:xfrm>
              <a:off x="8967" y="14337"/>
              <a:ext cx="822"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P(2)</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8" name="Text Box 32">
              <a:extLst>
                <a:ext uri="{FF2B5EF4-FFF2-40B4-BE49-F238E27FC236}">
                  <a16:creationId xmlns:a16="http://schemas.microsoft.com/office/drawing/2014/main" id="{AFF06908-2373-4642-A272-348F953E9082}"/>
                </a:ext>
              </a:extLst>
            </p:cNvPr>
            <p:cNvSpPr txBox="1">
              <a:spLocks noChangeArrowheads="1"/>
            </p:cNvSpPr>
            <p:nvPr/>
          </p:nvSpPr>
          <p:spPr bwMode="auto">
            <a:xfrm>
              <a:off x="8536" y="13659"/>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B</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9" name="Text Box 33">
              <a:extLst>
                <a:ext uri="{FF2B5EF4-FFF2-40B4-BE49-F238E27FC236}">
                  <a16:creationId xmlns:a16="http://schemas.microsoft.com/office/drawing/2014/main" id="{35C2E70E-0F28-447B-BA35-4FD755440220}"/>
                </a:ext>
              </a:extLst>
            </p:cNvPr>
            <p:cNvSpPr txBox="1">
              <a:spLocks noChangeArrowheads="1"/>
            </p:cNvSpPr>
            <p:nvPr/>
          </p:nvSpPr>
          <p:spPr bwMode="auto">
            <a:xfrm>
              <a:off x="7407" y="12494"/>
              <a:ext cx="821" cy="360"/>
            </a:xfrm>
            <a:prstGeom prst="rect">
              <a:avLst/>
            </a:prstGeom>
            <a:grp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P(W)</a:t>
              </a: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cxnSp>
          <p:nvCxnSpPr>
            <p:cNvPr id="30" name="AutoShape 21">
              <a:extLst>
                <a:ext uri="{FF2B5EF4-FFF2-40B4-BE49-F238E27FC236}">
                  <a16:creationId xmlns:a16="http://schemas.microsoft.com/office/drawing/2014/main" id="{3700285B-76D4-4E6B-B5D4-69E2628E391C}"/>
                </a:ext>
              </a:extLst>
            </p:cNvPr>
            <p:cNvCxnSpPr>
              <a:cxnSpLocks noChangeShapeType="1"/>
            </p:cNvCxnSpPr>
            <p:nvPr/>
          </p:nvCxnSpPr>
          <p:spPr bwMode="auto">
            <a:xfrm>
              <a:off x="8162" y="13280"/>
              <a:ext cx="0" cy="1929"/>
            </a:xfrm>
            <a:prstGeom prst="straightConnector1">
              <a:avLst/>
            </a:prstGeom>
            <a:grpFill/>
            <a:ln w="9525">
              <a:solidFill>
                <a:srgbClr val="000000"/>
              </a:solidFill>
              <a:prstDash val="dash"/>
              <a:round/>
            </a:ln>
          </p:spPr>
        </p:cxnSp>
      </p:grpSp>
    </p:spTree>
    <p:extLst>
      <p:ext uri="{BB962C8B-B14F-4D97-AF65-F5344CB8AC3E}">
        <p14:creationId xmlns:p14="http://schemas.microsoft.com/office/powerpoint/2010/main" val="386815550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DE77A1-C8E9-4F17-A2B8-F93104939B86}"/>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21:</a:t>
                </a:r>
                <a:r>
                  <a:rPr lang="pt-BR" sz="2800" b="1" dirty="0">
                    <a:solidFill>
                      <a:srgbClr val="FFFF00"/>
                    </a:solidFill>
                    <a:latin typeface="UTM Swiss Condensed" panose="02000500000000000000" pitchFamily="2" charset="0"/>
                    <a:cs typeface="Times New Roman" panose="02020603050405020304" pitchFamily="18" charset="0"/>
                  </a:rPr>
                  <a:t> Khi đặt điện áp xoay chiều u vào hai đầu cuộn cảm thuần có cảm kháng là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𝒁</m:t>
                        </m:r>
                      </m:e>
                      <m:sub>
                        <m:r>
                          <a:rPr lang="pt-BR" sz="2800" b="1">
                            <a:solidFill>
                              <a:srgbClr val="FFFF00"/>
                            </a:solidFill>
                            <a:latin typeface="Cambria Math" panose="02040503050406030204" pitchFamily="18" charset="0"/>
                          </a:rPr>
                          <m:t>𝑳</m:t>
                        </m:r>
                      </m:sub>
                    </m:sSub>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𝟓𝟎</m:t>
                    </m:r>
                    <m:r>
                      <a:rPr lang="pt-BR" sz="2800" b="1">
                        <a:solidFill>
                          <a:srgbClr val="FFFF00"/>
                        </a:solidFill>
                        <a:latin typeface="Cambria Math" panose="02040503050406030204" pitchFamily="18" charset="0"/>
                      </a:rPr>
                      <m:t>𝜴</m:t>
                    </m:r>
                  </m:oMath>
                </a14:m>
                <a:r>
                  <a:rPr lang="pt-BR" sz="2800" b="1" dirty="0">
                    <a:solidFill>
                      <a:srgbClr val="FFFF00"/>
                    </a:solidFill>
                    <a:latin typeface="UTM Swiss Condensed" panose="02000500000000000000" pitchFamily="2" charset="0"/>
                    <a:cs typeface="Times New Roman" panose="02020603050405020304" pitchFamily="18" charset="0"/>
                  </a:rPr>
                  <a:t> thì cường độ dòng điện qua cuộn cảm được mô tả như hình bên. </a:t>
                </a:r>
                <a:r>
                  <a:rPr lang="vi-VN" sz="2800" b="1" dirty="0">
                    <a:solidFill>
                      <a:srgbClr val="FFFF00"/>
                    </a:solidFill>
                    <a:latin typeface="UTM Swiss Condensed" panose="02000500000000000000" pitchFamily="2" charset="0"/>
                    <a:cs typeface="Times New Roman" panose="02020603050405020304" pitchFamily="18" charset="0"/>
                  </a:rPr>
                  <a:t>N</a:t>
                </a:r>
                <a:r>
                  <a:rPr lang="pt-BR" sz="2800" b="1" dirty="0">
                    <a:solidFill>
                      <a:srgbClr val="FFFF00"/>
                    </a:solidFill>
                    <a:latin typeface="UTM Swiss Condensed" panose="02000500000000000000" pitchFamily="2" charset="0"/>
                    <a:cs typeface="Times New Roman" panose="02020603050405020304" pitchFamily="18" charset="0"/>
                  </a:rPr>
                  <a:t>ếu đặt điện áp trên vào hai đầu tụ điện có dung kháng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𝒁</m:t>
                        </m:r>
                      </m:e>
                      <m:sub>
                        <m:r>
                          <a:rPr lang="pt-BR" sz="2800" b="1">
                            <a:solidFill>
                              <a:srgbClr val="FFFF00"/>
                            </a:solidFill>
                            <a:latin typeface="Cambria Math" panose="02040503050406030204" pitchFamily="18" charset="0"/>
                          </a:rPr>
                          <m:t>𝑪</m:t>
                        </m:r>
                      </m:sub>
                    </m:sSub>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𝟑𝟎</m:t>
                    </m:r>
                    <m:r>
                      <a:rPr lang="pt-BR" sz="2800" b="1">
                        <a:solidFill>
                          <a:srgbClr val="FFFF00"/>
                        </a:solidFill>
                        <a:latin typeface="Cambria Math" panose="02040503050406030204" pitchFamily="18" charset="0"/>
                      </a:rPr>
                      <m:t>𝜴</m:t>
                    </m:r>
                  </m:oMath>
                </a14:m>
                <a:r>
                  <a:rPr lang="pt-BR" sz="2800" b="1" dirty="0">
                    <a:solidFill>
                      <a:srgbClr val="FFFF00"/>
                    </a:solidFill>
                    <a:latin typeface="UTM Swiss Condensed" panose="02000500000000000000" pitchFamily="2" charset="0"/>
                    <a:cs typeface="Times New Roman" panose="02020603050405020304" pitchFamily="18" charset="0"/>
                  </a:rPr>
                  <a:t> thì cường thì cường độ dòng điện qua tụ sẽ có biểu thưc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ADE77A1-C8E9-4F17-A2B8-F93104939B86}"/>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916" t="-1392" r="-1680" b="-487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71CB0F3-E33C-4214-8F0B-317087681208}"/>
                  </a:ext>
                </a:extLst>
              </p:cNvPr>
              <p:cNvSpPr/>
              <p:nvPr/>
            </p:nvSpPr>
            <p:spPr>
              <a:xfrm>
                <a:off x="508000" y="2568801"/>
                <a:ext cx="4980851"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671CB0F3-E33C-4214-8F0B-317087681208}"/>
                  </a:ext>
                </a:extLst>
              </p:cNvPr>
              <p:cNvSpPr>
                <a:spLocks noRot="1" noChangeAspect="1" noMove="1" noResize="1" noEditPoints="1" noAdjustHandles="1" noChangeArrowheads="1" noChangeShapeType="1" noTextEdit="1"/>
              </p:cNvSpPr>
              <p:nvPr/>
            </p:nvSpPr>
            <p:spPr>
              <a:xfrm>
                <a:off x="508000" y="2568801"/>
                <a:ext cx="4980851" cy="737189"/>
              </a:xfrm>
              <a:prstGeom prst="rect">
                <a:avLst/>
              </a:prstGeom>
              <a:blipFill>
                <a:blip r:embed="rId3"/>
                <a:stretch>
                  <a:fillRect l="-2448"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A374381-827D-4D03-AB23-B027FBF87721}"/>
                  </a:ext>
                </a:extLst>
              </p:cNvPr>
              <p:cNvSpPr/>
              <p:nvPr/>
            </p:nvSpPr>
            <p:spPr>
              <a:xfrm>
                <a:off x="508000" y="3305990"/>
                <a:ext cx="4519571"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A374381-827D-4D03-AB23-B027FBF87721}"/>
                  </a:ext>
                </a:extLst>
              </p:cNvPr>
              <p:cNvSpPr>
                <a:spLocks noRot="1" noChangeAspect="1" noMove="1" noResize="1" noEditPoints="1" noAdjustHandles="1" noChangeArrowheads="1" noChangeShapeType="1" noTextEdit="1"/>
              </p:cNvSpPr>
              <p:nvPr/>
            </p:nvSpPr>
            <p:spPr>
              <a:xfrm>
                <a:off x="508000" y="3305990"/>
                <a:ext cx="4519571" cy="1490536"/>
              </a:xfrm>
              <a:prstGeom prst="rect">
                <a:avLst/>
              </a:prstGeom>
              <a:blipFill>
                <a:blip r:embed="rId4"/>
                <a:stretch>
                  <a:fillRect l="-2695" r="-18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CFBBA2F-871C-46BE-80B9-8F0FD9A53BEF}"/>
                  </a:ext>
                </a:extLst>
              </p:cNvPr>
              <p:cNvSpPr/>
              <p:nvPr/>
            </p:nvSpPr>
            <p:spPr>
              <a:xfrm>
                <a:off x="508000" y="4796526"/>
                <a:ext cx="5904180"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CFBBA2F-871C-46BE-80B9-8F0FD9A53BEF}"/>
                  </a:ext>
                </a:extLst>
              </p:cNvPr>
              <p:cNvSpPr>
                <a:spLocks noRot="1" noChangeAspect="1" noMove="1" noResize="1" noEditPoints="1" noAdjustHandles="1" noChangeArrowheads="1" noChangeShapeType="1" noTextEdit="1"/>
              </p:cNvSpPr>
              <p:nvPr/>
            </p:nvSpPr>
            <p:spPr>
              <a:xfrm>
                <a:off x="508000" y="4796526"/>
                <a:ext cx="5904180" cy="737189"/>
              </a:xfrm>
              <a:prstGeom prst="rect">
                <a:avLst/>
              </a:prstGeom>
              <a:blipFill>
                <a:blip r:embed="rId5"/>
                <a:stretch>
                  <a:fillRect l="-2064"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BAB6C04-120D-4392-9B96-BD9919081DFE}"/>
                  </a:ext>
                </a:extLst>
              </p:cNvPr>
              <p:cNvSpPr/>
              <p:nvPr/>
            </p:nvSpPr>
            <p:spPr>
              <a:xfrm>
                <a:off x="508000" y="5533715"/>
                <a:ext cx="5008679"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𝒊</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𝟐</m:t>
                    </m:r>
                    <m:rad>
                      <m:radPr>
                        <m:degHide m:val="on"/>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𝟓𝟎</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sx="1000" sy="1000" algn="tl">
                            <a:srgbClr val="000000"/>
                          </a:outerShdw>
                        </a:effectLst>
                        <a:uLnTx/>
                        <a:uFillTx/>
                        <a:latin typeface="Cambria Math" panose="02040503050406030204" pitchFamily="18" charset="0"/>
                        <a:ea typeface="Arial" panose="020B0604020202020204" pitchFamily="34" charset="0"/>
                        <a:cs typeface="+mn-cs"/>
                      </a:rPr>
                      <m:t>𝑽</m:t>
                    </m:r>
                  </m:oMath>
                </a14:m>
                <a:r>
                  <a:rPr kumimoji="0" lang="pt-BR" sz="2800" b="1" i="0" u="none" strike="noStrike" kern="1200" cap="none" spc="0" normalizeH="0" baseline="0" noProof="0">
                    <a:ln>
                      <a:noFill/>
                    </a:ln>
                    <a:solidFill>
                      <a:srgbClr val="FFFFFF"/>
                    </a:solidFill>
                    <a:effectLst>
                      <a:outerShdw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6BAB6C04-120D-4392-9B96-BD9919081DFE}"/>
                  </a:ext>
                </a:extLst>
              </p:cNvPr>
              <p:cNvSpPr>
                <a:spLocks noRot="1" noChangeAspect="1" noMove="1" noResize="1" noEditPoints="1" noAdjustHandles="1" noChangeArrowheads="1" noChangeShapeType="1" noTextEdit="1"/>
              </p:cNvSpPr>
              <p:nvPr/>
            </p:nvSpPr>
            <p:spPr>
              <a:xfrm>
                <a:off x="508000" y="5533715"/>
                <a:ext cx="5008679" cy="737189"/>
              </a:xfrm>
              <a:prstGeom prst="rect">
                <a:avLst/>
              </a:prstGeom>
              <a:blipFill>
                <a:blip r:embed="rId6"/>
                <a:stretch>
                  <a:fillRect l="-2433" r="-1582"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0E8BE82-BA49-4494-89DB-7F58B661D5C0}"/>
              </a:ext>
            </a:extLst>
          </p:cNvPr>
          <p:cNvSpPr/>
          <p:nvPr/>
        </p:nvSpPr>
        <p:spPr>
          <a:xfrm>
            <a:off x="444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4E86BBFD-D8CB-4696-923A-549E90471BC2}"/>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703151" y="3076801"/>
            <a:ext cx="3791347" cy="2930104"/>
          </a:xfrm>
          <a:prstGeom prst="rect">
            <a:avLst/>
          </a:prstGeom>
          <a:noFill/>
          <a:ln w="9525">
            <a:noFill/>
            <a:miter lim="800000"/>
            <a:headEnd/>
            <a:tailEnd/>
          </a:ln>
        </p:spPr>
      </p:pic>
    </p:spTree>
    <p:extLst>
      <p:ext uri="{BB962C8B-B14F-4D97-AF65-F5344CB8AC3E}">
        <p14:creationId xmlns:p14="http://schemas.microsoft.com/office/powerpoint/2010/main" val="336118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5074BC8-98B2-4159-925A-F6B04F8F2F7D}"/>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22</a:t>
                </a:r>
                <a:r>
                  <a:rPr lang="pt-BR" sz="2800" b="1">
                    <a:solidFill>
                      <a:srgbClr val="FF0000"/>
                    </a:solidFill>
                    <a:latin typeface="UTM Swiss Condensed" panose="02000500000000000000" pitchFamily="2" charset="0"/>
                    <a:cs typeface="Times New Roman" panose="02020603050405020304" pitchFamily="18" charset="0"/>
                  </a:rPr>
                  <a:t>:</a:t>
                </a:r>
                <a:r>
                  <a:rPr lang="pt-BR"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u vào hai bản tụ điện có dung kháng là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𝒁</m:t>
                        </m:r>
                      </m:e>
                      <m:sub>
                        <m:r>
                          <a:rPr lang="pt-BR" sz="2800" b="1">
                            <a:solidFill>
                              <a:srgbClr val="FFFF00"/>
                            </a:solidFill>
                            <a:latin typeface="Cambria Math" panose="02040503050406030204" pitchFamily="18" charset="0"/>
                          </a:rPr>
                          <m:t>𝑪</m:t>
                        </m:r>
                      </m:sub>
                    </m:sSub>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𝟓𝟎</m:t>
                    </m:r>
                    <m:r>
                      <a:rPr lang="pt-BR" sz="2800" b="1">
                        <a:solidFill>
                          <a:srgbClr val="FFFF00"/>
                        </a:solidFill>
                        <a:latin typeface="Cambria Math" panose="02040503050406030204" pitchFamily="18" charset="0"/>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tụ điện được mô tả như hình vẽ bên. Nếu đặt điện áp trên vào hai đầu cuộn cảm thuần có cảm kháng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𝒁</m:t>
                        </m:r>
                      </m:e>
                      <m:sub>
                        <m:r>
                          <a:rPr lang="pt-BR" sz="2800" b="1">
                            <a:solidFill>
                              <a:srgbClr val="FFFF00"/>
                            </a:solidFill>
                            <a:latin typeface="Cambria Math" panose="02040503050406030204" pitchFamily="18" charset="0"/>
                          </a:rPr>
                          <m:t>𝑳</m:t>
                        </m:r>
                      </m:sub>
                    </m:sSub>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𝟑𝟓</m:t>
                    </m:r>
                    <m:r>
                      <a:rPr lang="pt-BR" sz="2800" b="1">
                        <a:solidFill>
                          <a:srgbClr val="FFFF00"/>
                        </a:solidFill>
                        <a:latin typeface="Cambria Math" panose="02040503050406030204" pitchFamily="18" charset="0"/>
                      </a:rPr>
                      <m:t>𝜴</m:t>
                    </m:r>
                  </m:oMath>
                </a14:m>
                <a:r>
                  <a:rPr lang="pt-BR" sz="2800" b="1" dirty="0">
                    <a:solidFill>
                      <a:srgbClr val="FFFF00"/>
                    </a:solidFill>
                    <a:latin typeface="UTM Swiss Condensed" panose="02000500000000000000" pitchFamily="2" charset="0"/>
                    <a:cs typeface="Times New Roman" panose="02020603050405020304" pitchFamily="18" charset="0"/>
                  </a:rPr>
                  <a:t> thì cường thì cường độ dòng điện qua cuộn cảm thuần sẽ có biểu thưc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5074BC8-98B2-4159-925A-F6B04F8F2F7D}"/>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916" t="-1392"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809C1C0-5E50-4A64-93D4-63FDC0A0E783}"/>
                  </a:ext>
                </a:extLst>
              </p:cNvPr>
              <p:cNvSpPr/>
              <p:nvPr/>
            </p:nvSpPr>
            <p:spPr>
              <a:xfrm>
                <a:off x="508000" y="2568801"/>
                <a:ext cx="4368888"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0809C1C0-5E50-4A64-93D4-63FDC0A0E783}"/>
                  </a:ext>
                </a:extLst>
              </p:cNvPr>
              <p:cNvSpPr>
                <a:spLocks noRot="1" noChangeAspect="1" noMove="1" noResize="1" noEditPoints="1" noAdjustHandles="1" noChangeArrowheads="1" noChangeShapeType="1" noTextEdit="1"/>
              </p:cNvSpPr>
              <p:nvPr/>
            </p:nvSpPr>
            <p:spPr>
              <a:xfrm>
                <a:off x="508000" y="2568801"/>
                <a:ext cx="4368888" cy="1490536"/>
              </a:xfrm>
              <a:prstGeom prst="rect">
                <a:avLst/>
              </a:prstGeom>
              <a:blipFill>
                <a:blip r:embed="rId3"/>
                <a:stretch>
                  <a:fillRect l="-2789" r="-19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9AFD79-15E3-4206-83C2-9648D0893DDA}"/>
                  </a:ext>
                </a:extLst>
              </p:cNvPr>
              <p:cNvSpPr/>
              <p:nvPr/>
            </p:nvSpPr>
            <p:spPr>
              <a:xfrm>
                <a:off x="508000" y="4059337"/>
                <a:ext cx="4210192" cy="149053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49AFD79-15E3-4206-83C2-9648D0893DDA}"/>
                  </a:ext>
                </a:extLst>
              </p:cNvPr>
              <p:cNvSpPr>
                <a:spLocks noRot="1" noChangeAspect="1" noMove="1" noResize="1" noEditPoints="1" noAdjustHandles="1" noChangeArrowheads="1" noChangeShapeType="1" noTextEdit="1"/>
              </p:cNvSpPr>
              <p:nvPr/>
            </p:nvSpPr>
            <p:spPr>
              <a:xfrm>
                <a:off x="508000" y="4059337"/>
                <a:ext cx="4210192" cy="1490536"/>
              </a:xfrm>
              <a:prstGeom prst="rect">
                <a:avLst/>
              </a:prstGeom>
              <a:blipFill>
                <a:blip r:embed="rId4"/>
                <a:stretch>
                  <a:fillRect l="-2894" r="-20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19BB5C8-A20F-40F5-AB42-3B4E880D59B4}"/>
                  </a:ext>
                </a:extLst>
              </p:cNvPr>
              <p:cNvSpPr/>
              <p:nvPr/>
            </p:nvSpPr>
            <p:spPr>
              <a:xfrm>
                <a:off x="508000" y="5549873"/>
                <a:ext cx="5904180"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𝟑</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Times New Roman" panose="02020603050405020304" pitchFamily="18" charset="0"/>
                      </a:rPr>
                      <m:t>𝑨</m:t>
                    </m:r>
                  </m:oMath>
                </a14:m>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C19BB5C8-A20F-40F5-AB42-3B4E880D59B4}"/>
                  </a:ext>
                </a:extLst>
              </p:cNvPr>
              <p:cNvSpPr>
                <a:spLocks noRot="1" noChangeAspect="1" noMove="1" noResize="1" noEditPoints="1" noAdjustHandles="1" noChangeArrowheads="1" noChangeShapeType="1" noTextEdit="1"/>
              </p:cNvSpPr>
              <p:nvPr/>
            </p:nvSpPr>
            <p:spPr>
              <a:xfrm>
                <a:off x="508000" y="5549873"/>
                <a:ext cx="5904180" cy="737189"/>
              </a:xfrm>
              <a:prstGeom prst="rect">
                <a:avLst/>
              </a:prstGeom>
              <a:blipFill>
                <a:blip r:embed="rId5"/>
                <a:stretch>
                  <a:fillRect l="-2064" r="-1135" b="-57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6A28263-317E-4A13-8F61-BBCFC5A0B6A8}"/>
                  </a:ext>
                </a:extLst>
              </p:cNvPr>
              <p:cNvSpPr/>
              <p:nvPr/>
            </p:nvSpPr>
            <p:spPr>
              <a:xfrm>
                <a:off x="508000" y="6287062"/>
                <a:ext cx="4856394" cy="73718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𝒊</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 = </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𝟐</m:t>
                    </m:r>
                    <m:rad>
                      <m:radPr>
                        <m:degHide m:val="on"/>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𝟐</m:t>
                        </m:r>
                      </m:e>
                    </m:rad>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𝒄</m:t>
                    </m:r>
                    <m:r>
                      <m:rPr>
                        <m:nor/>
                      </m:rPr>
                      <a:rPr kumimoji="0" lang="pt-BR" sz="2800" b="1" i="0" u="none" strike="noStrike" kern="1200" cap="none" spc="0" normalizeH="0" baseline="0" noProof="0" smtClean="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m:t>os</m:t>
                    </m:r>
                    <m:d>
                      <m:d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𝟓𝟎</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𝝅</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𝒕</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𝟑</m:t>
                            </m:r>
                          </m:den>
                        </m:f>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𝟓</m:t>
                            </m:r>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𝝅</m:t>
                            </m:r>
                          </m:num>
                          <m:den>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𝟔</m:t>
                            </m:r>
                          </m:den>
                        </m:f>
                      </m:e>
                    </m:d>
                    <m:r>
                      <a:rPr kumimoji="0" lang="pt-BR" sz="2800" b="1" i="1" u="none" strike="noStrike" kern="1200" cap="none" spc="0" normalizeH="0" baseline="0" noProof="0" smtClean="0">
                        <a:ln>
                          <a:noFill/>
                        </a:ln>
                        <a:solidFill>
                          <a:srgbClr val="FFFFFF"/>
                        </a:solidFill>
                        <a:effectLst>
                          <a:outerShdw dist="38100" sx="1000" sy="1000" algn="tl">
                            <a:srgbClr val="000000"/>
                          </a:outerShdw>
                        </a:effectLst>
                        <a:uLnTx/>
                        <a:uFillTx/>
                        <a:latin typeface="Cambria Math" panose="02040503050406030204" pitchFamily="18" charset="0"/>
                        <a:ea typeface="Arial" panose="020B0604020202020204" pitchFamily="34" charset="0"/>
                        <a:cs typeface="+mn-cs"/>
                      </a:rPr>
                      <m:t>𝑨</m:t>
                    </m:r>
                  </m:oMath>
                </a14:m>
                <a:r>
                  <a:rPr kumimoji="0" lang="pt-BR" sz="2800" b="1" i="0" u="none" strike="noStrike" kern="1200" cap="none" spc="0" normalizeH="0" baseline="0" noProof="0">
                    <a:ln>
                      <a:noFill/>
                    </a:ln>
                    <a:solidFill>
                      <a:srgbClr val="FFFFFF"/>
                    </a:solidFill>
                    <a:effectLst>
                      <a:outerShdw dist="38100" sx="1000" sy="1000" algn="tl">
                        <a:srgbClr val="000000"/>
                      </a:outerShdw>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36A28263-317E-4A13-8F61-BBCFC5A0B6A8}"/>
                  </a:ext>
                </a:extLst>
              </p:cNvPr>
              <p:cNvSpPr>
                <a:spLocks noRot="1" noChangeAspect="1" noMove="1" noResize="1" noEditPoints="1" noAdjustHandles="1" noChangeArrowheads="1" noChangeShapeType="1" noTextEdit="1"/>
              </p:cNvSpPr>
              <p:nvPr/>
            </p:nvSpPr>
            <p:spPr>
              <a:xfrm>
                <a:off x="508000" y="6287062"/>
                <a:ext cx="4856394" cy="737189"/>
              </a:xfrm>
              <a:prstGeom prst="rect">
                <a:avLst/>
              </a:prstGeom>
              <a:blipFill>
                <a:blip r:embed="rId6"/>
                <a:stretch>
                  <a:fillRect l="-2509" r="-1757"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B7527EC-35DD-4DF2-AF25-39C94921070F}"/>
              </a:ext>
            </a:extLst>
          </p:cNvPr>
          <p:cNvSpPr/>
          <p:nvPr/>
        </p:nvSpPr>
        <p:spPr>
          <a:xfrm>
            <a:off x="374162" y="293832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DBDE10A7-F284-4B72-B468-B5B962C3A541}"/>
              </a:ext>
            </a:extLst>
          </p:cNvPr>
          <p:cNvPicPr/>
          <p:nvPr/>
        </p:nvPicPr>
        <p:blipFill>
          <a:blip r:embed="rId7">
            <a:extLst>
              <a:ext uri="{28A0092B-C50C-407E-A947-70E740481C1C}">
                <a14:useLocalDpi xmlns:a14="http://schemas.microsoft.com/office/drawing/2010/main" val="0"/>
              </a:ext>
            </a:extLst>
          </a:blip>
          <a:srcRect/>
          <a:stretch>
            <a:fillRect/>
          </a:stretch>
        </p:blipFill>
        <p:spPr>
          <a:xfrm>
            <a:off x="7642982" y="3910924"/>
            <a:ext cx="3737781" cy="2286063"/>
          </a:xfrm>
          <a:prstGeom prst="rect">
            <a:avLst/>
          </a:prstGeom>
          <a:noFill/>
          <a:ln w="9525">
            <a:noFill/>
            <a:miter lim="800000"/>
            <a:headEnd/>
            <a:tailEnd/>
          </a:ln>
        </p:spPr>
      </p:pic>
    </p:spTree>
    <p:extLst>
      <p:ext uri="{BB962C8B-B14F-4D97-AF65-F5344CB8AC3E}">
        <p14:creationId xmlns:p14="http://schemas.microsoft.com/office/powerpoint/2010/main" val="1284720829"/>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500" fill="hold"/>
                                        <p:tgtEl>
                                          <p:spTgt spid="7">
                                            <p:bg/>
                                          </p:spTgt>
                                        </p:tgtEl>
                                        <p:attrNameLst>
                                          <p:attrName>ppt_w</p:attrName>
                                        </p:attrNameLst>
                                      </p:cBhvr>
                                      <p:tavLst>
                                        <p:tav tm="0">
                                          <p:val>
                                            <p:fltVal val="0"/>
                                          </p:val>
                                        </p:tav>
                                        <p:tav tm="100000">
                                          <p:val>
                                            <p:strVal val="#ppt_w"/>
                                          </p:val>
                                        </p:tav>
                                      </p:tavLst>
                                    </p:anim>
                                    <p:anim calcmode="lin" valueType="num">
                                      <p:cBhvr>
                                        <p:cTn id="3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9764B99-DD23-45D5-AD24-41845A7DFA6D}"/>
                  </a:ext>
                </a:extLst>
              </p:cNvPr>
              <p:cNvSpPr/>
              <p:nvPr/>
            </p:nvSpPr>
            <p:spPr>
              <a:xfrm>
                <a:off x="127000" y="63500"/>
                <a:ext cx="11938000" cy="335168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23:</a:t>
                </a:r>
                <a:r>
                  <a:rPr lang="pt-BR" sz="2800" b="1" dirty="0">
                    <a:solidFill>
                      <a:srgbClr val="FFFF00"/>
                    </a:solidFill>
                    <a:latin typeface="UTM Swiss Condensed" panose="02000500000000000000" pitchFamily="2" charset="0"/>
                    <a:cs typeface="Times New Roman" panose="02020603050405020304" pitchFamily="18" charset="0"/>
                  </a:rPr>
                  <a:t> Cho mạch điện không phân nhánh gồm 3 phần tử: điện trở R = 100</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 cuộn dây thuần cảm L = </a:t>
                </a:r>
                <a14:m>
                  <m:oMath xmlns:m="http://schemas.openxmlformats.org/officeDocument/2006/math">
                    <m:f>
                      <m:fPr>
                        <m:ctrlPr>
                          <a:rPr lang="vi-VN" sz="2800" b="1" i="1">
                            <a:solidFill>
                              <a:srgbClr val="FFFF00"/>
                            </a:solidFill>
                            <a:latin typeface="Cambria Math" panose="02040503050406030204" pitchFamily="18" charset="0"/>
                          </a:rPr>
                        </m:ctrlPr>
                      </m:fPr>
                      <m:num>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num>
                      <m:den>
                        <m:r>
                          <a:rPr lang="vi-VN" sz="2800" b="1">
                            <a:solidFill>
                              <a:srgbClr val="FFFF00"/>
                            </a:solidFill>
                            <a:latin typeface="Cambria Math" panose="02040503050406030204" pitchFamily="18" charset="0"/>
                          </a:rPr>
                          <m:t>𝝅</m:t>
                        </m:r>
                      </m:den>
                    </m:f>
                  </m:oMath>
                </a14:m>
                <a:r>
                  <a:rPr lang="pt-BR" sz="2800" b="1" dirty="0">
                    <a:solidFill>
                      <a:srgbClr val="FFFF00"/>
                    </a:solidFill>
                    <a:latin typeface="UTM Swiss Condensed" panose="02000500000000000000" pitchFamily="2" charset="0"/>
                    <a:cs typeface="Times New Roman" panose="02020603050405020304" pitchFamily="18" charset="0"/>
                  </a:rPr>
                  <a:t>H và tụ có điện dung C = </a:t>
                </a:r>
                <a14:m>
                  <m:oMath xmlns:m="http://schemas.openxmlformats.org/officeDocument/2006/math">
                    <m:f>
                      <m:fPr>
                        <m:ctrlPr>
                          <a:rPr lang="vi-VN" sz="2800" b="1" i="1">
                            <a:solidFill>
                              <a:srgbClr val="FFFF00"/>
                            </a:solidFill>
                            <a:latin typeface="Cambria Math" panose="02040503050406030204" pitchFamily="18" charset="0"/>
                          </a:rPr>
                        </m:ctrlPr>
                      </m:fPr>
                      <m:num>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r>
                          <a:rPr lang="pt-BR" sz="2800" b="1">
                            <a:solidFill>
                              <a:srgbClr val="FFFF00"/>
                            </a:solidFill>
                            <a:latin typeface="Cambria Math" panose="02040503050406030204" pitchFamily="18" charset="0"/>
                          </a:rPr>
                          <m:t>.</m:t>
                        </m:r>
                        <m:r>
                          <a:rPr lang="pt-BR" sz="2800" b="1">
                            <a:solidFill>
                              <a:srgbClr val="FFFF00"/>
                            </a:solidFill>
                            <a:latin typeface="Cambria Math" panose="02040503050406030204" pitchFamily="18" charset="0"/>
                          </a:rPr>
                          <m:t>𝟏</m:t>
                        </m:r>
                        <m:sSup>
                          <m:sSupPr>
                            <m:ctrlPr>
                              <a:rPr lang="vi-VN" sz="2800" b="1" i="1">
                                <a:solidFill>
                                  <a:srgbClr val="FFFF00"/>
                                </a:solidFill>
                                <a:latin typeface="Cambria Math" panose="02040503050406030204" pitchFamily="18" charset="0"/>
                              </a:rPr>
                            </m:ctrlPr>
                          </m:sSupPr>
                          <m:e>
                            <m:r>
                              <a:rPr lang="pt-BR" sz="2800" b="1">
                                <a:solidFill>
                                  <a:srgbClr val="FFFF00"/>
                                </a:solidFill>
                                <a:latin typeface="Cambria Math" panose="02040503050406030204" pitchFamily="18" charset="0"/>
                              </a:rPr>
                              <m:t>𝟎</m:t>
                            </m:r>
                          </m:e>
                          <m:sup>
                            <m:r>
                              <a:rPr lang="pt-BR" sz="2800" b="1">
                                <a:solidFill>
                                  <a:srgbClr val="FFFF00"/>
                                </a:solidFill>
                                <a:latin typeface="Cambria Math" panose="02040503050406030204" pitchFamily="18" charset="0"/>
                              </a:rPr>
                              <m:t>−</m:t>
                            </m:r>
                            <m:r>
                              <a:rPr lang="pt-BR" sz="2800" b="1">
                                <a:solidFill>
                                  <a:srgbClr val="FFFF00"/>
                                </a:solidFill>
                                <a:latin typeface="Cambria Math" panose="02040503050406030204" pitchFamily="18" charset="0"/>
                              </a:rPr>
                              <m:t>𝟒</m:t>
                            </m:r>
                          </m:sup>
                        </m:sSup>
                      </m:num>
                      <m:den>
                        <m:r>
                          <a:rPr lang="vi-VN" sz="2800" b="1">
                            <a:solidFill>
                              <a:srgbClr val="FFFF00"/>
                            </a:solidFill>
                            <a:latin typeface="Cambria Math" panose="02040503050406030204" pitchFamily="18" charset="0"/>
                          </a:rPr>
                          <m:t>𝝅</m:t>
                        </m:r>
                      </m:den>
                    </m:f>
                  </m:oMath>
                </a14:m>
                <a:r>
                  <a:rPr lang="pt-BR" sz="2800" b="1" dirty="0">
                    <a:solidFill>
                      <a:srgbClr val="FFFF00"/>
                    </a:solidFill>
                    <a:latin typeface="UTM Swiss Condensed" panose="02000500000000000000" pitchFamily="2" charset="0"/>
                    <a:cs typeface="Times New Roman" panose="02020603050405020304" pitchFamily="18" charset="0"/>
                  </a:rPr>
                  <a:t>F. Đặt giữa hai đầu đoạn mạch điện </a:t>
                </a:r>
                <a:r>
                  <a:rPr lang="pt-BR" sz="2800" b="1">
                    <a:solidFill>
                      <a:srgbClr val="FFFF00"/>
                    </a:solidFill>
                    <a:latin typeface="UTM Swiss Condensed" panose="02000500000000000000" pitchFamily="2" charset="0"/>
                    <a:cs typeface="Times New Roman" panose="02020603050405020304" pitchFamily="18" charset="0"/>
                  </a:rPr>
                  <a:t>áp uAB</a:t>
                </a:r>
                <a:r>
                  <a:rPr lang="pt-BR" sz="2800" b="1" dirty="0">
                    <a:solidFill>
                      <a:srgbClr val="FFFF00"/>
                    </a:solidFill>
                    <a:latin typeface="UTM Swiss Condensed" panose="02000500000000000000" pitchFamily="2" charset="0"/>
                    <a:cs typeface="Times New Roman" panose="02020603050405020304" pitchFamily="18" charset="0"/>
                  </a:rPr>
                  <a:t> = 400cos(</a:t>
                </a:r>
                <a:r>
                  <a:rPr lang="pt-BR" sz="2800" b="1">
                    <a:solidFill>
                      <a:srgbClr val="FFFF00"/>
                    </a:solidFill>
                    <a:latin typeface="UTM Swiss Condensed" panose="02000500000000000000" pitchFamily="2" charset="0"/>
                    <a:cs typeface="Times New Roman" panose="02020603050405020304" pitchFamily="18" charset="0"/>
                  </a:rPr>
                  <a:t>100</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t)(V). Phải ghép tụ C’ như thế nào và có giá trị bằng bao nhiêu với tụ C sao cho công suất của mạch có giá trị cực đại.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9764B99-DD23-45D5-AD24-41845A7DFA6D}"/>
                  </a:ext>
                </a:extLst>
              </p:cNvPr>
              <p:cNvSpPr>
                <a:spLocks noRot="1" noChangeAspect="1" noMove="1" noResize="1" noEditPoints="1" noAdjustHandles="1" noChangeArrowheads="1" noChangeShapeType="1" noTextEdit="1"/>
              </p:cNvSpPr>
              <p:nvPr/>
            </p:nvSpPr>
            <p:spPr>
              <a:xfrm>
                <a:off x="127000" y="63500"/>
                <a:ext cx="11938000" cy="335168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E2BF2A4-1D3C-4FF7-89DD-8979CECD6E52}"/>
                  </a:ext>
                </a:extLst>
              </p:cNvPr>
              <p:cNvSpPr/>
              <p:nvPr/>
            </p:nvSpPr>
            <p:spPr>
              <a:xfrm>
                <a:off x="1016000" y="3415187"/>
                <a:ext cx="4980851" cy="7863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F, ghép nối tiếp.</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FE2BF2A4-1D3C-4FF7-89DD-8979CECD6E52}"/>
                  </a:ext>
                </a:extLst>
              </p:cNvPr>
              <p:cNvSpPr>
                <a:spLocks noRot="1" noChangeAspect="1" noMove="1" noResize="1" noEditPoints="1" noAdjustHandles="1" noChangeArrowheads="1" noChangeShapeType="1" noTextEdit="1"/>
              </p:cNvSpPr>
              <p:nvPr/>
            </p:nvSpPr>
            <p:spPr>
              <a:xfrm>
                <a:off x="1016000" y="3415187"/>
                <a:ext cx="4980851" cy="786369"/>
              </a:xfrm>
              <a:prstGeom prst="rect">
                <a:avLst/>
              </a:prstGeom>
              <a:blipFill>
                <a:blip r:embed="rId3"/>
                <a:stretch>
                  <a:fillRect l="-2570" b="-697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6214917-516B-4719-8120-B9445623722F}"/>
                  </a:ext>
                </a:extLst>
              </p:cNvPr>
              <p:cNvSpPr/>
              <p:nvPr/>
            </p:nvSpPr>
            <p:spPr>
              <a:xfrm>
                <a:off x="6477000" y="3415187"/>
                <a:ext cx="5001947" cy="156427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F,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ghép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6214917-516B-4719-8120-B9445623722F}"/>
                  </a:ext>
                </a:extLst>
              </p:cNvPr>
              <p:cNvSpPr>
                <a:spLocks noRot="1" noChangeAspect="1" noMove="1" noResize="1" noEditPoints="1" noAdjustHandles="1" noChangeArrowheads="1" noChangeShapeType="1" noTextEdit="1"/>
              </p:cNvSpPr>
              <p:nvPr/>
            </p:nvSpPr>
            <p:spPr>
              <a:xfrm>
                <a:off x="6477000" y="3415187"/>
                <a:ext cx="5001947" cy="1564274"/>
              </a:xfrm>
              <a:prstGeom prst="rect">
                <a:avLst/>
              </a:prstGeom>
              <a:blipFill>
                <a:blip r:embed="rId4"/>
                <a:stretch>
                  <a:fillRect l="-2561" r="-15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3192AC8-90E4-4325-B434-0A1E7A1B29AB}"/>
                  </a:ext>
                </a:extLst>
              </p:cNvPr>
              <p:cNvSpPr/>
              <p:nvPr/>
            </p:nvSpPr>
            <p:spPr>
              <a:xfrm>
                <a:off x="1016000" y="4177187"/>
                <a:ext cx="4980851" cy="7970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F,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ghép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tiếp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F3192AC8-90E4-4325-B434-0A1E7A1B29AB}"/>
                  </a:ext>
                </a:extLst>
              </p:cNvPr>
              <p:cNvSpPr>
                <a:spLocks noRot="1" noChangeAspect="1" noMove="1" noResize="1" noEditPoints="1" noAdjustHandles="1" noChangeArrowheads="1" noChangeShapeType="1" noTextEdit="1"/>
              </p:cNvSpPr>
              <p:nvPr/>
            </p:nvSpPr>
            <p:spPr>
              <a:xfrm>
                <a:off x="1016000" y="4177187"/>
                <a:ext cx="4980851" cy="797078"/>
              </a:xfrm>
              <a:prstGeom prst="rect">
                <a:avLst/>
              </a:prstGeom>
              <a:blipFill>
                <a:blip r:embed="rId5"/>
                <a:stretch>
                  <a:fillRect l="-2570" b="-458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B7A2E7E-6E3E-451A-AAA7-064EF724F7F1}"/>
                  </a:ext>
                </a:extLst>
              </p:cNvPr>
              <p:cNvSpPr/>
              <p:nvPr/>
            </p:nvSpPr>
            <p:spPr>
              <a:xfrm>
                <a:off x="6477000" y="4177187"/>
                <a:ext cx="4813754" cy="7970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e>
                          <m: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F,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ghép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song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song</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EB7A2E7E-6E3E-451A-AAA7-064EF724F7F1}"/>
                  </a:ext>
                </a:extLst>
              </p:cNvPr>
              <p:cNvSpPr>
                <a:spLocks noRot="1" noChangeAspect="1" noMove="1" noResize="1" noEditPoints="1" noAdjustHandles="1" noChangeArrowheads="1" noChangeShapeType="1" noTextEdit="1"/>
              </p:cNvSpPr>
              <p:nvPr/>
            </p:nvSpPr>
            <p:spPr>
              <a:xfrm>
                <a:off x="6477000" y="4177187"/>
                <a:ext cx="4813754" cy="797078"/>
              </a:xfrm>
              <a:prstGeom prst="rect">
                <a:avLst/>
              </a:prstGeom>
              <a:blipFill>
                <a:blip r:embed="rId6"/>
                <a:stretch>
                  <a:fillRect l="-2662" r="-1648" b="-45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DB21076-F74F-47C3-983A-DF4A5A5AD4EF}"/>
              </a:ext>
            </a:extLst>
          </p:cNvPr>
          <p:cNvSpPr/>
          <p:nvPr/>
        </p:nvSpPr>
        <p:spPr>
          <a:xfrm>
            <a:off x="952500" y="335168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4934416"/>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9214A07-4AEB-46FE-A33B-8F9FFD579FCB}"/>
                  </a:ext>
                </a:extLst>
              </p:cNvPr>
              <p:cNvSpPr/>
              <p:nvPr/>
            </p:nvSpPr>
            <p:spPr>
              <a:xfrm>
                <a:off x="127000" y="63500"/>
                <a:ext cx="11938000" cy="252408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24:</a:t>
                </a:r>
                <a:r>
                  <a:rPr lang="pt-BR" sz="2800" b="1" dirty="0">
                    <a:solidFill>
                      <a:srgbClr val="FFFF00"/>
                    </a:solidFill>
                    <a:latin typeface="UTM Swiss Condensed" panose="02000500000000000000" pitchFamily="2" charset="0"/>
                    <a:cs typeface="Times New Roman" panose="02020603050405020304" pitchFamily="18" charset="0"/>
                  </a:rPr>
                  <a:t> Đặt vào 2 đầu A,B của đoạn mạch R,L,C mắc nối tiếp một điện áp xoay </a:t>
                </a:r>
                <a:r>
                  <a:rPr lang="pt-BR" sz="2800" b="1">
                    <a:solidFill>
                      <a:srgbClr val="FFFF00"/>
                    </a:solidFill>
                    <a:latin typeface="UTM Swiss Condensed" panose="02000500000000000000" pitchFamily="2" charset="0"/>
                    <a:cs typeface="Times New Roman" panose="02020603050405020304" pitchFamily="18" charset="0"/>
                  </a:rPr>
                  <a:t>chiều u</a:t>
                </a:r>
                <a:r>
                  <a:rPr lang="pt-BR" sz="2800" b="1" dirty="0">
                    <a:solidFill>
                      <a:srgbClr val="FFFF00"/>
                    </a:solidFill>
                    <a:latin typeface="UTM Swiss Condensed" panose="02000500000000000000" pitchFamily="2" charset="0"/>
                    <a:cs typeface="Times New Roman" panose="02020603050405020304" pitchFamily="18" charset="0"/>
                  </a:rPr>
                  <a:t>AB = 150</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oMath>
                </a14:m>
                <a:r>
                  <a:rPr lang="pt-BR" sz="2800" b="1" dirty="0">
                    <a:solidFill>
                      <a:srgbClr val="FFFF00"/>
                    </a:solidFill>
                    <a:latin typeface="UTM Swiss Condensed" panose="02000500000000000000" pitchFamily="2" charset="0"/>
                    <a:cs typeface="Times New Roman" panose="02020603050405020304" pitchFamily="18" charset="0"/>
                  </a:rPr>
                  <a:t>cos</a:t>
                </a:r>
                <a:r>
                  <a:rPr lang="pt-BR" sz="2800" b="1">
                    <a:solidFill>
                      <a:srgbClr val="FFFF00"/>
                    </a:solidFill>
                    <a:latin typeface="UTM Swiss Condensed" panose="02000500000000000000" pitchFamily="2" charset="0"/>
                    <a:cs typeface="Times New Roman" panose="02020603050405020304" pitchFamily="18" charset="0"/>
                  </a:rPr>
                  <a:t>(100</a:t>
                </a:r>
                <a:r>
                  <a:rPr lang="pt-BR"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t </a:t>
                </a:r>
                <a:r>
                  <a:rPr lang="pt-BR" sz="2800" b="1">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/2) (V). Có R </a:t>
                </a:r>
                <a:r>
                  <a:rPr lang="pt-BR" sz="2800" b="1">
                    <a:solidFill>
                      <a:srgbClr val="FFFF00"/>
                    </a:solidFill>
                    <a:latin typeface="UTM Swiss Condensed" panose="02000500000000000000" pitchFamily="2" charset="0"/>
                    <a:cs typeface="Times New Roman" panose="02020603050405020304" pitchFamily="18" charset="0"/>
                  </a:rPr>
                  <a:t>= 40</a:t>
                </a:r>
                <a:r>
                  <a:rPr lang="pt-BR"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 L = </a:t>
                </a:r>
                <a14:m>
                  <m:oMath xmlns:m="http://schemas.openxmlformats.org/officeDocument/2006/math">
                    <m:f>
                      <m:fPr>
                        <m:ctrlPr>
                          <a:rPr lang="vi-VN" sz="2800" b="1" i="1">
                            <a:solidFill>
                              <a:srgbClr val="FFFF00"/>
                            </a:solidFill>
                            <a:latin typeface="Cambria Math" panose="02040503050406030204" pitchFamily="18" charset="0"/>
                          </a:rPr>
                        </m:ctrlPr>
                      </m:fPr>
                      <m:num>
                        <m:r>
                          <a:rPr lang="pt-BR" sz="2800" b="1">
                            <a:solidFill>
                              <a:srgbClr val="FFFF00"/>
                            </a:solidFill>
                            <a:latin typeface="Cambria Math" panose="02040503050406030204" pitchFamily="18" charset="0"/>
                          </a:rPr>
                          <m:t>𝟖</m:t>
                        </m:r>
                      </m:num>
                      <m:den>
                        <m:r>
                          <a:rPr lang="pt-BR" sz="2800" b="1">
                            <a:solidFill>
                              <a:srgbClr val="FFFF00"/>
                            </a:solidFill>
                            <a:latin typeface="Cambria Math" panose="02040503050406030204" pitchFamily="18" charset="0"/>
                          </a:rPr>
                          <m:t>𝟏𝟎</m:t>
                        </m:r>
                        <m:r>
                          <a:rPr lang="pt-BR" sz="2800" b="1">
                            <a:solidFill>
                              <a:srgbClr val="FFFF00"/>
                            </a:solidFill>
                            <a:latin typeface="Cambria Math" panose="02040503050406030204" pitchFamily="18" charset="0"/>
                          </a:rPr>
                          <m:t>𝝅</m:t>
                        </m:r>
                      </m:den>
                    </m:f>
                    <m:r>
                      <a:rPr lang="pt-BR" sz="2800" b="1">
                        <a:solidFill>
                          <a:srgbClr val="FFFF00"/>
                        </a:solidFill>
                        <a:latin typeface="Cambria Math" panose="02040503050406030204" pitchFamily="18" charset="0"/>
                      </a:rPr>
                      <m:t>𝑯</m:t>
                    </m:r>
                  </m:oMath>
                </a14:m>
                <a:r>
                  <a:rPr lang="pt-BR" sz="2800" b="1" dirty="0">
                    <a:solidFill>
                      <a:srgbClr val="FFFF00"/>
                    </a:solidFill>
                    <a:latin typeface="UTM Swiss Condensed" panose="02000500000000000000" pitchFamily="2" charset="0"/>
                    <a:cs typeface="Times New Roman" panose="02020603050405020304" pitchFamily="18" charset="0"/>
                  </a:rPr>
                  <a:t>, C = </a:t>
                </a:r>
                <a14:m>
                  <m:oMath xmlns:m="http://schemas.openxmlformats.org/officeDocument/2006/math">
                    <m:f>
                      <m:fPr>
                        <m:ctrlPr>
                          <a:rPr lang="vi-VN" sz="2800" b="1" i="1">
                            <a:solidFill>
                              <a:srgbClr val="FFFF00"/>
                            </a:solidFill>
                            <a:latin typeface="Cambria Math" panose="02040503050406030204" pitchFamily="18" charset="0"/>
                          </a:rPr>
                        </m:ctrlPr>
                      </m:fPr>
                      <m:num>
                        <m:r>
                          <a:rPr lang="pt-BR" sz="2800" b="1">
                            <a:solidFill>
                              <a:srgbClr val="FFFF00"/>
                            </a:solidFill>
                            <a:latin typeface="Cambria Math" panose="02040503050406030204" pitchFamily="18" charset="0"/>
                          </a:rPr>
                          <m:t>𝟏</m:t>
                        </m:r>
                        <m:sSup>
                          <m:sSupPr>
                            <m:ctrlPr>
                              <a:rPr lang="vi-VN" sz="2800" b="1" i="1">
                                <a:solidFill>
                                  <a:srgbClr val="FFFF00"/>
                                </a:solidFill>
                                <a:latin typeface="Cambria Math" panose="02040503050406030204" pitchFamily="18" charset="0"/>
                              </a:rPr>
                            </m:ctrlPr>
                          </m:sSupPr>
                          <m:e>
                            <m:r>
                              <a:rPr lang="pt-BR" sz="2800" b="1">
                                <a:solidFill>
                                  <a:srgbClr val="FFFF00"/>
                                </a:solidFill>
                                <a:latin typeface="Cambria Math" panose="02040503050406030204" pitchFamily="18" charset="0"/>
                              </a:rPr>
                              <m:t>𝟎</m:t>
                            </m:r>
                          </m:e>
                          <m:sup>
                            <m:r>
                              <a:rPr lang="pt-BR" sz="2800" b="1">
                                <a:solidFill>
                                  <a:srgbClr val="FFFF00"/>
                                </a:solidFill>
                                <a:latin typeface="Cambria Math" panose="02040503050406030204" pitchFamily="18" charset="0"/>
                              </a:rPr>
                              <m:t>−</m:t>
                            </m:r>
                            <m:r>
                              <a:rPr lang="pt-BR" sz="2800" b="1">
                                <a:solidFill>
                                  <a:srgbClr val="FFFF00"/>
                                </a:solidFill>
                                <a:latin typeface="Cambria Math" panose="02040503050406030204" pitchFamily="18" charset="0"/>
                              </a:rPr>
                              <m:t>𝟑</m:t>
                            </m:r>
                          </m:sup>
                        </m:sSup>
                      </m:num>
                      <m:den>
                        <m:r>
                          <a:rPr lang="pt-BR" sz="2800" b="1">
                            <a:solidFill>
                              <a:srgbClr val="FFFF00"/>
                            </a:solidFill>
                            <a:latin typeface="Cambria Math" panose="02040503050406030204" pitchFamily="18" charset="0"/>
                          </a:rPr>
                          <m:t>𝟒</m:t>
                        </m:r>
                        <m:r>
                          <a:rPr lang="pt-BR" sz="2800" b="1">
                            <a:solidFill>
                              <a:srgbClr val="FFFF00"/>
                            </a:solidFill>
                            <a:latin typeface="Cambria Math" panose="02040503050406030204" pitchFamily="18" charset="0"/>
                          </a:rPr>
                          <m:t>𝝅</m:t>
                        </m:r>
                      </m:den>
                    </m:f>
                    <m:r>
                      <a:rPr lang="pt-BR" sz="2800" b="1">
                        <a:solidFill>
                          <a:srgbClr val="FFFF00"/>
                        </a:solidFill>
                        <a:latin typeface="Cambria Math" panose="02040503050406030204" pitchFamily="18" charset="0"/>
                      </a:rPr>
                      <m:t>𝑭</m:t>
                    </m:r>
                  </m:oMath>
                </a14:m>
                <a:r>
                  <a:rPr lang="pt-BR" sz="2800" b="1" dirty="0">
                    <a:solidFill>
                      <a:srgbClr val="FFFF00"/>
                    </a:solidFill>
                    <a:latin typeface="UTM Swiss Condensed" panose="02000500000000000000" pitchFamily="2" charset="0"/>
                    <a:cs typeface="Times New Roman" panose="02020603050405020304" pitchFamily="18" charset="0"/>
                  </a:rPr>
                  <a:t>. Điều chỉnh C </a:t>
                </a:r>
                <a:r>
                  <a:rPr lang="pt-BR" sz="2800" b="1">
                    <a:solidFill>
                      <a:srgbClr val="FFFF00"/>
                    </a:solidFill>
                    <a:latin typeface="UTM Swiss Condensed" panose="02000500000000000000" pitchFamily="2" charset="0"/>
                    <a:cs typeface="Times New Roman" panose="02020603050405020304" pitchFamily="18" charset="0"/>
                  </a:rPr>
                  <a:t>để uAB</a:t>
                </a:r>
                <a:r>
                  <a:rPr lang="pt-BR" sz="2800" b="1" dirty="0">
                    <a:solidFill>
                      <a:srgbClr val="FFFF00"/>
                    </a:solidFill>
                    <a:latin typeface="UTM Swiss Condensed" panose="02000500000000000000" pitchFamily="2" charset="0"/>
                    <a:cs typeface="Times New Roman" panose="02020603050405020304" pitchFamily="18" charset="0"/>
                  </a:rPr>
                  <a:t> cùng pha với i. Lúc đó biểu thức điện </a:t>
                </a:r>
                <a:r>
                  <a:rPr lang="pt-BR" sz="2800" b="1">
                    <a:solidFill>
                      <a:srgbClr val="FFFF00"/>
                    </a:solidFill>
                    <a:latin typeface="UTM Swiss Condensed" panose="02000500000000000000" pitchFamily="2" charset="0"/>
                    <a:cs typeface="Times New Roman" panose="02020603050405020304" pitchFamily="18" charset="0"/>
                  </a:rPr>
                  <a:t>áp uL</a:t>
                </a:r>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9214A07-4AEB-46FE-A33B-8F9FFD579FCB}"/>
                  </a:ext>
                </a:extLst>
              </p:cNvPr>
              <p:cNvSpPr>
                <a:spLocks noRot="1" noChangeAspect="1" noMove="1" noResize="1" noEditPoints="1" noAdjustHandles="1" noChangeArrowheads="1" noChangeShapeType="1" noTextEdit="1"/>
              </p:cNvSpPr>
              <p:nvPr/>
            </p:nvSpPr>
            <p:spPr>
              <a:xfrm>
                <a:off x="127000" y="63500"/>
                <a:ext cx="11938000" cy="2524089"/>
              </a:xfrm>
              <a:prstGeom prst="rect">
                <a:avLst/>
              </a:prstGeom>
              <a:blipFill>
                <a:blip r:embed="rId2"/>
                <a:stretch>
                  <a:fillRect l="-916" t="-1382"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92928D8-3A59-462E-9B9A-52B31D86B890}"/>
                  </a:ext>
                </a:extLst>
              </p:cNvPr>
              <p:cNvSpPr/>
              <p:nvPr/>
            </p:nvSpPr>
            <p:spPr>
              <a:xfrm>
                <a:off x="508000" y="2587589"/>
                <a:ext cx="5904180"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𝟑𝟎𝟎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692928D8-3A59-462E-9B9A-52B31D86B890}"/>
                  </a:ext>
                </a:extLst>
              </p:cNvPr>
              <p:cNvSpPr>
                <a:spLocks noRot="1" noChangeAspect="1" noMove="1" noResize="1" noEditPoints="1" noAdjustHandles="1" noChangeArrowheads="1" noChangeShapeType="1" noTextEdit="1"/>
              </p:cNvSpPr>
              <p:nvPr/>
            </p:nvSpPr>
            <p:spPr>
              <a:xfrm>
                <a:off x="508000" y="2587589"/>
                <a:ext cx="5904180" cy="712631"/>
              </a:xfrm>
              <a:prstGeom prst="rect">
                <a:avLst/>
              </a:prstGeom>
              <a:blipFill>
                <a:blip r:embed="rId3"/>
                <a:stretch>
                  <a:fillRect l="-2064" r="-1135"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82AABBD-D231-40E1-9514-90323CE8D30D}"/>
                  </a:ext>
                </a:extLst>
              </p:cNvPr>
              <p:cNvSpPr/>
              <p:nvPr/>
            </p:nvSpPr>
            <p:spPr>
              <a:xfrm>
                <a:off x="508000" y="3300220"/>
                <a:ext cx="4837415" cy="145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𝟑𝟎𝟎</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82AABBD-D231-40E1-9514-90323CE8D30D}"/>
                  </a:ext>
                </a:extLst>
              </p:cNvPr>
              <p:cNvSpPr>
                <a:spLocks noRot="1" noChangeAspect="1" noMove="1" noResize="1" noEditPoints="1" noAdjustHandles="1" noChangeArrowheads="1" noChangeShapeType="1" noTextEdit="1"/>
              </p:cNvSpPr>
              <p:nvPr/>
            </p:nvSpPr>
            <p:spPr>
              <a:xfrm>
                <a:off x="508000" y="3300220"/>
                <a:ext cx="4837415" cy="1453668"/>
              </a:xfrm>
              <a:prstGeom prst="rect">
                <a:avLst/>
              </a:prstGeom>
              <a:blipFill>
                <a:blip r:embed="rId4"/>
                <a:stretch>
                  <a:fillRect l="-2519" r="-16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E691B64-400E-401E-8C2B-45AA257D55E7}"/>
                  </a:ext>
                </a:extLst>
              </p:cNvPr>
              <p:cNvSpPr/>
              <p:nvPr/>
            </p:nvSpPr>
            <p:spPr>
              <a:xfrm>
                <a:off x="508000" y="4753888"/>
                <a:ext cx="5904180"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𝟑𝟎𝟎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7E691B64-400E-401E-8C2B-45AA257D55E7}"/>
                  </a:ext>
                </a:extLst>
              </p:cNvPr>
              <p:cNvSpPr>
                <a:spLocks noRot="1" noChangeAspect="1" noMove="1" noResize="1" noEditPoints="1" noAdjustHandles="1" noChangeArrowheads="1" noChangeShapeType="1" noTextEdit="1"/>
              </p:cNvSpPr>
              <p:nvPr/>
            </p:nvSpPr>
            <p:spPr>
              <a:xfrm>
                <a:off x="508000" y="4753888"/>
                <a:ext cx="5904180" cy="565155"/>
              </a:xfrm>
              <a:prstGeom prst="rect">
                <a:avLst/>
              </a:prstGeom>
              <a:blipFill>
                <a:blip r:embed="rId5"/>
                <a:stretch>
                  <a:fillRect l="-2064" t="-5376"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C4289643-9EB7-41B0-8625-1CDBA72A1360}"/>
              </a:ext>
            </a:extLst>
          </p:cNvPr>
          <p:cNvSpPr/>
          <p:nvPr/>
        </p:nvSpPr>
        <p:spPr>
          <a:xfrm>
            <a:off x="508000" y="5319043"/>
            <a:ext cx="1407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3932865-A21D-479B-9C9F-B04D195B5AD7}"/>
              </a:ext>
            </a:extLst>
          </p:cNvPr>
          <p:cNvSpPr/>
          <p:nvPr/>
        </p:nvSpPr>
        <p:spPr>
          <a:xfrm>
            <a:off x="444500" y="469038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574717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218D5-B1C5-4BC1-A536-885B6BA3615E}"/>
              </a:ext>
            </a:extLst>
          </p:cNvPr>
          <p:cNvSpPr/>
          <p:nvPr/>
        </p:nvSpPr>
        <p:spPr>
          <a:xfrm>
            <a:off x="127000" y="63500"/>
            <a:ext cx="11938000" cy="349634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25</a:t>
            </a:r>
            <a:r>
              <a:rPr lang="vi-VN" sz="2800" b="1">
                <a:solidFill>
                  <a:srgbClr val="FF00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Cho mạch điện xoay chiều RLC được mắc nối tiếp, trong đó L là cuộn cảm thuầnvà có độ tự cảm thay đổi được. Đặt vào hai đầu mạch một điện áp xoay chiều </a:t>
            </a:r>
            <a:r>
              <a:rPr lang="vi-VN" sz="2800" b="1" dirty="0">
                <a:solidFill>
                  <a:srgbClr val="FFFF00"/>
                </a:solidFill>
                <a:latin typeface="UTM Swiss Condensed" panose="02000500000000000000" pitchFamily="2" charset="0"/>
                <a:cs typeface="Times New Roman" panose="02020603050405020304" pitchFamily="18" charset="0"/>
              </a:rPr>
              <a:t>ổn định có giá trị hiệu </a:t>
            </a:r>
            <a:r>
              <a:rPr lang="vi-VN" sz="2800" b="1">
                <a:solidFill>
                  <a:srgbClr val="FFFF00"/>
                </a:solidFill>
                <a:latin typeface="UTM Swiss Condensed" panose="02000500000000000000" pitchFamily="2" charset="0"/>
                <a:cs typeface="Times New Roman" panose="02020603050405020304" pitchFamily="18" charset="0"/>
              </a:rPr>
              <a:t>dụng U</a:t>
            </a:r>
            <a:r>
              <a:rPr lang="pt-BR" sz="2800" b="1" dirty="0">
                <a:solidFill>
                  <a:srgbClr val="FFFF00"/>
                </a:solidFill>
                <a:latin typeface="UTM Swiss Condensed" panose="02000500000000000000" pitchFamily="2" charset="0"/>
                <a:cs typeface="Times New Roman" panose="02020603050405020304" pitchFamily="18" charset="0"/>
              </a:rPr>
              <a:t>. Điều chỉnh L để tổng điện áp hiệu </a:t>
            </a:r>
            <a:r>
              <a:rPr lang="pt-BR" sz="2800" b="1">
                <a:solidFill>
                  <a:srgbClr val="FFFF00"/>
                </a:solidFill>
                <a:latin typeface="UTM Swiss Condensed" panose="02000500000000000000" pitchFamily="2" charset="0"/>
                <a:cs typeface="Times New Roman" panose="02020603050405020304" pitchFamily="18" charset="0"/>
              </a:rPr>
              <a:t>dụng URC</a:t>
            </a:r>
            <a:r>
              <a:rPr lang="pt-BR" sz="2800" b="1" dirty="0">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rPr>
              <a:t>+ UL</a:t>
            </a:r>
            <a:r>
              <a:rPr lang="pt-BR" sz="2800" b="1" dirty="0">
                <a:solidFill>
                  <a:srgbClr val="FFFF00"/>
                </a:solidFill>
                <a:latin typeface="UTM Swiss Condensed" panose="02000500000000000000" pitchFamily="2" charset="0"/>
                <a:cs typeface="Times New Roman" panose="02020603050405020304" pitchFamily="18" charset="0"/>
              </a:rPr>
              <a:t> có giá trị lớn nhất bằng 2U và công suất tiêu thụ của mạch khi đó là 210W</a:t>
            </a:r>
            <a:r>
              <a:rPr lang="pt-BR" sz="2800" b="1">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Đ</a:t>
            </a:r>
            <a:r>
              <a:rPr lang="pt-BR" sz="2800" b="1" dirty="0">
                <a:solidFill>
                  <a:srgbClr val="FFFF00"/>
                </a:solidFill>
                <a:latin typeface="UTM Swiss Condensed" panose="02000500000000000000" pitchFamily="2" charset="0"/>
                <a:cs typeface="Times New Roman" panose="02020603050405020304" pitchFamily="18" charset="0"/>
              </a:rPr>
              <a:t>iều chỉnh L để công suất tiêu thụ của mạch lớn nhất thì công suất </a:t>
            </a:r>
            <a:r>
              <a:rPr lang="vi-VN" sz="2800" b="1">
                <a:solidFill>
                  <a:srgbClr val="FFFF00"/>
                </a:solidFill>
                <a:latin typeface="UTM Swiss Condensed" panose="02000500000000000000" pitchFamily="2" charset="0"/>
                <a:cs typeface="Times New Roman" panose="02020603050405020304" pitchFamily="18" charset="0"/>
              </a:rPr>
              <a:t>đó </a:t>
            </a:r>
            <a:r>
              <a:rPr lang="pt-BR" sz="2800" b="1" dirty="0">
                <a:solidFill>
                  <a:srgbClr val="FFFF00"/>
                </a:solidFill>
                <a:latin typeface="UTM Swiss Condensed" panose="02000500000000000000" pitchFamily="2" charset="0"/>
                <a:cs typeface="Times New Roman" panose="02020603050405020304" pitchFamily="18" charset="0"/>
              </a:rPr>
              <a:t>gần giá trị </a:t>
            </a:r>
            <a:r>
              <a:rPr lang="vi-VN" sz="2800" b="1" dirty="0">
                <a:solidFill>
                  <a:srgbClr val="FFFF00"/>
                </a:solidFill>
                <a:latin typeface="UTM Swiss Condensed" panose="02000500000000000000" pitchFamily="2" charset="0"/>
                <a:cs typeface="Times New Roman" panose="02020603050405020304" pitchFamily="18" charset="0"/>
              </a:rPr>
              <a:t>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6FB3704-C428-41F7-865B-7AFD64508479}"/>
              </a:ext>
            </a:extLst>
          </p:cNvPr>
          <p:cNvSpPr/>
          <p:nvPr/>
        </p:nvSpPr>
        <p:spPr>
          <a:xfrm>
            <a:off x="762000" y="355984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240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9331EBA-1A35-4197-8202-D58FB8D2FD34}"/>
              </a:ext>
            </a:extLst>
          </p:cNvPr>
          <p:cNvSpPr/>
          <p:nvPr/>
        </p:nvSpPr>
        <p:spPr>
          <a:xfrm>
            <a:off x="3619500" y="355984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280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9130600-5A70-4C2B-8CE2-5B2D742CDFAB}"/>
              </a:ext>
            </a:extLst>
          </p:cNvPr>
          <p:cNvSpPr/>
          <p:nvPr/>
        </p:nvSpPr>
        <p:spPr>
          <a:xfrm>
            <a:off x="6477000" y="355984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250 W.</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7FE38E0-6EC4-42E1-81E2-DA499C82E022}"/>
              </a:ext>
            </a:extLst>
          </p:cNvPr>
          <p:cNvSpPr/>
          <p:nvPr/>
        </p:nvSpPr>
        <p:spPr>
          <a:xfrm>
            <a:off x="9334500" y="3559842"/>
            <a:ext cx="17668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300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9F031D5-559A-4A60-8F66-520F9694FC50}"/>
              </a:ext>
            </a:extLst>
          </p:cNvPr>
          <p:cNvSpPr/>
          <p:nvPr/>
        </p:nvSpPr>
        <p:spPr>
          <a:xfrm>
            <a:off x="3556000" y="34963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2892944"/>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6308570-9B66-4585-874F-4995AEAA8174}"/>
                  </a:ext>
                </a:extLst>
              </p:cNvPr>
              <p:cNvSpPr/>
              <p:nvPr/>
            </p:nvSpPr>
            <p:spPr>
              <a:xfrm>
                <a:off x="127000" y="63500"/>
                <a:ext cx="11938000" cy="3952236"/>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26:</a:t>
                </a:r>
                <a:r>
                  <a:rPr lang="vi-VN" sz="2800" b="1" dirty="0">
                    <a:solidFill>
                      <a:srgbClr val="FFFF00"/>
                    </a:solidFill>
                    <a:latin typeface="UTM Swiss Condensed" panose="02000500000000000000" pitchFamily="2" charset="0"/>
                    <a:cs typeface="Times New Roman" panose="02020603050405020304" pitchFamily="18" charset="0"/>
                  </a:rPr>
                  <a:t> Đặt một hiệu điện thế xoay chiều u = 200cos100πt (V) vào hai đầu của một mạch điện gồm R, L, C mắc nối tiếp; trong đó cuộn dây lí tưởng có độ tự cảm L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𝟏</m:t>
                        </m:r>
                      </m:num>
                      <m:den>
                        <m:r>
                          <a:rPr lang="vi-VN" sz="2800" b="1">
                            <a:solidFill>
                              <a:srgbClr val="FFFF00"/>
                            </a:solidFill>
                            <a:latin typeface="Cambria Math" panose="02040503050406030204" pitchFamily="18" charset="0"/>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H. Tụ điện có điện dung C biến đổi. Khi C = </a:t>
                </a:r>
                <a14:m>
                  <m:oMath xmlns:m="http://schemas.openxmlformats.org/officeDocument/2006/math">
                    <m:f>
                      <m:fPr>
                        <m:ctrlPr>
                          <a:rPr lang="vi-VN" sz="2800" b="1" i="1">
                            <a:solidFill>
                              <a:srgbClr val="FFFF00"/>
                            </a:solidFill>
                            <a:latin typeface="Cambria Math" panose="02040503050406030204" pitchFamily="18" charset="0"/>
                          </a:rPr>
                        </m:ctrlPr>
                      </m:fPr>
                      <m:num>
                        <m:sSup>
                          <m:sSupPr>
                            <m:ctrlPr>
                              <a:rPr lang="vi-VN" sz="2800" b="1" i="1">
                                <a:solidFill>
                                  <a:srgbClr val="FFFF00"/>
                                </a:solidFill>
                                <a:latin typeface="Cambria Math" panose="02040503050406030204" pitchFamily="18" charset="0"/>
                              </a:rPr>
                            </m:ctrlPr>
                          </m:sSupPr>
                          <m:e>
                            <m:r>
                              <a:rPr lang="vi-VN" sz="2800" b="1">
                                <a:solidFill>
                                  <a:srgbClr val="FFFF00"/>
                                </a:solidFill>
                                <a:latin typeface="Cambria Math" panose="02040503050406030204" pitchFamily="18" charset="0"/>
                              </a:rPr>
                              <m:t>𝟏𝟎</m:t>
                            </m:r>
                          </m:e>
                          <m:sup>
                            <m:r>
                              <a:rPr lang="vi-VN" sz="2800" b="1">
                                <a:solidFill>
                                  <a:srgbClr val="FFFF00"/>
                                </a:solidFill>
                                <a:latin typeface="Cambria Math" panose="02040503050406030204" pitchFamily="18" charset="0"/>
                              </a:rPr>
                              <m:t>−</m:t>
                            </m:r>
                            <m:r>
                              <a:rPr lang="vi-VN" sz="2800" b="1">
                                <a:solidFill>
                                  <a:srgbClr val="FFFF00"/>
                                </a:solidFill>
                                <a:latin typeface="Cambria Math" panose="02040503050406030204" pitchFamily="18" charset="0"/>
                              </a:rPr>
                              <m:t>𝟒</m:t>
                            </m:r>
                          </m:sup>
                        </m:sSup>
                      </m:num>
                      <m:den>
                        <m:r>
                          <a:rPr lang="vi-VN" sz="2800" b="1">
                            <a:solidFill>
                              <a:srgbClr val="FFFF00"/>
                            </a:solidFill>
                            <a:latin typeface="Cambria Math" panose="02040503050406030204" pitchFamily="18" charset="0"/>
                          </a:rPr>
                          <m:t>𝟑</m:t>
                        </m:r>
                        <m:r>
                          <a:rPr lang="fr-FR" sz="2800" b="1">
                            <a:solidFill>
                              <a:srgbClr val="FFFF00"/>
                            </a:solidFill>
                            <a:latin typeface="Cambria Math" panose="02040503050406030204" pitchFamily="18" charset="0"/>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F thì dòng điện tức thời chạy trong mạch nhanh pha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𝟔</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hiệu điện thế tức thời giữa hai đầu đoạn mạch. Để công suất tiêu thụ đoạn mạch bằng một nửa công suất cực đại thì điện dung C của tụ điện có giá trị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6308570-9B66-4585-874F-4995AEAA8174}"/>
                  </a:ext>
                </a:extLst>
              </p:cNvPr>
              <p:cNvSpPr>
                <a:spLocks noRot="1" noChangeAspect="1" noMove="1" noResize="1" noEditPoints="1" noAdjustHandles="1" noChangeArrowheads="1" noChangeShapeType="1" noTextEdit="1"/>
              </p:cNvSpPr>
              <p:nvPr/>
            </p:nvSpPr>
            <p:spPr>
              <a:xfrm>
                <a:off x="127000" y="63500"/>
                <a:ext cx="11938000" cy="3952236"/>
              </a:xfrm>
              <a:prstGeom prst="rect">
                <a:avLst/>
              </a:prstGeom>
              <a:blipFill>
                <a:blip r:embed="rId2"/>
                <a:stretch>
                  <a:fillRect l="-916" t="-898"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AF089F92-DA9E-4330-B65D-3678C68D2BAF}"/>
              </a:ext>
            </a:extLst>
          </p:cNvPr>
          <p:cNvSpPr/>
          <p:nvPr/>
        </p:nvSpPr>
        <p:spPr>
          <a:xfrm>
            <a:off x="1016000" y="4015736"/>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7,134 µF.</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52142AF-4BA9-4C97-8835-A9E3FE02D2A4}"/>
              </a:ext>
            </a:extLst>
          </p:cNvPr>
          <p:cNvSpPr/>
          <p:nvPr/>
        </p:nvSpPr>
        <p:spPr>
          <a:xfrm>
            <a:off x="6477000" y="4015736"/>
            <a:ext cx="31341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14,268 µF.</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EB5F2B7-2C94-485D-B054-9563D491858B}"/>
              </a:ext>
            </a:extLst>
          </p:cNvPr>
          <p:cNvSpPr/>
          <p:nvPr/>
        </p:nvSpPr>
        <p:spPr>
          <a:xfrm>
            <a:off x="1016000" y="4777736"/>
            <a:ext cx="31341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21,402 µF.</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0D014C4-AB2C-442C-BD05-8BFE2BC21B53}"/>
              </a:ext>
            </a:extLst>
          </p:cNvPr>
          <p:cNvSpPr/>
          <p:nvPr/>
        </p:nvSpPr>
        <p:spPr>
          <a:xfrm>
            <a:off x="6477000" y="4777736"/>
            <a:ext cx="2315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31,847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µF.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B073D22-CA5E-40C9-855B-714B9E6D6E63}"/>
              </a:ext>
            </a:extLst>
          </p:cNvPr>
          <p:cNvSpPr/>
          <p:nvPr/>
        </p:nvSpPr>
        <p:spPr>
          <a:xfrm>
            <a:off x="952500" y="395223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164215"/>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9670079-2E86-4ADB-86E5-54D9693A184D}"/>
                  </a:ext>
                </a:extLst>
              </p:cNvPr>
              <p:cNvSpPr/>
              <p:nvPr/>
            </p:nvSpPr>
            <p:spPr>
              <a:xfrm>
                <a:off x="127000" y="63500"/>
                <a:ext cx="11938000" cy="465024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27:</a:t>
                </a:r>
                <a:r>
                  <a:rPr lang="vi-VN" sz="2800" b="1" dirty="0">
                    <a:solidFill>
                      <a:srgbClr val="FFFF00"/>
                    </a:solidFill>
                    <a:latin typeface="UTM Swiss Condensed" panose="02000500000000000000" pitchFamily="2" charset="0"/>
                    <a:cs typeface="Times New Roman" panose="02020603050405020304" pitchFamily="18" charset="0"/>
                  </a:rPr>
                  <a:t> Đặt một nguồn điện xoay chiều có hiệu điện thế hiệu dụng U và tần số f vào hai đầu của đoạn mạch gồm R, L, c mắc nối tiếp, trong đó cuộn dây lí tưởng. Nối hai đầu tụ điện với một ampe kế lí tưởng thì thấy nó chỉ 1A, và dòng điện tức thời chạy qua ampe kế chậm pha một góc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𝟔</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hiệu điện thế tức thời giữa hai đầu đoạn mạch. Nếu thay ampe kế bằng một vôn kế lí tưởng thì thấy nó chỉ 167,3V; đồng thời hiệu điện thế tứ thời giữa hai đầu vôn kế chậm pha một góc π/4 so với hiệu điện thế tức thời giữa hai đầu đoạn mạch. Hiệu điện thế hiệu dụng của nguồn điện xoay chiều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9670079-2E86-4ADB-86E5-54D9693A184D}"/>
                  </a:ext>
                </a:extLst>
              </p:cNvPr>
              <p:cNvSpPr>
                <a:spLocks noRot="1" noChangeAspect="1" noMove="1" noResize="1" noEditPoints="1" noAdjustHandles="1" noChangeArrowheads="1" noChangeShapeType="1" noTextEdit="1"/>
              </p:cNvSpPr>
              <p:nvPr/>
            </p:nvSpPr>
            <p:spPr>
              <a:xfrm>
                <a:off x="127000" y="63500"/>
                <a:ext cx="11938000" cy="4650247"/>
              </a:xfrm>
              <a:prstGeom prst="rect">
                <a:avLst/>
              </a:prstGeom>
              <a:blipFill>
                <a:blip r:embed="rId2"/>
                <a:stretch>
                  <a:fillRect l="-916" t="-76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47365E76-3E53-4797-9CCB-2D8A504CFB96}"/>
              </a:ext>
            </a:extLst>
          </p:cNvPr>
          <p:cNvSpPr/>
          <p:nvPr/>
        </p:nvSpPr>
        <p:spPr>
          <a:xfrm>
            <a:off x="762000" y="4713747"/>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150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C9EDEA4-10FD-4EAC-960D-DCD931F31F8B}"/>
              </a:ext>
            </a:extLst>
          </p:cNvPr>
          <p:cNvSpPr/>
          <p:nvPr/>
        </p:nvSpPr>
        <p:spPr>
          <a:xfrm>
            <a:off x="3619500" y="4713747"/>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125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662A085-497B-4B4D-A91C-8B6B723FF847}"/>
              </a:ext>
            </a:extLst>
          </p:cNvPr>
          <p:cNvSpPr/>
          <p:nvPr/>
        </p:nvSpPr>
        <p:spPr>
          <a:xfrm>
            <a:off x="6477000" y="4713747"/>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5DCB4A2-DDDE-47A9-ACF0-B043F82D303D}"/>
              </a:ext>
            </a:extLst>
          </p:cNvPr>
          <p:cNvSpPr/>
          <p:nvPr/>
        </p:nvSpPr>
        <p:spPr>
          <a:xfrm>
            <a:off x="9334500" y="4713747"/>
            <a:ext cx="16706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175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212D15C-CE2F-4A00-98EA-CDBE728AC806}"/>
              </a:ext>
            </a:extLst>
          </p:cNvPr>
          <p:cNvSpPr/>
          <p:nvPr/>
        </p:nvSpPr>
        <p:spPr>
          <a:xfrm>
            <a:off x="698500" y="465024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809736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CFFF8-906C-4AEB-AC55-3B9CCE6D41B1}"/>
              </a:ext>
            </a:extLst>
          </p:cNvPr>
          <p:cNvSpPr/>
          <p:nvPr/>
        </p:nvSpPr>
        <p:spPr>
          <a:xfrm>
            <a:off x="127000" y="63500"/>
            <a:ext cx="11938000" cy="349634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28:</a:t>
            </a:r>
            <a:r>
              <a:rPr lang="vi-VN" sz="2800" b="1" dirty="0">
                <a:solidFill>
                  <a:srgbClr val="FFFF00"/>
                </a:solidFill>
                <a:latin typeface="UTM Swiss Condensed" panose="02000500000000000000" pitchFamily="2" charset="0"/>
                <a:cs typeface="Times New Roman" panose="02020603050405020304" pitchFamily="18" charset="0"/>
              </a:rPr>
              <a:t> Một người định quấn một máy hạ áp từ điện áp U1 = 220V xuống U2 = 110V, xem máy biến áp là lý tưởng, lõi không phân nhánh. Khi máy làm việc thì suất điện động hiệu dụng xuất hiện trên mỗi vòng dây là 1,25V. Người đó quấn đúng hoàn toàn cuộn thứ cấp nhưng lại quấn ngược chiều các vòng cuối của cuộn cuộn sơ cấp. Khi thử máy với điện áp U1 = 220V thì điện áp hai đầu cuộn thứ cấp đo được là 121V. Số vòng dây quấn ngược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9215FC5-7416-486F-9BF5-051B4B6D9FEC}"/>
              </a:ext>
            </a:extLst>
          </p:cNvPr>
          <p:cNvSpPr/>
          <p:nvPr/>
        </p:nvSpPr>
        <p:spPr>
          <a:xfrm>
            <a:off x="762000" y="3559842"/>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8.</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3912A1B-6394-4E9E-827E-B243C48E33AE}"/>
              </a:ext>
            </a:extLst>
          </p:cNvPr>
          <p:cNvSpPr/>
          <p:nvPr/>
        </p:nvSpPr>
        <p:spPr>
          <a:xfrm>
            <a:off x="3619500" y="3559842"/>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16.</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357B560-875D-49EF-AD70-C549A6094D67}"/>
              </a:ext>
            </a:extLst>
          </p:cNvPr>
          <p:cNvSpPr/>
          <p:nvPr/>
        </p:nvSpPr>
        <p:spPr>
          <a:xfrm>
            <a:off x="6477000" y="3559842"/>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7B09EC4-CC99-44F3-9FF9-127A65096CA0}"/>
              </a:ext>
            </a:extLst>
          </p:cNvPr>
          <p:cNvSpPr/>
          <p:nvPr/>
        </p:nvSpPr>
        <p:spPr>
          <a:xfrm>
            <a:off x="9334500" y="3559842"/>
            <a:ext cx="120417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32.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915CCA1-6DF9-479D-90F8-13B497F4601C}"/>
              </a:ext>
            </a:extLst>
          </p:cNvPr>
          <p:cNvSpPr/>
          <p:nvPr/>
        </p:nvSpPr>
        <p:spPr>
          <a:xfrm>
            <a:off x="698500" y="34963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16448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D26C2C-DEA6-403E-9F48-790C15BF8266}"/>
              </a:ext>
            </a:extLst>
          </p:cNvPr>
          <p:cNvSpPr/>
          <p:nvPr/>
        </p:nvSpPr>
        <p:spPr>
          <a:xfrm>
            <a:off x="127000" y="63500"/>
            <a:ext cx="11938000" cy="399186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29:</a:t>
            </a:r>
            <a:r>
              <a:rPr lang="vi-VN" sz="2800" b="1" dirty="0">
                <a:solidFill>
                  <a:srgbClr val="FFFF00"/>
                </a:solidFill>
                <a:latin typeface="UTM Swiss Condensed" panose="02000500000000000000" pitchFamily="2" charset="0"/>
                <a:cs typeface="Times New Roman" panose="02020603050405020304" pitchFamily="18" charset="0"/>
              </a:rPr>
              <a:t> Đặt vào hai đầu cuộn dây sơ cấp của một máy biến áp lí tưởng một điện áp xoay chiều có giá trị hiệu dụng không đổi thì điện áp hiệu dụng giữa hai đầu cuộn thứ cấp để hở là 100V. Nếu chỉ tăng thêm n vòng dây ở cuộn sơ cấp thì điện áp hiệu dụng giữa hai đầu để hở của cuộn thứ cấp là U. Nếu chỉ giảm đi n vòng ở cuộn dây sơ cấp thì điện áp hiệu dụng giữa hai đầu để hở của cuộn thứ cấp là 2U. Nếu chỉ tăng thêm 2n vòng dây ở cuộn sơ cấp thì điện áp hiệu dụng giữa hai đầu của cuộn thứ cấp để hở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22468CC-A5AD-4CF3-87FF-08EC55B268DD}"/>
              </a:ext>
            </a:extLst>
          </p:cNvPr>
          <p:cNvSpPr/>
          <p:nvPr/>
        </p:nvSpPr>
        <p:spPr>
          <a:xfrm>
            <a:off x="762000" y="405536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B28B300-1AA4-4AF5-9768-9EBFDC405E1F}"/>
              </a:ext>
            </a:extLst>
          </p:cNvPr>
          <p:cNvSpPr/>
          <p:nvPr/>
        </p:nvSpPr>
        <p:spPr>
          <a:xfrm>
            <a:off x="3619500" y="405536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86B309B-E335-4A20-B8CF-871C6C367745}"/>
              </a:ext>
            </a:extLst>
          </p:cNvPr>
          <p:cNvSpPr/>
          <p:nvPr/>
        </p:nvSpPr>
        <p:spPr>
          <a:xfrm>
            <a:off x="6477000" y="4055362"/>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373C05E-B3D8-4DDD-86AA-FEE80800808F}"/>
              </a:ext>
            </a:extLst>
          </p:cNvPr>
          <p:cNvSpPr/>
          <p:nvPr/>
        </p:nvSpPr>
        <p:spPr>
          <a:xfrm>
            <a:off x="9334500" y="4055362"/>
            <a:ext cx="16706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120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7FA92D3-C15A-494B-AA58-2B91B831D23B}"/>
              </a:ext>
            </a:extLst>
          </p:cNvPr>
          <p:cNvSpPr/>
          <p:nvPr/>
        </p:nvSpPr>
        <p:spPr>
          <a:xfrm>
            <a:off x="3556000" y="399186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14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430E59-21E7-420B-A614-BFA26129E2A1}"/>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3:</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u = U0cosωt vào hai đầu đoạn mạch chỉ có điện trở thuần. Gọi U là điện áp hiệu dụng giữa hai đầu đoạn mạch; i, I0 và I lần lượt là giá trị tức thời, giá trị cực đại và giá trị hiệu dụng của cường độ dòng điện trong đoạn mạch. Hệ thức nào sau đây đúng?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7AC2516-0539-4A96-9A4A-6FF7F2E37E2D}"/>
                  </a:ext>
                </a:extLst>
              </p:cNvPr>
              <p:cNvSpPr/>
              <p:nvPr/>
            </p:nvSpPr>
            <p:spPr>
              <a:xfrm>
                <a:off x="1016000" y="2568801"/>
                <a:ext cx="3044423"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oMath>
                </a14:m>
                <a:r>
                  <a:rPr lang="vi-VN" sz="2800" b="1" dirty="0">
                    <a:solidFill>
                      <a:srgbClr val="FFFFFF"/>
                    </a:solidFill>
                    <a:latin typeface="UTM Swiss Condensed" panose="02000500000000000000" pitchFamily="2" charset="0"/>
                    <a:ea typeface="Cambria" panose="02040503050406030204" pitchFamily="18" charset="0"/>
                  </a:rPr>
                  <a:t> = 0</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F7AC2516-0539-4A96-9A4A-6FF7F2E37E2D}"/>
                  </a:ext>
                </a:extLst>
              </p:cNvPr>
              <p:cNvSpPr>
                <a:spLocks noRot="1" noChangeAspect="1" noMove="1" noResize="1" noEditPoints="1" noAdjustHandles="1" noChangeArrowheads="1" noChangeShapeType="1" noTextEdit="1"/>
              </p:cNvSpPr>
              <p:nvPr/>
            </p:nvSpPr>
            <p:spPr>
              <a:xfrm>
                <a:off x="1016000" y="2568801"/>
                <a:ext cx="3044423" cy="765659"/>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4D21371-BCA0-473C-98A2-FEBE2856E1F4}"/>
                  </a:ext>
                </a:extLst>
              </p:cNvPr>
              <p:cNvSpPr/>
              <p:nvPr/>
            </p:nvSpPr>
            <p:spPr>
              <a:xfrm>
                <a:off x="6477000" y="2568801"/>
                <a:ext cx="3044423"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oMath>
                </a14:m>
                <a:r>
                  <a:rPr lang="vi-VN"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C4D21371-BCA0-473C-98A2-FEBE2856E1F4}"/>
                  </a:ext>
                </a:extLst>
              </p:cNvPr>
              <p:cNvSpPr>
                <a:spLocks noRot="1" noChangeAspect="1" noMove="1" noResize="1" noEditPoints="1" noAdjustHandles="1" noChangeArrowheads="1" noChangeShapeType="1" noTextEdit="1"/>
              </p:cNvSpPr>
              <p:nvPr/>
            </p:nvSpPr>
            <p:spPr>
              <a:xfrm>
                <a:off x="6477000" y="2568801"/>
                <a:ext cx="3044423" cy="765659"/>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F30780B-990F-4D4A-8A3A-6FBCD70F293F}"/>
                  </a:ext>
                </a:extLst>
              </p:cNvPr>
              <p:cNvSpPr/>
              <p:nvPr/>
            </p:nvSpPr>
            <p:spPr>
              <a:xfrm>
                <a:off x="1016000" y="3405751"/>
                <a:ext cx="3044423" cy="71596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𝒖</m:t>
                        </m:r>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den>
                    </m:f>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 + </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𝒊</m:t>
                        </m:r>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den>
                    </m:f>
                  </m:oMath>
                </a14:m>
                <a:r>
                  <a:rPr lang="vi-VN" sz="2800" b="1" dirty="0">
                    <a:solidFill>
                      <a:srgbClr val="FFFFFF"/>
                    </a:solidFill>
                    <a:latin typeface="UTM Swiss Condensed" panose="02000500000000000000" pitchFamily="2" charset="0"/>
                    <a:ea typeface="Cambria" panose="02040503050406030204" pitchFamily="18" charset="0"/>
                  </a:rPr>
                  <a:t> = 0</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9F30780B-990F-4D4A-8A3A-6FBCD70F293F}"/>
                  </a:ext>
                </a:extLst>
              </p:cNvPr>
              <p:cNvSpPr>
                <a:spLocks noRot="1" noChangeAspect="1" noMove="1" noResize="1" noEditPoints="1" noAdjustHandles="1" noChangeArrowheads="1" noChangeShapeType="1" noTextEdit="1"/>
              </p:cNvSpPr>
              <p:nvPr/>
            </p:nvSpPr>
            <p:spPr>
              <a:xfrm>
                <a:off x="1016000" y="3405751"/>
                <a:ext cx="3044423" cy="715965"/>
              </a:xfrm>
              <a:prstGeom prst="rect">
                <a:avLst/>
              </a:prstGeom>
              <a:blipFill>
                <a:blip r:embed="rId4"/>
                <a:stretch>
                  <a:fillRect l="-4208" r="-3206" b="-854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2A165D7-880A-4F6C-AE28-FC3059149A24}"/>
                  </a:ext>
                </a:extLst>
              </p:cNvPr>
              <p:cNvSpPr/>
              <p:nvPr/>
            </p:nvSpPr>
            <p:spPr>
              <a:xfrm>
                <a:off x="6477000" y="3405751"/>
                <a:ext cx="2491451" cy="859402"/>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rPr>
                              <m:t>𝒖</m:t>
                            </m:r>
                          </m:e>
                          <m:sup>
                            <m:r>
                              <a:rPr lang="vi-VN" sz="2800" b="1" i="1">
                                <a:solidFill>
                                  <a:srgbClr val="FFFFFF"/>
                                </a:solidFill>
                                <a:latin typeface="Cambria Math" panose="02040503050406030204" pitchFamily="18" charset="0"/>
                                <a:ea typeface="Cambria" panose="02040503050406030204" pitchFamily="18" charset="0"/>
                              </a:rPr>
                              <m:t>𝟐</m:t>
                            </m:r>
                          </m:sup>
                        </m:sSup>
                      </m:num>
                      <m:den>
                        <m:sSubSup>
                          <m:sSub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Cambria" panose="02040503050406030204" pitchFamily="18" charset="0"/>
                              </a:rPr>
                              <m:t>𝑼</m:t>
                            </m:r>
                          </m:e>
                          <m:sub>
                            <m:r>
                              <a:rPr lang="vi-VN" sz="2800" b="1" i="1">
                                <a:solidFill>
                                  <a:srgbClr val="FFFFFF"/>
                                </a:solidFill>
                                <a:latin typeface="Cambria Math" panose="02040503050406030204" pitchFamily="18" charset="0"/>
                                <a:ea typeface="Cambria" panose="02040503050406030204" pitchFamily="18" charset="0"/>
                              </a:rPr>
                              <m:t>𝟎</m:t>
                            </m:r>
                          </m:sub>
                          <m:sup>
                            <m:r>
                              <a:rPr lang="vi-VN" sz="2800" b="1" i="1">
                                <a:solidFill>
                                  <a:srgbClr val="FFFFFF"/>
                                </a:solidFill>
                                <a:latin typeface="Cambria Math" panose="02040503050406030204" pitchFamily="18" charset="0"/>
                                <a:ea typeface="Cambria" panose="02040503050406030204" pitchFamily="18" charset="0"/>
                              </a:rPr>
                              <m:t>𝟐</m:t>
                            </m:r>
                          </m:sup>
                        </m:sSubSup>
                      </m:den>
                    </m:f>
                    <m:r>
                      <a:rPr lang="vi-VN" sz="2800" b="1" i="1">
                        <a:solidFill>
                          <a:srgbClr val="FFFFFF"/>
                        </a:solidFill>
                        <a:latin typeface="Cambria Math" panose="02040503050406030204" pitchFamily="18" charset="0"/>
                        <a:ea typeface="Cambria" panose="02040503050406030204" pitchFamily="18" charset="0"/>
                      </a:rPr>
                      <m:t> + </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rPr>
                              <m:t>𝒊</m:t>
                            </m:r>
                          </m:e>
                          <m:sup>
                            <m:r>
                              <a:rPr lang="vi-VN" sz="2800" b="1" i="1">
                                <a:solidFill>
                                  <a:srgbClr val="FFFFFF"/>
                                </a:solidFill>
                                <a:latin typeface="Cambria Math" panose="02040503050406030204" pitchFamily="18" charset="0"/>
                                <a:ea typeface="Cambria" panose="02040503050406030204" pitchFamily="18" charset="0"/>
                              </a:rPr>
                              <m:t>𝟐</m:t>
                            </m:r>
                          </m:sup>
                        </m:sSup>
                      </m:num>
                      <m:den>
                        <m:sSubSup>
                          <m:sSub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Cambria" panose="02040503050406030204" pitchFamily="18" charset="0"/>
                              </a:rPr>
                              <m:t>𝑰</m:t>
                            </m:r>
                          </m:e>
                          <m:sub>
                            <m:r>
                              <a:rPr lang="vi-VN" sz="2800" b="1" i="1">
                                <a:solidFill>
                                  <a:srgbClr val="FFFFFF"/>
                                </a:solidFill>
                                <a:latin typeface="Cambria Math" panose="02040503050406030204" pitchFamily="18" charset="0"/>
                                <a:ea typeface="Cambria" panose="02040503050406030204" pitchFamily="18" charset="0"/>
                              </a:rPr>
                              <m:t>𝟎</m:t>
                            </m:r>
                          </m:sub>
                          <m:sup>
                            <m:r>
                              <a:rPr lang="vi-VN" sz="2800" b="1" i="1">
                                <a:solidFill>
                                  <a:srgbClr val="FFFFFF"/>
                                </a:solidFill>
                                <a:latin typeface="Cambria Math" panose="02040503050406030204" pitchFamily="18" charset="0"/>
                                <a:ea typeface="Cambria" panose="02040503050406030204" pitchFamily="18" charset="0"/>
                              </a:rPr>
                              <m:t>𝟐</m:t>
                            </m:r>
                          </m:sup>
                        </m:sSubSup>
                      </m:den>
                    </m:f>
                  </m:oMath>
                </a14:m>
                <a:r>
                  <a:rPr lang="vi-VN" sz="2800" b="1" dirty="0">
                    <a:solidFill>
                      <a:srgbClr val="FFFFFF"/>
                    </a:solidFill>
                    <a:latin typeface="UTM Swiss Condensed" panose="02000500000000000000" pitchFamily="2" charset="0"/>
                    <a:ea typeface="Cambria" panose="02040503050406030204" pitchFamily="18" charset="0"/>
                  </a:rPr>
                  <a:t> </a:t>
                </a:r>
                <a:r>
                  <a:rPr lang="vi-VN" sz="2800" b="1">
                    <a:solidFill>
                      <a:srgbClr val="FFFFFF"/>
                    </a:solidFill>
                    <a:latin typeface="UTM Swiss Condensed" panose="02000500000000000000" pitchFamily="2" charset="0"/>
                    <a:ea typeface="Cambria" panose="02040503050406030204" pitchFamily="18" charset="0"/>
                  </a:rPr>
                  <a:t>= 1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62A165D7-880A-4F6C-AE28-FC3059149A24}"/>
                  </a:ext>
                </a:extLst>
              </p:cNvPr>
              <p:cNvSpPr>
                <a:spLocks noRot="1" noChangeAspect="1" noMove="1" noResize="1" noEditPoints="1" noAdjustHandles="1" noChangeArrowheads="1" noChangeShapeType="1" noTextEdit="1"/>
              </p:cNvSpPr>
              <p:nvPr/>
            </p:nvSpPr>
            <p:spPr>
              <a:xfrm>
                <a:off x="6477000" y="3405751"/>
                <a:ext cx="2491451" cy="859402"/>
              </a:xfrm>
              <a:prstGeom prst="rect">
                <a:avLst/>
              </a:prstGeom>
              <a:blipFill>
                <a:blip r:embed="rId5"/>
                <a:stretch>
                  <a:fillRect l="-5147" r="-416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601F1DA-B3F0-4F8E-AC0E-53DE7CE01916}"/>
              </a:ext>
            </a:extLst>
          </p:cNvPr>
          <p:cNvSpPr/>
          <p:nvPr/>
        </p:nvSpPr>
        <p:spPr>
          <a:xfrm>
            <a:off x="952500" y="2505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73093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D5202-F969-4A5A-BB89-379978168502}"/>
              </a:ext>
            </a:extLst>
          </p:cNvPr>
          <p:cNvSpPr/>
          <p:nvPr/>
        </p:nvSpPr>
        <p:spPr>
          <a:xfrm>
            <a:off x="127000" y="63500"/>
            <a:ext cx="11938000" cy="224676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30:</a:t>
            </a:r>
            <a:r>
              <a:rPr lang="vi-VN" sz="2800" b="1" dirty="0">
                <a:solidFill>
                  <a:srgbClr val="FFFF00"/>
                </a:solidFill>
                <a:latin typeface="UTM Swiss Condensed" panose="02000500000000000000" pitchFamily="2" charset="0"/>
                <a:cs typeface="Times New Roman" panose="02020603050405020304" pitchFamily="18" charset="0"/>
              </a:rPr>
              <a:t> Tại một điểm A có một máy phát điện xoay chiều một pha có công suất phát điện và hiệu điện thế hiệu dụng ở hai cực của máy phát đều không đổi. Nối hai cực của máy phát với một trạm tăng áp lí tưởng có hệ số tăng áp là k đặt tại đó. Từ máy tăng áp điện năng được đưa lên dây tải cung cấp cho một xưởng cơ khí cách xa </a:t>
            </a:r>
            <a:r>
              <a:rPr lang="vi-VN" sz="2800" b="1">
                <a:solidFill>
                  <a:srgbClr val="FFFF00"/>
                </a:solidFill>
                <a:latin typeface="UTM Swiss Condensed" panose="02000500000000000000" pitchFamily="2" charset="0"/>
                <a:cs typeface="Times New Roman" panose="02020603050405020304" pitchFamily="18" charset="0"/>
              </a:rPr>
              <a:t>điểm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6B6C1CA-1B7B-43E8-925C-3E33CF3E2069}"/>
              </a:ext>
            </a:extLst>
          </p:cNvPr>
          <p:cNvSpPr/>
          <p:nvPr/>
        </p:nvSpPr>
        <p:spPr>
          <a:xfrm>
            <a:off x="508000" y="2310269"/>
            <a:ext cx="72686886"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Xưởng cơ khí có các máy tiện cùng loại, công suất khi hoạt động là như nhau. Khi hệ số k = 3 thì ở xưởng cơ khí có tối đa 130 máy tiện cùng hoạt động. Khi hệ số k = 6 thì ở xưởng cơ khí có tối đa 136 máy tiện cùng hoạt động. Do xảy ra sự cố ở trạm tăng áp người ta phải nối trực tiếp dây tải điện vào hai cực của máy phát điện. Khi đó ở xưởng cơ khí có thể cho tối đa bao nhiêu máy tiện cùng hoạt động. Coi rằng chỉ có hao phí trên dây tải điện là đáng kể. Điện áp và dòng điện trên dây tải điện luôn cùng pha.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129.</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CB17E7B-0F3B-481E-9227-C926FB1E77EA}"/>
              </a:ext>
            </a:extLst>
          </p:cNvPr>
          <p:cNvSpPr/>
          <p:nvPr/>
        </p:nvSpPr>
        <p:spPr>
          <a:xfrm>
            <a:off x="508000" y="3329009"/>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61D2311-2D2D-49ED-BC49-BCEB92B04A2E}"/>
              </a:ext>
            </a:extLst>
          </p:cNvPr>
          <p:cNvSpPr/>
          <p:nvPr/>
        </p:nvSpPr>
        <p:spPr>
          <a:xfrm>
            <a:off x="508000" y="3852229"/>
            <a:ext cx="12875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93.</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151DDFD-9EF9-4E34-8BB3-E4DDE9ACDF63}"/>
              </a:ext>
            </a:extLst>
          </p:cNvPr>
          <p:cNvSpPr/>
          <p:nvPr/>
        </p:nvSpPr>
        <p:spPr>
          <a:xfrm>
            <a:off x="508000" y="4375449"/>
            <a:ext cx="120417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66.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2CD953C-E490-4B02-92DB-8A342D9E1343}"/>
              </a:ext>
            </a:extLst>
          </p:cNvPr>
          <p:cNvSpPr/>
          <p:nvPr/>
        </p:nvSpPr>
        <p:spPr>
          <a:xfrm>
            <a:off x="444500" y="431194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883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90033C-68F2-4542-B89A-B7787F511D43}"/>
              </a:ext>
            </a:extLst>
          </p:cNvPr>
          <p:cNvSpPr/>
          <p:nvPr/>
        </p:nvSpPr>
        <p:spPr>
          <a:xfrm>
            <a:off x="127000" y="63500"/>
            <a:ext cx="11938000" cy="5973943"/>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31:</a:t>
            </a:r>
            <a:r>
              <a:rPr lang="vi-VN" sz="2800" b="1" dirty="0">
                <a:solidFill>
                  <a:srgbClr val="FFFF00"/>
                </a:solidFill>
                <a:latin typeface="UTM Swiss Condensed" panose="02000500000000000000" pitchFamily="2" charset="0"/>
                <a:cs typeface="Times New Roman" panose="02020603050405020304" pitchFamily="18" charset="0"/>
              </a:rPr>
              <a:t> Tại một khu tập thể tiêu thụ một công suất điện không đổi 12384 W, trong đó các dụng cụ điện ở khu này đều hoạt động bình thường ở hiệu điện thế hiệu dụng là 220 V. Điện trở của dây tải điện từ nơi cấp điện đến khu tập thể là r. Khi khu đó không dùng máy biến áp hạ thế, để các dụng cụ điện của khu này hoạt động bình thường thì hiệu điện thế hiệu dụng ở nơi cấp điện là 360 V, khi đó hiệu điện thế tức thời ở 2 đầu dây của khu tập thể nhanh pha π/6 so với dòng điện tức thời chạy trọng mạch. Khi khu tập thể dùng máy biến áp hạ thế lí tưởng có tỉ số N1/N2 = 15 với hệ số công suất ở mạch sơ cấp của máy biến áp hạ thế bằng 1, để các dụng cụ điện của khu này vẫn hoạt động bình thường giống như khi không dùng máy biến áp hạ thế thì hiệu điện thế hiệu dụng ở nơi cấp điện phải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98B6809-CC1C-451F-8F86-B6C4B1E9F57D}"/>
              </a:ext>
            </a:extLst>
          </p:cNvPr>
          <p:cNvSpPr/>
          <p:nvPr/>
        </p:nvSpPr>
        <p:spPr>
          <a:xfrm>
            <a:off x="762000" y="6037443"/>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3309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44DDC90C-726F-48A9-9464-8108B1FBA703}"/>
              </a:ext>
            </a:extLst>
          </p:cNvPr>
          <p:cNvSpPr/>
          <p:nvPr/>
        </p:nvSpPr>
        <p:spPr>
          <a:xfrm>
            <a:off x="3619500" y="6037443"/>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3311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5824297-CD9F-430A-85EA-05F0902CD16D}"/>
              </a:ext>
            </a:extLst>
          </p:cNvPr>
          <p:cNvSpPr/>
          <p:nvPr/>
        </p:nvSpPr>
        <p:spPr>
          <a:xfrm>
            <a:off x="6477000" y="6037443"/>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8175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13BDE44-9F81-48CE-914F-3493330F55B4}"/>
              </a:ext>
            </a:extLst>
          </p:cNvPr>
          <p:cNvSpPr/>
          <p:nvPr/>
        </p:nvSpPr>
        <p:spPr>
          <a:xfrm>
            <a:off x="9334500" y="6037443"/>
            <a:ext cx="185018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3790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60A47EB-9BD1-4E0D-86BD-555E45204C56}"/>
              </a:ext>
            </a:extLst>
          </p:cNvPr>
          <p:cNvSpPr/>
          <p:nvPr/>
        </p:nvSpPr>
        <p:spPr>
          <a:xfrm>
            <a:off x="3556000" y="597394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979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BEB34-EC0C-48A7-A03D-9017584DA52A}"/>
              </a:ext>
            </a:extLst>
          </p:cNvPr>
          <p:cNvSpPr/>
          <p:nvPr/>
        </p:nvSpPr>
        <p:spPr>
          <a:xfrm>
            <a:off x="127000" y="63500"/>
            <a:ext cx="11938000" cy="300082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d-ID" sz="2800" b="1" dirty="0">
                <a:solidFill>
                  <a:srgbClr val="FF0000"/>
                </a:solidFill>
                <a:latin typeface="UTM Swiss Condensed" panose="02000500000000000000" pitchFamily="2" charset="0"/>
                <a:cs typeface="Times New Roman" panose="02020603050405020304" pitchFamily="18" charset="0"/>
              </a:rPr>
              <a:t>Câu 32:</a:t>
            </a:r>
            <a:r>
              <a:rPr lang="id-ID" sz="2800" b="1" dirty="0">
                <a:solidFill>
                  <a:srgbClr val="FFFF00"/>
                </a:solidFill>
                <a:latin typeface="UTM Swiss Condensed" panose="02000500000000000000" pitchFamily="2" charset="0"/>
                <a:cs typeface="Times New Roman" panose="02020603050405020304" pitchFamily="18" charset="0"/>
              </a:rPr>
              <a:t> </a:t>
            </a:r>
            <a:r>
              <a:rPr lang="vi-VN" sz="2800" b="1" dirty="0">
                <a:solidFill>
                  <a:srgbClr val="FFFF00"/>
                </a:solidFill>
                <a:latin typeface="UTM Swiss Condensed" panose="02000500000000000000" pitchFamily="2" charset="0"/>
                <a:cs typeface="Times New Roman" panose="02020603050405020304" pitchFamily="18" charset="0"/>
              </a:rPr>
              <a:t>Một máy biến thế có số vòng cuộn sơ cấp gấp 10 lần cuộn thứ cấp. Hai đầu cuộn sơ cấp mắc vào nguồn xoay chiều có điện áp hiệu dụng U1 = 220V. Điện trở của cuộn sơ cấp là </a:t>
            </a:r>
            <a:r>
              <a:rPr lang="vi-VN" sz="2800" b="1">
                <a:solidFill>
                  <a:srgbClr val="FFFF00"/>
                </a:solidFill>
                <a:latin typeface="UTM Swiss Condensed" panose="02000500000000000000" pitchFamily="2" charset="0"/>
                <a:cs typeface="Times New Roman" panose="02020603050405020304" pitchFamily="18" charset="0"/>
              </a:rPr>
              <a:t>r1 </a:t>
            </a:r>
            <a:r>
              <a:rPr lang="nl-NL"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 0 và cuộn thứ cấp </a:t>
            </a:r>
            <a:r>
              <a:rPr lang="vi-VN" sz="2800" b="1">
                <a:solidFill>
                  <a:srgbClr val="FFFF00"/>
                </a:solidFill>
                <a:latin typeface="UTM Swiss Condensed" panose="02000500000000000000" pitchFamily="2" charset="0"/>
                <a:cs typeface="Times New Roman" panose="02020603050405020304" pitchFamily="18" charset="0"/>
              </a:rPr>
              <a:t>r2 </a:t>
            </a:r>
            <a:r>
              <a:rPr lang="nl-NL"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a:solidFill>
                  <a:srgbClr val="FFFF00"/>
                </a:solidFill>
                <a:latin typeface="UTM Swiss Condensed" panose="02000500000000000000" pitchFamily="2" charset="0"/>
                <a:cs typeface="Times New Roman" panose="02020603050405020304" pitchFamily="18" charset="0"/>
              </a:rPr>
              <a:t> 2</a:t>
            </a:r>
            <a:r>
              <a:rPr lang="nl-NL" sz="2800" b="1" dirty="0">
                <a:solidFill>
                  <a:srgbClr val="FFFF00"/>
                </a:solidFill>
                <a:latin typeface="UTM Swiss Condensed" panose="02000500000000000000" pitchFamily="2" charset="0"/>
                <a:cs typeface="Times New Roman" panose="02020603050405020304" pitchFamily="18" charset="0"/>
              </a:rPr>
              <a:t>Ω</a:t>
            </a:r>
            <a:r>
              <a:rPr lang="vi-VN" sz="2800" b="1" dirty="0">
                <a:solidFill>
                  <a:srgbClr val="FFFF00"/>
                </a:solidFill>
                <a:latin typeface="UTM Swiss Condensed" panose="02000500000000000000" pitchFamily="2" charset="0"/>
                <a:cs typeface="Times New Roman" panose="02020603050405020304" pitchFamily="18" charset="0"/>
              </a:rPr>
              <a:t>. Mạch từ khép kín; bỏ qua hao phí do </a:t>
            </a:r>
            <a:r>
              <a:rPr lang="vi-VN" sz="2800" b="1">
                <a:solidFill>
                  <a:srgbClr val="FFFF00"/>
                </a:solidFill>
                <a:latin typeface="UTM Swiss Condensed" panose="02000500000000000000" pitchFamily="2" charset="0"/>
                <a:cs typeface="Times New Roman" panose="02020603050405020304" pitchFamily="18" charset="0"/>
              </a:rPr>
              <a:t>dòng Fuc</a:t>
            </a:r>
            <a:r>
              <a:rPr lang="id-ID" sz="2800" b="1" dirty="0">
                <a:solidFill>
                  <a:srgbClr val="FFFF00"/>
                </a:solidFill>
                <a:latin typeface="UTM Swiss Condensed" panose="02000500000000000000" pitchFamily="2" charset="0"/>
                <a:cs typeface="Times New Roman" panose="02020603050405020304" pitchFamily="18" charset="0"/>
              </a:rPr>
              <a:t>ô</a:t>
            </a:r>
            <a:r>
              <a:rPr lang="vi-VN" sz="2800" b="1" dirty="0">
                <a:solidFill>
                  <a:srgbClr val="FFFF00"/>
                </a:solidFill>
                <a:latin typeface="UTM Swiss Condensed" panose="02000500000000000000" pitchFamily="2" charset="0"/>
                <a:cs typeface="Times New Roman" panose="02020603050405020304" pitchFamily="18" charset="0"/>
              </a:rPr>
              <a:t> và </a:t>
            </a:r>
            <a:r>
              <a:rPr lang="vi-VN" sz="2800" b="1">
                <a:solidFill>
                  <a:srgbClr val="FFFF00"/>
                </a:solidFill>
                <a:latin typeface="UTM Swiss Condensed" panose="02000500000000000000" pitchFamily="2" charset="0"/>
                <a:cs typeface="Times New Roman" panose="02020603050405020304" pitchFamily="18" charset="0"/>
              </a:rPr>
              <a:t>bức xạ</a:t>
            </a:r>
            <a:r>
              <a:rPr lang="id-ID" sz="2800" b="1" dirty="0">
                <a:solidFill>
                  <a:srgbClr val="FFFF00"/>
                </a:solidFill>
                <a:latin typeface="UTM Swiss Condensed" panose="02000500000000000000" pitchFamily="2" charset="0"/>
                <a:cs typeface="Times New Roman" panose="02020603050405020304" pitchFamily="18" charset="0"/>
              </a:rPr>
              <a:t> điện từ</a:t>
            </a:r>
            <a:r>
              <a:rPr lang="vi-VN" sz="2800" b="1" dirty="0">
                <a:solidFill>
                  <a:srgbClr val="FFFF00"/>
                </a:solidFill>
                <a:latin typeface="UTM Swiss Condensed" panose="02000500000000000000" pitchFamily="2" charset="0"/>
                <a:cs typeface="Times New Roman" panose="02020603050405020304" pitchFamily="18" charset="0"/>
              </a:rPr>
              <a:t>. Khi hai đầu cuộn thứ cấp mắc với điện trở R </a:t>
            </a:r>
            <a:r>
              <a:rPr lang="vi-VN" sz="2800" b="1">
                <a:solidFill>
                  <a:srgbClr val="FFFF00"/>
                </a:solidFill>
                <a:latin typeface="UTM Swiss Condensed" panose="02000500000000000000" pitchFamily="2" charset="0"/>
                <a:cs typeface="Times New Roman" panose="02020603050405020304" pitchFamily="18" charset="0"/>
              </a:rPr>
              <a:t>= 20</a:t>
            </a:r>
            <a:r>
              <a:rPr lang="nl-NL" sz="2800" b="1" dirty="0">
                <a:solidFill>
                  <a:srgbClr val="FFFF00"/>
                </a:solidFill>
                <a:latin typeface="UTM Swiss Condensed" panose="02000500000000000000" pitchFamily="2" charset="0"/>
                <a:cs typeface="Times New Roman" panose="02020603050405020304" pitchFamily="18" charset="0"/>
              </a:rPr>
              <a:t>Ω</a:t>
            </a:r>
            <a:r>
              <a:rPr lang="vi-VN" sz="2800" b="1" dirty="0">
                <a:solidFill>
                  <a:srgbClr val="FFFF00"/>
                </a:solidFill>
                <a:latin typeface="UTM Swiss Condensed" panose="02000500000000000000" pitchFamily="2" charset="0"/>
                <a:cs typeface="Times New Roman" panose="02020603050405020304" pitchFamily="18" charset="0"/>
              </a:rPr>
              <a:t> thì điện áp hiệu dụng giữa hai đầu cuộn thứ </a:t>
            </a:r>
            <a:r>
              <a:rPr lang="vi-VN" sz="2800" b="1">
                <a:solidFill>
                  <a:srgbClr val="FFFF00"/>
                </a:solidFill>
                <a:latin typeface="UTM Swiss Condensed" panose="02000500000000000000" pitchFamily="2" charset="0"/>
                <a:cs typeface="Times New Roman" panose="02020603050405020304" pitchFamily="18" charset="0"/>
              </a:rPr>
              <a:t>cấp </a:t>
            </a:r>
            <a:r>
              <a:rPr lang="id-ID" sz="2800" b="1" dirty="0">
                <a:solidFill>
                  <a:srgbClr val="FFFF00"/>
                </a:solidFill>
                <a:latin typeface="UTM Swiss Condensed" panose="02000500000000000000" pitchFamily="2" charset="0"/>
                <a:cs typeface="Times New Roman" panose="02020603050405020304" pitchFamily="18" charset="0"/>
              </a:rPr>
              <a:t>là</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BD6832A-23DE-45F0-A26F-E4FEFD154674}"/>
              </a:ext>
            </a:extLst>
          </p:cNvPr>
          <p:cNvSpPr/>
          <p:nvPr/>
        </p:nvSpPr>
        <p:spPr>
          <a:xfrm>
            <a:off x="762000" y="3064321"/>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22 V</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19BA475-89D2-4C6A-AFFC-2203C4973E13}"/>
              </a:ext>
            </a:extLst>
          </p:cNvPr>
          <p:cNvSpPr/>
          <p:nvPr/>
        </p:nvSpPr>
        <p:spPr>
          <a:xfrm>
            <a:off x="3619500" y="3064321"/>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20 V</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5207AC7-59C5-40E7-8DCA-62AE9D4DEE1E}"/>
              </a:ext>
            </a:extLst>
          </p:cNvPr>
          <p:cNvSpPr/>
          <p:nvPr/>
        </p:nvSpPr>
        <p:spPr>
          <a:xfrm>
            <a:off x="6477000" y="3064321"/>
            <a:ext cx="22108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220 V</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EAC3068-EF22-444B-969E-90E2CF64F57F}"/>
              </a:ext>
            </a:extLst>
          </p:cNvPr>
          <p:cNvSpPr/>
          <p:nvPr/>
        </p:nvSpPr>
        <p:spPr>
          <a:xfrm>
            <a:off x="9334500" y="3064321"/>
            <a:ext cx="17604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24,2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A765102-6BD2-4D73-82F9-EBE8FC5B5FAC}"/>
              </a:ext>
            </a:extLst>
          </p:cNvPr>
          <p:cNvSpPr/>
          <p:nvPr/>
        </p:nvSpPr>
        <p:spPr>
          <a:xfrm>
            <a:off x="3556000" y="30008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53248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9A0143-95FF-476A-BBA5-BF9895D59392}"/>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4:</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u = U0cosωt vào hai đầu đoạn mạch chỉ có điện trở thuần. Gọi U là điện áp hiệu dụng giữa hai đầu đoạn mạch; i, I0 và I lần lượt là giá trị tức thời, giá trị cực đại và giá trị hiệu dụng của cường độ dòng điện trong đoạn mạch. Hệ thức nào sau đây sai?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D61A7BA-C3DF-4AEA-ADE0-DABB1311EF95}"/>
                  </a:ext>
                </a:extLst>
              </p:cNvPr>
              <p:cNvSpPr/>
              <p:nvPr/>
            </p:nvSpPr>
            <p:spPr>
              <a:xfrm>
                <a:off x="1016000" y="2568801"/>
                <a:ext cx="3044423"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oMath>
                </a14:m>
                <a:r>
                  <a:rPr lang="vi-VN" sz="2800" b="1" dirty="0">
                    <a:solidFill>
                      <a:srgbClr val="FFFFFF"/>
                    </a:solidFill>
                    <a:latin typeface="UTM Swiss Condensed" panose="02000500000000000000" pitchFamily="2" charset="0"/>
                    <a:ea typeface="Cambria" panose="02040503050406030204" pitchFamily="18" charset="0"/>
                  </a:rPr>
                  <a:t> = 0.</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D61A7BA-C3DF-4AEA-ADE0-DABB1311EF95}"/>
                  </a:ext>
                </a:extLst>
              </p:cNvPr>
              <p:cNvSpPr>
                <a:spLocks noRot="1" noChangeAspect="1" noMove="1" noResize="1" noEditPoints="1" noAdjustHandles="1" noChangeArrowheads="1" noChangeShapeType="1" noTextEdit="1"/>
              </p:cNvSpPr>
              <p:nvPr/>
            </p:nvSpPr>
            <p:spPr>
              <a:xfrm>
                <a:off x="1016000" y="2568801"/>
                <a:ext cx="3044423" cy="765659"/>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0E054AA-040E-41BE-A85F-4BAD323010C3}"/>
                  </a:ext>
                </a:extLst>
              </p:cNvPr>
              <p:cNvSpPr/>
              <p:nvPr/>
            </p:nvSpPr>
            <p:spPr>
              <a:xfrm>
                <a:off x="6477000" y="2568801"/>
                <a:ext cx="3044423"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den>
                    </m:f>
                  </m:oMath>
                </a14:m>
                <a:r>
                  <a:rPr lang="vi-VN"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50E054AA-040E-41BE-A85F-4BAD323010C3}"/>
                  </a:ext>
                </a:extLst>
              </p:cNvPr>
              <p:cNvSpPr>
                <a:spLocks noRot="1" noChangeAspect="1" noMove="1" noResize="1" noEditPoints="1" noAdjustHandles="1" noChangeArrowheads="1" noChangeShapeType="1" noTextEdit="1"/>
              </p:cNvSpPr>
              <p:nvPr/>
            </p:nvSpPr>
            <p:spPr>
              <a:xfrm>
                <a:off x="6477000" y="2568801"/>
                <a:ext cx="3044423" cy="765659"/>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7376511-E81C-4CAE-8D95-456DC428FCC4}"/>
                  </a:ext>
                </a:extLst>
              </p:cNvPr>
              <p:cNvSpPr/>
              <p:nvPr/>
            </p:nvSpPr>
            <p:spPr>
              <a:xfrm>
                <a:off x="1016000" y="3435731"/>
                <a:ext cx="3044423" cy="71596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𝒖</m:t>
                        </m:r>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𝑼</m:t>
                        </m:r>
                      </m:den>
                    </m:f>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𝒊</m:t>
                        </m:r>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den>
                    </m:f>
                  </m:oMath>
                </a14:m>
                <a:r>
                  <a:rPr lang="vi-VN" sz="2800" b="1" dirty="0">
                    <a:solidFill>
                      <a:srgbClr val="FFFFFF"/>
                    </a:solidFill>
                    <a:latin typeface="UTM Swiss Condensed" panose="02000500000000000000" pitchFamily="2" charset="0"/>
                    <a:ea typeface="Cambria" panose="02040503050406030204" pitchFamily="18" charset="0"/>
                  </a:rPr>
                  <a:t> = 0.</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B7376511-E81C-4CAE-8D95-456DC428FCC4}"/>
                  </a:ext>
                </a:extLst>
              </p:cNvPr>
              <p:cNvSpPr>
                <a:spLocks noRot="1" noChangeAspect="1" noMove="1" noResize="1" noEditPoints="1" noAdjustHandles="1" noChangeArrowheads="1" noChangeShapeType="1" noTextEdit="1"/>
              </p:cNvSpPr>
              <p:nvPr/>
            </p:nvSpPr>
            <p:spPr>
              <a:xfrm>
                <a:off x="1016000" y="3435731"/>
                <a:ext cx="3044423" cy="715965"/>
              </a:xfrm>
              <a:prstGeom prst="rect">
                <a:avLst/>
              </a:prstGeom>
              <a:blipFill>
                <a:blip r:embed="rId4"/>
                <a:stretch>
                  <a:fillRect l="-4208" r="-3206" b="-854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F19B60E-08A8-473A-9EED-D71859F89C7D}"/>
                  </a:ext>
                </a:extLst>
              </p:cNvPr>
              <p:cNvSpPr/>
              <p:nvPr/>
            </p:nvSpPr>
            <p:spPr>
              <a:xfrm>
                <a:off x="6477000" y="3435731"/>
                <a:ext cx="2581219" cy="859402"/>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rPr>
                              <m:t>𝒖</m:t>
                            </m:r>
                          </m:e>
                          <m:sup>
                            <m:r>
                              <a:rPr lang="vi-VN" sz="2800" b="1" i="1">
                                <a:solidFill>
                                  <a:srgbClr val="FFFFFF"/>
                                </a:solidFill>
                                <a:latin typeface="Cambria Math" panose="02040503050406030204" pitchFamily="18" charset="0"/>
                                <a:ea typeface="Cambria" panose="02040503050406030204" pitchFamily="18" charset="0"/>
                              </a:rPr>
                              <m:t>𝟐</m:t>
                            </m:r>
                          </m:sup>
                        </m:sSup>
                      </m:num>
                      <m:den>
                        <m:sSubSup>
                          <m:sSub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Cambria" panose="02040503050406030204" pitchFamily="18" charset="0"/>
                              </a:rPr>
                              <m:t>𝑼</m:t>
                            </m:r>
                          </m:e>
                          <m:sub>
                            <m:r>
                              <a:rPr lang="vi-VN" sz="2800" b="1" i="1">
                                <a:solidFill>
                                  <a:srgbClr val="FFFFFF"/>
                                </a:solidFill>
                                <a:latin typeface="Cambria Math" panose="02040503050406030204" pitchFamily="18" charset="0"/>
                                <a:ea typeface="Cambria" panose="02040503050406030204" pitchFamily="18" charset="0"/>
                              </a:rPr>
                              <m:t>𝟎</m:t>
                            </m:r>
                          </m:sub>
                          <m:sup>
                            <m:r>
                              <a:rPr lang="vi-VN" sz="2800" b="1" i="1">
                                <a:solidFill>
                                  <a:srgbClr val="FFFFFF"/>
                                </a:solidFill>
                                <a:latin typeface="Cambria Math" panose="02040503050406030204" pitchFamily="18" charset="0"/>
                                <a:ea typeface="Cambria" panose="02040503050406030204" pitchFamily="18" charset="0"/>
                              </a:rPr>
                              <m:t>𝟐</m:t>
                            </m:r>
                          </m:sup>
                        </m:sSubSup>
                      </m:den>
                    </m:f>
                    <m:r>
                      <a:rPr lang="vi-VN" sz="2800" b="1" i="1">
                        <a:solidFill>
                          <a:srgbClr val="FFFFFF"/>
                        </a:solidFill>
                        <a:latin typeface="Cambria Math" panose="02040503050406030204" pitchFamily="18" charset="0"/>
                        <a:ea typeface="Cambria" panose="02040503050406030204" pitchFamily="18" charset="0"/>
                      </a:rPr>
                      <m:t> + </m:t>
                    </m:r>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rPr>
                              <m:t>𝒊</m:t>
                            </m:r>
                          </m:e>
                          <m:sup>
                            <m:r>
                              <a:rPr lang="vi-VN" sz="2800" b="1" i="1">
                                <a:solidFill>
                                  <a:srgbClr val="FFFFFF"/>
                                </a:solidFill>
                                <a:latin typeface="Cambria Math" panose="02040503050406030204" pitchFamily="18" charset="0"/>
                                <a:ea typeface="Cambria" panose="02040503050406030204" pitchFamily="18" charset="0"/>
                              </a:rPr>
                              <m:t>𝟐</m:t>
                            </m:r>
                          </m:sup>
                        </m:sSup>
                      </m:num>
                      <m:den>
                        <m:sSubSup>
                          <m:sSub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Cambria" panose="02040503050406030204" pitchFamily="18" charset="0"/>
                              </a:rPr>
                              <m:t>𝑰</m:t>
                            </m:r>
                          </m:e>
                          <m:sub>
                            <m:r>
                              <a:rPr lang="vi-VN" sz="2800" b="1" i="1">
                                <a:solidFill>
                                  <a:srgbClr val="FFFFFF"/>
                                </a:solidFill>
                                <a:latin typeface="Cambria Math" panose="02040503050406030204" pitchFamily="18" charset="0"/>
                                <a:ea typeface="Cambria" panose="02040503050406030204" pitchFamily="18" charset="0"/>
                              </a:rPr>
                              <m:t>𝟎</m:t>
                            </m:r>
                          </m:sub>
                          <m:sup>
                            <m:r>
                              <a:rPr lang="vi-VN" sz="2800" b="1" i="1">
                                <a:solidFill>
                                  <a:srgbClr val="FFFFFF"/>
                                </a:solidFill>
                                <a:latin typeface="Cambria Math" panose="02040503050406030204" pitchFamily="18" charset="0"/>
                                <a:ea typeface="Cambria" panose="02040503050406030204" pitchFamily="18" charset="0"/>
                              </a:rPr>
                              <m:t>𝟐</m:t>
                            </m:r>
                          </m:sup>
                        </m:sSubSup>
                      </m:den>
                    </m:f>
                  </m:oMath>
                </a14:m>
                <a:r>
                  <a:rPr lang="vi-VN" sz="2800" b="1" dirty="0">
                    <a:solidFill>
                      <a:srgbClr val="FFFFFF"/>
                    </a:solidFill>
                    <a:latin typeface="UTM Swiss Condensed" panose="02000500000000000000" pitchFamily="2" charset="0"/>
                    <a:ea typeface="Cambria" panose="02040503050406030204" pitchFamily="18" charset="0"/>
                  </a:rPr>
                  <a:t> = </a:t>
                </a:r>
                <a:r>
                  <a:rPr lang="vi-VN" sz="2800" b="1">
                    <a:solidFill>
                      <a:srgbClr val="FFFFFF"/>
                    </a:solidFill>
                    <a:latin typeface="UTM Swiss Condensed" panose="02000500000000000000" pitchFamily="2" charset="0"/>
                    <a:ea typeface="Cambria" panose="02040503050406030204" pitchFamily="18" charset="0"/>
                  </a:rPr>
                  <a:t>1.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5F19B60E-08A8-473A-9EED-D71859F89C7D}"/>
                  </a:ext>
                </a:extLst>
              </p:cNvPr>
              <p:cNvSpPr>
                <a:spLocks noRot="1" noChangeAspect="1" noMove="1" noResize="1" noEditPoints="1" noAdjustHandles="1" noChangeArrowheads="1" noChangeShapeType="1" noTextEdit="1"/>
              </p:cNvSpPr>
              <p:nvPr/>
            </p:nvSpPr>
            <p:spPr>
              <a:xfrm>
                <a:off x="6477000" y="3435731"/>
                <a:ext cx="2581219" cy="859402"/>
              </a:xfrm>
              <a:prstGeom prst="rect">
                <a:avLst/>
              </a:prstGeom>
              <a:blipFill>
                <a:blip r:embed="rId5"/>
                <a:stretch>
                  <a:fillRect l="-4965" r="-401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1C7CF8A-F947-472E-B75E-709352868520}"/>
              </a:ext>
            </a:extLst>
          </p:cNvPr>
          <p:cNvSpPr/>
          <p:nvPr/>
        </p:nvSpPr>
        <p:spPr>
          <a:xfrm>
            <a:off x="6413500" y="353712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0010727"/>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09B34C-BD25-44EC-A890-3AC4562BB700}"/>
                  </a:ext>
                </a:extLst>
              </p:cNvPr>
              <p:cNvSpPr/>
              <p:nvPr/>
            </p:nvSpPr>
            <p:spPr>
              <a:xfrm>
                <a:off x="127000" y="63500"/>
                <a:ext cx="11938000" cy="279833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a:t>
                </a:r>
                <a:r>
                  <a:rPr lang="vi-VN" sz="2800" b="1" dirty="0">
                    <a:solidFill>
                      <a:srgbClr val="FFFF00"/>
                    </a:solidFill>
                    <a:latin typeface="UTM Swiss Condensed" panose="02000500000000000000" pitchFamily="2" charset="0"/>
                    <a:cs typeface="Times New Roman" panose="02020603050405020304" pitchFamily="18" charset="0"/>
                  </a:rPr>
                  <a:t> Đặt vào hai đầu đoạn mạch RLC mắc nối tiếp một điện áp xoay chiều u = 200cos100πt (V). Biết R = 50 Ω, C = </a:t>
                </a:r>
                <a14:m>
                  <m:oMath xmlns:m="http://schemas.openxmlformats.org/officeDocument/2006/math">
                    <m:f>
                      <m:fPr>
                        <m:ctrlPr>
                          <a:rPr lang="vi-VN" sz="2800" b="1" i="1">
                            <a:solidFill>
                              <a:srgbClr val="FFFF00"/>
                            </a:solidFill>
                            <a:latin typeface="Cambria Math" panose="02040503050406030204" pitchFamily="18" charset="0"/>
                          </a:rPr>
                        </m:ctrlPr>
                      </m:fPr>
                      <m:num>
                        <m:sSup>
                          <m:sSupPr>
                            <m:ctrlPr>
                              <a:rPr lang="vi-VN" sz="2800" b="1" i="1">
                                <a:solidFill>
                                  <a:srgbClr val="FFFF00"/>
                                </a:solidFill>
                                <a:latin typeface="Cambria Math" panose="02040503050406030204" pitchFamily="18" charset="0"/>
                              </a:rPr>
                            </m:ctrlPr>
                          </m:sSupPr>
                          <m:e>
                            <m:r>
                              <a:rPr lang="vi-VN" sz="2800" b="1">
                                <a:solidFill>
                                  <a:srgbClr val="FFFF00"/>
                                </a:solidFill>
                                <a:latin typeface="Cambria Math" panose="02040503050406030204" pitchFamily="18" charset="0"/>
                              </a:rPr>
                              <m:t>𝟏𝟎</m:t>
                            </m:r>
                          </m:e>
                          <m:sup>
                            <m:r>
                              <a:rPr lang="vi-VN" sz="2800" b="1">
                                <a:solidFill>
                                  <a:srgbClr val="FFFF00"/>
                                </a:solidFill>
                                <a:latin typeface="Cambria Math" panose="02040503050406030204" pitchFamily="18" charset="0"/>
                              </a:rPr>
                              <m:t>−</m:t>
                            </m:r>
                            <m:r>
                              <a:rPr lang="vi-VN" sz="2800" b="1">
                                <a:solidFill>
                                  <a:srgbClr val="FFFF00"/>
                                </a:solidFill>
                                <a:latin typeface="Cambria Math" panose="02040503050406030204" pitchFamily="18" charset="0"/>
                              </a:rPr>
                              <m:t>𝟒</m:t>
                            </m:r>
                          </m:sup>
                        </m:sSup>
                      </m:num>
                      <m:den>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 F, L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𝟏</m:t>
                        </m:r>
                      </m:num>
                      <m:den>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den>
                    </m:f>
                  </m:oMath>
                </a14:m>
                <a:r>
                  <a:rPr lang="vi-VN" sz="2800" b="1" dirty="0">
                    <a:solidFill>
                      <a:srgbClr val="FFFF00"/>
                    </a:solidFill>
                    <a:latin typeface="UTM Swiss Condensed" panose="02000500000000000000" pitchFamily="2" charset="0"/>
                    <a:cs typeface="Times New Roman" panose="02020603050405020304" pitchFamily="18" charset="0"/>
                  </a:rPr>
                  <a:t>H. Để công suất tiêu thụ của mạch đạt cực đại thì phải ghép thêm với tụ điện C ban đầu một tụ điện C0 bằng bao nhiêu và ghép như thế nào?</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309B34C-BD25-44EC-A890-3AC4562BB700}"/>
                  </a:ext>
                </a:extLst>
              </p:cNvPr>
              <p:cNvSpPr>
                <a:spLocks noRot="1" noChangeAspect="1" noMove="1" noResize="1" noEditPoints="1" noAdjustHandles="1" noChangeArrowheads="1" noChangeShapeType="1" noTextEdit="1"/>
              </p:cNvSpPr>
              <p:nvPr/>
            </p:nvSpPr>
            <p:spPr>
              <a:xfrm>
                <a:off x="127000" y="63500"/>
                <a:ext cx="11938000" cy="2798330"/>
              </a:xfrm>
              <a:prstGeom prst="rect">
                <a:avLst/>
              </a:prstGeom>
              <a:blipFill>
                <a:blip r:embed="rId2"/>
                <a:stretch>
                  <a:fillRect l="-916" t="-1253"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32C3CA1-BD62-48FF-837B-E2052D0933F0}"/>
                  </a:ext>
                </a:extLst>
              </p:cNvPr>
              <p:cNvSpPr/>
              <p:nvPr/>
            </p:nvSpPr>
            <p:spPr>
              <a:xfrm>
                <a:off x="508000" y="2861830"/>
                <a:ext cx="4891083" cy="778034"/>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C</a:t>
                </a:r>
                <a:r>
                  <a:rPr lang="vi-VN" sz="2800" b="1" baseline="-25000" dirty="0">
                    <a:solidFill>
                      <a:srgbClr val="FFFFFF"/>
                    </a:solidFill>
                    <a:latin typeface="UTM Swiss Condensed" panose="02000500000000000000" pitchFamily="2" charset="0"/>
                    <a:ea typeface="Cambria" panose="02040503050406030204" pitchFamily="18" charset="0"/>
                  </a:rPr>
                  <a:t>0</a:t>
                </a:r>
                <a:r>
                  <a:rPr lang="vi-VN"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vi-VN" sz="2800" b="1" dirty="0">
                    <a:solidFill>
                      <a:srgbClr val="FFFFFF"/>
                    </a:solidFill>
                    <a:latin typeface="UTM Swiss Condensed" panose="02000500000000000000" pitchFamily="2" charset="0"/>
                    <a:ea typeface="Cambria" panose="02040503050406030204" pitchFamily="18" charset="0"/>
                  </a:rPr>
                  <a:t>F, ghép nối tiếp.</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732C3CA1-BD62-48FF-837B-E2052D0933F0}"/>
                  </a:ext>
                </a:extLst>
              </p:cNvPr>
              <p:cNvSpPr>
                <a:spLocks noRot="1" noChangeAspect="1" noMove="1" noResize="1" noEditPoints="1" noAdjustHandles="1" noChangeArrowheads="1" noChangeShapeType="1" noTextEdit="1"/>
              </p:cNvSpPr>
              <p:nvPr/>
            </p:nvSpPr>
            <p:spPr>
              <a:xfrm>
                <a:off x="508000" y="2861830"/>
                <a:ext cx="4891083" cy="778034"/>
              </a:xfrm>
              <a:prstGeom prst="rect">
                <a:avLst/>
              </a:prstGeom>
              <a:blipFill>
                <a:blip r:embed="rId3"/>
                <a:stretch>
                  <a:fillRect l="-2491" b="-7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53EA6E-417D-4F1A-8247-8490A0B320A9}"/>
                  </a:ext>
                </a:extLst>
              </p:cNvPr>
              <p:cNvSpPr/>
              <p:nvPr/>
            </p:nvSpPr>
            <p:spPr>
              <a:xfrm>
                <a:off x="508000" y="3639864"/>
                <a:ext cx="4464299" cy="155177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C</a:t>
                </a:r>
                <a:r>
                  <a:rPr lang="vi-VN" sz="2800" b="1" baseline="-25000"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0</a:t>
                </a:r>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𝟑</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vi-VN"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F, ghép nối tiếp.</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5653EA6E-417D-4F1A-8247-8490A0B320A9}"/>
                  </a:ext>
                </a:extLst>
              </p:cNvPr>
              <p:cNvSpPr>
                <a:spLocks noRot="1" noChangeAspect="1" noMove="1" noResize="1" noEditPoints="1" noAdjustHandles="1" noChangeArrowheads="1" noChangeShapeType="1" noTextEdit="1"/>
              </p:cNvSpPr>
              <p:nvPr/>
            </p:nvSpPr>
            <p:spPr>
              <a:xfrm>
                <a:off x="508000" y="3639864"/>
                <a:ext cx="4464299" cy="1551771"/>
              </a:xfrm>
              <a:prstGeom prst="rect">
                <a:avLst/>
              </a:prstGeom>
              <a:blipFill>
                <a:blip r:embed="rId4"/>
                <a:stretch>
                  <a:fillRect l="-2729" r="-17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5864B03-6B35-4BA4-BFFB-CA8EE02C566B}"/>
                  </a:ext>
                </a:extLst>
              </p:cNvPr>
              <p:cNvSpPr/>
              <p:nvPr/>
            </p:nvSpPr>
            <p:spPr>
              <a:xfrm>
                <a:off x="508000" y="5071715"/>
                <a:ext cx="5814412" cy="778034"/>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C</a:t>
                </a:r>
                <a:r>
                  <a:rPr lang="fr-FR" sz="2800" b="1" baseline="-25000" dirty="0">
                    <a:solidFill>
                      <a:srgbClr val="FFFFFF"/>
                    </a:solidFill>
                    <a:latin typeface="UTM Swiss Condensed" panose="02000500000000000000" pitchFamily="2" charset="0"/>
                    <a:ea typeface="Cambria" panose="02040503050406030204" pitchFamily="18" charset="0"/>
                  </a:rPr>
                  <a:t>0</a:t>
                </a:r>
                <a:r>
                  <a:rPr lang="fr-FR"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𝟑</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fr-FR" sz="2800" b="1" dirty="0">
                    <a:solidFill>
                      <a:srgbClr val="FFFFFF"/>
                    </a:solidFill>
                    <a:latin typeface="UTM Swiss Condensed" panose="02000500000000000000" pitchFamily="2" charset="0"/>
                    <a:ea typeface="Cambria" panose="02040503050406030204" pitchFamily="18" charset="0"/>
                  </a:rPr>
                  <a:t> F, </a:t>
                </a:r>
                <a:r>
                  <a:rPr lang="fr-FR" sz="2800" b="1" dirty="0" err="1">
                    <a:solidFill>
                      <a:srgbClr val="FFFFFF"/>
                    </a:solidFill>
                    <a:latin typeface="UTM Swiss Condensed" panose="02000500000000000000" pitchFamily="2" charset="0"/>
                    <a:ea typeface="Cambria" panose="02040503050406030204" pitchFamily="18" charset="0"/>
                  </a:rPr>
                  <a:t>ghép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song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song</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45864B03-6B35-4BA4-BFFB-CA8EE02C566B}"/>
                  </a:ext>
                </a:extLst>
              </p:cNvPr>
              <p:cNvSpPr>
                <a:spLocks noRot="1" noChangeAspect="1" noMove="1" noResize="1" noEditPoints="1" noAdjustHandles="1" noChangeArrowheads="1" noChangeShapeType="1" noTextEdit="1"/>
              </p:cNvSpPr>
              <p:nvPr/>
            </p:nvSpPr>
            <p:spPr>
              <a:xfrm>
                <a:off x="508000" y="5071715"/>
                <a:ext cx="5814412" cy="778034"/>
              </a:xfrm>
              <a:prstGeom prst="rect">
                <a:avLst/>
              </a:prstGeom>
              <a:blipFill>
                <a:blip r:embed="rId5"/>
                <a:stretch>
                  <a:fillRect l="-2096" b="-7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1B39C1-464F-45CB-9D09-ABACD25077CE}"/>
                  </a:ext>
                </a:extLst>
              </p:cNvPr>
              <p:cNvSpPr/>
              <p:nvPr/>
            </p:nvSpPr>
            <p:spPr>
              <a:xfrm>
                <a:off x="508000" y="5969669"/>
                <a:ext cx="4754443" cy="778034"/>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C</a:t>
                </a:r>
                <a:r>
                  <a:rPr lang="fr-FR" sz="2800" b="1" baseline="-25000" dirty="0">
                    <a:solidFill>
                      <a:srgbClr val="FFFFFF"/>
                    </a:solidFill>
                    <a:latin typeface="UTM Swiss Condensed" panose="02000500000000000000" pitchFamily="2" charset="0"/>
                    <a:ea typeface="Cambria" panose="02040503050406030204" pitchFamily="18" charset="0"/>
                  </a:rPr>
                  <a:t>0</a:t>
                </a:r>
                <a:r>
                  <a:rPr lang="fr-FR" sz="2800" b="1" dirty="0">
                    <a:solidFill>
                      <a:srgbClr val="FFFFFF"/>
                    </a:solidFill>
                    <a:latin typeface="UTM Swiss Condensed" panose="02000500000000000000" pitchFamily="2" charset="0"/>
                    <a:ea typeface="Cambria" panose="020405030504060302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Cambria" panose="02040503050406030204" pitchFamily="18" charset="0"/>
                              </a:rPr>
                              <m:t>𝟏𝟎</m:t>
                            </m:r>
                          </m:e>
                          <m:sup>
                            <m:r>
                              <a:rPr lang="vi-VN" sz="2800" b="1" i="1">
                                <a:solidFill>
                                  <a:srgbClr val="FFFFFF"/>
                                </a:solidFill>
                                <a:latin typeface="Cambria Math" panose="02040503050406030204" pitchFamily="18" charset="0"/>
                                <a:ea typeface="Cambria" panose="02040503050406030204" pitchFamily="18" charset="0"/>
                              </a:rPr>
                              <m:t>−</m:t>
                            </m:r>
                            <m:r>
                              <a:rPr lang="vi-VN" sz="2800" b="1" i="1">
                                <a:solidFill>
                                  <a:srgbClr val="FFFFFF"/>
                                </a:solidFill>
                                <a:latin typeface="Cambria Math" panose="02040503050406030204" pitchFamily="18" charset="0"/>
                                <a:ea typeface="Cambria" panose="02040503050406030204" pitchFamily="18" charset="0"/>
                              </a:rPr>
                              <m:t>𝟒</m:t>
                            </m:r>
                          </m:sup>
                        </m:sSup>
                      </m:num>
                      <m:den>
                        <m:r>
                          <a:rPr lang="vi-VN" sz="2800" b="1" i="1">
                            <a:solidFill>
                              <a:srgbClr val="FFFFFF"/>
                            </a:solidFill>
                            <a:latin typeface="Cambria Math" panose="02040503050406030204" pitchFamily="18" charset="0"/>
                            <a:ea typeface="Cambria" panose="02040503050406030204" pitchFamily="18" charset="0"/>
                          </a:rPr>
                          <m:t>𝟐</m:t>
                        </m:r>
                        <m:r>
                          <a:rPr lang="vi-VN" sz="2800" b="1" i="1">
                            <a:solidFill>
                              <a:srgbClr val="FFFFFF"/>
                            </a:solidFill>
                            <a:latin typeface="Cambria Math" panose="02040503050406030204" pitchFamily="18" charset="0"/>
                            <a:ea typeface="Cambria" panose="02040503050406030204" pitchFamily="18" charset="0"/>
                          </a:rPr>
                          <m:t>𝝅</m:t>
                        </m:r>
                      </m:den>
                    </m:f>
                  </m:oMath>
                </a14:m>
                <a:r>
                  <a:rPr lang="fr-FR" sz="2800" b="1" dirty="0">
                    <a:solidFill>
                      <a:srgbClr val="FFFFFF"/>
                    </a:solidFill>
                    <a:latin typeface="UTM Swiss Condensed" panose="02000500000000000000" pitchFamily="2" charset="0"/>
                    <a:ea typeface="Cambria" panose="02040503050406030204" pitchFamily="18" charset="0"/>
                  </a:rPr>
                  <a:t>F, </a:t>
                </a:r>
                <a:r>
                  <a:rPr lang="fr-FR" sz="2800" b="1" dirty="0" err="1">
                    <a:solidFill>
                      <a:srgbClr val="FFFFFF"/>
                    </a:solidFill>
                    <a:latin typeface="UTM Swiss Condensed" panose="02000500000000000000" pitchFamily="2" charset="0"/>
                    <a:ea typeface="Cambria" panose="02040503050406030204" pitchFamily="18" charset="0"/>
                  </a:rPr>
                  <a:t>ghép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song</a:t>
                </a:r>
                <a:r>
                  <a:rPr lang="fr-FR" sz="2800" b="1" dirty="0">
                    <a:solidFill>
                      <a:srgbClr val="FFFFFF"/>
                    </a:solidFill>
                    <a:latin typeface="UTM Swiss Condensed" panose="02000500000000000000" pitchFamily="2" charset="0"/>
                    <a:ea typeface="Cambria" panose="02040503050406030204" pitchFamily="18" charset="0"/>
                  </a:rPr>
                  <a:t> </a:t>
                </a:r>
                <a:r>
                  <a:rPr lang="fr-FR" sz="2800" b="1" err="1">
                    <a:solidFill>
                      <a:srgbClr val="FFFFFF"/>
                    </a:solidFill>
                    <a:latin typeface="UTM Swiss Condensed" panose="02000500000000000000" pitchFamily="2" charset="0"/>
                    <a:ea typeface="Cambria" panose="02040503050406030204" pitchFamily="18" charset="0"/>
                  </a:rPr>
                  <a:t>song</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C91B39C1-464F-45CB-9D09-ABACD25077CE}"/>
                  </a:ext>
                </a:extLst>
              </p:cNvPr>
              <p:cNvSpPr>
                <a:spLocks noRot="1" noChangeAspect="1" noMove="1" noResize="1" noEditPoints="1" noAdjustHandles="1" noChangeArrowheads="1" noChangeShapeType="1" noTextEdit="1"/>
              </p:cNvSpPr>
              <p:nvPr/>
            </p:nvSpPr>
            <p:spPr>
              <a:xfrm>
                <a:off x="508000" y="5969669"/>
                <a:ext cx="4754443" cy="778034"/>
              </a:xfrm>
              <a:prstGeom prst="rect">
                <a:avLst/>
              </a:prstGeom>
              <a:blipFill>
                <a:blip r:embed="rId6"/>
                <a:stretch>
                  <a:fillRect l="-2564" r="-1795" b="-703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9438409-1EB2-4D46-A1BD-A6BB44893177}"/>
              </a:ext>
            </a:extLst>
          </p:cNvPr>
          <p:cNvSpPr/>
          <p:nvPr/>
        </p:nvSpPr>
        <p:spPr>
          <a:xfrm>
            <a:off x="444500" y="512813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6852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787C841-A768-4493-9820-80CC18C946C8}"/>
                  </a:ext>
                </a:extLst>
              </p:cNvPr>
              <p:cNvSpPr/>
              <p:nvPr/>
            </p:nvSpPr>
            <p:spPr>
              <a:xfrm>
                <a:off x="127000" y="63500"/>
                <a:ext cx="11938000" cy="335168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dirty="0">
                    <a:solidFill>
                      <a:srgbClr val="FF0000"/>
                    </a:solidFill>
                    <a:latin typeface="UTM Swiss Condensed" panose="02000500000000000000" pitchFamily="2" charset="0"/>
                    <a:cs typeface="Times New Roman" panose="02020603050405020304" pitchFamily="18" charset="0"/>
                  </a:rPr>
                  <a:t>Câu 6:</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Cho mạch điện không phân nhánh gồm</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3 phần tử: điện </a:t>
                </a:r>
                <a:r>
                  <a:rPr lang="fr-FR" sz="2800" b="1" dirty="0" err="1">
                    <a:solidFill>
                      <a:srgbClr val="FFFF00"/>
                    </a:solidFill>
                    <a:latin typeface="UTM Swiss Condensed" panose="02000500000000000000" pitchFamily="2" charset="0"/>
                    <a:cs typeface="Times New Roman" panose="02020603050405020304" pitchFamily="18" charset="0"/>
                  </a:rPr>
                  <a:t>trở</a:t>
                </a:r>
                <a:r>
                  <a:rPr lang="fr-FR" sz="2800" b="1" dirty="0">
                    <a:solidFill>
                      <a:srgbClr val="FFFF00"/>
                    </a:solidFill>
                    <a:latin typeface="UTM Swiss Condensed" panose="02000500000000000000" pitchFamily="2" charset="0"/>
                    <a:cs typeface="Times New Roman" panose="02020603050405020304" pitchFamily="18" charset="0"/>
                  </a:rPr>
                  <a:t> R = 100</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fr-FR" sz="2800" b="1">
                            <a:solidFill>
                              <a:srgbClr val="FFFF00"/>
                            </a:solidFill>
                            <a:latin typeface="Cambria Math" panose="02040503050406030204" pitchFamily="18" charset="0"/>
                          </a:rPr>
                          <m:t>𝟐</m:t>
                        </m:r>
                      </m:e>
                    </m:rad>
                  </m:oMath>
                </a14:m>
                <a:r>
                  <a:rPr lang="vi-VN" sz="2800" b="1" dirty="0">
                    <a:solidFill>
                      <a:srgbClr val="FFFF00"/>
                    </a:solidFill>
                    <a:latin typeface="UTM Swiss Condensed" panose="02000500000000000000" pitchFamily="2" charset="0"/>
                    <a:cs typeface="Times New Roman" panose="02020603050405020304" pitchFamily="18" charset="0"/>
                  </a:rPr>
                  <a:t>Ω</a:t>
                </a:r>
                <a:r>
                  <a:rPr lang="fr-FR" sz="2800" b="1">
                    <a:solidFill>
                      <a:srgbClr val="FFFF00"/>
                    </a:solidFill>
                    <a:latin typeface="UTM Swiss Condensed" panose="02000500000000000000" pitchFamily="2" charset="0"/>
                    <a:cs typeface="Times New Roman" panose="02020603050405020304" pitchFamily="18" charset="0"/>
                  </a:rPr>
                  <a:t>, cuộn dây thuần </a:t>
                </a:r>
                <a:r>
                  <a:rPr lang="fr-FR" sz="2800" b="1" dirty="0" err="1">
                    <a:solidFill>
                      <a:srgbClr val="FFFF00"/>
                    </a:solidFill>
                    <a:latin typeface="UTM Swiss Condensed" panose="02000500000000000000" pitchFamily="2" charset="0"/>
                    <a:cs typeface="Times New Roman" panose="02020603050405020304" pitchFamily="18" charset="0"/>
                  </a:rPr>
                  <a:t>cảm</a:t>
                </a:r>
                <a:r>
                  <a:rPr lang="fr-FR" sz="2800" b="1" dirty="0">
                    <a:solidFill>
                      <a:srgbClr val="FFFF00"/>
                    </a:solidFill>
                    <a:latin typeface="UTM Swiss Condensed" panose="02000500000000000000" pitchFamily="2" charset="0"/>
                    <a:cs typeface="Times New Roman" panose="02020603050405020304" pitchFamily="18" charset="0"/>
                  </a:rPr>
                  <a:t> L = </a:t>
                </a:r>
                <a14:m>
                  <m:oMath xmlns:m="http://schemas.openxmlformats.org/officeDocument/2006/math">
                    <m:f>
                      <m:fPr>
                        <m:ctrlPr>
                          <a:rPr lang="vi-VN" sz="2800" b="1" i="1">
                            <a:solidFill>
                              <a:srgbClr val="FFFF00"/>
                            </a:solidFill>
                            <a:latin typeface="Cambria Math" panose="02040503050406030204" pitchFamily="18" charset="0"/>
                          </a:rPr>
                        </m:ctrlPr>
                      </m:fPr>
                      <m:num>
                        <m:rad>
                          <m:radPr>
                            <m:degHide m:val="on"/>
                            <m:ctrlPr>
                              <a:rPr lang="vi-VN" sz="2800" b="1" i="1">
                                <a:solidFill>
                                  <a:srgbClr val="FFFF00"/>
                                </a:solidFill>
                                <a:latin typeface="Cambria Math" panose="02040503050406030204" pitchFamily="18" charset="0"/>
                              </a:rPr>
                            </m:ctrlPr>
                          </m:radPr>
                          <m:deg/>
                          <m:e>
                            <m:r>
                              <a:rPr lang="fr-FR" sz="2800" b="1">
                                <a:solidFill>
                                  <a:srgbClr val="FFFF00"/>
                                </a:solidFill>
                                <a:latin typeface="Cambria Math" panose="02040503050406030204" pitchFamily="18" charset="0"/>
                              </a:rPr>
                              <m:t>𝟐</m:t>
                            </m:r>
                          </m:e>
                        </m:rad>
                      </m:num>
                      <m:den>
                        <m:r>
                          <a:rPr lang="fr-FR" sz="2800" b="1">
                            <a:solidFill>
                              <a:srgbClr val="FFFF00"/>
                            </a:solidFill>
                            <a:latin typeface="Cambria Math" panose="02040503050406030204" pitchFamily="18" charset="0"/>
                          </a:rPr>
                          <m:t>𝝅</m:t>
                        </m:r>
                      </m:den>
                    </m:f>
                  </m:oMath>
                </a14:m>
                <a:r>
                  <a:rPr lang="fr-FR" sz="2800" b="1">
                    <a:solidFill>
                      <a:srgbClr val="FFFF00"/>
                    </a:solidFill>
                    <a:latin typeface="UTM Swiss Condensed" panose="02000500000000000000" pitchFamily="2" charset="0"/>
                    <a:cs typeface="Times New Roman" panose="02020603050405020304" pitchFamily="18" charset="0"/>
                  </a:rPr>
                  <a:t>H và tụ có điện </a:t>
                </a:r>
                <a:r>
                  <a:rPr lang="fr-FR" sz="2800" b="1" dirty="0" err="1">
                    <a:solidFill>
                      <a:srgbClr val="FFFF00"/>
                    </a:solidFill>
                    <a:latin typeface="UTM Swiss Condensed" panose="02000500000000000000" pitchFamily="2" charset="0"/>
                    <a:cs typeface="Times New Roman" panose="02020603050405020304" pitchFamily="18" charset="0"/>
                  </a:rPr>
                  <a:t>dung</a:t>
                </a:r>
                <a:r>
                  <a:rPr lang="fr-FR" sz="2800" b="1" dirty="0">
                    <a:solidFill>
                      <a:srgbClr val="FFFF00"/>
                    </a:solidFill>
                    <a:latin typeface="UTM Swiss Condensed" panose="02000500000000000000" pitchFamily="2" charset="0"/>
                    <a:cs typeface="Times New Roman" panose="02020603050405020304" pitchFamily="18" charset="0"/>
                  </a:rPr>
                  <a:t> C = </a:t>
                </a:r>
                <a14:m>
                  <m:oMath xmlns:m="http://schemas.openxmlformats.org/officeDocument/2006/math">
                    <m:f>
                      <m:fPr>
                        <m:ctrlPr>
                          <a:rPr lang="vi-VN" sz="2800" b="1" i="1">
                            <a:solidFill>
                              <a:srgbClr val="FFFF00"/>
                            </a:solidFill>
                            <a:latin typeface="Cambria Math" panose="02040503050406030204" pitchFamily="18" charset="0"/>
                          </a:rPr>
                        </m:ctrlPr>
                      </m:fPr>
                      <m:num>
                        <m:rad>
                          <m:radPr>
                            <m:degHide m:val="on"/>
                            <m:ctrlPr>
                              <a:rPr lang="vi-VN" sz="2800" b="1" i="1">
                                <a:solidFill>
                                  <a:srgbClr val="FFFF00"/>
                                </a:solidFill>
                                <a:latin typeface="Cambria Math" panose="02040503050406030204" pitchFamily="18" charset="0"/>
                              </a:rPr>
                            </m:ctrlPr>
                          </m:radPr>
                          <m:deg/>
                          <m:e>
                            <m:r>
                              <a:rPr lang="fr-FR" sz="2800" b="1">
                                <a:solidFill>
                                  <a:srgbClr val="FFFF00"/>
                                </a:solidFill>
                                <a:latin typeface="Cambria Math" panose="02040503050406030204" pitchFamily="18" charset="0"/>
                              </a:rPr>
                              <m:t>𝟐</m:t>
                            </m:r>
                          </m:e>
                        </m:rad>
                        <m:r>
                          <a:rPr lang="fr-FR" sz="2800" b="1">
                            <a:solidFill>
                              <a:srgbClr val="FFFF00"/>
                            </a:solidFill>
                            <a:latin typeface="Cambria Math" panose="02040503050406030204" pitchFamily="18" charset="0"/>
                          </a:rPr>
                          <m:t>.</m:t>
                        </m:r>
                        <m:sSup>
                          <m:sSupPr>
                            <m:ctrlPr>
                              <a:rPr lang="vi-VN" sz="2800" b="1" i="1">
                                <a:solidFill>
                                  <a:srgbClr val="FFFF00"/>
                                </a:solidFill>
                                <a:latin typeface="Cambria Math" panose="02040503050406030204" pitchFamily="18" charset="0"/>
                              </a:rPr>
                            </m:ctrlPr>
                          </m:sSupPr>
                          <m:e>
                            <m:r>
                              <a:rPr lang="fr-FR" sz="2800" b="1">
                                <a:solidFill>
                                  <a:srgbClr val="FFFF00"/>
                                </a:solidFill>
                                <a:latin typeface="Cambria Math" panose="02040503050406030204" pitchFamily="18" charset="0"/>
                              </a:rPr>
                              <m:t>𝟏𝟎</m:t>
                            </m:r>
                          </m:e>
                          <m:sup>
                            <m:r>
                              <a:rPr lang="fr-FR" sz="2800" b="1">
                                <a:solidFill>
                                  <a:srgbClr val="FFFF00"/>
                                </a:solidFill>
                                <a:latin typeface="Cambria Math" panose="02040503050406030204" pitchFamily="18" charset="0"/>
                              </a:rPr>
                              <m:t>−</m:t>
                            </m:r>
                            <m:r>
                              <a:rPr lang="fr-FR" sz="2800" b="1">
                                <a:solidFill>
                                  <a:srgbClr val="FFFF00"/>
                                </a:solidFill>
                                <a:latin typeface="Cambria Math" panose="02040503050406030204" pitchFamily="18" charset="0"/>
                              </a:rPr>
                              <m:t>𝟒</m:t>
                            </m:r>
                          </m:sup>
                        </m:sSup>
                      </m:num>
                      <m:den>
                        <m:r>
                          <a:rPr lang="fr-FR" sz="2800" b="1">
                            <a:solidFill>
                              <a:srgbClr val="FFFF00"/>
                            </a:solidFill>
                            <a:latin typeface="Cambria Math" panose="02040503050406030204" pitchFamily="18" charset="0"/>
                          </a:rPr>
                          <m:t>𝝅</m:t>
                        </m:r>
                      </m:den>
                    </m:f>
                    <m:r>
                      <a:rPr lang="fr-FR" sz="2800" b="1">
                        <a:solidFill>
                          <a:srgbClr val="FFFF00"/>
                        </a:solidFill>
                        <a:latin typeface="Cambria Math" panose="02040503050406030204" pitchFamily="18" charset="0"/>
                      </a:rPr>
                      <m:t> </m:t>
                    </m:r>
                  </m:oMath>
                </a14:m>
                <a:r>
                  <a:rPr lang="fr-FR" sz="2800" b="1" dirty="0">
                    <a:solidFill>
                      <a:srgbClr val="FFFF00"/>
                    </a:solidFill>
                    <a:latin typeface="UTM Swiss Condensed" panose="02000500000000000000" pitchFamily="2" charset="0"/>
                    <a:cs typeface="Times New Roman" panose="02020603050405020304" pitchFamily="18" charset="0"/>
                  </a:rPr>
                  <a:t>F</a:t>
                </a:r>
                <a:r>
                  <a:rPr lang="fr-FR" sz="2800" b="1">
                    <a:solidFill>
                      <a:srgbClr val="FFFF00"/>
                    </a:solidFill>
                    <a:latin typeface="UTM Swiss Condensed" panose="02000500000000000000" pitchFamily="2" charset="0"/>
                    <a:cs typeface="Times New Roman" panose="02020603050405020304" pitchFamily="18" charset="0"/>
                  </a:rPr>
                  <a:t>. Đặt giữa hai đầu đoạn mạch điện áp uAB</a:t>
                </a:r>
                <a:r>
                  <a:rPr lang="fr-FR" sz="2800" b="1" dirty="0">
                    <a:solidFill>
                      <a:srgbClr val="FFFF00"/>
                    </a:solidFill>
                    <a:latin typeface="UTM Swiss Condensed" panose="02000500000000000000" pitchFamily="2" charset="0"/>
                    <a:cs typeface="Times New Roman" panose="02020603050405020304" pitchFamily="18" charset="0"/>
                  </a:rPr>
                  <a:t> = 400cos(</a:t>
                </a:r>
                <a:r>
                  <a:rPr lang="fr-FR" sz="2800" b="1">
                    <a:solidFill>
                      <a:srgbClr val="FFFF00"/>
                    </a:solidFill>
                    <a:latin typeface="UTM Swiss Condensed" panose="02000500000000000000" pitchFamily="2" charset="0"/>
                    <a:cs typeface="Times New Roman" panose="02020603050405020304" pitchFamily="18" charset="0"/>
                  </a:rPr>
                  <a:t>100</a:t>
                </a:r>
                <a:r>
                  <a:rPr lang="vi-VN" sz="2800" b="1">
                    <a:solidFill>
                      <a:srgbClr val="FFFF00"/>
                    </a:solidFill>
                    <a:latin typeface="UTM Swiss Condensed" panose="02000500000000000000" pitchFamily="2" charset="0"/>
                    <a:cs typeface="Times New Roman" panose="02020603050405020304" pitchFamily="18" charset="0"/>
                  </a:rPr>
                  <a:t>π</a:t>
                </a:r>
                <a:r>
                  <a:rPr lang="fr-FR" sz="2800" b="1" dirty="0">
                    <a:solidFill>
                      <a:srgbClr val="FFFF00"/>
                    </a:solidFill>
                    <a:latin typeface="UTM Swiss Condensed" panose="02000500000000000000" pitchFamily="2" charset="0"/>
                    <a:cs typeface="Times New Roman" panose="02020603050405020304" pitchFamily="18" charset="0"/>
                  </a:rPr>
                  <a:t>t)(V</a:t>
                </a:r>
                <a:r>
                  <a:rPr lang="fr-FR" sz="2800" b="1">
                    <a:solidFill>
                      <a:srgbClr val="FFFF00"/>
                    </a:solidFill>
                    <a:latin typeface="UTM Swiss Condensed" panose="02000500000000000000" pitchFamily="2" charset="0"/>
                    <a:cs typeface="Times New Roman" panose="02020603050405020304" pitchFamily="18" charset="0"/>
                  </a:rPr>
                  <a:t>). Phải ghép tụ</a:t>
                </a:r>
                <a:r>
                  <a:rPr lang="fr-FR" sz="2800" b="1" dirty="0">
                    <a:solidFill>
                      <a:srgbClr val="FFFF00"/>
                    </a:solidFill>
                    <a:latin typeface="UTM Swiss Condensed" panose="02000500000000000000" pitchFamily="2" charset="0"/>
                    <a:cs typeface="Times New Roman" panose="02020603050405020304" pitchFamily="18" charset="0"/>
                  </a:rPr>
                  <a:t> C</a:t>
                </a:r>
                <a:r>
                  <a:rPr lang="fr-FR" sz="2800" b="1">
                    <a:solidFill>
                      <a:srgbClr val="FFFF00"/>
                    </a:solidFill>
                    <a:latin typeface="UTM Swiss Condensed" panose="02000500000000000000" pitchFamily="2" charset="0"/>
                    <a:cs typeface="Times New Roman" panose="02020603050405020304" pitchFamily="18" charset="0"/>
                  </a:rPr>
                  <a:t>’ như thế nào và có giá trị bằng</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bao nhiêu với tụ</a:t>
                </a:r>
                <a:r>
                  <a:rPr lang="fr-FR" sz="2800" b="1" dirty="0">
                    <a:solidFill>
                      <a:srgbClr val="FFFF00"/>
                    </a:solidFill>
                    <a:latin typeface="UTM Swiss Condensed" panose="02000500000000000000" pitchFamily="2" charset="0"/>
                    <a:cs typeface="Times New Roman" panose="02020603050405020304" pitchFamily="18" charset="0"/>
                  </a:rPr>
                  <a:t> </a:t>
                </a:r>
                <a:r>
                  <a:rPr lang="fr-FR" sz="2800" b="1">
                    <a:solidFill>
                      <a:srgbClr val="FFFF00"/>
                    </a:solidFill>
                    <a:latin typeface="UTM Swiss Condensed" panose="02000500000000000000" pitchFamily="2" charset="0"/>
                    <a:cs typeface="Times New Roman" panose="02020603050405020304" pitchFamily="18" charset="0"/>
                  </a:rPr>
                  <a:t>C sao cho công suất của mạch có giá trị cực đại</a:t>
                </a:r>
                <a:r>
                  <a:rPr lang="fr-FR"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A787C841-A768-4493-9820-80CC18C946C8}"/>
                  </a:ext>
                </a:extLst>
              </p:cNvPr>
              <p:cNvSpPr>
                <a:spLocks noRot="1" noChangeAspect="1" noMove="1" noResize="1" noEditPoints="1" noAdjustHandles="1" noChangeArrowheads="1" noChangeShapeType="1" noTextEdit="1"/>
              </p:cNvSpPr>
              <p:nvPr/>
            </p:nvSpPr>
            <p:spPr>
              <a:xfrm>
                <a:off x="127000" y="63500"/>
                <a:ext cx="11938000" cy="335168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F10D4D5-6DEE-431C-B2C1-DCAA229A0CEE}"/>
                  </a:ext>
                </a:extLst>
              </p:cNvPr>
              <p:cNvSpPr/>
              <p:nvPr/>
            </p:nvSpPr>
            <p:spPr>
              <a:xfrm>
                <a:off x="1016000" y="3415187"/>
                <a:ext cx="4891083" cy="786369"/>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C’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fr-FR" sz="2800" b="1" dirty="0">
                    <a:solidFill>
                      <a:srgbClr val="FFFFFF"/>
                    </a:solidFill>
                    <a:latin typeface="UTM Swiss Condensed" panose="02000500000000000000" pitchFamily="2" charset="0"/>
                    <a:ea typeface="Cambria" panose="02040503050406030204" pitchFamily="18" charset="0"/>
                  </a:rPr>
                  <a:t>F, </a:t>
                </a:r>
                <a:r>
                  <a:rPr lang="fr-FR" sz="2800" b="1" dirty="0" err="1">
                    <a:solidFill>
                      <a:srgbClr val="FFFFFF"/>
                    </a:solidFill>
                    <a:latin typeface="UTM Swiss Condensed" panose="02000500000000000000" pitchFamily="2" charset="0"/>
                    <a:ea typeface="Cambria" panose="02040503050406030204" pitchFamily="18" charset="0"/>
                  </a:rPr>
                  <a:t>ghép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nối</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tiếp</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1F10D4D5-6DEE-431C-B2C1-DCAA229A0CEE}"/>
                  </a:ext>
                </a:extLst>
              </p:cNvPr>
              <p:cNvSpPr>
                <a:spLocks noRot="1" noChangeAspect="1" noMove="1" noResize="1" noEditPoints="1" noAdjustHandles="1" noChangeArrowheads="1" noChangeShapeType="1" noTextEdit="1"/>
              </p:cNvSpPr>
              <p:nvPr/>
            </p:nvSpPr>
            <p:spPr>
              <a:xfrm>
                <a:off x="1016000" y="3415187"/>
                <a:ext cx="4891083" cy="786369"/>
              </a:xfrm>
              <a:prstGeom prst="rect">
                <a:avLst/>
              </a:prstGeom>
              <a:blipFill>
                <a:blip r:embed="rId3"/>
                <a:stretch>
                  <a:fillRect l="-2618" b="-697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8073087-86D8-4956-B9C2-F223F052B03A}"/>
                  </a:ext>
                </a:extLst>
              </p:cNvPr>
              <p:cNvSpPr/>
              <p:nvPr/>
            </p:nvSpPr>
            <p:spPr>
              <a:xfrm>
                <a:off x="6477000" y="3115387"/>
                <a:ext cx="5001947" cy="1564274"/>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C’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F,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ghép</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song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song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E8073087-86D8-4956-B9C2-F223F052B03A}"/>
                  </a:ext>
                </a:extLst>
              </p:cNvPr>
              <p:cNvSpPr>
                <a:spLocks noRot="1" noChangeAspect="1" noMove="1" noResize="1" noEditPoints="1" noAdjustHandles="1" noChangeArrowheads="1" noChangeShapeType="1" noTextEdit="1"/>
              </p:cNvSpPr>
              <p:nvPr/>
            </p:nvSpPr>
            <p:spPr>
              <a:xfrm>
                <a:off x="6477000" y="3115387"/>
                <a:ext cx="5001947" cy="1564274"/>
              </a:xfrm>
              <a:prstGeom prst="rect">
                <a:avLst/>
              </a:prstGeom>
              <a:blipFill>
                <a:blip r:embed="rId4"/>
                <a:stretch>
                  <a:fillRect l="-2561" r="-1585" b="-97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2F61F9E-A435-4195-9319-752902FD26B4}"/>
                  </a:ext>
                </a:extLst>
              </p:cNvPr>
              <p:cNvSpPr/>
              <p:nvPr/>
            </p:nvSpPr>
            <p:spPr>
              <a:xfrm>
                <a:off x="1016000" y="4177187"/>
                <a:ext cx="4891083" cy="797078"/>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C’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𝟏𝟎</m:t>
                            </m:r>
                          </m:e>
                          <m:sup>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m:t>
                            </m:r>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𝟒</m:t>
                            </m:r>
                          </m:sup>
                        </m:sSup>
                      </m:num>
                      <m:den>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𝝅</m:t>
                        </m:r>
                      </m:den>
                    </m:f>
                  </m:oMath>
                </a14:m>
                <a:r>
                  <a:rPr lang="fr-FR" sz="2800" b="1" dirty="0">
                    <a:solidFill>
                      <a:srgbClr val="FFFFFF"/>
                    </a:solidFill>
                    <a:latin typeface="UTM Swiss Condensed" panose="02000500000000000000" pitchFamily="2" charset="0"/>
                    <a:ea typeface="Cambria" panose="02040503050406030204" pitchFamily="18" charset="0"/>
                  </a:rPr>
                  <a:t>F, </a:t>
                </a:r>
                <a:r>
                  <a:rPr lang="fr-FR" sz="2800" b="1" dirty="0" err="1">
                    <a:solidFill>
                      <a:srgbClr val="FFFFFF"/>
                    </a:solidFill>
                    <a:latin typeface="UTM Swiss Condensed" panose="02000500000000000000" pitchFamily="2" charset="0"/>
                    <a:ea typeface="Cambria" panose="02040503050406030204" pitchFamily="18" charset="0"/>
                  </a:rPr>
                  <a:t>ghép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nối</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tiếp</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82F61F9E-A435-4195-9319-752902FD26B4}"/>
                  </a:ext>
                </a:extLst>
              </p:cNvPr>
              <p:cNvSpPr>
                <a:spLocks noRot="1" noChangeAspect="1" noMove="1" noResize="1" noEditPoints="1" noAdjustHandles="1" noChangeArrowheads="1" noChangeShapeType="1" noTextEdit="1"/>
              </p:cNvSpPr>
              <p:nvPr/>
            </p:nvSpPr>
            <p:spPr>
              <a:xfrm>
                <a:off x="1016000" y="4177187"/>
                <a:ext cx="4891083" cy="797078"/>
              </a:xfrm>
              <a:prstGeom prst="rect">
                <a:avLst/>
              </a:prstGeom>
              <a:blipFill>
                <a:blip r:embed="rId5"/>
                <a:stretch>
                  <a:fillRect l="-2618" b="-458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9B2D54E-F77B-4F98-B786-070DBD857A4C}"/>
                  </a:ext>
                </a:extLst>
              </p:cNvPr>
              <p:cNvSpPr/>
              <p:nvPr/>
            </p:nvSpPr>
            <p:spPr>
              <a:xfrm>
                <a:off x="6477000" y="4177187"/>
                <a:ext cx="4723986" cy="797078"/>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C’ =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pPr>
                          <m:e>
                            <m:r>
                              <a:rPr lang="fr-FR" sz="2800" b="1" i="1">
                                <a:solidFill>
                                  <a:srgbClr val="FFFFFF"/>
                                </a:solidFill>
                                <a:latin typeface="Cambria Math" panose="02040503050406030204" pitchFamily="18" charset="0"/>
                                <a:ea typeface="Cambria" panose="02040503050406030204" pitchFamily="18" charset="0"/>
                              </a:rPr>
                              <m:t>𝟏𝟎</m:t>
                            </m:r>
                          </m:e>
                          <m:sup>
                            <m:r>
                              <a:rPr lang="fr-FR" sz="2800" b="1" i="1">
                                <a:solidFill>
                                  <a:srgbClr val="FFFFFF"/>
                                </a:solidFill>
                                <a:latin typeface="Cambria Math" panose="02040503050406030204" pitchFamily="18" charset="0"/>
                                <a:ea typeface="Cambria" panose="02040503050406030204" pitchFamily="18" charset="0"/>
                              </a:rPr>
                              <m:t>−</m:t>
                            </m:r>
                            <m:r>
                              <a:rPr lang="fr-FR" sz="2800" b="1" i="1">
                                <a:solidFill>
                                  <a:srgbClr val="FFFFFF"/>
                                </a:solidFill>
                                <a:latin typeface="Cambria Math" panose="02040503050406030204" pitchFamily="18" charset="0"/>
                                <a:ea typeface="Cambria" panose="02040503050406030204" pitchFamily="18" charset="0"/>
                              </a:rPr>
                              <m:t>𝟒</m:t>
                            </m:r>
                          </m:sup>
                        </m:sSup>
                      </m:num>
                      <m:den>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Cambria" panose="02040503050406030204" pitchFamily="18" charset="0"/>
                              </a:rPr>
                              <m:t>𝟐</m:t>
                            </m:r>
                          </m:e>
                        </m:rad>
                        <m:r>
                          <a:rPr lang="fr-FR" sz="2800" b="1" i="1">
                            <a:solidFill>
                              <a:srgbClr val="FFFFFF"/>
                            </a:solidFill>
                            <a:latin typeface="Cambria Math" panose="02040503050406030204" pitchFamily="18" charset="0"/>
                            <a:ea typeface="Cambria" panose="02040503050406030204" pitchFamily="18" charset="0"/>
                          </a:rPr>
                          <m:t>𝝅</m:t>
                        </m:r>
                      </m:den>
                    </m:f>
                  </m:oMath>
                </a14:m>
                <a:r>
                  <a:rPr lang="fr-FR" sz="2800" b="1" dirty="0">
                    <a:solidFill>
                      <a:srgbClr val="FFFFFF"/>
                    </a:solidFill>
                    <a:latin typeface="UTM Swiss Condensed" panose="02000500000000000000" pitchFamily="2" charset="0"/>
                    <a:ea typeface="Cambria" panose="02040503050406030204" pitchFamily="18" charset="0"/>
                  </a:rPr>
                  <a:t>F, </a:t>
                </a:r>
                <a:r>
                  <a:rPr lang="fr-FR" sz="2800" b="1" dirty="0" err="1">
                    <a:solidFill>
                      <a:srgbClr val="FFFFFF"/>
                    </a:solidFill>
                    <a:latin typeface="UTM Swiss Condensed" panose="02000500000000000000" pitchFamily="2" charset="0"/>
                    <a:ea typeface="Cambria" panose="02040503050406030204" pitchFamily="18" charset="0"/>
                  </a:rPr>
                  <a:t>ghép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song</a:t>
                </a:r>
                <a:r>
                  <a:rPr lang="fr-FR" sz="2800" b="1" dirty="0">
                    <a:solidFill>
                      <a:srgbClr val="FFFFFF"/>
                    </a:solidFill>
                    <a:latin typeface="UTM Swiss Condensed" panose="02000500000000000000" pitchFamily="2" charset="0"/>
                    <a:ea typeface="Cambria" panose="02040503050406030204" pitchFamily="18" charset="0"/>
                  </a:rPr>
                  <a:t> </a:t>
                </a:r>
                <a:r>
                  <a:rPr lang="fr-FR" sz="2800" b="1" err="1">
                    <a:solidFill>
                      <a:srgbClr val="FFFFFF"/>
                    </a:solidFill>
                    <a:latin typeface="UTM Swiss Condensed" panose="02000500000000000000" pitchFamily="2" charset="0"/>
                    <a:ea typeface="Cambria" panose="02040503050406030204" pitchFamily="18" charset="0"/>
                  </a:rPr>
                  <a:t>song</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A9B2D54E-F77B-4F98-B786-070DBD857A4C}"/>
                  </a:ext>
                </a:extLst>
              </p:cNvPr>
              <p:cNvSpPr>
                <a:spLocks noRot="1" noChangeAspect="1" noMove="1" noResize="1" noEditPoints="1" noAdjustHandles="1" noChangeArrowheads="1" noChangeShapeType="1" noTextEdit="1"/>
              </p:cNvSpPr>
              <p:nvPr/>
            </p:nvSpPr>
            <p:spPr>
              <a:xfrm>
                <a:off x="6477000" y="4177187"/>
                <a:ext cx="4723986" cy="797078"/>
              </a:xfrm>
              <a:prstGeom prst="rect">
                <a:avLst/>
              </a:prstGeom>
              <a:blipFill>
                <a:blip r:embed="rId6"/>
                <a:stretch>
                  <a:fillRect l="-2713" r="-1809" b="-45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59041AF-8A3C-4BD5-A674-7B3D83125039}"/>
              </a:ext>
            </a:extLst>
          </p:cNvPr>
          <p:cNvSpPr/>
          <p:nvPr/>
        </p:nvSpPr>
        <p:spPr>
          <a:xfrm>
            <a:off x="910297" y="354749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22033387"/>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44F441E-FF41-49AA-8940-9B4D5911106B}"/>
                  </a:ext>
                </a:extLst>
              </p:cNvPr>
              <p:cNvSpPr/>
              <p:nvPr/>
            </p:nvSpPr>
            <p:spPr>
              <a:xfrm>
                <a:off x="127000" y="63500"/>
                <a:ext cx="11938000" cy="202427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u vào hai bản tụ điện có dung kháng là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𝒁</m:t>
                        </m:r>
                      </m:e>
                      <m:sub>
                        <m:r>
                          <a:rPr lang="pt-BR" sz="2800" b="1">
                            <a:solidFill>
                              <a:srgbClr val="FFFF00"/>
                            </a:solidFill>
                            <a:latin typeface="Cambria Math" panose="02040503050406030204" pitchFamily="18" charset="0"/>
                          </a:rPr>
                          <m:t>𝑪</m:t>
                        </m:r>
                      </m:sub>
                    </m:sSub>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𝟓𝟎</m:t>
                    </m:r>
                    <m:r>
                      <a:rPr lang="pt-BR" sz="2800" b="1">
                        <a:solidFill>
                          <a:srgbClr val="FFFF00"/>
                        </a:solidFill>
                        <a:latin typeface="Cambria Math" panose="02040503050406030204" pitchFamily="18" charset="0"/>
                      </a:rPr>
                      <m:t>𝜴</m:t>
                    </m:r>
                  </m:oMath>
                </a14:m>
                <a:r>
                  <a:rPr lang="pt-BR" sz="2800" b="1" dirty="0">
                    <a:solidFill>
                      <a:srgbClr val="FFFF00"/>
                    </a:solidFill>
                    <a:latin typeface="UTM Swiss Condensed" panose="02000500000000000000" pitchFamily="2" charset="0"/>
                    <a:cs typeface="Times New Roman" panose="02020603050405020304" pitchFamily="18" charset="0"/>
                  </a:rPr>
                  <a:t>. Cường độ dòng điện qua tụ điện được mô tả như hình vẽ bên. Nếu đặt điện áp trên vào hai đầu cuộn cảm thuần có cảm kháng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𝒁</m:t>
                        </m:r>
                      </m:e>
                      <m:sub>
                        <m:r>
                          <a:rPr lang="pt-BR" sz="2800" b="1">
                            <a:solidFill>
                              <a:srgbClr val="FFFF00"/>
                            </a:solidFill>
                            <a:latin typeface="Cambria Math" panose="02040503050406030204" pitchFamily="18" charset="0"/>
                          </a:rPr>
                          <m:t>𝑳</m:t>
                        </m:r>
                      </m:sub>
                    </m:sSub>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𝟑𝟓</m:t>
                    </m:r>
                    <m:r>
                      <a:rPr lang="pt-BR" sz="2800" b="1">
                        <a:solidFill>
                          <a:srgbClr val="FFFF00"/>
                        </a:solidFill>
                        <a:latin typeface="Cambria Math" panose="02040503050406030204" pitchFamily="18" charset="0"/>
                      </a:rPr>
                      <m:t>𝜴</m:t>
                    </m:r>
                  </m:oMath>
                </a14:m>
                <a:r>
                  <a:rPr lang="pt-BR" sz="2800" b="1" dirty="0">
                    <a:solidFill>
                      <a:srgbClr val="FFFF00"/>
                    </a:solidFill>
                    <a:latin typeface="UTM Swiss Condensed" panose="02000500000000000000" pitchFamily="2" charset="0"/>
                    <a:cs typeface="Times New Roman" panose="02020603050405020304" pitchFamily="18" charset="0"/>
                  </a:rPr>
                  <a:t> thì cường thì cường độ dòng điện qua cuộn cảm thuần sẽ có biểu </a:t>
                </a:r>
                <a:r>
                  <a:rPr lang="pt-BR" sz="2800" b="1">
                    <a:solidFill>
                      <a:srgbClr val="FFFF00"/>
                    </a:solidFill>
                    <a:latin typeface="UTM Swiss Condensed" panose="02000500000000000000" pitchFamily="2" charset="0"/>
                    <a:cs typeface="Times New Roman" panose="02020603050405020304" pitchFamily="18" charset="0"/>
                  </a:rPr>
                  <a:t>th</a:t>
                </a:r>
                <a:r>
                  <a:rPr lang="vi-VN" sz="2800" b="1">
                    <a:solidFill>
                      <a:srgbClr val="FFFF00"/>
                    </a:solidFill>
                    <a:latin typeface="UTM Swiss Condensed" panose="02000500000000000000" pitchFamily="2" charset="0"/>
                    <a:cs typeface="Times New Roman" panose="02020603050405020304" pitchFamily="18" charset="0"/>
                  </a:rPr>
                  <a:t>ức</a:t>
                </a:r>
                <a:r>
                  <a:rPr lang="pt-BR" sz="2800" b="1">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44F441E-FF41-49AA-8940-9B4D5911106B}"/>
                  </a:ext>
                </a:extLst>
              </p:cNvPr>
              <p:cNvSpPr>
                <a:spLocks noRot="1" noChangeAspect="1" noMove="1" noResize="1" noEditPoints="1" noAdjustHandles="1" noChangeArrowheads="1" noChangeShapeType="1" noTextEdit="1"/>
              </p:cNvSpPr>
              <p:nvPr/>
            </p:nvSpPr>
            <p:spPr>
              <a:xfrm>
                <a:off x="127000" y="63500"/>
                <a:ext cx="11938000" cy="2024272"/>
              </a:xfrm>
              <a:prstGeom prst="rect">
                <a:avLst/>
              </a:prstGeom>
              <a:blipFill>
                <a:blip r:embed="rId2"/>
                <a:stretch>
                  <a:fillRect l="-916" t="-1780" r="-1680" b="-65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6F4B0DA-B126-4F84-A213-8DE7A2DE4691}"/>
                  </a:ext>
                </a:extLst>
              </p:cNvPr>
              <p:cNvSpPr/>
              <p:nvPr/>
            </p:nvSpPr>
            <p:spPr>
              <a:xfrm>
                <a:off x="1016000" y="2568801"/>
                <a:ext cx="4368888"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26F4B0DA-B126-4F84-A213-8DE7A2DE4691}"/>
                  </a:ext>
                </a:extLst>
              </p:cNvPr>
              <p:cNvSpPr>
                <a:spLocks noRot="1" noChangeAspect="1" noMove="1" noResize="1" noEditPoints="1" noAdjustHandles="1" noChangeArrowheads="1" noChangeShapeType="1" noTextEdit="1"/>
              </p:cNvSpPr>
              <p:nvPr/>
            </p:nvSpPr>
            <p:spPr>
              <a:xfrm>
                <a:off x="1016000" y="2568801"/>
                <a:ext cx="4368888" cy="1490536"/>
              </a:xfrm>
              <a:prstGeom prst="rect">
                <a:avLst/>
              </a:prstGeom>
              <a:blipFill>
                <a:blip r:embed="rId3"/>
                <a:stretch>
                  <a:fillRect l="-2933" r="-1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5D04948-3D6D-4114-BAD3-A10EF6F72BC0}"/>
                  </a:ext>
                </a:extLst>
              </p:cNvPr>
              <p:cNvSpPr/>
              <p:nvPr/>
            </p:nvSpPr>
            <p:spPr>
              <a:xfrm>
                <a:off x="6477000" y="2568801"/>
                <a:ext cx="4210192"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65D04948-3D6D-4114-BAD3-A10EF6F72BC0}"/>
                  </a:ext>
                </a:extLst>
              </p:cNvPr>
              <p:cNvSpPr>
                <a:spLocks noRot="1" noChangeAspect="1" noMove="1" noResize="1" noEditPoints="1" noAdjustHandles="1" noChangeArrowheads="1" noChangeShapeType="1" noTextEdit="1"/>
              </p:cNvSpPr>
              <p:nvPr/>
            </p:nvSpPr>
            <p:spPr>
              <a:xfrm>
                <a:off x="6477000" y="2568801"/>
                <a:ext cx="4210192" cy="1490536"/>
              </a:xfrm>
              <a:prstGeom prst="rect">
                <a:avLst/>
              </a:prstGeom>
              <a:blipFill>
                <a:blip r:embed="rId4"/>
                <a:stretch>
                  <a:fillRect l="-3043" r="-20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24A7F7A-74C3-457C-8F40-7EC1047D2832}"/>
                  </a:ext>
                </a:extLst>
              </p:cNvPr>
              <p:cNvSpPr/>
              <p:nvPr/>
            </p:nvSpPr>
            <p:spPr>
              <a:xfrm>
                <a:off x="1016000" y="3330801"/>
                <a:ext cx="4819524" cy="149053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C.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m:t>os</m:t>
                    </m:r>
                    <m:d>
                      <m:d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𝟑</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cs typeface="Times New Roman" panose="02020603050405020304" pitchFamily="18"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E24A7F7A-74C3-457C-8F40-7EC1047D2832}"/>
                  </a:ext>
                </a:extLst>
              </p:cNvPr>
              <p:cNvSpPr>
                <a:spLocks noRot="1" noChangeAspect="1" noMove="1" noResize="1" noEditPoints="1" noAdjustHandles="1" noChangeArrowheads="1" noChangeShapeType="1" noTextEdit="1"/>
              </p:cNvSpPr>
              <p:nvPr/>
            </p:nvSpPr>
            <p:spPr>
              <a:xfrm>
                <a:off x="1016000" y="3330801"/>
                <a:ext cx="4819524" cy="1490536"/>
              </a:xfrm>
              <a:prstGeom prst="rect">
                <a:avLst/>
              </a:prstGeom>
              <a:blipFill>
                <a:blip r:embed="rId5"/>
                <a:stretch>
                  <a:fillRect l="-2658" r="-16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E9C3B44-2206-43FE-ABCC-423BA49CE52B}"/>
                  </a:ext>
                </a:extLst>
              </p:cNvPr>
              <p:cNvSpPr/>
              <p:nvPr/>
            </p:nvSpPr>
            <p:spPr>
              <a:xfrm>
                <a:off x="6477000" y="3330801"/>
                <a:ext cx="4766626" cy="737189"/>
              </a:xfrm>
              <a:prstGeom prst="rect">
                <a:avLst/>
              </a:prstGeom>
            </p:spPr>
            <p:txBody>
              <a:bodyPr wrap="none">
                <a:spAutoFit/>
              </a:bodyPr>
              <a:lstStyle/>
              <a:p>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𝒊</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 = </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𝟐</m:t>
                    </m:r>
                    <m:rad>
                      <m:radPr>
                        <m:degHide m:val="on"/>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radPr>
                      <m:deg/>
                      <m:e>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𝟐</m:t>
                        </m:r>
                      </m:e>
                    </m:ra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𝒄</m:t>
                    </m:r>
                    <m:r>
                      <m:rPr>
                        <m:nor/>
                      </m:rPr>
                      <a:rPr lang="pt-BR" sz="2800" b="1">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m:t>os</m:t>
                    </m:r>
                    <m:d>
                      <m:d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dPr>
                      <m:e>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𝟓𝟎</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𝒕</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𝟑</m:t>
                            </m:r>
                          </m:den>
                        </m:f>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m:t>
                        </m:r>
                        <m:f>
                          <m:fPr>
                            <m:ctrlPr>
                              <a:rPr lang="vi-VN" sz="2800" b="1" i="1">
                                <a:solidFill>
                                  <a:srgbClr val="FFFFFF"/>
                                </a:solidFill>
                                <a:effectLst>
                                  <a:outerShdw sx="1000" sy="1000" algn="tl">
                                    <a:srgbClr val="000000"/>
                                  </a:outerShdw>
                                </a:effectLst>
                                <a:latin typeface="Cambria Math" panose="02040503050406030204" pitchFamily="18" charset="0"/>
                                <a:cs typeface="Times New Roman" panose="02020603050405020304" pitchFamily="18" charset="0"/>
                              </a:rPr>
                            </m:ctrlPr>
                          </m:fPr>
                          <m:num>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𝟓</m:t>
                            </m:r>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𝝅</m:t>
                            </m:r>
                          </m:num>
                          <m:den>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𝟔</m:t>
                            </m:r>
                          </m:den>
                        </m:f>
                      </m:e>
                    </m:d>
                    <m:r>
                      <a:rPr lang="pt-BR" sz="2800" b="1" i="1">
                        <a:solidFill>
                          <a:srgbClr val="FFFFFF"/>
                        </a:solidFill>
                        <a:effectLst>
                          <a:outerShdw sx="1000" sy="1000" algn="tl">
                            <a:srgbClr val="000000"/>
                          </a:outerShdw>
                        </a:effectLst>
                        <a:latin typeface="Cambria Math" panose="02040503050406030204" pitchFamily="18" charset="0"/>
                        <a:ea typeface="Arial" panose="020B0604020202020204" pitchFamily="34" charset="0"/>
                      </a:rPr>
                      <m:t>𝑨</m:t>
                    </m:r>
                  </m:oMath>
                </a14:m>
                <a:r>
                  <a:rPr lang="pt-BR" sz="2800" b="1" dirty="0">
                    <a:solidFill>
                      <a:srgbClr val="FFFFFF"/>
                    </a:solidFill>
                    <a:effectLst>
                      <a:outerShdw sx="1000" sy="1000" algn="tl">
                        <a:srgbClr val="000000"/>
                      </a:outerShdw>
                    </a:effectLst>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5E9C3B44-2206-43FE-ABCC-423BA49CE52B}"/>
                  </a:ext>
                </a:extLst>
              </p:cNvPr>
              <p:cNvSpPr>
                <a:spLocks noRot="1" noChangeAspect="1" noMove="1" noResize="1" noEditPoints="1" noAdjustHandles="1" noChangeArrowheads="1" noChangeShapeType="1" noTextEdit="1"/>
              </p:cNvSpPr>
              <p:nvPr/>
            </p:nvSpPr>
            <p:spPr>
              <a:xfrm>
                <a:off x="6477000" y="3330801"/>
                <a:ext cx="4766626" cy="737189"/>
              </a:xfrm>
              <a:prstGeom prst="rect">
                <a:avLst/>
              </a:prstGeom>
              <a:blipFill>
                <a:blip r:embed="rId6"/>
                <a:stretch>
                  <a:fillRect l="-2689" r="-1793" b="-57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F876034-C633-434C-BBCF-8DA447AEE626}"/>
              </a:ext>
            </a:extLst>
          </p:cNvPr>
          <p:cNvSpPr/>
          <p:nvPr/>
        </p:nvSpPr>
        <p:spPr>
          <a:xfrm>
            <a:off x="952500" y="291326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1E1C96FD-F845-43A7-8B38-4D7A41954B6D}"/>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222610" y="4289200"/>
            <a:ext cx="5289836" cy="2505301"/>
          </a:xfrm>
          <a:prstGeom prst="rect">
            <a:avLst/>
          </a:prstGeom>
          <a:noFill/>
          <a:ln w="9525">
            <a:noFill/>
            <a:miter lim="800000"/>
            <a:headEnd/>
            <a:tailEnd/>
          </a:ln>
        </p:spPr>
      </p:pic>
    </p:spTree>
    <p:extLst>
      <p:ext uri="{BB962C8B-B14F-4D97-AF65-F5344CB8AC3E}">
        <p14:creationId xmlns:p14="http://schemas.microsoft.com/office/powerpoint/2010/main" val="30160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B39C1-9E61-493B-949E-C874A4E42B28}"/>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FF0000"/>
                </a:solidFill>
                <a:latin typeface="UTM Swiss Condensed" panose="02000500000000000000" pitchFamily="2" charset="0"/>
                <a:cs typeface="Times New Roman" panose="02020603050405020304" pitchFamily="18" charset="0"/>
              </a:rPr>
              <a:t>Câu</a:t>
            </a:r>
            <a:r>
              <a:rPr lang="fr-FR" sz="2800" b="1" dirty="0">
                <a:solidFill>
                  <a:srgbClr val="FF0000"/>
                </a:solidFill>
                <a:latin typeface="UTM Swiss Condensed" panose="02000500000000000000" pitchFamily="2" charset="0"/>
                <a:cs typeface="Times New Roman" panose="02020603050405020304" pitchFamily="18" charset="0"/>
              </a:rPr>
              <a:t> </a:t>
            </a:r>
            <a:r>
              <a:rPr lang="fr-FR" sz="2800" b="1">
                <a:solidFill>
                  <a:srgbClr val="FF0000"/>
                </a:solidFill>
                <a:latin typeface="UTM Swiss Condensed" panose="02000500000000000000" pitchFamily="2" charset="0"/>
                <a:cs typeface="Times New Roman" panose="02020603050405020304" pitchFamily="18" charset="0"/>
              </a:rPr>
              <a:t>8:</a:t>
            </a:r>
            <a:r>
              <a:rPr lang="pt-BR" sz="2800" b="1" dirty="0">
                <a:solidFill>
                  <a:srgbClr val="FFFF00"/>
                </a:solidFill>
                <a:latin typeface="UTM Swiss Condensed" panose="02000500000000000000" pitchFamily="2" charset="0"/>
                <a:cs typeface="Times New Roman" panose="02020603050405020304" pitchFamily="18" charset="0"/>
              </a:rPr>
              <a:t> Điện áp xoay chiều (u) ở hai đầu một đoạn mạch và cường độ dòng điện (i) trong mạch có đồ thị như hình vẽ. Gọi </a:t>
            </a:r>
            <a:r>
              <a:rPr lang="pt-BR" sz="2800" b="1">
                <a:solidFill>
                  <a:srgbClr val="FFFF00"/>
                </a:solidFill>
                <a:latin typeface="UTM Swiss Condensed" panose="02000500000000000000" pitchFamily="2" charset="0"/>
                <a:cs typeface="Times New Roman" panose="02020603050405020304" pitchFamily="18" charset="0"/>
              </a:rPr>
              <a:t>(i1, u1</a:t>
            </a:r>
            <a:r>
              <a:rPr lang="pt-BR" sz="2800" b="1" dirty="0">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rPr>
              <a:t>(i2, u2</a:t>
            </a:r>
            <a:r>
              <a:rPr lang="pt-BR" sz="2800" b="1" dirty="0">
                <a:solidFill>
                  <a:srgbClr val="FFFF00"/>
                </a:solidFill>
                <a:latin typeface="UTM Swiss Condensed" panose="02000500000000000000" pitchFamily="2" charset="0"/>
                <a:cs typeface="Times New Roman" panose="02020603050405020304" pitchFamily="18" charset="0"/>
              </a:rPr>
              <a:t>) lần lượt là cường độ dòng điện và điện áp ở thời </a:t>
            </a:r>
            <a:r>
              <a:rPr lang="pt-BR" sz="2800" b="1">
                <a:solidFill>
                  <a:srgbClr val="FFFF00"/>
                </a:solidFill>
                <a:latin typeface="UTM Swiss Condensed" panose="02000500000000000000" pitchFamily="2" charset="0"/>
                <a:cs typeface="Times New Roman" panose="02020603050405020304" pitchFamily="18" charset="0"/>
              </a:rPr>
              <a:t>điểm t1</a:t>
            </a:r>
            <a:r>
              <a:rPr lang="pt-BR" sz="2800" b="1" dirty="0">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rPr>
              <a:t>và t2. </a:t>
            </a:r>
            <a:r>
              <a:rPr lang="fr-FR" sz="2800" b="1">
                <a:solidFill>
                  <a:srgbClr val="FFFF00"/>
                </a:solidFill>
                <a:latin typeface="UTM Swiss Condensed" panose="02000500000000000000" pitchFamily="2" charset="0"/>
                <a:cs typeface="Times New Roman" panose="02020603050405020304" pitchFamily="18" charset="0"/>
              </a:rPr>
              <a:t>Biểu thức đúng</a:t>
            </a:r>
            <a:r>
              <a:rPr lang="fr-F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2E6ECF5-2F54-43DE-AF2C-F4B0E4B6A939}"/>
                  </a:ext>
                </a:extLst>
              </p:cNvPr>
              <p:cNvSpPr/>
              <p:nvPr/>
            </p:nvSpPr>
            <p:spPr>
              <a:xfrm>
                <a:off x="1016000" y="2073281"/>
                <a:ext cx="3967753" cy="563744"/>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2E6ECF5-2F54-43DE-AF2C-F4B0E4B6A939}"/>
                  </a:ext>
                </a:extLst>
              </p:cNvPr>
              <p:cNvSpPr>
                <a:spLocks noRot="1" noChangeAspect="1" noMove="1" noResize="1" noEditPoints="1" noAdjustHandles="1" noChangeArrowheads="1" noChangeShapeType="1" noTextEdit="1"/>
              </p:cNvSpPr>
              <p:nvPr/>
            </p:nvSpPr>
            <p:spPr>
              <a:xfrm>
                <a:off x="1016000" y="2073281"/>
                <a:ext cx="3967753" cy="563744"/>
              </a:xfrm>
              <a:prstGeom prst="rect">
                <a:avLst/>
              </a:prstGeom>
              <a:blipFill>
                <a:blip r:embed="rId2"/>
                <a:stretch>
                  <a:fillRect l="-3226" t="-4301" r="-2151"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5287B74-ED44-428C-965C-F8B5E36567E2}"/>
                  </a:ext>
                </a:extLst>
              </p:cNvPr>
              <p:cNvSpPr/>
              <p:nvPr/>
            </p:nvSpPr>
            <p:spPr>
              <a:xfrm>
                <a:off x="6477000" y="2073281"/>
                <a:ext cx="3053593" cy="123033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C5287B74-ED44-428C-965C-F8B5E36567E2}"/>
                  </a:ext>
                </a:extLst>
              </p:cNvPr>
              <p:cNvSpPr>
                <a:spLocks noRot="1" noChangeAspect="1" noMove="1" noResize="1" noEditPoints="1" noAdjustHandles="1" noChangeArrowheads="1" noChangeShapeType="1" noTextEdit="1"/>
              </p:cNvSpPr>
              <p:nvPr/>
            </p:nvSpPr>
            <p:spPr>
              <a:xfrm>
                <a:off x="6477000" y="2073281"/>
                <a:ext cx="3053593" cy="1230337"/>
              </a:xfrm>
              <a:prstGeom prst="rect">
                <a:avLst/>
              </a:prstGeom>
              <a:blipFill>
                <a:blip r:embed="rId3"/>
                <a:stretch>
                  <a:fillRect l="-42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5585781-3E67-4FCE-9990-6415E8FD324E}"/>
                  </a:ext>
                </a:extLst>
              </p:cNvPr>
              <p:cNvSpPr/>
              <p:nvPr/>
            </p:nvSpPr>
            <p:spPr>
              <a:xfrm>
                <a:off x="1016000" y="2835281"/>
                <a:ext cx="304442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35585781-3E67-4FCE-9990-6415E8FD324E}"/>
                  </a:ext>
                </a:extLst>
              </p:cNvPr>
              <p:cNvSpPr>
                <a:spLocks noRot="1" noChangeAspect="1" noMove="1" noResize="1" noEditPoints="1" noAdjustHandles="1" noChangeArrowheads="1" noChangeShapeType="1" noTextEdit="1"/>
              </p:cNvSpPr>
              <p:nvPr/>
            </p:nvSpPr>
            <p:spPr>
              <a:xfrm>
                <a:off x="1016000" y="2835281"/>
                <a:ext cx="3044423" cy="523220"/>
              </a:xfrm>
              <a:prstGeom prst="rect">
                <a:avLst/>
              </a:prstGeom>
              <a:blipFill>
                <a:blip r:embed="rId4"/>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AABFE5C-549B-450D-B32D-22791B8B0DB7}"/>
                  </a:ext>
                </a:extLst>
              </p:cNvPr>
              <p:cNvSpPr/>
              <p:nvPr/>
            </p:nvSpPr>
            <p:spPr>
              <a:xfrm>
                <a:off x="6477000" y="2835281"/>
                <a:ext cx="3138360"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fr-FR" sz="2800" b="1" i="1">
                        <a:solidFill>
                          <a:srgbClr val="FFFFFF"/>
                        </a:solidFill>
                        <a:latin typeface="Cambria Math" panose="02040503050406030204" pitchFamily="18" charset="0"/>
                        <a:ea typeface="Arial" panose="020B0604020202020204" pitchFamily="34" charset="0"/>
                      </a:rPr>
                      <m:t>𝟐</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𝒖</m:t>
                        </m:r>
                      </m:e>
                      <m:sub>
                        <m:r>
                          <a:rPr lang="fr-FR" sz="2800" b="1" i="1">
                            <a:solidFill>
                              <a:srgbClr val="FFFFFF"/>
                            </a:solidFill>
                            <a:latin typeface="Cambria Math" panose="02040503050406030204" pitchFamily="18" charset="0"/>
                            <a:ea typeface="Arial" panose="020B0604020202020204" pitchFamily="34" charset="0"/>
                          </a:rPr>
                          <m:t>𝟐</m:t>
                        </m:r>
                      </m:sub>
                    </m:sSub>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𝒊</m:t>
                        </m:r>
                      </m:e>
                      <m:sub>
                        <m:r>
                          <a:rPr lang="fr-FR" sz="2800" b="1" i="1">
                            <a:solidFill>
                              <a:srgbClr val="FFFFFF"/>
                            </a:solidFill>
                            <a:latin typeface="Cambria Math" panose="02040503050406030204" pitchFamily="18" charset="0"/>
                            <a:ea typeface="Arial" panose="020B0604020202020204" pitchFamily="34" charset="0"/>
                          </a:rPr>
                          <m:t>𝟐</m:t>
                        </m:r>
                      </m:sub>
                    </m:sSub>
                    <m:r>
                      <a:rPr lang="fr-FR" sz="2800" b="1" i="1">
                        <a:solidFill>
                          <a:srgbClr val="FFFFFF"/>
                        </a:solidFill>
                        <a:latin typeface="Cambria Math" panose="02040503050406030204" pitchFamily="18" charset="0"/>
                        <a:ea typeface="Arial" panose="020B0604020202020204" pitchFamily="34" charset="0"/>
                      </a:rPr>
                      <m:t> = </m:t>
                    </m:r>
                    <m:r>
                      <a:rPr lang="fr-FR" sz="2800" b="1" i="1">
                        <a:solidFill>
                          <a:srgbClr val="FFFFFF"/>
                        </a:solidFill>
                        <a:latin typeface="Cambria Math" panose="02040503050406030204" pitchFamily="18" charset="0"/>
                        <a:ea typeface="Arial" panose="020B0604020202020204" pitchFamily="34" charset="0"/>
                      </a:rPr>
                      <m:t>𝟑</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𝒖</m:t>
                        </m:r>
                      </m:e>
                      <m:sub>
                        <m:r>
                          <a:rPr lang="fr-FR" sz="2800" b="1" i="1">
                            <a:solidFill>
                              <a:srgbClr val="FFFFFF"/>
                            </a:solidFill>
                            <a:latin typeface="Cambria Math" panose="02040503050406030204" pitchFamily="18" charset="0"/>
                            <a:ea typeface="Arial" panose="020B0604020202020204" pitchFamily="34" charset="0"/>
                          </a:rPr>
                          <m:t>𝟏</m:t>
                        </m:r>
                      </m:sub>
                    </m:sSub>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𝒊</m:t>
                        </m:r>
                      </m:e>
                      <m:sub>
                        <m:r>
                          <a:rPr lang="fr-FR" sz="2800" b="1" i="1">
                            <a:solidFill>
                              <a:srgbClr val="FFFFFF"/>
                            </a:solidFill>
                            <a:latin typeface="Cambria Math" panose="02040503050406030204" pitchFamily="18" charset="0"/>
                            <a:ea typeface="Arial" panose="020B0604020202020204" pitchFamily="34" charset="0"/>
                          </a:rPr>
                          <m:t>𝟏</m:t>
                        </m:r>
                      </m:sub>
                    </m:sSub>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3AABFE5C-549B-450D-B32D-22791B8B0DB7}"/>
                  </a:ext>
                </a:extLst>
              </p:cNvPr>
              <p:cNvSpPr>
                <a:spLocks noRot="1" noChangeAspect="1" noMove="1" noResize="1" noEditPoints="1" noAdjustHandles="1" noChangeArrowheads="1" noChangeShapeType="1" noTextEdit="1"/>
              </p:cNvSpPr>
              <p:nvPr/>
            </p:nvSpPr>
            <p:spPr>
              <a:xfrm>
                <a:off x="6477000" y="2835281"/>
                <a:ext cx="3138360" cy="523220"/>
              </a:xfrm>
              <a:prstGeom prst="rect">
                <a:avLst/>
              </a:prstGeom>
              <a:blipFill>
                <a:blip r:embed="rId5"/>
                <a:stretch>
                  <a:fillRect l="-4086" t="-12791"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73E3197-5D64-4ACB-896C-40EEE2B28237}"/>
              </a:ext>
            </a:extLst>
          </p:cNvPr>
          <p:cNvSpPr/>
          <p:nvPr/>
        </p:nvSpPr>
        <p:spPr>
          <a:xfrm>
            <a:off x="6398510" y="28017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651E29C4-490C-4298-8709-43A1360366F1}"/>
              </a:ext>
            </a:extLst>
          </p:cNvPr>
          <p:cNvPicPr/>
          <p:nvPr/>
        </p:nvPicPr>
        <p:blipFill>
          <a:blip r:embed="rId6">
            <a:extLst>
              <a:ext uri="{28A0092B-C50C-407E-A947-70E740481C1C}">
                <a14:useLocalDpi xmlns:a14="http://schemas.microsoft.com/office/drawing/2010/main" val="0"/>
              </a:ext>
            </a:extLst>
          </a:blip>
          <a:srcRect/>
          <a:stretch>
            <a:fillRect/>
          </a:stretch>
        </p:blipFill>
        <p:spPr>
          <a:xfrm>
            <a:off x="6699250" y="3821149"/>
            <a:ext cx="4681513" cy="2537448"/>
          </a:xfrm>
          <a:prstGeom prst="rect">
            <a:avLst/>
          </a:prstGeom>
          <a:noFill/>
          <a:ln w="9525">
            <a:noFill/>
            <a:miter lim="800000"/>
            <a:headEnd/>
            <a:tailEnd/>
          </a:ln>
        </p:spPr>
      </p:pic>
    </p:spTree>
    <p:extLst>
      <p:ext uri="{BB962C8B-B14F-4D97-AF65-F5344CB8AC3E}">
        <p14:creationId xmlns:p14="http://schemas.microsoft.com/office/powerpoint/2010/main" val="127600532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48BE8EF-51CD-4F05-AAEE-D19F8C14AAA1}"/>
                  </a:ext>
                </a:extLst>
              </p:cNvPr>
              <p:cNvSpPr/>
              <p:nvPr/>
            </p:nvSpPr>
            <p:spPr>
              <a:xfrm>
                <a:off x="127000" y="63500"/>
                <a:ext cx="11938000" cy="30490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a:t>
                </a:r>
                <a:r>
                  <a:rPr lang="vi-VN" sz="2800" b="1" dirty="0">
                    <a:solidFill>
                      <a:srgbClr val="FFFF00"/>
                    </a:solidFill>
                    <a:latin typeface="UTM Swiss Condensed" panose="02000500000000000000" pitchFamily="2" charset="0"/>
                    <a:cs typeface="Times New Roman" panose="02020603050405020304" pitchFamily="18" charset="0"/>
                  </a:rPr>
                  <a:t>Đặt điện áp xoay chiều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r>
                      <a:rPr lang="vi-VN" sz="2800" b="1">
                        <a:solidFill>
                          <a:srgbClr val="FFFF00"/>
                        </a:solidFill>
                        <a:latin typeface="Cambria Math" panose="02040503050406030204" pitchFamily="18" charset="0"/>
                      </a:rPr>
                      <m:t>𝑼</m:t>
                    </m:r>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𝟐</m:t>
                        </m:r>
                      </m:e>
                    </m:rad>
                    <m:r>
                      <a:rPr lang="vi-VN" sz="2800" b="1">
                        <a:solidFill>
                          <a:srgbClr val="FFFF00"/>
                        </a:solidFill>
                        <a:latin typeface="Cambria Math" panose="02040503050406030204" pitchFamily="18" charset="0"/>
                      </a:rPr>
                      <m:t>𝒄𝒐𝒔</m:t>
                    </m:r>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𝑽</m:t>
                        </m:r>
                      </m:e>
                    </m:d>
                  </m:oMath>
                </a14:m>
                <a:r>
                  <a:rPr lang="vi-VN" sz="2800" b="1" dirty="0">
                    <a:solidFill>
                      <a:srgbClr val="FFFF00"/>
                    </a:solidFill>
                    <a:latin typeface="UTM Swiss Condensed" panose="02000500000000000000" pitchFamily="2" charset="0"/>
                    <a:cs typeface="Times New Roman" panose="02020603050405020304" pitchFamily="18" charset="0"/>
                  </a:rPr>
                  <a:t> (U và ω không đổi) vào hai đầu đoạn mạch có R, L, C mắc nối tiếp, </a:t>
                </a:r>
                <a:r>
                  <a:rPr lang="vi-VN" sz="2800" b="1">
                    <a:solidFill>
                      <a:srgbClr val="FFFF00"/>
                    </a:solidFill>
                    <a:latin typeface="UTM Swiss Condensed" panose="02000500000000000000" pitchFamily="2" charset="0"/>
                    <a:cs typeface="Times New Roman" panose="02020603050405020304" pitchFamily="18" charset="0"/>
                  </a:rPr>
                  <a:t>cuộn </a:t>
                </a:r>
                <a:r>
                  <a:rPr lang="fr-FR" sz="2800" b="1" err="1">
                    <a:solidFill>
                      <a:srgbClr val="FFFF00"/>
                    </a:solidFill>
                    <a:latin typeface="UTM Swiss Condensed" panose="02000500000000000000" pitchFamily="2" charset="0"/>
                    <a:cs typeface="Times New Roman" panose="02020603050405020304" pitchFamily="18" charset="0"/>
                  </a:rPr>
                  <a:t>cảm</a:t>
                </a:r>
                <a:r>
                  <a:rPr lang="vi-VN" sz="2800" b="1">
                    <a:solidFill>
                      <a:srgbClr val="FFFF00"/>
                    </a:solidFill>
                    <a:latin typeface="UTM Swiss Condensed" panose="02000500000000000000" pitchFamily="2" charset="0"/>
                    <a:cs typeface="Times New Roman" panose="02020603050405020304" pitchFamily="18" charset="0"/>
                  </a:rPr>
                  <a:t> thuần</a:t>
                </a:r>
                <a:r>
                  <a:rPr lang="fr-FR" sz="2800" b="1" dirty="0">
                    <a:solidFill>
                      <a:srgbClr val="FFFF00"/>
                    </a:solidFill>
                    <a:latin typeface="UTM Swiss Condensed" panose="02000500000000000000" pitchFamily="2" charset="0"/>
                    <a:cs typeface="Times New Roman" panose="02020603050405020304" pitchFamily="18" charset="0"/>
                  </a:rPr>
                  <a:t>.</a:t>
                </a:r>
                <a:r>
                  <a:rPr lang="vi-VN" sz="2800" b="1" dirty="0">
                    <a:solidFill>
                      <a:srgbClr val="FFFF00"/>
                    </a:solidFill>
                    <a:latin typeface="UTM Swiss Condensed" panose="02000500000000000000" pitchFamily="2" charset="0"/>
                    <a:cs typeface="Times New Roman" panose="02020603050405020304" pitchFamily="18" charset="0"/>
                  </a:rPr>
                  <a:t> Khi đó, cường độ dòng điện tức thời trong mạch là iRLC. Nối tắt tụ C thì cường độ dòng điện tức thời trong mạch là iRL. Đồ thị biểu diễn iRLC và iRL theo thời gian như hình vẽ. Hệ số công suất của đoạn mạch khi chưa nối tắt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48BE8EF-51CD-4F05-AAEE-D19F8C14AAA1}"/>
                  </a:ext>
                </a:extLst>
              </p:cNvPr>
              <p:cNvSpPr>
                <a:spLocks noRot="1" noChangeAspect="1" noMove="1" noResize="1" noEditPoints="1" noAdjustHandles="1" noChangeArrowheads="1" noChangeShapeType="1" noTextEdit="1"/>
              </p:cNvSpPr>
              <p:nvPr/>
            </p:nvSpPr>
            <p:spPr>
              <a:xfrm>
                <a:off x="127000" y="63500"/>
                <a:ext cx="11938000" cy="3049040"/>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EEE23D8-7607-486C-B56D-E69A5D96FEF2}"/>
                  </a:ext>
                </a:extLst>
              </p:cNvPr>
              <p:cNvSpPr/>
              <p:nvPr/>
            </p:nvSpPr>
            <p:spPr>
              <a:xfrm>
                <a:off x="762000" y="3112540"/>
                <a:ext cx="1197764" cy="733727"/>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e>
                        </m:rad>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1EEE23D8-7607-486C-B56D-E69A5D96FEF2}"/>
                  </a:ext>
                </a:extLst>
              </p:cNvPr>
              <p:cNvSpPr>
                <a:spLocks noRot="1" noChangeAspect="1" noMove="1" noResize="1" noEditPoints="1" noAdjustHandles="1" noChangeArrowheads="1" noChangeShapeType="1" noTextEdit="1"/>
              </p:cNvSpPr>
              <p:nvPr/>
            </p:nvSpPr>
            <p:spPr>
              <a:xfrm>
                <a:off x="762000" y="3112540"/>
                <a:ext cx="1197764" cy="733727"/>
              </a:xfrm>
              <a:prstGeom prst="rect">
                <a:avLst/>
              </a:prstGeom>
              <a:blipFill>
                <a:blip r:embed="rId3"/>
                <a:stretch>
                  <a:fillRect l="-10204"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2917024-35D6-45EE-BD1E-8D4DB11F6214}"/>
                  </a:ext>
                </a:extLst>
              </p:cNvPr>
              <p:cNvSpPr/>
              <p:nvPr/>
            </p:nvSpPr>
            <p:spPr>
              <a:xfrm>
                <a:off x="3619500" y="3112540"/>
                <a:ext cx="1197764" cy="73443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32917024-35D6-45EE-BD1E-8D4DB11F6214}"/>
                  </a:ext>
                </a:extLst>
              </p:cNvPr>
              <p:cNvSpPr>
                <a:spLocks noRot="1" noChangeAspect="1" noMove="1" noResize="1" noEditPoints="1" noAdjustHandles="1" noChangeArrowheads="1" noChangeShapeType="1" noTextEdit="1"/>
              </p:cNvSpPr>
              <p:nvPr/>
            </p:nvSpPr>
            <p:spPr>
              <a:xfrm>
                <a:off x="3619500" y="3112540"/>
                <a:ext cx="1197764" cy="734432"/>
              </a:xfrm>
              <a:prstGeom prst="rect">
                <a:avLst/>
              </a:prstGeom>
              <a:blipFill>
                <a:blip r:embed="rId4"/>
                <a:stretch>
                  <a:fillRect l="-10714"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35550E0-B91F-4F95-8030-8F8F446C0820}"/>
                  </a:ext>
                </a:extLst>
              </p:cNvPr>
              <p:cNvSpPr/>
              <p:nvPr/>
            </p:nvSpPr>
            <p:spPr>
              <a:xfrm>
                <a:off x="6477000" y="3112540"/>
                <a:ext cx="1197764" cy="733727"/>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e>
                        </m:rad>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635550E0-B91F-4F95-8030-8F8F446C0820}"/>
                  </a:ext>
                </a:extLst>
              </p:cNvPr>
              <p:cNvSpPr>
                <a:spLocks noRot="1" noChangeAspect="1" noMove="1" noResize="1" noEditPoints="1" noAdjustHandles="1" noChangeArrowheads="1" noChangeShapeType="1" noTextEdit="1"/>
              </p:cNvSpPr>
              <p:nvPr/>
            </p:nvSpPr>
            <p:spPr>
              <a:xfrm>
                <a:off x="6477000" y="3112540"/>
                <a:ext cx="1197764" cy="733727"/>
              </a:xfrm>
              <a:prstGeom prst="rect">
                <a:avLst/>
              </a:prstGeom>
              <a:blipFill>
                <a:blip r:embed="rId5"/>
                <a:stretch>
                  <a:fillRect l="-10714"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397B4D-78E2-4258-86A7-46570CEF3DE7}"/>
                  </a:ext>
                </a:extLst>
              </p:cNvPr>
              <p:cNvSpPr/>
              <p:nvPr/>
            </p:nvSpPr>
            <p:spPr>
              <a:xfrm>
                <a:off x="9334500" y="3112540"/>
                <a:ext cx="1128386" cy="73443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𝟏</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𝟑</m:t>
                            </m:r>
                          </m:e>
                        </m:rad>
                      </m:den>
                    </m:f>
                    <m:r>
                      <a:rPr lang="vi-VN"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A0397B4D-78E2-4258-86A7-46570CEF3DE7}"/>
                  </a:ext>
                </a:extLst>
              </p:cNvPr>
              <p:cNvSpPr>
                <a:spLocks noRot="1" noChangeAspect="1" noMove="1" noResize="1" noEditPoints="1" noAdjustHandles="1" noChangeArrowheads="1" noChangeShapeType="1" noTextEdit="1"/>
              </p:cNvSpPr>
              <p:nvPr/>
            </p:nvSpPr>
            <p:spPr>
              <a:xfrm>
                <a:off x="9334500" y="3112540"/>
                <a:ext cx="1128386" cy="734432"/>
              </a:xfrm>
              <a:prstGeom prst="rect">
                <a:avLst/>
              </a:prstGeom>
              <a:blipFill>
                <a:blip r:embed="rId6"/>
                <a:stretch>
                  <a:fillRect l="-10811" r="-10270"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ACB39C2-3373-41AC-9FC8-59AF43621EE2}"/>
              </a:ext>
            </a:extLst>
          </p:cNvPr>
          <p:cNvSpPr/>
          <p:nvPr/>
        </p:nvSpPr>
        <p:spPr>
          <a:xfrm>
            <a:off x="668520" y="315397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2E87704B-14AD-4572-B80B-401F744762E6}"/>
              </a:ext>
            </a:extLst>
          </p:cNvPr>
          <p:cNvPicPr/>
          <p:nvPr/>
        </p:nvPicPr>
        <p:blipFill>
          <a:blip r:embed="rId7">
            <a:extLst>
              <a:ext uri="{28A0092B-C50C-407E-A947-70E740481C1C}">
                <a14:useLocalDpi xmlns:a14="http://schemas.microsoft.com/office/drawing/2010/main" val="0"/>
              </a:ext>
            </a:extLst>
          </a:blip>
          <a:srcRect/>
          <a:stretch>
            <a:fillRect/>
          </a:stretch>
        </p:blipFill>
        <p:spPr>
          <a:xfrm>
            <a:off x="6737692" y="4351240"/>
            <a:ext cx="4066296" cy="2316846"/>
          </a:xfrm>
          <a:prstGeom prst="rect">
            <a:avLst/>
          </a:prstGeom>
          <a:noFill/>
          <a:ln w="9525">
            <a:noFill/>
            <a:miter lim="800000"/>
            <a:headEnd/>
            <a:tailEnd/>
          </a:ln>
        </p:spPr>
      </p:pic>
    </p:spTree>
    <p:extLst>
      <p:ext uri="{BB962C8B-B14F-4D97-AF65-F5344CB8AC3E}">
        <p14:creationId xmlns:p14="http://schemas.microsoft.com/office/powerpoint/2010/main" val="249638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4307</Words>
  <Application>Microsoft Office PowerPoint</Application>
  <PresentationFormat>Màn hình rộng</PresentationFormat>
  <Paragraphs>241</Paragraphs>
  <Slides>32</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32</vt:i4>
      </vt:variant>
    </vt:vector>
  </HeadingPairs>
  <TitlesOfParts>
    <vt:vector size="39" baseType="lpstr">
      <vt:lpstr>Arial</vt:lpstr>
      <vt:lpstr>Calibri</vt:lpstr>
      <vt:lpstr>Calibri Light</vt:lpstr>
      <vt:lpstr>Cambria Math</vt:lpstr>
      <vt:lpstr>Times New Roman</vt:lpstr>
      <vt:lpstr>UTM Swiss Condensed</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Đoàn Văn Doanh</cp:lastModifiedBy>
  <cp:revision>4</cp:revision>
  <dcterms:created xsi:type="dcterms:W3CDTF">2020-09-06T08:41:04Z</dcterms:created>
  <dcterms:modified xsi:type="dcterms:W3CDTF">2021-11-02T14:12:40Z</dcterms:modified>
</cp:coreProperties>
</file>