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7" r:id="rId2"/>
    <p:sldId id="258" r:id="rId3"/>
    <p:sldId id="259" r:id="rId4"/>
    <p:sldId id="260" r:id="rId5"/>
    <p:sldId id="262" r:id="rId6"/>
    <p:sldId id="261"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173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1B68580-A3F1-4018-855F-EF810D5799FB}" type="datetimeFigureOut">
              <a:rPr lang="en-US" smtClean="0"/>
              <a:t>1/11/2024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8BF676B-D0FF-4FDD-B8C3-D9F61D7E11AF}" type="slidenum">
              <a:rPr lang="en-US" smtClean="0"/>
              <a:t>‹#›</a:t>
            </a:fld>
            <a:endParaRPr lang="en-US"/>
          </a:p>
        </p:txBody>
      </p:sp>
    </p:spTree>
    <p:extLst>
      <p:ext uri="{BB962C8B-B14F-4D97-AF65-F5344CB8AC3E}">
        <p14:creationId xmlns:p14="http://schemas.microsoft.com/office/powerpoint/2010/main" val="41729432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102A84ED-71E6-4975-8395-05DEED0B2EAD}" type="slidenum">
              <a:rPr lang="en-US" altLang="vi-VN" sz="1200">
                <a:cs typeface="Times New Roman" pitchFamily="18" charset="0"/>
              </a:rPr>
              <a:pPr algn="r" eaLnBrk="1" hangingPunct="1"/>
              <a:t>1</a:t>
            </a:fld>
            <a:endParaRPr lang="en-US" altLang="vi-VN" sz="1200">
              <a:cs typeface="Times New Roman" pitchFamily="18" charset="0"/>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vi-VN" altLang="vi-VN">
              <a:latin typeface="Arial"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F67CD13-A874-4921-A489-480FD09BD084}" type="datetimeFigureOut">
              <a:rPr lang="en-US" smtClean="0"/>
              <a:t>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C583C1-9383-4B70-9086-1EECCD5C5019}" type="slidenum">
              <a:rPr lang="en-US" smtClean="0"/>
              <a:t>‹#›</a:t>
            </a:fld>
            <a:endParaRPr lang="en-US"/>
          </a:p>
        </p:txBody>
      </p:sp>
    </p:spTree>
    <p:extLst>
      <p:ext uri="{BB962C8B-B14F-4D97-AF65-F5344CB8AC3E}">
        <p14:creationId xmlns:p14="http://schemas.microsoft.com/office/powerpoint/2010/main" val="23185820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67CD13-A874-4921-A489-480FD09BD084}" type="datetimeFigureOut">
              <a:rPr lang="en-US" smtClean="0"/>
              <a:t>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C583C1-9383-4B70-9086-1EECCD5C5019}" type="slidenum">
              <a:rPr lang="en-US" smtClean="0"/>
              <a:t>‹#›</a:t>
            </a:fld>
            <a:endParaRPr lang="en-US"/>
          </a:p>
        </p:txBody>
      </p:sp>
    </p:spTree>
    <p:extLst>
      <p:ext uri="{BB962C8B-B14F-4D97-AF65-F5344CB8AC3E}">
        <p14:creationId xmlns:p14="http://schemas.microsoft.com/office/powerpoint/2010/main" val="27165551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67CD13-A874-4921-A489-480FD09BD084}" type="datetimeFigureOut">
              <a:rPr lang="en-US" smtClean="0"/>
              <a:t>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C583C1-9383-4B70-9086-1EECCD5C5019}" type="slidenum">
              <a:rPr lang="en-US" smtClean="0"/>
              <a:t>‹#›</a:t>
            </a:fld>
            <a:endParaRPr lang="en-US"/>
          </a:p>
        </p:txBody>
      </p:sp>
    </p:spTree>
    <p:extLst>
      <p:ext uri="{BB962C8B-B14F-4D97-AF65-F5344CB8AC3E}">
        <p14:creationId xmlns:p14="http://schemas.microsoft.com/office/powerpoint/2010/main" val="28471628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67CD13-A874-4921-A489-480FD09BD084}" type="datetimeFigureOut">
              <a:rPr lang="en-US" smtClean="0"/>
              <a:t>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C583C1-9383-4B70-9086-1EECCD5C5019}" type="slidenum">
              <a:rPr lang="en-US" smtClean="0"/>
              <a:t>‹#›</a:t>
            </a:fld>
            <a:endParaRPr lang="en-US"/>
          </a:p>
        </p:txBody>
      </p:sp>
    </p:spTree>
    <p:extLst>
      <p:ext uri="{BB962C8B-B14F-4D97-AF65-F5344CB8AC3E}">
        <p14:creationId xmlns:p14="http://schemas.microsoft.com/office/powerpoint/2010/main" val="14906212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F67CD13-A874-4921-A489-480FD09BD084}" type="datetimeFigureOut">
              <a:rPr lang="en-US" smtClean="0"/>
              <a:t>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C583C1-9383-4B70-9086-1EECCD5C5019}" type="slidenum">
              <a:rPr lang="en-US" smtClean="0"/>
              <a:t>‹#›</a:t>
            </a:fld>
            <a:endParaRPr lang="en-US"/>
          </a:p>
        </p:txBody>
      </p:sp>
    </p:spTree>
    <p:extLst>
      <p:ext uri="{BB962C8B-B14F-4D97-AF65-F5344CB8AC3E}">
        <p14:creationId xmlns:p14="http://schemas.microsoft.com/office/powerpoint/2010/main" val="29986711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F67CD13-A874-4921-A489-480FD09BD084}" type="datetimeFigureOut">
              <a:rPr lang="en-US" smtClean="0"/>
              <a:t>1/11/2024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C583C1-9383-4B70-9086-1EECCD5C5019}" type="slidenum">
              <a:rPr lang="en-US" smtClean="0"/>
              <a:t>‹#›</a:t>
            </a:fld>
            <a:endParaRPr lang="en-US"/>
          </a:p>
        </p:txBody>
      </p:sp>
    </p:spTree>
    <p:extLst>
      <p:ext uri="{BB962C8B-B14F-4D97-AF65-F5344CB8AC3E}">
        <p14:creationId xmlns:p14="http://schemas.microsoft.com/office/powerpoint/2010/main" val="37060194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F67CD13-A874-4921-A489-480FD09BD084}" type="datetimeFigureOut">
              <a:rPr lang="en-US" smtClean="0"/>
              <a:t>1/11/2024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C583C1-9383-4B70-9086-1EECCD5C5019}" type="slidenum">
              <a:rPr lang="en-US" smtClean="0"/>
              <a:t>‹#›</a:t>
            </a:fld>
            <a:endParaRPr lang="en-US"/>
          </a:p>
        </p:txBody>
      </p:sp>
    </p:spTree>
    <p:extLst>
      <p:ext uri="{BB962C8B-B14F-4D97-AF65-F5344CB8AC3E}">
        <p14:creationId xmlns:p14="http://schemas.microsoft.com/office/powerpoint/2010/main" val="28216645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F67CD13-A874-4921-A489-480FD09BD084}" type="datetimeFigureOut">
              <a:rPr lang="en-US" smtClean="0"/>
              <a:t>1/11/2024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C583C1-9383-4B70-9086-1EECCD5C5019}" type="slidenum">
              <a:rPr lang="en-US" smtClean="0"/>
              <a:t>‹#›</a:t>
            </a:fld>
            <a:endParaRPr lang="en-US"/>
          </a:p>
        </p:txBody>
      </p:sp>
    </p:spTree>
    <p:extLst>
      <p:ext uri="{BB962C8B-B14F-4D97-AF65-F5344CB8AC3E}">
        <p14:creationId xmlns:p14="http://schemas.microsoft.com/office/powerpoint/2010/main" val="31979767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67CD13-A874-4921-A489-480FD09BD084}" type="datetimeFigureOut">
              <a:rPr lang="en-US" smtClean="0"/>
              <a:t>1/11/2024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FC583C1-9383-4B70-9086-1EECCD5C5019}" type="slidenum">
              <a:rPr lang="en-US" smtClean="0"/>
              <a:t>‹#›</a:t>
            </a:fld>
            <a:endParaRPr lang="en-US"/>
          </a:p>
        </p:txBody>
      </p:sp>
    </p:spTree>
    <p:extLst>
      <p:ext uri="{BB962C8B-B14F-4D97-AF65-F5344CB8AC3E}">
        <p14:creationId xmlns:p14="http://schemas.microsoft.com/office/powerpoint/2010/main" val="39940941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F67CD13-A874-4921-A489-480FD09BD084}" type="datetimeFigureOut">
              <a:rPr lang="en-US" smtClean="0"/>
              <a:t>1/11/2024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C583C1-9383-4B70-9086-1EECCD5C5019}" type="slidenum">
              <a:rPr lang="en-US" smtClean="0"/>
              <a:t>‹#›</a:t>
            </a:fld>
            <a:endParaRPr lang="en-US"/>
          </a:p>
        </p:txBody>
      </p:sp>
    </p:spTree>
    <p:extLst>
      <p:ext uri="{BB962C8B-B14F-4D97-AF65-F5344CB8AC3E}">
        <p14:creationId xmlns:p14="http://schemas.microsoft.com/office/powerpoint/2010/main" val="1242390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F67CD13-A874-4921-A489-480FD09BD084}" type="datetimeFigureOut">
              <a:rPr lang="en-US" smtClean="0"/>
              <a:t>1/11/2024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C583C1-9383-4B70-9086-1EECCD5C5019}" type="slidenum">
              <a:rPr lang="en-US" smtClean="0"/>
              <a:t>‹#›</a:t>
            </a:fld>
            <a:endParaRPr lang="en-US"/>
          </a:p>
        </p:txBody>
      </p:sp>
    </p:spTree>
    <p:extLst>
      <p:ext uri="{BB962C8B-B14F-4D97-AF65-F5344CB8AC3E}">
        <p14:creationId xmlns:p14="http://schemas.microsoft.com/office/powerpoint/2010/main" val="39926823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67CD13-A874-4921-A489-480FD09BD084}" type="datetimeFigureOut">
              <a:rPr lang="en-US" smtClean="0"/>
              <a:t>1/11/2024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C583C1-9383-4B70-9086-1EECCD5C5019}" type="slidenum">
              <a:rPr lang="en-US" smtClean="0"/>
              <a:t>‹#›</a:t>
            </a:fld>
            <a:endParaRPr lang="en-US"/>
          </a:p>
        </p:txBody>
      </p:sp>
    </p:spTree>
    <p:extLst>
      <p:ext uri="{BB962C8B-B14F-4D97-AF65-F5344CB8AC3E}">
        <p14:creationId xmlns:p14="http://schemas.microsoft.com/office/powerpoint/2010/main" val="27781820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7" Type="http://schemas.openxmlformats.org/officeDocument/2006/relationships/image" Target="../media/image5.wmf"/><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wmf"/><Relationship Id="rId5" Type="http://schemas.openxmlformats.org/officeDocument/2006/relationships/image" Target="../media/image3.gif"/><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image" Target="../media/image20.emf"/><Relationship Id="rId1" Type="http://schemas.openxmlformats.org/officeDocument/2006/relationships/slideLayout" Target="../slideLayouts/slideLayout7.xml"/><Relationship Id="rId6" Type="http://schemas.openxmlformats.org/officeDocument/2006/relationships/image" Target="../media/image22.wmf"/><Relationship Id="rId5" Type="http://schemas.openxmlformats.org/officeDocument/2006/relationships/oleObject" Target="../embeddings/oleObject6.bin"/><Relationship Id="rId4" Type="http://schemas.openxmlformats.org/officeDocument/2006/relationships/image" Target="../media/image21.w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image" Target="../media/image23.jpg"/><Relationship Id="rId1" Type="http://schemas.openxmlformats.org/officeDocument/2006/relationships/slideLayout" Target="../slideLayouts/slideLayout7.xml"/><Relationship Id="rId5" Type="http://schemas.openxmlformats.org/officeDocument/2006/relationships/image" Target="../media/image20.emf"/><Relationship Id="rId4" Type="http://schemas.openxmlformats.org/officeDocument/2006/relationships/image" Target="../media/image24.wmf"/></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10.bin"/><Relationship Id="rId3" Type="http://schemas.openxmlformats.org/officeDocument/2006/relationships/image" Target="../media/image25.png"/><Relationship Id="rId7" Type="http://schemas.openxmlformats.org/officeDocument/2006/relationships/image" Target="../media/image10.wmf"/><Relationship Id="rId2" Type="http://schemas.openxmlformats.org/officeDocument/2006/relationships/image" Target="../media/image19.jpg"/><Relationship Id="rId1" Type="http://schemas.openxmlformats.org/officeDocument/2006/relationships/slideLayout" Target="../slideLayouts/slideLayout7.xml"/><Relationship Id="rId6" Type="http://schemas.openxmlformats.org/officeDocument/2006/relationships/oleObject" Target="../embeddings/oleObject9.bin"/><Relationship Id="rId5" Type="http://schemas.openxmlformats.org/officeDocument/2006/relationships/image" Target="../media/image9.wmf"/><Relationship Id="rId4" Type="http://schemas.openxmlformats.org/officeDocument/2006/relationships/oleObject" Target="../embeddings/oleObject8.bin"/><Relationship Id="rId9" Type="http://schemas.openxmlformats.org/officeDocument/2006/relationships/image" Target="../media/image11.w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image" Target="../media/image26.png"/><Relationship Id="rId1" Type="http://schemas.openxmlformats.org/officeDocument/2006/relationships/slideLayout" Target="../slideLayouts/slideLayout7.xml"/><Relationship Id="rId4" Type="http://schemas.openxmlformats.org/officeDocument/2006/relationships/image" Target="../media/image27.wmf"/></Relationships>
</file>

<file path=ppt/slides/_rels/slide14.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33.gif"/><Relationship Id="rId1" Type="http://schemas.openxmlformats.org/officeDocument/2006/relationships/slideLayout" Target="../slideLayouts/slideLayout7.xml"/><Relationship Id="rId4" Type="http://schemas.openxmlformats.org/officeDocument/2006/relationships/slide" Target="slide21.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1.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image" Target="../media/image8.jpg"/><Relationship Id="rId1" Type="http://schemas.openxmlformats.org/officeDocument/2006/relationships/slideLayout" Target="../slideLayouts/slideLayout7.xml"/><Relationship Id="rId6" Type="http://schemas.openxmlformats.org/officeDocument/2006/relationships/image" Target="../media/image10.wmf"/><Relationship Id="rId5" Type="http://schemas.openxmlformats.org/officeDocument/2006/relationships/oleObject" Target="../embeddings/oleObject2.bin"/><Relationship Id="rId4" Type="http://schemas.openxmlformats.org/officeDocument/2006/relationships/image" Target="../media/image9.wmf"/></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9.jpg"/><Relationship Id="rId1" Type="http://schemas.openxmlformats.org/officeDocument/2006/relationships/slideLayout" Target="../slideLayouts/slideLayout7.xml"/><Relationship Id="rId5" Type="http://schemas.openxmlformats.org/officeDocument/2006/relationships/image" Target="../media/image11.wmf"/><Relationship Id="rId4" Type="http://schemas.openxmlformats.org/officeDocument/2006/relationships/oleObject" Target="../embeddings/oleObject4.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2"/>
          <p:cNvSpPr>
            <a:spLocks noChangeArrowheads="1"/>
          </p:cNvSpPr>
          <p:nvPr/>
        </p:nvSpPr>
        <p:spPr bwMode="auto">
          <a:xfrm>
            <a:off x="1143000" y="1447800"/>
            <a:ext cx="7162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r>
              <a:rPr lang="en-US" altLang="vi-VN" sz="2400" b="1">
                <a:latin typeface="Times New Roman" pitchFamily="18" charset="0"/>
                <a:cs typeface="Times New Roman" pitchFamily="18" charset="0"/>
              </a:rPr>
              <a:t>UBND HUYỆN THỦ THỪA</a:t>
            </a:r>
          </a:p>
          <a:p>
            <a:pPr algn="ctr" eaLnBrk="1" hangingPunct="1"/>
            <a:r>
              <a:rPr lang="en-US" altLang="vi-VN" sz="2400" b="1">
                <a:latin typeface="Times New Roman" pitchFamily="18" charset="0"/>
                <a:cs typeface="Times New Roman" pitchFamily="18" charset="0"/>
              </a:rPr>
              <a:t>TRƯỜNG THCS LONG THẠNH</a:t>
            </a:r>
          </a:p>
          <a:p>
            <a:pPr algn="ctr" eaLnBrk="1" hangingPunct="1"/>
            <a:endParaRPr lang="en-US" altLang="vi-VN" sz="2400" b="1">
              <a:solidFill>
                <a:srgbClr val="B00058"/>
              </a:solidFill>
              <a:latin typeface="Times New Roman" pitchFamily="18" charset="0"/>
              <a:cs typeface="Times New Roman" pitchFamily="18" charset="0"/>
            </a:endParaRPr>
          </a:p>
        </p:txBody>
      </p:sp>
      <p:sp>
        <p:nvSpPr>
          <p:cNvPr id="295950" name="Text Box 14"/>
          <p:cNvSpPr txBox="1">
            <a:spLocks noChangeArrowheads="1"/>
          </p:cNvSpPr>
          <p:nvPr/>
        </p:nvSpPr>
        <p:spPr bwMode="auto">
          <a:xfrm>
            <a:off x="1143000" y="2973388"/>
            <a:ext cx="7162800" cy="1570037"/>
          </a:xfrm>
          <a:prstGeom prst="rect">
            <a:avLst/>
          </a:prstGeom>
          <a:noFill/>
          <a:ln w="9525">
            <a:noFill/>
            <a:miter lim="800000"/>
            <a:headEnd/>
            <a:tailEnd/>
          </a:ln>
          <a:effectLst>
            <a:outerShdw dist="63500" dir="19387806" algn="ctr" rotWithShape="0">
              <a:schemeClr val="tx1">
                <a:alpha val="50000"/>
              </a:schemeClr>
            </a:outerShdw>
          </a:effectLst>
        </p:spPr>
        <p:txBody>
          <a:bodyPr>
            <a:spAutoFit/>
          </a:bodyPr>
          <a:lstStyle/>
          <a:p>
            <a:pPr algn="ctr" eaLnBrk="1" hangingPunct="1">
              <a:spcBef>
                <a:spcPct val="50000"/>
              </a:spcBef>
              <a:defRPr/>
            </a:pPr>
            <a:r>
              <a:rPr lang="en-US" sz="4800" b="1" dirty="0">
                <a:solidFill>
                  <a:srgbClr val="FF0000"/>
                </a:solidFill>
                <a:effectLst>
                  <a:outerShdw blurRad="38100" dist="38100" dir="2700000" algn="tl">
                    <a:srgbClr val="C0C0C0"/>
                  </a:outerShdw>
                </a:effectLst>
                <a:latin typeface="Times New Roman" pitchFamily="18" charset="0"/>
                <a:cs typeface="Arial" pitchFamily="34" charset="0"/>
              </a:rPr>
              <a:t>Chào mừng quý Thầy Cô đã đến dự giờ thăm lớp</a:t>
            </a:r>
            <a:endParaRPr lang="en-US" sz="4800" b="1" dirty="0">
              <a:solidFill>
                <a:srgbClr val="FF0000"/>
              </a:solidFill>
              <a:latin typeface="Times New Roman" pitchFamily="18" charset="0"/>
              <a:cs typeface="Arial" pitchFamily="34" charset="0"/>
            </a:endParaRPr>
          </a:p>
        </p:txBody>
      </p:sp>
      <p:sp>
        <p:nvSpPr>
          <p:cNvPr id="32772" name="Text Box 17"/>
          <p:cNvSpPr txBox="1">
            <a:spLocks noChangeArrowheads="1"/>
          </p:cNvSpPr>
          <p:nvPr/>
        </p:nvSpPr>
        <p:spPr bwMode="auto">
          <a:xfrm>
            <a:off x="4572000" y="6400800"/>
            <a:ext cx="160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vi-VN" sz="2400">
                <a:solidFill>
                  <a:srgbClr val="FF00FF"/>
                </a:solidFill>
                <a:latin typeface="VNI-Ariston" pitchFamily="2" charset="0"/>
              </a:rPr>
              <a:t>Lớp 8/2</a:t>
            </a:r>
          </a:p>
        </p:txBody>
      </p:sp>
      <p:pic>
        <p:nvPicPr>
          <p:cNvPr id="2053" name="Picture 5" descr="Hinh don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5257800"/>
            <a:ext cx="757238"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6" descr="Hinh don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5829300"/>
            <a:ext cx="757238"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7" descr="Hinh don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5334000"/>
            <a:ext cx="757238"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8" descr="Hinh don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5829300"/>
            <a:ext cx="757238"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Picture 6" descr="EARTH"/>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191000" y="381000"/>
            <a:ext cx="1066800" cy="103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Picture 10" descr="blumen-pflanzen11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0"/>
            <a:ext cx="55626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9" name="AutoShape 11"/>
          <p:cNvSpPr>
            <a:spLocks noChangeArrowheads="1"/>
          </p:cNvSpPr>
          <p:nvPr/>
        </p:nvSpPr>
        <p:spPr bwMode="auto">
          <a:xfrm>
            <a:off x="3733800" y="2819400"/>
            <a:ext cx="381000" cy="228600"/>
          </a:xfrm>
          <a:prstGeom prst="star5">
            <a:avLst/>
          </a:prstGeom>
          <a:solidFill>
            <a:srgbClr val="FFFF00"/>
          </a:solidFill>
          <a:ln w="9525">
            <a:solidFill>
              <a:schemeClr val="tx1"/>
            </a:solidFill>
            <a:miter lim="800000"/>
            <a:headEnd/>
            <a:tailEnd/>
          </a:ln>
          <a:effectLst/>
        </p:spPr>
        <p:txBody>
          <a:bodyPr wrap="none" anchor="ctr"/>
          <a:lstStyle/>
          <a:p>
            <a:pPr eaLnBrk="1" hangingPunct="1">
              <a:defRPr/>
            </a:pPr>
            <a:endParaRPr lang="en-US">
              <a:latin typeface="Arial" pitchFamily="34" charset="0"/>
              <a:cs typeface="Arial" pitchFamily="34" charset="0"/>
            </a:endParaRPr>
          </a:p>
        </p:txBody>
      </p:sp>
      <p:sp>
        <p:nvSpPr>
          <p:cNvPr id="32780" name="AutoShape 12"/>
          <p:cNvSpPr>
            <a:spLocks noChangeArrowheads="1"/>
          </p:cNvSpPr>
          <p:nvPr/>
        </p:nvSpPr>
        <p:spPr bwMode="auto">
          <a:xfrm>
            <a:off x="4572000" y="2438400"/>
            <a:ext cx="381000" cy="228600"/>
          </a:xfrm>
          <a:prstGeom prst="star5">
            <a:avLst/>
          </a:prstGeom>
          <a:solidFill>
            <a:srgbClr val="FFFF00"/>
          </a:solidFill>
          <a:ln w="9525">
            <a:solidFill>
              <a:schemeClr val="tx1"/>
            </a:solidFill>
            <a:miter lim="800000"/>
            <a:headEnd/>
            <a:tailEnd/>
          </a:ln>
          <a:effectLst/>
        </p:spPr>
        <p:txBody>
          <a:bodyPr wrap="none" anchor="ctr"/>
          <a:lstStyle/>
          <a:p>
            <a:pPr eaLnBrk="1" hangingPunct="1">
              <a:defRPr/>
            </a:pPr>
            <a:endParaRPr lang="en-US">
              <a:latin typeface="Arial" pitchFamily="34" charset="0"/>
              <a:cs typeface="Arial" pitchFamily="34" charset="0"/>
            </a:endParaRPr>
          </a:p>
        </p:txBody>
      </p:sp>
      <p:sp>
        <p:nvSpPr>
          <p:cNvPr id="32781" name="AutoShape 13"/>
          <p:cNvSpPr>
            <a:spLocks noChangeArrowheads="1"/>
          </p:cNvSpPr>
          <p:nvPr/>
        </p:nvSpPr>
        <p:spPr bwMode="auto">
          <a:xfrm>
            <a:off x="5334000" y="2133600"/>
            <a:ext cx="381000" cy="228600"/>
          </a:xfrm>
          <a:prstGeom prst="star5">
            <a:avLst/>
          </a:prstGeom>
          <a:solidFill>
            <a:srgbClr val="FFFF00"/>
          </a:solidFill>
          <a:ln w="9525">
            <a:solidFill>
              <a:schemeClr val="tx1"/>
            </a:solidFill>
            <a:miter lim="800000"/>
            <a:headEnd/>
            <a:tailEnd/>
          </a:ln>
          <a:effectLst/>
        </p:spPr>
        <p:txBody>
          <a:bodyPr wrap="none" anchor="ctr"/>
          <a:lstStyle/>
          <a:p>
            <a:pPr eaLnBrk="1" hangingPunct="1">
              <a:defRPr/>
            </a:pPr>
            <a:endParaRPr lang="en-US">
              <a:latin typeface="Arial" pitchFamily="34" charset="0"/>
              <a:cs typeface="Arial" pitchFamily="34" charset="0"/>
            </a:endParaRPr>
          </a:p>
        </p:txBody>
      </p:sp>
      <p:pic>
        <p:nvPicPr>
          <p:cNvPr id="2062" name="Picture 14" descr="POINSET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1676400" cy="167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3" name="Picture 15" descr="POINSET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705600" y="4624388"/>
            <a:ext cx="2438400" cy="223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WordArt 15"/>
          <p:cNvSpPr>
            <a:spLocks noChangeArrowheads="1" noChangeShapeType="1" noTextEdit="1"/>
          </p:cNvSpPr>
          <p:nvPr/>
        </p:nvSpPr>
        <p:spPr bwMode="auto">
          <a:xfrm>
            <a:off x="2800350" y="4633913"/>
            <a:ext cx="4305300" cy="1400175"/>
          </a:xfrm>
          <a:prstGeom prst="rect">
            <a:avLst/>
          </a:prstGeom>
        </p:spPr>
        <p:txBody>
          <a:bodyPr wrap="none" fromWordArt="1">
            <a:prstTxWarp prst="textPlain">
              <a:avLst>
                <a:gd name="adj" fmla="val 50000"/>
              </a:avLst>
            </a:prstTxWarp>
          </a:bodyPr>
          <a:lstStyle/>
          <a:p>
            <a:pPr algn="ctr"/>
            <a:r>
              <a:rPr lang="en-US" sz="3600" b="1" kern="10">
                <a:ln w="12700">
                  <a:solidFill>
                    <a:srgbClr val="EAEAEA"/>
                  </a:solidFill>
                  <a:miter lim="800000"/>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GV: Trần Thị Cẩm Nhung</a:t>
            </a:r>
          </a:p>
          <a:p>
            <a:pPr algn="ctr"/>
            <a:r>
              <a:rPr lang="en-US" sz="3600" b="1" kern="10">
                <a:ln w="12700">
                  <a:solidFill>
                    <a:srgbClr val="EAEAEA"/>
                  </a:solidFill>
                  <a:miter lim="800000"/>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Môn Toán</a:t>
            </a:r>
          </a:p>
        </p:txBody>
      </p:sp>
    </p:spTree>
    <p:extLst>
      <p:ext uri="{BB962C8B-B14F-4D97-AF65-F5344CB8AC3E}">
        <p14:creationId xmlns:p14="http://schemas.microsoft.com/office/powerpoint/2010/main" val="233707770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32770">
                                            <p:txEl>
                                              <p:pRg st="0" end="0"/>
                                            </p:txEl>
                                          </p:spTgt>
                                        </p:tgtEl>
                                        <p:attrNameLst>
                                          <p:attrName>style.visibility</p:attrName>
                                        </p:attrNameLst>
                                      </p:cBhvr>
                                      <p:to>
                                        <p:strVal val="visible"/>
                                      </p:to>
                                    </p:set>
                                    <p:anim calcmode="lin" valueType="num">
                                      <p:cBhvr>
                                        <p:cTn id="7" dur="500" fill="hold"/>
                                        <p:tgtEl>
                                          <p:spTgt spid="32770">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2770">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32770">
                                            <p:txEl>
                                              <p:pRg st="0" end="0"/>
                                            </p:txEl>
                                          </p:spTgt>
                                        </p:tgtEl>
                                        <p:attrNameLst>
                                          <p:attrName>style.rotation</p:attrName>
                                        </p:attrNameLst>
                                      </p:cBhvr>
                                      <p:tavLst>
                                        <p:tav tm="0">
                                          <p:val>
                                            <p:fltVal val="90"/>
                                          </p:val>
                                        </p:tav>
                                        <p:tav tm="100000">
                                          <p:val>
                                            <p:fltVal val="0"/>
                                          </p:val>
                                        </p:tav>
                                      </p:tavLst>
                                    </p:anim>
                                    <p:animEffect transition="in" filter="fade">
                                      <p:cBhvr>
                                        <p:cTn id="10" dur="500"/>
                                        <p:tgtEl>
                                          <p:spTgt spid="32770">
                                            <p:txEl>
                                              <p:pRg st="0" end="0"/>
                                            </p:txEl>
                                          </p:spTgt>
                                        </p:tgtEl>
                                      </p:cBhvr>
                                    </p:animEffect>
                                  </p:childTnLst>
                                </p:cTn>
                              </p:par>
                              <p:par>
                                <p:cTn id="11" presetID="31" presetClass="entr" presetSubtype="0" fill="hold" nodeType="withEffect">
                                  <p:stCondLst>
                                    <p:cond delay="0"/>
                                  </p:stCondLst>
                                  <p:iterate type="lt">
                                    <p:tmPct val="5000"/>
                                  </p:iterate>
                                  <p:childTnLst>
                                    <p:set>
                                      <p:cBhvr>
                                        <p:cTn id="12" dur="1" fill="hold">
                                          <p:stCondLst>
                                            <p:cond delay="0"/>
                                          </p:stCondLst>
                                        </p:cTn>
                                        <p:tgtEl>
                                          <p:spTgt spid="32770">
                                            <p:txEl>
                                              <p:pRg st="1" end="1"/>
                                            </p:txEl>
                                          </p:spTgt>
                                        </p:tgtEl>
                                        <p:attrNameLst>
                                          <p:attrName>style.visibility</p:attrName>
                                        </p:attrNameLst>
                                      </p:cBhvr>
                                      <p:to>
                                        <p:strVal val="visible"/>
                                      </p:to>
                                    </p:set>
                                    <p:anim calcmode="lin" valueType="num">
                                      <p:cBhvr>
                                        <p:cTn id="13" dur="500" fill="hold"/>
                                        <p:tgtEl>
                                          <p:spTgt spid="32770">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2770">
                                            <p:txEl>
                                              <p:pRg st="1" end="1"/>
                                            </p:txEl>
                                          </p:spTgt>
                                        </p:tgtEl>
                                        <p:attrNameLst>
                                          <p:attrName>ppt_h</p:attrName>
                                        </p:attrNameLst>
                                      </p:cBhvr>
                                      <p:tavLst>
                                        <p:tav tm="0">
                                          <p:val>
                                            <p:fltVal val="0"/>
                                          </p:val>
                                        </p:tav>
                                        <p:tav tm="100000">
                                          <p:val>
                                            <p:strVal val="#ppt_h"/>
                                          </p:val>
                                        </p:tav>
                                      </p:tavLst>
                                    </p:anim>
                                    <p:anim calcmode="lin" valueType="num">
                                      <p:cBhvr>
                                        <p:cTn id="15" dur="500" fill="hold"/>
                                        <p:tgtEl>
                                          <p:spTgt spid="32770">
                                            <p:txEl>
                                              <p:pRg st="1" end="1"/>
                                            </p:txEl>
                                          </p:spTgt>
                                        </p:tgtEl>
                                        <p:attrNameLst>
                                          <p:attrName>style.rotation</p:attrName>
                                        </p:attrNameLst>
                                      </p:cBhvr>
                                      <p:tavLst>
                                        <p:tav tm="0">
                                          <p:val>
                                            <p:fltVal val="90"/>
                                          </p:val>
                                        </p:tav>
                                        <p:tav tm="100000">
                                          <p:val>
                                            <p:fltVal val="0"/>
                                          </p:val>
                                        </p:tav>
                                      </p:tavLst>
                                    </p:anim>
                                    <p:animEffect transition="in" filter="fade">
                                      <p:cBhvr>
                                        <p:cTn id="16" dur="500"/>
                                        <p:tgtEl>
                                          <p:spTgt spid="32770">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7" presetClass="entr" presetSubtype="0" fill="hold" nodeType="clickEffect">
                                  <p:stCondLst>
                                    <p:cond delay="0"/>
                                  </p:stCondLst>
                                  <p:iterate type="lt">
                                    <p:tmPct val="50000"/>
                                  </p:iterate>
                                  <p:childTnLst>
                                    <p:set>
                                      <p:cBhvr>
                                        <p:cTn id="20" dur="1" fill="hold">
                                          <p:stCondLst>
                                            <p:cond delay="0"/>
                                          </p:stCondLst>
                                        </p:cTn>
                                        <p:tgtEl>
                                          <p:spTgt spid="295950">
                                            <p:txEl>
                                              <p:pRg st="0" end="0"/>
                                            </p:txEl>
                                          </p:spTgt>
                                        </p:tgtEl>
                                        <p:attrNameLst>
                                          <p:attrName>style.visibility</p:attrName>
                                        </p:attrNameLst>
                                      </p:cBhvr>
                                      <p:to>
                                        <p:strVal val="visible"/>
                                      </p:to>
                                    </p:set>
                                    <p:anim calcmode="discrete" valueType="clr">
                                      <p:cBhvr override="childStyle">
                                        <p:cTn id="21" dur="80"/>
                                        <p:tgtEl>
                                          <p:spTgt spid="295950">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295950">
                                            <p:txEl>
                                              <p:pRg st="0" end="0"/>
                                            </p:txEl>
                                          </p:spTgt>
                                        </p:tgtEl>
                                        <p:attrNameLst>
                                          <p:attrName>fillcolor</p:attrName>
                                        </p:attrNameLst>
                                      </p:cBhvr>
                                      <p:tavLst>
                                        <p:tav tm="0">
                                          <p:val>
                                            <p:clrVal>
                                              <a:schemeClr val="accent2"/>
                                            </p:clrVal>
                                          </p:val>
                                        </p:tav>
                                        <p:tav tm="50000">
                                          <p:val>
                                            <p:clrVal>
                                              <a:schemeClr val="hlink"/>
                                            </p:clrVal>
                                          </p:val>
                                        </p:tav>
                                      </p:tavLst>
                                    </p:anim>
                                    <p:set>
                                      <p:cBhvr>
                                        <p:cTn id="23" dur="80"/>
                                        <p:tgtEl>
                                          <p:spTgt spid="295950">
                                            <p:txEl>
                                              <p:pRg st="0" end="0"/>
                                            </p:txEl>
                                          </p:spTgt>
                                        </p:tgtEl>
                                        <p:attrNameLst>
                                          <p:attrName>fill.type</p:attrName>
                                        </p:attrNameLst>
                                      </p:cBhvr>
                                      <p:to>
                                        <p:strVal val="solid"/>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26" presetClass="entr" presetSubtype="0" fill="hold" grpId="0" nodeType="clickEffect">
                                  <p:stCondLst>
                                    <p:cond delay="0"/>
                                  </p:stCondLst>
                                  <p:childTnLst>
                                    <p:set>
                                      <p:cBhvr>
                                        <p:cTn id="27" dur="1" fill="hold">
                                          <p:stCondLst>
                                            <p:cond delay="0"/>
                                          </p:stCondLst>
                                        </p:cTn>
                                        <p:tgtEl>
                                          <p:spTgt spid="32772"/>
                                        </p:tgtEl>
                                        <p:attrNameLst>
                                          <p:attrName>style.visibility</p:attrName>
                                        </p:attrNameLst>
                                      </p:cBhvr>
                                      <p:to>
                                        <p:strVal val="visible"/>
                                      </p:to>
                                    </p:set>
                                    <p:animEffect transition="in" filter="wipe(down)">
                                      <p:cBhvr>
                                        <p:cTn id="28" dur="580">
                                          <p:stCondLst>
                                            <p:cond delay="0"/>
                                          </p:stCondLst>
                                        </p:cTn>
                                        <p:tgtEl>
                                          <p:spTgt spid="32772"/>
                                        </p:tgtEl>
                                      </p:cBhvr>
                                    </p:animEffect>
                                    <p:anim calcmode="lin" valueType="num">
                                      <p:cBhvr>
                                        <p:cTn id="29" dur="1822" tmFilter="0,0; 0.14,0.36; 0.43,0.73; 0.71,0.91; 1.0,1.0">
                                          <p:stCondLst>
                                            <p:cond delay="0"/>
                                          </p:stCondLst>
                                        </p:cTn>
                                        <p:tgtEl>
                                          <p:spTgt spid="32772"/>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32772"/>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32772"/>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32772"/>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32772"/>
                                        </p:tgtEl>
                                        <p:attrNameLst>
                                          <p:attrName>ppt_y</p:attrName>
                                        </p:attrNameLst>
                                      </p:cBhvr>
                                      <p:tavLst>
                                        <p:tav tm="0" fmla="#ppt_y-sin(pi*$)/81">
                                          <p:val>
                                            <p:fltVal val="0"/>
                                          </p:val>
                                        </p:tav>
                                        <p:tav tm="100000">
                                          <p:val>
                                            <p:fltVal val="1"/>
                                          </p:val>
                                        </p:tav>
                                      </p:tavLst>
                                    </p:anim>
                                    <p:animScale>
                                      <p:cBhvr>
                                        <p:cTn id="34" dur="26">
                                          <p:stCondLst>
                                            <p:cond delay="650"/>
                                          </p:stCondLst>
                                        </p:cTn>
                                        <p:tgtEl>
                                          <p:spTgt spid="32772"/>
                                        </p:tgtEl>
                                      </p:cBhvr>
                                      <p:to x="100000" y="60000"/>
                                    </p:animScale>
                                    <p:animScale>
                                      <p:cBhvr>
                                        <p:cTn id="35" dur="166" decel="50000">
                                          <p:stCondLst>
                                            <p:cond delay="676"/>
                                          </p:stCondLst>
                                        </p:cTn>
                                        <p:tgtEl>
                                          <p:spTgt spid="32772"/>
                                        </p:tgtEl>
                                      </p:cBhvr>
                                      <p:to x="100000" y="100000"/>
                                    </p:animScale>
                                    <p:animScale>
                                      <p:cBhvr>
                                        <p:cTn id="36" dur="26">
                                          <p:stCondLst>
                                            <p:cond delay="1312"/>
                                          </p:stCondLst>
                                        </p:cTn>
                                        <p:tgtEl>
                                          <p:spTgt spid="32772"/>
                                        </p:tgtEl>
                                      </p:cBhvr>
                                      <p:to x="100000" y="80000"/>
                                    </p:animScale>
                                    <p:animScale>
                                      <p:cBhvr>
                                        <p:cTn id="37" dur="166" decel="50000">
                                          <p:stCondLst>
                                            <p:cond delay="1338"/>
                                          </p:stCondLst>
                                        </p:cTn>
                                        <p:tgtEl>
                                          <p:spTgt spid="32772"/>
                                        </p:tgtEl>
                                      </p:cBhvr>
                                      <p:to x="100000" y="100000"/>
                                    </p:animScale>
                                    <p:animScale>
                                      <p:cBhvr>
                                        <p:cTn id="38" dur="26">
                                          <p:stCondLst>
                                            <p:cond delay="1642"/>
                                          </p:stCondLst>
                                        </p:cTn>
                                        <p:tgtEl>
                                          <p:spTgt spid="32772"/>
                                        </p:tgtEl>
                                      </p:cBhvr>
                                      <p:to x="100000" y="90000"/>
                                    </p:animScale>
                                    <p:animScale>
                                      <p:cBhvr>
                                        <p:cTn id="39" dur="166" decel="50000">
                                          <p:stCondLst>
                                            <p:cond delay="1668"/>
                                          </p:stCondLst>
                                        </p:cTn>
                                        <p:tgtEl>
                                          <p:spTgt spid="32772"/>
                                        </p:tgtEl>
                                      </p:cBhvr>
                                      <p:to x="100000" y="100000"/>
                                    </p:animScale>
                                    <p:animScale>
                                      <p:cBhvr>
                                        <p:cTn id="40" dur="26">
                                          <p:stCondLst>
                                            <p:cond delay="1808"/>
                                          </p:stCondLst>
                                        </p:cTn>
                                        <p:tgtEl>
                                          <p:spTgt spid="32772"/>
                                        </p:tgtEl>
                                      </p:cBhvr>
                                      <p:to x="100000" y="95000"/>
                                    </p:animScale>
                                    <p:animScale>
                                      <p:cBhvr>
                                        <p:cTn id="41" dur="166" decel="50000">
                                          <p:stCondLst>
                                            <p:cond delay="1834"/>
                                          </p:stCondLst>
                                        </p:cTn>
                                        <p:tgtEl>
                                          <p:spTgt spid="32772"/>
                                        </p:tgtEl>
                                      </p:cBhvr>
                                      <p:to x="100000" y="100000"/>
                                    </p:animScale>
                                  </p:childTnLst>
                                </p:cTn>
                              </p:par>
                              <p:par>
                                <p:cTn id="42" presetID="9" presetClass="entr" presetSubtype="0" repeatCount="indefinite" fill="hold" nodeType="withEffect">
                                  <p:stCondLst>
                                    <p:cond delay="0"/>
                                  </p:stCondLst>
                                  <p:childTnLst>
                                    <p:set>
                                      <p:cBhvr>
                                        <p:cTn id="43" dur="1" fill="hold">
                                          <p:stCondLst>
                                            <p:cond delay="0"/>
                                          </p:stCondLst>
                                        </p:cTn>
                                        <p:tgtEl>
                                          <p:spTgt spid="32779"/>
                                        </p:tgtEl>
                                        <p:attrNameLst>
                                          <p:attrName>style.visibility</p:attrName>
                                        </p:attrNameLst>
                                      </p:cBhvr>
                                      <p:to>
                                        <p:strVal val="visible"/>
                                      </p:to>
                                    </p:set>
                                    <p:animEffect transition="in" filter="dissolve">
                                      <p:cBhvr>
                                        <p:cTn id="44" dur="500"/>
                                        <p:tgtEl>
                                          <p:spTgt spid="32779"/>
                                        </p:tgtEl>
                                      </p:cBhvr>
                                    </p:animEffect>
                                  </p:childTnLst>
                                </p:cTn>
                              </p:par>
                              <p:par>
                                <p:cTn id="45" presetID="9" presetClass="entr" presetSubtype="0" repeatCount="indefinite" fill="hold" nodeType="withEffect">
                                  <p:stCondLst>
                                    <p:cond delay="0"/>
                                  </p:stCondLst>
                                  <p:childTnLst>
                                    <p:set>
                                      <p:cBhvr>
                                        <p:cTn id="46" dur="1" fill="hold">
                                          <p:stCondLst>
                                            <p:cond delay="0"/>
                                          </p:stCondLst>
                                        </p:cTn>
                                        <p:tgtEl>
                                          <p:spTgt spid="32780"/>
                                        </p:tgtEl>
                                        <p:attrNameLst>
                                          <p:attrName>style.visibility</p:attrName>
                                        </p:attrNameLst>
                                      </p:cBhvr>
                                      <p:to>
                                        <p:strVal val="visible"/>
                                      </p:to>
                                    </p:set>
                                    <p:animEffect transition="in" filter="dissolve">
                                      <p:cBhvr>
                                        <p:cTn id="47" dur="500"/>
                                        <p:tgtEl>
                                          <p:spTgt spid="32780"/>
                                        </p:tgtEl>
                                      </p:cBhvr>
                                    </p:animEffect>
                                  </p:childTnLst>
                                </p:cTn>
                              </p:par>
                              <p:par>
                                <p:cTn id="48" presetID="9" presetClass="entr" presetSubtype="0" repeatCount="indefinite" fill="hold" nodeType="withEffect">
                                  <p:stCondLst>
                                    <p:cond delay="0"/>
                                  </p:stCondLst>
                                  <p:childTnLst>
                                    <p:set>
                                      <p:cBhvr>
                                        <p:cTn id="49" dur="1" fill="hold">
                                          <p:stCondLst>
                                            <p:cond delay="0"/>
                                          </p:stCondLst>
                                        </p:cTn>
                                        <p:tgtEl>
                                          <p:spTgt spid="32781"/>
                                        </p:tgtEl>
                                        <p:attrNameLst>
                                          <p:attrName>style.visibility</p:attrName>
                                        </p:attrNameLst>
                                      </p:cBhvr>
                                      <p:to>
                                        <p:strVal val="visible"/>
                                      </p:to>
                                    </p:set>
                                    <p:animEffect transition="in" filter="dissolve">
                                      <p:cBhvr>
                                        <p:cTn id="50" dur="500"/>
                                        <p:tgtEl>
                                          <p:spTgt spid="32781"/>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7" presetClass="entr" presetSubtype="4" fill="hold" grpId="0" nodeType="click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additive="base">
                                        <p:cTn id="55" dur="5000" fill="hold"/>
                                        <p:tgtEl>
                                          <p:spTgt spid="16"/>
                                        </p:tgtEl>
                                        <p:attrNameLst>
                                          <p:attrName>ppt_x</p:attrName>
                                        </p:attrNameLst>
                                      </p:cBhvr>
                                      <p:tavLst>
                                        <p:tav tm="0">
                                          <p:val>
                                            <p:strVal val="#ppt_x"/>
                                          </p:val>
                                        </p:tav>
                                        <p:tav tm="100000">
                                          <p:val>
                                            <p:strVal val="#ppt_x"/>
                                          </p:val>
                                        </p:tav>
                                      </p:tavLst>
                                    </p:anim>
                                    <p:anim calcmode="lin" valueType="num">
                                      <p:cBhvr additive="base">
                                        <p:cTn id="56" dur="50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2" grpId="0"/>
      <p:bldP spid="1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81600" y="228600"/>
            <a:ext cx="3429000" cy="2286000"/>
          </a:xfrm>
          <a:prstGeom prst="rect">
            <a:avLst/>
          </a:prstGeom>
          <a:noFill/>
          <a:ln>
            <a:noFill/>
          </a:ln>
        </p:spPr>
      </p:pic>
      <p:sp>
        <p:nvSpPr>
          <p:cNvPr id="9" name="TextBox 8"/>
          <p:cNvSpPr txBox="1"/>
          <p:nvPr/>
        </p:nvSpPr>
        <p:spPr>
          <a:xfrm>
            <a:off x="90055" y="887135"/>
            <a:ext cx="8382000" cy="5970865"/>
          </a:xfrm>
          <a:prstGeom prst="rect">
            <a:avLst/>
          </a:prstGeom>
          <a:noFill/>
        </p:spPr>
        <p:txBody>
          <a:bodyPr wrap="square" rtlCol="0">
            <a:spAutoFit/>
          </a:bodyPr>
          <a:lstStyle/>
          <a:p>
            <a:r>
              <a:rPr lang="en-US" sz="2800" b="1">
                <a:solidFill>
                  <a:srgbClr val="FF0000"/>
                </a:solidFill>
                <a:latin typeface="Times New Roman" pitchFamily="18" charset="0"/>
                <a:cs typeface="Times New Roman" pitchFamily="18" charset="0"/>
              </a:rPr>
              <a:t>LT2/64: </a:t>
            </a:r>
          </a:p>
          <a:p>
            <a:r>
              <a:rPr lang="en-US" sz="2800">
                <a:latin typeface="Times New Roman" pitchFamily="18" charset="0"/>
                <a:cs typeface="Times New Roman" pitchFamily="18" charset="0"/>
              </a:rPr>
              <a:t>a) Xét tam giác ACD, ta có:</a:t>
            </a:r>
          </a:p>
          <a:p>
            <a:r>
              <a:rPr lang="en-US" sz="2800">
                <a:latin typeface="Times New Roman" pitchFamily="18" charset="0"/>
                <a:cs typeface="Times New Roman" pitchFamily="18" charset="0"/>
              </a:rPr>
              <a:t>M là trung điểm của AD</a:t>
            </a:r>
          </a:p>
          <a:p>
            <a:r>
              <a:rPr lang="en-US" sz="2800">
                <a:latin typeface="Times New Roman" pitchFamily="18" charset="0"/>
                <a:cs typeface="Times New Roman" pitchFamily="18" charset="0"/>
              </a:rPr>
              <a:t>P là trung điểm của AC</a:t>
            </a:r>
          </a:p>
          <a:p>
            <a:r>
              <a:rPr lang="en-US" sz="2800">
                <a:latin typeface="Times New Roman" pitchFamily="18" charset="0"/>
                <a:cs typeface="Times New Roman" pitchFamily="18" charset="0"/>
              </a:rPr>
              <a:t>=&gt; MP là đường trung bình của tam giác ACD.</a:t>
            </a:r>
          </a:p>
          <a:p>
            <a:r>
              <a:rPr lang="en-US" sz="2800">
                <a:latin typeface="Times New Roman" pitchFamily="18" charset="0"/>
                <a:cs typeface="Times New Roman" pitchFamily="18" charset="0"/>
              </a:rPr>
              <a:t>=&gt; MP//CD và  </a:t>
            </a:r>
          </a:p>
          <a:p>
            <a:r>
              <a:rPr lang="en-US" sz="2800">
                <a:latin typeface="Times New Roman" pitchFamily="18" charset="0"/>
                <a:cs typeface="Times New Roman" pitchFamily="18" charset="0"/>
              </a:rPr>
              <a:t> Xét tam giác ABC, ta có:</a:t>
            </a:r>
          </a:p>
          <a:p>
            <a:r>
              <a:rPr lang="en-US" sz="2800">
                <a:latin typeface="Times New Roman" pitchFamily="18" charset="0"/>
                <a:cs typeface="Times New Roman" pitchFamily="18" charset="0"/>
              </a:rPr>
              <a:t>N là trung điểm của BC</a:t>
            </a:r>
          </a:p>
          <a:p>
            <a:r>
              <a:rPr lang="en-US" sz="2800">
                <a:latin typeface="Times New Roman" pitchFamily="18" charset="0"/>
                <a:cs typeface="Times New Roman" pitchFamily="18" charset="0"/>
              </a:rPr>
              <a:t>P là trung điểm của AC</a:t>
            </a:r>
          </a:p>
          <a:p>
            <a:r>
              <a:rPr lang="en-US" sz="2800">
                <a:latin typeface="Times New Roman" pitchFamily="18" charset="0"/>
                <a:cs typeface="Times New Roman" pitchFamily="18" charset="0"/>
              </a:rPr>
              <a:t>=&gt; MN là đường trung bình của tam giác ABC.</a:t>
            </a:r>
          </a:p>
          <a:p>
            <a:r>
              <a:rPr lang="en-US" sz="2800">
                <a:latin typeface="Times New Roman" pitchFamily="18" charset="0"/>
                <a:cs typeface="Times New Roman" pitchFamily="18" charset="0"/>
              </a:rPr>
              <a:t>=&gt; PN//AB và </a:t>
            </a:r>
          </a:p>
          <a:p>
            <a:r>
              <a:rPr lang="en-US" sz="2800">
                <a:latin typeface="Times New Roman" pitchFamily="18" charset="0"/>
                <a:cs typeface="Times New Roman" pitchFamily="18" charset="0"/>
              </a:rPr>
              <a:t>Mà AB//CD nên theo Tiên đề Ơclit ta có M, N, P thẳng hàng.</a:t>
            </a:r>
          </a:p>
          <a:p>
            <a:endParaRPr lang="en-US"/>
          </a:p>
        </p:txBody>
      </p:sp>
      <p:graphicFrame>
        <p:nvGraphicFramePr>
          <p:cNvPr id="2" name="Object 1"/>
          <p:cNvGraphicFramePr>
            <a:graphicFrameLocks noChangeAspect="1"/>
          </p:cNvGraphicFramePr>
          <p:nvPr>
            <p:extLst>
              <p:ext uri="{D42A27DB-BD31-4B8C-83A1-F6EECF244321}">
                <p14:modId xmlns:p14="http://schemas.microsoft.com/office/powerpoint/2010/main" val="602923079"/>
              </p:ext>
            </p:extLst>
          </p:nvPr>
        </p:nvGraphicFramePr>
        <p:xfrm>
          <a:off x="2362200" y="2971800"/>
          <a:ext cx="1593102" cy="685800"/>
        </p:xfrm>
        <a:graphic>
          <a:graphicData uri="http://schemas.openxmlformats.org/presentationml/2006/ole">
            <mc:AlternateContent xmlns:mc="http://schemas.openxmlformats.org/markup-compatibility/2006">
              <mc:Choice xmlns:v="urn:schemas-microsoft-com:vml" Requires="v">
                <p:oleObj name="Equation" r:id="rId3" imgW="914400" imgH="393480" progId="Equation.DSMT4">
                  <p:embed/>
                </p:oleObj>
              </mc:Choice>
              <mc:Fallback>
                <p:oleObj name="Equation" r:id="rId3" imgW="914400" imgH="393480" progId="Equation.DSMT4">
                  <p:embed/>
                  <p:pic>
                    <p:nvPicPr>
                      <p:cNvPr id="0" name=""/>
                      <p:cNvPicPr/>
                      <p:nvPr/>
                    </p:nvPicPr>
                    <p:blipFill>
                      <a:blip r:embed="rId4"/>
                      <a:stretch>
                        <a:fillRect/>
                      </a:stretch>
                    </p:blipFill>
                    <p:spPr>
                      <a:xfrm>
                        <a:off x="2362200" y="2971800"/>
                        <a:ext cx="1593102" cy="685800"/>
                      </a:xfrm>
                      <a:prstGeom prst="rect">
                        <a:avLst/>
                      </a:prstGeom>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333674166"/>
              </p:ext>
            </p:extLst>
          </p:nvPr>
        </p:nvGraphicFramePr>
        <p:xfrm>
          <a:off x="2285999" y="5181600"/>
          <a:ext cx="1447801" cy="614820"/>
        </p:xfrm>
        <a:graphic>
          <a:graphicData uri="http://schemas.openxmlformats.org/presentationml/2006/ole">
            <mc:AlternateContent xmlns:mc="http://schemas.openxmlformats.org/markup-compatibility/2006">
              <mc:Choice xmlns:v="urn:schemas-microsoft-com:vml" Requires="v">
                <p:oleObj name="Equation" r:id="rId5" imgW="927000" imgH="393480" progId="Equation.DSMT4">
                  <p:embed/>
                </p:oleObj>
              </mc:Choice>
              <mc:Fallback>
                <p:oleObj name="Equation" r:id="rId5" imgW="927000" imgH="393480" progId="Equation.DSMT4">
                  <p:embed/>
                  <p:pic>
                    <p:nvPicPr>
                      <p:cNvPr id="0" name=""/>
                      <p:cNvPicPr/>
                      <p:nvPr/>
                    </p:nvPicPr>
                    <p:blipFill>
                      <a:blip r:embed="rId6"/>
                      <a:stretch>
                        <a:fillRect/>
                      </a:stretch>
                    </p:blipFill>
                    <p:spPr>
                      <a:xfrm>
                        <a:off x="2285999" y="5181600"/>
                        <a:ext cx="1447801" cy="614820"/>
                      </a:xfrm>
                      <a:prstGeom prst="rect">
                        <a:avLst/>
                      </a:prstGeom>
                    </p:spPr>
                  </p:pic>
                </p:oleObj>
              </mc:Fallback>
            </mc:AlternateContent>
          </a:graphicData>
        </a:graphic>
      </p:graphicFrame>
    </p:spTree>
    <p:extLst>
      <p:ext uri="{BB962C8B-B14F-4D97-AF65-F5344CB8AC3E}">
        <p14:creationId xmlns:p14="http://schemas.microsoft.com/office/powerpoint/2010/main" val="946230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2"/>
          <p:cNvSpPr>
            <a:spLocks noChangeArrowheads="1"/>
          </p:cNvSpPr>
          <p:nvPr/>
        </p:nvSpPr>
        <p:spPr bwMode="auto">
          <a:xfrm>
            <a:off x="914399" y="939225"/>
            <a:ext cx="385451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b) Từ (1) và (2) suy ra</a:t>
            </a:r>
            <a:endParaRPr kumimoji="0" lang="en-US" sz="3200" b="0" i="0" u="none" strike="noStrike" cap="none" normalizeH="0" baseline="0">
              <a:ln>
                <a:noFill/>
              </a:ln>
              <a:solidFill>
                <a:schemeClr val="tx1"/>
              </a:solidFill>
              <a:effectLst/>
              <a:latin typeface="Times New Roman" pitchFamily="18" charset="0"/>
              <a:cs typeface="Times New Roman" pitchFamily="18"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69076500"/>
              </p:ext>
            </p:extLst>
          </p:nvPr>
        </p:nvGraphicFramePr>
        <p:xfrm>
          <a:off x="381000" y="1816387"/>
          <a:ext cx="6779941" cy="914400"/>
        </p:xfrm>
        <a:graphic>
          <a:graphicData uri="http://schemas.openxmlformats.org/presentationml/2006/ole">
            <mc:AlternateContent xmlns:mc="http://schemas.openxmlformats.org/markup-compatibility/2006">
              <mc:Choice xmlns:v="urn:schemas-microsoft-com:vml" Requires="v">
                <p:oleObj name="Equation" r:id="rId3" imgW="2895600" imgH="393700" progId="Equation.DSMT4">
                  <p:embed/>
                </p:oleObj>
              </mc:Choice>
              <mc:Fallback>
                <p:oleObj name="Equation" r:id="rId3" imgW="2895600" imgH="3937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816387"/>
                        <a:ext cx="6779941" cy="914400"/>
                      </a:xfrm>
                      <a:prstGeom prst="rect">
                        <a:avLst/>
                      </a:prstGeom>
                      <a:noFill/>
                    </p:spPr>
                  </p:pic>
                </p:oleObj>
              </mc:Fallback>
            </mc:AlternateContent>
          </a:graphicData>
        </a:graphic>
      </p:graphicFrame>
      <p:sp>
        <p:nvSpPr>
          <p:cNvPr id="4" name="Rectangle 3"/>
          <p:cNvSpPr>
            <a:spLocks noChangeArrowheads="1"/>
          </p:cNvSpPr>
          <p:nvPr/>
        </p:nvSpPr>
        <p:spPr bwMode="auto">
          <a:xfrm>
            <a:off x="0" y="8477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 </a:t>
            </a:r>
            <a:r>
              <a:rPr kumimoji="0" lang="en-US" sz="8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pic>
        <p:nvPicPr>
          <p:cNvPr id="5" name="Picture 4"/>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14600" y="3276600"/>
            <a:ext cx="4038600" cy="2590800"/>
          </a:xfrm>
          <a:prstGeom prst="rect">
            <a:avLst/>
          </a:prstGeom>
          <a:noFill/>
          <a:ln>
            <a:noFill/>
          </a:ln>
        </p:spPr>
      </p:pic>
      <p:sp>
        <p:nvSpPr>
          <p:cNvPr id="7" name="TextBox 6">
            <a:extLst>
              <a:ext uri="{FF2B5EF4-FFF2-40B4-BE49-F238E27FC236}">
                <a16:creationId xmlns:a16="http://schemas.microsoft.com/office/drawing/2014/main" id="{F61153F2-E585-72DA-5BAA-DC26FC18D549}"/>
              </a:ext>
            </a:extLst>
          </p:cNvPr>
          <p:cNvSpPr txBox="1"/>
          <p:nvPr/>
        </p:nvSpPr>
        <p:spPr>
          <a:xfrm>
            <a:off x="555657" y="5766882"/>
            <a:ext cx="4572000" cy="646331"/>
          </a:xfrm>
          <a:prstGeom prst="rect">
            <a:avLst/>
          </a:prstGeom>
          <a:noFill/>
        </p:spPr>
        <p:txBody>
          <a:bodyPr wrap="square">
            <a:spAutoFit/>
          </a:bodyPr>
          <a:lstStyle/>
          <a:p>
            <a:r>
              <a:rPr lang="en-US"/>
              <a:t>Tài liệu được chia sẻ bởi Website VnTeach.Com</a:t>
            </a:r>
          </a:p>
          <a:p>
            <a:r>
              <a:rPr lang="en-US"/>
              <a:t>https://www.vnteach.com</a:t>
            </a:r>
          </a:p>
        </p:txBody>
      </p:sp>
    </p:spTree>
    <p:extLst>
      <p:ext uri="{BB962C8B-B14F-4D97-AF65-F5344CB8AC3E}">
        <p14:creationId xmlns:p14="http://schemas.microsoft.com/office/powerpoint/2010/main" val="2001451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8000"/>
            <a:lum/>
          </a:blip>
          <a:srcRect/>
          <a:stretch>
            <a:fillRect l="-17000" r="-17000"/>
          </a:stretch>
        </a:blipFill>
        <a:effectLst/>
      </p:bgPr>
    </p:bg>
    <p:spTree>
      <p:nvGrpSpPr>
        <p:cNvPr id="1" name=""/>
        <p:cNvGrpSpPr/>
        <p:nvPr/>
      </p:nvGrpSpPr>
      <p:grpSpPr>
        <a:xfrm>
          <a:off x="0" y="0"/>
          <a:ext cx="0" cy="0"/>
          <a:chOff x="0" y="0"/>
          <a:chExt cx="0" cy="0"/>
        </a:xfrm>
      </p:grpSpPr>
      <p:sp>
        <p:nvSpPr>
          <p:cNvPr id="2" name="TextBox 1"/>
          <p:cNvSpPr txBox="1"/>
          <p:nvPr/>
        </p:nvSpPr>
        <p:spPr>
          <a:xfrm>
            <a:off x="885404" y="347990"/>
            <a:ext cx="2278188" cy="523220"/>
          </a:xfrm>
          <a:prstGeom prst="rect">
            <a:avLst/>
          </a:prstGeom>
          <a:noFill/>
        </p:spPr>
        <p:txBody>
          <a:bodyPr wrap="none" rtlCol="0">
            <a:spAutoFit/>
          </a:bodyPr>
          <a:lstStyle/>
          <a:p>
            <a:r>
              <a:rPr lang="en-US" sz="2800" b="1">
                <a:solidFill>
                  <a:srgbClr val="FF0000"/>
                </a:solidFill>
                <a:latin typeface="Times New Roman" pitchFamily="18" charset="0"/>
                <a:cs typeface="Times New Roman" pitchFamily="18" charset="0"/>
              </a:rPr>
              <a:t>Bài 1/65 SGK</a:t>
            </a:r>
          </a:p>
        </p:txBody>
      </p:sp>
      <p:pic>
        <p:nvPicPr>
          <p:cNvPr id="3" name="Picture 2"/>
          <p:cNvPicPr/>
          <p:nvPr/>
        </p:nvPicPr>
        <p:blipFill>
          <a:blip r:embed="rId3"/>
          <a:stretch>
            <a:fillRect/>
          </a:stretch>
        </p:blipFill>
        <p:spPr>
          <a:xfrm>
            <a:off x="1587500" y="985858"/>
            <a:ext cx="3213099" cy="1528741"/>
          </a:xfrm>
          <a:prstGeom prst="rect">
            <a:avLst/>
          </a:prstGeom>
        </p:spPr>
      </p:pic>
      <p:grpSp>
        <p:nvGrpSpPr>
          <p:cNvPr id="8" name="Group 7"/>
          <p:cNvGrpSpPr/>
          <p:nvPr/>
        </p:nvGrpSpPr>
        <p:grpSpPr>
          <a:xfrm>
            <a:off x="990600" y="2549235"/>
            <a:ext cx="6248400" cy="4177003"/>
            <a:chOff x="990600" y="2549235"/>
            <a:chExt cx="6248400" cy="4177003"/>
          </a:xfrm>
        </p:grpSpPr>
        <p:sp>
          <p:nvSpPr>
            <p:cNvPr id="4" name="TextBox 3"/>
            <p:cNvSpPr txBox="1"/>
            <p:nvPr/>
          </p:nvSpPr>
          <p:spPr>
            <a:xfrm>
              <a:off x="990600" y="2549235"/>
              <a:ext cx="6248400" cy="4093428"/>
            </a:xfrm>
            <a:prstGeom prst="rect">
              <a:avLst/>
            </a:prstGeom>
            <a:noFill/>
          </p:spPr>
          <p:txBody>
            <a:bodyPr wrap="square" rtlCol="0">
              <a:spAutoFit/>
            </a:bodyPr>
            <a:lstStyle/>
            <a:p>
              <a:r>
                <a:rPr lang="en-US" sz="2800">
                  <a:latin typeface="Times New Roman" pitchFamily="18" charset="0"/>
                  <a:cs typeface="Times New Roman" pitchFamily="18" charset="0"/>
                </a:rPr>
                <a:t>Do MN//BC nên theo định lý Thales ta có:</a:t>
              </a:r>
            </a:p>
            <a:p>
              <a:r>
                <a:rPr lang="en-US" sz="2800">
                  <a:latin typeface="Times New Roman" pitchFamily="18" charset="0"/>
                  <a:cs typeface="Times New Roman" pitchFamily="18" charset="0"/>
                </a:rPr>
                <a:t> </a:t>
              </a:r>
            </a:p>
            <a:p>
              <a:endParaRPr lang="en-US" sz="2800">
                <a:latin typeface="Times New Roman" pitchFamily="18" charset="0"/>
                <a:cs typeface="Times New Roman" pitchFamily="18" charset="0"/>
              </a:endParaRPr>
            </a:p>
            <a:p>
              <a:r>
                <a:rPr lang="nl-NL" sz="2800">
                  <a:latin typeface="Times New Roman" pitchFamily="18" charset="0"/>
                  <a:cs typeface="Times New Roman" pitchFamily="18" charset="0"/>
                </a:rPr>
                <a:t>nên MN//BC</a:t>
              </a:r>
            </a:p>
            <a:p>
              <a:r>
                <a:rPr lang="en-US" sz="2800">
                  <a:latin typeface="Times New Roman" pitchFamily="18" charset="0"/>
                  <a:cs typeface="Times New Roman" pitchFamily="18" charset="0"/>
                </a:rPr>
                <a:t>=&gt; N là trung điểm của AC hay NA = NC</a:t>
              </a:r>
            </a:p>
            <a:p>
              <a:r>
                <a:rPr lang="en-US" sz="2800">
                  <a:latin typeface="Times New Roman" pitchFamily="18" charset="0"/>
                  <a:cs typeface="Times New Roman" pitchFamily="18" charset="0"/>
                </a:rPr>
                <a:t>Theo định lý Thales ta có:</a:t>
              </a:r>
            </a:p>
            <a:p>
              <a:r>
                <a:rPr lang="en-US" sz="2800">
                  <a:latin typeface="Times New Roman" pitchFamily="18" charset="0"/>
                  <a:cs typeface="Times New Roman" pitchFamily="18" charset="0"/>
                </a:rPr>
                <a:t>   =&gt;  </a:t>
              </a:r>
            </a:p>
            <a:p>
              <a:endParaRPr lang="en-US"/>
            </a:p>
            <a:p>
              <a:endParaRPr lang="en-US"/>
            </a:p>
            <a:p>
              <a:r>
                <a:rPr lang="en-US" sz="2800">
                  <a:latin typeface="Times New Roman" pitchFamily="18" charset="0"/>
                  <a:cs typeface="Times New Roman" pitchFamily="18" charset="0"/>
                </a:rPr>
                <a:t>Nên</a:t>
              </a:r>
            </a:p>
          </p:txBody>
        </p:sp>
        <p:graphicFrame>
          <p:nvGraphicFramePr>
            <p:cNvPr id="5" name="Object 4"/>
            <p:cNvGraphicFramePr>
              <a:graphicFrameLocks noChangeAspect="1"/>
            </p:cNvGraphicFramePr>
            <p:nvPr>
              <p:extLst>
                <p:ext uri="{D42A27DB-BD31-4B8C-83A1-F6EECF244321}">
                  <p14:modId xmlns:p14="http://schemas.microsoft.com/office/powerpoint/2010/main" val="1128422275"/>
                </p:ext>
              </p:extLst>
            </p:nvPr>
          </p:nvGraphicFramePr>
          <p:xfrm>
            <a:off x="1587500" y="3124200"/>
            <a:ext cx="2032332" cy="782637"/>
          </p:xfrm>
          <a:graphic>
            <a:graphicData uri="http://schemas.openxmlformats.org/presentationml/2006/ole">
              <mc:AlternateContent xmlns:mc="http://schemas.openxmlformats.org/markup-compatibility/2006">
                <mc:Choice xmlns:v="urn:schemas-microsoft-com:vml" Requires="v">
                  <p:oleObj name="Equation" r:id="rId4" imgW="927000" imgH="393480" progId="Equation.DSMT4">
                    <p:embed/>
                  </p:oleObj>
                </mc:Choice>
                <mc:Fallback>
                  <p:oleObj name="Equation" r:id="rId4" imgW="927000" imgH="393480" progId="Equation.DSMT4">
                    <p:embed/>
                    <p:pic>
                      <p:nvPicPr>
                        <p:cNvPr id="0" name=""/>
                        <p:cNvPicPr/>
                        <p:nvPr/>
                      </p:nvPicPr>
                      <p:blipFill>
                        <a:blip r:embed="rId5"/>
                        <a:stretch>
                          <a:fillRect/>
                        </a:stretch>
                      </p:blipFill>
                      <p:spPr>
                        <a:xfrm>
                          <a:off x="1587500" y="3124200"/>
                          <a:ext cx="2032332" cy="782637"/>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095949690"/>
                </p:ext>
              </p:extLst>
            </p:nvPr>
          </p:nvGraphicFramePr>
          <p:xfrm>
            <a:off x="1991443" y="5181600"/>
            <a:ext cx="2225675" cy="782638"/>
          </p:xfrm>
          <a:graphic>
            <a:graphicData uri="http://schemas.openxmlformats.org/presentationml/2006/ole">
              <mc:AlternateContent xmlns:mc="http://schemas.openxmlformats.org/markup-compatibility/2006">
                <mc:Choice xmlns:v="urn:schemas-microsoft-com:vml" Requires="v">
                  <p:oleObj name="Equation" r:id="rId6" imgW="1015920" imgH="393480" progId="Equation.DSMT4">
                    <p:embed/>
                  </p:oleObj>
                </mc:Choice>
                <mc:Fallback>
                  <p:oleObj name="Equation" r:id="rId6" imgW="1015920" imgH="393480" progId="Equation.DSMT4">
                    <p:embed/>
                    <p:pic>
                      <p:nvPicPr>
                        <p:cNvPr id="0" name=""/>
                        <p:cNvPicPr>
                          <a:picLocks noChangeAspect="1" noChangeArrowheads="1"/>
                        </p:cNvPicPr>
                        <p:nvPr/>
                      </p:nvPicPr>
                      <p:blipFill>
                        <a:blip r:embed="rId7"/>
                        <a:srcRect/>
                        <a:stretch>
                          <a:fillRect/>
                        </a:stretch>
                      </p:blipFill>
                      <p:spPr bwMode="auto">
                        <a:xfrm>
                          <a:off x="1991443" y="5181600"/>
                          <a:ext cx="2225675"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59216033"/>
                </p:ext>
              </p:extLst>
            </p:nvPr>
          </p:nvGraphicFramePr>
          <p:xfrm>
            <a:off x="1994842" y="5943600"/>
            <a:ext cx="1698625" cy="782638"/>
          </p:xfrm>
          <a:graphic>
            <a:graphicData uri="http://schemas.openxmlformats.org/presentationml/2006/ole">
              <mc:AlternateContent xmlns:mc="http://schemas.openxmlformats.org/markup-compatibility/2006">
                <mc:Choice xmlns:v="urn:schemas-microsoft-com:vml" Requires="v">
                  <p:oleObj name="Equation" r:id="rId8" imgW="774360" imgH="393480" progId="Equation.DSMT4">
                    <p:embed/>
                  </p:oleObj>
                </mc:Choice>
                <mc:Fallback>
                  <p:oleObj name="Equation" r:id="rId8" imgW="774360" imgH="393480" progId="Equation.DSMT4">
                    <p:embed/>
                    <p:pic>
                      <p:nvPicPr>
                        <p:cNvPr id="0" name=""/>
                        <p:cNvPicPr>
                          <a:picLocks noChangeAspect="1" noChangeArrowheads="1"/>
                        </p:cNvPicPr>
                        <p:nvPr/>
                      </p:nvPicPr>
                      <p:blipFill>
                        <a:blip r:embed="rId9"/>
                        <a:srcRect/>
                        <a:stretch>
                          <a:fillRect/>
                        </a:stretch>
                      </p:blipFill>
                      <p:spPr bwMode="auto">
                        <a:xfrm>
                          <a:off x="1994842" y="5943600"/>
                          <a:ext cx="1698625"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Tree>
    <p:extLst>
      <p:ext uri="{BB962C8B-B14F-4D97-AF65-F5344CB8AC3E}">
        <p14:creationId xmlns:p14="http://schemas.microsoft.com/office/powerpoint/2010/main" val="2368159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ircle(in)">
                                      <p:cBhvr>
                                        <p:cTn id="1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85404" y="347990"/>
            <a:ext cx="2278188" cy="523220"/>
          </a:xfrm>
          <a:prstGeom prst="rect">
            <a:avLst/>
          </a:prstGeom>
          <a:noFill/>
        </p:spPr>
        <p:txBody>
          <a:bodyPr wrap="none" rtlCol="0">
            <a:spAutoFit/>
          </a:bodyPr>
          <a:lstStyle/>
          <a:p>
            <a:r>
              <a:rPr lang="en-US" sz="2800" b="1">
                <a:solidFill>
                  <a:srgbClr val="FF0000"/>
                </a:solidFill>
                <a:latin typeface="Times New Roman" pitchFamily="18" charset="0"/>
                <a:cs typeface="Times New Roman" pitchFamily="18" charset="0"/>
              </a:rPr>
              <a:t>Bài 2/65 SGK</a:t>
            </a:r>
          </a:p>
        </p:txBody>
      </p:sp>
      <p:pic>
        <p:nvPicPr>
          <p:cNvPr id="3" name="Picture 2"/>
          <p:cNvPicPr/>
          <p:nvPr/>
        </p:nvPicPr>
        <p:blipFill>
          <a:blip r:embed="rId2"/>
          <a:stretch>
            <a:fillRect/>
          </a:stretch>
        </p:blipFill>
        <p:spPr>
          <a:xfrm>
            <a:off x="2590800" y="1066800"/>
            <a:ext cx="3124200" cy="1752600"/>
          </a:xfrm>
          <a:prstGeom prst="rect">
            <a:avLst/>
          </a:prstGeom>
        </p:spPr>
      </p:pic>
      <p:grpSp>
        <p:nvGrpSpPr>
          <p:cNvPr id="4" name="Group 3"/>
          <p:cNvGrpSpPr/>
          <p:nvPr/>
        </p:nvGrpSpPr>
        <p:grpSpPr>
          <a:xfrm>
            <a:off x="152400" y="2826327"/>
            <a:ext cx="9276530" cy="1807466"/>
            <a:chOff x="152400" y="2826327"/>
            <a:chExt cx="9276530" cy="1807466"/>
          </a:xfrm>
        </p:grpSpPr>
        <p:sp>
          <p:nvSpPr>
            <p:cNvPr id="7" name="TextBox 6"/>
            <p:cNvSpPr txBox="1"/>
            <p:nvPr/>
          </p:nvSpPr>
          <p:spPr>
            <a:xfrm>
              <a:off x="152400" y="2971800"/>
              <a:ext cx="9276530" cy="1661993"/>
            </a:xfrm>
            <a:prstGeom prst="rect">
              <a:avLst/>
            </a:prstGeom>
            <a:noFill/>
          </p:spPr>
          <p:txBody>
            <a:bodyPr wrap="square" rtlCol="0">
              <a:spAutoFit/>
            </a:bodyPr>
            <a:lstStyle/>
            <a:p>
              <a:pPr lvl="0"/>
              <a:r>
                <a:rPr lang="en-US" sz="2800">
                  <a:latin typeface="Times New Roman" pitchFamily="18" charset="0"/>
                  <a:cs typeface="Times New Roman" pitchFamily="18" charset="0"/>
                </a:rPr>
                <a:t>a) Ta có AP = PN = NB  =         =&gt; N là trung điểm của BP</a:t>
              </a:r>
            </a:p>
            <a:p>
              <a:r>
                <a:rPr lang="en-US" sz="2800">
                  <a:latin typeface="Times New Roman" pitchFamily="18" charset="0"/>
                  <a:cs typeface="Times New Roman" pitchFamily="18" charset="0"/>
                </a:rPr>
                <a:t>Mà AM là đường trung tuyến =&gt; M là trung điểm của BC</a:t>
              </a:r>
            </a:p>
            <a:p>
              <a:r>
                <a:rPr lang="en-US" sz="2800">
                  <a:latin typeface="Times New Roman" pitchFamily="18" charset="0"/>
                  <a:cs typeface="Times New Roman" pitchFamily="18" charset="0"/>
                </a:rPr>
                <a:t>=&gt; MN là đường trung bình của tam giác BPC =&gt; MN //CP.</a:t>
              </a:r>
            </a:p>
            <a:p>
              <a:endParaRPr lang="en-US"/>
            </a:p>
          </p:txBody>
        </p:sp>
        <p:graphicFrame>
          <p:nvGraphicFramePr>
            <p:cNvPr id="8" name="Object 7"/>
            <p:cNvGraphicFramePr>
              <a:graphicFrameLocks noChangeAspect="1"/>
            </p:cNvGraphicFramePr>
            <p:nvPr>
              <p:extLst>
                <p:ext uri="{D42A27DB-BD31-4B8C-83A1-F6EECF244321}">
                  <p14:modId xmlns:p14="http://schemas.microsoft.com/office/powerpoint/2010/main" val="2329756987"/>
                </p:ext>
              </p:extLst>
            </p:nvPr>
          </p:nvGraphicFramePr>
          <p:xfrm>
            <a:off x="4196530" y="2826327"/>
            <a:ext cx="604982" cy="669802"/>
          </p:xfrm>
          <a:graphic>
            <a:graphicData uri="http://schemas.openxmlformats.org/presentationml/2006/ole">
              <mc:AlternateContent xmlns:mc="http://schemas.openxmlformats.org/markup-compatibility/2006">
                <mc:Choice xmlns:v="urn:schemas-microsoft-com:vml" Requires="v">
                  <p:oleObj name="Equation" r:id="rId3" imgW="355320" imgH="393480" progId="Equation.DSMT4">
                    <p:embed/>
                  </p:oleObj>
                </mc:Choice>
                <mc:Fallback>
                  <p:oleObj name="Equation" r:id="rId3" imgW="355320" imgH="393480" progId="Equation.DSMT4">
                    <p:embed/>
                    <p:pic>
                      <p:nvPicPr>
                        <p:cNvPr id="0" name=""/>
                        <p:cNvPicPr/>
                        <p:nvPr/>
                      </p:nvPicPr>
                      <p:blipFill>
                        <a:blip r:embed="rId4"/>
                        <a:stretch>
                          <a:fillRect/>
                        </a:stretch>
                      </p:blipFill>
                      <p:spPr>
                        <a:xfrm>
                          <a:off x="4196530" y="2826327"/>
                          <a:ext cx="604982" cy="669802"/>
                        </a:xfrm>
                        <a:prstGeom prst="rect">
                          <a:avLst/>
                        </a:prstGeom>
                      </p:spPr>
                    </p:pic>
                  </p:oleObj>
                </mc:Fallback>
              </mc:AlternateContent>
            </a:graphicData>
          </a:graphic>
        </p:graphicFrame>
      </p:grpSp>
    </p:spTree>
    <p:extLst>
      <p:ext uri="{BB962C8B-B14F-4D97-AF65-F5344CB8AC3E}">
        <p14:creationId xmlns:p14="http://schemas.microsoft.com/office/powerpoint/2010/main" val="134248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2" name="TextBox 1"/>
          <p:cNvSpPr txBox="1"/>
          <p:nvPr/>
        </p:nvSpPr>
        <p:spPr>
          <a:xfrm>
            <a:off x="0" y="914400"/>
            <a:ext cx="9472118" cy="3385542"/>
          </a:xfrm>
          <a:prstGeom prst="rect">
            <a:avLst/>
          </a:prstGeom>
          <a:noFill/>
        </p:spPr>
        <p:txBody>
          <a:bodyPr wrap="square" rtlCol="0">
            <a:spAutoFit/>
          </a:bodyPr>
          <a:lstStyle/>
          <a:p>
            <a:r>
              <a:rPr lang="en-US" sz="2800" b="1">
                <a:solidFill>
                  <a:schemeClr val="bg1"/>
                </a:solidFill>
                <a:latin typeface="Times New Roman" pitchFamily="18" charset="0"/>
                <a:cs typeface="Times New Roman" pitchFamily="18" charset="0"/>
              </a:rPr>
              <a:t>b) Theo câu a ta có MN//CP  =&gt; MN//PQ</a:t>
            </a:r>
          </a:p>
          <a:p>
            <a:r>
              <a:rPr lang="en-US" sz="2800" b="1">
                <a:solidFill>
                  <a:schemeClr val="bg1"/>
                </a:solidFill>
                <a:latin typeface="Times New Roman" pitchFamily="18" charset="0"/>
                <a:cs typeface="Times New Roman" pitchFamily="18" charset="0"/>
              </a:rPr>
              <a:t>Mà P là trung điểm của AN </a:t>
            </a:r>
          </a:p>
          <a:p>
            <a:r>
              <a:rPr lang="en-US" sz="2800" b="1">
                <a:solidFill>
                  <a:schemeClr val="bg1"/>
                </a:solidFill>
                <a:latin typeface="Times New Roman" pitchFamily="18" charset="0"/>
                <a:cs typeface="Times New Roman" pitchFamily="18" charset="0"/>
              </a:rPr>
              <a:t>nên suy ra Q là trung điểm của AM hay AQ = QM.</a:t>
            </a:r>
          </a:p>
          <a:p>
            <a:r>
              <a:rPr lang="en-US" sz="2800" b="1">
                <a:solidFill>
                  <a:schemeClr val="bg1"/>
                </a:solidFill>
                <a:latin typeface="Times New Roman" pitchFamily="18" charset="0"/>
                <a:cs typeface="Times New Roman" pitchFamily="18" charset="0"/>
              </a:rPr>
              <a:t>c) Ta có MN là đường trung bình của tam giác BPC </a:t>
            </a:r>
          </a:p>
          <a:p>
            <a:r>
              <a:rPr lang="en-US" sz="2800" b="1">
                <a:solidFill>
                  <a:schemeClr val="bg1"/>
                </a:solidFill>
                <a:latin typeface="Times New Roman" pitchFamily="18" charset="0"/>
                <a:cs typeface="Times New Roman" pitchFamily="18" charset="0"/>
              </a:rPr>
              <a:t>=&gt; CP = 2MN.</a:t>
            </a:r>
          </a:p>
          <a:p>
            <a:r>
              <a:rPr lang="en-US" sz="2800" b="1">
                <a:solidFill>
                  <a:schemeClr val="bg1"/>
                </a:solidFill>
                <a:latin typeface="Times New Roman" pitchFamily="18" charset="0"/>
                <a:cs typeface="Times New Roman" pitchFamily="18" charset="0"/>
              </a:rPr>
              <a:t>PQ là đường trung bình của tam giác AMN =&gt; MN = 2PQ.</a:t>
            </a:r>
          </a:p>
          <a:p>
            <a:r>
              <a:rPr lang="en-US" sz="2800" b="1">
                <a:solidFill>
                  <a:schemeClr val="bg1"/>
                </a:solidFill>
                <a:latin typeface="Times New Roman" pitchFamily="18" charset="0"/>
                <a:cs typeface="Times New Roman" pitchFamily="18" charset="0"/>
              </a:rPr>
              <a:t>=&gt; CP = 4PQ.   </a:t>
            </a:r>
          </a:p>
          <a:p>
            <a:endParaRPr lang="en-US"/>
          </a:p>
        </p:txBody>
      </p:sp>
    </p:spTree>
    <p:extLst>
      <p:ext uri="{BB962C8B-B14F-4D97-AF65-F5344CB8AC3E}">
        <p14:creationId xmlns:p14="http://schemas.microsoft.com/office/powerpoint/2010/main" val="30953153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85404" y="347990"/>
            <a:ext cx="2278188" cy="523220"/>
          </a:xfrm>
          <a:prstGeom prst="rect">
            <a:avLst/>
          </a:prstGeom>
          <a:noFill/>
        </p:spPr>
        <p:txBody>
          <a:bodyPr wrap="none" rtlCol="0">
            <a:spAutoFit/>
          </a:bodyPr>
          <a:lstStyle/>
          <a:p>
            <a:r>
              <a:rPr lang="en-US" sz="2800" b="1">
                <a:solidFill>
                  <a:srgbClr val="FF0000"/>
                </a:solidFill>
                <a:latin typeface="Times New Roman" pitchFamily="18" charset="0"/>
                <a:cs typeface="Times New Roman" pitchFamily="18" charset="0"/>
              </a:rPr>
              <a:t>Bài 3/65 SGK</a:t>
            </a:r>
          </a:p>
        </p:txBody>
      </p:sp>
      <p:pic>
        <p:nvPicPr>
          <p:cNvPr id="3" name="Picture 2"/>
          <p:cNvPicPr/>
          <p:nvPr/>
        </p:nvPicPr>
        <p:blipFill>
          <a:blip r:embed="rId2"/>
          <a:stretch>
            <a:fillRect/>
          </a:stretch>
        </p:blipFill>
        <p:spPr>
          <a:xfrm>
            <a:off x="3810000" y="511629"/>
            <a:ext cx="2667000" cy="2099053"/>
          </a:xfrm>
          <a:prstGeom prst="rect">
            <a:avLst/>
          </a:prstGeom>
        </p:spPr>
      </p:pic>
      <p:sp>
        <p:nvSpPr>
          <p:cNvPr id="4" name="TextBox 3"/>
          <p:cNvSpPr txBox="1"/>
          <p:nvPr/>
        </p:nvSpPr>
        <p:spPr>
          <a:xfrm>
            <a:off x="-29029" y="2610682"/>
            <a:ext cx="9470798" cy="4247317"/>
          </a:xfrm>
          <a:prstGeom prst="rect">
            <a:avLst/>
          </a:prstGeom>
          <a:noFill/>
        </p:spPr>
        <p:txBody>
          <a:bodyPr wrap="none" rtlCol="0">
            <a:spAutoFit/>
          </a:bodyPr>
          <a:lstStyle/>
          <a:p>
            <a:pPr marL="514350" lvl="0" indent="-514350">
              <a:buAutoNum type="alphaLcParenR"/>
            </a:pPr>
            <a:r>
              <a:rPr lang="en-US" sz="2800">
                <a:latin typeface="Times New Roman" pitchFamily="18" charset="0"/>
                <a:cs typeface="Times New Roman" pitchFamily="18" charset="0"/>
              </a:rPr>
              <a:t>Xét tam giác ABC có M, N lần lượt là trung điểm của AB</a:t>
            </a:r>
          </a:p>
          <a:p>
            <a:pPr lvl="0"/>
            <a:r>
              <a:rPr lang="en-US" sz="2800">
                <a:latin typeface="Times New Roman" pitchFamily="18" charset="0"/>
                <a:cs typeface="Times New Roman" pitchFamily="18" charset="0"/>
              </a:rPr>
              <a:t> và BC</a:t>
            </a:r>
          </a:p>
          <a:p>
            <a:r>
              <a:rPr lang="en-US" sz="2800">
                <a:latin typeface="Times New Roman" pitchFamily="18" charset="0"/>
                <a:cs typeface="Times New Roman" pitchFamily="18" charset="0"/>
              </a:rPr>
              <a:t>=&gt; MN là đường trung bình của tam giác ABC.</a:t>
            </a:r>
          </a:p>
          <a:p>
            <a:r>
              <a:rPr lang="en-US" sz="2800">
                <a:latin typeface="Times New Roman" pitchFamily="18" charset="0"/>
                <a:cs typeface="Times New Roman" pitchFamily="18" charset="0"/>
              </a:rPr>
              <a:t>=&gt; MN//BC và MN = ½ BC (1)</a:t>
            </a:r>
          </a:p>
          <a:p>
            <a:r>
              <a:rPr lang="en-US" sz="2800">
                <a:latin typeface="Times New Roman" pitchFamily="18" charset="0"/>
                <a:cs typeface="Times New Roman" pitchFamily="18" charset="0"/>
              </a:rPr>
              <a:t>Xét tam giác ACD có Q, P lần lượt là trung điểm của AD và CD.</a:t>
            </a:r>
          </a:p>
          <a:p>
            <a:r>
              <a:rPr lang="en-US" sz="2800">
                <a:latin typeface="Times New Roman" pitchFamily="18" charset="0"/>
                <a:cs typeface="Times New Roman" pitchFamily="18" charset="0"/>
              </a:rPr>
              <a:t>=&gt; PQ là đường trung bình của tam giác ACD.</a:t>
            </a:r>
          </a:p>
          <a:p>
            <a:r>
              <a:rPr lang="en-US" sz="2800">
                <a:latin typeface="Times New Roman" pitchFamily="18" charset="0"/>
                <a:cs typeface="Times New Roman" pitchFamily="18" charset="0"/>
              </a:rPr>
              <a:t>=&gt; PQ//AC và PQ = ½ AC. (2)</a:t>
            </a:r>
          </a:p>
          <a:p>
            <a:r>
              <a:rPr lang="en-US" sz="2800">
                <a:latin typeface="Times New Roman" pitchFamily="18" charset="0"/>
                <a:cs typeface="Times New Roman" pitchFamily="18" charset="0"/>
              </a:rPr>
              <a:t>Từ (1) và (2) =&gt; MN //PQ và MN = QP</a:t>
            </a:r>
          </a:p>
          <a:p>
            <a:r>
              <a:rPr lang="en-US" sz="2800">
                <a:latin typeface="Times New Roman" pitchFamily="18" charset="0"/>
                <a:cs typeface="Times New Roman" pitchFamily="18" charset="0"/>
              </a:rPr>
              <a:t>=&gt; MNPQ là hình bình hành.</a:t>
            </a:r>
          </a:p>
          <a:p>
            <a:endParaRPr lang="en-US"/>
          </a:p>
        </p:txBody>
      </p:sp>
    </p:spTree>
    <p:extLst>
      <p:ext uri="{BB962C8B-B14F-4D97-AF65-F5344CB8AC3E}">
        <p14:creationId xmlns:p14="http://schemas.microsoft.com/office/powerpoint/2010/main" val="3466253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heel(1)">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3276600" y="381000"/>
            <a:ext cx="2971800" cy="2362200"/>
          </a:xfrm>
          <a:prstGeom prst="rect">
            <a:avLst/>
          </a:prstGeom>
        </p:spPr>
      </p:pic>
      <p:sp>
        <p:nvSpPr>
          <p:cNvPr id="3" name="Rectangle 2"/>
          <p:cNvSpPr/>
          <p:nvPr/>
        </p:nvSpPr>
        <p:spPr>
          <a:xfrm>
            <a:off x="457200" y="2743200"/>
            <a:ext cx="8686800" cy="3970318"/>
          </a:xfrm>
          <a:prstGeom prst="rect">
            <a:avLst/>
          </a:prstGeom>
        </p:spPr>
        <p:txBody>
          <a:bodyPr wrap="square">
            <a:spAutoFit/>
          </a:bodyPr>
          <a:lstStyle/>
          <a:p>
            <a:r>
              <a:rPr lang="en-US" sz="2800">
                <a:latin typeface="Times New Roman" pitchFamily="18" charset="0"/>
                <a:cs typeface="Times New Roman" pitchFamily="18" charset="0"/>
              </a:rPr>
              <a:t>b) Do MNPQ nên MQ = NP</a:t>
            </a:r>
          </a:p>
          <a:p>
            <a:r>
              <a:rPr lang="en-US" sz="2800">
                <a:latin typeface="Times New Roman" pitchFamily="18" charset="0"/>
                <a:cs typeface="Times New Roman" pitchFamily="18" charset="0"/>
              </a:rPr>
              <a:t>Xét tam giác ABD có M, Q lần lượt là trung điểm của AB và AD.</a:t>
            </a:r>
          </a:p>
          <a:p>
            <a:r>
              <a:rPr lang="en-US" sz="2800">
                <a:latin typeface="Times New Roman" pitchFamily="18" charset="0"/>
                <a:cs typeface="Times New Roman" pitchFamily="18" charset="0"/>
              </a:rPr>
              <a:t>=&gt; MQ là đường trung bình của tam giác ABD.</a:t>
            </a:r>
          </a:p>
          <a:p>
            <a:r>
              <a:rPr lang="en-US" sz="2800">
                <a:latin typeface="Times New Roman" pitchFamily="18" charset="0"/>
                <a:cs typeface="Times New Roman" pitchFamily="18" charset="0"/>
              </a:rPr>
              <a:t>=&gt; MQ//BD và MQ = ½ BD. </a:t>
            </a:r>
          </a:p>
          <a:p>
            <a:r>
              <a:rPr lang="en-US" sz="2800">
                <a:latin typeface="Times New Roman" pitchFamily="18" charset="0"/>
                <a:cs typeface="Times New Roman" pitchFamily="18" charset="0"/>
              </a:rPr>
              <a:t>Mà AC = BD nên MN = NP = PQ = QM. Suy ra MNPQ là hình thoi.</a:t>
            </a:r>
          </a:p>
          <a:p>
            <a:r>
              <a:rPr lang="en-US" sz="2800">
                <a:latin typeface="Times New Roman" pitchFamily="18" charset="0"/>
                <a:cs typeface="Times New Roman" pitchFamily="18" charset="0"/>
              </a:rPr>
              <a:t>c) Ta có AC vuông góc BD =&gt; MN vuông góc NP. Do đó tứ giác MNPQ là hình chữ nhật.</a:t>
            </a:r>
          </a:p>
        </p:txBody>
      </p:sp>
    </p:spTree>
    <p:extLst>
      <p:ext uri="{BB962C8B-B14F-4D97-AF65-F5344CB8AC3E}">
        <p14:creationId xmlns:p14="http://schemas.microsoft.com/office/powerpoint/2010/main" val="2534448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stretch>
            <a:fillRect/>
          </a:stretch>
        </a:blipFill>
        <a:effectLst/>
      </p:bgPr>
    </p:bg>
    <p:spTree>
      <p:nvGrpSpPr>
        <p:cNvPr id="1" name=""/>
        <p:cNvGrpSpPr/>
        <p:nvPr/>
      </p:nvGrpSpPr>
      <p:grpSpPr>
        <a:xfrm>
          <a:off x="0" y="0"/>
          <a:ext cx="0" cy="0"/>
          <a:chOff x="0" y="0"/>
          <a:chExt cx="0" cy="0"/>
        </a:xfrm>
      </p:grpSpPr>
      <p:pic>
        <p:nvPicPr>
          <p:cNvPr id="2" name="Picture 1"/>
          <p:cNvPicPr/>
          <p:nvPr/>
        </p:nvPicPr>
        <p:blipFill>
          <a:blip r:embed="rId3"/>
          <a:stretch>
            <a:fillRect/>
          </a:stretch>
        </p:blipFill>
        <p:spPr>
          <a:xfrm>
            <a:off x="2895600" y="871210"/>
            <a:ext cx="2971800" cy="2100590"/>
          </a:xfrm>
          <a:prstGeom prst="rect">
            <a:avLst/>
          </a:prstGeom>
        </p:spPr>
      </p:pic>
      <p:sp>
        <p:nvSpPr>
          <p:cNvPr id="3" name="TextBox 2"/>
          <p:cNvSpPr txBox="1"/>
          <p:nvPr/>
        </p:nvSpPr>
        <p:spPr>
          <a:xfrm>
            <a:off x="885404" y="347990"/>
            <a:ext cx="2278188" cy="523220"/>
          </a:xfrm>
          <a:prstGeom prst="rect">
            <a:avLst/>
          </a:prstGeom>
          <a:noFill/>
        </p:spPr>
        <p:txBody>
          <a:bodyPr wrap="none" rtlCol="0">
            <a:spAutoFit/>
          </a:bodyPr>
          <a:lstStyle/>
          <a:p>
            <a:r>
              <a:rPr lang="en-US" sz="2800" b="1">
                <a:solidFill>
                  <a:srgbClr val="FF0000"/>
                </a:solidFill>
                <a:latin typeface="Times New Roman" pitchFamily="18" charset="0"/>
                <a:cs typeface="Times New Roman" pitchFamily="18" charset="0"/>
              </a:rPr>
              <a:t>Bài 4/65 SGK</a:t>
            </a:r>
          </a:p>
        </p:txBody>
      </p:sp>
      <p:sp>
        <p:nvSpPr>
          <p:cNvPr id="4" name="TextBox 3"/>
          <p:cNvSpPr txBox="1"/>
          <p:nvPr/>
        </p:nvSpPr>
        <p:spPr>
          <a:xfrm>
            <a:off x="-6927" y="3124199"/>
            <a:ext cx="9399753" cy="3816429"/>
          </a:xfrm>
          <a:prstGeom prst="rect">
            <a:avLst/>
          </a:prstGeom>
          <a:noFill/>
        </p:spPr>
        <p:txBody>
          <a:bodyPr wrap="none" rtlCol="0">
            <a:spAutoFit/>
          </a:bodyPr>
          <a:lstStyle/>
          <a:p>
            <a:r>
              <a:rPr lang="en-US" sz="2800">
                <a:latin typeface="Times New Roman" pitchFamily="18" charset="0"/>
                <a:cs typeface="Times New Roman" pitchFamily="18" charset="0"/>
              </a:rPr>
              <a:t>Xét tam giác ABH có M là trung điểm của AB và</a:t>
            </a:r>
          </a:p>
          <a:p>
            <a:r>
              <a:rPr lang="en-US" sz="2800">
                <a:latin typeface="Times New Roman" pitchFamily="18" charset="0"/>
                <a:cs typeface="Times New Roman" pitchFamily="18" charset="0"/>
              </a:rPr>
              <a:t> N là trung điểm của BH</a:t>
            </a:r>
          </a:p>
          <a:p>
            <a:r>
              <a:rPr lang="en-US" sz="2800">
                <a:latin typeface="Times New Roman" pitchFamily="18" charset="0"/>
                <a:cs typeface="Times New Roman" pitchFamily="18" charset="0"/>
              </a:rPr>
              <a:t>=&gt; MN là đường trung bình của tam giác ABH =&gt; MN//AH. (1)</a:t>
            </a:r>
          </a:p>
          <a:p>
            <a:r>
              <a:rPr lang="en-US" sz="2800">
                <a:latin typeface="Times New Roman" pitchFamily="18" charset="0"/>
                <a:cs typeface="Times New Roman" pitchFamily="18" charset="0"/>
              </a:rPr>
              <a:t> H là trực tâm của tam giác ABC nên AH vuông góc BC. (2)</a:t>
            </a:r>
          </a:p>
          <a:p>
            <a:r>
              <a:rPr lang="en-US" sz="2800">
                <a:latin typeface="Times New Roman" pitchFamily="18" charset="0"/>
                <a:cs typeface="Times New Roman" pitchFamily="18" charset="0"/>
              </a:rPr>
              <a:t>Từ (1) và (2) =&gt; MN vuông góc BC.</a:t>
            </a:r>
          </a:p>
          <a:p>
            <a:r>
              <a:rPr lang="en-US" sz="2800">
                <a:latin typeface="Times New Roman" pitchFamily="18" charset="0"/>
                <a:cs typeface="Times New Roman" pitchFamily="18" charset="0"/>
              </a:rPr>
              <a:t>Tương tự ta chứng minh được PQ vuông góc BC, MQ </a:t>
            </a:r>
          </a:p>
          <a:p>
            <a:r>
              <a:rPr lang="en-US" sz="2800">
                <a:latin typeface="Times New Roman" pitchFamily="18" charset="0"/>
                <a:cs typeface="Times New Roman" pitchFamily="18" charset="0"/>
              </a:rPr>
              <a:t>vuông góc AH, NP vuông góc AH.</a:t>
            </a:r>
          </a:p>
          <a:p>
            <a:r>
              <a:rPr lang="en-US" sz="2800">
                <a:latin typeface="Times New Roman" pitchFamily="18" charset="0"/>
                <a:cs typeface="Times New Roman" pitchFamily="18" charset="0"/>
              </a:rPr>
              <a:t>=&gt; MNPQ là hình chữ nhật.</a:t>
            </a:r>
          </a:p>
          <a:p>
            <a:endParaRPr lang="en-US"/>
          </a:p>
        </p:txBody>
      </p:sp>
    </p:spTree>
    <p:extLst>
      <p:ext uri="{BB962C8B-B14F-4D97-AF65-F5344CB8AC3E}">
        <p14:creationId xmlns:p14="http://schemas.microsoft.com/office/powerpoint/2010/main" val="1450419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heel(1)">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2743200" y="1385886"/>
            <a:ext cx="3624263" cy="2428875"/>
          </a:xfrm>
          <a:prstGeom prst="rect">
            <a:avLst/>
          </a:prstGeom>
        </p:spPr>
      </p:pic>
      <p:sp>
        <p:nvSpPr>
          <p:cNvPr id="3" name="TextBox 2"/>
          <p:cNvSpPr txBox="1"/>
          <p:nvPr/>
        </p:nvSpPr>
        <p:spPr>
          <a:xfrm>
            <a:off x="885404" y="347990"/>
            <a:ext cx="2278188" cy="523220"/>
          </a:xfrm>
          <a:prstGeom prst="rect">
            <a:avLst/>
          </a:prstGeom>
          <a:noFill/>
        </p:spPr>
        <p:txBody>
          <a:bodyPr wrap="none" rtlCol="0">
            <a:spAutoFit/>
          </a:bodyPr>
          <a:lstStyle/>
          <a:p>
            <a:r>
              <a:rPr lang="en-US" sz="2800" b="1">
                <a:solidFill>
                  <a:srgbClr val="FF0000"/>
                </a:solidFill>
                <a:latin typeface="Times New Roman" pitchFamily="18" charset="0"/>
                <a:cs typeface="Times New Roman" pitchFamily="18" charset="0"/>
              </a:rPr>
              <a:t>Bài 5/65 SGK</a:t>
            </a:r>
          </a:p>
        </p:txBody>
      </p:sp>
      <p:sp>
        <p:nvSpPr>
          <p:cNvPr id="4" name="TextBox 3"/>
          <p:cNvSpPr txBox="1"/>
          <p:nvPr/>
        </p:nvSpPr>
        <p:spPr>
          <a:xfrm>
            <a:off x="478631" y="4114094"/>
            <a:ext cx="8153400" cy="954107"/>
          </a:xfrm>
          <a:prstGeom prst="rect">
            <a:avLst/>
          </a:prstGeom>
          <a:noFill/>
        </p:spPr>
        <p:txBody>
          <a:bodyPr wrap="square" rtlCol="0">
            <a:spAutoFit/>
          </a:bodyPr>
          <a:lstStyle/>
          <a:p>
            <a:r>
              <a:rPr lang="en-US" sz="2800">
                <a:latin typeface="Times New Roman" pitchFamily="18" charset="0"/>
                <a:cs typeface="Times New Roman" pitchFamily="18" charset="0"/>
              </a:rPr>
              <a:t>Do MN là đường trung bình của tam giác ABC </a:t>
            </a:r>
          </a:p>
          <a:p>
            <a:r>
              <a:rPr lang="en-US" sz="2800">
                <a:latin typeface="Times New Roman" pitchFamily="18" charset="0"/>
                <a:cs typeface="Times New Roman" pitchFamily="18" charset="0"/>
              </a:rPr>
              <a:t>nên BC = 2MN = 9m.</a:t>
            </a:r>
          </a:p>
        </p:txBody>
      </p:sp>
    </p:spTree>
    <p:extLst>
      <p:ext uri="{BB962C8B-B14F-4D97-AF65-F5344CB8AC3E}">
        <p14:creationId xmlns:p14="http://schemas.microsoft.com/office/powerpoint/2010/main" val="175662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3581400" y="458494"/>
            <a:ext cx="227171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altLang="vi-VN" sz="3200" b="1">
                <a:solidFill>
                  <a:srgbClr val="FF0000"/>
                </a:solidFill>
                <a:latin typeface="Times New Roman" pitchFamily="18" charset="0"/>
                <a:cs typeface="Times New Roman" pitchFamily="18" charset="0"/>
              </a:rPr>
              <a:t>CỦNG CỐ</a:t>
            </a:r>
          </a:p>
        </p:txBody>
      </p:sp>
      <p:sp>
        <p:nvSpPr>
          <p:cNvPr id="3" name="TextBox 18"/>
          <p:cNvSpPr txBox="1">
            <a:spLocks noChangeArrowheads="1"/>
          </p:cNvSpPr>
          <p:nvPr/>
        </p:nvSpPr>
        <p:spPr bwMode="auto">
          <a:xfrm>
            <a:off x="298739" y="1371600"/>
            <a:ext cx="860742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sz="2800" b="1">
                <a:latin typeface="Times New Roman" pitchFamily="18" charset="0"/>
                <a:cs typeface="Times New Roman" pitchFamily="18" charset="0"/>
              </a:rPr>
              <a:t>ĐỊNH NGHĨA: Đường trung bình của tam giác là đoạn thẳng nối trung điểm hai cạnh của tam giác đó.</a:t>
            </a:r>
          </a:p>
        </p:txBody>
      </p:sp>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0" y="2325707"/>
            <a:ext cx="2805113" cy="1978978"/>
          </a:xfrm>
          <a:prstGeom prst="rect">
            <a:avLst/>
          </a:prstGeom>
          <a:noFill/>
          <a:ln>
            <a:noFill/>
          </a:ln>
        </p:spPr>
      </p:pic>
      <p:sp>
        <p:nvSpPr>
          <p:cNvPr id="5" name="Text Box 5"/>
          <p:cNvSpPr txBox="1">
            <a:spLocks noChangeArrowheads="1"/>
          </p:cNvSpPr>
          <p:nvPr/>
        </p:nvSpPr>
        <p:spPr bwMode="auto">
          <a:xfrm>
            <a:off x="298739" y="4419600"/>
            <a:ext cx="8188036"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sz="2800" b="1">
                <a:latin typeface="Times New Roman" pitchFamily="18" charset="0"/>
                <a:cs typeface="Times New Roman" pitchFamily="18" charset="0"/>
              </a:rPr>
              <a:t>TÍNH CHẤT: Đường trung bình của tam giác thì song song với cạnh thứ ba và bằng nửa cạnh ấy.</a:t>
            </a:r>
          </a:p>
        </p:txBody>
      </p:sp>
    </p:spTree>
    <p:extLst>
      <p:ext uri="{BB962C8B-B14F-4D97-AF65-F5344CB8AC3E}">
        <p14:creationId xmlns:p14="http://schemas.microsoft.com/office/powerpoint/2010/main" val="419894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ou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circle(in)">
                                      <p:cBhvr>
                                        <p:cTn id="16" dur="2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32"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ox(out)">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9000"/>
            <a:lum/>
          </a:blip>
          <a:srcRect/>
          <a:stretch>
            <a:fillRect l="-10000" r="-10000"/>
          </a:stretch>
        </a:blipFill>
        <a:effectLst/>
      </p:bgPr>
    </p:bg>
    <p:spTree>
      <p:nvGrpSpPr>
        <p:cNvPr id="1" name=""/>
        <p:cNvGrpSpPr/>
        <p:nvPr/>
      </p:nvGrpSpPr>
      <p:grpSpPr>
        <a:xfrm>
          <a:off x="0" y="0"/>
          <a:ext cx="0" cy="0"/>
          <a:chOff x="0" y="0"/>
          <a:chExt cx="0" cy="0"/>
        </a:xfrm>
      </p:grpSpPr>
      <p:sp>
        <p:nvSpPr>
          <p:cNvPr id="4" name="WordArt 3"/>
          <p:cNvSpPr>
            <a:spLocks noChangeArrowheads="1" noChangeShapeType="1" noTextEdit="1"/>
          </p:cNvSpPr>
          <p:nvPr/>
        </p:nvSpPr>
        <p:spPr bwMode="auto">
          <a:xfrm>
            <a:off x="2514600" y="228600"/>
            <a:ext cx="3829050" cy="5238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solidFill>
                  <a:srgbClr val="000080"/>
                </a:solidFill>
                <a:effectLst>
                  <a:outerShdw dist="45791" dir="2021404" algn="ctr" rotWithShape="0">
                    <a:srgbClr val="B2B2B2">
                      <a:alpha val="79999"/>
                    </a:srgbClr>
                  </a:outerShdw>
                </a:effectLst>
                <a:latin typeface="Times New Roman"/>
                <a:cs typeface="Times New Roman"/>
              </a:rPr>
              <a:t>KIỂM TRA BÀI CŨ</a:t>
            </a:r>
          </a:p>
        </p:txBody>
      </p:sp>
      <p:sp>
        <p:nvSpPr>
          <p:cNvPr id="5" name="Text Box 2"/>
          <p:cNvSpPr txBox="1">
            <a:spLocks noChangeArrowheads="1"/>
          </p:cNvSpPr>
          <p:nvPr/>
        </p:nvSpPr>
        <p:spPr bwMode="auto">
          <a:xfrm>
            <a:off x="457200" y="806450"/>
            <a:ext cx="8534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vi-VN" sz="2800" b="1" u="sng">
                <a:solidFill>
                  <a:srgbClr val="FF0000"/>
                </a:solidFill>
                <a:latin typeface="Times New Roman" pitchFamily="18" charset="0"/>
              </a:rPr>
              <a:t>Câu 1</a:t>
            </a:r>
            <a:r>
              <a:rPr lang="en-US" altLang="vi-VN" sz="2800" b="1">
                <a:solidFill>
                  <a:srgbClr val="FF0000"/>
                </a:solidFill>
                <a:latin typeface="Times New Roman" pitchFamily="18" charset="0"/>
              </a:rPr>
              <a:t>: Em hãy phát biểu định lý Thales?</a:t>
            </a:r>
          </a:p>
        </p:txBody>
      </p:sp>
      <p:sp>
        <p:nvSpPr>
          <p:cNvPr id="7" name="Text Box 2"/>
          <p:cNvSpPr txBox="1">
            <a:spLocks noChangeArrowheads="1"/>
          </p:cNvSpPr>
          <p:nvPr/>
        </p:nvSpPr>
        <p:spPr bwMode="auto">
          <a:xfrm>
            <a:off x="450273" y="1524000"/>
            <a:ext cx="8534400"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vi-VN" sz="2800" u="sng">
                <a:solidFill>
                  <a:srgbClr val="0000FF"/>
                </a:solidFill>
                <a:latin typeface="Times New Roman" pitchFamily="18" charset="0"/>
              </a:rPr>
              <a:t>Trả lời:</a:t>
            </a:r>
            <a:endParaRPr lang="vi-VN" altLang="vi-VN" sz="2800" u="sng">
              <a:solidFill>
                <a:srgbClr val="0000FF"/>
              </a:solidFill>
              <a:latin typeface="Times New Roman" pitchFamily="18" charset="0"/>
            </a:endParaRPr>
          </a:p>
          <a:p>
            <a:r>
              <a:rPr lang="en-US" altLang="vi-VN" sz="2800">
                <a:latin typeface="Times New Roman" pitchFamily="18" charset="0"/>
              </a:rPr>
              <a:t> Nếu một đường thẳng cắt hai cạnh của tam giác và song song với cạnh còn lại thì nó định ra trên hai cạnh đó những đoạn thẳng tương ứng tỉ lệ.</a:t>
            </a:r>
          </a:p>
        </p:txBody>
      </p:sp>
      <p:sp>
        <p:nvSpPr>
          <p:cNvPr id="8" name="Text Box 2"/>
          <p:cNvSpPr txBox="1">
            <a:spLocks noChangeArrowheads="1"/>
          </p:cNvSpPr>
          <p:nvPr/>
        </p:nvSpPr>
        <p:spPr bwMode="auto">
          <a:xfrm>
            <a:off x="609600" y="3339882"/>
            <a:ext cx="7696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vi-VN" sz="2800" b="1" u="sng">
                <a:solidFill>
                  <a:srgbClr val="FF0000"/>
                </a:solidFill>
                <a:latin typeface="Times New Roman" pitchFamily="18" charset="0"/>
              </a:rPr>
              <a:t>Câu 2</a:t>
            </a:r>
            <a:r>
              <a:rPr lang="en-US" altLang="vi-VN" sz="2800" b="1">
                <a:solidFill>
                  <a:srgbClr val="FF0000"/>
                </a:solidFill>
                <a:latin typeface="Times New Roman" pitchFamily="18" charset="0"/>
              </a:rPr>
              <a:t>: Em hãy phát biểu định lý Thales đảo?</a:t>
            </a:r>
          </a:p>
        </p:txBody>
      </p:sp>
      <p:sp>
        <p:nvSpPr>
          <p:cNvPr id="9" name="Text Box 2"/>
          <p:cNvSpPr txBox="1">
            <a:spLocks noChangeArrowheads="1"/>
          </p:cNvSpPr>
          <p:nvPr/>
        </p:nvSpPr>
        <p:spPr bwMode="auto">
          <a:xfrm>
            <a:off x="471055" y="4114800"/>
            <a:ext cx="8534400"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vi-VN" sz="2800" u="sng">
                <a:solidFill>
                  <a:srgbClr val="0000FF"/>
                </a:solidFill>
                <a:latin typeface="Times New Roman" pitchFamily="18" charset="0"/>
              </a:rPr>
              <a:t>Trả lời:</a:t>
            </a:r>
            <a:endParaRPr lang="vi-VN" altLang="vi-VN" sz="2800" u="sng">
              <a:solidFill>
                <a:srgbClr val="0000FF"/>
              </a:solidFill>
              <a:latin typeface="Times New Roman" pitchFamily="18" charset="0"/>
            </a:endParaRPr>
          </a:p>
          <a:p>
            <a:r>
              <a:rPr lang="en-US" altLang="vi-VN" sz="2800">
                <a:latin typeface="Times New Roman" pitchFamily="18" charset="0"/>
              </a:rPr>
              <a:t> Nếu một đường thẳng cắt hai cạnh của tam giác và định ra trên hai cạnh đó những đoạn thẳng tương ứng tỉ lệ thì đường thẳng đó song song với cạnh còn lại của tam giác.</a:t>
            </a:r>
          </a:p>
        </p:txBody>
      </p:sp>
    </p:spTree>
    <p:extLst>
      <p:ext uri="{BB962C8B-B14F-4D97-AF65-F5344CB8AC3E}">
        <p14:creationId xmlns:p14="http://schemas.microsoft.com/office/powerpoint/2010/main" val="882980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4"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ox(in)">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ox(in)">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ox(in)">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4" presetClass="entr" presetSubtype="16"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box(in)">
                                      <p:cBhvr>
                                        <p:cTn id="2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7" grpId="0"/>
      <p:bldP spid="8" grpId="0"/>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533400" y="3352800"/>
            <a:ext cx="8305800"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r>
              <a:rPr lang="en-US" sz="2800" b="1">
                <a:solidFill>
                  <a:srgbClr val="7030A0"/>
                </a:solidFill>
                <a:latin typeface="Times New Roman" pitchFamily="18" charset="0"/>
                <a:cs typeface="Times New Roman" pitchFamily="18" charset="0"/>
              </a:rPr>
              <a:t>HƯỚNG DẪN HS TỰ HỌC Ở NHÀ</a:t>
            </a:r>
          </a:p>
          <a:p>
            <a:pPr lvl="0"/>
            <a:r>
              <a:rPr lang="pt-BR" sz="2800">
                <a:latin typeface="Times New Roman" pitchFamily="18" charset="0"/>
                <a:cs typeface="Times New Roman" pitchFamily="18" charset="0"/>
              </a:rPr>
              <a:t>- Ghi nhớ định nghĩa và tính chất đường trung bình của tam giác.</a:t>
            </a:r>
            <a:endParaRPr lang="en-US" sz="2800">
              <a:latin typeface="Times New Roman" pitchFamily="18" charset="0"/>
              <a:cs typeface="Times New Roman" pitchFamily="18" charset="0"/>
            </a:endParaRPr>
          </a:p>
          <a:p>
            <a:pPr lvl="0"/>
            <a:r>
              <a:rPr lang="pt-BR" sz="2800">
                <a:latin typeface="Times New Roman" pitchFamily="18" charset="0"/>
                <a:cs typeface="Times New Roman" pitchFamily="18" charset="0"/>
              </a:rPr>
              <a:t>- Hoàn thành các bài tập trong SBT.</a:t>
            </a:r>
            <a:endParaRPr lang="en-US" sz="2800">
              <a:latin typeface="Times New Roman" pitchFamily="18" charset="0"/>
              <a:cs typeface="Times New Roman" pitchFamily="18" charset="0"/>
            </a:endParaRPr>
          </a:p>
          <a:p>
            <a:pPr lvl="0"/>
            <a:r>
              <a:rPr lang="en-US" sz="2800">
                <a:latin typeface="Times New Roman" pitchFamily="18" charset="0"/>
                <a:cs typeface="Times New Roman" pitchFamily="18" charset="0"/>
              </a:rPr>
              <a:t>- Chuẩn bị bài mới: "Bài 4: Tính chất đường phân giác của tam giác".</a:t>
            </a:r>
          </a:p>
          <a:p>
            <a:pPr>
              <a:spcBef>
                <a:spcPct val="50000"/>
              </a:spcBef>
            </a:pPr>
            <a:endParaRPr lang="en-US" sz="2800" b="1">
              <a:latin typeface="Times New Roman" pitchFamily="18" charset="0"/>
              <a:cs typeface="Times New Roman" pitchFamily="18" charset="0"/>
            </a:endParaRPr>
          </a:p>
        </p:txBody>
      </p:sp>
    </p:spTree>
    <p:extLst>
      <p:ext uri="{BB962C8B-B14F-4D97-AF65-F5344CB8AC3E}">
        <p14:creationId xmlns:p14="http://schemas.microsoft.com/office/powerpoint/2010/main" val="1968417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ou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WordArt 2"/>
          <p:cNvSpPr>
            <a:spLocks noChangeArrowheads="1" noChangeShapeType="1" noTextEdit="1"/>
          </p:cNvSpPr>
          <p:nvPr/>
        </p:nvSpPr>
        <p:spPr bwMode="gray">
          <a:xfrm>
            <a:off x="1905000" y="3962400"/>
            <a:ext cx="5759450" cy="863600"/>
          </a:xfrm>
          <a:prstGeom prst="rect">
            <a:avLst/>
          </a:prstGeom>
        </p:spPr>
        <p:txBody>
          <a:bodyPr wrap="none" fromWordArt="1">
            <a:prstTxWarp prst="textDeflate">
              <a:avLst>
                <a:gd name="adj" fmla="val 0"/>
              </a:avLst>
            </a:prstTxWarp>
          </a:bodyPr>
          <a:lstStyle/>
          <a:p>
            <a:pPr algn="ctr"/>
            <a:r>
              <a:rPr lang="en-US" sz="3600" b="1" kern="10">
                <a:ln w="19050">
                  <a:solidFill>
                    <a:schemeClr val="bg1"/>
                  </a:solidFill>
                  <a:round/>
                  <a:headEnd/>
                  <a:tailEnd/>
                </a:ln>
                <a:gradFill rotWithShape="1">
                  <a:gsLst>
                    <a:gs pos="0">
                      <a:srgbClr val="FF0066"/>
                    </a:gs>
                    <a:gs pos="100000">
                      <a:srgbClr val="0000FF"/>
                    </a:gs>
                  </a:gsLst>
                  <a:lin ang="0" scaled="1"/>
                </a:gradFill>
                <a:effectLst>
                  <a:outerShdw dist="63500" dir="2212194" algn="ctr" rotWithShape="0">
                    <a:schemeClr val="tx2">
                      <a:alpha val="50000"/>
                    </a:schemeClr>
                  </a:outerShdw>
                </a:effectLst>
                <a:latin typeface="Arial"/>
                <a:cs typeface="Arial"/>
              </a:rPr>
              <a:t>Thank You !</a:t>
            </a:r>
          </a:p>
        </p:txBody>
      </p:sp>
      <p:sp>
        <p:nvSpPr>
          <p:cNvPr id="59395" name="Text Box 3"/>
          <p:cNvSpPr txBox="1">
            <a:spLocks noChangeArrowheads="1"/>
          </p:cNvSpPr>
          <p:nvPr/>
        </p:nvSpPr>
        <p:spPr bwMode="auto">
          <a:xfrm>
            <a:off x="228600" y="1143000"/>
            <a:ext cx="86868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r>
              <a:rPr lang="en-US" altLang="vi-VN" sz="2400" b="1">
                <a:solidFill>
                  <a:srgbClr val="BE3EC8"/>
                </a:solidFill>
                <a:latin typeface="Times New Roman" pitchFamily="18" charset="0"/>
              </a:rPr>
              <a:t>CHÀO TẠM BIỆT QUÝ THẦY CÔ  VÀ CÁC EM HỌC SINH !</a:t>
            </a:r>
          </a:p>
          <a:p>
            <a:pPr algn="ctr">
              <a:spcBef>
                <a:spcPct val="50000"/>
              </a:spcBef>
            </a:pPr>
            <a:r>
              <a:rPr lang="en-US" altLang="vi-VN" sz="2400" b="1">
                <a:solidFill>
                  <a:srgbClr val="BE3EC8"/>
                </a:solidFill>
                <a:latin typeface="Times New Roman" pitchFamily="18" charset="0"/>
              </a:rPr>
              <a:t>KÍNH CHÚC </a:t>
            </a:r>
          </a:p>
          <a:p>
            <a:pPr algn="ctr">
              <a:spcBef>
                <a:spcPct val="50000"/>
              </a:spcBef>
            </a:pPr>
            <a:r>
              <a:rPr lang="en-US" altLang="vi-VN" sz="2400" b="1">
                <a:solidFill>
                  <a:srgbClr val="BE3EC8"/>
                </a:solidFill>
                <a:latin typeface="Times New Roman" pitchFamily="18" charset="0"/>
              </a:rPr>
              <a:t>                     SỨC KHOẺ</a:t>
            </a:r>
          </a:p>
          <a:p>
            <a:pPr algn="ctr">
              <a:spcBef>
                <a:spcPct val="50000"/>
              </a:spcBef>
            </a:pPr>
            <a:r>
              <a:rPr lang="en-US" altLang="vi-VN" sz="2400" b="1">
                <a:solidFill>
                  <a:srgbClr val="BE3EC8"/>
                </a:solidFill>
                <a:latin typeface="Times New Roman" pitchFamily="18" charset="0"/>
              </a:rPr>
              <a:t>                                           HẠNH PHÚC </a:t>
            </a:r>
          </a:p>
          <a:p>
            <a:pPr algn="ctr">
              <a:spcBef>
                <a:spcPct val="50000"/>
              </a:spcBef>
            </a:pPr>
            <a:r>
              <a:rPr lang="en-US" altLang="vi-VN" sz="2400" b="1">
                <a:solidFill>
                  <a:srgbClr val="BE3EC8"/>
                </a:solidFill>
                <a:latin typeface="Times New Roman" pitchFamily="18" charset="0"/>
              </a:rPr>
              <a:t>                                                                    THÀNH ĐẠT</a:t>
            </a:r>
          </a:p>
        </p:txBody>
      </p:sp>
      <p:sp>
        <p:nvSpPr>
          <p:cNvPr id="59396" name="AutoShape 4"/>
          <p:cNvSpPr>
            <a:spLocks noChangeArrowheads="1"/>
          </p:cNvSpPr>
          <p:nvPr/>
        </p:nvSpPr>
        <p:spPr bwMode="auto">
          <a:xfrm>
            <a:off x="1143000" y="1524000"/>
            <a:ext cx="381000" cy="228600"/>
          </a:xfrm>
          <a:prstGeom prst="star5">
            <a:avLst/>
          </a:prstGeom>
          <a:solidFill>
            <a:srgbClr val="FFFF00"/>
          </a:solidFill>
          <a:ln w="9525">
            <a:solidFill>
              <a:schemeClr val="tx1"/>
            </a:solidFill>
            <a:miter lim="800000"/>
            <a:headEnd/>
            <a:tailEnd/>
          </a:ln>
          <a:effectLst/>
        </p:spPr>
        <p:txBody>
          <a:bodyPr wrap="none" anchor="ctr"/>
          <a:lstStyle/>
          <a:p>
            <a:pPr>
              <a:defRPr/>
            </a:pPr>
            <a:endParaRPr lang="en-US">
              <a:latin typeface="Arial" pitchFamily="34" charset="0"/>
              <a:cs typeface="Arial" pitchFamily="34" charset="0"/>
            </a:endParaRPr>
          </a:p>
        </p:txBody>
      </p:sp>
      <p:sp>
        <p:nvSpPr>
          <p:cNvPr id="59397" name="AutoShape 5"/>
          <p:cNvSpPr>
            <a:spLocks noChangeArrowheads="1"/>
          </p:cNvSpPr>
          <p:nvPr/>
        </p:nvSpPr>
        <p:spPr bwMode="auto">
          <a:xfrm>
            <a:off x="457200" y="1905000"/>
            <a:ext cx="381000" cy="228600"/>
          </a:xfrm>
          <a:prstGeom prst="star5">
            <a:avLst/>
          </a:prstGeom>
          <a:solidFill>
            <a:srgbClr val="FFFF00"/>
          </a:solidFill>
          <a:ln w="9525">
            <a:solidFill>
              <a:schemeClr val="tx1"/>
            </a:solidFill>
            <a:miter lim="800000"/>
            <a:headEnd/>
            <a:tailEnd/>
          </a:ln>
          <a:effectLst/>
        </p:spPr>
        <p:txBody>
          <a:bodyPr wrap="none" anchor="ctr"/>
          <a:lstStyle/>
          <a:p>
            <a:pPr>
              <a:defRPr/>
            </a:pPr>
            <a:endParaRPr lang="en-US">
              <a:latin typeface="Arial" pitchFamily="34" charset="0"/>
              <a:cs typeface="Arial" pitchFamily="34" charset="0"/>
            </a:endParaRPr>
          </a:p>
        </p:txBody>
      </p:sp>
      <p:sp>
        <p:nvSpPr>
          <p:cNvPr id="59398" name="AutoShape 6"/>
          <p:cNvSpPr>
            <a:spLocks noChangeArrowheads="1"/>
          </p:cNvSpPr>
          <p:nvPr/>
        </p:nvSpPr>
        <p:spPr bwMode="auto">
          <a:xfrm>
            <a:off x="1143000" y="2819400"/>
            <a:ext cx="381000" cy="228600"/>
          </a:xfrm>
          <a:prstGeom prst="star5">
            <a:avLst/>
          </a:prstGeom>
          <a:solidFill>
            <a:srgbClr val="FFFF00"/>
          </a:solidFill>
          <a:ln w="9525">
            <a:solidFill>
              <a:schemeClr val="tx1"/>
            </a:solidFill>
            <a:miter lim="800000"/>
            <a:headEnd/>
            <a:tailEnd/>
          </a:ln>
          <a:effectLst/>
        </p:spPr>
        <p:txBody>
          <a:bodyPr wrap="none" anchor="ctr"/>
          <a:lstStyle/>
          <a:p>
            <a:pPr>
              <a:defRPr/>
            </a:pPr>
            <a:endParaRPr lang="en-US">
              <a:latin typeface="Arial" pitchFamily="34" charset="0"/>
              <a:cs typeface="Arial" pitchFamily="34" charset="0"/>
            </a:endParaRPr>
          </a:p>
        </p:txBody>
      </p:sp>
      <p:sp>
        <p:nvSpPr>
          <p:cNvPr id="59399" name="AutoShape 7"/>
          <p:cNvSpPr>
            <a:spLocks noChangeArrowheads="1"/>
          </p:cNvSpPr>
          <p:nvPr/>
        </p:nvSpPr>
        <p:spPr bwMode="auto">
          <a:xfrm>
            <a:off x="1752600" y="1981200"/>
            <a:ext cx="381000" cy="228600"/>
          </a:xfrm>
          <a:prstGeom prst="star5">
            <a:avLst/>
          </a:prstGeom>
          <a:solidFill>
            <a:srgbClr val="FFFF00"/>
          </a:solidFill>
          <a:ln w="9525">
            <a:solidFill>
              <a:schemeClr val="tx1"/>
            </a:solidFill>
            <a:miter lim="800000"/>
            <a:headEnd/>
            <a:tailEnd/>
          </a:ln>
          <a:effectLst/>
        </p:spPr>
        <p:txBody>
          <a:bodyPr wrap="none" anchor="ctr"/>
          <a:lstStyle/>
          <a:p>
            <a:pPr>
              <a:defRPr/>
            </a:pPr>
            <a:endParaRPr lang="en-US">
              <a:latin typeface="Arial" pitchFamily="34" charset="0"/>
              <a:cs typeface="Arial" pitchFamily="34" charset="0"/>
            </a:endParaRPr>
          </a:p>
        </p:txBody>
      </p:sp>
      <p:sp>
        <p:nvSpPr>
          <p:cNvPr id="59400" name="AutoShape 8"/>
          <p:cNvSpPr>
            <a:spLocks noChangeArrowheads="1"/>
          </p:cNvSpPr>
          <p:nvPr/>
        </p:nvSpPr>
        <p:spPr bwMode="auto">
          <a:xfrm>
            <a:off x="1116013" y="2276475"/>
            <a:ext cx="381000" cy="228600"/>
          </a:xfrm>
          <a:prstGeom prst="star5">
            <a:avLst/>
          </a:prstGeom>
          <a:solidFill>
            <a:srgbClr val="FFFF00"/>
          </a:solidFill>
          <a:ln w="9525">
            <a:solidFill>
              <a:schemeClr val="tx1"/>
            </a:solidFill>
            <a:miter lim="800000"/>
            <a:headEnd/>
            <a:tailEnd/>
          </a:ln>
          <a:effectLst/>
        </p:spPr>
        <p:txBody>
          <a:bodyPr wrap="none" anchor="ctr"/>
          <a:lstStyle/>
          <a:p>
            <a:pPr>
              <a:defRPr/>
            </a:pPr>
            <a:endParaRPr lang="en-US">
              <a:latin typeface="Arial" pitchFamily="34" charset="0"/>
              <a:cs typeface="Arial" pitchFamily="34" charset="0"/>
            </a:endParaRPr>
          </a:p>
        </p:txBody>
      </p:sp>
      <p:sp>
        <p:nvSpPr>
          <p:cNvPr id="59401" name="AutoShape 9"/>
          <p:cNvSpPr>
            <a:spLocks noChangeArrowheads="1"/>
          </p:cNvSpPr>
          <p:nvPr/>
        </p:nvSpPr>
        <p:spPr bwMode="auto">
          <a:xfrm>
            <a:off x="5638800" y="3505200"/>
            <a:ext cx="381000" cy="228600"/>
          </a:xfrm>
          <a:prstGeom prst="star5">
            <a:avLst/>
          </a:prstGeom>
          <a:solidFill>
            <a:srgbClr val="FFFF00"/>
          </a:solidFill>
          <a:ln w="9525">
            <a:solidFill>
              <a:schemeClr val="tx1"/>
            </a:solidFill>
            <a:miter lim="800000"/>
            <a:headEnd/>
            <a:tailEnd/>
          </a:ln>
          <a:effectLst/>
        </p:spPr>
        <p:txBody>
          <a:bodyPr wrap="none" anchor="ctr"/>
          <a:lstStyle/>
          <a:p>
            <a:pPr>
              <a:defRPr/>
            </a:pPr>
            <a:endParaRPr lang="en-US">
              <a:latin typeface="Arial" pitchFamily="34" charset="0"/>
              <a:cs typeface="Arial" pitchFamily="34" charset="0"/>
            </a:endParaRPr>
          </a:p>
        </p:txBody>
      </p:sp>
      <p:sp>
        <p:nvSpPr>
          <p:cNvPr id="59402" name="AutoShape 10"/>
          <p:cNvSpPr>
            <a:spLocks noChangeArrowheads="1"/>
          </p:cNvSpPr>
          <p:nvPr/>
        </p:nvSpPr>
        <p:spPr bwMode="auto">
          <a:xfrm>
            <a:off x="4648200" y="2895600"/>
            <a:ext cx="381000" cy="228600"/>
          </a:xfrm>
          <a:prstGeom prst="star5">
            <a:avLst/>
          </a:prstGeom>
          <a:solidFill>
            <a:srgbClr val="FFFF00"/>
          </a:solidFill>
          <a:ln w="9525">
            <a:solidFill>
              <a:schemeClr val="tx1"/>
            </a:solidFill>
            <a:miter lim="800000"/>
            <a:headEnd/>
            <a:tailEnd/>
          </a:ln>
          <a:effectLst/>
        </p:spPr>
        <p:txBody>
          <a:bodyPr wrap="none" anchor="ctr"/>
          <a:lstStyle/>
          <a:p>
            <a:pPr>
              <a:defRPr/>
            </a:pPr>
            <a:endParaRPr lang="en-US">
              <a:latin typeface="Arial" pitchFamily="34" charset="0"/>
              <a:cs typeface="Arial" pitchFamily="34" charset="0"/>
            </a:endParaRPr>
          </a:p>
        </p:txBody>
      </p:sp>
      <p:sp>
        <p:nvSpPr>
          <p:cNvPr id="59403" name="AutoShape 11"/>
          <p:cNvSpPr>
            <a:spLocks noChangeArrowheads="1"/>
          </p:cNvSpPr>
          <p:nvPr/>
        </p:nvSpPr>
        <p:spPr bwMode="auto">
          <a:xfrm>
            <a:off x="3886200" y="2362200"/>
            <a:ext cx="381000" cy="228600"/>
          </a:xfrm>
          <a:prstGeom prst="star5">
            <a:avLst/>
          </a:prstGeom>
          <a:solidFill>
            <a:srgbClr val="FFFF00"/>
          </a:solidFill>
          <a:ln w="9525">
            <a:solidFill>
              <a:schemeClr val="tx1"/>
            </a:solidFill>
            <a:miter lim="800000"/>
            <a:headEnd/>
            <a:tailEnd/>
          </a:ln>
          <a:effectLst/>
        </p:spPr>
        <p:txBody>
          <a:bodyPr wrap="none" anchor="ctr"/>
          <a:lstStyle/>
          <a:p>
            <a:pPr>
              <a:defRPr/>
            </a:pPr>
            <a:endParaRPr lang="en-US">
              <a:latin typeface="Arial" pitchFamily="34" charset="0"/>
              <a:cs typeface="Arial" pitchFamily="34" charset="0"/>
            </a:endParaRPr>
          </a:p>
        </p:txBody>
      </p:sp>
      <p:sp>
        <p:nvSpPr>
          <p:cNvPr id="59404" name="AutoShape 12"/>
          <p:cNvSpPr>
            <a:spLocks noChangeArrowheads="1"/>
          </p:cNvSpPr>
          <p:nvPr/>
        </p:nvSpPr>
        <p:spPr bwMode="auto">
          <a:xfrm>
            <a:off x="3048000" y="1828800"/>
            <a:ext cx="381000" cy="228600"/>
          </a:xfrm>
          <a:prstGeom prst="star5">
            <a:avLst/>
          </a:prstGeom>
          <a:solidFill>
            <a:srgbClr val="FFFF00"/>
          </a:solidFill>
          <a:ln w="9525">
            <a:solidFill>
              <a:schemeClr val="tx1"/>
            </a:solidFill>
            <a:miter lim="800000"/>
            <a:headEnd/>
            <a:tailEnd/>
          </a:ln>
          <a:effectLst/>
        </p:spPr>
        <p:txBody>
          <a:bodyPr wrap="none" anchor="ctr"/>
          <a:lstStyle/>
          <a:p>
            <a:pPr>
              <a:defRPr/>
            </a:pPr>
            <a:endParaRPr lang="en-US">
              <a:latin typeface="Arial" pitchFamily="34" charset="0"/>
              <a:cs typeface="Arial" pitchFamily="34" charset="0"/>
            </a:endParaRPr>
          </a:p>
        </p:txBody>
      </p:sp>
      <p:pic>
        <p:nvPicPr>
          <p:cNvPr id="59405" name="Picture 13" descr="original_pencil_w"/>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5181600"/>
            <a:ext cx="1600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4" name="Picture 14" descr="Hinh don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5257800"/>
            <a:ext cx="757238"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5" name="Picture 15" descr="Hinh don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5829300"/>
            <a:ext cx="757238"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6" name="Picture 16" descr="Hinh don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5829300"/>
            <a:ext cx="757238"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7" name="Picture 17" descr="Hinh don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5829300"/>
            <a:ext cx="757238"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8" name="Picture 18" descr="Hinh don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376363" y="5486400"/>
            <a:ext cx="757237"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9" name="Picture 19" descr="Hinh don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5410200"/>
            <a:ext cx="757238"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00" name="AutoShape 20">
            <a:hlinkClick r:id="rId4" action="ppaction://hlinksldjump" highlightClick="1"/>
          </p:cNvPr>
          <p:cNvSpPr>
            <a:spLocks noChangeArrowheads="1"/>
          </p:cNvSpPr>
          <p:nvPr/>
        </p:nvSpPr>
        <p:spPr bwMode="auto">
          <a:xfrm>
            <a:off x="7696200" y="6629400"/>
            <a:ext cx="609600" cy="228600"/>
          </a:xfrm>
          <a:prstGeom prst="actionButtonBackPrevious">
            <a:avLst/>
          </a:prstGeom>
          <a:solidFill>
            <a:schemeClr val="bg1"/>
          </a:solidFill>
          <a:ln w="9525">
            <a:solidFill>
              <a:srgbClr val="0000FF"/>
            </a:solidFill>
            <a:miter lim="800000"/>
            <a:headEnd/>
            <a:tailEnd/>
          </a:ln>
        </p:spPr>
        <p:txBody>
          <a:bodyPr wrap="none" anchor="ctr"/>
          <a:lstStyle/>
          <a:p>
            <a:endParaRPr lang="vi-VN" altLang="vi-VN"/>
          </a:p>
        </p:txBody>
      </p:sp>
      <p:sp>
        <p:nvSpPr>
          <p:cNvPr id="20501" name="AutoShape 21">
            <a:hlinkClick r:id="" action="ppaction://hlinkshowjump?jump=firstslide" highlightClick="1"/>
          </p:cNvPr>
          <p:cNvSpPr>
            <a:spLocks noChangeArrowheads="1"/>
          </p:cNvSpPr>
          <p:nvPr/>
        </p:nvSpPr>
        <p:spPr bwMode="auto">
          <a:xfrm>
            <a:off x="8534400" y="6629400"/>
            <a:ext cx="609600" cy="228600"/>
          </a:xfrm>
          <a:prstGeom prst="actionButtonForwardNext">
            <a:avLst/>
          </a:prstGeom>
          <a:solidFill>
            <a:schemeClr val="bg1"/>
          </a:solidFill>
          <a:ln w="9525">
            <a:solidFill>
              <a:srgbClr val="FF0000"/>
            </a:solidFill>
            <a:miter lim="800000"/>
            <a:headEnd/>
            <a:tailEnd/>
          </a:ln>
        </p:spPr>
        <p:txBody>
          <a:bodyPr wrap="none" anchor="ctr"/>
          <a:lstStyle/>
          <a:p>
            <a:endParaRPr lang="vi-VN" altLang="vi-VN"/>
          </a:p>
        </p:txBody>
      </p:sp>
    </p:spTree>
    <p:extLst>
      <p:ext uri="{BB962C8B-B14F-4D97-AF65-F5344CB8AC3E}">
        <p14:creationId xmlns:p14="http://schemas.microsoft.com/office/powerpoint/2010/main" val="665408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59394"/>
                                        </p:tgtEl>
                                        <p:attrNameLst>
                                          <p:attrName>style.visibility</p:attrName>
                                        </p:attrNameLst>
                                      </p:cBhvr>
                                      <p:to>
                                        <p:strVal val="visible"/>
                                      </p:to>
                                    </p:set>
                                    <p:anim calcmode="lin" valueType="num">
                                      <p:cBhvr>
                                        <p:cTn id="7" dur="500" fill="hold"/>
                                        <p:tgtEl>
                                          <p:spTgt spid="59394"/>
                                        </p:tgtEl>
                                        <p:attrNameLst>
                                          <p:attrName>ppt_w</p:attrName>
                                        </p:attrNameLst>
                                      </p:cBhvr>
                                      <p:tavLst>
                                        <p:tav tm="0">
                                          <p:val>
                                            <p:fltVal val="0"/>
                                          </p:val>
                                        </p:tav>
                                        <p:tav tm="100000">
                                          <p:val>
                                            <p:strVal val="#ppt_w"/>
                                          </p:val>
                                        </p:tav>
                                      </p:tavLst>
                                    </p:anim>
                                    <p:anim calcmode="lin" valueType="num">
                                      <p:cBhvr>
                                        <p:cTn id="8" dur="500" fill="hold"/>
                                        <p:tgtEl>
                                          <p:spTgt spid="59394"/>
                                        </p:tgtEl>
                                        <p:attrNameLst>
                                          <p:attrName>ppt_h</p:attrName>
                                        </p:attrNameLst>
                                      </p:cBhvr>
                                      <p:tavLst>
                                        <p:tav tm="0">
                                          <p:val>
                                            <p:fltVal val="0"/>
                                          </p:val>
                                        </p:tav>
                                        <p:tav tm="100000">
                                          <p:val>
                                            <p:strVal val="#ppt_h"/>
                                          </p:val>
                                        </p:tav>
                                      </p:tavLst>
                                    </p:anim>
                                    <p:animEffect transition="in" filter="fade">
                                      <p:cBhvr>
                                        <p:cTn id="9" dur="500"/>
                                        <p:tgtEl>
                                          <p:spTgt spid="59394"/>
                                        </p:tgtEl>
                                      </p:cBhvr>
                                    </p:animEffect>
                                  </p:childTnLst>
                                </p:cTn>
                              </p:par>
                              <p:par>
                                <p:cTn id="10" presetID="20" presetClass="emph" presetSubtype="0" repeatCount="indefinite" fill="hold" grpId="0" nodeType="withEffect">
                                  <p:stCondLst>
                                    <p:cond delay="0"/>
                                  </p:stCondLst>
                                  <p:iterate type="lt">
                                    <p:tmPct val="10000"/>
                                  </p:iterate>
                                  <p:childTnLst>
                                    <p:set>
                                      <p:cBhvr override="childStyle">
                                        <p:cTn id="11" dur="500" autoRev="1" fill="hold"/>
                                        <p:tgtEl>
                                          <p:spTgt spid="59395"/>
                                        </p:tgtEl>
                                        <p:attrNameLst>
                                          <p:attrName>style.color</p:attrName>
                                        </p:attrNameLst>
                                      </p:cBhvr>
                                      <p:to>
                                        <p:clrVal>
                                          <a:srgbClr val="FF0066"/>
                                        </p:clrVal>
                                      </p:to>
                                    </p:set>
                                    <p:set>
                                      <p:cBhvr>
                                        <p:cTn id="12" dur="500" autoRev="1" fill="hold"/>
                                        <p:tgtEl>
                                          <p:spTgt spid="59395"/>
                                        </p:tgtEl>
                                        <p:attrNameLst>
                                          <p:attrName>fillcolor</p:attrName>
                                        </p:attrNameLst>
                                      </p:cBhvr>
                                      <p:to>
                                        <p:clrVal>
                                          <a:srgbClr val="FF0066"/>
                                        </p:clrVal>
                                      </p:to>
                                    </p:set>
                                    <p:set>
                                      <p:cBhvr>
                                        <p:cTn id="13" dur="500" autoRev="1" fill="hold"/>
                                        <p:tgtEl>
                                          <p:spTgt spid="59395"/>
                                        </p:tgtEl>
                                        <p:attrNameLst>
                                          <p:attrName>fill.type</p:attrName>
                                        </p:attrNameLst>
                                      </p:cBhvr>
                                      <p:to>
                                        <p:strVal val="solid"/>
                                      </p:to>
                                    </p:set>
                                  </p:childTnLst>
                                </p:cTn>
                              </p:par>
                              <p:par>
                                <p:cTn id="14" presetID="9" presetClass="entr" presetSubtype="0" repeatCount="indefinite" fill="hold" nodeType="withEffect">
                                  <p:stCondLst>
                                    <p:cond delay="0"/>
                                  </p:stCondLst>
                                  <p:childTnLst>
                                    <p:set>
                                      <p:cBhvr>
                                        <p:cTn id="15" dur="1" fill="hold">
                                          <p:stCondLst>
                                            <p:cond delay="0"/>
                                          </p:stCondLst>
                                        </p:cTn>
                                        <p:tgtEl>
                                          <p:spTgt spid="59396"/>
                                        </p:tgtEl>
                                        <p:attrNameLst>
                                          <p:attrName>style.visibility</p:attrName>
                                        </p:attrNameLst>
                                      </p:cBhvr>
                                      <p:to>
                                        <p:strVal val="visible"/>
                                      </p:to>
                                    </p:set>
                                    <p:animEffect transition="in" filter="dissolve">
                                      <p:cBhvr>
                                        <p:cTn id="16" dur="500"/>
                                        <p:tgtEl>
                                          <p:spTgt spid="59396"/>
                                        </p:tgtEl>
                                      </p:cBhvr>
                                    </p:animEffect>
                                  </p:childTnLst>
                                </p:cTn>
                              </p:par>
                              <p:par>
                                <p:cTn id="17" presetID="9" presetClass="entr" presetSubtype="0" repeatCount="indefinite" fill="hold" nodeType="withEffect">
                                  <p:stCondLst>
                                    <p:cond delay="0"/>
                                  </p:stCondLst>
                                  <p:childTnLst>
                                    <p:set>
                                      <p:cBhvr>
                                        <p:cTn id="18" dur="1" fill="hold">
                                          <p:stCondLst>
                                            <p:cond delay="0"/>
                                          </p:stCondLst>
                                        </p:cTn>
                                        <p:tgtEl>
                                          <p:spTgt spid="59397"/>
                                        </p:tgtEl>
                                        <p:attrNameLst>
                                          <p:attrName>style.visibility</p:attrName>
                                        </p:attrNameLst>
                                      </p:cBhvr>
                                      <p:to>
                                        <p:strVal val="visible"/>
                                      </p:to>
                                    </p:set>
                                    <p:animEffect transition="in" filter="dissolve">
                                      <p:cBhvr>
                                        <p:cTn id="19" dur="500"/>
                                        <p:tgtEl>
                                          <p:spTgt spid="59397"/>
                                        </p:tgtEl>
                                      </p:cBhvr>
                                    </p:animEffect>
                                  </p:childTnLst>
                                </p:cTn>
                              </p:par>
                              <p:par>
                                <p:cTn id="20" presetID="9" presetClass="entr" presetSubtype="0" repeatCount="indefinite" fill="hold" nodeType="withEffect">
                                  <p:stCondLst>
                                    <p:cond delay="0"/>
                                  </p:stCondLst>
                                  <p:childTnLst>
                                    <p:set>
                                      <p:cBhvr>
                                        <p:cTn id="21" dur="1" fill="hold">
                                          <p:stCondLst>
                                            <p:cond delay="0"/>
                                          </p:stCondLst>
                                        </p:cTn>
                                        <p:tgtEl>
                                          <p:spTgt spid="59398"/>
                                        </p:tgtEl>
                                        <p:attrNameLst>
                                          <p:attrName>style.visibility</p:attrName>
                                        </p:attrNameLst>
                                      </p:cBhvr>
                                      <p:to>
                                        <p:strVal val="visible"/>
                                      </p:to>
                                    </p:set>
                                    <p:animEffect transition="in" filter="dissolve">
                                      <p:cBhvr>
                                        <p:cTn id="22" dur="500"/>
                                        <p:tgtEl>
                                          <p:spTgt spid="59398"/>
                                        </p:tgtEl>
                                      </p:cBhvr>
                                    </p:animEffect>
                                  </p:childTnLst>
                                </p:cTn>
                              </p:par>
                              <p:par>
                                <p:cTn id="23" presetID="9" presetClass="entr" presetSubtype="0" repeatCount="indefinite" fill="hold" nodeType="withEffect">
                                  <p:stCondLst>
                                    <p:cond delay="0"/>
                                  </p:stCondLst>
                                  <p:childTnLst>
                                    <p:set>
                                      <p:cBhvr>
                                        <p:cTn id="24" dur="1" fill="hold">
                                          <p:stCondLst>
                                            <p:cond delay="0"/>
                                          </p:stCondLst>
                                        </p:cTn>
                                        <p:tgtEl>
                                          <p:spTgt spid="59399"/>
                                        </p:tgtEl>
                                        <p:attrNameLst>
                                          <p:attrName>style.visibility</p:attrName>
                                        </p:attrNameLst>
                                      </p:cBhvr>
                                      <p:to>
                                        <p:strVal val="visible"/>
                                      </p:to>
                                    </p:set>
                                    <p:animEffect transition="in" filter="dissolve">
                                      <p:cBhvr>
                                        <p:cTn id="25" dur="500"/>
                                        <p:tgtEl>
                                          <p:spTgt spid="59399"/>
                                        </p:tgtEl>
                                      </p:cBhvr>
                                    </p:animEffect>
                                  </p:childTnLst>
                                </p:cTn>
                              </p:par>
                              <p:par>
                                <p:cTn id="26" presetID="9" presetClass="entr" presetSubtype="0" repeatCount="indefinite" fill="hold" nodeType="withEffect">
                                  <p:stCondLst>
                                    <p:cond delay="0"/>
                                  </p:stCondLst>
                                  <p:childTnLst>
                                    <p:set>
                                      <p:cBhvr>
                                        <p:cTn id="27" dur="1" fill="hold">
                                          <p:stCondLst>
                                            <p:cond delay="0"/>
                                          </p:stCondLst>
                                        </p:cTn>
                                        <p:tgtEl>
                                          <p:spTgt spid="59400"/>
                                        </p:tgtEl>
                                        <p:attrNameLst>
                                          <p:attrName>style.visibility</p:attrName>
                                        </p:attrNameLst>
                                      </p:cBhvr>
                                      <p:to>
                                        <p:strVal val="visible"/>
                                      </p:to>
                                    </p:set>
                                    <p:animEffect transition="in" filter="dissolve">
                                      <p:cBhvr>
                                        <p:cTn id="28" dur="500"/>
                                        <p:tgtEl>
                                          <p:spTgt spid="59400"/>
                                        </p:tgtEl>
                                      </p:cBhvr>
                                    </p:animEffect>
                                  </p:childTnLst>
                                </p:cTn>
                              </p:par>
                              <p:par>
                                <p:cTn id="29" presetID="9" presetClass="entr" presetSubtype="0" repeatCount="indefinite" fill="hold" nodeType="withEffect">
                                  <p:stCondLst>
                                    <p:cond delay="0"/>
                                  </p:stCondLst>
                                  <p:childTnLst>
                                    <p:set>
                                      <p:cBhvr>
                                        <p:cTn id="30" dur="1" fill="hold">
                                          <p:stCondLst>
                                            <p:cond delay="0"/>
                                          </p:stCondLst>
                                        </p:cTn>
                                        <p:tgtEl>
                                          <p:spTgt spid="59401"/>
                                        </p:tgtEl>
                                        <p:attrNameLst>
                                          <p:attrName>style.visibility</p:attrName>
                                        </p:attrNameLst>
                                      </p:cBhvr>
                                      <p:to>
                                        <p:strVal val="visible"/>
                                      </p:to>
                                    </p:set>
                                    <p:animEffect transition="in" filter="dissolve">
                                      <p:cBhvr>
                                        <p:cTn id="31" dur="500"/>
                                        <p:tgtEl>
                                          <p:spTgt spid="59401"/>
                                        </p:tgtEl>
                                      </p:cBhvr>
                                    </p:animEffect>
                                  </p:childTnLst>
                                </p:cTn>
                              </p:par>
                              <p:par>
                                <p:cTn id="32" presetID="9" presetClass="entr" presetSubtype="0" repeatCount="indefinite" fill="hold" nodeType="withEffect">
                                  <p:stCondLst>
                                    <p:cond delay="0"/>
                                  </p:stCondLst>
                                  <p:childTnLst>
                                    <p:set>
                                      <p:cBhvr>
                                        <p:cTn id="33" dur="1" fill="hold">
                                          <p:stCondLst>
                                            <p:cond delay="0"/>
                                          </p:stCondLst>
                                        </p:cTn>
                                        <p:tgtEl>
                                          <p:spTgt spid="59402"/>
                                        </p:tgtEl>
                                        <p:attrNameLst>
                                          <p:attrName>style.visibility</p:attrName>
                                        </p:attrNameLst>
                                      </p:cBhvr>
                                      <p:to>
                                        <p:strVal val="visible"/>
                                      </p:to>
                                    </p:set>
                                    <p:animEffect transition="in" filter="dissolve">
                                      <p:cBhvr>
                                        <p:cTn id="34" dur="500"/>
                                        <p:tgtEl>
                                          <p:spTgt spid="59402"/>
                                        </p:tgtEl>
                                      </p:cBhvr>
                                    </p:animEffect>
                                  </p:childTnLst>
                                </p:cTn>
                              </p:par>
                              <p:par>
                                <p:cTn id="35" presetID="9" presetClass="entr" presetSubtype="0" repeatCount="indefinite" fill="hold" nodeType="withEffect">
                                  <p:stCondLst>
                                    <p:cond delay="0"/>
                                  </p:stCondLst>
                                  <p:childTnLst>
                                    <p:set>
                                      <p:cBhvr>
                                        <p:cTn id="36" dur="1" fill="hold">
                                          <p:stCondLst>
                                            <p:cond delay="0"/>
                                          </p:stCondLst>
                                        </p:cTn>
                                        <p:tgtEl>
                                          <p:spTgt spid="59403"/>
                                        </p:tgtEl>
                                        <p:attrNameLst>
                                          <p:attrName>style.visibility</p:attrName>
                                        </p:attrNameLst>
                                      </p:cBhvr>
                                      <p:to>
                                        <p:strVal val="visible"/>
                                      </p:to>
                                    </p:set>
                                    <p:animEffect transition="in" filter="dissolve">
                                      <p:cBhvr>
                                        <p:cTn id="37" dur="500"/>
                                        <p:tgtEl>
                                          <p:spTgt spid="59403"/>
                                        </p:tgtEl>
                                      </p:cBhvr>
                                    </p:animEffect>
                                  </p:childTnLst>
                                </p:cTn>
                              </p:par>
                              <p:par>
                                <p:cTn id="38" presetID="9" presetClass="entr" presetSubtype="0" repeatCount="indefinite" fill="hold" nodeType="withEffect">
                                  <p:stCondLst>
                                    <p:cond delay="0"/>
                                  </p:stCondLst>
                                  <p:childTnLst>
                                    <p:set>
                                      <p:cBhvr>
                                        <p:cTn id="39" dur="1" fill="hold">
                                          <p:stCondLst>
                                            <p:cond delay="0"/>
                                          </p:stCondLst>
                                        </p:cTn>
                                        <p:tgtEl>
                                          <p:spTgt spid="59404"/>
                                        </p:tgtEl>
                                        <p:attrNameLst>
                                          <p:attrName>style.visibility</p:attrName>
                                        </p:attrNameLst>
                                      </p:cBhvr>
                                      <p:to>
                                        <p:strVal val="visible"/>
                                      </p:to>
                                    </p:set>
                                    <p:animEffect transition="in" filter="dissolve">
                                      <p:cBhvr>
                                        <p:cTn id="40" dur="500"/>
                                        <p:tgtEl>
                                          <p:spTgt spid="59404"/>
                                        </p:tgtEl>
                                      </p:cBhvr>
                                    </p:animEffect>
                                  </p:childTnLst>
                                </p:cTn>
                              </p:par>
                              <p:par>
                                <p:cTn id="41" presetID="10" presetClass="entr" presetSubtype="0" fill="hold" nodeType="withEffect">
                                  <p:stCondLst>
                                    <p:cond delay="0"/>
                                  </p:stCondLst>
                                  <p:childTnLst>
                                    <p:set>
                                      <p:cBhvr>
                                        <p:cTn id="42" dur="1" fill="hold">
                                          <p:stCondLst>
                                            <p:cond delay="0"/>
                                          </p:stCondLst>
                                        </p:cTn>
                                        <p:tgtEl>
                                          <p:spTgt spid="59405"/>
                                        </p:tgtEl>
                                        <p:attrNameLst>
                                          <p:attrName>style.visibility</p:attrName>
                                        </p:attrNameLst>
                                      </p:cBhvr>
                                      <p:to>
                                        <p:strVal val="visible"/>
                                      </p:to>
                                    </p:set>
                                    <p:animEffect transition="in" filter="fade">
                                      <p:cBhvr>
                                        <p:cTn id="43" dur="1000"/>
                                        <p:tgtEl>
                                          <p:spTgt spid="594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4" grpId="0" animBg="1"/>
      <p:bldP spid="5939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2895600" y="2438400"/>
            <a:ext cx="4343400" cy="3352800"/>
          </a:xfrm>
          <a:prstGeom prst="rect">
            <a:avLst/>
          </a:prstGeom>
        </p:spPr>
      </p:pic>
      <p:sp>
        <p:nvSpPr>
          <p:cNvPr id="3" name="Text Box 2"/>
          <p:cNvSpPr txBox="1">
            <a:spLocks noChangeArrowheads="1"/>
          </p:cNvSpPr>
          <p:nvPr/>
        </p:nvSpPr>
        <p:spPr bwMode="auto">
          <a:xfrm>
            <a:off x="450273" y="838200"/>
            <a:ext cx="85344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vi-VN" sz="2800" b="1">
                <a:latin typeface="Times New Roman" pitchFamily="18" charset="0"/>
              </a:rPr>
              <a:t>Trong hình 28 cho biết M, N lần lượt là trung điểm của AB, AC. Hai đoạn thẳng MN và BC có mối liên hệ gì với nhau?  </a:t>
            </a:r>
          </a:p>
        </p:txBody>
      </p:sp>
    </p:spTree>
    <p:extLst>
      <p:ext uri="{BB962C8B-B14F-4D97-AF65-F5344CB8AC3E}">
        <p14:creationId xmlns:p14="http://schemas.microsoft.com/office/powerpoint/2010/main" val="3484728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6000"/>
            <a:lum/>
          </a:blip>
          <a:srcRect/>
          <a:stretch>
            <a:fillRect/>
          </a:stretch>
        </a:blipFill>
        <a:effectLst/>
      </p:bgPr>
    </p:bg>
    <p:spTree>
      <p:nvGrpSpPr>
        <p:cNvPr id="1" name=""/>
        <p:cNvGrpSpPr/>
        <p:nvPr/>
      </p:nvGrpSpPr>
      <p:grpSpPr>
        <a:xfrm>
          <a:off x="0" y="0"/>
          <a:ext cx="0" cy="0"/>
          <a:chOff x="0" y="0"/>
          <a:chExt cx="0" cy="0"/>
        </a:xfrm>
      </p:grpSpPr>
      <p:grpSp>
        <p:nvGrpSpPr>
          <p:cNvPr id="11" name="Group 10"/>
          <p:cNvGrpSpPr/>
          <p:nvPr/>
        </p:nvGrpSpPr>
        <p:grpSpPr>
          <a:xfrm>
            <a:off x="450273" y="1524000"/>
            <a:ext cx="8534400" cy="4516438"/>
            <a:chOff x="450273" y="1524000"/>
            <a:chExt cx="8534400" cy="4516438"/>
          </a:xfrm>
        </p:grpSpPr>
        <p:sp>
          <p:nvSpPr>
            <p:cNvPr id="7" name="Text Box 2"/>
            <p:cNvSpPr txBox="1">
              <a:spLocks noChangeArrowheads="1"/>
            </p:cNvSpPr>
            <p:nvPr/>
          </p:nvSpPr>
          <p:spPr bwMode="auto">
            <a:xfrm>
              <a:off x="450273" y="1524000"/>
              <a:ext cx="8534400"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vi-VN" sz="2800" u="sng">
                  <a:solidFill>
                    <a:srgbClr val="0000FF"/>
                  </a:solidFill>
                  <a:latin typeface="Times New Roman" pitchFamily="18" charset="0"/>
                </a:rPr>
                <a:t>Trả lời:</a:t>
              </a:r>
              <a:endParaRPr lang="vi-VN" altLang="vi-VN" sz="2800" u="sng">
                <a:solidFill>
                  <a:srgbClr val="0000FF"/>
                </a:solidFill>
                <a:latin typeface="Times New Roman" pitchFamily="18" charset="0"/>
              </a:endParaRPr>
            </a:p>
            <a:p>
              <a:pPr lvl="0"/>
              <a:r>
                <a:rPr lang="en-US" altLang="vi-VN" sz="2800">
                  <a:latin typeface="Times New Roman" pitchFamily="18" charset="0"/>
                </a:rPr>
                <a:t> </a:t>
              </a:r>
              <a:r>
                <a:rPr lang="nl-NL" sz="2800">
                  <a:latin typeface="Times New Roman" pitchFamily="18" charset="0"/>
                  <a:cs typeface="Times New Roman" pitchFamily="18" charset="0"/>
                </a:rPr>
                <a:t>Áp dụng định lý Thales đảo vào tam giác ABC ta có:</a:t>
              </a:r>
            </a:p>
            <a:p>
              <a:pPr lvl="0"/>
              <a:r>
                <a:rPr lang="nl-NL" sz="2800">
                  <a:latin typeface="Times New Roman" pitchFamily="18" charset="0"/>
                  <a:cs typeface="Times New Roman" pitchFamily="18" charset="0"/>
                </a:rPr>
                <a:t> </a:t>
              </a:r>
              <a:endParaRPr lang="en-US" sz="2800">
                <a:latin typeface="Times New Roman" pitchFamily="18" charset="0"/>
                <a:cs typeface="Times New Roman" pitchFamily="18" charset="0"/>
              </a:endParaRPr>
            </a:p>
            <a:p>
              <a:r>
                <a:rPr lang="nl-NL" sz="2800">
                  <a:latin typeface="Times New Roman" pitchFamily="18" charset="0"/>
                  <a:cs typeface="Times New Roman" pitchFamily="18" charset="0"/>
                </a:rPr>
                <a:t>                              nên MN//BC</a:t>
              </a:r>
            </a:p>
            <a:p>
              <a:endParaRPr lang="nl-NL" sz="2800">
                <a:latin typeface="Times New Roman" pitchFamily="18" charset="0"/>
                <a:cs typeface="Times New Roman" pitchFamily="18" charset="0"/>
              </a:endParaRPr>
            </a:p>
            <a:p>
              <a:pPr lvl="0"/>
              <a:r>
                <a:rPr lang="nl-NL" sz="2800">
                  <a:latin typeface="Times New Roman" pitchFamily="18" charset="0"/>
                  <a:cs typeface="Times New Roman" pitchFamily="18" charset="0"/>
                </a:rPr>
                <a:t>Theo hệ quả của định lý Thales ta có</a:t>
              </a:r>
              <a:r>
                <a:rPr lang="nl-NL" sz="2800"/>
                <a:t>:</a:t>
              </a:r>
              <a:endParaRPr lang="en-US" sz="2800"/>
            </a:p>
            <a:p>
              <a:endParaRPr lang="en-US" sz="2800">
                <a:latin typeface="Times New Roman" pitchFamily="18" charset="0"/>
                <a:cs typeface="Times New Roman" pitchFamily="18" charset="0"/>
              </a:endParaRPr>
            </a:p>
            <a:p>
              <a:endParaRPr lang="en-US" altLang="vi-VN" sz="2800">
                <a:latin typeface="Times New Roman" pitchFamily="18" charset="0"/>
              </a:endParaRPr>
            </a:p>
            <a:p>
              <a:endParaRPr lang="en-US" altLang="vi-VN" sz="2800">
                <a:latin typeface="Times New Roman" pitchFamily="18" charset="0"/>
              </a:endParaRPr>
            </a:p>
            <a:p>
              <a:r>
                <a:rPr lang="en-US" altLang="vi-VN" sz="2800">
                  <a:latin typeface="Times New Roman" pitchFamily="18" charset="0"/>
                </a:rPr>
                <a:t>nên </a:t>
              </a:r>
            </a:p>
          </p:txBody>
        </p:sp>
        <p:graphicFrame>
          <p:nvGraphicFramePr>
            <p:cNvPr id="8" name="Object 7"/>
            <p:cNvGraphicFramePr>
              <a:graphicFrameLocks noChangeAspect="1"/>
            </p:cNvGraphicFramePr>
            <p:nvPr>
              <p:extLst>
                <p:ext uri="{D42A27DB-BD31-4B8C-83A1-F6EECF244321}">
                  <p14:modId xmlns:p14="http://schemas.microsoft.com/office/powerpoint/2010/main" val="530800048"/>
                </p:ext>
              </p:extLst>
            </p:nvPr>
          </p:nvGraphicFramePr>
          <p:xfrm>
            <a:off x="990600" y="2667000"/>
            <a:ext cx="2032332" cy="782637"/>
          </p:xfrm>
          <a:graphic>
            <a:graphicData uri="http://schemas.openxmlformats.org/presentationml/2006/ole">
              <mc:AlternateContent xmlns:mc="http://schemas.openxmlformats.org/markup-compatibility/2006">
                <mc:Choice xmlns:v="urn:schemas-microsoft-com:vml" Requires="v">
                  <p:oleObj name="Equation" r:id="rId3" imgW="927000" imgH="393480" progId="Equation.DSMT4">
                    <p:embed/>
                  </p:oleObj>
                </mc:Choice>
                <mc:Fallback>
                  <p:oleObj name="Equation" r:id="rId3" imgW="927000" imgH="393480" progId="Equation.DSMT4">
                    <p:embed/>
                    <p:pic>
                      <p:nvPicPr>
                        <p:cNvPr id="0" name=""/>
                        <p:cNvPicPr/>
                        <p:nvPr/>
                      </p:nvPicPr>
                      <p:blipFill>
                        <a:blip r:embed="rId4"/>
                        <a:stretch>
                          <a:fillRect/>
                        </a:stretch>
                      </p:blipFill>
                      <p:spPr>
                        <a:xfrm>
                          <a:off x="990600" y="2667000"/>
                          <a:ext cx="2032332" cy="782637"/>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90370093"/>
                </p:ext>
              </p:extLst>
            </p:nvPr>
          </p:nvGraphicFramePr>
          <p:xfrm>
            <a:off x="1122363" y="4191000"/>
            <a:ext cx="2225675" cy="782638"/>
          </p:xfrm>
          <a:graphic>
            <a:graphicData uri="http://schemas.openxmlformats.org/presentationml/2006/ole">
              <mc:AlternateContent xmlns:mc="http://schemas.openxmlformats.org/markup-compatibility/2006">
                <mc:Choice xmlns:v="urn:schemas-microsoft-com:vml" Requires="v">
                  <p:oleObj name="Equation" r:id="rId5" imgW="1015920" imgH="393480" progId="Equation.DSMT4">
                    <p:embed/>
                  </p:oleObj>
                </mc:Choice>
                <mc:Fallback>
                  <p:oleObj name="Equation" r:id="rId5" imgW="1015920" imgH="393480" progId="Equation.DSMT4">
                    <p:embed/>
                    <p:pic>
                      <p:nvPicPr>
                        <p:cNvPr id="0" name="Object 7"/>
                        <p:cNvPicPr>
                          <a:picLocks noChangeAspect="1" noChangeArrowheads="1"/>
                        </p:cNvPicPr>
                        <p:nvPr/>
                      </p:nvPicPr>
                      <p:blipFill>
                        <a:blip r:embed="rId6"/>
                        <a:srcRect/>
                        <a:stretch>
                          <a:fillRect/>
                        </a:stretch>
                      </p:blipFill>
                      <p:spPr bwMode="auto">
                        <a:xfrm>
                          <a:off x="1122363" y="4191000"/>
                          <a:ext cx="2225675"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995904819"/>
                </p:ext>
              </p:extLst>
            </p:nvPr>
          </p:nvGraphicFramePr>
          <p:xfrm>
            <a:off x="1295400" y="5257800"/>
            <a:ext cx="1698625" cy="782638"/>
          </p:xfrm>
          <a:graphic>
            <a:graphicData uri="http://schemas.openxmlformats.org/presentationml/2006/ole">
              <mc:AlternateContent xmlns:mc="http://schemas.openxmlformats.org/markup-compatibility/2006">
                <mc:Choice xmlns:v="urn:schemas-microsoft-com:vml" Requires="v">
                  <p:oleObj name="Equation" r:id="rId7" imgW="774360" imgH="393480" progId="Equation.DSMT4">
                    <p:embed/>
                  </p:oleObj>
                </mc:Choice>
                <mc:Fallback>
                  <p:oleObj name="Equation" r:id="rId7" imgW="774360" imgH="393480" progId="Equation.DSMT4">
                    <p:embed/>
                    <p:pic>
                      <p:nvPicPr>
                        <p:cNvPr id="0" name="Object 7"/>
                        <p:cNvPicPr>
                          <a:picLocks noChangeAspect="1" noChangeArrowheads="1"/>
                        </p:cNvPicPr>
                        <p:nvPr/>
                      </p:nvPicPr>
                      <p:blipFill>
                        <a:blip r:embed="rId8"/>
                        <a:srcRect/>
                        <a:stretch>
                          <a:fillRect/>
                        </a:stretch>
                      </p:blipFill>
                      <p:spPr bwMode="auto">
                        <a:xfrm>
                          <a:off x="1295400" y="5257800"/>
                          <a:ext cx="1698625"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Tree>
    <p:extLst>
      <p:ext uri="{BB962C8B-B14F-4D97-AF65-F5344CB8AC3E}">
        <p14:creationId xmlns:p14="http://schemas.microsoft.com/office/powerpoint/2010/main" val="14473238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7000"/>
            <a:lum/>
          </a:blip>
          <a:srcRect/>
          <a:stretch>
            <a:fillRect/>
          </a:stretch>
        </a:blipFill>
        <a:effectLst/>
      </p:bgPr>
    </p:bg>
    <p:spTree>
      <p:nvGrpSpPr>
        <p:cNvPr id="1" name=""/>
        <p:cNvGrpSpPr/>
        <p:nvPr/>
      </p:nvGrpSpPr>
      <p:grpSpPr>
        <a:xfrm>
          <a:off x="0" y="0"/>
          <a:ext cx="0" cy="0"/>
          <a:chOff x="0" y="0"/>
          <a:chExt cx="0" cy="0"/>
        </a:xfrm>
      </p:grpSpPr>
      <p:pic>
        <p:nvPicPr>
          <p:cNvPr id="2" name="Picture 1"/>
          <p:cNvPicPr/>
          <p:nvPr/>
        </p:nvPicPr>
        <p:blipFill>
          <a:blip r:embed="rId3"/>
          <a:stretch>
            <a:fillRect/>
          </a:stretch>
        </p:blipFill>
        <p:spPr>
          <a:xfrm>
            <a:off x="4267200" y="2209800"/>
            <a:ext cx="3657600" cy="2590800"/>
          </a:xfrm>
          <a:prstGeom prst="rect">
            <a:avLst/>
          </a:prstGeom>
        </p:spPr>
      </p:pic>
      <p:sp>
        <p:nvSpPr>
          <p:cNvPr id="4" name="Text Box 2"/>
          <p:cNvSpPr txBox="1">
            <a:spLocks noChangeArrowheads="1"/>
          </p:cNvSpPr>
          <p:nvPr/>
        </p:nvSpPr>
        <p:spPr bwMode="auto">
          <a:xfrm>
            <a:off x="1239981" y="807709"/>
            <a:ext cx="7890164"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vi-VN" sz="2800" b="1">
                <a:solidFill>
                  <a:srgbClr val="FF0000"/>
                </a:solidFill>
                <a:latin typeface="Times New Roman" pitchFamily="18" charset="0"/>
              </a:rPr>
              <a:t>Quan sát hình 29 và cho biết hai đầu mút D, E của đoạn thẳng DE có đặc điểm gì? </a:t>
            </a:r>
          </a:p>
        </p:txBody>
      </p:sp>
    </p:spTree>
    <p:extLst>
      <p:ext uri="{BB962C8B-B14F-4D97-AF65-F5344CB8AC3E}">
        <p14:creationId xmlns:p14="http://schemas.microsoft.com/office/powerpoint/2010/main" val="601587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a:stretch>
        </a:blipFill>
        <a:effectLst/>
      </p:bgPr>
    </p:bg>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533400" y="500062"/>
            <a:ext cx="3505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altLang="vi-VN" sz="2800" b="1" u="sng">
                <a:solidFill>
                  <a:srgbClr val="FF0000"/>
                </a:solidFill>
                <a:latin typeface="Times New Roman" pitchFamily="18" charset="0"/>
                <a:cs typeface="Times New Roman" pitchFamily="18" charset="0"/>
              </a:rPr>
              <a:t>I. ĐỊNH NGHĨA:</a:t>
            </a:r>
          </a:p>
        </p:txBody>
      </p:sp>
      <p:sp>
        <p:nvSpPr>
          <p:cNvPr id="3" name="TextBox 18"/>
          <p:cNvSpPr txBox="1">
            <a:spLocks noChangeArrowheads="1"/>
          </p:cNvSpPr>
          <p:nvPr/>
        </p:nvSpPr>
        <p:spPr bwMode="auto">
          <a:xfrm>
            <a:off x="298739" y="1371600"/>
            <a:ext cx="860742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sz="2800" b="1">
                <a:latin typeface="Times New Roman" pitchFamily="18" charset="0"/>
                <a:cs typeface="Times New Roman" pitchFamily="18" charset="0"/>
              </a:rPr>
              <a:t>Đường trung bình của tam giác là đoạn thẳng nối trung điểm hai cạnh của tam giác đó.</a:t>
            </a:r>
          </a:p>
        </p:txBody>
      </p:sp>
      <p:pic>
        <p:nvPicPr>
          <p:cNvPr id="4" name="Picture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33600" y="2133600"/>
            <a:ext cx="2805113" cy="1978978"/>
          </a:xfrm>
          <a:prstGeom prst="rect">
            <a:avLst/>
          </a:prstGeom>
          <a:noFill/>
          <a:ln>
            <a:noFill/>
          </a:ln>
        </p:spPr>
      </p:pic>
      <p:sp>
        <p:nvSpPr>
          <p:cNvPr id="5" name="TextBox 18"/>
          <p:cNvSpPr txBox="1">
            <a:spLocks noChangeArrowheads="1"/>
          </p:cNvSpPr>
          <p:nvPr/>
        </p:nvSpPr>
        <p:spPr bwMode="auto">
          <a:xfrm>
            <a:off x="533400" y="4495800"/>
            <a:ext cx="8607425"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sz="2800" b="1">
                <a:latin typeface="Times New Roman" pitchFamily="18" charset="0"/>
                <a:cs typeface="Times New Roman" pitchFamily="18" charset="0"/>
              </a:rPr>
              <a:t>M là trung điểm của AB.</a:t>
            </a:r>
          </a:p>
          <a:p>
            <a:r>
              <a:rPr lang="en-US" sz="2800" b="1">
                <a:latin typeface="Times New Roman" pitchFamily="18" charset="0"/>
                <a:cs typeface="Times New Roman" pitchFamily="18" charset="0"/>
              </a:rPr>
              <a:t>N là trung điểm của AC.</a:t>
            </a:r>
          </a:p>
          <a:p>
            <a:r>
              <a:rPr lang="en-US" sz="2800" b="1">
                <a:latin typeface="Times New Roman" pitchFamily="18" charset="0"/>
                <a:cs typeface="Times New Roman" pitchFamily="18" charset="0"/>
              </a:rPr>
              <a:t>=&gt; MN là đường trung bình của tam giác ABC.</a:t>
            </a:r>
          </a:p>
        </p:txBody>
      </p:sp>
      <p:sp>
        <p:nvSpPr>
          <p:cNvPr id="6" name="Text Box 5"/>
          <p:cNvSpPr txBox="1">
            <a:spLocks noChangeArrowheads="1"/>
          </p:cNvSpPr>
          <p:nvPr/>
        </p:nvSpPr>
        <p:spPr bwMode="auto">
          <a:xfrm>
            <a:off x="838200" y="0"/>
            <a:ext cx="806796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altLang="vi-VN" sz="2800" b="1">
                <a:solidFill>
                  <a:srgbClr val="FF0000"/>
                </a:solidFill>
                <a:latin typeface="Times New Roman" pitchFamily="18" charset="0"/>
                <a:cs typeface="Times New Roman" pitchFamily="18" charset="0"/>
              </a:rPr>
              <a:t>BÀI 3: ĐƯỜNG TRUNG BÌNH CỦA TAM GIÁC</a:t>
            </a:r>
          </a:p>
        </p:txBody>
      </p:sp>
    </p:spTree>
    <p:extLst>
      <p:ext uri="{BB962C8B-B14F-4D97-AF65-F5344CB8AC3E}">
        <p14:creationId xmlns:p14="http://schemas.microsoft.com/office/powerpoint/2010/main" val="2888704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ou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ox(ou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circle(in)">
                                      <p:cBhvr>
                                        <p:cTn id="21" dur="20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circle(in)">
                                      <p:cBhvr>
                                        <p:cTn id="26"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8"/>
          <p:cNvSpPr txBox="1">
            <a:spLocks noChangeArrowheads="1"/>
          </p:cNvSpPr>
          <p:nvPr/>
        </p:nvSpPr>
        <p:spPr bwMode="auto">
          <a:xfrm>
            <a:off x="536575" y="228600"/>
            <a:ext cx="8607425"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sz="2800" b="1">
                <a:solidFill>
                  <a:srgbClr val="FF0000"/>
                </a:solidFill>
                <a:latin typeface="Times New Roman" pitchFamily="18" charset="0"/>
                <a:cs typeface="Times New Roman" pitchFamily="18" charset="0"/>
              </a:rPr>
              <a:t>VD1:</a:t>
            </a:r>
            <a:r>
              <a:rPr lang="en-US" sz="2800" b="1">
                <a:latin typeface="Times New Roman" pitchFamily="18" charset="0"/>
                <a:cs typeface="Times New Roman" pitchFamily="18" charset="0"/>
              </a:rPr>
              <a:t> Trong các đoạn thẳng MN, MQ, NP ở hình 30, đoạn thẳng nào là đường trung bình của tam giác ABC?</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7203" y="1219200"/>
            <a:ext cx="3738114"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18"/>
          <p:cNvSpPr txBox="1">
            <a:spLocks noChangeArrowheads="1"/>
          </p:cNvSpPr>
          <p:nvPr/>
        </p:nvSpPr>
        <p:spPr bwMode="auto">
          <a:xfrm>
            <a:off x="762000" y="4648200"/>
            <a:ext cx="7924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sz="2800" b="1">
                <a:latin typeface="Times New Roman" pitchFamily="18" charset="0"/>
                <a:cs typeface="Times New Roman" pitchFamily="18" charset="0"/>
              </a:rPr>
              <a:t>MN và NP là đường trung bình của tam giác ABC.</a:t>
            </a:r>
          </a:p>
        </p:txBody>
      </p:sp>
    </p:spTree>
    <p:extLst>
      <p:ext uri="{BB962C8B-B14F-4D97-AF65-F5344CB8AC3E}">
        <p14:creationId xmlns:p14="http://schemas.microsoft.com/office/powerpoint/2010/main" val="3151535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nodeType="clickEffect">
                                  <p:stCondLst>
                                    <p:cond delay="0"/>
                                  </p:stCondLst>
                                  <p:childTnLst>
                                    <p:set>
                                      <p:cBhvr>
                                        <p:cTn id="10" dur="1" fill="hold">
                                          <p:stCondLst>
                                            <p:cond delay="0"/>
                                          </p:stCondLst>
                                        </p:cTn>
                                        <p:tgtEl>
                                          <p:spTgt spid="6146"/>
                                        </p:tgtEl>
                                        <p:attrNameLst>
                                          <p:attrName>style.visibility</p:attrName>
                                        </p:attrNameLst>
                                      </p:cBhvr>
                                      <p:to>
                                        <p:strVal val="visible"/>
                                      </p:to>
                                    </p:set>
                                    <p:animEffect transition="in" filter="circle(in)">
                                      <p:cBhvr>
                                        <p:cTn id="11" dur="2000"/>
                                        <p:tgtEl>
                                          <p:spTgt spid="6146"/>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8"/>
          <p:cNvSpPr txBox="1">
            <a:spLocks noChangeArrowheads="1"/>
          </p:cNvSpPr>
          <p:nvPr/>
        </p:nvSpPr>
        <p:spPr bwMode="auto">
          <a:xfrm>
            <a:off x="307975" y="772602"/>
            <a:ext cx="88360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sz="2800" b="1">
                <a:solidFill>
                  <a:srgbClr val="FF0000"/>
                </a:solidFill>
                <a:latin typeface="Times New Roman" pitchFamily="18" charset="0"/>
                <a:cs typeface="Times New Roman" pitchFamily="18" charset="0"/>
              </a:rPr>
              <a:t>LT1:</a:t>
            </a:r>
            <a:r>
              <a:rPr lang="en-US" sz="2800" b="1">
                <a:latin typeface="Times New Roman" pitchFamily="18" charset="0"/>
                <a:cs typeface="Times New Roman" pitchFamily="18" charset="0"/>
              </a:rPr>
              <a:t> Vẽ tam giác ABC và các đường trung bình của nó. </a:t>
            </a:r>
          </a:p>
        </p:txBody>
      </p:sp>
      <p:pic>
        <p:nvPicPr>
          <p:cNvPr id="3" name="Picture 2"/>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7399" y="1447800"/>
            <a:ext cx="4277995" cy="2838450"/>
          </a:xfrm>
          <a:prstGeom prst="rect">
            <a:avLst/>
          </a:prstGeom>
          <a:noFill/>
          <a:ln>
            <a:noFill/>
          </a:ln>
        </p:spPr>
      </p:pic>
    </p:spTree>
    <p:extLst>
      <p:ext uri="{BB962C8B-B14F-4D97-AF65-F5344CB8AC3E}">
        <p14:creationId xmlns:p14="http://schemas.microsoft.com/office/powerpoint/2010/main" val="2696884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533400" y="500062"/>
            <a:ext cx="3505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altLang="vi-VN" sz="2800" b="1" u="sng">
                <a:solidFill>
                  <a:srgbClr val="FF0000"/>
                </a:solidFill>
                <a:latin typeface="Times New Roman" pitchFamily="18" charset="0"/>
                <a:cs typeface="Times New Roman" pitchFamily="18" charset="0"/>
              </a:rPr>
              <a:t>II. TÍNH CHẤT:</a:t>
            </a:r>
          </a:p>
        </p:txBody>
      </p:sp>
      <p:sp>
        <p:nvSpPr>
          <p:cNvPr id="3" name="Text Box 5"/>
          <p:cNvSpPr txBox="1">
            <a:spLocks noChangeArrowheads="1"/>
          </p:cNvSpPr>
          <p:nvPr/>
        </p:nvSpPr>
        <p:spPr bwMode="auto">
          <a:xfrm>
            <a:off x="381000" y="1286620"/>
            <a:ext cx="8188036"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sz="2800">
                <a:latin typeface="Times New Roman" pitchFamily="18" charset="0"/>
                <a:cs typeface="Times New Roman" pitchFamily="18" charset="0"/>
              </a:rPr>
              <a:t>Đường trung bình của tam giác thì song song với cạnh thứ ba và bằng nửa cạnh ấy.</a:t>
            </a:r>
          </a:p>
        </p:txBody>
      </p:sp>
      <p:pic>
        <p:nvPicPr>
          <p:cNvPr id="4" name="Picture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19400" y="2240727"/>
            <a:ext cx="2728913" cy="1826578"/>
          </a:xfrm>
          <a:prstGeom prst="rect">
            <a:avLst/>
          </a:prstGeom>
          <a:noFill/>
          <a:ln>
            <a:noFill/>
          </a:ln>
        </p:spPr>
      </p:pic>
      <p:sp>
        <p:nvSpPr>
          <p:cNvPr id="5" name="Rectangle 4"/>
          <p:cNvSpPr/>
          <p:nvPr/>
        </p:nvSpPr>
        <p:spPr>
          <a:xfrm>
            <a:off x="1524000" y="3962400"/>
            <a:ext cx="1715490" cy="584775"/>
          </a:xfrm>
          <a:prstGeom prst="rect">
            <a:avLst/>
          </a:prstGeom>
        </p:spPr>
        <p:txBody>
          <a:bodyPr wrap="square">
            <a:spAutoFit/>
          </a:bodyPr>
          <a:lstStyle/>
          <a:p>
            <a:r>
              <a:rPr lang="nl-NL" sz="3200">
                <a:latin typeface="Times New Roman" pitchFamily="18" charset="0"/>
                <a:cs typeface="Times New Roman" pitchFamily="18" charset="0"/>
              </a:rPr>
              <a:t>MN//BC</a:t>
            </a:r>
          </a:p>
        </p:txBody>
      </p:sp>
      <p:graphicFrame>
        <p:nvGraphicFramePr>
          <p:cNvPr id="6" name="Object 5"/>
          <p:cNvGraphicFramePr>
            <a:graphicFrameLocks noChangeAspect="1"/>
          </p:cNvGraphicFramePr>
          <p:nvPr>
            <p:extLst>
              <p:ext uri="{D42A27DB-BD31-4B8C-83A1-F6EECF244321}">
                <p14:modId xmlns:p14="http://schemas.microsoft.com/office/powerpoint/2010/main" val="3997953695"/>
              </p:ext>
            </p:extLst>
          </p:nvPr>
        </p:nvGraphicFramePr>
        <p:xfrm>
          <a:off x="1484210" y="4567957"/>
          <a:ext cx="1698625" cy="782638"/>
        </p:xfrm>
        <a:graphic>
          <a:graphicData uri="http://schemas.openxmlformats.org/presentationml/2006/ole">
            <mc:AlternateContent xmlns:mc="http://schemas.openxmlformats.org/markup-compatibility/2006">
              <mc:Choice xmlns:v="urn:schemas-microsoft-com:vml" Requires="v">
                <p:oleObj name="Equation" r:id="rId4" imgW="774360" imgH="393480" progId="Equation.DSMT4">
                  <p:embed/>
                </p:oleObj>
              </mc:Choice>
              <mc:Fallback>
                <p:oleObj name="Equation" r:id="rId4" imgW="774360" imgH="393480" progId="Equation.DSMT4">
                  <p:embed/>
                  <p:pic>
                    <p:nvPicPr>
                      <p:cNvPr id="0" name=""/>
                      <p:cNvPicPr>
                        <a:picLocks noChangeAspect="1" noChangeArrowheads="1"/>
                      </p:cNvPicPr>
                      <p:nvPr/>
                    </p:nvPicPr>
                    <p:blipFill>
                      <a:blip r:embed="rId5"/>
                      <a:srcRect/>
                      <a:stretch>
                        <a:fillRect/>
                      </a:stretch>
                    </p:blipFill>
                    <p:spPr bwMode="auto">
                      <a:xfrm>
                        <a:off x="1484210" y="4567957"/>
                        <a:ext cx="1698625"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Text Box 5"/>
          <p:cNvSpPr txBox="1">
            <a:spLocks noChangeArrowheads="1"/>
          </p:cNvSpPr>
          <p:nvPr/>
        </p:nvSpPr>
        <p:spPr bwMode="auto">
          <a:xfrm>
            <a:off x="671729" y="5715000"/>
            <a:ext cx="487658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altLang="vi-VN" sz="2800" b="1">
                <a:solidFill>
                  <a:srgbClr val="FF0000"/>
                </a:solidFill>
                <a:latin typeface="Times New Roman" pitchFamily="18" charset="0"/>
                <a:cs typeface="Times New Roman" pitchFamily="18" charset="0"/>
              </a:rPr>
              <a:t>Chứng minh: </a:t>
            </a:r>
            <a:r>
              <a:rPr lang="en-US" altLang="vi-VN" sz="2800" b="1">
                <a:latin typeface="Times New Roman" pitchFamily="18" charset="0"/>
                <a:cs typeface="Times New Roman" pitchFamily="18" charset="0"/>
              </a:rPr>
              <a:t>SGK trang 63</a:t>
            </a:r>
          </a:p>
        </p:txBody>
      </p:sp>
    </p:spTree>
    <p:extLst>
      <p:ext uri="{BB962C8B-B14F-4D97-AF65-F5344CB8AC3E}">
        <p14:creationId xmlns:p14="http://schemas.microsoft.com/office/powerpoint/2010/main" val="1364748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ou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ox(ou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down)">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4" presetClass="entr" presetSubtype="32"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box(out)">
                                      <p:cBhvr>
                                        <p:cTn id="3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239</TotalTime>
  <Words>1097</Words>
  <Application>Microsoft Office PowerPoint</Application>
  <PresentationFormat>On-screen Show (4:3)</PresentationFormat>
  <Paragraphs>119</Paragraphs>
  <Slides>21</Slides>
  <Notes>1</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7" baseType="lpstr">
      <vt:lpstr>Arial</vt:lpstr>
      <vt:lpstr>Calibri</vt:lpstr>
      <vt:lpstr>Times New Roman</vt:lpstr>
      <vt:lpstr>VNI-Ariston</vt: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VnTeach.Com</dc:creator>
  <cp:keywords>VnTeach.Com</cp:keywords>
  <cp:lastModifiedBy>Admin</cp:lastModifiedBy>
  <cp:revision>1</cp:revision>
  <dcterms:created xsi:type="dcterms:W3CDTF">2023-06-25T00:31:14Z</dcterms:created>
  <dcterms:modified xsi:type="dcterms:W3CDTF">2024-01-11T08:41:42Z</dcterms:modified>
</cp:coreProperties>
</file>