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301" r:id="rId3"/>
    <p:sldId id="295" r:id="rId4"/>
    <p:sldId id="297" r:id="rId5"/>
    <p:sldId id="296" r:id="rId6"/>
    <p:sldId id="298" r:id="rId7"/>
    <p:sldId id="299" r:id="rId8"/>
    <p:sldId id="300" r:id="rId9"/>
    <p:sldId id="303" r:id="rId10"/>
  </p:sldIdLst>
  <p:sldSz cx="2438400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-384" y="3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2"/>
    </p:cViewPr>
  </p:sorterViewPr>
  <p:notesViewPr>
    <p:cSldViewPr snapToGrid="0">
      <p:cViewPr varScale="1">
        <p:scale>
          <a:sx n="51" d="100"/>
          <a:sy n="51" d="100"/>
        </p:scale>
        <p:origin x="2624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63750-3983-437B-98A7-ED7C15220474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34D9A0-25DD-425F-A872-CF822F49E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27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C6BA-6E78-4A26-A59C-B7324932B30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1C1F-DC02-4064-BB89-8360B8EE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01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C6BA-6E78-4A26-A59C-B7324932B30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1C1F-DC02-4064-BB89-8360B8EE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C6BA-6E78-4A26-A59C-B7324932B30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1C1F-DC02-4064-BB89-8360B8EE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54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89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C6BA-6E78-4A26-A59C-B7324932B30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1C1F-DC02-4064-BB89-8360B8EE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19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C6BA-6E78-4A26-A59C-B7324932B30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1C1F-DC02-4064-BB89-8360B8EE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6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C6BA-6E78-4A26-A59C-B7324932B30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1C1F-DC02-4064-BB89-8360B8EE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51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C6BA-6E78-4A26-A59C-B7324932B30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1C1F-DC02-4064-BB89-8360B8EE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C6BA-6E78-4A26-A59C-B7324932B30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1C1F-DC02-4064-BB89-8360B8EE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82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C6BA-6E78-4A26-A59C-B7324932B30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1C1F-DC02-4064-BB89-8360B8EE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41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C6BA-6E78-4A26-A59C-B7324932B30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1C1F-DC02-4064-BB89-8360B8EE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9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C6BA-6E78-4A26-A59C-B7324932B30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1C1F-DC02-4064-BB89-8360B8EE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28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2F0FD15-DADF-4CD6-96A1-6D6D7F39E46D}"/>
              </a:ext>
            </a:extLst>
          </p:cNvPr>
          <p:cNvGrpSpPr/>
          <p:nvPr userDrawn="1"/>
        </p:nvGrpSpPr>
        <p:grpSpPr>
          <a:xfrm>
            <a:off x="1413348" y="228600"/>
            <a:ext cx="21159269" cy="1277470"/>
            <a:chOff x="1517851" y="228600"/>
            <a:chExt cx="21159269" cy="1277470"/>
          </a:xfrm>
        </p:grpSpPr>
        <p:sp>
          <p:nvSpPr>
            <p:cNvPr id="8" name="Rounded Rectangle 12">
              <a:extLst>
                <a:ext uri="{FF2B5EF4-FFF2-40B4-BE49-F238E27FC236}">
                  <a16:creationId xmlns:a16="http://schemas.microsoft.com/office/drawing/2014/main" xmlns="" id="{4B499B35-7864-41E8-9959-681F0A79FAE2}"/>
                </a:ext>
              </a:extLst>
            </p:cNvPr>
            <p:cNvSpPr/>
            <p:nvPr userDrawn="1"/>
          </p:nvSpPr>
          <p:spPr>
            <a:xfrm>
              <a:off x="7319738" y="228600"/>
              <a:ext cx="15357382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9" name="Rounded Rectangle 11">
              <a:extLst>
                <a:ext uri="{FF2B5EF4-FFF2-40B4-BE49-F238E27FC236}">
                  <a16:creationId xmlns:a16="http://schemas.microsoft.com/office/drawing/2014/main" xmlns="" id="{D8143ED7-F0A5-4945-B9A0-46DBBE712B28}"/>
                </a:ext>
              </a:extLst>
            </p:cNvPr>
            <p:cNvSpPr/>
            <p:nvPr userDrawn="1"/>
          </p:nvSpPr>
          <p:spPr>
            <a:xfrm>
              <a:off x="5300438" y="228600"/>
              <a:ext cx="1995711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0" name="Rounded Rectangle 10">
              <a:extLst>
                <a:ext uri="{FF2B5EF4-FFF2-40B4-BE49-F238E27FC236}">
                  <a16:creationId xmlns:a16="http://schemas.microsoft.com/office/drawing/2014/main" xmlns="" id="{9F2D175E-DD24-4FC9-9970-91FB3E34791A}"/>
                </a:ext>
              </a:extLst>
            </p:cNvPr>
            <p:cNvSpPr/>
            <p:nvPr userDrawn="1"/>
          </p:nvSpPr>
          <p:spPr>
            <a:xfrm>
              <a:off x="3300188" y="228600"/>
              <a:ext cx="1995711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xmlns="" id="{7B03027C-9817-4127-A886-7C20F4F2A466}"/>
                </a:ext>
              </a:extLst>
            </p:cNvPr>
            <p:cNvSpPr/>
            <p:nvPr userDrawn="1"/>
          </p:nvSpPr>
          <p:spPr>
            <a:xfrm>
              <a:off x="1680939" y="228600"/>
              <a:ext cx="1579844" cy="1277470"/>
            </a:xfrm>
            <a:prstGeom prst="roundRect">
              <a:avLst/>
            </a:prstGeom>
            <a:solidFill>
              <a:srgbClr val="FFA4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xmlns="" id="{C57B98CB-C39A-4251-A62D-BDE2A075509B}"/>
                </a:ext>
              </a:extLst>
            </p:cNvPr>
            <p:cNvSpPr txBox="1"/>
            <p:nvPr userDrawn="1"/>
          </p:nvSpPr>
          <p:spPr>
            <a:xfrm>
              <a:off x="7319737" y="421542"/>
              <a:ext cx="152310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4800" b="1" smtClean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anose="02020500000000000000" pitchFamily="18" charset="0"/>
                  <a:cs typeface="Times New Roman" panose="02020603050405020304" pitchFamily="18" charset="0"/>
                </a:rPr>
                <a:t>2. PHƯƠNG</a:t>
              </a:r>
              <a:r>
                <a:rPr lang="vi-VN" sz="4800" b="1" baseline="0" smtClean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anose="02020500000000000000" pitchFamily="18" charset="0"/>
                  <a:cs typeface="Times New Roman" panose="02020603050405020304" pitchFamily="18" charset="0"/>
                </a:rPr>
                <a:t> TRÌNH BẬC HAI HỆ SỐ THỰC</a:t>
              </a:r>
              <a:endPara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anose="02020500000000000000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xmlns="" id="{37FB1973-C5D8-4E0A-B9FF-88C7D6B2649F}"/>
                </a:ext>
              </a:extLst>
            </p:cNvPr>
            <p:cNvSpPr txBox="1"/>
            <p:nvPr userDrawn="1"/>
          </p:nvSpPr>
          <p:spPr>
            <a:xfrm>
              <a:off x="3530641" y="336411"/>
              <a:ext cx="146604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 baseline="0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TOÁN </a:t>
              </a:r>
            </a:p>
            <a:p>
              <a:pPr algn="ctr"/>
              <a:r>
                <a:rPr lang="en-US" sz="3200" b="1" baseline="0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14" name="TextBox 12">
              <a:extLst>
                <a:ext uri="{FF2B5EF4-FFF2-40B4-BE49-F238E27FC236}">
                  <a16:creationId xmlns:a16="http://schemas.microsoft.com/office/drawing/2014/main" xmlns="" id="{FD92C2E6-743B-4787-A8C7-FE202F1E491C}"/>
                </a:ext>
              </a:extLst>
            </p:cNvPr>
            <p:cNvSpPr txBox="1"/>
            <p:nvPr userDrawn="1"/>
          </p:nvSpPr>
          <p:spPr>
            <a:xfrm>
              <a:off x="5228953" y="357709"/>
              <a:ext cx="21095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035019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07003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10505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4140066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175083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6210102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7245118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280135" algn="l" defTabSz="2070033" rtl="0" eaLnBrk="1" latinLnBrk="0" hangingPunct="1"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3200" b="1" smtClean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CHƯƠNG</a:t>
              </a:r>
              <a:endPara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vi-VN" sz="2400" b="1" smtClean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IV</a:t>
              </a:r>
              <a:endParaRPr lang="vi-VN" sz="3200" b="1" smtClean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7762CC4B-9FE6-4FAC-AD8D-409C031140C4}"/>
                </a:ext>
              </a:extLst>
            </p:cNvPr>
            <p:cNvSpPr txBox="1"/>
            <p:nvPr userDrawn="1"/>
          </p:nvSpPr>
          <p:spPr>
            <a:xfrm>
              <a:off x="1819417" y="386105"/>
              <a:ext cx="1308016" cy="461620"/>
            </a:xfrm>
            <a:prstGeom prst="rect">
              <a:avLst/>
            </a:prstGeom>
            <a:noFill/>
          </p:spPr>
          <p:txBody>
            <a:bodyPr wrap="square" lIns="91395" tIns="45698" rIns="91395" bIns="45698" rtlCol="0">
              <a:spAutoFit/>
            </a:bodyPr>
            <a:lstStyle>
              <a:defPPr>
                <a:defRPr lang="en-US"/>
              </a:defPPr>
              <a:lvl1pPr algn="ctr">
                <a:spcBef>
                  <a:spcPts val="1200"/>
                </a:spcBef>
                <a:defRPr sz="2400">
                  <a:solidFill>
                    <a:schemeClr val="bg1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defRPr>
              </a:lvl1pPr>
            </a:lstStyle>
            <a:p>
              <a:pPr lvl="0"/>
              <a:r>
                <a:rPr lang="en-US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ÔN THI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33B3A807-186B-4DF9-8F49-109E20B3D2E2}"/>
                </a:ext>
              </a:extLst>
            </p:cNvPr>
            <p:cNvSpPr txBox="1"/>
            <p:nvPr userDrawn="1"/>
          </p:nvSpPr>
          <p:spPr>
            <a:xfrm>
              <a:off x="1517851" y="881405"/>
              <a:ext cx="1911150" cy="461620"/>
            </a:xfrm>
            <a:prstGeom prst="rect">
              <a:avLst/>
            </a:prstGeom>
            <a:noFill/>
          </p:spPr>
          <p:txBody>
            <a:bodyPr wrap="square" lIns="91395" tIns="45698" rIns="91395" bIns="45698" rtlCol="0">
              <a:spAutoFit/>
            </a:bodyPr>
            <a:lstStyle/>
            <a:p>
              <a:pPr algn="ctr">
                <a:spcBef>
                  <a:spcPts val="1200"/>
                </a:spcBef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AvantGarde-Demi" pitchFamily="18" charset="0"/>
                  <a:cs typeface="Times New Roman" panose="02020603050405020304" pitchFamily="18" charset="0"/>
                </a:rPr>
                <a:t>THPT QG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42570E8D-244F-4A7D-8526-8B3E4ECB4F4F}"/>
              </a:ext>
            </a:extLst>
          </p:cNvPr>
          <p:cNvCxnSpPr>
            <a:cxnSpLocks/>
          </p:cNvCxnSpPr>
          <p:nvPr userDrawn="1"/>
        </p:nvCxnSpPr>
        <p:spPr>
          <a:xfrm>
            <a:off x="19978" y="48582"/>
            <a:ext cx="24250811" cy="0"/>
          </a:xfrm>
          <a:prstGeom prst="line">
            <a:avLst/>
          </a:prstGeom>
          <a:ln w="762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CE0A1F7-DE92-498C-A62F-429B9502E3C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552" y="161365"/>
            <a:ext cx="1645004" cy="16450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B5576A4-ED25-4C4A-98FD-56E4063C741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" y="179465"/>
            <a:ext cx="1371332" cy="137133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6C6BA-6E78-4A26-A59C-B7324932B303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11C1F-DC02-4064-BB89-8360B8EEA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4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2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8973" y="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809312" y="5119914"/>
            <a:ext cx="16375548" cy="59544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578539" y="1907684"/>
            <a:ext cx="339702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 TÍCH</a:t>
            </a:r>
            <a:endParaRPr lang="en-US" sz="4800" b="1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6247" y="2806025"/>
            <a:ext cx="11951125" cy="1200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 err="1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vi-VN" sz="4800" b="1" dirty="0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sz="4800" b="1" dirty="0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vi-VN" sz="4800" b="1" dirty="0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SỐ PHỨC</a:t>
            </a:r>
            <a:endParaRPr lang="en-US" sz="4800" b="1" dirty="0" smtClean="0">
              <a:solidFill>
                <a:srgbClr val="77624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759485" y="39915"/>
            <a:ext cx="1814128" cy="1777984"/>
            <a:chOff x="12759485" y="1117601"/>
            <a:chExt cx="1814128" cy="1777984"/>
          </a:xfrm>
        </p:grpSpPr>
        <p:sp>
          <p:nvSpPr>
            <p:cNvPr id="11" name="TextBox 10"/>
            <p:cNvSpPr txBox="1"/>
            <p:nvPr/>
          </p:nvSpPr>
          <p:spPr>
            <a:xfrm>
              <a:off x="12759485" y="1117601"/>
              <a:ext cx="1814128" cy="584745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  <a:endParaRPr lang="en-US" sz="3200" b="1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b="1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</a:t>
              </a:r>
              <a:r>
                <a:rPr lang="vi-VN" sz="8100" b="1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2</a:t>
              </a:r>
              <a:endParaRPr lang="en-US" sz="8100" b="1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14" name="Picture 5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6" name="Group 26"/>
          <p:cNvGrpSpPr/>
          <p:nvPr/>
        </p:nvGrpSpPr>
        <p:grpSpPr>
          <a:xfrm>
            <a:off x="3801860" y="7982801"/>
            <a:ext cx="16383000" cy="933669"/>
            <a:chOff x="7483861" y="7543801"/>
            <a:chExt cx="14646001" cy="933670"/>
          </a:xfrm>
        </p:grpSpPr>
        <p:sp>
          <p:nvSpPr>
            <p:cNvPr id="17" name="TextBox 16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ÔN TẬP </a:t>
              </a:r>
              <a:r>
                <a:rPr lang="vi-VN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BẬC HAI</a:t>
              </a:r>
              <a:endPara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8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19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21" name="Round Same Side Corner Rectangle 20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7880567" y="7646473"/>
                  <a:ext cx="698180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  <a:endParaRPr lang="en-US" sz="48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23" name="Group 26"/>
          <p:cNvGrpSpPr/>
          <p:nvPr/>
        </p:nvGrpSpPr>
        <p:grpSpPr>
          <a:xfrm>
            <a:off x="3803584" y="6402125"/>
            <a:ext cx="16152676" cy="927250"/>
            <a:chOff x="7459670" y="7543799"/>
            <a:chExt cx="14851072" cy="927251"/>
          </a:xfrm>
        </p:grpSpPr>
        <p:sp>
          <p:nvSpPr>
            <p:cNvPr id="24" name="TextBox 23"/>
            <p:cNvSpPr txBox="1"/>
            <p:nvPr/>
          </p:nvSpPr>
          <p:spPr>
            <a:xfrm>
              <a:off x="8993187" y="7620004"/>
              <a:ext cx="1331755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ÔN TẬP CĂN BẬC HAI CỦA SỐ THỰC ÂM</a:t>
              </a:r>
              <a:endParaRPr lang="en-US" sz="4800" b="1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5" name="Group 27"/>
            <p:cNvGrpSpPr/>
            <p:nvPr/>
          </p:nvGrpSpPr>
          <p:grpSpPr>
            <a:xfrm>
              <a:off x="7459670" y="7543799"/>
              <a:ext cx="1381118" cy="927251"/>
              <a:chOff x="7459669" y="7543800"/>
              <a:chExt cx="1381118" cy="927251"/>
            </a:xfrm>
          </p:grpSpPr>
          <p:sp>
            <p:nvSpPr>
              <p:cNvPr id="26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9"/>
              <p:cNvGrpSpPr/>
              <p:nvPr/>
            </p:nvGrpSpPr>
            <p:grpSpPr>
              <a:xfrm>
                <a:off x="7469187" y="7640053"/>
                <a:ext cx="1371600" cy="830998"/>
                <a:chOff x="7469187" y="7640053"/>
                <a:chExt cx="1371600" cy="830998"/>
              </a:xfrm>
            </p:grpSpPr>
            <p:sp>
              <p:nvSpPr>
                <p:cNvPr id="28" name="Round Same Side Corner Rectangle 27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7941251" y="7640053"/>
                  <a:ext cx="443917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  <a:endParaRPr lang="en-US" sz="48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32" name="Group 31"/>
          <p:cNvGrpSpPr/>
          <p:nvPr/>
        </p:nvGrpSpPr>
        <p:grpSpPr>
          <a:xfrm>
            <a:off x="5111864" y="4206459"/>
            <a:ext cx="13717541" cy="1569630"/>
            <a:chOff x="6594791" y="4066759"/>
            <a:chExt cx="13717541" cy="1569630"/>
          </a:xfrm>
          <a:solidFill>
            <a:schemeClr val="bg1"/>
          </a:solidFill>
        </p:grpSpPr>
        <p:sp>
          <p:nvSpPr>
            <p:cNvPr id="33" name="Rectangle 32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594791" y="4066759"/>
              <a:ext cx="13717541" cy="1569630"/>
            </a:xfrm>
            <a:prstGeom prst="rect">
              <a:avLst/>
            </a:prstGeom>
            <a:grp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vi-VN" sz="4800" b="1" dirty="0" smtClean="0">
                  <a:solidFill>
                    <a:srgbClr val="135F82"/>
                  </a:solidFill>
                  <a:latin typeface="Arial" panose="020B0604020202020204" pitchFamily="34" charset="0"/>
                  <a:ea typeface="AvantGarde-Demi" pitchFamily="18" charset="0"/>
                  <a:cs typeface="Arial" panose="020B0604020202020204" pitchFamily="34" charset="0"/>
                </a:rPr>
                <a:t>§4. </a:t>
              </a:r>
              <a:r>
                <a:rPr lang="en-US" sz="4800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LUYỆN TẬP</a:t>
              </a:r>
            </a:p>
            <a:p>
              <a:pPr algn="ctr"/>
              <a:r>
                <a:rPr lang="en-US" sz="4800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P</a:t>
              </a:r>
              <a:r>
                <a:rPr lang="vi-VN" sz="4800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HƯƠNG TRÌNH BẬC HAI</a:t>
              </a:r>
              <a:r>
                <a:rPr lang="en-US" sz="4800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vi-VN" sz="4800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VỚI HỆ SỐ THỰC </a:t>
              </a:r>
              <a:endParaRPr lang="en-US" sz="48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35" name="Group 26"/>
          <p:cNvGrpSpPr/>
          <p:nvPr/>
        </p:nvGrpSpPr>
        <p:grpSpPr>
          <a:xfrm>
            <a:off x="3801860" y="9633801"/>
            <a:ext cx="16383000" cy="933669"/>
            <a:chOff x="7483861" y="7543801"/>
            <a:chExt cx="14646001" cy="933670"/>
          </a:xfrm>
        </p:grpSpPr>
        <p:sp>
          <p:nvSpPr>
            <p:cNvPr id="36" name="TextBox 35"/>
            <p:cNvSpPr txBox="1"/>
            <p:nvPr/>
          </p:nvSpPr>
          <p:spPr>
            <a:xfrm>
              <a:off x="8993187" y="7620003"/>
              <a:ext cx="13136675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MỘT SỐ BÀI TẬP </a:t>
              </a:r>
              <a:r>
                <a:rPr lang="en-US" sz="4800" b="1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TRẮC NGHIỆM</a:t>
              </a:r>
              <a:endParaRPr lang="en-US" sz="48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7" name="Group 27"/>
            <p:cNvGrpSpPr/>
            <p:nvPr/>
          </p:nvGrpSpPr>
          <p:grpSpPr>
            <a:xfrm>
              <a:off x="7483861" y="7543801"/>
              <a:ext cx="1381118" cy="933670"/>
              <a:chOff x="7483860" y="7543801"/>
              <a:chExt cx="1381118" cy="933670"/>
            </a:xfrm>
          </p:grpSpPr>
          <p:sp>
            <p:nvSpPr>
              <p:cNvPr id="38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" name="Group 29"/>
              <p:cNvGrpSpPr/>
              <p:nvPr/>
            </p:nvGrpSpPr>
            <p:grpSpPr>
              <a:xfrm>
                <a:off x="7493378" y="7646473"/>
                <a:ext cx="1371600" cy="830998"/>
                <a:chOff x="7493378" y="7646473"/>
                <a:chExt cx="1371600" cy="830998"/>
              </a:xfrm>
            </p:grpSpPr>
            <p:sp>
              <p:nvSpPr>
                <p:cNvPr id="40" name="Round Same Side Corner Rectangle 39"/>
                <p:cNvSpPr/>
                <p:nvPr/>
              </p:nvSpPr>
              <p:spPr>
                <a:xfrm rot="5400000">
                  <a:off x="7813418" y="7365087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7747293" y="7646473"/>
                  <a:ext cx="964728" cy="830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8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  <a:endPara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pic>
        <p:nvPicPr>
          <p:cNvPr id="2" name="Fur_Elis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1486107" y="111171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3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334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7632583" cy="1664932"/>
            <a:chOff x="739068" y="1515168"/>
            <a:chExt cx="7093913" cy="1664932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90541" y="1733550"/>
              <a:ext cx="574244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TÓM TẮT LÍ THUYẾT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9748101" y="3593743"/>
                <a:ext cx="8345348" cy="813171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:r>
                  <a:rPr lang="vi-VN" sz="40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hai căn bậc hai là</a:t>
                </a:r>
                <a:r>
                  <a:rPr lang="vi-VN" sz="4000" b="1" i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4000" b="1" i="1" smtClean="0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000" b="1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rad>
                  </m:oMath>
                </a14:m>
                <a:r>
                  <a:rPr lang="vi-VN" sz="4000" b="1" i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vi-VN" sz="40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4000" b="1" i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vi-VN" sz="40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rad>
                  </m:oMath>
                </a14:m>
                <a:endParaRPr lang="en-US" sz="4000" b="1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101" y="3593743"/>
                <a:ext cx="8345348" cy="813171"/>
              </a:xfrm>
              <a:prstGeom prst="rect">
                <a:avLst/>
              </a:prstGeom>
              <a:blipFill rotWithShape="1">
                <a:blip r:embed="rId2"/>
                <a:stretch>
                  <a:fillRect l="-2480" t="-6667" b="-23704"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748101" y="5457688"/>
                <a:ext cx="8345348" cy="949619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:r>
                  <a:rPr lang="vi-VN" sz="4000" b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 hai căn bậc hai là</a:t>
                </a:r>
                <a:r>
                  <a:rPr lang="vi-VN" sz="4000" b="1" i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1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  <m:rad>
                      <m:radPr>
                        <m:degHide m:val="on"/>
                        <m:ctrlPr>
                          <a:rPr lang="vi-VN" sz="4000" b="1" i="1" smtClean="0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|"/>
                            <m:endChr m:val="|"/>
                            <m:ctrlPr>
                              <a:rPr lang="vi-VN" sz="4000" b="1" i="1" smtClean="0">
                                <a:effectLst/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d>
                      </m:e>
                    </m:rad>
                  </m:oMath>
                </a14:m>
                <a:r>
                  <a:rPr lang="vi-VN" sz="4000" b="1" i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40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4000" b="1" i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𝒊</m:t>
                    </m:r>
                    <m:rad>
                      <m:radPr>
                        <m:degHide m:val="on"/>
                        <m:ctrlPr>
                          <a:rPr lang="vi-VN" sz="40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d>
                          <m:dPr>
                            <m:begChr m:val="|"/>
                            <m:endChr m:val="|"/>
                            <m:ctrlPr>
                              <a:rPr lang="vi-VN" sz="4000" b="1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4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</m:d>
                      </m:e>
                    </m:rad>
                  </m:oMath>
                </a14:m>
                <a:endParaRPr lang="en-US" sz="4000" b="1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101" y="5457688"/>
                <a:ext cx="8345348" cy="949619"/>
              </a:xfrm>
              <a:prstGeom prst="rect">
                <a:avLst/>
              </a:prstGeom>
              <a:blipFill rotWithShape="1">
                <a:blip r:embed="rId3"/>
                <a:stretch>
                  <a:fillRect l="-2480" b="-15823"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731775" y="3505696"/>
                <a:ext cx="1634014" cy="9496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vi-VN" sz="4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&gt;</m:t>
                      </m:r>
                      <m:r>
                        <a:rPr lang="vi-VN" sz="4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en-US" sz="4000" b="1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775" y="3505696"/>
                <a:ext cx="1634014" cy="94961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731775" y="5463358"/>
                <a:ext cx="1634014" cy="94961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vi-VN" sz="4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&lt;</m:t>
                      </m:r>
                      <m:r>
                        <a:rPr lang="vi-VN" sz="4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en-US" sz="4000" b="1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775" y="5463358"/>
                <a:ext cx="1634014" cy="94961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731775" y="8226013"/>
                <a:ext cx="1634014" cy="92845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∆&gt;</m:t>
                      </m:r>
                      <m:r>
                        <a:rPr lang="vi-VN" sz="4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en-US" sz="4000" b="1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775" y="8226013"/>
                <a:ext cx="1634014" cy="92845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731775" y="9755242"/>
                <a:ext cx="1634014" cy="92845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∆=</m:t>
                      </m:r>
                      <m:r>
                        <a:rPr lang="vi-VN" sz="4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en-US" sz="4000" b="1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775" y="9755242"/>
                <a:ext cx="1634014" cy="92845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731775" y="11264575"/>
                <a:ext cx="1634014" cy="92845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∆&lt;</m:t>
                      </m:r>
                      <m:r>
                        <a:rPr lang="vi-VN" sz="4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en-US" sz="4000" b="1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775" y="11264575"/>
                <a:ext cx="1634014" cy="92845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9748101" y="7283994"/>
                <a:ext cx="8345348" cy="175958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vi-VN" sz="4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0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  <m:r>
                            <a:rPr lang="vi-VN" sz="4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vi-VN" sz="40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</m:e>
                          </m:rad>
                        </m:num>
                        <m:den>
                          <m:r>
                            <a:rPr lang="vi-VN" sz="4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vi-VN" sz="4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4000" b="1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101" y="7283994"/>
                <a:ext cx="8345348" cy="175958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748101" y="9415561"/>
                <a:ext cx="8345348" cy="156517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vi-VN" sz="4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</m:t>
                      </m:r>
                      <m:f>
                        <m:fPr>
                          <m:ctrlPr>
                            <a:rPr lang="vi-VN" sz="40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</m:num>
                        <m:den>
                          <m:r>
                            <a:rPr lang="vi-VN" sz="4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vi-VN" sz="4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4000" b="1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101" y="9415561"/>
                <a:ext cx="8345348" cy="156517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9748101" y="11360334"/>
                <a:ext cx="8345348" cy="176413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vi-VN" sz="4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0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𝒃</m:t>
                          </m:r>
                          <m:r>
                            <a:rPr lang="vi-VN" sz="4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  <m:r>
                            <a:rPr lang="vi-VN" sz="4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rad>
                            <m:radPr>
                              <m:degHide m:val="on"/>
                              <m:ctrlPr>
                                <a:rPr lang="vi-VN" sz="40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vi-VN" sz="4000" b="1" i="1" smtClean="0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∆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>
                            <a:rPr lang="vi-VN" sz="4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vi-VN" sz="4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𝒂</m:t>
                          </m:r>
                        </m:den>
                      </m:f>
                    </m:oMath>
                  </m:oMathPara>
                </a14:m>
                <a:endParaRPr lang="en-US" sz="4000" b="1" i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101" y="11360334"/>
                <a:ext cx="8345348" cy="176413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>
            <a:stCxn id="17" idx="3"/>
            <a:endCxn id="31" idx="1"/>
          </p:cNvCxnSpPr>
          <p:nvPr/>
        </p:nvCxnSpPr>
        <p:spPr>
          <a:xfrm flipV="1">
            <a:off x="5680954" y="3980506"/>
            <a:ext cx="1050821" cy="99677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680953" y="4942961"/>
            <a:ext cx="1050821" cy="97529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117852" y="4205590"/>
                <a:ext cx="4563102" cy="1543371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b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000" b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ă</m:t>
                      </m:r>
                      <m:r>
                        <m:rPr>
                          <m:nor/>
                        </m:rPr>
                        <a:rPr lang="vi-VN" sz="4000" b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000" b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b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4000" b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4000" b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000" b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b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vi-VN" sz="4000" b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b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000" b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4000" b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4000" b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b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4000" b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4000" b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vi-VN" sz="4000" b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ự</m:t>
                      </m:r>
                      <m:r>
                        <m:rPr>
                          <m:nor/>
                        </m:rPr>
                        <a:rPr lang="vi-VN" sz="4000" b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000" b="1" i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 </m:t>
                      </m:r>
                      <m:r>
                        <a:rPr lang="vi-VN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</m:oMath>
                  </m:oMathPara>
                </a14:m>
                <a:endParaRPr lang="en-US" sz="4000" b="1" i="1" dirty="0">
                  <a:solidFill>
                    <a:srgbClr val="C00000"/>
                  </a:solidFill>
                  <a:effectLst/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852" y="4205590"/>
                <a:ext cx="4563102" cy="154337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/>
          <p:nvPr/>
        </p:nvCxnSpPr>
        <p:spPr>
          <a:xfrm flipV="1">
            <a:off x="5680954" y="8840872"/>
            <a:ext cx="1050820" cy="135727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679354" y="10196431"/>
            <a:ext cx="1050820" cy="135727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611526" y="10194827"/>
            <a:ext cx="111653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117852" y="9331862"/>
                <a:ext cx="4563102" cy="1780616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000" b="1" i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PT</m:t>
                      </m:r>
                      <m:r>
                        <m:rPr>
                          <m:nor/>
                        </m:rPr>
                        <a:rPr lang="vi-VN" sz="4000" b="1" i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b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4000" b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4000" b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000" b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b="1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hai</m:t>
                      </m:r>
                    </m:oMath>
                  </m:oMathPara>
                </a14:m>
                <a:endParaRPr lang="vi-VN" sz="40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𝒃𝒙</m:t>
                      </m:r>
                      <m:r>
                        <a:rPr lang="vi-VN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a:rPr lang="vi-VN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0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0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852" y="9331862"/>
                <a:ext cx="4563102" cy="178061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/>
          <p:nvPr/>
        </p:nvCxnSpPr>
        <p:spPr>
          <a:xfrm>
            <a:off x="8365789" y="8693284"/>
            <a:ext cx="1332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8365789" y="10244627"/>
            <a:ext cx="1332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8365789" y="11755794"/>
            <a:ext cx="1332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8371651" y="3996718"/>
            <a:ext cx="1332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8365301" y="5908068"/>
            <a:ext cx="13320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66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7093913" cy="987823"/>
            <a:chOff x="739068" y="1515168"/>
            <a:chExt cx="7093913" cy="987823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90541" y="1733550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smtClean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CÁC DẠNG BÀI TẬP</a:t>
              </a:r>
              <a:endParaRPr lang="en-US" sz="4400" b="1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658124" y="4299593"/>
            <a:ext cx="10068656" cy="7428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  <a:tabLst>
                <a:tab pos="1620520" algn="l"/>
                <a:tab pos="3060700" algn="l"/>
                <a:tab pos="4500880" algn="l"/>
              </a:tabLst>
            </a:pPr>
            <a:r>
              <a:rPr lang="en-US" sz="4000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 </a:t>
            </a:r>
            <a:r>
              <a:rPr lang="en-US" sz="4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căn</a:t>
            </a:r>
            <a:r>
              <a:rPr lang="en-US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bậc</a:t>
            </a:r>
            <a:r>
              <a:rPr lang="en-US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endParaRPr lang="en-US" sz="4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58124" y="5842696"/>
            <a:ext cx="10068655" cy="7428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  <a:tabLst>
                <a:tab pos="1620520" algn="l"/>
                <a:tab pos="3060700" algn="l"/>
                <a:tab pos="4500880" algn="l"/>
              </a:tabLst>
            </a:pPr>
            <a:r>
              <a:rPr lang="en-US" sz="4000" b="1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 </a:t>
            </a:r>
            <a:r>
              <a:rPr lang="en-US" sz="40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 phương trình bậc hai với hệ số thực</a:t>
            </a:r>
            <a:endParaRPr lang="en-US" sz="4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58124" y="8150264"/>
            <a:ext cx="10068656" cy="800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  <a:tabLst>
                <a:tab pos="1620520" algn="l"/>
                <a:tab pos="3060700" algn="l"/>
                <a:tab pos="4500880" algn="l"/>
              </a:tabLst>
            </a:pPr>
            <a:r>
              <a:rPr lang="en-US" sz="4000" b="1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 </a:t>
            </a:r>
            <a:r>
              <a:rPr lang="en-US" sz="40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hai số khi biết tổng và tích</a:t>
            </a: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658124" y="11260397"/>
            <a:ext cx="10068656" cy="800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  <a:tabLst>
                <a:tab pos="1620520" algn="l"/>
                <a:tab pos="3060700" algn="l"/>
                <a:tab pos="4500880" algn="l"/>
              </a:tabLst>
            </a:pPr>
            <a:r>
              <a:rPr lang="en-US" sz="4000" b="1" smtClean="0">
                <a:solidFill>
                  <a:srgbClr val="C00000"/>
                </a:solidFill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 </a:t>
            </a:r>
            <a:r>
              <a:rPr lang="en-US" sz="40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 trình đưa về phương trình bậc hai</a:t>
            </a: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994103" y="4299593"/>
            <a:ext cx="9529009" cy="800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  <a:tabLst>
                <a:tab pos="1620520" algn="l"/>
                <a:tab pos="3060700" algn="l"/>
                <a:tab pos="4500880" algn="l"/>
              </a:tabLst>
            </a:pPr>
            <a:r>
              <a:rPr lang="en-US" sz="4000" b="1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 dụng định nghĩa</a:t>
            </a:r>
            <a:endParaRPr lang="en-US" sz="4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994104" y="5794570"/>
            <a:ext cx="9529008" cy="8002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  <a:tabLst>
                <a:tab pos="1620520" algn="l"/>
                <a:tab pos="3060700" algn="l"/>
                <a:tab pos="4500880" algn="l"/>
              </a:tabLst>
            </a:pPr>
            <a:r>
              <a:rPr lang="en-US" sz="4000" b="1" smtClean="0">
                <a:latin typeface="Times New Roman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 dụng công thức nghiệm</a:t>
            </a:r>
            <a:endParaRPr lang="en-US" sz="4000" b="1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2994103" y="7267954"/>
                <a:ext cx="9529009" cy="2488502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:r>
                  <a:rPr lang="en-US" sz="4000" b="1" smtClean="0">
                    <a:latin typeface="Times New Roman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0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0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40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en-US" sz="40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en-US" sz="40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0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i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nghiệm của phương trình</a:t>
                </a: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𝑺𝒛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000" b="1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4103" y="7267954"/>
                <a:ext cx="9529009" cy="2488502"/>
              </a:xfrm>
              <a:prstGeom prst="rect">
                <a:avLst/>
              </a:prstGeom>
              <a:blipFill rotWithShape="1">
                <a:blip r:embed="rId2"/>
                <a:stretch>
                  <a:fillRect l="-2236" t="-2683"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12994103" y="10819238"/>
            <a:ext cx="9529009" cy="16363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6600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  <a:tabLst>
                <a:tab pos="1620520" algn="l"/>
                <a:tab pos="3060700" algn="l"/>
                <a:tab pos="4500880" algn="l"/>
              </a:tabLst>
            </a:pPr>
            <a:r>
              <a:rPr lang="en-US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Nhẩm</a:t>
            </a:r>
            <a:r>
              <a:rPr lang="en-US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</a:t>
            </a:r>
            <a:r>
              <a:rPr lang="en-US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620520" algn="l"/>
                <a:tab pos="3060700" algn="l"/>
                <a:tab pos="4500880" algn="l"/>
              </a:tabLst>
            </a:pPr>
            <a:r>
              <a:rPr lang="en-US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ẩn</a:t>
            </a:r>
            <a:r>
              <a:rPr lang="en-US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</a:t>
            </a:r>
            <a:r>
              <a:rPr lang="en-US" sz="4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911832" y="3245875"/>
            <a:ext cx="2333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DẠNG</a:t>
            </a:r>
            <a:endParaRPr lang="en-US" sz="4400" b="1">
              <a:ln>
                <a:solidFill>
                  <a:srgbClr val="008000"/>
                </a:solidFill>
              </a:ln>
              <a:solidFill>
                <a:srgbClr val="008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4726653" y="3245875"/>
            <a:ext cx="4957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PHƯƠNG PHÁP</a:t>
            </a:r>
            <a:endParaRPr lang="en-US" sz="4400" b="1">
              <a:ln>
                <a:solidFill>
                  <a:srgbClr val="008000"/>
                </a:solidFill>
              </a:ln>
              <a:solidFill>
                <a:srgbClr val="0080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6" name="Striped Right Arrow 15"/>
          <p:cNvSpPr/>
          <p:nvPr/>
        </p:nvSpPr>
        <p:spPr>
          <a:xfrm>
            <a:off x="11769725" y="4511508"/>
            <a:ext cx="1047457" cy="545431"/>
          </a:xfrm>
          <a:prstGeom prst="stripedRightArrow">
            <a:avLst>
              <a:gd name="adj1" fmla="val 52328"/>
              <a:gd name="adj2" fmla="val 831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Striped Right Arrow 53"/>
          <p:cNvSpPr/>
          <p:nvPr/>
        </p:nvSpPr>
        <p:spPr>
          <a:xfrm>
            <a:off x="11769725" y="5985190"/>
            <a:ext cx="1047457" cy="545431"/>
          </a:xfrm>
          <a:prstGeom prst="stripedRightArrow">
            <a:avLst>
              <a:gd name="adj1" fmla="val 52328"/>
              <a:gd name="adj2" fmla="val 831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Striped Right Arrow 54"/>
          <p:cNvSpPr/>
          <p:nvPr/>
        </p:nvSpPr>
        <p:spPr>
          <a:xfrm>
            <a:off x="11779543" y="8277657"/>
            <a:ext cx="1047457" cy="545431"/>
          </a:xfrm>
          <a:prstGeom prst="stripedRightArrow">
            <a:avLst>
              <a:gd name="adj1" fmla="val 52328"/>
              <a:gd name="adj2" fmla="val 831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Striped Right Arrow 55"/>
          <p:cNvSpPr/>
          <p:nvPr/>
        </p:nvSpPr>
        <p:spPr>
          <a:xfrm>
            <a:off x="11779543" y="11404851"/>
            <a:ext cx="1047457" cy="545431"/>
          </a:xfrm>
          <a:prstGeom prst="stripedRightArrow">
            <a:avLst>
              <a:gd name="adj1" fmla="val 52328"/>
              <a:gd name="adj2" fmla="val 831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39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0" grpId="0" animBg="1"/>
      <p:bldP spid="36" grpId="0" animBg="1"/>
      <p:bldP spid="37" grpId="0" animBg="1"/>
      <p:bldP spid="39" grpId="0" animBg="1"/>
      <p:bldP spid="41" grpId="0" animBg="1"/>
      <p:bldP spid="44" grpId="0" animBg="1"/>
      <p:bldP spid="45" grpId="0" animBg="1"/>
      <p:bldP spid="49" grpId="0"/>
      <p:bldP spid="53" grpId="0"/>
      <p:bldP spid="16" grpId="0" animBg="1"/>
      <p:bldP spid="54" grpId="0" animBg="1"/>
      <p:bldP spid="55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839678" y="2515764"/>
            <a:ext cx="22683624" cy="2339824"/>
            <a:chOff x="1241808" y="2491133"/>
            <a:chExt cx="22686578" cy="2340128"/>
          </a:xfrm>
        </p:grpSpPr>
        <p:sp>
          <p:nvSpPr>
            <p:cNvPr id="46" name="Rounded Rectangle 45"/>
            <p:cNvSpPr/>
            <p:nvPr/>
          </p:nvSpPr>
          <p:spPr>
            <a:xfrm>
              <a:off x="1241808" y="2895123"/>
              <a:ext cx="22686578" cy="193613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1300050" y="2491133"/>
              <a:ext cx="2704797" cy="896324"/>
              <a:chOff x="1177638" y="2491133"/>
              <a:chExt cx="2704797" cy="896324"/>
            </a:xfrm>
          </p:grpSpPr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 rot="16200000" flipV="1">
                <a:off x="2353232" y="1858255"/>
                <a:ext cx="767196" cy="229120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149148" y="2590800"/>
                <a:ext cx="173328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Bài </a:t>
                </a:r>
                <a:r>
                  <a:rPr lang="en-US" sz="4400" b="1" smtClean="0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1</a:t>
                </a:r>
                <a:endParaRPr lang="en-US" sz="3600" i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55" name="Round Diagonal Corner Rectangle 54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56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57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8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9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1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3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4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65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27" name="Group 26"/>
          <p:cNvGrpSpPr/>
          <p:nvPr/>
        </p:nvGrpSpPr>
        <p:grpSpPr>
          <a:xfrm>
            <a:off x="856755" y="5118830"/>
            <a:ext cx="22666548" cy="6859699"/>
            <a:chOff x="1258887" y="6398208"/>
            <a:chExt cx="22669499" cy="6860592"/>
          </a:xfrm>
        </p:grpSpPr>
        <p:sp>
          <p:nvSpPr>
            <p:cNvPr id="19" name="Rounded Rectangle 18"/>
            <p:cNvSpPr/>
            <p:nvPr/>
          </p:nvSpPr>
          <p:spPr>
            <a:xfrm>
              <a:off x="1274491" y="6668439"/>
              <a:ext cx="22653895" cy="659036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91562" y="6305967"/>
                <a:ext cx="2020601" cy="773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738973" y="1539927"/>
            <a:ext cx="7135174" cy="960202"/>
            <a:chOff x="739068" y="1515168"/>
            <a:chExt cx="7136103" cy="960327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BÀI TẬP LUYỆN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6306647" y="3910650"/>
                <a:ext cx="10619482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𝟕</m:t>
                      </m:r>
                      <m:r>
                        <a:rPr lang="en-US" sz="4500" b="1" i="1" spc="-15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 </m:t>
                      </m:r>
                      <m:r>
                        <a:rPr lang="en-US" sz="4500" b="1" i="1" spc="-15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      </m:t>
                      </m:r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𝟖</m:t>
                      </m:r>
                      <m:r>
                        <a:rPr lang="en-US" sz="4500" b="1" i="1" spc="-15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</m:t>
                      </m:r>
                      <m:r>
                        <a:rPr lang="en-US" sz="4500" b="1" i="1" spc="-15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       </m:t>
                      </m:r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𝟏𝟐</m:t>
                      </m:r>
                      <m:r>
                        <a:rPr lang="en-US" sz="4500" b="1" i="1" spc="-15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;</m:t>
                      </m:r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</m:t>
                      </m:r>
                      <m:r>
                        <a:rPr lang="en-US" sz="4500" b="1" i="1" spc="-15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    </m:t>
                      </m:r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𝟐𝟎</m:t>
                      </m:r>
                      <m:r>
                        <a:rPr lang="en-US" sz="4500" b="1" i="1" spc="-15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;      </m:t>
                      </m:r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−</m:t>
                      </m:r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𝟏𝟐𝟏</m:t>
                      </m:r>
                      <m:r>
                        <a:rPr lang="en-US" sz="4500" b="1" i="1" spc="-150" smtClean="0">
                          <a:latin typeface="Cambria Math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</m:oMath>
                  </m:oMathPara>
                </a14:m>
                <a:endParaRPr lang="en-US" sz="4500" b="1" i="1" spc="-150" dirty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647" y="3910650"/>
                <a:ext cx="10619482" cy="7848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4001453" y="2943111"/>
                <a:ext cx="9935928" cy="819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ă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ủ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sau</m:t>
                      </m:r>
                    </m:oMath>
                  </m:oMathPara>
                </a14:m>
                <a:endParaRPr lang="en-US" sz="4500" b="1" spc="-15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453" y="2943111"/>
                <a:ext cx="9935928" cy="8193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508720" y="5944395"/>
                <a:ext cx="9113884" cy="8821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vi-VN" sz="4500" b="1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Căn bậc hai phức của </a:t>
                </a:r>
                <a14:m>
                  <m:oMath xmlns:m="http://schemas.openxmlformats.org/officeDocument/2006/math"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𝟕</m:t>
                    </m:r>
                  </m:oMath>
                </a14:m>
                <a:r>
                  <a:rPr lang="vi-VN" sz="4500" b="1" i="1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vi-VN" sz="4500" b="1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là </a:t>
                </a:r>
                <a14:m>
                  <m:oMath xmlns:m="http://schemas.openxmlformats.org/officeDocument/2006/math">
                    <m:r>
                      <a:rPr lang="vi-VN" sz="45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±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𝒊</m:t>
                    </m:r>
                    <m:rad>
                      <m:radPr>
                        <m:degHide m:val="on"/>
                        <m:ctrlPr>
                          <a:rPr lang="vi-VN" sz="4500" b="1" i="1" spc="-15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vi-VN" sz="45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𝟕</m:t>
                        </m:r>
                      </m:e>
                    </m:rad>
                    <m:r>
                      <a:rPr lang="en-US" sz="4500" b="1" i="1" spc="-15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500" b="1" spc="-150" dirty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20" y="5944395"/>
                <a:ext cx="9113884" cy="882101"/>
              </a:xfrm>
              <a:prstGeom prst="rect">
                <a:avLst/>
              </a:prstGeom>
              <a:blipFill rotWithShape="1">
                <a:blip r:embed="rId4"/>
                <a:stretch>
                  <a:fillRect l="-2741" t="-7586" b="-2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1466522" y="7207943"/>
                <a:ext cx="11190683" cy="852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vi-VN" sz="4500" b="1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Căn bậc hai phức của </a:t>
                </a:r>
                <a14:m>
                  <m:oMath xmlns:m="http://schemas.openxmlformats.org/officeDocument/2006/math"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𝟖</m:t>
                    </m:r>
                  </m:oMath>
                </a14:m>
                <a:r>
                  <a:rPr lang="vi-VN" sz="4500" b="1" i="1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vi-VN" sz="4500" b="1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là </a:t>
                </a:r>
                <a14:m>
                  <m:oMath xmlns:m="http://schemas.openxmlformats.org/officeDocument/2006/math">
                    <m:r>
                      <a:rPr lang="vi-VN" sz="45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±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𝒊</m:t>
                    </m:r>
                    <m:rad>
                      <m:radPr>
                        <m:degHide m:val="on"/>
                        <m:ctrlPr>
                          <a:rPr lang="vi-VN" sz="4500" b="1" i="1" spc="-15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vi-VN" sz="45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𝟖</m:t>
                        </m:r>
                      </m:e>
                    </m:rad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sz="45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±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vi-VN" sz="45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𝒊</m:t>
                    </m:r>
                    <m:rad>
                      <m:radPr>
                        <m:degHide m:val="on"/>
                        <m:ctrlPr>
                          <a:rPr lang="vi-VN" sz="45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vi-VN" sz="45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e>
                    </m:rad>
                    <m:r>
                      <a:rPr lang="en-US" sz="4500" b="1" i="1" spc="-15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500" b="1" spc="-150" dirty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522" y="7207943"/>
                <a:ext cx="11190683" cy="852221"/>
              </a:xfrm>
              <a:prstGeom prst="rect">
                <a:avLst/>
              </a:prstGeom>
              <a:blipFill rotWithShape="1">
                <a:blip r:embed="rId5"/>
                <a:stretch>
                  <a:fillRect l="-2289" t="-7143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1507679" y="8420480"/>
                <a:ext cx="12208321" cy="852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vi-VN" sz="4500" b="1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Căn bậc hai phức của </a:t>
                </a:r>
                <a14:m>
                  <m:oMath xmlns:m="http://schemas.openxmlformats.org/officeDocument/2006/math"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𝟏𝟐</m:t>
                    </m:r>
                  </m:oMath>
                </a14:m>
                <a:r>
                  <a:rPr lang="vi-VN" sz="4500" b="1" i="1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vi-VN" sz="4500" b="1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là </a:t>
                </a:r>
                <a14:m>
                  <m:oMath xmlns:m="http://schemas.openxmlformats.org/officeDocument/2006/math">
                    <m:r>
                      <a:rPr lang="vi-VN" sz="45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±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𝒊</m:t>
                    </m:r>
                    <m:rad>
                      <m:radPr>
                        <m:degHide m:val="on"/>
                        <m:ctrlPr>
                          <a:rPr lang="vi-VN" sz="4500" b="1" i="1" spc="-15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vi-VN" sz="45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𝟏𝟐</m:t>
                        </m:r>
                      </m:e>
                    </m:rad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sz="45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±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vi-VN" sz="45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𝒊</m:t>
                    </m:r>
                    <m:rad>
                      <m:radPr>
                        <m:degHide m:val="on"/>
                        <m:ctrlPr>
                          <a:rPr lang="vi-VN" sz="45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vi-VN" sz="45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e>
                    </m:rad>
                    <m:r>
                      <a:rPr lang="en-US" sz="4500" b="1" i="0" spc="-15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500" b="1" spc="-150" dirty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679" y="8420480"/>
                <a:ext cx="12208321" cy="852221"/>
              </a:xfrm>
              <a:prstGeom prst="rect">
                <a:avLst/>
              </a:prstGeom>
              <a:blipFill rotWithShape="1">
                <a:blip r:embed="rId6"/>
                <a:stretch>
                  <a:fillRect l="-2047" t="-7143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1587863" y="9633017"/>
                <a:ext cx="11972494" cy="8570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vi-VN" sz="4500" b="1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Căn bậc hai phức của </a:t>
                </a:r>
                <a14:m>
                  <m:oMath xmlns:m="http://schemas.openxmlformats.org/officeDocument/2006/math"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𝟐𝟎</m:t>
                    </m:r>
                  </m:oMath>
                </a14:m>
                <a:r>
                  <a:rPr lang="vi-VN" sz="4500" b="1" i="1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vi-VN" sz="4500" b="1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là </a:t>
                </a:r>
                <a14:m>
                  <m:oMath xmlns:m="http://schemas.openxmlformats.org/officeDocument/2006/math">
                    <m:r>
                      <a:rPr lang="vi-VN" sz="45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±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𝒊</m:t>
                    </m:r>
                    <m:rad>
                      <m:radPr>
                        <m:degHide m:val="on"/>
                        <m:ctrlPr>
                          <a:rPr lang="vi-VN" sz="4500" b="1" i="1" spc="-15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vi-VN" sz="45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𝟐𝟎</m:t>
                        </m:r>
                      </m:e>
                    </m:rad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sz="45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±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vi-VN" sz="45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𝒊</m:t>
                    </m:r>
                    <m:rad>
                      <m:radPr>
                        <m:degHide m:val="on"/>
                        <m:ctrlPr>
                          <a:rPr lang="vi-VN" sz="45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vi-VN" sz="45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𝟓</m:t>
                        </m:r>
                      </m:e>
                    </m:rad>
                    <m:r>
                      <a:rPr lang="en-US" sz="4500" b="1" i="1" spc="-15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500" b="1" spc="-150" dirty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863" y="9633017"/>
                <a:ext cx="11972494" cy="857029"/>
              </a:xfrm>
              <a:prstGeom prst="rect">
                <a:avLst/>
              </a:prstGeom>
              <a:blipFill rotWithShape="1">
                <a:blip r:embed="rId7"/>
                <a:stretch>
                  <a:fillRect l="-2088" t="-709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1629020" y="10845554"/>
                <a:ext cx="12208321" cy="852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vi-VN" sz="4500" b="1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Căn bậc hai phức của </a:t>
                </a:r>
                <a14:m>
                  <m:oMath xmlns:m="http://schemas.openxmlformats.org/officeDocument/2006/math"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𝟏𝟐𝟏</m:t>
                    </m:r>
                  </m:oMath>
                </a14:m>
                <a:r>
                  <a:rPr lang="vi-VN" sz="4500" b="1" i="1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:r>
                  <a:rPr lang="vi-VN" sz="4500" b="1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là </a:t>
                </a:r>
                <a14:m>
                  <m:oMath xmlns:m="http://schemas.openxmlformats.org/officeDocument/2006/math">
                    <m:r>
                      <a:rPr lang="vi-VN" sz="45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±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𝒊</m:t>
                    </m:r>
                    <m:rad>
                      <m:radPr>
                        <m:degHide m:val="on"/>
                        <m:ctrlPr>
                          <a:rPr lang="vi-VN" sz="4500" b="1" i="1" spc="-15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vi-VN" sz="45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𝟏𝟐𝟏</m:t>
                        </m:r>
                      </m:e>
                    </m:rad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sz="45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±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𝟏𝟏</m:t>
                    </m:r>
                    <m:r>
                      <a:rPr lang="vi-VN" sz="45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𝒊</m:t>
                    </m:r>
                    <m:r>
                      <a:rPr lang="en-US" sz="4500" b="1" i="1" spc="-15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500" b="1" spc="-150" dirty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020" y="10845554"/>
                <a:ext cx="12208321" cy="852221"/>
              </a:xfrm>
              <a:prstGeom prst="rect">
                <a:avLst/>
              </a:prstGeom>
              <a:blipFill rotWithShape="1">
                <a:blip r:embed="rId8"/>
                <a:stretch>
                  <a:fillRect l="-2047" t="-7143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504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8" grpId="0"/>
      <p:bldP spid="44" grpId="0"/>
      <p:bldP spid="45" grpId="0"/>
      <p:bldP spid="70" grpId="0"/>
      <p:bldP spid="71" grpId="0"/>
      <p:bldP spid="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39678" y="2491701"/>
            <a:ext cx="22683624" cy="2339824"/>
            <a:chOff x="1241808" y="2491133"/>
            <a:chExt cx="22686578" cy="2340128"/>
          </a:xfrm>
        </p:grpSpPr>
        <p:sp>
          <p:nvSpPr>
            <p:cNvPr id="4" name="Rounded Rectangle 3"/>
            <p:cNvSpPr/>
            <p:nvPr/>
          </p:nvSpPr>
          <p:spPr>
            <a:xfrm>
              <a:off x="1241808" y="2895123"/>
              <a:ext cx="22686578" cy="193613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00050" y="2491133"/>
              <a:ext cx="2704797" cy="896324"/>
              <a:chOff x="1177638" y="2491133"/>
              <a:chExt cx="2704797" cy="896324"/>
            </a:xfrm>
          </p:grpSpPr>
          <p:sp>
            <p:nvSpPr>
              <p:cNvPr id="6" name="Freeform 20"/>
              <p:cNvSpPr>
                <a:spLocks/>
              </p:cNvSpPr>
              <p:nvPr/>
            </p:nvSpPr>
            <p:spPr bwMode="auto">
              <a:xfrm rot="16200000" flipV="1">
                <a:off x="2353232" y="1858255"/>
                <a:ext cx="767196" cy="229120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149148" y="2590800"/>
                <a:ext cx="173328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Bài </a:t>
                </a:r>
                <a:r>
                  <a:rPr lang="vi-VN" sz="4400" b="1" smtClean="0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2</a:t>
                </a:r>
                <a:endParaRPr lang="en-US" sz="3600" i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8" name="Round Diagonal Corner Rectangle 7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9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17" name="Group 16"/>
          <p:cNvGrpSpPr/>
          <p:nvPr/>
        </p:nvGrpSpPr>
        <p:grpSpPr>
          <a:xfrm>
            <a:off x="856755" y="5094767"/>
            <a:ext cx="22666548" cy="6859699"/>
            <a:chOff x="1258887" y="6398208"/>
            <a:chExt cx="22669499" cy="6860592"/>
          </a:xfrm>
        </p:grpSpPr>
        <p:sp>
          <p:nvSpPr>
            <p:cNvPr id="18" name="Rounded Rectangle 17"/>
            <p:cNvSpPr/>
            <p:nvPr/>
          </p:nvSpPr>
          <p:spPr>
            <a:xfrm>
              <a:off x="1274491" y="6668439"/>
              <a:ext cx="22653895" cy="659036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9" name="Group 60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20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091562" y="6305967"/>
                <a:ext cx="2020601" cy="773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22" name="Round Diagonal Corner Rectangle 21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3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738973" y="1515864"/>
            <a:ext cx="7135174" cy="960202"/>
            <a:chOff x="739068" y="1515168"/>
            <a:chExt cx="7136103" cy="960327"/>
          </a:xfrm>
        </p:grpSpPr>
        <p:sp>
          <p:nvSpPr>
            <p:cNvPr id="25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BÀI TẬP LUYỆN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790365" y="3843736"/>
                <a:ext cx="19524887" cy="800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vi-VN" sz="45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𝐚</m:t>
                    </m:r>
                    <m:r>
                      <a:rPr lang="vi-VN" sz="45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 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sSup>
                      <m:sSupPr>
                        <m:ctrlPr>
                          <a:rPr lang="vi-VN" sz="4500" b="1" i="1" spc="-15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vi-VN" sz="45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vi-VN" sz="45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en-US" sz="4500" b="1" i="1" spc="-15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;</m:t>
                    </m:r>
                  </m:oMath>
                </a14:m>
                <a:r>
                  <a:rPr lang="vi-VN" sz="4500" b="1" i="1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			</a:t>
                </a:r>
                <a:r>
                  <a:rPr lang="vi-VN" sz="4500" b="1" spc="-150" dirty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5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𝐛</m:t>
                    </m:r>
                    <m:r>
                      <a:rPr lang="vi-VN" sz="45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 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𝟕</m:t>
                    </m:r>
                    <m:sSup>
                      <m:sSupPr>
                        <m:ctrlPr>
                          <a:rPr lang="vi-VN" sz="45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vi-VN" sz="45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vi-VN" sz="45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vi-VN" sz="45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vi-VN" sz="45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4500" b="1" i="1" spc="-15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vi-VN" sz="45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sz="45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en-US" sz="4500" b="1" i="1" spc="-15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;</m:t>
                    </m:r>
                  </m:oMath>
                </a14:m>
                <a:r>
                  <a:rPr lang="vi-VN" sz="4500" b="1" i="1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				</a:t>
                </a:r>
                <a:r>
                  <a:rPr lang="vi-VN" sz="4500" b="1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5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𝐜</m:t>
                    </m:r>
                    <m:r>
                      <a:rPr lang="vi-VN" sz="45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 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𝟓</m:t>
                    </m:r>
                    <m:sSup>
                      <m:sSupPr>
                        <m:ctrlPr>
                          <a:rPr lang="vi-VN" sz="45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vi-VN" sz="45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vi-VN" sz="45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𝟕</m:t>
                    </m:r>
                    <m:r>
                      <a:rPr lang="vi-VN" sz="45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𝟏𝟏</m:t>
                    </m:r>
                    <m:r>
                      <a:rPr lang="vi-VN" sz="45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sz="45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</m:oMath>
                </a14:m>
                <a:r>
                  <a:rPr lang="en-US" sz="4500" b="1" i="1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.</a:t>
                </a:r>
                <a:endParaRPr lang="en-US" sz="4500" b="1" i="1" spc="-150" dirty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365" y="3843736"/>
                <a:ext cx="19524887" cy="800476"/>
              </a:xfrm>
              <a:prstGeom prst="rect">
                <a:avLst/>
              </a:prstGeom>
              <a:blipFill rotWithShape="1">
                <a:blip r:embed="rId2"/>
                <a:stretch>
                  <a:fillRect t="-14504" b="-36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001452" y="2919048"/>
                <a:ext cx="11951909" cy="819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sau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c</m:t>
                      </m:r>
                    </m:oMath>
                  </m:oMathPara>
                </a14:m>
                <a:endParaRPr lang="en-US" sz="4500" b="1" spc="-150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452" y="2919048"/>
                <a:ext cx="11951909" cy="8193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057962" y="7183880"/>
                <a:ext cx="6379060" cy="800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5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vi-VN" sz="45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∆</m:t>
                          </m:r>
                        </m:e>
                        <m:sup>
                          <m:r>
                            <a:rPr lang="vi-VN" sz="45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′</m:t>
                          </m:r>
                        </m:sup>
                      </m:sSup>
                      <m:r>
                        <a:rPr lang="vi-VN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sSup>
                        <m:sSupPr>
                          <m:ctrlPr>
                            <a:rPr lang="vi-VN" sz="45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vi-VN" sz="45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  <m:sup>
                          <m:r>
                            <a:rPr lang="vi-VN" sz="45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d>
                        <m:dPr>
                          <m:ctrlPr>
                            <a:rPr lang="vi-VN" sz="45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vi-VN" sz="45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vi-VN" sz="45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e>
                      </m:d>
                      <m:d>
                        <m:dPr>
                          <m:ctrlPr>
                            <a:rPr lang="vi-VN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vi-VN" sz="45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vi-VN" sz="45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𝟏</m:t>
                          </m:r>
                        </m:e>
                      </m:d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</m:oMath>
                  </m:oMathPara>
                </a14:m>
                <a:endParaRPr lang="en-US" sz="4500" b="1" spc="-15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962" y="7183880"/>
                <a:ext cx="6379060" cy="8004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1060207" y="8454784"/>
            <a:ext cx="703320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vi-VN" sz="4500" b="1" spc="-15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Phương trình có 2 nghiệm</a:t>
            </a:r>
            <a:endParaRPr lang="en-US" sz="4500" b="1" spc="-15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183361" y="6143632"/>
                <a:ext cx="5840009" cy="800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𝐚</m:t>
                      </m:r>
                      <m:r>
                        <a:rPr lang="vi-VN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 </m:t>
                      </m:r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sSup>
                        <m:sSupPr>
                          <m:ctrlPr>
                            <a:rPr lang="vi-VN" sz="45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vi-VN" sz="45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vi-VN" sz="45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</m:oMath>
                  </m:oMathPara>
                </a14:m>
                <a:endParaRPr lang="en-US" sz="4500" b="1" i="1" spc="-15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361" y="6143632"/>
                <a:ext cx="5840009" cy="80047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331891" y="5627481"/>
                <a:ext cx="5840009" cy="800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𝐛</m:t>
                      </m:r>
                      <m:r>
                        <a:rPr lang="vi-VN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 </m:t>
                      </m:r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𝟕</m:t>
                      </m:r>
                      <m:sSup>
                        <m:sSupPr>
                          <m:ctrlPr>
                            <a:rPr lang="vi-VN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vi-VN" sz="45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vi-VN" sz="45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vi-VN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r>
                        <a:rPr lang="vi-VN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vi-VN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vi-VN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</m:oMath>
                  </m:oMathPara>
                </a14:m>
                <a:endParaRPr lang="en-US" sz="4500" b="1" i="1" spc="-15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891" y="5627481"/>
                <a:ext cx="5840009" cy="80047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6055651" y="5703243"/>
                <a:ext cx="5840009" cy="800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500" b="1" i="0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𝐜</m:t>
                      </m:r>
                      <m:r>
                        <a:rPr lang="vi-VN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 </m:t>
                      </m:r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𝟓</m:t>
                      </m:r>
                      <m:sSup>
                        <m:sSupPr>
                          <m:ctrlPr>
                            <a:rPr lang="vi-VN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vi-VN" sz="45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vi-VN" sz="45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𝟕</m:t>
                      </m:r>
                      <m:r>
                        <a:rPr lang="vi-VN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𝟏𝟏</m:t>
                      </m:r>
                      <m:r>
                        <a:rPr lang="vi-VN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vi-VN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</m:oMath>
                  </m:oMathPara>
                </a14:m>
                <a:endParaRPr lang="en-US" sz="4500" b="1" i="1" spc="-15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55651" y="5703243"/>
                <a:ext cx="5840009" cy="80047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1077414" y="9397139"/>
                <a:ext cx="7016000" cy="1648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rad>
                            <m:radPr>
                              <m:degHide m:val="on"/>
                              <m:ctrlPr>
                                <a:rPr lang="vi-VN" sz="48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8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vi-VN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vi-VN" sz="4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rad>
                            <m:radPr>
                              <m:degHide m:val="on"/>
                              <m:ctrlPr>
                                <a:rPr lang="vi-VN" sz="48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vi-VN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800" b="1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414" y="9397139"/>
                <a:ext cx="7016000" cy="164859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Connector 52"/>
          <p:cNvCxnSpPr/>
          <p:nvPr/>
        </p:nvCxnSpPr>
        <p:spPr>
          <a:xfrm>
            <a:off x="8229600" y="5364963"/>
            <a:ext cx="0" cy="658950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5953361" y="5364963"/>
            <a:ext cx="0" cy="658950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8551393" y="7183880"/>
                <a:ext cx="5880224" cy="800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∆</m:t>
                      </m:r>
                      <m:r>
                        <a:rPr lang="vi-VN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sSup>
                        <m:sSupPr>
                          <m:ctrlPr>
                            <a:rPr lang="vi-VN" sz="45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vi-VN" sz="45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e>
                        <m:sup>
                          <m:r>
                            <a:rPr lang="vi-VN" sz="45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𝟕</m:t>
                      </m:r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𝟒𝟕</m:t>
                      </m:r>
                    </m:oMath>
                  </m:oMathPara>
                </a14:m>
                <a:endParaRPr lang="en-US" sz="4500" b="1" spc="-15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393" y="7183880"/>
                <a:ext cx="5880224" cy="80047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/>
          <p:cNvSpPr/>
          <p:nvPr/>
        </p:nvSpPr>
        <p:spPr>
          <a:xfrm>
            <a:off x="8553638" y="8454784"/>
            <a:ext cx="703320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vi-VN" sz="4500" b="1" spc="-15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Phương trình có 2 nghiệm</a:t>
            </a:r>
            <a:endParaRPr lang="en-US" sz="4500" b="1" spc="-15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8570845" y="9397139"/>
                <a:ext cx="7016000" cy="1642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rad>
                            <m:radPr>
                              <m:degHide m:val="on"/>
                              <m:ctrlPr>
                                <a:rPr lang="vi-VN" sz="48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8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𝟒𝟕</m:t>
                              </m:r>
                            </m:e>
                          </m:rad>
                        </m:num>
                        <m:den>
                          <m:r>
                            <a:rPr lang="vi-VN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lang="en-US" sz="4800" b="1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0845" y="9397139"/>
                <a:ext cx="7016000" cy="164288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16157735" y="7108027"/>
                <a:ext cx="7051053" cy="800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∆</m:t>
                      </m:r>
                      <m:r>
                        <a:rPr lang="vi-VN" sz="4500" b="1" i="0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sSup>
                        <m:sSupPr>
                          <m:ctrlPr>
                            <a:rPr lang="vi-VN" sz="4500" b="1" i="1" spc="-150" smtClean="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500" b="1" i="1" spc="-150" smtClean="0">
                                  <a:latin typeface="Cambria Math"/>
                                  <a:ea typeface="Tahoma" pitchFamily="34" charset="0"/>
                                  <a:cs typeface="Tahoma" pitchFamily="34" charset="0"/>
                                </a:rPr>
                              </m:ctrlPr>
                            </m:dPr>
                            <m:e>
                              <m:r>
                                <a:rPr lang="vi-VN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−</m:t>
                              </m:r>
                              <m:r>
                                <a:rPr lang="vi-VN" sz="4500" b="1" i="1" spc="-150" smtClean="0">
                                  <a:latin typeface="Cambria Math" panose="02040503050406030204" pitchFamily="18" charset="0"/>
                                  <a:ea typeface="Tahoma" pitchFamily="34" charset="0"/>
                                  <a:cs typeface="Tahoma" pitchFamily="34" charset="0"/>
                                </a:rPr>
                                <m:t>𝟕</m:t>
                              </m:r>
                            </m:e>
                          </m:d>
                        </m:e>
                        <m:sup>
                          <m:r>
                            <a:rPr lang="vi-VN" sz="4500" b="1" i="1" spc="-150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𝟒</m:t>
                      </m:r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𝟓</m:t>
                      </m:r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𝟏𝟏</m:t>
                      </m:r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=−</m:t>
                      </m:r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𝟏𝟕𝟏</m:t>
                      </m:r>
                    </m:oMath>
                  </m:oMathPara>
                </a14:m>
                <a:endParaRPr lang="en-US" sz="4500" b="1" spc="-15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7735" y="7108027"/>
                <a:ext cx="7051053" cy="80047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16159981" y="8437296"/>
            <a:ext cx="703320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vi-VN" sz="4500" b="1" spc="-15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Phương trình có 2 nghiệm</a:t>
            </a:r>
            <a:endParaRPr lang="en-US" sz="4500" b="1" spc="-15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16177188" y="9321286"/>
                <a:ext cx="7016000" cy="16485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𝟕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rad>
                            <m:radPr>
                              <m:degHide m:val="on"/>
                              <m:ctrlPr>
                                <a:rPr lang="vi-VN" sz="48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8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𝟏𝟕𝟏</m:t>
                              </m:r>
                            </m:e>
                          </m:rad>
                        </m:num>
                        <m:den>
                          <m:r>
                            <a:rPr lang="vi-VN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4800" b="1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7188" y="9321286"/>
                <a:ext cx="7016000" cy="164859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/>
      <p:bldP spid="42" grpId="0"/>
      <p:bldP spid="48" grpId="0"/>
      <p:bldP spid="49" grpId="0"/>
      <p:bldP spid="50" grpId="0"/>
      <p:bldP spid="51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856755" y="5094767"/>
            <a:ext cx="22666548" cy="8309948"/>
            <a:chOff x="1258887" y="6398208"/>
            <a:chExt cx="22669499" cy="6860592"/>
          </a:xfrm>
        </p:grpSpPr>
        <p:sp>
          <p:nvSpPr>
            <p:cNvPr id="71" name="Rounded Rectangle 70"/>
            <p:cNvSpPr/>
            <p:nvPr/>
          </p:nvSpPr>
          <p:spPr>
            <a:xfrm>
              <a:off x="1274491" y="6668439"/>
              <a:ext cx="22653895" cy="659036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2" name="Group 60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73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2091562" y="6305967"/>
                <a:ext cx="2020601" cy="638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75" name="Round Diagonal Corner Rectangle 74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6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839678" y="2491701"/>
            <a:ext cx="22683624" cy="2339824"/>
            <a:chOff x="1241808" y="2491133"/>
            <a:chExt cx="22686578" cy="2340128"/>
          </a:xfrm>
        </p:grpSpPr>
        <p:sp>
          <p:nvSpPr>
            <p:cNvPr id="4" name="Rounded Rectangle 3"/>
            <p:cNvSpPr/>
            <p:nvPr/>
          </p:nvSpPr>
          <p:spPr>
            <a:xfrm>
              <a:off x="1241808" y="2895123"/>
              <a:ext cx="22686578" cy="1936138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00050" y="2491133"/>
              <a:ext cx="2704797" cy="896324"/>
              <a:chOff x="1177638" y="2491133"/>
              <a:chExt cx="2704797" cy="896324"/>
            </a:xfrm>
          </p:grpSpPr>
          <p:sp>
            <p:nvSpPr>
              <p:cNvPr id="6" name="Freeform 20"/>
              <p:cNvSpPr>
                <a:spLocks/>
              </p:cNvSpPr>
              <p:nvPr/>
            </p:nvSpPr>
            <p:spPr bwMode="auto">
              <a:xfrm rot="16200000" flipV="1">
                <a:off x="2353232" y="1858255"/>
                <a:ext cx="767196" cy="229120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149148" y="2590800"/>
                <a:ext cx="173328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Bài </a:t>
                </a:r>
                <a:r>
                  <a:rPr lang="vi-VN" sz="4400" b="1" smtClean="0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3</a:t>
                </a:r>
                <a:endParaRPr lang="en-US" sz="3600" i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8" name="Round Diagonal Corner Rectangle 7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9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24" name="Group 23"/>
          <p:cNvGrpSpPr/>
          <p:nvPr/>
        </p:nvGrpSpPr>
        <p:grpSpPr>
          <a:xfrm>
            <a:off x="738973" y="1515864"/>
            <a:ext cx="7135174" cy="960202"/>
            <a:chOff x="739068" y="1515168"/>
            <a:chExt cx="7136103" cy="960327"/>
          </a:xfrm>
        </p:grpSpPr>
        <p:sp>
          <p:nvSpPr>
            <p:cNvPr id="25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BÀI TẬP LUYỆN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397380" y="3863614"/>
                <a:ext cx="14395569" cy="800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vi-VN" sz="45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𝐚</m:t>
                    </m:r>
                    <m:r>
                      <a:rPr lang="vi-VN" sz="45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 </m:t>
                    </m:r>
                    <m:sSup>
                      <m:sSupPr>
                        <m:ctrlPr>
                          <a:rPr lang="vi-VN" sz="4500" b="1" i="1" spc="-15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vi-VN" sz="45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vi-VN" sz="45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𝟒</m:t>
                        </m:r>
                      </m:sup>
                    </m:sSup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sSup>
                      <m:sSupPr>
                        <m:ctrlPr>
                          <a:rPr lang="vi-VN" sz="4500" b="1" i="1" spc="-15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vi-VN" sz="45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vi-VN" sz="45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𝟔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</m:oMath>
                </a14:m>
                <a:r>
                  <a:rPr lang="vi-VN" sz="4500" b="1" i="1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	</a:t>
                </a:r>
                <a:r>
                  <a:rPr lang="en-US" sz="3600" b="1" i="1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;</a:t>
                </a:r>
                <a:r>
                  <a:rPr lang="vi-VN" sz="4500" b="1" i="1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							</a:t>
                </a:r>
                <a:r>
                  <a:rPr lang="vi-VN" sz="4500" b="1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500" b="1" i="0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𝐛</m:t>
                    </m:r>
                    <m:r>
                      <a:rPr lang="vi-VN" sz="45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  <m:r>
                      <a:rPr lang="en-US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sSup>
                      <m:sSupPr>
                        <m:ctrlPr>
                          <a:rPr lang="vi-VN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vi-VN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𝟑</m:t>
                        </m:r>
                      </m:sup>
                    </m:sSup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sSup>
                      <m:sSupPr>
                        <m:ctrlPr>
                          <a:rPr lang="en-US" sz="44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vi-VN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400" b="1" i="1" spc="-15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vi-VN" sz="44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pc="-15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500" b="1" i="1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.</a:t>
                </a:r>
                <a:endParaRPr lang="en-US" sz="4500" b="1" i="1" spc="-150" dirty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380" y="3863614"/>
                <a:ext cx="14395569" cy="800476"/>
              </a:xfrm>
              <a:prstGeom prst="rect">
                <a:avLst/>
              </a:prstGeom>
              <a:blipFill rotWithShape="1">
                <a:blip r:embed="rId2"/>
                <a:stretch>
                  <a:fillRect t="-14504" b="-36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4001452" y="2919048"/>
                <a:ext cx="11951909" cy="819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Gi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sau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ậ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ố 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ứ</m:t>
                      </m:r>
                      <m:r>
                        <m:rPr>
                          <m:nor/>
                        </m:rPr>
                        <a:rPr lang="vi-VN" sz="4500" b="1" i="0" spc="-150" smtClean="0">
                          <a:latin typeface="Times New Roman" pitchFamily="18" charset="0"/>
                          <a:ea typeface="Tahoma" panose="020B0604030504040204" pitchFamily="34" charset="0"/>
                          <a:cs typeface="Times New Roman" pitchFamily="18" charset="0"/>
                        </a:rPr>
                        <m:t>c</m:t>
                      </m:r>
                    </m:oMath>
                  </m:oMathPara>
                </a14:m>
                <a:endParaRPr lang="en-US" sz="4500" b="1" spc="-150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1452" y="2919048"/>
                <a:ext cx="11951909" cy="8193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057962" y="8448474"/>
                <a:ext cx="3121659" cy="12470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vi-VN" sz="45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4500" b="1" i="1" spc="-150" smtClean="0">
                                  <a:latin typeface="Cambria Math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</m:ctrlPr>
                            </m:eqArrPr>
                            <m:e>
                              <m:r>
                                <a:rPr lang="vi-VN" sz="45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𝒕</m:t>
                              </m:r>
                              <m:r>
                                <a:rPr lang="vi-VN" sz="45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=</m:t>
                              </m:r>
                              <m:r>
                                <a:rPr lang="vi-VN" sz="45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𝟐</m:t>
                              </m:r>
                              <m:r>
                                <a:rPr lang="vi-VN" sz="45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itchFamily="34" charset="0"/>
                                </a:rPr>
                                <m:t>    </m:t>
                              </m:r>
                            </m:e>
                            <m:e>
                              <m:r>
                                <a:rPr lang="vi-VN" sz="45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vi-VN" sz="4500" b="1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vi-VN" sz="45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eqArr>
                          <m:r>
                            <a:rPr lang="en-US" sz="4500" b="1" i="1" smtClean="0">
                              <a:latin typeface="Cambria Math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en-US" sz="4500" b="1" spc="-150" dirty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962" y="8448474"/>
                <a:ext cx="3121659" cy="124700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086644" y="10202007"/>
                <a:ext cx="8322051" cy="852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vi-VN" sz="4500" b="1" spc="-150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𝒕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⇒</m:t>
                    </m:r>
                    <m:sSup>
                      <m:sSupPr>
                        <m:ctrlPr>
                          <a:rPr lang="vi-VN" sz="4500" b="1" i="1" spc="-150" smtClean="0">
                            <a:latin typeface="Cambria Math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vi-VN" sz="4500" b="1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vi-VN" sz="4500" b="1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vi-VN" sz="45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𝟐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⇔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𝒙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vi-VN" sz="4500" b="1" i="1" spc="-150" smtClean="0">
                            <a:latin typeface="Cambria Math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vi-VN" sz="4500" b="1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𝟐</m:t>
                        </m:r>
                      </m:e>
                    </m:rad>
                    <m:r>
                      <a:rPr lang="en-US" sz="4500" b="1" i="1" spc="-150" smtClean="0">
                        <a:latin typeface="Cambria Math"/>
                        <a:ea typeface="Cambria Math" panose="02040503050406030204" pitchFamily="18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500" b="1" spc="-150" dirty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644" y="10202007"/>
                <a:ext cx="8322051" cy="852221"/>
              </a:xfrm>
              <a:prstGeom prst="rect">
                <a:avLst/>
              </a:prstGeom>
              <a:blipFill rotWithShape="1">
                <a:blip r:embed="rId5"/>
                <a:stretch>
                  <a:fillRect l="-3004" t="-7194" b="-35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1183361" y="6143632"/>
                <a:ext cx="5840009" cy="879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𝐚</m:t>
                      </m:r>
                      <m:r>
                        <a:rPr lang="vi-VN" sz="45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 </m:t>
                      </m:r>
                      <m:sSup>
                        <m:sSupPr>
                          <m:ctrlPr>
                            <a:rPr lang="vi-VN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vi-VN" sz="45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vi-VN" sz="45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𝟒</m:t>
                          </m:r>
                        </m:sup>
                      </m:sSup>
                      <m:r>
                        <a:rPr lang="vi-VN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sSup>
                        <m:sSupPr>
                          <m:ctrlPr>
                            <a:rPr lang="vi-VN" sz="45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vi-VN" sz="45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vi-VN" sz="45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vi-VN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vi-VN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𝟔</m:t>
                      </m:r>
                      <m:r>
                        <a:rPr lang="vi-VN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vi-VN" sz="45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vi-VN" sz="4500" b="1" i="1" spc="-150">
                          <a:latin typeface="Times New Roman" pitchFamily="18" charset="0"/>
                          <a:ea typeface="Tahoma" pitchFamily="34" charset="0"/>
                          <a:cs typeface="Times New Roman" pitchFamily="18" charset="0"/>
                        </a:rPr>
                        <m:t>								</m:t>
                      </m:r>
                    </m:oMath>
                  </m:oMathPara>
                </a14:m>
                <a:endParaRPr lang="en-US" sz="4500" b="1" i="1" spc="-15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361" y="6143632"/>
                <a:ext cx="5840009" cy="87908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2612640" y="5478087"/>
                <a:ext cx="8551910" cy="3325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800" b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𝐛</m:t>
                      </m:r>
                      <m:r>
                        <a:rPr lang="vi-VN" sz="4800" b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sSup>
                        <m:sSupPr>
                          <m:ctrlPr>
                            <a:rPr lang="vi-VN" sz="48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vi-VN" sz="48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48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4800" b="1" i="1" spc="-150">
                              <a:latin typeface="Cambria Math"/>
                              <a:ea typeface="Tahoma" pitchFamily="34" charset="0"/>
                              <a:cs typeface="Tahoma" pitchFamily="34" charset="0"/>
                            </a:rPr>
                          </m:ctrlPr>
                        </m:sSupPr>
                        <m:e>
                          <m:r>
                            <a:rPr lang="vi-VN" sz="48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800" b="1" i="1" spc="-15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𝒙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vi-VN" sz="4800" b="1" i="1" spc="-15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en-US" sz="4800" b="1" i="1" spc="-150" dirty="0" smtClean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⇔</m:t>
                      </m:r>
                      <m:d>
                        <m:dPr>
                          <m:ctrlPr>
                            <a:rPr lang="en-US" sz="48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48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8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sz="4800" b="1" i="1" spc="-150">
                              <a:latin typeface="Cambria Math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4800" b="1" i="1" spc="-150" smtClean="0">
                                  <a:latin typeface="Cambria Math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spc="-15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 spc="-15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8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8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48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8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e>
                      </m:d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en-US" sz="4800" b="1" i="1" spc="-150" dirty="0" smtClean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sz="48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800" b="1" i="1" spc="-150" smtClean="0">
                            <a:latin typeface="Cambria Math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 spc="-150" smtClean="0">
                                <a:latin typeface="Cambria Math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800" b="1" i="1" spc="-15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800" b="1" i="1" spc="-15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4800" b="1" i="1" spc="-15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lang="en-US" sz="4800" b="1" i="1" spc="-15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                          </m:t>
                            </m:r>
                          </m:e>
                          <m:e>
                            <m:r>
                              <a:rPr lang="en-US" sz="4800" b="1" i="1" spc="-15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𝟑</m:t>
                            </m:r>
                            <m:sSup>
                              <m:sSupPr>
                                <m:ctrlPr>
                                  <a:rPr lang="en-US" sz="4800" b="1" i="1" spc="-150">
                                    <a:latin typeface="Cambria Math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 spc="-15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4800" b="1" i="1" spc="-15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 spc="-15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800" b="1" i="1" spc="-15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  <m:r>
                              <a:rPr lang="en-US" sz="4800" b="1" i="1" spc="-15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𝒙</m:t>
                            </m:r>
                            <m:r>
                              <a:rPr lang="en-US" sz="4800" b="1" i="1" spc="-15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800" b="1" i="1" spc="-15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lang="en-US" sz="4800" b="1" i="1" spc="-15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4800" b="1" i="1" spc="-15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𝟎</m:t>
                            </m:r>
                            <m:r>
                              <a:rPr lang="en-US" sz="4800" b="1" i="1" spc="-15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     (∗)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800" b="1" i="1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2640" y="5478087"/>
                <a:ext cx="8551910" cy="332526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Connector 54"/>
          <p:cNvCxnSpPr>
            <a:endCxn id="71" idx="2"/>
          </p:cNvCxnSpPr>
          <p:nvPr/>
        </p:nvCxnSpPr>
        <p:spPr>
          <a:xfrm>
            <a:off x="12192426" y="5425918"/>
            <a:ext cx="5404" cy="797879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086645" y="7410824"/>
                <a:ext cx="7142955" cy="8790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vi-VN" sz="4500" b="1" spc="-15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𝒕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sSup>
                      <m:sSupPr>
                        <m:ctrlPr>
                          <a:rPr lang="vi-VN" sz="4500" b="1" i="1" spc="-15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vi-VN" sz="45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vi-VN" sz="45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vi-VN" sz="45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⇒</m:t>
                    </m:r>
                    <m:r>
                      <a:rPr lang="vi-VN" sz="4500" b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  <m:sSup>
                      <m:sSupPr>
                        <m:ctrlPr>
                          <a:rPr lang="vi-VN" sz="4500" b="1" i="1" spc="-15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vi-VN" sz="45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𝒕</m:t>
                        </m:r>
                      </m:e>
                      <m:sup>
                        <m:r>
                          <a:rPr lang="vi-VN" sz="45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vi-VN" sz="45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𝒕</m:t>
                    </m:r>
                    <m:r>
                      <a:rPr lang="vi-VN" sz="45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vi-VN" sz="45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𝟔</m:t>
                    </m:r>
                    <m:r>
                      <a:rPr lang="vi-VN" sz="45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sz="4500" b="1" i="1" spc="-15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m:rPr>
                        <m:nor/>
                      </m:rPr>
                      <a:rPr lang="vi-VN" sz="4500" b="1" i="1" spc="-150"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rPr>
                      <m:t>								</m:t>
                    </m:r>
                  </m:oMath>
                </a14:m>
                <a:endParaRPr lang="en-US" sz="4500" b="1" i="1" spc="-15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645" y="7410824"/>
                <a:ext cx="7142955" cy="879087"/>
              </a:xfrm>
              <a:prstGeom prst="rect">
                <a:avLst/>
              </a:prstGeom>
              <a:blipFill rotWithShape="1">
                <a:blip r:embed="rId8"/>
                <a:stretch>
                  <a:fillRect l="-3498" t="-5556" b="-3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1086643" y="11163436"/>
                <a:ext cx="9200357" cy="8499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vi-VN" sz="4500" b="1" spc="-150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𝒕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⇒</m:t>
                    </m:r>
                    <m:sSup>
                      <m:sSupPr>
                        <m:ctrlPr>
                          <a:rPr lang="vi-VN" sz="4500" b="1" i="1" spc="-150" smtClean="0">
                            <a:latin typeface="Cambria Math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vi-VN" sz="4500" b="1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𝒙</m:t>
                        </m:r>
                      </m:e>
                      <m:sup>
                        <m:r>
                          <a:rPr lang="vi-VN" sz="4500" b="1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vi-VN" sz="45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=−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𝟑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⇔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𝒙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=±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𝒊</m:t>
                    </m:r>
                    <m:rad>
                      <m:radPr>
                        <m:degHide m:val="on"/>
                        <m:ctrlPr>
                          <a:rPr lang="vi-VN" sz="4500" b="1" i="1" spc="-150" smtClean="0">
                            <a:latin typeface="Cambria Math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radPr>
                      <m:deg/>
                      <m:e>
                        <m:r>
                          <a:rPr lang="vi-VN" sz="4500" b="1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𝟑</m:t>
                        </m:r>
                      </m:e>
                    </m:rad>
                    <m:r>
                      <a:rPr lang="en-US" sz="4500" b="1" i="1" spc="-150" smtClean="0">
                        <a:latin typeface="Cambria Math"/>
                        <a:ea typeface="Cambria Math" panose="02040503050406030204" pitchFamily="18" charset="0"/>
                        <a:cs typeface="Tahoma" pitchFamily="34" charset="0"/>
                      </a:rPr>
                      <m:t>.</m:t>
                    </m:r>
                  </m:oMath>
                </a14:m>
                <a:endParaRPr lang="en-US" sz="4500" b="1" spc="-150" dirty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643" y="11163436"/>
                <a:ext cx="9200357" cy="849976"/>
              </a:xfrm>
              <a:prstGeom prst="rect">
                <a:avLst/>
              </a:prstGeom>
              <a:blipFill rotWithShape="1">
                <a:blip r:embed="rId9"/>
                <a:stretch>
                  <a:fillRect l="-2715" t="-7857" b="-3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057962" y="12228999"/>
                <a:ext cx="10067238" cy="9060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vi-VN" sz="4500" b="1" spc="-150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Tập nghiệm </a:t>
                </a:r>
                <a14:m>
                  <m:oMath xmlns:m="http://schemas.openxmlformats.org/officeDocument/2006/math">
                    <m:r>
                      <a:rPr lang="vi-VN" sz="45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𝑺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vi-VN" sz="4500" b="1" i="1" spc="-150" smtClean="0">
                            <a:latin typeface="Cambria Math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vi-VN" sz="4500" b="1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r>
                          <a:rPr lang="vi-VN" sz="4500" b="1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𝒊</m:t>
                        </m:r>
                        <m:rad>
                          <m:radPr>
                            <m:degHide m:val="on"/>
                            <m:ctrlPr>
                              <a:rPr lang="vi-VN" sz="4500" b="1" i="1" spc="-150">
                                <a:latin typeface="Cambria Math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500" b="1" i="1" spc="-15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𝟑</m:t>
                            </m:r>
                          </m:e>
                        </m:rad>
                        <m:r>
                          <a:rPr lang="vi-VN" sz="4500" b="1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;</m:t>
                        </m:r>
                        <m:r>
                          <a:rPr lang="vi-VN" sz="4500" b="1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𝒊</m:t>
                        </m:r>
                        <m:rad>
                          <m:radPr>
                            <m:degHide m:val="on"/>
                            <m:ctrlPr>
                              <a:rPr lang="vi-VN" sz="4500" b="1" i="1" spc="-150">
                                <a:latin typeface="Cambria Math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500" b="1" i="1" spc="-15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𝟑</m:t>
                            </m:r>
                          </m:e>
                        </m:rad>
                        <m:r>
                          <a:rPr lang="vi-VN" sz="4500" b="1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vi-VN" sz="4500" b="1" i="1" spc="-150">
                                <a:latin typeface="Cambria Math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500" b="1" i="1" spc="-15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𝟐</m:t>
                            </m:r>
                          </m:e>
                        </m:rad>
                        <m:r>
                          <a:rPr lang="vi-VN" sz="4500" b="1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;−</m:t>
                        </m:r>
                        <m:rad>
                          <m:radPr>
                            <m:degHide m:val="on"/>
                            <m:ctrlPr>
                              <a:rPr lang="vi-VN" sz="4500" b="1" i="1" spc="-150">
                                <a:latin typeface="Cambria Math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500" b="1" i="1" spc="-15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𝟐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4500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.</a:t>
                </a:r>
                <a:endParaRPr lang="en-US" sz="4500" spc="-150" dirty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962" y="12228999"/>
                <a:ext cx="10067238" cy="906017"/>
              </a:xfrm>
              <a:prstGeom prst="rect">
                <a:avLst/>
              </a:prstGeom>
              <a:blipFill rotWithShape="1">
                <a:blip r:embed="rId10"/>
                <a:stretch>
                  <a:fillRect l="-2544" t="-6040" b="-26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2557285" y="8841577"/>
                <a:ext cx="7845265" cy="8477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sz="4800" b="1" spc="-15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Giải</a:t>
                </a:r>
                <a:r>
                  <a:rPr lang="en-US" sz="4800" b="1" spc="-15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(*): </a:t>
                </a:r>
                <a14:m>
                  <m:oMath xmlns:m="http://schemas.openxmlformats.org/officeDocument/2006/math">
                    <m:r>
                      <a:rPr lang="vi-VN" sz="48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∆</m:t>
                    </m:r>
                    <m:r>
                      <a:rPr lang="en-US" sz="4800" b="1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′</m:t>
                    </m:r>
                    <m:r>
                      <a:rPr lang="vi-VN" sz="4800" b="1" i="0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sSup>
                      <m:sSupPr>
                        <m:ctrlPr>
                          <a:rPr lang="vi-VN" sz="4800" b="1" i="1" spc="-150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8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e>
                      <m:sup>
                        <m:r>
                          <a:rPr lang="vi-VN" sz="4800" b="1" i="1" spc="-150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vi-VN" sz="48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−</m:t>
                    </m:r>
                    <m:r>
                      <a:rPr lang="en-US" sz="48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𝟑</m:t>
                    </m:r>
                    <m:r>
                      <a:rPr lang="vi-VN" sz="48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r>
                      <a:rPr lang="vi-VN" sz="48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vi-VN" sz="48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=−</m:t>
                    </m:r>
                    <m:r>
                      <a:rPr lang="en-US" sz="48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𝟐</m:t>
                    </m:r>
                  </m:oMath>
                </a14:m>
                <a:r>
                  <a:rPr lang="en-US" sz="4800" b="1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.</a:t>
                </a:r>
                <a:endParaRPr lang="en-US" sz="4800" b="1" spc="-150" dirty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7285" y="8841577"/>
                <a:ext cx="7845265" cy="847733"/>
              </a:xfrm>
              <a:prstGeom prst="rect">
                <a:avLst/>
              </a:prstGeom>
              <a:blipFill rotWithShape="1">
                <a:blip r:embed="rId11"/>
                <a:stretch>
                  <a:fillRect l="-3574" t="-13669" b="-38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 53"/>
          <p:cNvSpPr/>
          <p:nvPr/>
        </p:nvSpPr>
        <p:spPr>
          <a:xfrm>
            <a:off x="12559531" y="9980346"/>
            <a:ext cx="72334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vi-VN" sz="4400" b="1" spc="-15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Phương trình</a:t>
            </a:r>
            <a:r>
              <a:rPr lang="en-US" sz="4400" b="1" spc="-15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(*)</a:t>
            </a:r>
            <a:r>
              <a:rPr lang="vi-VN" sz="4400" b="1" spc="-150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có 2 nghiệm</a:t>
            </a:r>
            <a:endParaRPr lang="en-US" sz="4400" b="1" spc="-15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9016547" y="9398547"/>
                <a:ext cx="4522053" cy="1680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  <m:r>
                            <a:rPr lang="vi-VN" sz="4800" b="1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rad>
                            <m:radPr>
                              <m:degHide m:val="on"/>
                              <m:ctrlPr>
                                <a:rPr lang="vi-VN" sz="48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800" b="1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6547" y="9398547"/>
                <a:ext cx="4522053" cy="168046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/>
          <p:cNvSpPr/>
          <p:nvPr/>
        </p:nvSpPr>
        <p:spPr>
          <a:xfrm>
            <a:off x="12543947" y="10956783"/>
            <a:ext cx="102125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800" b="1" spc="-150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Vậy</a:t>
            </a:r>
            <a:r>
              <a:rPr lang="en-US" sz="4800" b="1" spc="-150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spc="-150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phương</a:t>
            </a:r>
            <a:r>
              <a:rPr lang="en-US" sz="4800" b="1" spc="-150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spc="-150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trình</a:t>
            </a:r>
            <a:r>
              <a:rPr lang="en-US" sz="4800" b="1" spc="-150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spc="-150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đã</a:t>
            </a:r>
            <a:r>
              <a:rPr lang="en-US" sz="4800" b="1" spc="-150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spc="-150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cho</a:t>
            </a:r>
            <a:r>
              <a:rPr lang="en-US" sz="4800" b="1" spc="-150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spc="-150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</a:t>
            </a:r>
            <a:r>
              <a:rPr lang="en-US" sz="4800" b="1" spc="-150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spc="-150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tập</a:t>
            </a:r>
            <a:r>
              <a:rPr lang="en-US" sz="4800" b="1" spc="-150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spc="-150" dirty="0" err="1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nghiệm</a:t>
            </a:r>
            <a:r>
              <a:rPr lang="en-US" sz="4800" b="1" spc="-150" dirty="0" smtClean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  <a:endParaRPr lang="en-US" sz="4800" b="1" spc="-15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3030626" y="11732866"/>
                <a:ext cx="10067238" cy="1715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𝑺</m:t>
                      </m:r>
                      <m:r>
                        <a:rPr lang="vi-VN" sz="45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vi-VN" sz="45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𝟏</m:t>
                          </m:r>
                          <m:r>
                            <a:rPr lang="en-US" sz="4500" b="1" i="1" spc="-15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itchFamily="34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44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4400" b="1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4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vi-VN" sz="4400" b="1" i="1">
                                  <a:latin typeface="Cambria Math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𝟏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4400" b="1" i="1">
                                      <a:latin typeface="Cambria Math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400" b="1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500" b="1" spc="-15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0626" y="11732866"/>
                <a:ext cx="10067238" cy="171547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908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1" grpId="0"/>
      <p:bldP spid="42" grpId="0"/>
      <p:bldP spid="48" grpId="0"/>
      <p:bldP spid="49" grpId="0" uiExpand="1" build="p"/>
      <p:bldP spid="62" grpId="0"/>
      <p:bldP spid="63" grpId="0"/>
      <p:bldP spid="64" grpId="0"/>
      <p:bldP spid="53" grpId="0"/>
      <p:bldP spid="54" grpId="0"/>
      <p:bldP spid="56" grpId="0"/>
      <p:bldP spid="57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856755" y="5406047"/>
            <a:ext cx="22666548" cy="7920847"/>
            <a:chOff x="1258887" y="6398208"/>
            <a:chExt cx="22669499" cy="7921878"/>
          </a:xfrm>
        </p:grpSpPr>
        <p:sp>
          <p:nvSpPr>
            <p:cNvPr id="57" name="Rounded Rectangle 56"/>
            <p:cNvSpPr/>
            <p:nvPr/>
          </p:nvSpPr>
          <p:spPr>
            <a:xfrm>
              <a:off x="1274491" y="6668439"/>
              <a:ext cx="22653895" cy="765164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8" name="Group 60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5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2091562" y="6305967"/>
                <a:ext cx="2020601" cy="773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61" name="Round Diagonal Corner Rectangle 60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839678" y="2491701"/>
            <a:ext cx="22683624" cy="2759767"/>
            <a:chOff x="1241808" y="2491133"/>
            <a:chExt cx="22686578" cy="2760126"/>
          </a:xfrm>
        </p:grpSpPr>
        <p:sp>
          <p:nvSpPr>
            <p:cNvPr id="4" name="Rounded Rectangle 3"/>
            <p:cNvSpPr/>
            <p:nvPr/>
          </p:nvSpPr>
          <p:spPr>
            <a:xfrm>
              <a:off x="1241808" y="2895123"/>
              <a:ext cx="22686578" cy="2356136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00050" y="2491133"/>
              <a:ext cx="2704797" cy="896324"/>
              <a:chOff x="1177638" y="2491133"/>
              <a:chExt cx="2704797" cy="896324"/>
            </a:xfrm>
          </p:grpSpPr>
          <p:sp>
            <p:nvSpPr>
              <p:cNvPr id="6" name="Freeform 20"/>
              <p:cNvSpPr>
                <a:spLocks/>
              </p:cNvSpPr>
              <p:nvPr/>
            </p:nvSpPr>
            <p:spPr bwMode="auto">
              <a:xfrm rot="16200000" flipV="1">
                <a:off x="2353232" y="1858255"/>
                <a:ext cx="767196" cy="229120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149148" y="2590800"/>
                <a:ext cx="173328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Bài 4</a:t>
                </a:r>
                <a:endParaRPr lang="en-US" sz="3600" i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8" name="Round Diagonal Corner Rectangle 7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9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24" name="Group 23"/>
          <p:cNvGrpSpPr/>
          <p:nvPr/>
        </p:nvGrpSpPr>
        <p:grpSpPr>
          <a:xfrm>
            <a:off x="738973" y="1515864"/>
            <a:ext cx="7135174" cy="960202"/>
            <a:chOff x="739068" y="1515168"/>
            <a:chExt cx="7136103" cy="960327"/>
          </a:xfrm>
        </p:grpSpPr>
        <p:sp>
          <p:nvSpPr>
            <p:cNvPr id="25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BÀI TẬP LUYỆN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670711" y="2782863"/>
                <a:ext cx="18449986" cy="2528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vi-VN" sz="4500" b="1" spc="-150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vi-VN" sz="5400" b="1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  <m:r>
                      <a:rPr lang="vi-VN" sz="5400" b="1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5400" b="1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vi-VN" sz="5400" b="1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vi-VN" sz="5400" b="1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𝒃𝒊</m:t>
                    </m:r>
                  </m:oMath>
                </a14:m>
                <a:r>
                  <a:rPr lang="vi-VN" sz="4500" b="1" spc="-150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là một số phức. Hãy tìm một phương trình bậc hai nhận  </a:t>
                </a:r>
                <a14:m>
                  <m:oMath xmlns:m="http://schemas.openxmlformats.org/officeDocument/2006/math">
                    <m:r>
                      <a:rPr lang="vi-VN" sz="5400" b="1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𝒛</m:t>
                    </m:r>
                  </m:oMath>
                </a14:m>
                <a:r>
                  <a:rPr lang="vi-VN" sz="4500" b="1" spc="-150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và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5400" b="1" i="1" spc="-150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vi-VN" sz="5400" b="1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𝒛</m:t>
                        </m:r>
                      </m:e>
                    </m:acc>
                  </m:oMath>
                </a14:m>
                <a:r>
                  <a:rPr lang="vi-VN" sz="4500" b="1" spc="-150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 làm nghiệm.</a:t>
                </a:r>
                <a:endParaRPr lang="en-US" sz="4500" b="1" spc="-150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711" y="2782863"/>
                <a:ext cx="18449986" cy="2528000"/>
              </a:xfrm>
              <a:prstGeom prst="rect">
                <a:avLst/>
              </a:prstGeom>
              <a:blipFill rotWithShape="1">
                <a:blip r:embed="rId2"/>
                <a:stretch>
                  <a:fillRect l="-1354" r="-198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1304032" y="6892469"/>
                <a:ext cx="4758840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vi-VN" sz="4500" b="1" spc="-15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vi-VN" sz="45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𝒛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vi-VN" sz="4500" b="1" i="1" spc="-150" smtClean="0">
                            <a:latin typeface="Cambria Math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vi-VN" sz="4500" b="1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𝒛</m:t>
                        </m:r>
                      </m:e>
                    </m:acc>
                    <m:r>
                      <a:rPr lang="vi-VN" sz="45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𝟐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𝒂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;</m:t>
                    </m:r>
                  </m:oMath>
                </a14:m>
                <a:endParaRPr lang="en-US" sz="4500" b="1" i="1" spc="-15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032" y="6892469"/>
                <a:ext cx="4758840" cy="784830"/>
              </a:xfrm>
              <a:prstGeom prst="rect">
                <a:avLst/>
              </a:prstGeom>
              <a:blipFill rotWithShape="1">
                <a:blip r:embed="rId3"/>
                <a:stretch>
                  <a:fillRect l="-5378" t="-16406" b="-38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2775003" y="7920734"/>
                <a:ext cx="6311181" cy="800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vi-VN" sz="45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𝒛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.</m:t>
                    </m:r>
                    <m:acc>
                      <m:accPr>
                        <m:chr m:val="̅"/>
                        <m:ctrlPr>
                          <a:rPr lang="vi-VN" sz="4500" b="1" i="1" spc="-150">
                            <a:latin typeface="Cambria Math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vi-VN" sz="4500" b="1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𝒛</m:t>
                        </m:r>
                      </m:e>
                    </m:acc>
                    <m:r>
                      <a:rPr lang="vi-VN" sz="45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sSup>
                      <m:sSupPr>
                        <m:ctrlPr>
                          <a:rPr lang="vi-VN" sz="4500" b="1" i="1" spc="-150" smtClean="0">
                            <a:latin typeface="Cambria Math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vi-VN" sz="4500" b="1" i="1" spc="-150" smtClean="0">
                                <a:latin typeface="Cambria Math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</m:ctrlPr>
                          </m:dPr>
                          <m:e>
                            <m:r>
                              <a:rPr lang="vi-VN" sz="4500" b="1" i="1" spc="-15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itchFamily="34" charset="0"/>
                              </a:rPr>
                              <m:t>𝒛</m:t>
                            </m:r>
                          </m:e>
                        </m:d>
                      </m:e>
                      <m:sup>
                        <m:r>
                          <a:rPr lang="vi-VN" sz="4500" b="1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vi-VN" sz="45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=</m:t>
                    </m:r>
                    <m:sSup>
                      <m:sSupPr>
                        <m:ctrlPr>
                          <a:rPr lang="vi-VN" sz="4500" b="1" i="1" spc="-150" smtClean="0">
                            <a:latin typeface="Cambria Math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vi-VN" sz="4500" b="1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𝒂</m:t>
                        </m:r>
                      </m:e>
                      <m:sup>
                        <m:r>
                          <a:rPr lang="vi-VN" sz="4500" b="1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vi-VN" sz="45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+</m:t>
                    </m:r>
                    <m:sSup>
                      <m:sSupPr>
                        <m:ctrlPr>
                          <a:rPr lang="vi-VN" sz="4500" b="1" i="1" spc="-150" smtClean="0">
                            <a:latin typeface="Cambria Math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vi-VN" sz="4500" b="1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𝒃</m:t>
                        </m:r>
                      </m:e>
                      <m:sup>
                        <m:r>
                          <a:rPr lang="vi-VN" sz="4500" b="1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500" b="1" i="1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.</a:t>
                </a:r>
                <a:endParaRPr lang="en-US" sz="4500" b="1" i="1" spc="-150" dirty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003" y="7920734"/>
                <a:ext cx="6311181" cy="800476"/>
              </a:xfrm>
              <a:prstGeom prst="rect">
                <a:avLst/>
              </a:prstGeom>
              <a:blipFill rotWithShape="1">
                <a:blip r:embed="rId4"/>
                <a:stretch>
                  <a:fillRect t="-14394" b="-35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203995" y="9082886"/>
                <a:ext cx="9457520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vi-VN" sz="4500" b="1" i="1" spc="-15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𝒛</m:t>
                    </m:r>
                  </m:oMath>
                </a14:m>
                <a:r>
                  <a:rPr lang="vi-VN" sz="4500" b="1" i="1" spc="-150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vi-VN" sz="4500" b="1" spc="-150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và</a:t>
                </a:r>
                <a:r>
                  <a:rPr lang="vi-VN" sz="4500" spc="-150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vi-VN" sz="4500" b="1" i="1" spc="-150">
                            <a:latin typeface="Cambria Math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vi-VN" sz="4500" b="1" i="1" spc="-15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𝒛</m:t>
                        </m:r>
                      </m:e>
                    </m:acc>
                  </m:oMath>
                </a14:m>
                <a:r>
                  <a:rPr lang="vi-VN" sz="4500" b="1" i="1" spc="-150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vi-VN" sz="4500" b="1" spc="-150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là nghiệm của phương trình </a:t>
                </a:r>
                <a:endParaRPr lang="en-US" sz="4500" b="1" spc="-150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995" y="9082886"/>
                <a:ext cx="9457520" cy="784830"/>
              </a:xfrm>
              <a:prstGeom prst="rect">
                <a:avLst/>
              </a:prstGeom>
              <a:blipFill rotWithShape="1">
                <a:blip r:embed="rId5"/>
                <a:stretch>
                  <a:fillRect t="-16279" b="-37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>
              <a:xfrm>
                <a:off x="2573609" y="10194651"/>
                <a:ext cx="6272217" cy="800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sz="4500" b="1" i="1" spc="-150" smtClean="0">
                            <a:latin typeface="Cambria Math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en-US" sz="4500" b="1" i="1" spc="-150" smtClean="0">
                            <a:latin typeface="Cambria Math"/>
                            <a:ea typeface="Cambria Math" panose="02040503050406030204" pitchFamily="18" charset="0"/>
                            <a:cs typeface="Tahoma" pitchFamily="34" charset="0"/>
                          </a:rPr>
                          <m:t>𝒛</m:t>
                        </m:r>
                      </m:e>
                      <m:sup>
                        <m:r>
                          <a:rPr lang="vi-VN" sz="4500" b="1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vi-VN" sz="45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−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𝟐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𝒂𝒛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+</m:t>
                    </m:r>
                    <m:sSup>
                      <m:sSupPr>
                        <m:ctrlPr>
                          <a:rPr lang="vi-VN" sz="4500" b="1" i="1" spc="-150" smtClean="0">
                            <a:latin typeface="Cambria Math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vi-VN" sz="4500" b="1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𝒂</m:t>
                        </m:r>
                      </m:e>
                      <m:sup>
                        <m:r>
                          <a:rPr lang="vi-VN" sz="4500" b="1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vi-VN" sz="4500" b="1" i="1" spc="-15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itchFamily="34" charset="0"/>
                      </a:rPr>
                      <m:t>+</m:t>
                    </m:r>
                    <m:sSup>
                      <m:sSupPr>
                        <m:ctrlPr>
                          <a:rPr lang="vi-VN" sz="4500" b="1" i="1" spc="-150" smtClean="0">
                            <a:latin typeface="Cambria Math"/>
                            <a:ea typeface="Cambria Math" panose="02040503050406030204" pitchFamily="18" charset="0"/>
                            <a:cs typeface="Tahoma" pitchFamily="34" charset="0"/>
                          </a:rPr>
                        </m:ctrlPr>
                      </m:sSupPr>
                      <m:e>
                        <m:r>
                          <a:rPr lang="vi-VN" sz="4500" b="1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𝒃</m:t>
                        </m:r>
                      </m:e>
                      <m:sup>
                        <m:r>
                          <a:rPr lang="vi-VN" sz="4500" b="1" i="1" spc="-1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itchFamily="34" charset="0"/>
                          </a:rPr>
                          <m:t>𝟐</m:t>
                        </m:r>
                      </m:sup>
                    </m:sSup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vi-VN" sz="4500" b="1" i="1" spc="-150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500" b="1" i="1" spc="-150" dirty="0" smtClean="0"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.</a:t>
                </a:r>
                <a:endParaRPr lang="en-US" sz="4500" b="1" i="1" spc="-150" dirty="0"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609" y="10194651"/>
                <a:ext cx="6272217" cy="800476"/>
              </a:xfrm>
              <a:prstGeom prst="rect">
                <a:avLst/>
              </a:prstGeom>
              <a:blipFill rotWithShape="1">
                <a:blip r:embed="rId6"/>
                <a:stretch>
                  <a:fillRect t="-14394" r="-1458" b="-35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/>
              <p:cNvSpPr/>
              <p:nvPr/>
            </p:nvSpPr>
            <p:spPr>
              <a:xfrm>
                <a:off x="13500722" y="6727354"/>
                <a:ext cx="9529009" cy="2753236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006600"/>
                </a:solidFill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40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40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sSub>
                      <m:sSubPr>
                        <m:ctrlPr>
                          <a:rPr lang="en-US" sz="40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𝑷</m:t>
                    </m:r>
                  </m:oMath>
                </a14:m>
                <a:r>
                  <a:rPr lang="en-US" sz="4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0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endPara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𝑺𝒛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𝑷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000" b="1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ounded 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0722" y="6727354"/>
                <a:ext cx="9529009" cy="2753236"/>
              </a:xfrm>
              <a:prstGeom prst="round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rgbClr val="0066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579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72" grpId="0"/>
      <p:bldP spid="73" grpId="0"/>
      <p:bldP spid="74" grpId="0"/>
      <p:bldP spid="85" grpId="0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856755" y="5406047"/>
            <a:ext cx="22666548" cy="7920847"/>
            <a:chOff x="1258887" y="6398208"/>
            <a:chExt cx="22669499" cy="7921878"/>
          </a:xfrm>
        </p:grpSpPr>
        <p:sp>
          <p:nvSpPr>
            <p:cNvPr id="37" name="Rounded Rectangle 36"/>
            <p:cNvSpPr/>
            <p:nvPr/>
          </p:nvSpPr>
          <p:spPr>
            <a:xfrm>
              <a:off x="1274491" y="6668439"/>
              <a:ext cx="22653895" cy="765164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8" name="Group 60"/>
            <p:cNvGrpSpPr/>
            <p:nvPr/>
          </p:nvGrpSpPr>
          <p:grpSpPr>
            <a:xfrm>
              <a:off x="1258887" y="6398208"/>
              <a:ext cx="3305109" cy="841174"/>
              <a:chOff x="1224542" y="6305967"/>
              <a:chExt cx="3305491" cy="845462"/>
            </a:xfrm>
          </p:grpSpPr>
          <p:sp>
            <p:nvSpPr>
              <p:cNvPr id="39" name="Freeform 20"/>
              <p:cNvSpPr>
                <a:spLocks/>
              </p:cNvSpPr>
              <p:nvPr/>
            </p:nvSpPr>
            <p:spPr bwMode="auto">
              <a:xfrm rot="16200000" flipV="1">
                <a:off x="2748828" y="5370222"/>
                <a:ext cx="828631" cy="273377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091562" y="6305967"/>
                <a:ext cx="2020601" cy="7734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999C8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Bài giải</a:t>
                </a:r>
                <a:endParaRPr lang="en-US" sz="4400" b="1">
                  <a:solidFill>
                    <a:srgbClr val="0999C8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41" name="Round Diagonal Corner Rectangle 40"/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Freeform 15"/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839678" y="2491701"/>
            <a:ext cx="22683624" cy="2759767"/>
            <a:chOff x="1241808" y="2491133"/>
            <a:chExt cx="22686578" cy="2760126"/>
          </a:xfrm>
        </p:grpSpPr>
        <p:sp>
          <p:nvSpPr>
            <p:cNvPr id="44" name="Rounded Rectangle 43"/>
            <p:cNvSpPr/>
            <p:nvPr/>
          </p:nvSpPr>
          <p:spPr>
            <a:xfrm>
              <a:off x="1241808" y="2895123"/>
              <a:ext cx="22686578" cy="2356136"/>
            </a:xfrm>
            <a:prstGeom prst="roundRect">
              <a:avLst>
                <a:gd name="adj" fmla="val 449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300050" y="2491133"/>
              <a:ext cx="2704797" cy="896324"/>
              <a:chOff x="1177638" y="2491133"/>
              <a:chExt cx="2704797" cy="896324"/>
            </a:xfrm>
          </p:grpSpPr>
          <p:sp>
            <p:nvSpPr>
              <p:cNvPr id="46" name="Freeform 20"/>
              <p:cNvSpPr>
                <a:spLocks/>
              </p:cNvSpPr>
              <p:nvPr/>
            </p:nvSpPr>
            <p:spPr bwMode="auto">
              <a:xfrm rot="16200000" flipV="1">
                <a:off x="2353232" y="1858255"/>
                <a:ext cx="767196" cy="2291208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149148" y="2590800"/>
                <a:ext cx="173328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Bài </a:t>
                </a:r>
                <a:r>
                  <a:rPr lang="en-US" sz="4400" b="1" smtClean="0">
                    <a:solidFill>
                      <a:schemeClr val="bg1"/>
                    </a:solidFill>
                    <a:latin typeface="Times New Roman" pitchFamily="18" charset="0"/>
                    <a:ea typeface="Tahoma" pitchFamily="34" charset="0"/>
                    <a:cs typeface="Times New Roman" pitchFamily="18" charset="0"/>
                  </a:rPr>
                  <a:t>5</a:t>
                </a:r>
                <a:endParaRPr lang="en-US" sz="3600" i="1">
                  <a:solidFill>
                    <a:schemeClr val="bg1"/>
                  </a:solidFill>
                  <a:latin typeface="Times New Roman" pitchFamily="18" charset="0"/>
                  <a:ea typeface="Tahoma" pitchFamily="34" charset="0"/>
                  <a:cs typeface="Times New Roman" pitchFamily="18" charset="0"/>
                </a:endParaRPr>
              </a:p>
            </p:txBody>
          </p:sp>
          <p:sp>
            <p:nvSpPr>
              <p:cNvPr id="48" name="Round Diagonal Corner Rectangle 47"/>
              <p:cNvSpPr/>
              <p:nvPr/>
            </p:nvSpPr>
            <p:spPr>
              <a:xfrm flipV="1">
                <a:off x="1177638" y="2491133"/>
                <a:ext cx="912132" cy="88868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49" name="Group 2"/>
              <p:cNvGrpSpPr/>
              <p:nvPr/>
            </p:nvGrpSpPr>
            <p:grpSpPr>
              <a:xfrm>
                <a:off x="1305304" y="2598000"/>
                <a:ext cx="693827" cy="641071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50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2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3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4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5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6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grpSp>
        <p:nvGrpSpPr>
          <p:cNvPr id="57" name="Group 56"/>
          <p:cNvGrpSpPr/>
          <p:nvPr/>
        </p:nvGrpSpPr>
        <p:grpSpPr>
          <a:xfrm>
            <a:off x="738973" y="1515864"/>
            <a:ext cx="7135174" cy="960202"/>
            <a:chOff x="739068" y="1515168"/>
            <a:chExt cx="7136103" cy="960327"/>
          </a:xfrm>
        </p:grpSpPr>
        <p:sp>
          <p:nvSpPr>
            <p:cNvPr id="58" name="Freeform 71"/>
            <p:cNvSpPr>
              <a:spLocks/>
            </p:cNvSpPr>
            <p:nvPr/>
          </p:nvSpPr>
          <p:spPr bwMode="auto">
            <a:xfrm>
              <a:off x="739068" y="2058030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Oval 72"/>
            <p:cNvSpPr>
              <a:spLocks noChangeArrowheads="1"/>
            </p:cNvSpPr>
            <p:nvPr/>
          </p:nvSpPr>
          <p:spPr bwMode="auto">
            <a:xfrm>
              <a:off x="1372407" y="1515168"/>
              <a:ext cx="285717" cy="280956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Freeform 73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Freeform 74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" name="Freeform 75"/>
            <p:cNvSpPr>
              <a:spLocks/>
            </p:cNvSpPr>
            <p:nvPr/>
          </p:nvSpPr>
          <p:spPr bwMode="auto">
            <a:xfrm>
              <a:off x="1300977" y="1773901"/>
              <a:ext cx="209526" cy="190478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Freeform 76"/>
            <p:cNvSpPr>
              <a:spLocks/>
            </p:cNvSpPr>
            <p:nvPr/>
          </p:nvSpPr>
          <p:spPr bwMode="auto">
            <a:xfrm>
              <a:off x="1300977" y="1773901"/>
              <a:ext cx="415877" cy="190478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Freeform 77"/>
            <p:cNvSpPr>
              <a:spLocks/>
            </p:cNvSpPr>
            <p:nvPr/>
          </p:nvSpPr>
          <p:spPr bwMode="auto">
            <a:xfrm>
              <a:off x="1226374" y="1853267"/>
              <a:ext cx="566671" cy="17619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5" name="Freeform 78"/>
            <p:cNvSpPr>
              <a:spLocks/>
            </p:cNvSpPr>
            <p:nvPr/>
          </p:nvSpPr>
          <p:spPr bwMode="auto">
            <a:xfrm>
              <a:off x="1515265" y="1908822"/>
              <a:ext cx="306352" cy="473020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Freeform 79"/>
            <p:cNvSpPr>
              <a:spLocks/>
            </p:cNvSpPr>
            <p:nvPr/>
          </p:nvSpPr>
          <p:spPr bwMode="auto">
            <a:xfrm>
              <a:off x="1204151" y="1908822"/>
              <a:ext cx="617466" cy="473020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7" name="Freeform 80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8" name="Freeform 81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Freeform 82"/>
            <p:cNvSpPr>
              <a:spLocks/>
            </p:cNvSpPr>
            <p:nvPr/>
          </p:nvSpPr>
          <p:spPr bwMode="auto">
            <a:xfrm>
              <a:off x="1515265" y="2058030"/>
              <a:ext cx="30159" cy="323813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132731" y="1706054"/>
              <a:ext cx="57424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rPr>
                <a:t>BÀI TẬP LUYỆN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897912" y="3212944"/>
                <a:ext cx="20968706" cy="1773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3054350">
                  <a:lnSpc>
                    <a:spcPct val="120000"/>
                  </a:lnSpc>
                </a:pPr>
                <a:r>
                  <a:rPr lang="vi-VN" sz="4500" b="1" dirty="0" smtClean="0">
                    <a:latin typeface="Times New Roman" pitchFamily="18" charset="0"/>
                    <a:cs typeface="Times New Roman" pitchFamily="18" charset="0"/>
                  </a:rPr>
                  <a:t>Biết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5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vi-VN" sz="45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vi-VN" sz="45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5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500" b="1" i="1" smtClean="0">
                        <a:latin typeface="Cambria Math" panose="02040503050406030204" pitchFamily="18" charset="0"/>
                      </a:rPr>
                      <m:t>𝒎𝒛</m:t>
                    </m:r>
                    <m:r>
                      <a:rPr lang="vi-VN" sz="45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5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vi-VN" sz="45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5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500" b="1" dirty="0" smtClean="0">
                    <a:latin typeface="Times New Roman" pitchFamily="18" charset="0"/>
                    <a:cs typeface="Times New Roman" pitchFamily="18" charset="0"/>
                  </a:rPr>
                  <a:t>  (với </a:t>
                </a:r>
                <a14:m>
                  <m:oMath xmlns:m="http://schemas.openxmlformats.org/officeDocument/2006/math">
                    <m:r>
                      <a:rPr lang="vi-VN" sz="45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vi-VN" sz="45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45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vi-VN" sz="4500" b="1" dirty="0" smtClean="0">
                    <a:latin typeface="Times New Roman" pitchFamily="18" charset="0"/>
                    <a:cs typeface="Times New Roman" pitchFamily="18" charset="0"/>
                  </a:rPr>
                  <a:t> là các tham số thực) </a:t>
                </a:r>
                <a:r>
                  <a:rPr lang="en-US" sz="4500" b="1" dirty="0" smtClean="0">
                    <a:latin typeface="Times New Roman" pitchFamily="18" charset="0"/>
                    <a:cs typeface="Times New Roman" pitchFamily="18" charset="0"/>
                  </a:rPr>
                  <a:t>							         </a:t>
                </a:r>
                <a:r>
                  <a:rPr lang="vi-VN" sz="4500" b="1" dirty="0" smtClean="0">
                    <a:latin typeface="Times New Roman" pitchFamily="18" charset="0"/>
                    <a:cs typeface="Times New Roman" pitchFamily="18" charset="0"/>
                  </a:rPr>
                  <a:t>có một nghiệm là </a:t>
                </a:r>
                <a14:m>
                  <m:oMath xmlns:m="http://schemas.openxmlformats.org/officeDocument/2006/math">
                    <m:r>
                      <a:rPr lang="vi-VN" sz="45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vi-VN" sz="45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5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45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500" b="1" i="1" smtClean="0"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r>
                  <a:rPr lang="vi-VN" sz="4500" b="1" dirty="0" smtClean="0">
                    <a:latin typeface="Times New Roman" pitchFamily="18" charset="0"/>
                    <a:cs typeface="Times New Roman" pitchFamily="18" charset="0"/>
                  </a:rPr>
                  <a:t>. Tính môđun của số phức </a:t>
                </a:r>
                <a14:m>
                  <m:oMath xmlns:m="http://schemas.openxmlformats.org/officeDocument/2006/math">
                    <m:r>
                      <a:rPr lang="vi-VN" sz="4500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vi-VN" sz="45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500" b="1" i="1" smtClean="0">
                        <a:latin typeface="Cambria Math" panose="02040503050406030204" pitchFamily="18" charset="0"/>
                      </a:rPr>
                      <m:t>𝒎</m:t>
                    </m:r>
                    <m:r>
                      <a:rPr lang="vi-VN" sz="45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500" b="1" i="1" smtClean="0">
                        <a:latin typeface="Cambria Math" panose="02040503050406030204" pitchFamily="18" charset="0"/>
                      </a:rPr>
                      <m:t>𝒏𝒊</m:t>
                    </m:r>
                  </m:oMath>
                </a14:m>
                <a:r>
                  <a:rPr lang="vi-VN" sz="4500" b="1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45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912" y="3212944"/>
                <a:ext cx="20968706" cy="1773114"/>
              </a:xfrm>
              <a:prstGeom prst="rect">
                <a:avLst/>
              </a:prstGeom>
              <a:blipFill rotWithShape="1">
                <a:blip r:embed="rId2"/>
                <a:stretch>
                  <a:fillRect t="-2749" b="-11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/>
              <p:cNvSpPr/>
              <p:nvPr/>
            </p:nvSpPr>
            <p:spPr>
              <a:xfrm>
                <a:off x="1853499" y="6582136"/>
                <a:ext cx="11884566" cy="861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5000" dirty="0" smtClean="0">
                    <a:latin typeface="Times New Roman" pitchFamily="18" charset="0"/>
                    <a:cs typeface="Times New Roman" pitchFamily="18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vi-VN" sz="5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vi-VN" sz="5000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vi-VN" sz="50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vi-VN" sz="5000" dirty="0" smtClean="0">
                    <a:latin typeface="Times New Roman" pitchFamily="18" charset="0"/>
                    <a:cs typeface="Times New Roman" pitchFamily="18" charset="0"/>
                  </a:rPr>
                  <a:t> vào phương trình ta được</a:t>
                </a:r>
                <a:endParaRPr lang="en-US" sz="5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4" name="Rectangle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3499" y="6582136"/>
                <a:ext cx="11884566" cy="861774"/>
              </a:xfrm>
              <a:prstGeom prst="rect">
                <a:avLst/>
              </a:prstGeom>
              <a:blipFill rotWithShape="1">
                <a:blip r:embed="rId3"/>
                <a:stretch>
                  <a:fillRect l="-2410" t="-17021" b="-38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2133470" y="7768367"/>
                <a:ext cx="7742952" cy="13388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i="1" smtClean="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sz="5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vi-VN" sz="5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5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5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vi-VN" sz="5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5400" b="0" i="1" smtClean="0">
                          <a:latin typeface="Cambria Math" panose="02040503050406030204" pitchFamily="18" charset="0"/>
                        </a:rPr>
                        <m:t>𝑚𝑖</m:t>
                      </m:r>
                      <m:r>
                        <a:rPr lang="vi-VN" sz="5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5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vi-VN" sz="5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5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470" y="7768367"/>
                <a:ext cx="7742952" cy="13388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2054495" y="11422300"/>
                <a:ext cx="5777540" cy="1246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50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vi-VN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a:rPr lang="vi-VN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=−2+2</m:t>
                    </m:r>
                    <m:r>
                      <a:rPr lang="vi-VN" sz="5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</m:t>
                    </m:r>
                  </m:oMath>
                </a14:m>
                <a:endParaRPr lang="en-US" sz="5000" dirty="0"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495" y="11422300"/>
                <a:ext cx="5777540" cy="1246495"/>
              </a:xfrm>
              <a:prstGeom prst="rect">
                <a:avLst/>
              </a:prstGeom>
              <a:blipFill rotWithShape="1">
                <a:blip r:embed="rId5"/>
                <a:stretch>
                  <a:fillRect l="-4958" b="-15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12773742" y="6530305"/>
                <a:ext cx="8771159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56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5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5600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vi-VN" sz="5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vi-VN" sz="5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5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56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5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5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5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5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vi-VN" sz="5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5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56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5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3742" y="6530305"/>
                <a:ext cx="8771159" cy="95410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2133469" y="9362384"/>
                <a:ext cx="4425424" cy="15436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600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56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56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vi-VN" sz="5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vi-VN" sz="5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5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vi-VN" sz="56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vi-VN" sz="5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vi-VN" sz="5600" b="0" i="1" smtClean="0">
                                  <a:latin typeface="Cambria Math" panose="02040503050406030204" pitchFamily="18" charset="0"/>
                                </a:rPr>
                                <m:t>+2=0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5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469" y="9362384"/>
                <a:ext cx="4425424" cy="1543628"/>
              </a:xfrm>
              <a:prstGeom prst="rect">
                <a:avLst/>
              </a:prstGeom>
              <a:blipFill rotWithShape="1">
                <a:blip r:embed="rId7"/>
                <a:stretch>
                  <a:fillRect r="-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7050975" y="9411296"/>
                <a:ext cx="4425424" cy="1529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600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56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56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vi-VN" sz="5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vi-VN" sz="5600" b="0" i="1" smtClean="0">
                                  <a:latin typeface="Cambria Math" panose="02040503050406030204" pitchFamily="18" charset="0"/>
                                </a:rPr>
                                <m:t>=−2</m:t>
                              </m:r>
                            </m:e>
                            <m:e>
                              <m:r>
                                <a:rPr lang="vi-VN" sz="5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vi-VN" sz="5600" b="0" i="1" smtClean="0">
                                  <a:latin typeface="Cambria Math" panose="02040503050406030204" pitchFamily="18" charset="0"/>
                                </a:rPr>
                                <m:t>=2    </m:t>
                              </m:r>
                            </m:e>
                          </m:eqArr>
                          <m:r>
                            <a:rPr lang="en-US" sz="5600" b="0" i="1" smtClean="0">
                              <a:latin typeface="Cambria Math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en-US" sz="5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975" y="9411296"/>
                <a:ext cx="4425424" cy="152932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9342660" y="7821377"/>
                <a:ext cx="8408627" cy="13388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5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5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vi-VN" sz="5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5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vi-VN" sz="5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5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5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vi-VN" sz="5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  <m:r>
                        <a:rPr lang="vi-VN" sz="5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vi-VN" sz="5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5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2660" y="7821377"/>
                <a:ext cx="8408627" cy="133882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7724280" y="11268922"/>
                <a:ext cx="8748599" cy="14339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5000" dirty="0" smtClean="0">
                    <a:solidFill>
                      <a:srgbClr val="000000"/>
                    </a:solidFill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nên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48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48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8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vi-VN" sz="4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vi-VN" sz="4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vi-VN" sz="4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4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vi-VN" sz="4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4800" b="0" i="1" smtClean="0"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vi-VN" sz="48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vi-VN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5000" dirty="0" smtClean="0">
                    <a:latin typeface="Times New Roman" pitchFamily="18" charset="0"/>
                    <a:ea typeface="Times New Roman" panose="02020603050405020304" pitchFamily="18" charset="0"/>
                    <a:cs typeface="Times New Roman" pitchFamily="18" charset="0"/>
                  </a:rPr>
                  <a:t>.</a:t>
                </a:r>
                <a:endParaRPr lang="en-US" sz="5000" dirty="0">
                  <a:latin typeface="Times New Roman" pitchFamily="18" charset="0"/>
                  <a:ea typeface="Times New Roman" panose="020206030504050203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280" y="11268922"/>
                <a:ext cx="8748599" cy="1433982"/>
              </a:xfrm>
              <a:prstGeom prst="rect">
                <a:avLst/>
              </a:prstGeom>
              <a:blipFill rotWithShape="1">
                <a:blip r:embed="rId10"/>
                <a:stretch>
                  <a:fillRect l="-3275" b="-9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309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84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39679" y="5486579"/>
            <a:ext cx="23002750" cy="2701196"/>
            <a:chOff x="839787" y="6087168"/>
            <a:chExt cx="23005745" cy="270154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 flipH="1" flipV="1">
              <a:off x="16460787" y="8381999"/>
              <a:ext cx="6551512" cy="406715"/>
            </a:xfrm>
            <a:prstGeom prst="rect">
              <a:avLst/>
            </a:pr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1"/>
            <p:cNvSpPr>
              <a:spLocks/>
            </p:cNvSpPr>
            <p:nvPr/>
          </p:nvSpPr>
          <p:spPr bwMode="auto">
            <a:xfrm>
              <a:off x="839787" y="7614323"/>
              <a:ext cx="19585088" cy="117439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Oval 72"/>
            <p:cNvSpPr>
              <a:spLocks noChangeArrowheads="1"/>
            </p:cNvSpPr>
            <p:nvPr/>
          </p:nvSpPr>
          <p:spPr bwMode="auto">
            <a:xfrm>
              <a:off x="2621467" y="6087168"/>
              <a:ext cx="803766" cy="790373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3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4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5"/>
            <p:cNvSpPr>
              <a:spLocks/>
            </p:cNvSpPr>
            <p:nvPr/>
          </p:nvSpPr>
          <p:spPr bwMode="auto">
            <a:xfrm>
              <a:off x="2420524" y="6815024"/>
              <a:ext cx="589429" cy="535844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6"/>
            <p:cNvSpPr>
              <a:spLocks/>
            </p:cNvSpPr>
            <p:nvPr/>
          </p:nvSpPr>
          <p:spPr bwMode="auto">
            <a:xfrm>
              <a:off x="2420524" y="6815024"/>
              <a:ext cx="1169926" cy="535844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7"/>
            <p:cNvSpPr>
              <a:spLocks/>
            </p:cNvSpPr>
            <p:nvPr/>
          </p:nvSpPr>
          <p:spPr bwMode="auto">
            <a:xfrm>
              <a:off x="2210654" y="7038293"/>
              <a:ext cx="1594133" cy="495658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78"/>
            <p:cNvSpPr>
              <a:spLocks/>
            </p:cNvSpPr>
            <p:nvPr/>
          </p:nvSpPr>
          <p:spPr bwMode="auto">
            <a:xfrm>
              <a:off x="3023349" y="7194577"/>
              <a:ext cx="861815" cy="1330678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9"/>
            <p:cNvSpPr>
              <a:spLocks/>
            </p:cNvSpPr>
            <p:nvPr/>
          </p:nvSpPr>
          <p:spPr bwMode="auto">
            <a:xfrm>
              <a:off x="2148137" y="7194577"/>
              <a:ext cx="1737027" cy="1330678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0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1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2"/>
            <p:cNvSpPr>
              <a:spLocks/>
            </p:cNvSpPr>
            <p:nvPr/>
          </p:nvSpPr>
          <p:spPr bwMode="auto">
            <a:xfrm>
              <a:off x="3023349" y="7614323"/>
              <a:ext cx="84842" cy="910936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60376" y="6624160"/>
              <a:ext cx="19085156" cy="2015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499" b="1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BÀI TẬP TRẮC NGHIỆM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192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683</TotalTime>
  <Words>1087</Words>
  <Application>Microsoft Office PowerPoint</Application>
  <PresentationFormat>Custom</PresentationFormat>
  <Paragraphs>108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4.  PHƯƠNG TRÌNH BẬC HAI VỚI HỆ SỐ THỰC</dc:title>
  <dc:creator>Thái Doãn Hùng NTH</dc:creator>
  <cp:lastModifiedBy>Khoa Trần Anh</cp:lastModifiedBy>
  <cp:revision>88</cp:revision>
  <dcterms:created xsi:type="dcterms:W3CDTF">2019-09-26T14:18:59Z</dcterms:created>
  <dcterms:modified xsi:type="dcterms:W3CDTF">2020-04-28T08:08:19Z</dcterms:modified>
</cp:coreProperties>
</file>