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jpeg" ContentType="image/jpeg"/>
  <Default Extension="wmf" ContentType="image/x-wmf"/>
  <Default Extension="xls" ContentType="application/vnd.ms-excel"/>
  <Default Extension="rels" ContentType="application/vnd.openxmlformats-package.relationships+xml"/>
  <Default Extension="xml" ContentType="application/xml"/>
  <Default Extension="wav" ContentType="audio/wav"/>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5"/>
  </p:notesMasterIdLst>
  <p:sldIdLst>
    <p:sldId id="256" r:id="rId5"/>
    <p:sldId id="257" r:id="rId6"/>
    <p:sldId id="283" r:id="rId7"/>
    <p:sldId id="258" r:id="rId8"/>
    <p:sldId id="284" r:id="rId9"/>
    <p:sldId id="292" r:id="rId10"/>
    <p:sldId id="264" r:id="rId11"/>
    <p:sldId id="285" r:id="rId12"/>
    <p:sldId id="286" r:id="rId13"/>
    <p:sldId id="288" r:id="rId14"/>
    <p:sldId id="289" r:id="rId15"/>
    <p:sldId id="290" r:id="rId16"/>
    <p:sldId id="293" r:id="rId17"/>
    <p:sldId id="294" r:id="rId18"/>
    <p:sldId id="295" r:id="rId19"/>
    <p:sldId id="296" r:id="rId20"/>
    <p:sldId id="297" r:id="rId21"/>
    <p:sldId id="298" r:id="rId22"/>
    <p:sldId id="279" r:id="rId23"/>
    <p:sldId id="263"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1F4E79"/>
    <a:srgbClr val="15142A"/>
    <a:srgbClr val="FAED3B"/>
    <a:srgbClr val="70AD47"/>
    <a:srgbClr val="A7FDFF"/>
    <a:srgbClr val="3CDFE6"/>
    <a:srgbClr val="0C0D0E"/>
    <a:srgbClr val="ED7D31"/>
    <a:srgbClr val="C55A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56" autoAdjust="0"/>
    <p:restoredTop sz="84954" autoAdjust="0"/>
  </p:normalViewPr>
  <p:slideViewPr>
    <p:cSldViewPr snapToGrid="0">
      <p:cViewPr varScale="1">
        <p:scale>
          <a:sx n="62" d="100"/>
          <a:sy n="62" d="100"/>
        </p:scale>
        <p:origin x="-1218"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F9B0E6-B9BF-4E2D-AE08-8C7EBB196A2E}" type="datetimeFigureOut">
              <a:rPr lang="en-US" smtClean="0"/>
              <a:t>30/7/2021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53816F-A1CF-4485-B308-1B9F14B36EAD}" type="slidenum">
              <a:rPr lang="en-US" smtClean="0"/>
              <a:t>‹#›</a:t>
            </a:fld>
            <a:endParaRPr lang="en-US"/>
          </a:p>
        </p:txBody>
      </p:sp>
    </p:spTree>
    <p:extLst>
      <p:ext uri="{BB962C8B-B14F-4D97-AF65-F5344CB8AC3E}">
        <p14:creationId xmlns:p14="http://schemas.microsoft.com/office/powerpoint/2010/main" val="1726839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19</a:t>
            </a:fld>
            <a:endParaRPr lang="en-US"/>
          </a:p>
        </p:txBody>
      </p:sp>
    </p:spTree>
    <p:extLst>
      <p:ext uri="{BB962C8B-B14F-4D97-AF65-F5344CB8AC3E}">
        <p14:creationId xmlns:p14="http://schemas.microsoft.com/office/powerpoint/2010/main" val="2934024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980C5E7-B1A1-4648-89D2-17B0F1E7F5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5D140298-3E00-4E73-B947-697E692828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A6BB99EB-0E86-4FEA-A9C4-501D4E755A2B}"/>
              </a:ext>
            </a:extLst>
          </p:cNvPr>
          <p:cNvSpPr>
            <a:spLocks noGrp="1"/>
          </p:cNvSpPr>
          <p:nvPr>
            <p:ph type="dt" sz="half" idx="10"/>
          </p:nvPr>
        </p:nvSpPr>
        <p:spPr/>
        <p:txBody>
          <a:bodyPr/>
          <a:lstStyle/>
          <a:p>
            <a:fld id="{3133F5E9-5DAC-4C4A-9DF5-C2B87276BCC8}" type="datetimeFigureOut">
              <a:rPr lang="en-US" smtClean="0"/>
              <a:t>30/7/2021</a:t>
            </a:fld>
            <a:endParaRPr lang="en-US" dirty="0"/>
          </a:p>
        </p:txBody>
      </p:sp>
      <p:sp>
        <p:nvSpPr>
          <p:cNvPr id="5" name="Footer Placeholder 4">
            <a:extLst>
              <a:ext uri="{FF2B5EF4-FFF2-40B4-BE49-F238E27FC236}">
                <a16:creationId xmlns:a16="http://schemas.microsoft.com/office/drawing/2014/main" xmlns="" id="{6731F536-58DF-4935-AE3B-7A08C03124E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FE995127-BE30-42B7-9BE5-B83CC6A2E685}"/>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009751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AAE108-9C7F-4CDC-AD71-B576580A19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5A103746-779A-435F-995A-5BF82C86C2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984E866-B322-455F-AC32-8C164B8CD9C7}"/>
              </a:ext>
            </a:extLst>
          </p:cNvPr>
          <p:cNvSpPr>
            <a:spLocks noGrp="1"/>
          </p:cNvSpPr>
          <p:nvPr>
            <p:ph type="dt" sz="half" idx="10"/>
          </p:nvPr>
        </p:nvSpPr>
        <p:spPr/>
        <p:txBody>
          <a:bodyPr/>
          <a:lstStyle/>
          <a:p>
            <a:fld id="{3133F5E9-5DAC-4C4A-9DF5-C2B87276BCC8}" type="datetimeFigureOut">
              <a:rPr lang="en-US" smtClean="0"/>
              <a:t>30/7/2021</a:t>
            </a:fld>
            <a:endParaRPr lang="en-US" dirty="0"/>
          </a:p>
        </p:txBody>
      </p:sp>
      <p:sp>
        <p:nvSpPr>
          <p:cNvPr id="5" name="Footer Placeholder 4">
            <a:extLst>
              <a:ext uri="{FF2B5EF4-FFF2-40B4-BE49-F238E27FC236}">
                <a16:creationId xmlns:a16="http://schemas.microsoft.com/office/drawing/2014/main" xmlns="" id="{AC0D61E0-F80F-48E7-A817-F1CECBEE9A3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5BF34AFC-4299-43F1-A312-79EF0102CEFF}"/>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552746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B1E1D3E-E4B6-4EAA-BFB4-25A0557A6C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6F7E0856-45A8-4EAD-A9D6-8A993968A1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E90EEBE1-2BAF-4C94-8403-6E8454F9BC46}"/>
              </a:ext>
            </a:extLst>
          </p:cNvPr>
          <p:cNvSpPr>
            <a:spLocks noGrp="1"/>
          </p:cNvSpPr>
          <p:nvPr>
            <p:ph type="dt" sz="half" idx="10"/>
          </p:nvPr>
        </p:nvSpPr>
        <p:spPr/>
        <p:txBody>
          <a:bodyPr/>
          <a:lstStyle/>
          <a:p>
            <a:fld id="{3133F5E9-5DAC-4C4A-9DF5-C2B87276BCC8}" type="datetimeFigureOut">
              <a:rPr lang="en-US" smtClean="0"/>
              <a:t>30/7/2021</a:t>
            </a:fld>
            <a:endParaRPr lang="en-US" dirty="0"/>
          </a:p>
        </p:txBody>
      </p:sp>
      <p:sp>
        <p:nvSpPr>
          <p:cNvPr id="5" name="Footer Placeholder 4">
            <a:extLst>
              <a:ext uri="{FF2B5EF4-FFF2-40B4-BE49-F238E27FC236}">
                <a16:creationId xmlns:a16="http://schemas.microsoft.com/office/drawing/2014/main" xmlns="" id="{F3358F46-E931-4D79-94A5-037AFD07333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E5130D95-EF5F-4A0A-93BD-73AEE2C2FF1B}"/>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601256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1BABEC0-6253-4360-B586-B9D20933DE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A946E20B-8661-4C60-84FB-4892E8B486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5132BE45-79E4-479B-BD2F-46CCB0BEE6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0589105E-DF25-4F38-BDE2-9B00C2C44FC6}"/>
              </a:ext>
            </a:extLst>
          </p:cNvPr>
          <p:cNvSpPr>
            <a:spLocks noGrp="1"/>
          </p:cNvSpPr>
          <p:nvPr>
            <p:ph type="dt" sz="half" idx="10"/>
          </p:nvPr>
        </p:nvSpPr>
        <p:spPr/>
        <p:txBody>
          <a:bodyPr/>
          <a:lstStyle/>
          <a:p>
            <a:fld id="{3133F5E9-5DAC-4C4A-9DF5-C2B87276BCC8}" type="datetimeFigureOut">
              <a:rPr lang="en-US" smtClean="0"/>
              <a:t>30/7/2021</a:t>
            </a:fld>
            <a:endParaRPr lang="en-US" dirty="0"/>
          </a:p>
        </p:txBody>
      </p:sp>
      <p:sp>
        <p:nvSpPr>
          <p:cNvPr id="6" name="Footer Placeholder 5">
            <a:extLst>
              <a:ext uri="{FF2B5EF4-FFF2-40B4-BE49-F238E27FC236}">
                <a16:creationId xmlns:a16="http://schemas.microsoft.com/office/drawing/2014/main" xmlns="" id="{B1D9C4A8-7467-4BAD-98A2-0B63CAC19B6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xmlns="" id="{8BC5C5C0-08E4-4F7B-9E80-8925539D221B}"/>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2438407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7FF641-A5CC-4263-A394-2112D623A8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B24D6865-C632-473C-AEC8-8D3F71562B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D9FDBD19-4D33-4F6A-9938-6A04B3888E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51697E46-CE4D-480E-A997-2B53B2DF55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8B8B7E36-823F-4FD4-B826-E450A12480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8DBB3B14-C886-4F84-9FD5-11C8320E1FED}"/>
              </a:ext>
            </a:extLst>
          </p:cNvPr>
          <p:cNvSpPr>
            <a:spLocks noGrp="1"/>
          </p:cNvSpPr>
          <p:nvPr>
            <p:ph type="dt" sz="half" idx="10"/>
          </p:nvPr>
        </p:nvSpPr>
        <p:spPr/>
        <p:txBody>
          <a:bodyPr/>
          <a:lstStyle/>
          <a:p>
            <a:fld id="{3133F5E9-5DAC-4C4A-9DF5-C2B87276BCC8}" type="datetimeFigureOut">
              <a:rPr lang="en-US" smtClean="0"/>
              <a:t>30/7/2021</a:t>
            </a:fld>
            <a:endParaRPr lang="en-US" dirty="0"/>
          </a:p>
        </p:txBody>
      </p:sp>
      <p:sp>
        <p:nvSpPr>
          <p:cNvPr id="8" name="Footer Placeholder 7">
            <a:extLst>
              <a:ext uri="{FF2B5EF4-FFF2-40B4-BE49-F238E27FC236}">
                <a16:creationId xmlns:a16="http://schemas.microsoft.com/office/drawing/2014/main" xmlns="" id="{DF9AF591-4BBF-4BF2-9EF7-F8B114DFA16A}"/>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xmlns="" id="{352B1A04-B244-4AE3-8997-9B075B105971}"/>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11044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5408F1-BB29-4C6F-91C9-653A730BEC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2F54FEF9-8D09-4091-BE99-B6264EBD34B3}"/>
              </a:ext>
            </a:extLst>
          </p:cNvPr>
          <p:cNvSpPr>
            <a:spLocks noGrp="1"/>
          </p:cNvSpPr>
          <p:nvPr>
            <p:ph type="dt" sz="half" idx="10"/>
          </p:nvPr>
        </p:nvSpPr>
        <p:spPr/>
        <p:txBody>
          <a:bodyPr/>
          <a:lstStyle/>
          <a:p>
            <a:fld id="{3133F5E9-5DAC-4C4A-9DF5-C2B87276BCC8}" type="datetimeFigureOut">
              <a:rPr lang="en-US" smtClean="0"/>
              <a:t>30/7/2021</a:t>
            </a:fld>
            <a:endParaRPr lang="en-US" dirty="0"/>
          </a:p>
        </p:txBody>
      </p:sp>
      <p:sp>
        <p:nvSpPr>
          <p:cNvPr id="4" name="Footer Placeholder 3">
            <a:extLst>
              <a:ext uri="{FF2B5EF4-FFF2-40B4-BE49-F238E27FC236}">
                <a16:creationId xmlns:a16="http://schemas.microsoft.com/office/drawing/2014/main" xmlns="" id="{0B5F49AA-83D5-4063-9CDE-AA7763048B6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xmlns="" id="{B2A2B27C-3C99-4208-B425-775413C53651}"/>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6140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042A62B2-A6D1-4A6F-8B20-80606F478544}"/>
              </a:ext>
            </a:extLst>
          </p:cNvPr>
          <p:cNvSpPr>
            <a:spLocks noGrp="1"/>
          </p:cNvSpPr>
          <p:nvPr>
            <p:ph type="dt" sz="half" idx="10"/>
          </p:nvPr>
        </p:nvSpPr>
        <p:spPr/>
        <p:txBody>
          <a:bodyPr/>
          <a:lstStyle/>
          <a:p>
            <a:fld id="{3133F5E9-5DAC-4C4A-9DF5-C2B87276BCC8}" type="datetimeFigureOut">
              <a:rPr lang="en-US" smtClean="0"/>
              <a:t>30/7/2021</a:t>
            </a:fld>
            <a:endParaRPr lang="en-US" dirty="0"/>
          </a:p>
        </p:txBody>
      </p:sp>
      <p:sp>
        <p:nvSpPr>
          <p:cNvPr id="3" name="Footer Placeholder 2">
            <a:extLst>
              <a:ext uri="{FF2B5EF4-FFF2-40B4-BE49-F238E27FC236}">
                <a16:creationId xmlns:a16="http://schemas.microsoft.com/office/drawing/2014/main" xmlns="" id="{C02E4958-7A46-4331-B2D8-2C31D8FCBD7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xmlns="" id="{45C8548B-339B-46B2-BF01-1EE3DDC72AAD}"/>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914661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8EF408F-8083-4F07-9628-074C7AFE41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B70477E0-A333-439D-A531-30B39A8134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D5D59501-D187-414C-AACE-F838720036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1235F890-BB8A-49E1-880A-924FD6FE4026}"/>
              </a:ext>
            </a:extLst>
          </p:cNvPr>
          <p:cNvSpPr>
            <a:spLocks noGrp="1"/>
          </p:cNvSpPr>
          <p:nvPr>
            <p:ph type="dt" sz="half" idx="10"/>
          </p:nvPr>
        </p:nvSpPr>
        <p:spPr/>
        <p:txBody>
          <a:bodyPr/>
          <a:lstStyle/>
          <a:p>
            <a:fld id="{3133F5E9-5DAC-4C4A-9DF5-C2B87276BCC8}" type="datetimeFigureOut">
              <a:rPr lang="en-US" smtClean="0"/>
              <a:t>30/7/2021</a:t>
            </a:fld>
            <a:endParaRPr lang="en-US" dirty="0"/>
          </a:p>
        </p:txBody>
      </p:sp>
      <p:sp>
        <p:nvSpPr>
          <p:cNvPr id="6" name="Footer Placeholder 5">
            <a:extLst>
              <a:ext uri="{FF2B5EF4-FFF2-40B4-BE49-F238E27FC236}">
                <a16:creationId xmlns:a16="http://schemas.microsoft.com/office/drawing/2014/main" xmlns="" id="{51CA38FE-429A-41E7-942D-ECCE639D3CA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xmlns="" id="{2401D9BC-0038-4041-AE2C-657BF99D41E9}"/>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287561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7956CFD-7F35-482C-A50F-B3D43ACB0A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7FD7F3EF-0FE9-46C4-A116-5DA6E26B0D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xmlns="" id="{D10B4041-0F17-42D8-AF16-AB099A39FF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8BAF67FF-F8F1-4B22-A471-9317ED3A25F0}"/>
              </a:ext>
            </a:extLst>
          </p:cNvPr>
          <p:cNvSpPr>
            <a:spLocks noGrp="1"/>
          </p:cNvSpPr>
          <p:nvPr>
            <p:ph type="dt" sz="half" idx="10"/>
          </p:nvPr>
        </p:nvSpPr>
        <p:spPr/>
        <p:txBody>
          <a:bodyPr/>
          <a:lstStyle/>
          <a:p>
            <a:fld id="{3133F5E9-5DAC-4C4A-9DF5-C2B87276BCC8}" type="datetimeFigureOut">
              <a:rPr lang="en-US" smtClean="0"/>
              <a:t>30/7/2021</a:t>
            </a:fld>
            <a:endParaRPr lang="en-US" dirty="0"/>
          </a:p>
        </p:txBody>
      </p:sp>
      <p:sp>
        <p:nvSpPr>
          <p:cNvPr id="6" name="Footer Placeholder 5">
            <a:extLst>
              <a:ext uri="{FF2B5EF4-FFF2-40B4-BE49-F238E27FC236}">
                <a16:creationId xmlns:a16="http://schemas.microsoft.com/office/drawing/2014/main" xmlns="" id="{A73D6993-98F8-4234-B24A-02D4DB41CE9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xmlns="" id="{F2A34037-0E7D-4379-ACA0-98611B2F76ED}"/>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939197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E645B175-C851-453B-B2A0-9A5CFCADC0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2E65F4A2-0E4F-4E49-A0BF-BEEC722033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328AA27-3F13-4BFD-B949-21CF319108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33F5E9-5DAC-4C4A-9DF5-C2B87276BCC8}" type="datetimeFigureOut">
              <a:rPr lang="en-US" smtClean="0"/>
              <a:t>30/7/2021</a:t>
            </a:fld>
            <a:endParaRPr lang="en-US" dirty="0"/>
          </a:p>
        </p:txBody>
      </p:sp>
      <p:sp>
        <p:nvSpPr>
          <p:cNvPr id="5" name="Footer Placeholder 4">
            <a:extLst>
              <a:ext uri="{FF2B5EF4-FFF2-40B4-BE49-F238E27FC236}">
                <a16:creationId xmlns:a16="http://schemas.microsoft.com/office/drawing/2014/main" xmlns="" id="{EEEE99A2-0FED-42D4-9FBD-08CC1C3F81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xmlns="" id="{DF2468D4-5440-4CE2-BAB3-61D83F628C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EC5C30-0B3A-4B13-ADDD-7C63C8AA921B}" type="slidenum">
              <a:rPr lang="en-US" smtClean="0"/>
              <a:t>‹#›</a:t>
            </a:fld>
            <a:endParaRPr lang="en-US" dirty="0"/>
          </a:p>
        </p:txBody>
      </p:sp>
      <p:pic>
        <p:nvPicPr>
          <p:cNvPr id="7" name="Picture 6" descr="Logo, company name&#10;&#10;Description automatically generated">
            <a:extLst>
              <a:ext uri="{FF2B5EF4-FFF2-40B4-BE49-F238E27FC236}">
                <a16:creationId xmlns:a16="http://schemas.microsoft.com/office/drawing/2014/main" xmlns="" id="{C617D0E3-7879-4E51-9843-14E11D752E40}"/>
              </a:ext>
            </a:extLst>
          </p:cNvPr>
          <p:cNvPicPr>
            <a:picLocks noChangeAspect="1"/>
          </p:cNvPicPr>
          <p:nvPr userDrawn="1"/>
        </p:nvPicPr>
        <p:blipFill>
          <a:blip r:embed="rId11"/>
          <a:stretch>
            <a:fillRect/>
          </a:stretch>
        </p:blipFill>
        <p:spPr>
          <a:xfrm>
            <a:off x="9411307" y="5438588"/>
            <a:ext cx="2086303" cy="1656138"/>
          </a:xfrm>
          <a:prstGeom prst="rect">
            <a:avLst/>
          </a:prstGeom>
        </p:spPr>
      </p:pic>
    </p:spTree>
    <p:extLst>
      <p:ext uri="{BB962C8B-B14F-4D97-AF65-F5344CB8AC3E}">
        <p14:creationId xmlns:p14="http://schemas.microsoft.com/office/powerpoint/2010/main" val="41220394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8.w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8.bin"/><Relationship Id="rId5" Type="http://schemas.openxmlformats.org/officeDocument/2006/relationships/image" Target="../media/image17.wmf"/><Relationship Id="rId4" Type="http://schemas.openxmlformats.org/officeDocument/2006/relationships/oleObject" Target="../embeddings/oleObject7.bin"/></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7" Type="http://schemas.openxmlformats.org/officeDocument/2006/relationships/image" Target="../media/image25.sv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3.svg"/></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oleObject" Target="../embeddings/Microsoft_Excel_97-2003_Worksheet1.xls"/><Relationship Id="rId7"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slide" Target="slide17.xml"/><Relationship Id="rId5" Type="http://schemas.openxmlformats.org/officeDocument/2006/relationships/slide" Target="slide15.xml"/><Relationship Id="rId4" Type="http://schemas.openxmlformats.org/officeDocument/2006/relationships/image" Target="../media/image20.png"/><Relationship Id="rId9"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slide" Target="slide14.xml"/><Relationship Id="rId4" Type="http://schemas.openxmlformats.org/officeDocument/2006/relationships/image" Target="../media/image21.gif"/></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slide" Target="slide14.xml"/><Relationship Id="rId4" Type="http://schemas.openxmlformats.org/officeDocument/2006/relationships/image" Target="../media/image21.gif"/></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slide" Target="slide14.xml"/><Relationship Id="rId4" Type="http://schemas.openxmlformats.org/officeDocument/2006/relationships/image" Target="../media/image21.gif"/></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slide" Target="slide14.xml"/><Relationship Id="rId4" Type="http://schemas.openxmlformats.org/officeDocument/2006/relationships/image" Target="../media/image21.gi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8.wmf"/><Relationship Id="rId5" Type="http://schemas.openxmlformats.org/officeDocument/2006/relationships/oleObject" Target="../embeddings/oleObject2.bin"/><Relationship Id="rId4" Type="http://schemas.openxmlformats.org/officeDocument/2006/relationships/image" Target="../media/image7.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3.bin"/><Relationship Id="rId7" Type="http://schemas.openxmlformats.org/officeDocument/2006/relationships/oleObject" Target="../embeddings/oleObject5.bin"/><Relationship Id="rId12"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1.wmf"/><Relationship Id="rId11" Type="http://schemas.openxmlformats.org/officeDocument/2006/relationships/image" Target="../media/image9.png"/><Relationship Id="rId5" Type="http://schemas.openxmlformats.org/officeDocument/2006/relationships/oleObject" Target="../embeddings/oleObject4.bin"/><Relationship Id="rId10" Type="http://schemas.openxmlformats.org/officeDocument/2006/relationships/image" Target="../media/image13.wmf"/><Relationship Id="rId4" Type="http://schemas.openxmlformats.org/officeDocument/2006/relationships/image" Target="../media/image10.wmf"/><Relationship Id="rId9" Type="http://schemas.openxmlformats.org/officeDocument/2006/relationships/oleObject" Target="../embeddings/oleObject6.bin"/></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7" Type="http://schemas.openxmlformats.org/officeDocument/2006/relationships/image" Target="../media/image25.sv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3.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AA65E432-C1E6-4C36-BF8E-2DA25E65DC32}"/>
              </a:ext>
              <a:ext uri="{C183D7F6-B498-43B3-948B-1728B52AA6E4}">
                <adec:decorative xmlns:adec="http://schemas.microsoft.com/office/drawing/2017/decorative" xmlns="" val="1"/>
              </a:ext>
            </a:extLst>
          </p:cNvPr>
          <p:cNvCxnSpPr/>
          <p:nvPr/>
        </p:nvCxnSpPr>
        <p:spPr>
          <a:xfrm>
            <a:off x="3579677" y="4747910"/>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xmlns="" id="{D05F6415-1E7C-453D-B6B7-DBF76BDA691B}"/>
              </a:ext>
            </a:extLst>
          </p:cNvPr>
          <p:cNvSpPr>
            <a:spLocks noGrp="1"/>
          </p:cNvSpPr>
          <p:nvPr>
            <p:ph type="subTitle" idx="1"/>
          </p:nvPr>
        </p:nvSpPr>
        <p:spPr>
          <a:xfrm>
            <a:off x="1465127" y="5177912"/>
            <a:ext cx="9144000" cy="1655762"/>
          </a:xfrm>
        </p:spPr>
        <p:txBody>
          <a:bodyPr>
            <a:normAutofit/>
          </a:bodyPr>
          <a:lstStyle/>
          <a:p>
            <a:r>
              <a:rPr lang="en-US" sz="2800">
                <a:solidFill>
                  <a:schemeClr val="bg1"/>
                </a:solidFill>
                <a:latin typeface="Arial" pitchFamily="34" charset="0"/>
                <a:ea typeface="Tahoma" panose="020B0604030504040204" pitchFamily="34" charset="0"/>
                <a:cs typeface="Arial" pitchFamily="34" charset="0"/>
              </a:rPr>
              <a:t>Giáo viên:……………………………</a:t>
            </a:r>
            <a:endParaRPr lang="en-US" sz="2800" dirty="0">
              <a:solidFill>
                <a:schemeClr val="bg1"/>
              </a:solidFill>
              <a:latin typeface="Arial" pitchFamily="34" charset="0"/>
              <a:ea typeface="Tahoma" panose="020B0604030504040204" pitchFamily="34" charset="0"/>
              <a:cs typeface="Arial" pitchFamily="34" charset="0"/>
            </a:endParaRPr>
          </a:p>
        </p:txBody>
      </p:sp>
      <p:pic>
        <p:nvPicPr>
          <p:cNvPr id="15" name="1" descr="Clipboard">
            <a:extLst>
              <a:ext uri="{FF2B5EF4-FFF2-40B4-BE49-F238E27FC236}">
                <a16:creationId xmlns:a16="http://schemas.microsoft.com/office/drawing/2014/main" xmlns="" id="{2A123BD8-A09C-49C0-98E8-54B55610A9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rot="631394">
            <a:off x="-634327" y="3883012"/>
            <a:ext cx="3194131" cy="3194131"/>
          </a:xfrm>
          <a:prstGeom prst="rect">
            <a:avLst/>
          </a:prstGeom>
        </p:spPr>
      </p:pic>
      <p:pic>
        <p:nvPicPr>
          <p:cNvPr id="19" name="Graphic 18" descr="Ruler">
            <a:extLst>
              <a:ext uri="{FF2B5EF4-FFF2-40B4-BE49-F238E27FC236}">
                <a16:creationId xmlns:a16="http://schemas.microsoft.com/office/drawing/2014/main" xmlns="" id="{39130E3C-1E93-4315-AE76-13C55147DC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a16="http://schemas.microsoft.com/office/drawing/2014/main" xmlns="" id="{FFEC1660-205F-490E-800A-0D57D250BA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rot="20520790">
            <a:off x="10917677" y="783939"/>
            <a:ext cx="1488402" cy="1488402"/>
          </a:xfrm>
          <a:prstGeom prst="rect">
            <a:avLst/>
          </a:prstGeom>
        </p:spPr>
      </p:pic>
      <p:sp>
        <p:nvSpPr>
          <p:cNvPr id="12" name="Subtitle 2">
            <a:extLst>
              <a:ext uri="{FF2B5EF4-FFF2-40B4-BE49-F238E27FC236}">
                <a16:creationId xmlns:a16="http://schemas.microsoft.com/office/drawing/2014/main" xmlns="" id="{CF2EB805-B981-47B9-9661-CF05DB551677}"/>
              </a:ext>
            </a:extLst>
          </p:cNvPr>
          <p:cNvSpPr txBox="1">
            <a:spLocks/>
          </p:cNvSpPr>
          <p:nvPr/>
        </p:nvSpPr>
        <p:spPr>
          <a:xfrm>
            <a:off x="262360" y="160893"/>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800">
                <a:solidFill>
                  <a:schemeClr val="bg1"/>
                </a:solidFill>
                <a:latin typeface="Arial" pitchFamily="34" charset="0"/>
                <a:ea typeface="Tahoma" panose="020B0604030504040204" pitchFamily="34" charset="0"/>
                <a:cs typeface="Arial" pitchFamily="34" charset="0"/>
              </a:rPr>
              <a:t>    PHÒNG GD&amp;ĐT………..</a:t>
            </a:r>
          </a:p>
          <a:p>
            <a:pPr algn="l"/>
            <a:r>
              <a:rPr lang="en-US" sz="2800">
                <a:solidFill>
                  <a:schemeClr val="bg1"/>
                </a:solidFill>
                <a:latin typeface="Arial" pitchFamily="34" charset="0"/>
                <a:ea typeface="Tahoma" panose="020B0604030504040204" pitchFamily="34" charset="0"/>
                <a:cs typeface="Arial" pitchFamily="34" charset="0"/>
              </a:rPr>
              <a:t>TRƯỜNG THCS ………….……</a:t>
            </a:r>
            <a:endParaRPr lang="en-US" sz="2800" dirty="0">
              <a:solidFill>
                <a:schemeClr val="bg1"/>
              </a:solidFill>
              <a:latin typeface="Arial" pitchFamily="34" charset="0"/>
              <a:ea typeface="Tahoma" panose="020B0604030504040204" pitchFamily="34" charset="0"/>
              <a:cs typeface="Arial" pitchFamily="34" charset="0"/>
            </a:endParaRPr>
          </a:p>
        </p:txBody>
      </p:sp>
      <p:sp>
        <p:nvSpPr>
          <p:cNvPr id="14" name="!!1">
            <a:extLst>
              <a:ext uri="{FF2B5EF4-FFF2-40B4-BE49-F238E27FC236}">
                <a16:creationId xmlns:a16="http://schemas.microsoft.com/office/drawing/2014/main" xmlns="" id="{0E246211-C9C9-4B3E-9DDF-914AB989AE93}"/>
              </a:ext>
            </a:extLst>
          </p:cNvPr>
          <p:cNvSpPr txBox="1"/>
          <p:nvPr/>
        </p:nvSpPr>
        <p:spPr>
          <a:xfrm>
            <a:off x="2133600" y="2291083"/>
            <a:ext cx="9026254" cy="1569660"/>
          </a:xfrm>
          <a:prstGeom prst="rect">
            <a:avLst/>
          </a:prstGeom>
          <a:noFill/>
        </p:spPr>
        <p:txBody>
          <a:bodyPr wrap="square">
            <a:spAutoFit/>
          </a:bodyPr>
          <a:lstStyle/>
          <a:p>
            <a:pPr algn="ctr"/>
            <a:r>
              <a:rPr lang="nl-NL" sz="4800" b="1">
                <a:solidFill>
                  <a:srgbClr val="FFFF00"/>
                </a:solidFill>
                <a:latin typeface="Arial" pitchFamily="34" charset="0"/>
                <a:cs typeface="Arial" pitchFamily="34" charset="0"/>
              </a:rPr>
              <a:t>§3: PHÉP CỘNG, PHÉP TRỪ CÁC SỐ TỰ </a:t>
            </a:r>
            <a:r>
              <a:rPr lang="nl-NL" sz="4800" b="1" smtClean="0">
                <a:solidFill>
                  <a:srgbClr val="FFFF00"/>
                </a:solidFill>
                <a:latin typeface="Arial" pitchFamily="34" charset="0"/>
                <a:cs typeface="Arial" pitchFamily="34" charset="0"/>
              </a:rPr>
              <a:t>NHIÊN (tiết 1)</a:t>
            </a:r>
            <a:endParaRPr lang="en-US" sz="4800">
              <a:solidFill>
                <a:srgbClr val="FFFF00"/>
              </a:solidFill>
              <a:latin typeface="Arial" pitchFamily="34" charset="0"/>
              <a:cs typeface="Arial" pitchFamily="34" charset="0"/>
            </a:endParaRPr>
          </a:p>
        </p:txBody>
      </p:sp>
    </p:spTree>
    <p:extLst>
      <p:ext uri="{BB962C8B-B14F-4D97-AF65-F5344CB8AC3E}">
        <p14:creationId xmlns:p14="http://schemas.microsoft.com/office/powerpoint/2010/main" val="2906397050"/>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4" name="TextBox 33">
            <a:extLst>
              <a:ext uri="{FF2B5EF4-FFF2-40B4-BE49-F238E27FC236}">
                <a16:creationId xmlns:a16="http://schemas.microsoft.com/office/drawing/2014/main" xmlns="" id="{A3A062DA-93BF-4842-B601-4404401BCCE3}"/>
              </a:ext>
            </a:extLst>
          </p:cNvPr>
          <p:cNvSpPr txBox="1"/>
          <p:nvPr/>
        </p:nvSpPr>
        <p:spPr>
          <a:xfrm>
            <a:off x="874253" y="411407"/>
            <a:ext cx="10148422" cy="584775"/>
          </a:xfrm>
          <a:prstGeom prst="rect">
            <a:avLst/>
          </a:prstGeom>
          <a:noFill/>
        </p:spPr>
        <p:txBody>
          <a:bodyPr wrap="square">
            <a:spAutoFit/>
          </a:bodyPr>
          <a:lstStyle/>
          <a:p>
            <a:pPr algn="just"/>
            <a:r>
              <a:rPr lang="en-US" sz="3200" b="1" smtClean="0">
                <a:solidFill>
                  <a:srgbClr val="0070C0"/>
                </a:solidFill>
                <a:effectLst/>
                <a:latin typeface="Arial" pitchFamily="34" charset="0"/>
                <a:ea typeface="Times New Roman" panose="02020603050405020304" pitchFamily="18" charset="0"/>
                <a:cs typeface="Arial" pitchFamily="34" charset="0"/>
              </a:rPr>
              <a:t>2. Phép trừ</a:t>
            </a:r>
            <a:endParaRPr lang="en-US" sz="3200" b="1">
              <a:solidFill>
                <a:srgbClr val="0070C0"/>
              </a:solidFill>
              <a:latin typeface="Arial" pitchFamily="34" charset="0"/>
              <a:cs typeface="Arial" pitchFamily="34" charset="0"/>
            </a:endParaRPr>
          </a:p>
        </p:txBody>
      </p:sp>
      <p:grpSp>
        <p:nvGrpSpPr>
          <p:cNvPr id="39" name="Group 38">
            <a:extLst>
              <a:ext uri="{FF2B5EF4-FFF2-40B4-BE49-F238E27FC236}">
                <a16:creationId xmlns:a16="http://schemas.microsoft.com/office/drawing/2014/main" xmlns="" id="{1ED5D934-1005-42E7-B9E8-65E9CE12B957}"/>
              </a:ext>
            </a:extLst>
          </p:cNvPr>
          <p:cNvGrpSpPr/>
          <p:nvPr/>
        </p:nvGrpSpPr>
        <p:grpSpPr>
          <a:xfrm rot="5400000">
            <a:off x="8383393" y="3218530"/>
            <a:ext cx="6891246" cy="653685"/>
            <a:chOff x="4871257" y="83128"/>
            <a:chExt cx="7501721" cy="653685"/>
          </a:xfrm>
        </p:grpSpPr>
        <p:sp>
          <p:nvSpPr>
            <p:cNvPr id="40" name="Rectangle: Rounded Corners 39">
              <a:extLst>
                <a:ext uri="{FF2B5EF4-FFF2-40B4-BE49-F238E27FC236}">
                  <a16:creationId xmlns:a16="http://schemas.microsoft.com/office/drawing/2014/main" xmlns=""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1" name="TextBox 40">
              <a:extLst>
                <a:ext uri="{FF2B5EF4-FFF2-40B4-BE49-F238E27FC236}">
                  <a16:creationId xmlns:a16="http://schemas.microsoft.com/office/drawing/2014/main" xmlns=""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TextBox 14">
            <a:extLst>
              <a:ext uri="{FF2B5EF4-FFF2-40B4-BE49-F238E27FC236}">
                <a16:creationId xmlns:a16="http://schemas.microsoft.com/office/drawing/2014/main" xmlns="" id="{A3A062DA-93BF-4842-B601-4404401BCCE3}"/>
              </a:ext>
            </a:extLst>
          </p:cNvPr>
          <p:cNvSpPr txBox="1"/>
          <p:nvPr/>
        </p:nvSpPr>
        <p:spPr>
          <a:xfrm>
            <a:off x="2786466" y="2384130"/>
            <a:ext cx="5443144" cy="523220"/>
          </a:xfrm>
          <a:prstGeom prst="rect">
            <a:avLst/>
          </a:prstGeom>
          <a:noFill/>
        </p:spPr>
        <p:txBody>
          <a:bodyPr wrap="square">
            <a:spAutoFit/>
          </a:bodyPr>
          <a:lstStyle/>
          <a:p>
            <a:pPr algn="just"/>
            <a:r>
              <a:rPr lang="en-US" sz="2800">
                <a:latin typeface="Arial" pitchFamily="34" charset="0"/>
                <a:ea typeface="Times New Roman" panose="02020603050405020304" pitchFamily="18" charset="0"/>
                <a:cs typeface="Arial" pitchFamily="34" charset="0"/>
              </a:rPr>
              <a:t>Số </a:t>
            </a:r>
            <a:r>
              <a:rPr lang="en-US" sz="2800" smtClean="0">
                <a:latin typeface="Arial" pitchFamily="34" charset="0"/>
                <a:ea typeface="Times New Roman" panose="02020603050405020304" pitchFamily="18" charset="0"/>
                <a:cs typeface="Arial" pitchFamily="34" charset="0"/>
              </a:rPr>
              <a:t>bị trừ    Số trừ    </a:t>
            </a:r>
            <a:r>
              <a:rPr lang="en-US" sz="2800" smtClean="0">
                <a:latin typeface="Arial" pitchFamily="34" charset="0"/>
                <a:cs typeface="Arial" pitchFamily="34" charset="0"/>
              </a:rPr>
              <a:t>Hiệu</a:t>
            </a:r>
            <a:endParaRPr lang="en-US" sz="2800">
              <a:latin typeface="Arial" pitchFamily="34" charset="0"/>
              <a:cs typeface="Arial" pitchFamily="34" charset="0"/>
            </a:endParaRPr>
          </a:p>
        </p:txBody>
      </p:sp>
      <p:sp>
        <p:nvSpPr>
          <p:cNvPr id="17" name="Content Placeholder 2">
            <a:extLst>
              <a:ext uri="{FF2B5EF4-FFF2-40B4-BE49-F238E27FC236}">
                <a16:creationId xmlns:a16="http://schemas.microsoft.com/office/drawing/2014/main" xmlns="" id="{5CC79972-FF38-4665-82E6-9C18B2DBFC65}"/>
              </a:ext>
            </a:extLst>
          </p:cNvPr>
          <p:cNvSpPr txBox="1">
            <a:spLocks/>
          </p:cNvSpPr>
          <p:nvPr/>
        </p:nvSpPr>
        <p:spPr>
          <a:xfrm>
            <a:off x="1092351" y="970396"/>
            <a:ext cx="9143999" cy="71300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b="1" smtClean="0">
                <a:solidFill>
                  <a:srgbClr val="FF0000"/>
                </a:solidFill>
                <a:latin typeface="Arial" pitchFamily="34" charset="0"/>
                <a:cs typeface="Arial" pitchFamily="34" charset="0"/>
              </a:rPr>
              <a:t>a) Nhắc lại về phép trừ</a:t>
            </a:r>
            <a:endParaRPr lang="en-US" sz="4000" b="1" dirty="0">
              <a:solidFill>
                <a:srgbClr val="FF0000"/>
              </a:solidFill>
              <a:latin typeface="Arial" pitchFamily="34" charset="0"/>
              <a:ea typeface="Tahoma"/>
              <a:cs typeface="Arial" pitchFamily="34" charset="0"/>
            </a:endParaRPr>
          </a:p>
        </p:txBody>
      </p:sp>
      <p:sp>
        <p:nvSpPr>
          <p:cNvPr id="18" name="TextBox 17">
            <a:extLst>
              <a:ext uri="{FF2B5EF4-FFF2-40B4-BE49-F238E27FC236}">
                <a16:creationId xmlns:a16="http://schemas.microsoft.com/office/drawing/2014/main" xmlns="" id="{A3A062DA-93BF-4842-B601-4404401BCCE3}"/>
              </a:ext>
            </a:extLst>
          </p:cNvPr>
          <p:cNvSpPr txBox="1"/>
          <p:nvPr/>
        </p:nvSpPr>
        <p:spPr>
          <a:xfrm>
            <a:off x="1364820" y="2843814"/>
            <a:ext cx="9502578" cy="2462213"/>
          </a:xfrm>
          <a:prstGeom prst="rect">
            <a:avLst/>
          </a:prstGeom>
          <a:noFill/>
        </p:spPr>
        <p:txBody>
          <a:bodyPr wrap="square">
            <a:spAutoFit/>
          </a:bodyPr>
          <a:lstStyle/>
          <a:p>
            <a:pPr algn="just">
              <a:lnSpc>
                <a:spcPct val="150000"/>
              </a:lnSpc>
            </a:pPr>
            <a:r>
              <a:rPr lang="en-US" sz="2800" i="1" smtClean="0">
                <a:latin typeface="Arial" pitchFamily="34" charset="0"/>
                <a:cs typeface="Arial" pitchFamily="34" charset="0"/>
              </a:rPr>
              <a:t>Lưu ý:</a:t>
            </a:r>
          </a:p>
          <a:p>
            <a:pPr algn="just">
              <a:lnSpc>
                <a:spcPct val="150000"/>
              </a:lnSpc>
            </a:pPr>
            <a:r>
              <a:rPr lang="en-US" sz="2800" i="1" smtClean="0">
                <a:latin typeface="Arial" pitchFamily="34" charset="0"/>
                <a:cs typeface="Arial" pitchFamily="34" charset="0"/>
              </a:rPr>
              <a:t>a – b = c thì a = b + c</a:t>
            </a:r>
          </a:p>
          <a:p>
            <a:pPr algn="just">
              <a:lnSpc>
                <a:spcPct val="150000"/>
              </a:lnSpc>
            </a:pPr>
            <a:r>
              <a:rPr lang="en-US" sz="2800" i="1" smtClean="0">
                <a:latin typeface="Arial" pitchFamily="34" charset="0"/>
                <a:cs typeface="Arial" pitchFamily="34" charset="0"/>
              </a:rPr>
              <a:t>a + b = c thì </a:t>
            </a:r>
          </a:p>
          <a:p>
            <a:pPr algn="just"/>
            <a:endParaRPr lang="en-US" sz="2800">
              <a:latin typeface="Arial" pitchFamily="34" charset="0"/>
              <a:cs typeface="Arial" pitchFamily="34" charset="0"/>
            </a:endParaRPr>
          </a:p>
        </p:txBody>
      </p:sp>
      <p:sp>
        <p:nvSpPr>
          <p:cNvPr id="9" name="Rectangle 5"/>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1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8" name="!!3">
            <a:extLst>
              <a:ext uri="{FF2B5EF4-FFF2-40B4-BE49-F238E27FC236}">
                <a16:creationId xmlns:a16="http://schemas.microsoft.com/office/drawing/2014/main" xmlns="" id="{83F1A94D-48D5-4D73-BDAA-9118478F5E60}"/>
              </a:ext>
            </a:extLst>
          </p:cNvPr>
          <p:cNvPicPr>
            <a:picLocks noChangeAspect="1"/>
          </p:cNvPicPr>
          <p:nvPr/>
        </p:nvPicPr>
        <p:blipFill>
          <a:blip r:embed="rId3"/>
          <a:stretch>
            <a:fillRect/>
          </a:stretch>
        </p:blipFill>
        <p:spPr>
          <a:xfrm>
            <a:off x="9432772" y="272962"/>
            <a:ext cx="1607156" cy="1446440"/>
          </a:xfrm>
          <a:prstGeom prst="rect">
            <a:avLst/>
          </a:prstGeom>
        </p:spPr>
      </p:pic>
      <p:sp>
        <p:nvSpPr>
          <p:cNvPr id="1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3" name="Object 22"/>
          <p:cNvGraphicFramePr>
            <a:graphicFrameLocks noChangeAspect="1"/>
          </p:cNvGraphicFramePr>
          <p:nvPr>
            <p:extLst>
              <p:ext uri="{D42A27DB-BD31-4B8C-83A1-F6EECF244321}">
                <p14:modId xmlns:p14="http://schemas.microsoft.com/office/powerpoint/2010/main" val="183217153"/>
              </p:ext>
            </p:extLst>
          </p:nvPr>
        </p:nvGraphicFramePr>
        <p:xfrm>
          <a:off x="2992874" y="1525460"/>
          <a:ext cx="4878999" cy="924442"/>
        </p:xfrm>
        <a:graphic>
          <a:graphicData uri="http://schemas.openxmlformats.org/presentationml/2006/ole">
            <mc:AlternateContent xmlns:mc="http://schemas.openxmlformats.org/markup-compatibility/2006">
              <mc:Choice xmlns:v="urn:schemas-microsoft-com:vml" Requires="v">
                <p:oleObj spid="_x0000_s7206" name="Equation" r:id="rId4" imgW="2717800" imgH="520700" progId="Equation.DSMT4">
                  <p:embed/>
                </p:oleObj>
              </mc:Choice>
              <mc:Fallback>
                <p:oleObj name="Equation" r:id="rId4" imgW="2717800" imgH="520700" progId="Equation.DSMT4">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2874" y="1525460"/>
                        <a:ext cx="4878999" cy="924442"/>
                      </a:xfrm>
                      <a:prstGeom prst="rect">
                        <a:avLst/>
                      </a:prstGeom>
                      <a:noFill/>
                    </p:spPr>
                  </p:pic>
                </p:oleObj>
              </mc:Fallback>
            </mc:AlternateContent>
          </a:graphicData>
        </a:graphic>
      </p:graphicFrame>
      <p:sp>
        <p:nvSpPr>
          <p:cNvPr id="24" name="Rectangle 5"/>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6" name="Object 25"/>
          <p:cNvGraphicFramePr>
            <a:graphicFrameLocks noChangeAspect="1"/>
          </p:cNvGraphicFramePr>
          <p:nvPr>
            <p:extLst>
              <p:ext uri="{D42A27DB-BD31-4B8C-83A1-F6EECF244321}">
                <p14:modId xmlns:p14="http://schemas.microsoft.com/office/powerpoint/2010/main" val="2579020907"/>
              </p:ext>
            </p:extLst>
          </p:nvPr>
        </p:nvGraphicFramePr>
        <p:xfrm>
          <a:off x="3486609" y="4261810"/>
          <a:ext cx="1520097" cy="1043922"/>
        </p:xfrm>
        <a:graphic>
          <a:graphicData uri="http://schemas.openxmlformats.org/presentationml/2006/ole">
            <mc:AlternateContent xmlns:mc="http://schemas.openxmlformats.org/markup-compatibility/2006">
              <mc:Choice xmlns:v="urn:schemas-microsoft-com:vml" Requires="v">
                <p:oleObj spid="_x0000_s7207" name="Equation" r:id="rId6" imgW="787058" imgH="545863" progId="Equation.DSMT4">
                  <p:embed/>
                </p:oleObj>
              </mc:Choice>
              <mc:Fallback>
                <p:oleObj name="Equation" r:id="rId6" imgW="787058" imgH="545863" progId="Equation.DSMT4">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86609" y="4261810"/>
                        <a:ext cx="1520097" cy="1043922"/>
                      </a:xfrm>
                      <a:prstGeom prst="rect">
                        <a:avLst/>
                      </a:prstGeom>
                      <a:noFill/>
                    </p:spPr>
                  </p:pic>
                </p:oleObj>
              </mc:Fallback>
            </mc:AlternateContent>
          </a:graphicData>
        </a:graphic>
      </p:graphicFrame>
    </p:spTree>
    <p:extLst>
      <p:ext uri="{BB962C8B-B14F-4D97-AF65-F5344CB8AC3E}">
        <p14:creationId xmlns:p14="http://schemas.microsoft.com/office/powerpoint/2010/main" val="105147877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a:extLst>
              <a:ext uri="{FF2B5EF4-FFF2-40B4-BE49-F238E27FC236}">
                <a16:creationId xmlns:a16="http://schemas.microsoft.com/office/drawing/2014/main" xmlns="" id="{83F1A94D-48D5-4D73-BDAA-9118478F5E60}"/>
              </a:ext>
            </a:extLst>
          </p:cNvPr>
          <p:cNvPicPr>
            <a:picLocks noChangeAspect="1"/>
          </p:cNvPicPr>
          <p:nvPr/>
        </p:nvPicPr>
        <p:blipFill>
          <a:blip r:embed="rId2"/>
          <a:stretch>
            <a:fillRect/>
          </a:stretch>
        </p:blipFill>
        <p:spPr>
          <a:xfrm>
            <a:off x="9666005" y="99749"/>
            <a:ext cx="1607156" cy="1446440"/>
          </a:xfrm>
          <a:prstGeom prst="rect">
            <a:avLst/>
          </a:prstGeom>
        </p:spPr>
      </p:pic>
      <p:grpSp>
        <p:nvGrpSpPr>
          <p:cNvPr id="10" name="Group 9">
            <a:extLst>
              <a:ext uri="{FF2B5EF4-FFF2-40B4-BE49-F238E27FC236}">
                <a16:creationId xmlns:a16="http://schemas.microsoft.com/office/drawing/2014/main" xmlns=""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xmlns=""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13" name="TextBox 12">
            <a:extLst>
              <a:ext uri="{FF2B5EF4-FFF2-40B4-BE49-F238E27FC236}">
                <a16:creationId xmlns:a16="http://schemas.microsoft.com/office/drawing/2014/main" xmlns="" id="{A3A062DA-93BF-4842-B601-4404401BCCE3}"/>
              </a:ext>
            </a:extLst>
          </p:cNvPr>
          <p:cNvSpPr txBox="1"/>
          <p:nvPr/>
        </p:nvSpPr>
        <p:spPr>
          <a:xfrm>
            <a:off x="874253" y="273383"/>
            <a:ext cx="10148422" cy="584775"/>
          </a:xfrm>
          <a:prstGeom prst="rect">
            <a:avLst/>
          </a:prstGeom>
          <a:noFill/>
        </p:spPr>
        <p:txBody>
          <a:bodyPr wrap="square">
            <a:spAutoFit/>
          </a:bodyPr>
          <a:lstStyle/>
          <a:p>
            <a:pPr algn="just"/>
            <a:r>
              <a:rPr lang="en-US" sz="3200" b="1" smtClean="0">
                <a:solidFill>
                  <a:srgbClr val="0070C0"/>
                </a:solidFill>
                <a:effectLst/>
                <a:latin typeface="Arial" pitchFamily="34" charset="0"/>
                <a:ea typeface="Times New Roman" panose="02020603050405020304" pitchFamily="18" charset="0"/>
                <a:cs typeface="Arial" pitchFamily="34" charset="0"/>
              </a:rPr>
              <a:t>2. Phép trừ</a:t>
            </a:r>
            <a:endParaRPr lang="en-US" sz="3200" b="1">
              <a:solidFill>
                <a:srgbClr val="0070C0"/>
              </a:solidFill>
              <a:latin typeface="Arial" pitchFamily="34" charset="0"/>
              <a:cs typeface="Arial" pitchFamily="34" charset="0"/>
            </a:endParaRPr>
          </a:p>
        </p:txBody>
      </p:sp>
      <p:sp>
        <p:nvSpPr>
          <p:cNvPr id="14" name="Content Placeholder 2">
            <a:extLst>
              <a:ext uri="{FF2B5EF4-FFF2-40B4-BE49-F238E27FC236}">
                <a16:creationId xmlns:a16="http://schemas.microsoft.com/office/drawing/2014/main" xmlns="" id="{5CC79972-FF38-4665-82E6-9C18B2DBFC65}"/>
              </a:ext>
            </a:extLst>
          </p:cNvPr>
          <p:cNvSpPr txBox="1">
            <a:spLocks/>
          </p:cNvSpPr>
          <p:nvPr/>
        </p:nvSpPr>
        <p:spPr>
          <a:xfrm>
            <a:off x="1118550" y="930892"/>
            <a:ext cx="9143999" cy="71300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b="1" smtClean="0">
                <a:solidFill>
                  <a:srgbClr val="FF0000"/>
                </a:solidFill>
                <a:latin typeface="Arial" pitchFamily="34" charset="0"/>
                <a:cs typeface="Arial" pitchFamily="34" charset="0"/>
              </a:rPr>
              <a:t>b) Ví dụ</a:t>
            </a:r>
            <a:endParaRPr lang="en-US" sz="4000" b="1" dirty="0">
              <a:solidFill>
                <a:srgbClr val="FF0000"/>
              </a:solidFill>
              <a:latin typeface="Arial" pitchFamily="34" charset="0"/>
              <a:ea typeface="Tahoma"/>
              <a:cs typeface="Arial" pitchFamily="34" charset="0"/>
            </a:endParaRPr>
          </a:p>
        </p:txBody>
      </p:sp>
      <p:sp>
        <p:nvSpPr>
          <p:cNvPr id="16" name="TextBox 15">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1474601" y="2421209"/>
            <a:ext cx="8194331" cy="2246769"/>
          </a:xfrm>
          <a:prstGeom prst="rect">
            <a:avLst/>
          </a:prstGeom>
          <a:noFill/>
        </p:spPr>
        <p:txBody>
          <a:bodyPr wrap="square">
            <a:spAutoFit/>
          </a:bodyPr>
          <a:lstStyle/>
          <a:p>
            <a:r>
              <a:rPr lang="en-US" sz="2800" smtClean="0">
                <a:effectLst/>
                <a:latin typeface="Arial" pitchFamily="34" charset="0"/>
                <a:ea typeface="Times New Roman" panose="02020603050405020304" pitchFamily="18" charset="0"/>
                <a:cs typeface="Arial" pitchFamily="34" charset="0"/>
              </a:rPr>
              <a:t>Giải:</a:t>
            </a:r>
          </a:p>
          <a:p>
            <a:r>
              <a:rPr lang="en-US" sz="2800" smtClean="0">
                <a:latin typeface="Arial" pitchFamily="34" charset="0"/>
                <a:ea typeface="Times New Roman" panose="02020603050405020304" pitchFamily="18" charset="0"/>
                <a:cs typeface="Arial" pitchFamily="34" charset="0"/>
              </a:rPr>
              <a:t>Từ </a:t>
            </a:r>
            <a:r>
              <a:rPr lang="en-US" sz="2800">
                <a:latin typeface="Arial" pitchFamily="34" charset="0"/>
                <a:ea typeface="Times New Roman" panose="02020603050405020304" pitchFamily="18" charset="0"/>
                <a:cs typeface="Arial" pitchFamily="34" charset="0"/>
              </a:rPr>
              <a:t>x + 2015 = </a:t>
            </a:r>
            <a:r>
              <a:rPr lang="en-US" sz="2800" smtClean="0">
                <a:latin typeface="Arial" pitchFamily="34" charset="0"/>
                <a:ea typeface="Times New Roman" panose="02020603050405020304" pitchFamily="18" charset="0"/>
                <a:cs typeface="Arial" pitchFamily="34" charset="0"/>
              </a:rPr>
              <a:t>2021 ta có</a:t>
            </a:r>
            <a:endParaRPr lang="en-US" sz="2800">
              <a:latin typeface="Arial" pitchFamily="34" charset="0"/>
              <a:ea typeface="Times New Roman" panose="02020603050405020304" pitchFamily="18" charset="0"/>
              <a:cs typeface="Arial" pitchFamily="34" charset="0"/>
            </a:endParaRPr>
          </a:p>
          <a:p>
            <a:r>
              <a:rPr lang="en-US" sz="2800" smtClean="0">
                <a:latin typeface="Arial" pitchFamily="34" charset="0"/>
                <a:ea typeface="Times New Roman" panose="02020603050405020304" pitchFamily="18" charset="0"/>
                <a:cs typeface="Arial" pitchFamily="34" charset="0"/>
              </a:rPr>
              <a:t>                  x = 2021 – 2015 </a:t>
            </a:r>
          </a:p>
          <a:p>
            <a:r>
              <a:rPr lang="en-US" sz="2800">
                <a:effectLst/>
                <a:latin typeface="Arial" pitchFamily="34" charset="0"/>
                <a:ea typeface="Times New Roman" panose="02020603050405020304" pitchFamily="18" charset="0"/>
                <a:cs typeface="Arial" pitchFamily="34" charset="0"/>
              </a:rPr>
              <a:t> </a:t>
            </a:r>
            <a:r>
              <a:rPr lang="en-US" sz="2800" smtClean="0">
                <a:effectLst/>
                <a:latin typeface="Arial" pitchFamily="34" charset="0"/>
                <a:ea typeface="Times New Roman" panose="02020603050405020304" pitchFamily="18" charset="0"/>
                <a:cs typeface="Arial" pitchFamily="34" charset="0"/>
              </a:rPr>
              <a:t>                 x = 6</a:t>
            </a:r>
          </a:p>
          <a:p>
            <a:r>
              <a:rPr lang="en-US" sz="2800" smtClean="0">
                <a:latin typeface="Arial" pitchFamily="34" charset="0"/>
                <a:ea typeface="Times New Roman" panose="02020603050405020304" pitchFamily="18" charset="0"/>
                <a:cs typeface="Arial" pitchFamily="34" charset="0"/>
              </a:rPr>
              <a:t>Vậy x = 6</a:t>
            </a:r>
            <a:endParaRPr lang="en-US" sz="2800">
              <a:effectLst/>
              <a:latin typeface="Arial" pitchFamily="34" charset="0"/>
              <a:ea typeface="Times New Roman" panose="02020603050405020304" pitchFamily="18" charset="0"/>
              <a:cs typeface="Arial" pitchFamily="34" charset="0"/>
            </a:endParaRPr>
          </a:p>
        </p:txBody>
      </p:sp>
      <p:sp>
        <p:nvSpPr>
          <p:cNvPr id="18" name="TextBox 17">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1920310" y="1518861"/>
            <a:ext cx="8194331" cy="523220"/>
          </a:xfrm>
          <a:prstGeom prst="rect">
            <a:avLst/>
          </a:prstGeom>
          <a:noFill/>
        </p:spPr>
        <p:txBody>
          <a:bodyPr wrap="square">
            <a:spAutoFit/>
          </a:bodyPr>
          <a:lstStyle/>
          <a:p>
            <a:r>
              <a:rPr lang="en-US" sz="2800" smtClean="0">
                <a:latin typeface="Arial" pitchFamily="34" charset="0"/>
                <a:ea typeface="Times New Roman" panose="02020603050405020304" pitchFamily="18" charset="0"/>
                <a:cs typeface="Arial" pitchFamily="34" charset="0"/>
              </a:rPr>
              <a:t>Tìm số tự nhiên x, biết: x + 2015 = 2021</a:t>
            </a:r>
            <a:endParaRPr lang="en-US" sz="2800" smtClean="0">
              <a:effectLst/>
              <a:latin typeface="Arial" pitchFamily="34" charset="0"/>
              <a:ea typeface="Times New Roman" panose="02020603050405020304" pitchFamily="18" charset="0"/>
              <a:cs typeface="Arial" pitchFamily="34" charset="0"/>
            </a:endParaRPr>
          </a:p>
        </p:txBody>
      </p:sp>
    </p:spTree>
    <p:extLst>
      <p:ext uri="{BB962C8B-B14F-4D97-AF65-F5344CB8AC3E}">
        <p14:creationId xmlns:p14="http://schemas.microsoft.com/office/powerpoint/2010/main" val="118136059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xmlns=""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13" name="TextBox 12">
            <a:extLst>
              <a:ext uri="{FF2B5EF4-FFF2-40B4-BE49-F238E27FC236}">
                <a16:creationId xmlns:a16="http://schemas.microsoft.com/office/drawing/2014/main" xmlns="" id="{A3A062DA-93BF-4842-B601-4404401BCCE3}"/>
              </a:ext>
            </a:extLst>
          </p:cNvPr>
          <p:cNvSpPr txBox="1"/>
          <p:nvPr/>
        </p:nvSpPr>
        <p:spPr>
          <a:xfrm>
            <a:off x="874253" y="273383"/>
            <a:ext cx="10148422" cy="584775"/>
          </a:xfrm>
          <a:prstGeom prst="rect">
            <a:avLst/>
          </a:prstGeom>
          <a:noFill/>
        </p:spPr>
        <p:txBody>
          <a:bodyPr wrap="square">
            <a:spAutoFit/>
          </a:bodyPr>
          <a:lstStyle/>
          <a:p>
            <a:pPr algn="just"/>
            <a:r>
              <a:rPr lang="en-US" sz="3200" b="1" smtClean="0">
                <a:solidFill>
                  <a:srgbClr val="0070C0"/>
                </a:solidFill>
                <a:effectLst/>
                <a:latin typeface="Arial" pitchFamily="34" charset="0"/>
                <a:ea typeface="Times New Roman" panose="02020603050405020304" pitchFamily="18" charset="0"/>
                <a:cs typeface="Arial" pitchFamily="34" charset="0"/>
              </a:rPr>
              <a:t>2. Phép trừ</a:t>
            </a:r>
            <a:endParaRPr lang="en-US" sz="3200" b="1">
              <a:solidFill>
                <a:srgbClr val="0070C0"/>
              </a:solidFill>
              <a:latin typeface="Arial" pitchFamily="34" charset="0"/>
              <a:cs typeface="Arial" pitchFamily="34" charset="0"/>
            </a:endParaRPr>
          </a:p>
        </p:txBody>
      </p:sp>
      <p:sp>
        <p:nvSpPr>
          <p:cNvPr id="14" name="Content Placeholder 2">
            <a:extLst>
              <a:ext uri="{FF2B5EF4-FFF2-40B4-BE49-F238E27FC236}">
                <a16:creationId xmlns:a16="http://schemas.microsoft.com/office/drawing/2014/main" xmlns="" id="{5CC79972-FF38-4665-82E6-9C18B2DBFC65}"/>
              </a:ext>
            </a:extLst>
          </p:cNvPr>
          <p:cNvSpPr txBox="1">
            <a:spLocks/>
          </p:cNvSpPr>
          <p:nvPr/>
        </p:nvSpPr>
        <p:spPr>
          <a:xfrm>
            <a:off x="1118550" y="930892"/>
            <a:ext cx="9143999" cy="71300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b="1" smtClean="0">
                <a:solidFill>
                  <a:srgbClr val="FF0000"/>
                </a:solidFill>
                <a:latin typeface="Arial" pitchFamily="34" charset="0"/>
                <a:cs typeface="Arial" pitchFamily="34" charset="0"/>
              </a:rPr>
              <a:t>c) Luyện tập 2</a:t>
            </a:r>
            <a:endParaRPr lang="en-US" sz="4000" b="1" dirty="0">
              <a:solidFill>
                <a:srgbClr val="FF0000"/>
              </a:solidFill>
              <a:latin typeface="Arial" pitchFamily="34" charset="0"/>
              <a:ea typeface="Tahoma"/>
              <a:cs typeface="Arial" pitchFamily="34" charset="0"/>
            </a:endParaRPr>
          </a:p>
        </p:txBody>
      </p:sp>
      <p:sp>
        <p:nvSpPr>
          <p:cNvPr id="16" name="TextBox 15">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1474601" y="2201753"/>
            <a:ext cx="8194331" cy="3539430"/>
          </a:xfrm>
          <a:prstGeom prst="rect">
            <a:avLst/>
          </a:prstGeom>
          <a:noFill/>
        </p:spPr>
        <p:txBody>
          <a:bodyPr wrap="square">
            <a:spAutoFit/>
          </a:bodyPr>
          <a:lstStyle/>
          <a:p>
            <a:r>
              <a:rPr lang="en-US" sz="2800" smtClean="0">
                <a:effectLst/>
                <a:latin typeface="Arial" pitchFamily="34" charset="0"/>
                <a:ea typeface="Times New Roman" panose="02020603050405020304" pitchFamily="18" charset="0"/>
                <a:cs typeface="Arial" pitchFamily="34" charset="0"/>
              </a:rPr>
              <a:t>Giải:</a:t>
            </a:r>
          </a:p>
          <a:p>
            <a:endParaRPr lang="en-US" sz="2800" smtClean="0">
              <a:effectLst/>
              <a:latin typeface="Arial" pitchFamily="34" charset="0"/>
              <a:ea typeface="Times New Roman" panose="02020603050405020304" pitchFamily="18" charset="0"/>
              <a:cs typeface="Arial" pitchFamily="34" charset="0"/>
            </a:endParaRPr>
          </a:p>
          <a:p>
            <a:r>
              <a:rPr lang="en-US" sz="2800" smtClean="0">
                <a:latin typeface="Arial" pitchFamily="34" charset="0"/>
                <a:ea typeface="Times New Roman" panose="02020603050405020304" pitchFamily="18" charset="0"/>
                <a:cs typeface="Arial" pitchFamily="34" charset="0"/>
              </a:rPr>
              <a:t>Từ </a:t>
            </a:r>
            <a:r>
              <a:rPr lang="en-US" sz="2800">
                <a:latin typeface="Arial" pitchFamily="34" charset="0"/>
                <a:ea typeface="Times New Roman" panose="02020603050405020304" pitchFamily="18" charset="0"/>
                <a:cs typeface="Arial" pitchFamily="34" charset="0"/>
              </a:rPr>
              <a:t>124 + (118 – x) = </a:t>
            </a:r>
            <a:r>
              <a:rPr lang="en-US" sz="2800" smtClean="0">
                <a:latin typeface="Arial" pitchFamily="34" charset="0"/>
                <a:ea typeface="Times New Roman" panose="02020603050405020304" pitchFamily="18" charset="0"/>
                <a:cs typeface="Arial" pitchFamily="34" charset="0"/>
              </a:rPr>
              <a:t>217 ta có</a:t>
            </a:r>
            <a:endParaRPr lang="en-US" sz="2800">
              <a:latin typeface="Arial" pitchFamily="34" charset="0"/>
              <a:ea typeface="Times New Roman" panose="02020603050405020304" pitchFamily="18" charset="0"/>
              <a:cs typeface="Arial" pitchFamily="34" charset="0"/>
            </a:endParaRPr>
          </a:p>
          <a:p>
            <a:r>
              <a:rPr lang="en-US" sz="2800" smtClean="0">
                <a:latin typeface="Arial" pitchFamily="34" charset="0"/>
                <a:ea typeface="Times New Roman" panose="02020603050405020304" pitchFamily="18" charset="0"/>
                <a:cs typeface="Arial" pitchFamily="34" charset="0"/>
              </a:rPr>
              <a:t>                  118 </a:t>
            </a:r>
            <a:r>
              <a:rPr lang="en-US" sz="2800">
                <a:latin typeface="Arial" pitchFamily="34" charset="0"/>
                <a:ea typeface="Times New Roman" panose="02020603050405020304" pitchFamily="18" charset="0"/>
                <a:cs typeface="Arial" pitchFamily="34" charset="0"/>
              </a:rPr>
              <a:t>– x</a:t>
            </a:r>
            <a:r>
              <a:rPr lang="en-US" sz="2800" smtClean="0">
                <a:latin typeface="Arial" pitchFamily="34" charset="0"/>
                <a:ea typeface="Times New Roman" panose="02020603050405020304" pitchFamily="18" charset="0"/>
                <a:cs typeface="Arial" pitchFamily="34" charset="0"/>
              </a:rPr>
              <a:t> = 217 – 124 </a:t>
            </a:r>
          </a:p>
          <a:p>
            <a:r>
              <a:rPr lang="en-US" sz="2800">
                <a:effectLst/>
                <a:latin typeface="Arial" pitchFamily="34" charset="0"/>
                <a:ea typeface="Times New Roman" panose="02020603050405020304" pitchFamily="18" charset="0"/>
                <a:cs typeface="Arial" pitchFamily="34" charset="0"/>
              </a:rPr>
              <a:t> </a:t>
            </a:r>
            <a:r>
              <a:rPr lang="en-US" sz="2800" smtClean="0">
                <a:effectLst/>
                <a:latin typeface="Arial" pitchFamily="34" charset="0"/>
                <a:ea typeface="Times New Roman" panose="02020603050405020304" pitchFamily="18" charset="0"/>
                <a:cs typeface="Arial" pitchFamily="34" charset="0"/>
              </a:rPr>
              <a:t>                 </a:t>
            </a:r>
            <a:r>
              <a:rPr lang="en-US" sz="2800" smtClean="0">
                <a:latin typeface="Arial" pitchFamily="34" charset="0"/>
                <a:ea typeface="Times New Roman" panose="02020603050405020304" pitchFamily="18" charset="0"/>
                <a:cs typeface="Arial" pitchFamily="34" charset="0"/>
              </a:rPr>
              <a:t>118 </a:t>
            </a:r>
            <a:r>
              <a:rPr lang="en-US" sz="2800">
                <a:latin typeface="Arial" pitchFamily="34" charset="0"/>
                <a:ea typeface="Times New Roman" panose="02020603050405020304" pitchFamily="18" charset="0"/>
                <a:cs typeface="Arial" pitchFamily="34" charset="0"/>
              </a:rPr>
              <a:t>– x = </a:t>
            </a:r>
            <a:r>
              <a:rPr lang="en-US" sz="2800" smtClean="0">
                <a:latin typeface="Arial" pitchFamily="34" charset="0"/>
                <a:ea typeface="Times New Roman" panose="02020603050405020304" pitchFamily="18" charset="0"/>
                <a:cs typeface="Arial" pitchFamily="34" charset="0"/>
              </a:rPr>
              <a:t>93</a:t>
            </a:r>
          </a:p>
          <a:p>
            <a:r>
              <a:rPr lang="en-US" sz="2800">
                <a:latin typeface="Arial" pitchFamily="34" charset="0"/>
                <a:ea typeface="Times New Roman" panose="02020603050405020304" pitchFamily="18" charset="0"/>
                <a:cs typeface="Arial" pitchFamily="34" charset="0"/>
              </a:rPr>
              <a:t> </a:t>
            </a:r>
            <a:r>
              <a:rPr lang="en-US" sz="2800" smtClean="0">
                <a:latin typeface="Arial" pitchFamily="34" charset="0"/>
                <a:ea typeface="Times New Roman" panose="02020603050405020304" pitchFamily="18" charset="0"/>
                <a:cs typeface="Arial" pitchFamily="34" charset="0"/>
              </a:rPr>
              <a:t>                           x = 118 – 93 </a:t>
            </a:r>
          </a:p>
          <a:p>
            <a:r>
              <a:rPr lang="en-US" sz="2800">
                <a:latin typeface="Arial" pitchFamily="34" charset="0"/>
                <a:ea typeface="Times New Roman" panose="02020603050405020304" pitchFamily="18" charset="0"/>
                <a:cs typeface="Arial" pitchFamily="34" charset="0"/>
              </a:rPr>
              <a:t> </a:t>
            </a:r>
            <a:r>
              <a:rPr lang="en-US" sz="2800" smtClean="0">
                <a:latin typeface="Arial" pitchFamily="34" charset="0"/>
                <a:ea typeface="Times New Roman" panose="02020603050405020304" pitchFamily="18" charset="0"/>
                <a:cs typeface="Arial" pitchFamily="34" charset="0"/>
              </a:rPr>
              <a:t>                           x = 25</a:t>
            </a:r>
          </a:p>
          <a:p>
            <a:r>
              <a:rPr lang="en-US" sz="2800" smtClean="0">
                <a:latin typeface="Arial" pitchFamily="34" charset="0"/>
                <a:ea typeface="Times New Roman" panose="02020603050405020304" pitchFamily="18" charset="0"/>
                <a:cs typeface="Arial" pitchFamily="34" charset="0"/>
              </a:rPr>
              <a:t>Vậy x = 25</a:t>
            </a:r>
            <a:endParaRPr lang="en-US" sz="2800">
              <a:effectLst/>
              <a:latin typeface="Arial" pitchFamily="34" charset="0"/>
              <a:ea typeface="Times New Roman" panose="02020603050405020304" pitchFamily="18" charset="0"/>
              <a:cs typeface="Arial" pitchFamily="34" charset="0"/>
            </a:endParaRPr>
          </a:p>
        </p:txBody>
      </p:sp>
      <p:sp>
        <p:nvSpPr>
          <p:cNvPr id="18" name="TextBox 17">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1920310" y="1555437"/>
            <a:ext cx="8194331" cy="523220"/>
          </a:xfrm>
          <a:prstGeom prst="rect">
            <a:avLst/>
          </a:prstGeom>
          <a:noFill/>
        </p:spPr>
        <p:txBody>
          <a:bodyPr wrap="square">
            <a:spAutoFit/>
          </a:bodyPr>
          <a:lstStyle/>
          <a:p>
            <a:r>
              <a:rPr lang="en-US" sz="2800" smtClean="0">
                <a:latin typeface="Arial" pitchFamily="34" charset="0"/>
                <a:ea typeface="Times New Roman" panose="02020603050405020304" pitchFamily="18" charset="0"/>
                <a:cs typeface="Arial" pitchFamily="34" charset="0"/>
              </a:rPr>
              <a:t>Tìm số tự nhiên x, biết: 124 + (118 – x) = 217</a:t>
            </a:r>
            <a:endParaRPr lang="en-US" sz="2800" smtClean="0">
              <a:effectLst/>
              <a:latin typeface="Arial" pitchFamily="34" charset="0"/>
              <a:ea typeface="Times New Roman" panose="02020603050405020304" pitchFamily="18" charset="0"/>
              <a:cs typeface="Arial" pitchFamily="34" charset="0"/>
            </a:endParaRPr>
          </a:p>
        </p:txBody>
      </p:sp>
      <p:pic>
        <p:nvPicPr>
          <p:cNvPr id="17" name="Graphic 27" descr="Clipboard">
            <a:extLst>
              <a:ext uri="{FF2B5EF4-FFF2-40B4-BE49-F238E27FC236}">
                <a16:creationId xmlns:a16="http://schemas.microsoft.com/office/drawing/2014/main" xmlns="" id="{69A6127C-44C4-4935-8488-02212BF0E6B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631394">
            <a:off x="7873351" y="1963658"/>
            <a:ext cx="2532753" cy="2532753"/>
          </a:xfrm>
          <a:prstGeom prst="rect">
            <a:avLst/>
          </a:prstGeom>
        </p:spPr>
      </p:pic>
      <p:pic>
        <p:nvPicPr>
          <p:cNvPr id="19" name="Graphic 31" descr="Pencil">
            <a:extLst>
              <a:ext uri="{FF2B5EF4-FFF2-40B4-BE49-F238E27FC236}">
                <a16:creationId xmlns:a16="http://schemas.microsoft.com/office/drawing/2014/main" xmlns="" id="{F21940DF-3AEF-4263-BDC6-04DEDCE8D6A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9231180" y="2542450"/>
            <a:ext cx="1488402" cy="1488402"/>
          </a:xfrm>
          <a:prstGeom prst="rect">
            <a:avLst/>
          </a:prstGeom>
        </p:spPr>
      </p:pic>
    </p:spTree>
    <p:extLst>
      <p:ext uri="{BB962C8B-B14F-4D97-AF65-F5344CB8AC3E}">
        <p14:creationId xmlns:p14="http://schemas.microsoft.com/office/powerpoint/2010/main" val="47849669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1"/>
          <p:cNvSpPr txBox="1">
            <a:spLocks noChangeArrowheads="1"/>
          </p:cNvSpPr>
          <p:nvPr/>
        </p:nvSpPr>
        <p:spPr bwMode="auto">
          <a:xfrm>
            <a:off x="2235200" y="711200"/>
            <a:ext cx="8026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3200">
                <a:solidFill>
                  <a:srgbClr val="FF0000"/>
                </a:solidFill>
              </a:rPr>
              <a:t>Trò chơi “Vòng quay may mắn”</a:t>
            </a:r>
            <a:endParaRPr lang="vi-VN" sz="3200">
              <a:solidFill>
                <a:srgbClr val="FF0000"/>
              </a:solidFill>
            </a:endParaRPr>
          </a:p>
        </p:txBody>
      </p:sp>
      <p:sp>
        <p:nvSpPr>
          <p:cNvPr id="3" name="TextBox 1"/>
          <p:cNvSpPr txBox="1">
            <a:spLocks noChangeArrowheads="1"/>
          </p:cNvSpPr>
          <p:nvPr/>
        </p:nvSpPr>
        <p:spPr bwMode="auto">
          <a:xfrm>
            <a:off x="1016000" y="1841500"/>
            <a:ext cx="105664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800" b="0"/>
              <a:t>Người chơi nhận điểm 8, 9, 10, phần quà may mắn với ô tương ứng nếu trả lời đúng câu hỏi hoặc nhường cơ hội cho bạn khác nếu quay vào ô “Mất lượt”</a:t>
            </a:r>
            <a:endParaRPr lang="vi-VN" sz="2800" b="0"/>
          </a:p>
        </p:txBody>
      </p:sp>
      <p:pic>
        <p:nvPicPr>
          <p:cNvPr id="3076" name="Picture 65" descr="3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347200" y="3854450"/>
            <a:ext cx="2540000"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04295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a:grpSpLocks/>
          </p:cNvGrpSpPr>
          <p:nvPr/>
        </p:nvGrpSpPr>
        <p:grpSpPr bwMode="auto">
          <a:xfrm>
            <a:off x="2377440" y="744530"/>
            <a:ext cx="6965104" cy="5519737"/>
            <a:chOff x="1798268" y="743934"/>
            <a:chExt cx="8263467" cy="5520267"/>
          </a:xfrm>
        </p:grpSpPr>
        <p:graphicFrame>
          <p:nvGraphicFramePr>
            <p:cNvPr id="4116" name="Chart 5"/>
            <p:cNvGraphicFramePr>
              <a:graphicFrameLocks/>
            </p:cNvGraphicFramePr>
            <p:nvPr>
              <p:extLst>
                <p:ext uri="{D42A27DB-BD31-4B8C-83A1-F6EECF244321}">
                  <p14:modId xmlns:p14="http://schemas.microsoft.com/office/powerpoint/2010/main" val="3337078813"/>
                </p:ext>
              </p:extLst>
            </p:nvPr>
          </p:nvGraphicFramePr>
          <p:xfrm>
            <a:off x="1798268" y="743934"/>
            <a:ext cx="8263467" cy="5520267"/>
          </p:xfrm>
          <a:graphic>
            <a:graphicData uri="http://schemas.openxmlformats.org/presentationml/2006/ole">
              <mc:AlternateContent xmlns:mc="http://schemas.openxmlformats.org/markup-compatibility/2006">
                <mc:Choice xmlns:v="urn:schemas-microsoft-com:vml" Requires="v">
                  <p:oleObj spid="_x0000_s9229" r:id="rId3" imgW="6200169" imgH="5523455" progId="Excel.Chart.8">
                    <p:embed/>
                  </p:oleObj>
                </mc:Choice>
                <mc:Fallback>
                  <p:oleObj r:id="rId3" imgW="6200169" imgH="5523455" progId="Excel.Char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8268" y="743934"/>
                          <a:ext cx="8263467" cy="5520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117" name="TextBox 8"/>
            <p:cNvSpPr txBox="1">
              <a:spLocks noChangeArrowheads="1"/>
            </p:cNvSpPr>
            <p:nvPr/>
          </p:nvSpPr>
          <p:spPr bwMode="auto">
            <a:xfrm rot="1923427">
              <a:off x="3424778" y="2354141"/>
              <a:ext cx="17262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400">
                  <a:solidFill>
                    <a:srgbClr val="FF0000"/>
                  </a:solidFill>
                  <a:latin typeface="Arial" pitchFamily="34" charset="0"/>
                  <a:cs typeface="Arial" pitchFamily="34" charset="0"/>
                </a:rPr>
                <a:t>10 điểm</a:t>
              </a:r>
            </a:p>
          </p:txBody>
        </p:sp>
        <p:sp>
          <p:nvSpPr>
            <p:cNvPr id="4118" name="TextBox 9"/>
            <p:cNvSpPr txBox="1">
              <a:spLocks noChangeArrowheads="1"/>
            </p:cNvSpPr>
            <p:nvPr/>
          </p:nvSpPr>
          <p:spPr bwMode="auto">
            <a:xfrm rot="4212626">
              <a:off x="4697957" y="2142489"/>
              <a:ext cx="15182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400">
                  <a:solidFill>
                    <a:srgbClr val="FF0000"/>
                  </a:solidFill>
                  <a:latin typeface="Arial" pitchFamily="34" charset="0"/>
                  <a:cs typeface="Arial" pitchFamily="34" charset="0"/>
                </a:rPr>
                <a:t>Mất lượt</a:t>
              </a:r>
            </a:p>
          </p:txBody>
        </p:sp>
        <p:sp>
          <p:nvSpPr>
            <p:cNvPr id="4119" name="TextBox 10"/>
            <p:cNvSpPr txBox="1">
              <a:spLocks noChangeArrowheads="1"/>
            </p:cNvSpPr>
            <p:nvPr/>
          </p:nvSpPr>
          <p:spPr bwMode="auto">
            <a:xfrm rot="6008305">
              <a:off x="5798720" y="1956834"/>
              <a:ext cx="1354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400">
                  <a:solidFill>
                    <a:srgbClr val="FF0000"/>
                  </a:solidFill>
                  <a:latin typeface="Arial" pitchFamily="34" charset="0"/>
                  <a:cs typeface="Arial" pitchFamily="34" charset="0"/>
                </a:rPr>
                <a:t>9 điểm</a:t>
              </a:r>
            </a:p>
          </p:txBody>
        </p:sp>
        <p:sp>
          <p:nvSpPr>
            <p:cNvPr id="4120" name="TextBox 11"/>
            <p:cNvSpPr txBox="1">
              <a:spLocks noChangeArrowheads="1"/>
            </p:cNvSpPr>
            <p:nvPr/>
          </p:nvSpPr>
          <p:spPr bwMode="auto">
            <a:xfrm rot="7953341">
              <a:off x="6773248" y="2080802"/>
              <a:ext cx="1509007" cy="547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400">
                  <a:solidFill>
                    <a:srgbClr val="FF0000"/>
                  </a:solidFill>
                  <a:latin typeface="Arial" pitchFamily="34" charset="0"/>
                  <a:cs typeface="Arial" pitchFamily="34" charset="0"/>
                </a:rPr>
                <a:t>8 điểm</a:t>
              </a:r>
            </a:p>
          </p:txBody>
        </p:sp>
        <p:sp>
          <p:nvSpPr>
            <p:cNvPr id="4121" name="TextBox 12"/>
            <p:cNvSpPr txBox="1">
              <a:spLocks noChangeArrowheads="1"/>
            </p:cNvSpPr>
            <p:nvPr/>
          </p:nvSpPr>
          <p:spPr bwMode="auto">
            <a:xfrm rot="10800000">
              <a:off x="6909049" y="3318101"/>
              <a:ext cx="1854591" cy="461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400">
                  <a:solidFill>
                    <a:srgbClr val="FF0000"/>
                  </a:solidFill>
                  <a:latin typeface="Arial" pitchFamily="34" charset="0"/>
                  <a:cs typeface="Arial" pitchFamily="34" charset="0"/>
                </a:rPr>
                <a:t>10 điểm</a:t>
              </a:r>
            </a:p>
          </p:txBody>
        </p:sp>
        <p:sp>
          <p:nvSpPr>
            <p:cNvPr id="4122" name="TextBox 13"/>
            <p:cNvSpPr txBox="1">
              <a:spLocks noChangeArrowheads="1"/>
            </p:cNvSpPr>
            <p:nvPr/>
          </p:nvSpPr>
          <p:spPr bwMode="auto">
            <a:xfrm rot="-8517909">
              <a:off x="6733759" y="4406025"/>
              <a:ext cx="18023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400">
                  <a:solidFill>
                    <a:srgbClr val="FF0000"/>
                  </a:solidFill>
                  <a:latin typeface="Arial" pitchFamily="34" charset="0"/>
                  <a:cs typeface="Arial" pitchFamily="34" charset="0"/>
                </a:rPr>
                <a:t>Mất lượt</a:t>
              </a:r>
            </a:p>
          </p:txBody>
        </p:sp>
        <p:sp>
          <p:nvSpPr>
            <p:cNvPr id="4123" name="TextBox 14"/>
            <p:cNvSpPr txBox="1">
              <a:spLocks noChangeArrowheads="1"/>
            </p:cNvSpPr>
            <p:nvPr/>
          </p:nvSpPr>
          <p:spPr bwMode="auto">
            <a:xfrm rot="14721934">
              <a:off x="5486623" y="4379078"/>
              <a:ext cx="17159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400">
                  <a:solidFill>
                    <a:srgbClr val="FF0000"/>
                  </a:solidFill>
                  <a:latin typeface="Arial" pitchFamily="34" charset="0"/>
                  <a:cs typeface="Arial" pitchFamily="34" charset="0"/>
                </a:rPr>
                <a:t>May mắn</a:t>
              </a:r>
            </a:p>
          </p:txBody>
        </p:sp>
        <p:sp>
          <p:nvSpPr>
            <p:cNvPr id="4124" name="TextBox 15"/>
            <p:cNvSpPr txBox="1">
              <a:spLocks noChangeArrowheads="1"/>
            </p:cNvSpPr>
            <p:nvPr/>
          </p:nvSpPr>
          <p:spPr bwMode="auto">
            <a:xfrm rot="-2397738">
              <a:off x="3821171" y="4003890"/>
              <a:ext cx="16615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400">
                  <a:solidFill>
                    <a:srgbClr val="FF0000"/>
                  </a:solidFill>
                  <a:latin typeface="Arial" pitchFamily="34" charset="0"/>
                  <a:cs typeface="Arial" pitchFamily="34" charset="0"/>
                </a:rPr>
                <a:t>10 điểm</a:t>
              </a:r>
            </a:p>
          </p:txBody>
        </p:sp>
        <p:sp>
          <p:nvSpPr>
            <p:cNvPr id="4125" name="TextBox 16"/>
            <p:cNvSpPr txBox="1">
              <a:spLocks noChangeArrowheads="1"/>
            </p:cNvSpPr>
            <p:nvPr/>
          </p:nvSpPr>
          <p:spPr bwMode="auto">
            <a:xfrm>
              <a:off x="3251198" y="3271782"/>
              <a:ext cx="1931575" cy="461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400">
                  <a:solidFill>
                    <a:srgbClr val="FF0000"/>
                  </a:solidFill>
                  <a:latin typeface="Arial" pitchFamily="34" charset="0"/>
                  <a:cs typeface="Arial" pitchFamily="34" charset="0"/>
                </a:rPr>
                <a:t>8 điểm</a:t>
              </a:r>
            </a:p>
          </p:txBody>
        </p:sp>
        <p:sp>
          <p:nvSpPr>
            <p:cNvPr id="4126" name="TextBox 17"/>
            <p:cNvSpPr txBox="1">
              <a:spLocks noChangeArrowheads="1"/>
            </p:cNvSpPr>
            <p:nvPr/>
          </p:nvSpPr>
          <p:spPr bwMode="auto">
            <a:xfrm rot="17979895">
              <a:off x="4543969" y="4295921"/>
              <a:ext cx="1737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400">
                  <a:solidFill>
                    <a:srgbClr val="FF0000"/>
                  </a:solidFill>
                  <a:latin typeface="Arial" pitchFamily="34" charset="0"/>
                  <a:cs typeface="Arial" pitchFamily="34" charset="0"/>
                </a:rPr>
                <a:t>9 điểm</a:t>
              </a:r>
            </a:p>
          </p:txBody>
        </p:sp>
      </p:grpSp>
      <p:sp>
        <p:nvSpPr>
          <p:cNvPr id="20" name="Oval 19"/>
          <p:cNvSpPr/>
          <p:nvPr/>
        </p:nvSpPr>
        <p:spPr>
          <a:xfrm>
            <a:off x="5415477" y="3047199"/>
            <a:ext cx="985323" cy="9144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Arial" pitchFamily="34" charset="0"/>
              <a:cs typeface="Arial" pitchFamily="34" charset="0"/>
            </a:endParaRPr>
          </a:p>
        </p:txBody>
      </p:sp>
      <p:sp>
        <p:nvSpPr>
          <p:cNvPr id="21" name="Oval 20"/>
          <p:cNvSpPr/>
          <p:nvPr/>
        </p:nvSpPr>
        <p:spPr>
          <a:xfrm flipH="1" flipV="1">
            <a:off x="1581151" y="3656013"/>
            <a:ext cx="120649" cy="1571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pitchFamily="34" charset="0"/>
              <a:cs typeface="Arial" pitchFamily="34" charset="0"/>
            </a:endParaRPr>
          </a:p>
        </p:txBody>
      </p:sp>
      <p:sp>
        <p:nvSpPr>
          <p:cNvPr id="23" name="Oval 22">
            <a:hlinkClick r:id="rId5" action="ppaction://hlinksldjump"/>
          </p:cNvPr>
          <p:cNvSpPr/>
          <p:nvPr/>
        </p:nvSpPr>
        <p:spPr>
          <a:xfrm>
            <a:off x="9355667" y="685800"/>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a:solidFill>
                  <a:schemeClr val="tx1"/>
                </a:solidFill>
                <a:latin typeface="Arial" pitchFamily="34" charset="0"/>
                <a:cs typeface="Arial" pitchFamily="34" charset="0"/>
              </a:rPr>
              <a:t>1</a:t>
            </a:r>
            <a:endParaRPr lang="en-US" sz="2800" dirty="0">
              <a:solidFill>
                <a:schemeClr val="tx1"/>
              </a:solidFill>
              <a:latin typeface="Arial" pitchFamily="34" charset="0"/>
              <a:cs typeface="Arial" pitchFamily="34" charset="0"/>
            </a:endParaRPr>
          </a:p>
        </p:txBody>
      </p:sp>
      <p:sp>
        <p:nvSpPr>
          <p:cNvPr id="24" name="Oval 23">
            <a:hlinkClick r:id="rId6" action="ppaction://hlinksldjump"/>
          </p:cNvPr>
          <p:cNvSpPr/>
          <p:nvPr/>
        </p:nvSpPr>
        <p:spPr>
          <a:xfrm>
            <a:off x="9355667" y="1757363"/>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a:solidFill>
                  <a:schemeClr val="tx1"/>
                </a:solidFill>
                <a:latin typeface="Arial" pitchFamily="34" charset="0"/>
                <a:cs typeface="Arial" pitchFamily="34" charset="0"/>
              </a:rPr>
              <a:t>3</a:t>
            </a:r>
            <a:endParaRPr lang="en-US" sz="2800" dirty="0">
              <a:solidFill>
                <a:schemeClr val="tx1"/>
              </a:solidFill>
              <a:latin typeface="Arial" pitchFamily="34" charset="0"/>
              <a:cs typeface="Arial" pitchFamily="34" charset="0"/>
            </a:endParaRPr>
          </a:p>
        </p:txBody>
      </p:sp>
      <p:sp>
        <p:nvSpPr>
          <p:cNvPr id="28" name="Oval 27">
            <a:hlinkClick r:id="rId7" action="ppaction://hlinksldjump"/>
          </p:cNvPr>
          <p:cNvSpPr/>
          <p:nvPr/>
        </p:nvSpPr>
        <p:spPr>
          <a:xfrm>
            <a:off x="10538884" y="709613"/>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a:solidFill>
                  <a:schemeClr val="tx1"/>
                </a:solidFill>
                <a:latin typeface="Arial" pitchFamily="34" charset="0"/>
                <a:cs typeface="Arial" pitchFamily="34" charset="0"/>
              </a:rPr>
              <a:t>2</a:t>
            </a:r>
            <a:endParaRPr lang="en-US" sz="2800" dirty="0">
              <a:solidFill>
                <a:schemeClr val="tx1"/>
              </a:solidFill>
              <a:latin typeface="Arial" pitchFamily="34" charset="0"/>
              <a:cs typeface="Arial" pitchFamily="34" charset="0"/>
            </a:endParaRPr>
          </a:p>
        </p:txBody>
      </p:sp>
      <p:sp>
        <p:nvSpPr>
          <p:cNvPr id="29" name="Oval 28">
            <a:hlinkClick r:id="rId8" action="ppaction://hlinksldjump"/>
          </p:cNvPr>
          <p:cNvSpPr/>
          <p:nvPr/>
        </p:nvSpPr>
        <p:spPr>
          <a:xfrm>
            <a:off x="10538884" y="1792288"/>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a:solidFill>
                  <a:schemeClr val="tx1"/>
                </a:solidFill>
                <a:latin typeface="Arial" pitchFamily="34" charset="0"/>
                <a:cs typeface="Arial" pitchFamily="34" charset="0"/>
              </a:rPr>
              <a:t>4</a:t>
            </a:r>
            <a:endParaRPr lang="en-US" sz="2800" dirty="0">
              <a:solidFill>
                <a:schemeClr val="tx1"/>
              </a:solidFill>
              <a:latin typeface="Arial" pitchFamily="34" charset="0"/>
              <a:cs typeface="Arial" pitchFamily="34" charset="0"/>
            </a:endParaRPr>
          </a:p>
        </p:txBody>
      </p:sp>
      <p:sp>
        <p:nvSpPr>
          <p:cNvPr id="30" name="Oval 29"/>
          <p:cNvSpPr/>
          <p:nvPr/>
        </p:nvSpPr>
        <p:spPr>
          <a:xfrm flipH="1" flipV="1">
            <a:off x="1581152" y="3656014"/>
            <a:ext cx="44449" cy="460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pitchFamily="34" charset="0"/>
              <a:cs typeface="Arial" pitchFamily="34" charset="0"/>
            </a:endParaRPr>
          </a:p>
        </p:txBody>
      </p:sp>
      <p:sp>
        <p:nvSpPr>
          <p:cNvPr id="31" name="Right Arrow 30"/>
          <p:cNvSpPr/>
          <p:nvPr/>
        </p:nvSpPr>
        <p:spPr>
          <a:xfrm>
            <a:off x="609601" y="3200402"/>
            <a:ext cx="2111188" cy="944837"/>
          </a:xfrm>
          <a:prstGeom prst="rightArrow">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atin typeface="Arial" pitchFamily="34" charset="0"/>
              <a:cs typeface="Arial" pitchFamily="34" charset="0"/>
            </a:endParaRPr>
          </a:p>
        </p:txBody>
      </p:sp>
      <p:sp>
        <p:nvSpPr>
          <p:cNvPr id="5" name="Oval 4"/>
          <p:cNvSpPr/>
          <p:nvPr/>
        </p:nvSpPr>
        <p:spPr>
          <a:xfrm>
            <a:off x="9310159" y="636787"/>
            <a:ext cx="1005416" cy="1006475"/>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atin typeface="Arial" pitchFamily="34" charset="0"/>
              <a:cs typeface="Arial" pitchFamily="34" charset="0"/>
            </a:endParaRPr>
          </a:p>
        </p:txBody>
      </p:sp>
      <p:sp>
        <p:nvSpPr>
          <p:cNvPr id="35" name="Oval 34"/>
          <p:cNvSpPr/>
          <p:nvPr/>
        </p:nvSpPr>
        <p:spPr>
          <a:xfrm>
            <a:off x="9310159" y="1701801"/>
            <a:ext cx="1005416" cy="1004887"/>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atin typeface="Arial" pitchFamily="34" charset="0"/>
              <a:cs typeface="Arial" pitchFamily="34" charset="0"/>
            </a:endParaRPr>
          </a:p>
        </p:txBody>
      </p:sp>
      <p:sp>
        <p:nvSpPr>
          <p:cNvPr id="41" name="Oval 40"/>
          <p:cNvSpPr/>
          <p:nvPr/>
        </p:nvSpPr>
        <p:spPr>
          <a:xfrm>
            <a:off x="10508827" y="1777048"/>
            <a:ext cx="1005417" cy="1004887"/>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atin typeface="Arial" pitchFamily="34" charset="0"/>
              <a:cs typeface="Arial" pitchFamily="34" charset="0"/>
            </a:endParaRPr>
          </a:p>
        </p:txBody>
      </p:sp>
      <p:sp>
        <p:nvSpPr>
          <p:cNvPr id="42" name="Oval 41"/>
          <p:cNvSpPr/>
          <p:nvPr/>
        </p:nvSpPr>
        <p:spPr>
          <a:xfrm>
            <a:off x="10505018" y="628195"/>
            <a:ext cx="1005417" cy="1004887"/>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atin typeface="Arial" pitchFamily="34" charset="0"/>
              <a:cs typeface="Arial" pitchFamily="34" charset="0"/>
            </a:endParaRPr>
          </a:p>
        </p:txBody>
      </p:sp>
      <p:sp>
        <p:nvSpPr>
          <p:cNvPr id="2" name="5-Point Star 1">
            <a:hlinkClick r:id="rId9" action="ppaction://hlinksldjump"/>
          </p:cNvPr>
          <p:cNvSpPr/>
          <p:nvPr/>
        </p:nvSpPr>
        <p:spPr bwMode="auto">
          <a:xfrm>
            <a:off x="11453284" y="6172200"/>
            <a:ext cx="584200" cy="457200"/>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vi-VN">
              <a:latin typeface="Arial" pitchFamily="34" charset="0"/>
              <a:cs typeface="Arial" pitchFamily="34" charset="0"/>
            </a:endParaRPr>
          </a:p>
        </p:txBody>
      </p:sp>
    </p:spTree>
    <p:extLst>
      <p:ext uri="{BB962C8B-B14F-4D97-AF65-F5344CB8AC3E}">
        <p14:creationId xmlns:p14="http://schemas.microsoft.com/office/powerpoint/2010/main" val="11045202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xit"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hidden"/>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20"/>
                    </p:tgtEl>
                  </p:cond>
                </p:stCondLst>
                <p:endSync evt="end" delay="0">
                  <p:rtn val="all"/>
                </p:endSync>
                <p:childTnLst>
                  <p:par>
                    <p:cTn id="12" fill="hold" nodeType="clickPar">
                      <p:stCondLst>
                        <p:cond delay="0"/>
                      </p:stCondLst>
                      <p:childTnLst>
                        <p:par>
                          <p:cTn id="13" fill="hold" nodeType="withGroup">
                            <p:stCondLst>
                              <p:cond delay="0"/>
                            </p:stCondLst>
                            <p:childTnLst>
                              <p:par>
                                <p:cTn id="14" presetID="8" presetClass="emph" presetSubtype="0" repeatCount="indefinite" fill="hold" nodeType="clickEffect">
                                  <p:stCondLst>
                                    <p:cond delay="0"/>
                                  </p:stCondLst>
                                  <p:endCondLst>
                                    <p:cond evt="onNext" delay="0">
                                      <p:tgtEl>
                                        <p:sldTgt/>
                                      </p:tgtEl>
                                    </p:cond>
                                  </p:endCondLst>
                                  <p:childTnLst>
                                    <p:animRot by="21600000">
                                      <p:cBhvr>
                                        <p:cTn id="15" dur="1000" fill="hold"/>
                                        <p:tgtEl>
                                          <p:spTgt spid="19"/>
                                        </p:tgtEl>
                                        <p:attrNameLst>
                                          <p:attrName>r</p:attrName>
                                        </p:attrNameLst>
                                      </p:cBhvr>
                                    </p:animRo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1" nodeType="clickEffect">
                                  <p:stCondLst>
                                    <p:cond delay="0"/>
                                  </p:stCondLst>
                                  <p:childTnLst>
                                    <p:set>
                                      <p:cBhvr>
                                        <p:cTn id="19" dur="1" fill="hold">
                                          <p:stCondLst>
                                            <p:cond delay="0"/>
                                          </p:stCondLst>
                                        </p:cTn>
                                        <p:tgtEl>
                                          <p:spTgt spid="21"/>
                                        </p:tgtEl>
                                        <p:attrNameLst>
                                          <p:attrName>style.visibility</p:attrName>
                                        </p:attrNameLst>
                                      </p:cBhvr>
                                      <p:to>
                                        <p:strVal val="visible"/>
                                      </p:to>
                                    </p:set>
                                  </p:childTnLst>
                                </p:cTn>
                              </p:par>
                              <p:par>
                                <p:cTn id="20" presetID="1" presetClass="exit"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2" restart="whenNotActive" fill="hold" evtFilter="cancelBubble" nodeType="interactiveSeq">
                <p:stCondLst>
                  <p:cond evt="onClick" delay="0">
                    <p:tgtEl>
                      <p:spTgt spid="23"/>
                    </p:tgtEl>
                  </p:cond>
                </p:stCondLst>
                <p:endSync evt="end" delay="0">
                  <p:rtn val="all"/>
                </p:endSync>
                <p:childTnLst>
                  <p:par>
                    <p:cTn id="23" fill="hold" nodeType="clickPar">
                      <p:stCondLst>
                        <p:cond delay="0"/>
                      </p:stCondLst>
                      <p:childTnLst>
                        <p:par>
                          <p:cTn id="24" fill="hold" nodeType="with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childTnLst>
                    </p:cTn>
                  </p:par>
                </p:childTnLst>
              </p:cTn>
              <p:nextCondLst>
                <p:cond evt="onClick" delay="0">
                  <p:tgtEl>
                    <p:spTgt spid="23"/>
                  </p:tgtEl>
                </p:cond>
              </p:nextCondLst>
            </p:seq>
            <p:seq concurrent="1" nextAc="seek">
              <p:cTn id="28" restart="whenNotActive" fill="hold" evtFilter="cancelBubble" nodeType="interactiveSeq">
                <p:stCondLst>
                  <p:cond evt="onClick" delay="0">
                    <p:tgtEl>
                      <p:spTgt spid="28"/>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barn(inVertical)">
                                      <p:cBhvr>
                                        <p:cTn id="33" dur="500"/>
                                        <p:tgtEl>
                                          <p:spTgt spid="42"/>
                                        </p:tgtEl>
                                      </p:cBhvr>
                                    </p:animEffect>
                                  </p:childTnLst>
                                </p:cTn>
                              </p:par>
                            </p:childTnLst>
                          </p:cTn>
                        </p:par>
                      </p:childTnLst>
                    </p:cTn>
                  </p:par>
                </p:childTnLst>
              </p:cTn>
              <p:nextCondLst>
                <p:cond evt="onClick" delay="0">
                  <p:tgtEl>
                    <p:spTgt spid="28"/>
                  </p:tgtEl>
                </p:cond>
              </p:nextCondLst>
            </p:seq>
            <p:seq concurrent="1" nextAc="seek">
              <p:cTn id="34" restart="whenNotActive" fill="hold" evtFilter="cancelBubble" nodeType="interactiveSeq">
                <p:stCondLst>
                  <p:cond evt="onClick" delay="0">
                    <p:tgtEl>
                      <p:spTgt spid="24"/>
                    </p:tgtEl>
                  </p:cond>
                </p:stCondLst>
                <p:endSync evt="end" delay="0">
                  <p:rtn val="all"/>
                </p:endSync>
                <p:childTnLst>
                  <p:par>
                    <p:cTn id="35" fill="hold" nodeType="clickPar">
                      <p:stCondLst>
                        <p:cond delay="0"/>
                      </p:stCondLst>
                      <p:childTnLst>
                        <p:par>
                          <p:cTn id="36" fill="hold" nodeType="withGroup">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barn(inVertical)">
                                      <p:cBhvr>
                                        <p:cTn id="39" dur="500"/>
                                        <p:tgtEl>
                                          <p:spTgt spid="35"/>
                                        </p:tgtEl>
                                      </p:cBhvr>
                                    </p:animEffect>
                                  </p:childTnLst>
                                </p:cTn>
                              </p:par>
                            </p:childTnLst>
                          </p:cTn>
                        </p:par>
                      </p:childTnLst>
                    </p:cTn>
                  </p:par>
                </p:childTnLst>
              </p:cTn>
              <p:nextCondLst>
                <p:cond evt="onClick" delay="0">
                  <p:tgtEl>
                    <p:spTgt spid="24"/>
                  </p:tgtEl>
                </p:cond>
              </p:nextCondLst>
            </p:seq>
            <p:seq concurrent="1" nextAc="seek">
              <p:cTn id="40" restart="whenNotActive" fill="hold" evtFilter="cancelBubble" nodeType="interactiveSeq">
                <p:stCondLst>
                  <p:cond evt="onClick" delay="0">
                    <p:tgtEl>
                      <p:spTgt spid="29"/>
                    </p:tgtEl>
                  </p:cond>
                </p:stCondLst>
                <p:endSync evt="end" delay="0">
                  <p:rtn val="all"/>
                </p:endSync>
                <p:childTnLst>
                  <p:par>
                    <p:cTn id="41" fill="hold" nodeType="clickPar">
                      <p:stCondLst>
                        <p:cond delay="0"/>
                      </p:stCondLst>
                      <p:childTnLst>
                        <p:par>
                          <p:cTn id="42" fill="hold" nodeType="withGroup">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barn(inVertical)">
                                      <p:cBhvr>
                                        <p:cTn id="45" dur="500"/>
                                        <p:tgtEl>
                                          <p:spTgt spid="41"/>
                                        </p:tgtEl>
                                      </p:cBhvr>
                                    </p:animEffect>
                                  </p:childTnLst>
                                </p:cTn>
                              </p:par>
                            </p:childTnLst>
                          </p:cTn>
                        </p:par>
                      </p:childTnLst>
                    </p:cTn>
                  </p:par>
                </p:childTnLst>
              </p:cTn>
              <p:nextCondLst>
                <p:cond evt="onClick" delay="0">
                  <p:tgtEl>
                    <p:spTgt spid="29"/>
                  </p:tgtEl>
                </p:cond>
              </p:nextCondLst>
            </p:seq>
          </p:childTnLst>
        </p:cTn>
      </p:par>
    </p:tnLst>
    <p:bldLst>
      <p:bldP spid="21" grpId="0" animBg="1"/>
      <p:bldP spid="21" grpId="1" animBg="1"/>
      <p:bldP spid="30" grpId="0" animBg="1"/>
      <p:bldP spid="30" grpId="1" animBg="1"/>
      <p:bldP spid="5" grpId="0" animBg="1"/>
      <p:bldP spid="35" grpId="0" animBg="1"/>
      <p:bldP spid="41" grpId="0" animBg="1"/>
      <p:bldP spid="4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1"/>
          <p:cNvSpPr txBox="1">
            <a:spLocks noChangeArrowheads="1"/>
          </p:cNvSpPr>
          <p:nvPr/>
        </p:nvSpPr>
        <p:spPr bwMode="auto">
          <a:xfrm>
            <a:off x="1737782" y="1495088"/>
            <a:ext cx="6138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800" smtClean="0">
                <a:solidFill>
                  <a:srgbClr val="FF0000"/>
                </a:solidFill>
                <a:latin typeface="Arial" pitchFamily="34" charset="0"/>
                <a:cs typeface="Arial" pitchFamily="34" charset="0"/>
              </a:rPr>
              <a:t>Câu 1: </a:t>
            </a:r>
            <a:r>
              <a:rPr lang="en-US" sz="2800" b="0" smtClean="0">
                <a:solidFill>
                  <a:srgbClr val="FF0000"/>
                </a:solidFill>
                <a:latin typeface="Arial" pitchFamily="34" charset="0"/>
                <a:cs typeface="Arial" pitchFamily="34" charset="0"/>
              </a:rPr>
              <a:t>Tính nhanh  127 + 39 + 73</a:t>
            </a:r>
            <a:endParaRPr lang="en-US" sz="2800" b="0">
              <a:solidFill>
                <a:srgbClr val="FF0000"/>
              </a:solidFill>
              <a:latin typeface="Arial" pitchFamily="34" charset="0"/>
              <a:cs typeface="Arial" pitchFamily="34" charset="0"/>
            </a:endParaRPr>
          </a:p>
        </p:txBody>
      </p:sp>
      <p:pic>
        <p:nvPicPr>
          <p:cNvPr id="6" name="Picture 1098" descr="Hoacuoi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1967" y="4946650"/>
            <a:ext cx="1295400" cy="117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099"/>
          <p:cNvSpPr txBox="1">
            <a:spLocks noChangeArrowheads="1"/>
          </p:cNvSpPr>
          <p:nvPr/>
        </p:nvSpPr>
        <p:spPr bwMode="auto">
          <a:xfrm>
            <a:off x="3672418" y="5300980"/>
            <a:ext cx="57916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spcBef>
                <a:spcPct val="50000"/>
              </a:spcBef>
            </a:pPr>
            <a:r>
              <a:rPr lang="en-US" altLang="en-US" sz="2800">
                <a:solidFill>
                  <a:srgbClr val="FF0000"/>
                </a:solidFill>
                <a:latin typeface="Arial" pitchFamily="34" charset="0"/>
                <a:cs typeface="Arial" pitchFamily="34" charset="0"/>
              </a:rPr>
              <a:t>  Hoan hô, bạn đã trả lời đúng!</a:t>
            </a:r>
            <a:r>
              <a:rPr lang="en-US" altLang="en-US" sz="2800">
                <a:solidFill>
                  <a:srgbClr val="FF0066"/>
                </a:solidFill>
                <a:latin typeface="Arial" pitchFamily="34" charset="0"/>
                <a:cs typeface="Arial" pitchFamily="34" charset="0"/>
              </a:rPr>
              <a:t> </a:t>
            </a:r>
          </a:p>
        </p:txBody>
      </p:sp>
      <p:sp>
        <p:nvSpPr>
          <p:cNvPr id="8" name="Oval 7"/>
          <p:cNvSpPr/>
          <p:nvPr/>
        </p:nvSpPr>
        <p:spPr>
          <a:xfrm>
            <a:off x="7253393" y="2650173"/>
            <a:ext cx="1896533" cy="9144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latin typeface="Arial" pitchFamily="34" charset="0"/>
              <a:cs typeface="Arial" pitchFamily="34" charset="0"/>
            </a:endParaRPr>
          </a:p>
        </p:txBody>
      </p:sp>
      <p:sp>
        <p:nvSpPr>
          <p:cNvPr id="13" name="Oval 12"/>
          <p:cNvSpPr/>
          <p:nvPr/>
        </p:nvSpPr>
        <p:spPr>
          <a:xfrm>
            <a:off x="1628564" y="2580005"/>
            <a:ext cx="1896533" cy="914400"/>
          </a:xfrm>
          <a:prstGeom prst="ellipse">
            <a:avLst/>
          </a:prstGeom>
          <a:solidFill>
            <a:schemeClr val="bg1">
              <a:lumMod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latin typeface="Arial" pitchFamily="34" charset="0"/>
              <a:cs typeface="Arial" pitchFamily="34" charset="0"/>
            </a:endParaRPr>
          </a:p>
        </p:txBody>
      </p:sp>
      <p:sp>
        <p:nvSpPr>
          <p:cNvPr id="19" name="TextBox 18"/>
          <p:cNvSpPr txBox="1">
            <a:spLocks noChangeArrowheads="1"/>
          </p:cNvSpPr>
          <p:nvPr/>
        </p:nvSpPr>
        <p:spPr bwMode="auto">
          <a:xfrm>
            <a:off x="2121429" y="2741405"/>
            <a:ext cx="100224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800" smtClean="0">
                <a:latin typeface="Arial" pitchFamily="34" charset="0"/>
                <a:cs typeface="Arial" pitchFamily="34" charset="0"/>
              </a:rPr>
              <a:t>230</a:t>
            </a:r>
            <a:endParaRPr lang="en-US" sz="2800">
              <a:latin typeface="Arial" pitchFamily="34" charset="0"/>
              <a:cs typeface="Arial" pitchFamily="34" charset="0"/>
            </a:endParaRPr>
          </a:p>
        </p:txBody>
      </p:sp>
      <p:pic>
        <p:nvPicPr>
          <p:cNvPr id="5130" name="Picture 1098" descr="Hoacuoi1">
            <a:hlinkClick r:id="rId5"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93400" y="5376864"/>
            <a:ext cx="1295400" cy="117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p:nvSpPr>
        <p:spPr>
          <a:xfrm>
            <a:off x="4569884" y="2595245"/>
            <a:ext cx="1896533" cy="914400"/>
          </a:xfrm>
          <a:prstGeom prst="ellipse">
            <a:avLst/>
          </a:prstGeom>
          <a:solidFill>
            <a:schemeClr val="bg1">
              <a:lumMod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latin typeface="Arial" pitchFamily="34" charset="0"/>
              <a:cs typeface="Arial" pitchFamily="34" charset="0"/>
            </a:endParaRPr>
          </a:p>
        </p:txBody>
      </p:sp>
      <p:sp>
        <p:nvSpPr>
          <p:cNvPr id="14" name="TextBox 13"/>
          <p:cNvSpPr txBox="1">
            <a:spLocks noChangeArrowheads="1"/>
          </p:cNvSpPr>
          <p:nvPr/>
        </p:nvSpPr>
        <p:spPr bwMode="auto">
          <a:xfrm>
            <a:off x="5107517" y="2793683"/>
            <a:ext cx="12170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800" smtClean="0">
                <a:latin typeface="Arial" pitchFamily="34" charset="0"/>
                <a:cs typeface="Arial" pitchFamily="34" charset="0"/>
              </a:rPr>
              <a:t>200</a:t>
            </a:r>
            <a:endParaRPr lang="en-US" sz="2800">
              <a:latin typeface="Arial" pitchFamily="34" charset="0"/>
              <a:cs typeface="Arial" pitchFamily="34" charset="0"/>
            </a:endParaRPr>
          </a:p>
        </p:txBody>
      </p:sp>
      <mc:AlternateContent xmlns:mc="http://schemas.openxmlformats.org/markup-compatibility/2006">
        <mc:Choice xmlns:a14="http://schemas.microsoft.com/office/drawing/2010/main" Requires="a14">
          <p:sp>
            <p:nvSpPr>
              <p:cNvPr id="5" name="TextBox 4"/>
              <p:cNvSpPr txBox="1"/>
              <p:nvPr/>
            </p:nvSpPr>
            <p:spPr>
              <a:xfrm>
                <a:off x="8544973" y="3459480"/>
                <a:ext cx="3038076" cy="181588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smtClean="0">
                          <a:latin typeface="Cambria Math"/>
                        </a:rPr>
                        <m:t>127+39+73</m:t>
                      </m:r>
                    </m:oMath>
                  </m:oMathPara>
                </a14:m>
                <a:endParaRPr lang="en-US" sz="2800">
                  <a:latin typeface="Arial" pitchFamily="34" charset="0"/>
                  <a:cs typeface="Arial" pitchFamily="34" charset="0"/>
                </a:endParaRPr>
              </a:p>
              <a:p>
                <a:r>
                  <a:rPr lang="en-US" sz="2800" smtClean="0">
                    <a:latin typeface="Arial" pitchFamily="34" charset="0"/>
                    <a:cs typeface="Arial" pitchFamily="34" charset="0"/>
                  </a:rPr>
                  <a:t>= </a:t>
                </a:r>
                <a14:m>
                  <m:oMath xmlns:m="http://schemas.openxmlformats.org/officeDocument/2006/math">
                    <m:r>
                      <a:rPr lang="en-US" sz="2800" b="0" i="0" smtClean="0">
                        <a:latin typeface="Cambria Math"/>
                      </a:rPr>
                      <m:t>(</m:t>
                    </m:r>
                    <m:r>
                      <a:rPr lang="en-US" sz="2800" i="1">
                        <a:latin typeface="Cambria Math"/>
                      </a:rPr>
                      <m:t>127+73</m:t>
                    </m:r>
                    <m:r>
                      <a:rPr lang="en-US" sz="2800" b="0" i="1" smtClean="0">
                        <a:latin typeface="Cambria Math"/>
                      </a:rPr>
                      <m:t>)</m:t>
                    </m:r>
                    <m:r>
                      <a:rPr lang="en-US" sz="2800" i="1">
                        <a:latin typeface="Cambria Math"/>
                      </a:rPr>
                      <m:t>+39</m:t>
                    </m:r>
                  </m:oMath>
                </a14:m>
                <a:endParaRPr lang="en-US" sz="2800">
                  <a:latin typeface="Arial" pitchFamily="34" charset="0"/>
                  <a:cs typeface="Arial" pitchFamily="34" charset="0"/>
                </a:endParaRPr>
              </a:p>
              <a:p>
                <a:r>
                  <a:rPr lang="en-US" sz="2800" smtClean="0">
                    <a:latin typeface="Arial" pitchFamily="34" charset="0"/>
                    <a:cs typeface="Arial" pitchFamily="34" charset="0"/>
                  </a:rPr>
                  <a:t>= </a:t>
                </a:r>
                <a14:m>
                  <m:oMath xmlns:m="http://schemas.openxmlformats.org/officeDocument/2006/math">
                    <m:r>
                      <a:rPr lang="en-US" sz="2800" b="0" i="0" smtClean="0">
                        <a:latin typeface="Cambria Math"/>
                      </a:rPr>
                      <m:t>200</m:t>
                    </m:r>
                    <m:r>
                      <a:rPr lang="en-US" sz="2800" i="1">
                        <a:latin typeface="Cambria Math"/>
                      </a:rPr>
                      <m:t>+39</m:t>
                    </m:r>
                  </m:oMath>
                </a14:m>
                <a:endParaRPr lang="en-US" sz="2800" smtClean="0">
                  <a:latin typeface="Arial" pitchFamily="34" charset="0"/>
                  <a:cs typeface="Arial" pitchFamily="34" charset="0"/>
                </a:endParaRPr>
              </a:p>
              <a:p>
                <a:r>
                  <a:rPr lang="en-US" sz="2800" smtClean="0">
                    <a:latin typeface="Arial" pitchFamily="34" charset="0"/>
                    <a:cs typeface="Arial" pitchFamily="34" charset="0"/>
                  </a:rPr>
                  <a:t>= </a:t>
                </a:r>
                <a14:m>
                  <m:oMath xmlns:m="http://schemas.openxmlformats.org/officeDocument/2006/math">
                    <m:r>
                      <a:rPr lang="en-US" sz="2800" i="1" smtClean="0">
                        <a:latin typeface="Cambria Math"/>
                      </a:rPr>
                      <m:t>2</m:t>
                    </m:r>
                    <m:r>
                      <a:rPr lang="en-US" sz="2800" i="1">
                        <a:latin typeface="Cambria Math"/>
                      </a:rPr>
                      <m:t>39</m:t>
                    </m:r>
                  </m:oMath>
                </a14:m>
                <a:endParaRPr lang="en-US" sz="2800">
                  <a:latin typeface="Arial" pitchFamily="34" charset="0"/>
                  <a:cs typeface="Arial" pitchFamily="34" charset="0"/>
                </a:endParaRPr>
              </a:p>
            </p:txBody>
          </p:sp>
        </mc:Choice>
        <mc:Fallback>
          <p:sp>
            <p:nvSpPr>
              <p:cNvPr id="5" name="TextBox 4"/>
              <p:cNvSpPr txBox="1">
                <a:spLocks noRot="1" noChangeAspect="1" noMove="1" noResize="1" noEditPoints="1" noAdjustHandles="1" noChangeArrowheads="1" noChangeShapeType="1" noTextEdit="1"/>
              </p:cNvSpPr>
              <p:nvPr/>
            </p:nvSpPr>
            <p:spPr>
              <a:xfrm>
                <a:off x="8544973" y="3459480"/>
                <a:ext cx="3038076" cy="1815882"/>
              </a:xfrm>
              <a:prstGeom prst="rect">
                <a:avLst/>
              </a:prstGeom>
              <a:blipFill rotWithShape="1">
                <a:blip r:embed="rId6"/>
                <a:stretch>
                  <a:fillRect l="-4217" b="-8418"/>
                </a:stretch>
              </a:blipFill>
            </p:spPr>
            <p:txBody>
              <a:bodyPr/>
              <a:lstStyle/>
              <a:p>
                <a:r>
                  <a:rPr lang="en-US">
                    <a:noFill/>
                  </a:rPr>
                  <a:t> </a:t>
                </a:r>
              </a:p>
            </p:txBody>
          </p:sp>
        </mc:Fallback>
      </mc:AlternateContent>
      <p:sp>
        <p:nvSpPr>
          <p:cNvPr id="17" name="TextBox 16"/>
          <p:cNvSpPr txBox="1">
            <a:spLocks noChangeArrowheads="1"/>
          </p:cNvSpPr>
          <p:nvPr/>
        </p:nvSpPr>
        <p:spPr bwMode="auto">
          <a:xfrm>
            <a:off x="7746142" y="2800043"/>
            <a:ext cx="16065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800" smtClean="0">
                <a:latin typeface="Arial" pitchFamily="34" charset="0"/>
                <a:cs typeface="Arial" pitchFamily="34" charset="0"/>
              </a:rPr>
              <a:t>239</a:t>
            </a:r>
            <a:endParaRPr lang="en-US" sz="2800">
              <a:latin typeface="Arial" pitchFamily="34" charset="0"/>
              <a:cs typeface="Arial" pitchFamily="34" charset="0"/>
            </a:endParaRPr>
          </a:p>
        </p:txBody>
      </p:sp>
    </p:spTree>
    <p:extLst>
      <p:ext uri="{BB962C8B-B14F-4D97-AF65-F5344CB8AC3E}">
        <p14:creationId xmlns:p14="http://schemas.microsoft.com/office/powerpoint/2010/main" val="3400358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2" name="applause.wav"/>
                                        </p:tgtEl>
                                      </p:cMediaNode>
                                    </p:audio>
                                  </p:sub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9"/>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childTnLst>
                          </p:cTn>
                        </p:par>
                      </p:childTnLst>
                    </p:cTn>
                  </p:par>
                </p:childTnLst>
              </p:cTn>
              <p:nextCondLst>
                <p:cond evt="onClick" delay="0">
                  <p:tgtEl>
                    <p:spTgt spid="19"/>
                  </p:tgtEl>
                </p:cond>
              </p:nextCondLst>
            </p:seq>
            <p:seq concurrent="1" nextAc="seek">
              <p:cTn id="26" restart="whenNotActive" fill="hold" evtFilter="cancelBubble" nodeType="interactiveSeq">
                <p:stCondLst>
                  <p:cond evt="onClick" delay="0">
                    <p:tgtEl>
                      <p:spTgt spid="14"/>
                    </p:tgtEl>
                  </p:cond>
                </p:stCondLst>
                <p:endSync evt="end" delay="0">
                  <p:rtn val="all"/>
                </p:endSync>
                <p:childTnLst>
                  <p:par>
                    <p:cTn id="27" fill="hold">
                      <p:stCondLst>
                        <p:cond delay="0"/>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arn(inVertical)">
                                      <p:cBhvr>
                                        <p:cTn id="31" dur="500"/>
                                        <p:tgtEl>
                                          <p:spTgt spid="12"/>
                                        </p:tgtEl>
                                      </p:cBhvr>
                                    </p:animEffect>
                                  </p:childTnLst>
                                </p:cTn>
                              </p:par>
                            </p:childTnLst>
                          </p:cTn>
                        </p:par>
                      </p:childTnLst>
                    </p:cTn>
                  </p:par>
                </p:childTnLst>
              </p:cTn>
              <p:nextCondLst>
                <p:cond evt="onClick" delay="0">
                  <p:tgtEl>
                    <p:spTgt spid="14"/>
                  </p:tgtEl>
                </p:cond>
              </p:nextCondLst>
            </p:seq>
          </p:childTnLst>
        </p:cTn>
      </p:par>
    </p:tnLst>
    <p:bldLst>
      <p:bldP spid="7" grpId="0"/>
      <p:bldP spid="8" grpId="0" animBg="1"/>
      <p:bldP spid="13" grpId="0" animBg="1"/>
      <p:bldP spid="12" grpId="0" animBg="1"/>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12"/>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vi-VN"/>
          </a:p>
        </p:txBody>
      </p:sp>
      <p:sp>
        <p:nvSpPr>
          <p:cNvPr id="6148" name="Rectangle 27"/>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vi-VN"/>
          </a:p>
        </p:txBody>
      </p:sp>
      <p:sp>
        <p:nvSpPr>
          <p:cNvPr id="6149" name="Rectangle 42"/>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vi-VN"/>
          </a:p>
        </p:txBody>
      </p:sp>
      <p:sp>
        <p:nvSpPr>
          <p:cNvPr id="6150" name="Rectangle 57"/>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vi-VN"/>
          </a:p>
        </p:txBody>
      </p:sp>
      <p:pic>
        <p:nvPicPr>
          <p:cNvPr id="53" name="Picture 1098" descr="Hoacuoi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1967" y="4946650"/>
            <a:ext cx="1295400" cy="117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 Box 1099"/>
          <p:cNvSpPr txBox="1">
            <a:spLocks noChangeArrowheads="1"/>
          </p:cNvSpPr>
          <p:nvPr/>
        </p:nvSpPr>
        <p:spPr bwMode="auto">
          <a:xfrm>
            <a:off x="3748618" y="5499100"/>
            <a:ext cx="58132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spcBef>
                <a:spcPct val="50000"/>
              </a:spcBef>
            </a:pPr>
            <a:r>
              <a:rPr lang="en-US" altLang="en-US" sz="2800">
                <a:solidFill>
                  <a:srgbClr val="FF0000"/>
                </a:solidFill>
                <a:latin typeface="Arial" charset="0"/>
                <a:cs typeface="Arial" charset="0"/>
              </a:rPr>
              <a:t>  Hoan hô, bạn đã trả lời đúng!</a:t>
            </a:r>
            <a:r>
              <a:rPr lang="en-US" altLang="en-US" sz="2800">
                <a:solidFill>
                  <a:srgbClr val="FF0066"/>
                </a:solidFill>
                <a:latin typeface="Arial" charset="0"/>
                <a:cs typeface="Arial" charset="0"/>
              </a:rPr>
              <a:t> </a:t>
            </a:r>
          </a:p>
        </p:txBody>
      </p:sp>
      <p:sp>
        <p:nvSpPr>
          <p:cNvPr id="55" name="Oval 54"/>
          <p:cNvSpPr/>
          <p:nvPr/>
        </p:nvSpPr>
        <p:spPr>
          <a:xfrm>
            <a:off x="1693334" y="2560320"/>
            <a:ext cx="1896533" cy="9144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latin typeface="Arial" pitchFamily="34" charset="0"/>
              <a:cs typeface="Arial" pitchFamily="34" charset="0"/>
            </a:endParaRPr>
          </a:p>
        </p:txBody>
      </p:sp>
      <p:sp>
        <p:nvSpPr>
          <p:cNvPr id="56" name="Oval 55"/>
          <p:cNvSpPr/>
          <p:nvPr/>
        </p:nvSpPr>
        <p:spPr>
          <a:xfrm>
            <a:off x="4582584" y="2544445"/>
            <a:ext cx="1896533" cy="914400"/>
          </a:xfrm>
          <a:prstGeom prst="ellipse">
            <a:avLst/>
          </a:prstGeom>
          <a:solidFill>
            <a:schemeClr val="bg1">
              <a:lumMod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latin typeface="Arial" pitchFamily="34" charset="0"/>
              <a:cs typeface="Arial" pitchFamily="34" charset="0"/>
            </a:endParaRPr>
          </a:p>
        </p:txBody>
      </p:sp>
      <p:sp>
        <p:nvSpPr>
          <p:cNvPr id="57" name="Oval 56"/>
          <p:cNvSpPr/>
          <p:nvPr/>
        </p:nvSpPr>
        <p:spPr>
          <a:xfrm>
            <a:off x="7385051" y="2563495"/>
            <a:ext cx="1896533" cy="914400"/>
          </a:xfrm>
          <a:prstGeom prst="ellipse">
            <a:avLst/>
          </a:prstGeom>
          <a:solidFill>
            <a:schemeClr val="bg1">
              <a:lumMod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latin typeface="Arial" pitchFamily="34" charset="0"/>
              <a:cs typeface="Arial" pitchFamily="34" charset="0"/>
            </a:endParaRPr>
          </a:p>
        </p:txBody>
      </p:sp>
      <p:sp>
        <p:nvSpPr>
          <p:cNvPr id="59" name="TextBox 58"/>
          <p:cNvSpPr txBox="1">
            <a:spLocks noChangeArrowheads="1"/>
          </p:cNvSpPr>
          <p:nvPr/>
        </p:nvSpPr>
        <p:spPr bwMode="auto">
          <a:xfrm>
            <a:off x="2302087" y="2767013"/>
            <a:ext cx="16065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800" smtClean="0">
                <a:latin typeface="Arial" pitchFamily="34" charset="0"/>
                <a:cs typeface="Arial" pitchFamily="34" charset="0"/>
              </a:rPr>
              <a:t>600</a:t>
            </a:r>
            <a:endParaRPr lang="en-US" sz="2800">
              <a:latin typeface="Arial" pitchFamily="34" charset="0"/>
              <a:cs typeface="Arial" pitchFamily="34" charset="0"/>
            </a:endParaRPr>
          </a:p>
        </p:txBody>
      </p:sp>
      <p:sp>
        <p:nvSpPr>
          <p:cNvPr id="60" name="TextBox 59"/>
          <p:cNvSpPr txBox="1">
            <a:spLocks noChangeArrowheads="1"/>
          </p:cNvSpPr>
          <p:nvPr/>
        </p:nvSpPr>
        <p:spPr bwMode="auto">
          <a:xfrm>
            <a:off x="5176098" y="2742566"/>
            <a:ext cx="16065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800" smtClean="0">
                <a:latin typeface="Arial" pitchFamily="34" charset="0"/>
                <a:cs typeface="Arial" pitchFamily="34" charset="0"/>
              </a:rPr>
              <a:t>200</a:t>
            </a:r>
            <a:endParaRPr lang="en-US" sz="2800">
              <a:latin typeface="Arial" pitchFamily="34" charset="0"/>
              <a:cs typeface="Arial" pitchFamily="34" charset="0"/>
            </a:endParaRPr>
          </a:p>
        </p:txBody>
      </p:sp>
      <p:sp>
        <p:nvSpPr>
          <p:cNvPr id="61" name="TextBox 60"/>
          <p:cNvSpPr txBox="1">
            <a:spLocks noChangeArrowheads="1"/>
          </p:cNvSpPr>
          <p:nvPr/>
        </p:nvSpPr>
        <p:spPr bwMode="auto">
          <a:xfrm>
            <a:off x="8031481" y="2715896"/>
            <a:ext cx="16065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800" smtClean="0">
                <a:latin typeface="Arial" pitchFamily="34" charset="0"/>
                <a:cs typeface="Arial" pitchFamily="34" charset="0"/>
              </a:rPr>
              <a:t>400</a:t>
            </a:r>
            <a:endParaRPr lang="en-US" sz="2800">
              <a:latin typeface="Arial" pitchFamily="34" charset="0"/>
              <a:cs typeface="Arial" pitchFamily="34" charset="0"/>
            </a:endParaRPr>
          </a:p>
        </p:txBody>
      </p:sp>
      <p:pic>
        <p:nvPicPr>
          <p:cNvPr id="6165" name="Picture 1098" descr="Hoacuoi1">
            <a:hlinkClick r:id="rId5"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93400" y="5376864"/>
            <a:ext cx="1295400" cy="117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1"/>
          <p:cNvSpPr txBox="1">
            <a:spLocks noChangeArrowheads="1"/>
          </p:cNvSpPr>
          <p:nvPr/>
        </p:nvSpPr>
        <p:spPr bwMode="auto">
          <a:xfrm>
            <a:off x="1585382" y="1495088"/>
            <a:ext cx="67669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800" smtClean="0">
                <a:solidFill>
                  <a:srgbClr val="FF0000"/>
                </a:solidFill>
                <a:latin typeface="Arial" pitchFamily="34" charset="0"/>
                <a:cs typeface="Arial" pitchFamily="34" charset="0"/>
              </a:rPr>
              <a:t>Câu 2: </a:t>
            </a:r>
            <a:r>
              <a:rPr lang="en-US" sz="2800" b="0" smtClean="0">
                <a:solidFill>
                  <a:srgbClr val="FF0000"/>
                </a:solidFill>
                <a:latin typeface="Arial" pitchFamily="34" charset="0"/>
                <a:cs typeface="Arial" pitchFamily="34" charset="0"/>
              </a:rPr>
              <a:t>Tính nhanh  135 + 360 + 65 + 40</a:t>
            </a:r>
            <a:endParaRPr lang="en-US" sz="2800" b="0">
              <a:solidFill>
                <a:srgbClr val="FF0000"/>
              </a:solidFill>
              <a:latin typeface="Arial" pitchFamily="34" charset="0"/>
              <a:cs typeface="Arial" pitchFamily="34" charset="0"/>
            </a:endParaRPr>
          </a:p>
        </p:txBody>
      </p:sp>
      <mc:AlternateContent xmlns:mc="http://schemas.openxmlformats.org/markup-compatibility/2006">
        <mc:Choice xmlns:a14="http://schemas.microsoft.com/office/drawing/2010/main" Requires="a14">
          <p:sp>
            <p:nvSpPr>
              <p:cNvPr id="26" name="TextBox 25"/>
              <p:cNvSpPr txBox="1"/>
              <p:nvPr/>
            </p:nvSpPr>
            <p:spPr>
              <a:xfrm>
                <a:off x="980441" y="3565217"/>
                <a:ext cx="4558452" cy="1815882"/>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r>
                        <a:rPr lang="en-US" sz="2800" b="0" i="1" smtClean="0">
                          <a:latin typeface="Cambria Math"/>
                        </a:rPr>
                        <m:t>135+360+65+40</m:t>
                      </m:r>
                    </m:oMath>
                  </m:oMathPara>
                </a14:m>
                <a:endParaRPr lang="en-US" sz="2800" b="0" i="1" smtClean="0">
                  <a:latin typeface="Cambria Math"/>
                </a:endParaRPr>
              </a:p>
              <a:p>
                <a:pPr/>
                <a14:m>
                  <m:oMathPara xmlns:m="http://schemas.openxmlformats.org/officeDocument/2006/math">
                    <m:oMathParaPr>
                      <m:jc m:val="left"/>
                    </m:oMathParaPr>
                    <m:oMath xmlns:m="http://schemas.openxmlformats.org/officeDocument/2006/math">
                      <m:r>
                        <a:rPr lang="en-US" sz="2800" b="0" i="1" smtClean="0">
                          <a:latin typeface="Cambria Math"/>
                        </a:rPr>
                        <m:t>=</m:t>
                      </m:r>
                      <m:d>
                        <m:dPr>
                          <m:ctrlPr>
                            <a:rPr lang="en-US" sz="2800" b="0" i="1" smtClean="0">
                              <a:latin typeface="Cambria Math"/>
                            </a:rPr>
                          </m:ctrlPr>
                        </m:dPr>
                        <m:e>
                          <m:r>
                            <a:rPr lang="en-US" sz="2800" b="0" i="1" smtClean="0">
                              <a:latin typeface="Cambria Math"/>
                            </a:rPr>
                            <m:t>135</m:t>
                          </m:r>
                          <m:r>
                            <a:rPr lang="en-US" sz="2800" i="1">
                              <a:latin typeface="Cambria Math"/>
                            </a:rPr>
                            <m:t>+</m:t>
                          </m:r>
                          <m:r>
                            <a:rPr lang="en-US" sz="2800" b="0" i="1" smtClean="0">
                              <a:latin typeface="Cambria Math"/>
                            </a:rPr>
                            <m:t>65</m:t>
                          </m:r>
                        </m:e>
                      </m:d>
                      <m:r>
                        <a:rPr lang="en-US" sz="2800" i="1">
                          <a:latin typeface="Cambria Math"/>
                        </a:rPr>
                        <m:t>+</m:t>
                      </m:r>
                      <m:d>
                        <m:dPr>
                          <m:ctrlPr>
                            <a:rPr lang="en-US" sz="2800" b="0" i="1" smtClean="0">
                              <a:latin typeface="Cambria Math"/>
                            </a:rPr>
                          </m:ctrlPr>
                        </m:dPr>
                        <m:e>
                          <m:r>
                            <a:rPr lang="en-US" sz="2800" b="0" i="1" smtClean="0">
                              <a:latin typeface="Cambria Math"/>
                            </a:rPr>
                            <m:t>360+40</m:t>
                          </m:r>
                        </m:e>
                      </m:d>
                    </m:oMath>
                  </m:oMathPara>
                </a14:m>
                <a:endParaRPr lang="en-US" sz="2800" b="0" i="1" smtClean="0">
                  <a:latin typeface="Cambria Math"/>
                </a:endParaRPr>
              </a:p>
              <a:p>
                <a:pPr/>
                <a14:m>
                  <m:oMathPara xmlns:m="http://schemas.openxmlformats.org/officeDocument/2006/math">
                    <m:oMathParaPr>
                      <m:jc m:val="left"/>
                    </m:oMathParaPr>
                    <m:oMath xmlns:m="http://schemas.openxmlformats.org/officeDocument/2006/math">
                      <m:r>
                        <a:rPr lang="en-US" sz="2800" b="0" i="1" smtClean="0">
                          <a:latin typeface="Cambria Math"/>
                        </a:rPr>
                        <m:t>=200+400</m:t>
                      </m:r>
                    </m:oMath>
                  </m:oMathPara>
                </a14:m>
                <a:endParaRPr lang="en-US" sz="2800" b="0" i="1" smtClean="0">
                  <a:latin typeface="Cambria Math"/>
                </a:endParaRPr>
              </a:p>
              <a:p>
                <a:pPr/>
                <a14:m>
                  <m:oMathPara xmlns:m="http://schemas.openxmlformats.org/officeDocument/2006/math">
                    <m:oMathParaPr>
                      <m:jc m:val="left"/>
                    </m:oMathParaPr>
                    <m:oMath xmlns:m="http://schemas.openxmlformats.org/officeDocument/2006/math">
                      <m:r>
                        <a:rPr lang="en-US" sz="2800" b="0" i="1" smtClean="0">
                          <a:latin typeface="Cambria Math"/>
                        </a:rPr>
                        <m:t>=600</m:t>
                      </m:r>
                    </m:oMath>
                  </m:oMathPara>
                </a14:m>
                <a:endParaRPr lang="en-US" sz="2800">
                  <a:latin typeface="Arial" pitchFamily="34" charset="0"/>
                  <a:cs typeface="Arial" pitchFamily="34" charset="0"/>
                </a:endParaRPr>
              </a:p>
            </p:txBody>
          </p:sp>
        </mc:Choice>
        <mc:Fallback>
          <p:sp>
            <p:nvSpPr>
              <p:cNvPr id="26" name="TextBox 25"/>
              <p:cNvSpPr txBox="1">
                <a:spLocks noRot="1" noChangeAspect="1" noMove="1" noResize="1" noEditPoints="1" noAdjustHandles="1" noChangeArrowheads="1" noChangeShapeType="1" noTextEdit="1"/>
              </p:cNvSpPr>
              <p:nvPr/>
            </p:nvSpPr>
            <p:spPr>
              <a:xfrm>
                <a:off x="980441" y="3565217"/>
                <a:ext cx="4558452" cy="1815882"/>
              </a:xfrm>
              <a:prstGeom prst="rect">
                <a:avLst/>
              </a:prstGeom>
              <a:blipFill rotWithShape="1">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5751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59"/>
                    </p:tgtEl>
                  </p:cond>
                </p:stCondLst>
                <p:endSync evt="end" delay="0">
                  <p:rtn val="all"/>
                </p:endSync>
                <p:childTnLst>
                  <p:par>
                    <p:cTn id="11" fill="hold" nodeType="clickPar">
                      <p:stCondLst>
                        <p:cond delay="0"/>
                      </p:stCondLst>
                      <p:childTnLst>
                        <p:par>
                          <p:cTn id="12" fill="hold" nodeType="withGroup">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barn(inVertical)">
                                      <p:cBhvr>
                                        <p:cTn id="15" dur="500"/>
                                        <p:tgtEl>
                                          <p:spTgt spid="55"/>
                                        </p:tgtEl>
                                      </p:cBhvr>
                                    </p:animEffect>
                                  </p:childTnLst>
                                  <p:subTnLst>
                                    <p:audio>
                                      <p:cMediaNode>
                                        <p:cTn display="0" masterRel="sameClick">
                                          <p:stCondLst>
                                            <p:cond evt="begin" delay="0">
                                              <p:tn val="13"/>
                                            </p:cond>
                                          </p:stCondLst>
                                          <p:endCondLst>
                                            <p:cond evt="onStopAudio" delay="0">
                                              <p:tgtEl>
                                                <p:sldTgt/>
                                              </p:tgtEl>
                                            </p:cond>
                                          </p:endCondLst>
                                        </p:cTn>
                                        <p:tgtEl>
                                          <p:sndTgt r:embed="rId2" name="applause.wav"/>
                                        </p:tgtEl>
                                      </p:cMediaNode>
                                    </p:audio>
                                  </p:subTnLst>
                                </p:cTn>
                              </p:par>
                              <p:par>
                                <p:cTn id="16" presetID="16" presetClass="entr" presetSubtype="21" fill="hold" grpId="0" nodeType="with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barn(inVertical)">
                                      <p:cBhvr>
                                        <p:cTn id="18" dur="500"/>
                                        <p:tgtEl>
                                          <p:spTgt spid="54"/>
                                        </p:tgtEl>
                                      </p:cBhvr>
                                    </p:animEffect>
                                  </p:childTnLst>
                                </p:cTn>
                              </p:par>
                              <p:par>
                                <p:cTn id="19" presetID="16" presetClass="entr" presetSubtype="21" fill="hold" nodeType="with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barn(inVertical)">
                                      <p:cBhvr>
                                        <p:cTn id="21" dur="500"/>
                                        <p:tgtEl>
                                          <p:spTgt spid="53"/>
                                        </p:tgtEl>
                                      </p:cBhvr>
                                    </p:animEffect>
                                  </p:childTnLst>
                                </p:cTn>
                              </p:par>
                            </p:childTnLst>
                          </p:cTn>
                        </p:par>
                      </p:childTnLst>
                    </p:cTn>
                  </p:par>
                </p:childTnLst>
              </p:cTn>
              <p:nextCondLst>
                <p:cond evt="onClick" delay="0">
                  <p:tgtEl>
                    <p:spTgt spid="59"/>
                  </p:tgtEl>
                </p:cond>
              </p:nextCondLst>
            </p:seq>
            <p:seq concurrent="1" nextAc="seek">
              <p:cTn id="22" restart="whenNotActive" fill="hold" evtFilter="cancelBubble" nodeType="interactiveSeq">
                <p:stCondLst>
                  <p:cond evt="onClick" delay="0">
                    <p:tgtEl>
                      <p:spTgt spid="60"/>
                    </p:tgtEl>
                  </p:cond>
                </p:stCondLst>
                <p:endSync evt="end" delay="0">
                  <p:rtn val="all"/>
                </p:endSync>
                <p:childTnLst>
                  <p:par>
                    <p:cTn id="23" fill="hold" nodeType="clickPar">
                      <p:stCondLst>
                        <p:cond delay="0"/>
                      </p:stCondLst>
                      <p:childTnLst>
                        <p:par>
                          <p:cTn id="24" fill="hold" nodeType="with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barn(inVertical)">
                                      <p:cBhvr>
                                        <p:cTn id="27" dur="500"/>
                                        <p:tgtEl>
                                          <p:spTgt spid="56"/>
                                        </p:tgtEl>
                                      </p:cBhvr>
                                    </p:animEffect>
                                  </p:childTnLst>
                                </p:cTn>
                              </p:par>
                            </p:childTnLst>
                          </p:cTn>
                        </p:par>
                      </p:childTnLst>
                    </p:cTn>
                  </p:par>
                </p:childTnLst>
              </p:cTn>
              <p:nextCondLst>
                <p:cond evt="onClick" delay="0">
                  <p:tgtEl>
                    <p:spTgt spid="60"/>
                  </p:tgtEl>
                </p:cond>
              </p:nextCondLst>
            </p:seq>
            <p:seq concurrent="1" nextAc="seek">
              <p:cTn id="28" restart="whenNotActive" fill="hold" evtFilter="cancelBubble" nodeType="interactiveSeq">
                <p:stCondLst>
                  <p:cond evt="onClick" delay="0">
                    <p:tgtEl>
                      <p:spTgt spid="61"/>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barn(inVertical)">
                                      <p:cBhvr>
                                        <p:cTn id="33" dur="500"/>
                                        <p:tgtEl>
                                          <p:spTgt spid="57"/>
                                        </p:tgtEl>
                                      </p:cBhvr>
                                    </p:animEffect>
                                  </p:childTnLst>
                                </p:cTn>
                              </p:par>
                            </p:childTnLst>
                          </p:cTn>
                        </p:par>
                      </p:childTnLst>
                    </p:cTn>
                  </p:par>
                </p:childTnLst>
              </p:cTn>
              <p:nextCondLst>
                <p:cond evt="onClick" delay="0">
                  <p:tgtEl>
                    <p:spTgt spid="61"/>
                  </p:tgtEl>
                </p:cond>
              </p:nextCondLst>
            </p:seq>
          </p:childTnLst>
        </p:cTn>
      </p:par>
    </p:tnLst>
    <p:bldLst>
      <p:bldP spid="54" grpId="0"/>
      <p:bldP spid="55" grpId="0" animBg="1"/>
      <p:bldP spid="56" grpId="0" animBg="1"/>
      <p:bldP spid="57" grpId="0" animBg="1"/>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2"/>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vi-VN"/>
          </a:p>
        </p:txBody>
      </p:sp>
      <p:sp>
        <p:nvSpPr>
          <p:cNvPr id="19" name="Rectangle 27"/>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vi-VN"/>
          </a:p>
        </p:txBody>
      </p:sp>
      <p:sp>
        <p:nvSpPr>
          <p:cNvPr id="20" name="Rectangle 42"/>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vi-VN"/>
          </a:p>
        </p:txBody>
      </p:sp>
      <p:sp>
        <p:nvSpPr>
          <p:cNvPr id="21" name="Rectangle 57"/>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vi-VN"/>
          </a:p>
        </p:txBody>
      </p:sp>
      <p:pic>
        <p:nvPicPr>
          <p:cNvPr id="22" name="Picture 1098" descr="Hoacuoi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1967" y="4946650"/>
            <a:ext cx="1295400" cy="117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 Box 1099"/>
          <p:cNvSpPr txBox="1">
            <a:spLocks noChangeArrowheads="1"/>
          </p:cNvSpPr>
          <p:nvPr/>
        </p:nvSpPr>
        <p:spPr bwMode="auto">
          <a:xfrm>
            <a:off x="3748618" y="5499100"/>
            <a:ext cx="58132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spcBef>
                <a:spcPct val="50000"/>
              </a:spcBef>
            </a:pPr>
            <a:r>
              <a:rPr lang="en-US" altLang="en-US" sz="2800">
                <a:solidFill>
                  <a:srgbClr val="FF0000"/>
                </a:solidFill>
                <a:latin typeface="Arial" charset="0"/>
                <a:cs typeface="Arial" charset="0"/>
              </a:rPr>
              <a:t>  Hoan hô, bạn đã trả lời đúng!</a:t>
            </a:r>
            <a:r>
              <a:rPr lang="en-US" altLang="en-US" sz="2800">
                <a:solidFill>
                  <a:srgbClr val="FF0066"/>
                </a:solidFill>
                <a:latin typeface="Arial" charset="0"/>
                <a:cs typeface="Arial" charset="0"/>
              </a:rPr>
              <a:t> </a:t>
            </a:r>
          </a:p>
        </p:txBody>
      </p:sp>
      <p:sp>
        <p:nvSpPr>
          <p:cNvPr id="24" name="Oval 23"/>
          <p:cNvSpPr/>
          <p:nvPr/>
        </p:nvSpPr>
        <p:spPr>
          <a:xfrm>
            <a:off x="1693334" y="2560320"/>
            <a:ext cx="1896533" cy="9144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latin typeface="Arial" pitchFamily="34" charset="0"/>
              <a:cs typeface="Arial" pitchFamily="34" charset="0"/>
            </a:endParaRPr>
          </a:p>
        </p:txBody>
      </p:sp>
      <p:sp>
        <p:nvSpPr>
          <p:cNvPr id="25" name="Oval 24"/>
          <p:cNvSpPr/>
          <p:nvPr/>
        </p:nvSpPr>
        <p:spPr>
          <a:xfrm>
            <a:off x="4582584" y="2544445"/>
            <a:ext cx="1896533" cy="914400"/>
          </a:xfrm>
          <a:prstGeom prst="ellipse">
            <a:avLst/>
          </a:prstGeom>
          <a:solidFill>
            <a:schemeClr val="bg1">
              <a:lumMod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latin typeface="Arial" pitchFamily="34" charset="0"/>
              <a:cs typeface="Arial" pitchFamily="34" charset="0"/>
            </a:endParaRPr>
          </a:p>
        </p:txBody>
      </p:sp>
      <p:sp>
        <p:nvSpPr>
          <p:cNvPr id="26" name="Oval 25"/>
          <p:cNvSpPr/>
          <p:nvPr/>
        </p:nvSpPr>
        <p:spPr>
          <a:xfrm>
            <a:off x="7385051" y="2563495"/>
            <a:ext cx="1896533" cy="914400"/>
          </a:xfrm>
          <a:prstGeom prst="ellipse">
            <a:avLst/>
          </a:prstGeom>
          <a:solidFill>
            <a:schemeClr val="bg1">
              <a:lumMod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latin typeface="Arial" pitchFamily="34" charset="0"/>
              <a:cs typeface="Arial" pitchFamily="34" charset="0"/>
            </a:endParaRPr>
          </a:p>
        </p:txBody>
      </p:sp>
      <p:sp>
        <p:nvSpPr>
          <p:cNvPr id="27" name="TextBox 26"/>
          <p:cNvSpPr txBox="1">
            <a:spLocks noChangeArrowheads="1"/>
          </p:cNvSpPr>
          <p:nvPr/>
        </p:nvSpPr>
        <p:spPr bwMode="auto">
          <a:xfrm>
            <a:off x="2302087" y="2767013"/>
            <a:ext cx="16065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800" smtClean="0">
                <a:latin typeface="Arial" pitchFamily="34" charset="0"/>
                <a:cs typeface="Arial" pitchFamily="34" charset="0"/>
              </a:rPr>
              <a:t>370</a:t>
            </a:r>
            <a:endParaRPr lang="en-US" sz="2800">
              <a:latin typeface="Arial" pitchFamily="34" charset="0"/>
              <a:cs typeface="Arial" pitchFamily="34" charset="0"/>
            </a:endParaRPr>
          </a:p>
        </p:txBody>
      </p:sp>
      <p:sp>
        <p:nvSpPr>
          <p:cNvPr id="28" name="TextBox 27"/>
          <p:cNvSpPr txBox="1">
            <a:spLocks noChangeArrowheads="1"/>
          </p:cNvSpPr>
          <p:nvPr/>
        </p:nvSpPr>
        <p:spPr bwMode="auto">
          <a:xfrm>
            <a:off x="5176098" y="2742566"/>
            <a:ext cx="16065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800" smtClean="0">
                <a:latin typeface="Arial" pitchFamily="34" charset="0"/>
                <a:cs typeface="Arial" pitchFamily="34" charset="0"/>
              </a:rPr>
              <a:t>254</a:t>
            </a:r>
            <a:endParaRPr lang="en-US" sz="2800">
              <a:latin typeface="Arial" pitchFamily="34" charset="0"/>
              <a:cs typeface="Arial" pitchFamily="34" charset="0"/>
            </a:endParaRPr>
          </a:p>
        </p:txBody>
      </p:sp>
      <p:sp>
        <p:nvSpPr>
          <p:cNvPr id="29" name="TextBox 28"/>
          <p:cNvSpPr txBox="1">
            <a:spLocks noChangeArrowheads="1"/>
          </p:cNvSpPr>
          <p:nvPr/>
        </p:nvSpPr>
        <p:spPr bwMode="auto">
          <a:xfrm>
            <a:off x="8031481" y="2715896"/>
            <a:ext cx="16065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800" smtClean="0">
                <a:latin typeface="Arial" pitchFamily="34" charset="0"/>
                <a:cs typeface="Arial" pitchFamily="34" charset="0"/>
              </a:rPr>
              <a:t>360</a:t>
            </a:r>
            <a:endParaRPr lang="en-US" sz="2800">
              <a:latin typeface="Arial" pitchFamily="34" charset="0"/>
              <a:cs typeface="Arial" pitchFamily="34" charset="0"/>
            </a:endParaRPr>
          </a:p>
        </p:txBody>
      </p:sp>
      <p:pic>
        <p:nvPicPr>
          <p:cNvPr id="30" name="Picture 1098" descr="Hoacuoi1">
            <a:hlinkClick r:id="rId5"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93400" y="5376864"/>
            <a:ext cx="1295400" cy="117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
          <p:cNvSpPr txBox="1">
            <a:spLocks noChangeArrowheads="1"/>
          </p:cNvSpPr>
          <p:nvPr/>
        </p:nvSpPr>
        <p:spPr bwMode="auto">
          <a:xfrm>
            <a:off x="1585382" y="1495088"/>
            <a:ext cx="89911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800" smtClean="0">
                <a:solidFill>
                  <a:srgbClr val="FF0000"/>
                </a:solidFill>
                <a:latin typeface="Arial" pitchFamily="34" charset="0"/>
                <a:cs typeface="Arial" pitchFamily="34" charset="0"/>
              </a:rPr>
              <a:t>Câu 3: </a:t>
            </a:r>
            <a:r>
              <a:rPr lang="en-US" sz="2800" b="0" smtClean="0">
                <a:solidFill>
                  <a:srgbClr val="FF0000"/>
                </a:solidFill>
                <a:latin typeface="Arial" pitchFamily="34" charset="0"/>
                <a:cs typeface="Arial" pitchFamily="34" charset="0"/>
              </a:rPr>
              <a:t>Tìm số tự nhiên x biết x – 312 = 58</a:t>
            </a:r>
            <a:endParaRPr lang="en-US" sz="2800" b="0">
              <a:solidFill>
                <a:srgbClr val="FF0000"/>
              </a:solidFill>
              <a:latin typeface="Arial" pitchFamily="34" charset="0"/>
              <a:cs typeface="Arial" pitchFamily="34" charset="0"/>
            </a:endParaRPr>
          </a:p>
        </p:txBody>
      </p:sp>
      <mc:AlternateContent xmlns:mc="http://schemas.openxmlformats.org/markup-compatibility/2006">
        <mc:Choice xmlns:a14="http://schemas.microsoft.com/office/drawing/2010/main" Requires="a14">
          <p:sp>
            <p:nvSpPr>
              <p:cNvPr id="32" name="TextBox 31"/>
              <p:cNvSpPr txBox="1"/>
              <p:nvPr/>
            </p:nvSpPr>
            <p:spPr>
              <a:xfrm>
                <a:off x="1378798" y="3639730"/>
                <a:ext cx="4558452" cy="1384995"/>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r>
                        <a:rPr lang="en-US" sz="2800" b="0" i="1" smtClean="0">
                          <a:latin typeface="Cambria Math"/>
                        </a:rPr>
                        <m:t>𝑥</m:t>
                      </m:r>
                      <m:r>
                        <a:rPr lang="en-US" sz="2800" b="0" i="1" smtClean="0">
                          <a:latin typeface="Cambria Math"/>
                        </a:rPr>
                        <m:t>−312=58</m:t>
                      </m:r>
                    </m:oMath>
                  </m:oMathPara>
                </a14:m>
                <a:endParaRPr lang="en-US" sz="2800" b="0" i="1" smtClean="0">
                  <a:latin typeface="Cambria Math"/>
                </a:endParaRPr>
              </a:p>
              <a:p>
                <a:pPr/>
                <a14:m>
                  <m:oMathPara xmlns:m="http://schemas.openxmlformats.org/officeDocument/2006/math">
                    <m:oMathParaPr>
                      <m:jc m:val="left"/>
                    </m:oMathParaPr>
                    <m:oMath xmlns:m="http://schemas.openxmlformats.org/officeDocument/2006/math">
                      <m:r>
                        <a:rPr lang="en-US" sz="2800" b="0" i="1" smtClean="0">
                          <a:latin typeface="Cambria Math"/>
                        </a:rPr>
                        <m:t>𝑥</m:t>
                      </m:r>
                      <m:r>
                        <a:rPr lang="en-US" sz="2800" b="0" i="1" smtClean="0">
                          <a:latin typeface="Cambria Math"/>
                        </a:rPr>
                        <m:t>=58+312</m:t>
                      </m:r>
                    </m:oMath>
                  </m:oMathPara>
                </a14:m>
                <a:endParaRPr lang="en-US" sz="2800" b="0" i="1" smtClean="0">
                  <a:latin typeface="Cambria Math"/>
                </a:endParaRPr>
              </a:p>
              <a:p>
                <a:pPr/>
                <a14:m>
                  <m:oMathPara xmlns:m="http://schemas.openxmlformats.org/officeDocument/2006/math">
                    <m:oMathParaPr>
                      <m:jc m:val="left"/>
                    </m:oMathParaPr>
                    <m:oMath xmlns:m="http://schemas.openxmlformats.org/officeDocument/2006/math">
                      <m:r>
                        <a:rPr lang="en-US" sz="2800" b="0" i="1" smtClean="0">
                          <a:latin typeface="Cambria Math"/>
                        </a:rPr>
                        <m:t>𝑥</m:t>
                      </m:r>
                      <m:r>
                        <a:rPr lang="en-US" sz="2800" b="0" i="1" smtClean="0">
                          <a:latin typeface="Cambria Math"/>
                        </a:rPr>
                        <m:t>=370</m:t>
                      </m:r>
                    </m:oMath>
                  </m:oMathPara>
                </a14:m>
                <a:endParaRPr lang="en-US" sz="2800" b="0" i="1" smtClean="0">
                  <a:latin typeface="Cambria Math"/>
                </a:endParaRPr>
              </a:p>
            </p:txBody>
          </p:sp>
        </mc:Choice>
        <mc:Fallback>
          <p:sp>
            <p:nvSpPr>
              <p:cNvPr id="32" name="TextBox 31"/>
              <p:cNvSpPr txBox="1">
                <a:spLocks noRot="1" noChangeAspect="1" noMove="1" noResize="1" noEditPoints="1" noAdjustHandles="1" noChangeArrowheads="1" noChangeShapeType="1" noTextEdit="1"/>
              </p:cNvSpPr>
              <p:nvPr/>
            </p:nvSpPr>
            <p:spPr>
              <a:xfrm>
                <a:off x="1378798" y="3639730"/>
                <a:ext cx="4558452" cy="1384995"/>
              </a:xfrm>
              <a:prstGeom prst="rect">
                <a:avLst/>
              </a:prstGeom>
              <a:blipFill rotWithShape="1">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609576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7"/>
                    </p:tgtEl>
                  </p:cond>
                </p:stCondLst>
                <p:endSync evt="end" delay="0">
                  <p:rtn val="all"/>
                </p:endSync>
                <p:childTnLst>
                  <p:par>
                    <p:cTn id="10" fill="hold">
                      <p:stCondLst>
                        <p:cond delay="0"/>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barn(inVertical)">
                                      <p:cBhvr>
                                        <p:cTn id="14" dur="500"/>
                                        <p:tgtEl>
                                          <p:spTgt spid="24"/>
                                        </p:tgtEl>
                                      </p:cBhvr>
                                    </p:animEffect>
                                  </p:childTnLst>
                                  <p:subTnLst>
                                    <p:audio>
                                      <p:cMediaNode>
                                        <p:cTn display="0" masterRel="sameClick">
                                          <p:stCondLst>
                                            <p:cond evt="begin" delay="0">
                                              <p:tn val="12"/>
                                            </p:cond>
                                          </p:stCondLst>
                                          <p:endCondLst>
                                            <p:cond evt="onStopAudio" delay="0">
                                              <p:tgtEl>
                                                <p:sldTgt/>
                                              </p:tgtEl>
                                            </p:cond>
                                          </p:endCondLst>
                                        </p:cTn>
                                        <p:tgtEl>
                                          <p:sndTgt r:embed="rId2" name="applause.wav"/>
                                        </p:tgtEl>
                                      </p:cMediaNode>
                                    </p:audio>
                                  </p:subTnLst>
                                </p:cTn>
                              </p:par>
                              <p:par>
                                <p:cTn id="15" presetID="16" presetClass="entr" presetSubtype="21"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arn(inVertical)">
                                      <p:cBhvr>
                                        <p:cTn id="17" dur="500"/>
                                        <p:tgtEl>
                                          <p:spTgt spid="23"/>
                                        </p:tgtEl>
                                      </p:cBhvr>
                                    </p:animEffect>
                                  </p:childTnLst>
                                </p:cTn>
                              </p:par>
                              <p:par>
                                <p:cTn id="18" presetID="16" presetClass="entr" presetSubtype="21"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barn(inVertical)">
                                      <p:cBhvr>
                                        <p:cTn id="20" dur="500"/>
                                        <p:tgtEl>
                                          <p:spTgt spid="22"/>
                                        </p:tgtEl>
                                      </p:cBhvr>
                                    </p:animEffect>
                                  </p:childTnLst>
                                </p:cTn>
                              </p:par>
                            </p:childTnLst>
                          </p:cTn>
                        </p:par>
                      </p:childTnLst>
                    </p:cTn>
                  </p:par>
                </p:childTnLst>
              </p:cTn>
              <p:nextCondLst>
                <p:cond evt="onClick" delay="0">
                  <p:tgtEl>
                    <p:spTgt spid="27"/>
                  </p:tgtEl>
                </p:cond>
              </p:nextCondLst>
            </p:seq>
            <p:seq concurrent="1" nextAc="seek">
              <p:cTn id="21" restart="whenNotActive" fill="hold" evtFilter="cancelBubble" nodeType="interactiveSeq">
                <p:stCondLst>
                  <p:cond evt="onClick" delay="0">
                    <p:tgtEl>
                      <p:spTgt spid="28"/>
                    </p:tgtEl>
                  </p:cond>
                </p:stCondLst>
                <p:endSync evt="end" delay="0">
                  <p:rtn val="all"/>
                </p:endSync>
                <p:childTnLst>
                  <p:par>
                    <p:cTn id="22" fill="hold">
                      <p:stCondLst>
                        <p:cond delay="0"/>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barn(inVertical)">
                                      <p:cBhvr>
                                        <p:cTn id="26" dur="500"/>
                                        <p:tgtEl>
                                          <p:spTgt spid="25"/>
                                        </p:tgtEl>
                                      </p:cBhvr>
                                    </p:animEffect>
                                  </p:childTnLst>
                                </p:cTn>
                              </p:par>
                            </p:childTnLst>
                          </p:cTn>
                        </p:par>
                      </p:childTnLst>
                    </p:cTn>
                  </p:par>
                </p:childTnLst>
              </p:cTn>
              <p:nextCondLst>
                <p:cond evt="onClick" delay="0">
                  <p:tgtEl>
                    <p:spTgt spid="28"/>
                  </p:tgtEl>
                </p:cond>
              </p:nextCondLst>
            </p:seq>
            <p:seq concurrent="1" nextAc="seek">
              <p:cTn id="27" restart="whenNotActive" fill="hold" evtFilter="cancelBubble" nodeType="interactiveSeq">
                <p:stCondLst>
                  <p:cond evt="onClick" delay="0">
                    <p:tgtEl>
                      <p:spTgt spid="29"/>
                    </p:tgtEl>
                  </p:cond>
                </p:stCondLst>
                <p:endSync evt="end" delay="0">
                  <p:rtn val="all"/>
                </p:endSync>
                <p:childTnLst>
                  <p:par>
                    <p:cTn id="28" fill="hold">
                      <p:stCondLst>
                        <p:cond delay="0"/>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barn(inVertical)">
                                      <p:cBhvr>
                                        <p:cTn id="32" dur="500"/>
                                        <p:tgtEl>
                                          <p:spTgt spid="26"/>
                                        </p:tgtEl>
                                      </p:cBhvr>
                                    </p:animEffect>
                                  </p:childTnLst>
                                </p:cTn>
                              </p:par>
                            </p:childTnLst>
                          </p:cTn>
                        </p:par>
                      </p:childTnLst>
                    </p:cTn>
                  </p:par>
                </p:childTnLst>
              </p:cTn>
              <p:nextCondLst>
                <p:cond evt="onClick" delay="0">
                  <p:tgtEl>
                    <p:spTgt spid="29"/>
                  </p:tgtEl>
                </p:cond>
              </p:nextCondLst>
            </p:seq>
          </p:childTnLst>
        </p:cTn>
      </p:par>
    </p:tnLst>
    <p:bldLst>
      <p:bldP spid="23" grpId="0"/>
      <p:bldP spid="24" grpId="0" animBg="1"/>
      <p:bldP spid="25" grpId="0" animBg="1"/>
      <p:bldP spid="26" grpId="0" animBg="1"/>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vi-VN"/>
          </a:p>
        </p:txBody>
      </p:sp>
      <p:sp>
        <p:nvSpPr>
          <p:cNvPr id="14" name="Rectangle 27"/>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vi-VN"/>
          </a:p>
        </p:txBody>
      </p:sp>
      <p:sp>
        <p:nvSpPr>
          <p:cNvPr id="15" name="Rectangle 42"/>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vi-VN"/>
          </a:p>
        </p:txBody>
      </p:sp>
      <p:sp>
        <p:nvSpPr>
          <p:cNvPr id="16" name="Rectangle 57"/>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vi-VN"/>
          </a:p>
        </p:txBody>
      </p:sp>
      <p:pic>
        <p:nvPicPr>
          <p:cNvPr id="17" name="Picture 1098" descr="Hoacuoi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1967" y="4946650"/>
            <a:ext cx="1295400" cy="117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1099"/>
          <p:cNvSpPr txBox="1">
            <a:spLocks noChangeArrowheads="1"/>
          </p:cNvSpPr>
          <p:nvPr/>
        </p:nvSpPr>
        <p:spPr bwMode="auto">
          <a:xfrm>
            <a:off x="3748618" y="5499100"/>
            <a:ext cx="58132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spcBef>
                <a:spcPct val="50000"/>
              </a:spcBef>
            </a:pPr>
            <a:r>
              <a:rPr lang="en-US" altLang="en-US" sz="2800">
                <a:solidFill>
                  <a:srgbClr val="FF0000"/>
                </a:solidFill>
                <a:latin typeface="Arial" charset="0"/>
                <a:cs typeface="Arial" charset="0"/>
              </a:rPr>
              <a:t>  Hoan hô, bạn đã trả lời đúng!</a:t>
            </a:r>
            <a:r>
              <a:rPr lang="en-US" altLang="en-US" sz="2800">
                <a:solidFill>
                  <a:srgbClr val="FF0066"/>
                </a:solidFill>
                <a:latin typeface="Arial" charset="0"/>
                <a:cs typeface="Arial" charset="0"/>
              </a:rPr>
              <a:t> </a:t>
            </a:r>
          </a:p>
        </p:txBody>
      </p:sp>
      <p:sp>
        <p:nvSpPr>
          <p:cNvPr id="19" name="Oval 18"/>
          <p:cNvSpPr/>
          <p:nvPr/>
        </p:nvSpPr>
        <p:spPr>
          <a:xfrm>
            <a:off x="4810761" y="2541588"/>
            <a:ext cx="1896533" cy="9144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latin typeface="Arial" pitchFamily="34" charset="0"/>
              <a:cs typeface="Arial" pitchFamily="34" charset="0"/>
            </a:endParaRPr>
          </a:p>
        </p:txBody>
      </p:sp>
      <p:sp>
        <p:nvSpPr>
          <p:cNvPr id="21" name="Oval 20"/>
          <p:cNvSpPr/>
          <p:nvPr/>
        </p:nvSpPr>
        <p:spPr>
          <a:xfrm>
            <a:off x="2157095" y="2575153"/>
            <a:ext cx="1896533" cy="914400"/>
          </a:xfrm>
          <a:prstGeom prst="ellipse">
            <a:avLst/>
          </a:prstGeom>
          <a:solidFill>
            <a:schemeClr val="bg1">
              <a:lumMod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latin typeface="Arial" pitchFamily="34" charset="0"/>
              <a:cs typeface="Arial" pitchFamily="34" charset="0"/>
            </a:endParaRPr>
          </a:p>
        </p:txBody>
      </p:sp>
      <p:sp>
        <p:nvSpPr>
          <p:cNvPr id="22" name="Oval 21"/>
          <p:cNvSpPr/>
          <p:nvPr/>
        </p:nvSpPr>
        <p:spPr>
          <a:xfrm>
            <a:off x="7385051" y="2563495"/>
            <a:ext cx="1896533" cy="914400"/>
          </a:xfrm>
          <a:prstGeom prst="ellipse">
            <a:avLst/>
          </a:prstGeom>
          <a:solidFill>
            <a:schemeClr val="bg1">
              <a:lumMod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latin typeface="Arial" pitchFamily="34" charset="0"/>
              <a:cs typeface="Arial" pitchFamily="34" charset="0"/>
            </a:endParaRPr>
          </a:p>
        </p:txBody>
      </p:sp>
      <p:sp>
        <p:nvSpPr>
          <p:cNvPr id="23" name="TextBox 22"/>
          <p:cNvSpPr txBox="1">
            <a:spLocks noChangeArrowheads="1"/>
          </p:cNvSpPr>
          <p:nvPr/>
        </p:nvSpPr>
        <p:spPr bwMode="auto">
          <a:xfrm>
            <a:off x="5419514" y="2748281"/>
            <a:ext cx="16065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800">
                <a:latin typeface="Arial" pitchFamily="34" charset="0"/>
                <a:cs typeface="Arial" pitchFamily="34" charset="0"/>
              </a:rPr>
              <a:t>2</a:t>
            </a:r>
            <a:r>
              <a:rPr lang="en-US" sz="2800" smtClean="0">
                <a:latin typeface="Arial" pitchFamily="34" charset="0"/>
                <a:cs typeface="Arial" pitchFamily="34" charset="0"/>
              </a:rPr>
              <a:t>0</a:t>
            </a:r>
            <a:endParaRPr lang="en-US" sz="2800">
              <a:latin typeface="Arial" pitchFamily="34" charset="0"/>
              <a:cs typeface="Arial" pitchFamily="34" charset="0"/>
            </a:endParaRPr>
          </a:p>
        </p:txBody>
      </p:sp>
      <p:sp>
        <p:nvSpPr>
          <p:cNvPr id="24" name="TextBox 23"/>
          <p:cNvSpPr txBox="1">
            <a:spLocks noChangeArrowheads="1"/>
          </p:cNvSpPr>
          <p:nvPr/>
        </p:nvSpPr>
        <p:spPr bwMode="auto">
          <a:xfrm>
            <a:off x="2750609" y="2773274"/>
            <a:ext cx="16065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800" smtClean="0">
                <a:latin typeface="Arial" pitchFamily="34" charset="0"/>
                <a:cs typeface="Arial" pitchFamily="34" charset="0"/>
              </a:rPr>
              <a:t>56</a:t>
            </a:r>
            <a:endParaRPr lang="en-US" sz="2800">
              <a:latin typeface="Arial" pitchFamily="34" charset="0"/>
              <a:cs typeface="Arial" pitchFamily="34" charset="0"/>
            </a:endParaRPr>
          </a:p>
        </p:txBody>
      </p:sp>
      <p:sp>
        <p:nvSpPr>
          <p:cNvPr id="25" name="TextBox 24"/>
          <p:cNvSpPr txBox="1">
            <a:spLocks noChangeArrowheads="1"/>
          </p:cNvSpPr>
          <p:nvPr/>
        </p:nvSpPr>
        <p:spPr bwMode="auto">
          <a:xfrm>
            <a:off x="8031481" y="2715896"/>
            <a:ext cx="16065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800" smtClean="0">
                <a:latin typeface="Arial" pitchFamily="34" charset="0"/>
                <a:cs typeface="Arial" pitchFamily="34" charset="0"/>
              </a:rPr>
              <a:t>30</a:t>
            </a:r>
            <a:endParaRPr lang="en-US" sz="2800">
              <a:latin typeface="Arial" pitchFamily="34" charset="0"/>
              <a:cs typeface="Arial" pitchFamily="34" charset="0"/>
            </a:endParaRPr>
          </a:p>
        </p:txBody>
      </p:sp>
      <p:pic>
        <p:nvPicPr>
          <p:cNvPr id="26" name="Picture 1098" descr="Hoacuoi1">
            <a:hlinkClick r:id="rId5"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93400" y="5376864"/>
            <a:ext cx="1295400" cy="117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
          <p:cNvSpPr txBox="1">
            <a:spLocks noChangeArrowheads="1"/>
          </p:cNvSpPr>
          <p:nvPr/>
        </p:nvSpPr>
        <p:spPr bwMode="auto">
          <a:xfrm>
            <a:off x="1585382" y="1495088"/>
            <a:ext cx="89911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Times New Roman" pitchFamily="18" charset="0"/>
                <a:cs typeface="FrankRuehl" pitchFamily="34" charset="-79"/>
              </a:defRPr>
            </a:lvl1pPr>
            <a:lvl2pPr marL="742950" indent="-285750" eaLnBrk="0" hangingPunct="0">
              <a:defRPr b="1">
                <a:solidFill>
                  <a:schemeClr val="tx1"/>
                </a:solidFill>
                <a:latin typeface="Times New Roman" pitchFamily="18" charset="0"/>
                <a:cs typeface="FrankRuehl" pitchFamily="34" charset="-79"/>
              </a:defRPr>
            </a:lvl2pPr>
            <a:lvl3pPr marL="1143000" indent="-228600" eaLnBrk="0" hangingPunct="0">
              <a:defRPr b="1">
                <a:solidFill>
                  <a:schemeClr val="tx1"/>
                </a:solidFill>
                <a:latin typeface="Times New Roman" pitchFamily="18" charset="0"/>
                <a:cs typeface="FrankRuehl" pitchFamily="34" charset="-79"/>
              </a:defRPr>
            </a:lvl3pPr>
            <a:lvl4pPr marL="1600200" indent="-228600" eaLnBrk="0" hangingPunct="0">
              <a:defRPr b="1">
                <a:solidFill>
                  <a:schemeClr val="tx1"/>
                </a:solidFill>
                <a:latin typeface="Times New Roman" pitchFamily="18" charset="0"/>
                <a:cs typeface="FrankRuehl" pitchFamily="34" charset="-79"/>
              </a:defRPr>
            </a:lvl4pPr>
            <a:lvl5pPr marL="2057400" indent="-228600" eaLnBrk="0" hangingPunct="0">
              <a:defRPr b="1">
                <a:solidFill>
                  <a:schemeClr val="tx1"/>
                </a:solidFill>
                <a:latin typeface="Times New Roman" pitchFamily="18" charset="0"/>
                <a:cs typeface="FrankRuehl" pitchFamily="34" charset="-79"/>
              </a:defRPr>
            </a:lvl5pPr>
            <a:lvl6pPr marL="2514600" indent="-228600" eaLnBrk="0" fontAlgn="base" hangingPunct="0">
              <a:spcBef>
                <a:spcPct val="0"/>
              </a:spcBef>
              <a:spcAft>
                <a:spcPct val="0"/>
              </a:spcAft>
              <a:defRPr b="1">
                <a:solidFill>
                  <a:schemeClr val="tx1"/>
                </a:solidFill>
                <a:latin typeface="Times New Roman" pitchFamily="18" charset="0"/>
                <a:cs typeface="FrankRuehl" pitchFamily="34" charset="-79"/>
              </a:defRPr>
            </a:lvl6pPr>
            <a:lvl7pPr marL="2971800" indent="-228600" eaLnBrk="0" fontAlgn="base" hangingPunct="0">
              <a:spcBef>
                <a:spcPct val="0"/>
              </a:spcBef>
              <a:spcAft>
                <a:spcPct val="0"/>
              </a:spcAft>
              <a:defRPr b="1">
                <a:solidFill>
                  <a:schemeClr val="tx1"/>
                </a:solidFill>
                <a:latin typeface="Times New Roman" pitchFamily="18" charset="0"/>
                <a:cs typeface="FrankRuehl" pitchFamily="34" charset="-79"/>
              </a:defRPr>
            </a:lvl7pPr>
            <a:lvl8pPr marL="3429000" indent="-228600" eaLnBrk="0" fontAlgn="base" hangingPunct="0">
              <a:spcBef>
                <a:spcPct val="0"/>
              </a:spcBef>
              <a:spcAft>
                <a:spcPct val="0"/>
              </a:spcAft>
              <a:defRPr b="1">
                <a:solidFill>
                  <a:schemeClr val="tx1"/>
                </a:solidFill>
                <a:latin typeface="Times New Roman" pitchFamily="18" charset="0"/>
                <a:cs typeface="FrankRuehl" pitchFamily="34" charset="-79"/>
              </a:defRPr>
            </a:lvl8pPr>
            <a:lvl9pPr marL="3886200" indent="-228600" eaLnBrk="0" fontAlgn="base" hangingPunct="0">
              <a:spcBef>
                <a:spcPct val="0"/>
              </a:spcBef>
              <a:spcAft>
                <a:spcPct val="0"/>
              </a:spcAft>
              <a:defRPr b="1">
                <a:solidFill>
                  <a:schemeClr val="tx1"/>
                </a:solidFill>
                <a:latin typeface="Times New Roman" pitchFamily="18" charset="0"/>
                <a:cs typeface="FrankRuehl" pitchFamily="34" charset="-79"/>
              </a:defRPr>
            </a:lvl9pPr>
          </a:lstStyle>
          <a:p>
            <a:pPr eaLnBrk="1" hangingPunct="1"/>
            <a:r>
              <a:rPr lang="en-US" sz="2800" smtClean="0">
                <a:solidFill>
                  <a:srgbClr val="FF0000"/>
                </a:solidFill>
                <a:latin typeface="Arial" pitchFamily="34" charset="0"/>
                <a:cs typeface="Arial" pitchFamily="34" charset="0"/>
              </a:rPr>
              <a:t>Câu 4: </a:t>
            </a:r>
            <a:r>
              <a:rPr lang="en-US" sz="2800" b="0" smtClean="0">
                <a:solidFill>
                  <a:srgbClr val="FF0000"/>
                </a:solidFill>
                <a:latin typeface="Arial" pitchFamily="34" charset="0"/>
                <a:cs typeface="Arial" pitchFamily="34" charset="0"/>
              </a:rPr>
              <a:t>Tìm số tự nhiên x biết x + 18 = 38</a:t>
            </a:r>
            <a:endParaRPr lang="en-US" sz="2800" b="0">
              <a:solidFill>
                <a:srgbClr val="FF0000"/>
              </a:solidFill>
              <a:latin typeface="Arial" pitchFamily="34" charset="0"/>
              <a:cs typeface="Arial" pitchFamily="34" charset="0"/>
            </a:endParaRPr>
          </a:p>
        </p:txBody>
      </p:sp>
      <mc:AlternateContent xmlns:mc="http://schemas.openxmlformats.org/markup-compatibility/2006">
        <mc:Choice xmlns:a14="http://schemas.microsoft.com/office/drawing/2010/main" Requires="a14">
          <p:sp>
            <p:nvSpPr>
              <p:cNvPr id="28" name="TextBox 27"/>
              <p:cNvSpPr txBox="1"/>
              <p:nvPr/>
            </p:nvSpPr>
            <p:spPr>
              <a:xfrm>
                <a:off x="4824308" y="3618140"/>
                <a:ext cx="4558452" cy="1384995"/>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r>
                        <a:rPr lang="en-US" sz="2800" b="0" i="1" smtClean="0">
                          <a:latin typeface="Cambria Math"/>
                        </a:rPr>
                        <m:t>𝑥</m:t>
                      </m:r>
                      <m:r>
                        <a:rPr lang="en-US" sz="2800" b="0" i="1" smtClean="0">
                          <a:latin typeface="Cambria Math"/>
                        </a:rPr>
                        <m:t>+18=38</m:t>
                      </m:r>
                    </m:oMath>
                  </m:oMathPara>
                </a14:m>
                <a:endParaRPr lang="en-US" sz="2800" b="0" i="1" smtClean="0">
                  <a:latin typeface="Cambria Math"/>
                </a:endParaRPr>
              </a:p>
              <a:p>
                <a:pPr/>
                <a14:m>
                  <m:oMathPara xmlns:m="http://schemas.openxmlformats.org/officeDocument/2006/math">
                    <m:oMathParaPr>
                      <m:jc m:val="left"/>
                    </m:oMathParaPr>
                    <m:oMath xmlns:m="http://schemas.openxmlformats.org/officeDocument/2006/math">
                      <m:r>
                        <a:rPr lang="en-US" sz="2800" b="0" i="1" smtClean="0">
                          <a:latin typeface="Cambria Math"/>
                        </a:rPr>
                        <m:t>𝑥</m:t>
                      </m:r>
                      <m:r>
                        <a:rPr lang="en-US" sz="2800" b="0" i="1" smtClean="0">
                          <a:latin typeface="Cambria Math"/>
                        </a:rPr>
                        <m:t>=38−18</m:t>
                      </m:r>
                    </m:oMath>
                  </m:oMathPara>
                </a14:m>
                <a:endParaRPr lang="en-US" sz="2800" b="0" i="1" smtClean="0">
                  <a:latin typeface="Cambria Math"/>
                </a:endParaRPr>
              </a:p>
              <a:p>
                <a:pPr/>
                <a14:m>
                  <m:oMathPara xmlns:m="http://schemas.openxmlformats.org/officeDocument/2006/math">
                    <m:oMathParaPr>
                      <m:jc m:val="left"/>
                    </m:oMathParaPr>
                    <m:oMath xmlns:m="http://schemas.openxmlformats.org/officeDocument/2006/math">
                      <m:r>
                        <a:rPr lang="en-US" sz="2800" b="0" i="1" smtClean="0">
                          <a:latin typeface="Cambria Math"/>
                        </a:rPr>
                        <m:t>𝑥</m:t>
                      </m:r>
                      <m:r>
                        <a:rPr lang="en-US" sz="2800" b="0" i="1" smtClean="0">
                          <a:latin typeface="Cambria Math"/>
                        </a:rPr>
                        <m:t>=20</m:t>
                      </m:r>
                    </m:oMath>
                  </m:oMathPara>
                </a14:m>
                <a:endParaRPr lang="en-US" sz="2800" b="0" i="1" smtClean="0">
                  <a:latin typeface="Cambria Math"/>
                </a:endParaRPr>
              </a:p>
            </p:txBody>
          </p:sp>
        </mc:Choice>
        <mc:Fallback>
          <p:sp>
            <p:nvSpPr>
              <p:cNvPr id="28" name="TextBox 27"/>
              <p:cNvSpPr txBox="1">
                <a:spLocks noRot="1" noChangeAspect="1" noMove="1" noResize="1" noEditPoints="1" noAdjustHandles="1" noChangeArrowheads="1" noChangeShapeType="1" noTextEdit="1"/>
              </p:cNvSpPr>
              <p:nvPr/>
            </p:nvSpPr>
            <p:spPr>
              <a:xfrm>
                <a:off x="4824308" y="3618140"/>
                <a:ext cx="4558452" cy="1384995"/>
              </a:xfrm>
              <a:prstGeom prst="rect">
                <a:avLst/>
              </a:prstGeom>
              <a:blipFill rotWithShape="1">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064171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23"/>
                    </p:tgtEl>
                  </p:cond>
                </p:stCondLst>
                <p:endSync evt="end" delay="0">
                  <p:rtn val="all"/>
                </p:endSync>
                <p:childTnLst>
                  <p:par>
                    <p:cTn id="9" fill="hold">
                      <p:stCondLst>
                        <p:cond delay="0"/>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arn(inVertical)">
                                      <p:cBhvr>
                                        <p:cTn id="13" dur="500"/>
                                        <p:tgtEl>
                                          <p:spTgt spid="19"/>
                                        </p:tgtEl>
                                      </p:cBhvr>
                                    </p:animEffect>
                                  </p:childTnLst>
                                  <p:subTnLst>
                                    <p:audio>
                                      <p:cMediaNode>
                                        <p:cTn display="0" masterRel="sameClick">
                                          <p:stCondLst>
                                            <p:cond evt="begin" delay="0">
                                              <p:tn val="11"/>
                                            </p:cond>
                                          </p:stCondLst>
                                          <p:endCondLst>
                                            <p:cond evt="onStopAudio" delay="0">
                                              <p:tgtEl>
                                                <p:sldTgt/>
                                              </p:tgtEl>
                                            </p:cond>
                                          </p:endCondLst>
                                        </p:cTn>
                                        <p:tgtEl>
                                          <p:sndTgt r:embed="rId2" name="applause.wav"/>
                                        </p:tgtEl>
                                      </p:cMediaNode>
                                    </p:audio>
                                  </p:subTnLst>
                                </p:cTn>
                              </p:par>
                              <p:par>
                                <p:cTn id="14" presetID="16" presetClass="entr" presetSubtype="21"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arn(inVertical)">
                                      <p:cBhvr>
                                        <p:cTn id="16" dur="500"/>
                                        <p:tgtEl>
                                          <p:spTgt spid="18"/>
                                        </p:tgtEl>
                                      </p:cBhvr>
                                    </p:animEffect>
                                  </p:childTnLst>
                                </p:cTn>
                              </p:par>
                              <p:par>
                                <p:cTn id="17" presetID="16" presetClass="entr" presetSubtype="21"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arn(inVertical)">
                                      <p:cBhvr>
                                        <p:cTn id="19" dur="500"/>
                                        <p:tgtEl>
                                          <p:spTgt spid="17"/>
                                        </p:tgtEl>
                                      </p:cBhvr>
                                    </p:animEffect>
                                  </p:childTnLst>
                                </p:cTn>
                              </p:par>
                            </p:childTnLst>
                          </p:cTn>
                        </p:par>
                      </p:childTnLst>
                    </p:cTn>
                  </p:par>
                </p:childTnLst>
              </p:cTn>
              <p:nextCondLst>
                <p:cond evt="onClick" delay="0">
                  <p:tgtEl>
                    <p:spTgt spid="23"/>
                  </p:tgtEl>
                </p:cond>
              </p:nextCondLst>
            </p:seq>
            <p:seq concurrent="1" nextAc="seek">
              <p:cTn id="20" restart="whenNotActive" fill="hold" evtFilter="cancelBubble" nodeType="interactiveSeq">
                <p:stCondLst>
                  <p:cond evt="onClick" delay="0">
                    <p:tgtEl>
                      <p:spTgt spid="24"/>
                    </p:tgtEl>
                  </p:cond>
                </p:stCondLst>
                <p:endSync evt="end" delay="0">
                  <p:rtn val="all"/>
                </p:endSync>
                <p:childTnLst>
                  <p:par>
                    <p:cTn id="21" fill="hold">
                      <p:stCondLst>
                        <p:cond delay="0"/>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barn(inVertical)">
                                      <p:cBhvr>
                                        <p:cTn id="25" dur="500"/>
                                        <p:tgtEl>
                                          <p:spTgt spid="21"/>
                                        </p:tgtEl>
                                      </p:cBhvr>
                                    </p:animEffect>
                                  </p:childTnLst>
                                </p:cTn>
                              </p:par>
                            </p:childTnLst>
                          </p:cTn>
                        </p:par>
                      </p:childTnLst>
                    </p:cTn>
                  </p:par>
                </p:childTnLst>
              </p:cTn>
              <p:nextCondLst>
                <p:cond evt="onClick" delay="0">
                  <p:tgtEl>
                    <p:spTgt spid="24"/>
                  </p:tgtEl>
                </p:cond>
              </p:nextCondLst>
            </p:seq>
            <p:seq concurrent="1" nextAc="seek">
              <p:cTn id="26" restart="whenNotActive" fill="hold" evtFilter="cancelBubble" nodeType="interactiveSeq">
                <p:stCondLst>
                  <p:cond evt="onClick" delay="0">
                    <p:tgtEl>
                      <p:spTgt spid="25"/>
                    </p:tgtEl>
                  </p:cond>
                </p:stCondLst>
                <p:endSync evt="end" delay="0">
                  <p:rtn val="all"/>
                </p:endSync>
                <p:childTnLst>
                  <p:par>
                    <p:cTn id="27" fill="hold">
                      <p:stCondLst>
                        <p:cond delay="0"/>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arn(inVertical)">
                                      <p:cBhvr>
                                        <p:cTn id="31" dur="500"/>
                                        <p:tgtEl>
                                          <p:spTgt spid="22"/>
                                        </p:tgtEl>
                                      </p:cBhvr>
                                    </p:animEffect>
                                  </p:childTnLst>
                                </p:cTn>
                              </p:par>
                            </p:childTnLst>
                          </p:cTn>
                        </p:par>
                      </p:childTnLst>
                    </p:cTn>
                  </p:par>
                </p:childTnLst>
              </p:cTn>
              <p:nextCondLst>
                <p:cond evt="onClick" delay="0">
                  <p:tgtEl>
                    <p:spTgt spid="25"/>
                  </p:tgtEl>
                </p:cond>
              </p:nextCondLst>
            </p:seq>
          </p:childTnLst>
        </p:cTn>
      </p:par>
    </p:tnLst>
    <p:bldLst>
      <p:bldP spid="18" grpId="0"/>
      <p:bldP spid="19" grpId="0" animBg="1"/>
      <p:bldP spid="21" grpId="0" animBg="1"/>
      <p:bldP spid="22" grpId="0" animBg="1"/>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4">
            <a:extLst>
              <a:ext uri="{FF2B5EF4-FFF2-40B4-BE49-F238E27FC236}">
                <a16:creationId xmlns:a16="http://schemas.microsoft.com/office/drawing/2014/main" xmlns="" id="{58E6D429-DC53-47C4-8036-1E9D12B8E28B}"/>
              </a:ext>
            </a:extLst>
          </p:cNvPr>
          <p:cNvSpPr/>
          <p:nvPr/>
        </p:nvSpPr>
        <p:spPr>
          <a:xfrm>
            <a:off x="2700580" y="345140"/>
            <a:ext cx="7273163" cy="1362517"/>
          </a:xfrm>
          <a:prstGeom prst="roundRect">
            <a:avLst>
              <a:gd name="adj" fmla="val 50000"/>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latin typeface="Times New Roman" panose="02020603050405020304" pitchFamily="18" charset="0"/>
                <a:cs typeface="Times New Roman" panose="02020603050405020304" pitchFamily="18" charset="0"/>
              </a:rPr>
              <a:t>HƯỚNG DẪN TỰ HỌC Ở NHÀ</a:t>
            </a:r>
          </a:p>
        </p:txBody>
      </p:sp>
      <p:sp>
        <p:nvSpPr>
          <p:cNvPr id="27" name="TextBox 26">
            <a:extLst>
              <a:ext uri="{FF2B5EF4-FFF2-40B4-BE49-F238E27FC236}">
                <a16:creationId xmlns:mc="http://schemas.openxmlformats.org/markup-compatibility/2006" xmlns:a14="http://schemas.microsoft.com/office/drawing/2010/main" xmlns:a16="http://schemas.microsoft.com/office/drawing/2014/main" xmlns="" id="{CE530CE9-79B6-4A34-9DE8-7F769B44A120}"/>
              </a:ext>
            </a:extLst>
          </p:cNvPr>
          <p:cNvSpPr txBox="1"/>
          <p:nvPr/>
        </p:nvSpPr>
        <p:spPr>
          <a:xfrm>
            <a:off x="2070100" y="2317245"/>
            <a:ext cx="9601200" cy="1815882"/>
          </a:xfrm>
          <a:prstGeom prst="rect">
            <a:avLst/>
          </a:prstGeom>
          <a:noFill/>
        </p:spPr>
        <p:txBody>
          <a:bodyPr wrap="square">
            <a:spAutoFit/>
          </a:bodyPr>
          <a:lstStyle/>
          <a:p>
            <a:r>
              <a:rPr lang="vi-VN" sz="2800">
                <a:latin typeface="Arial" pitchFamily="34" charset="0"/>
                <a:cs typeface="Arial" pitchFamily="34" charset="0"/>
              </a:rPr>
              <a:t>- Đọc lại toàn bộ nội dung bài đã học.</a:t>
            </a:r>
            <a:endParaRPr lang="en-US" sz="2800">
              <a:latin typeface="Arial" pitchFamily="34" charset="0"/>
              <a:cs typeface="Arial" pitchFamily="34" charset="0"/>
            </a:endParaRPr>
          </a:p>
          <a:p>
            <a:r>
              <a:rPr lang="vi-VN" sz="2800">
                <a:latin typeface="Arial" pitchFamily="34" charset="0"/>
                <a:cs typeface="Arial" pitchFamily="34" charset="0"/>
              </a:rPr>
              <a:t>- Học thuộc: </a:t>
            </a:r>
            <a:r>
              <a:rPr lang="en-US" sz="2800">
                <a:latin typeface="Arial" pitchFamily="34" charset="0"/>
                <a:cs typeface="Arial" pitchFamily="34" charset="0"/>
              </a:rPr>
              <a:t>các tính chất của phép cộng, các lưu ý của phép trừ</a:t>
            </a:r>
          </a:p>
          <a:p>
            <a:r>
              <a:rPr lang="fr-FR" sz="2800">
                <a:latin typeface="Arial" pitchFamily="34" charset="0"/>
                <a:cs typeface="Arial" pitchFamily="34" charset="0"/>
              </a:rPr>
              <a:t>- Làm bài tập </a:t>
            </a:r>
            <a:r>
              <a:rPr lang="en-US" sz="2800">
                <a:latin typeface="Arial" pitchFamily="34" charset="0"/>
                <a:cs typeface="Arial" pitchFamily="34" charset="0"/>
              </a:rPr>
              <a:t>1c,d</a:t>
            </a:r>
            <a:r>
              <a:rPr lang="vi-VN" sz="2800">
                <a:latin typeface="Arial" pitchFamily="34" charset="0"/>
                <a:cs typeface="Arial" pitchFamily="34" charset="0"/>
              </a:rPr>
              <a:t>; </a:t>
            </a:r>
            <a:r>
              <a:rPr lang="en-US" sz="2800" smtClean="0">
                <a:latin typeface="Arial" pitchFamily="34" charset="0"/>
                <a:cs typeface="Arial" pitchFamily="34" charset="0"/>
              </a:rPr>
              <a:t>2; </a:t>
            </a:r>
            <a:r>
              <a:rPr lang="en-US" sz="2800">
                <a:latin typeface="Arial" pitchFamily="34" charset="0"/>
                <a:cs typeface="Arial" pitchFamily="34" charset="0"/>
              </a:rPr>
              <a:t>3 </a:t>
            </a:r>
            <a:r>
              <a:rPr lang="fr-FR" sz="2800" smtClean="0">
                <a:latin typeface="Arial" pitchFamily="34" charset="0"/>
                <a:cs typeface="Arial" pitchFamily="34" charset="0"/>
              </a:rPr>
              <a:t>SGK </a:t>
            </a:r>
            <a:r>
              <a:rPr lang="fr-FR" sz="2800">
                <a:latin typeface="Arial" pitchFamily="34" charset="0"/>
                <a:cs typeface="Arial" pitchFamily="34" charset="0"/>
              </a:rPr>
              <a:t>trang 15,16</a:t>
            </a:r>
            <a:r>
              <a:rPr lang="fr-FR" sz="2800" smtClean="0">
                <a:latin typeface="Arial" pitchFamily="34" charset="0"/>
                <a:cs typeface="Arial" pitchFamily="34" charset="0"/>
              </a:rPr>
              <a:t>.</a:t>
            </a:r>
            <a:endParaRPr lang="en-US" sz="2800">
              <a:latin typeface="Arial" pitchFamily="34" charset="0"/>
              <a:cs typeface="Arial" pitchFamily="34" charset="0"/>
            </a:endParaRPr>
          </a:p>
        </p:txBody>
      </p:sp>
    </p:spTree>
    <p:extLst>
      <p:ext uri="{BB962C8B-B14F-4D97-AF65-F5344CB8AC3E}">
        <p14:creationId xmlns:p14="http://schemas.microsoft.com/office/powerpoint/2010/main" val="3295275958"/>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xmlns="" id="{F0B9D66F-5601-40B8-86B8-4B94AB7C2B0B}"/>
              </a:ext>
            </a:extLst>
          </p:cNvPr>
          <p:cNvSpPr/>
          <p:nvPr/>
        </p:nvSpPr>
        <p:spPr>
          <a:xfrm>
            <a:off x="83518" y="49875"/>
            <a:ext cx="4189224" cy="653685"/>
          </a:xfrm>
          <a:prstGeom prst="round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18" name="Content Placeholder 2">
            <a:extLst>
              <a:ext uri="{FF2B5EF4-FFF2-40B4-BE49-F238E27FC236}">
                <a16:creationId xmlns:a16="http://schemas.microsoft.com/office/drawing/2014/main" xmlns="" id="{DF9BD0EA-8A82-4EEC-BF24-49675928EA0D}"/>
              </a:ext>
            </a:extLst>
          </p:cNvPr>
          <p:cNvSpPr txBox="1">
            <a:spLocks/>
          </p:cNvSpPr>
          <p:nvPr/>
        </p:nvSpPr>
        <p:spPr>
          <a:xfrm>
            <a:off x="284476" y="748388"/>
            <a:ext cx="8934184" cy="251447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US" smtClean="0">
                <a:solidFill>
                  <a:schemeClr val="accent1">
                    <a:lumMod val="75000"/>
                  </a:schemeClr>
                </a:solidFill>
                <a:latin typeface="Arial" pitchFamily="34" charset="0"/>
                <a:cs typeface="Arial" pitchFamily="34" charset="0"/>
              </a:rPr>
              <a:t>“</a:t>
            </a:r>
            <a:r>
              <a:rPr lang="en-US" i="1" smtClean="0">
                <a:solidFill>
                  <a:schemeClr val="accent1">
                    <a:lumMod val="75000"/>
                  </a:schemeClr>
                </a:solidFill>
                <a:latin typeface="Arial" pitchFamily="34" charset="0"/>
                <a:cs typeface="Arial" pitchFamily="34" charset="0"/>
              </a:rPr>
              <a:t>Quãng </a:t>
            </a:r>
            <a:r>
              <a:rPr lang="en-US" i="1">
                <a:solidFill>
                  <a:schemeClr val="accent1">
                    <a:lumMod val="75000"/>
                  </a:schemeClr>
                </a:solidFill>
                <a:latin typeface="Arial" pitchFamily="34" charset="0"/>
                <a:cs typeface="Arial" pitchFamily="34" charset="0"/>
              </a:rPr>
              <a:t>đường từ Hà Nội đến Huế dài </a:t>
            </a:r>
            <a:r>
              <a:rPr lang="en-US" i="1" smtClean="0">
                <a:solidFill>
                  <a:schemeClr val="accent1">
                    <a:lumMod val="75000"/>
                  </a:schemeClr>
                </a:solidFill>
                <a:latin typeface="Arial" pitchFamily="34" charset="0"/>
                <a:cs typeface="Arial" pitchFamily="34" charset="0"/>
              </a:rPr>
              <a:t>khoảng 658 </a:t>
            </a:r>
            <a:r>
              <a:rPr lang="en-US" i="1">
                <a:solidFill>
                  <a:schemeClr val="accent1">
                    <a:lumMod val="75000"/>
                  </a:schemeClr>
                </a:solidFill>
                <a:latin typeface="Arial" pitchFamily="34" charset="0"/>
                <a:cs typeface="Arial" pitchFamily="34" charset="0"/>
              </a:rPr>
              <a:t>km. Quãng đường từ Huế đến TP.HCM dài hơn quãng đường từ Hà Nội đến Huế khoảng 394km. Hỏi quãng đường từ Hà Nội đến TP. Hồ Chí Minh dài khoảng bao nhiêu ki lô mét?”</a:t>
            </a:r>
            <a:endParaRPr lang="en-US" sz="4000" dirty="0">
              <a:solidFill>
                <a:schemeClr val="accent1">
                  <a:lumMod val="75000"/>
                </a:schemeClr>
              </a:solidFill>
              <a:latin typeface="Arial" pitchFamily="34" charset="0"/>
              <a:ea typeface="Tahoma"/>
              <a:cs typeface="Arial" pitchFamily="34" charset="0"/>
            </a:endParaRPr>
          </a:p>
        </p:txBody>
      </p:sp>
      <p:sp>
        <p:nvSpPr>
          <p:cNvPr id="19" name="Content Placeholder 2">
            <a:extLst>
              <a:ext uri="{FF2B5EF4-FFF2-40B4-BE49-F238E27FC236}">
                <a16:creationId xmlns:a16="http://schemas.microsoft.com/office/drawing/2014/main" xmlns="" id="{5CC79972-FF38-4665-82E6-9C18B2DBFC65}"/>
              </a:ext>
            </a:extLst>
          </p:cNvPr>
          <p:cNvSpPr txBox="1">
            <a:spLocks/>
          </p:cNvSpPr>
          <p:nvPr/>
        </p:nvSpPr>
        <p:spPr>
          <a:xfrm>
            <a:off x="4461641" y="4204054"/>
            <a:ext cx="6597997" cy="172379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mtClean="0">
                <a:latin typeface="Arial" pitchFamily="34" charset="0"/>
                <a:cs typeface="Arial" pitchFamily="34" charset="0"/>
              </a:rPr>
              <a:t>? Hãy </a:t>
            </a:r>
            <a:r>
              <a:rPr lang="en-US">
                <a:latin typeface="Arial" pitchFamily="34" charset="0"/>
                <a:cs typeface="Arial" pitchFamily="34" charset="0"/>
              </a:rPr>
              <a:t>nêu cách tính quãng đường từ Huế đến TP.Hồ Chí Minh và  quãng đường từ Hà Nội đến TP. Hồ Chí </a:t>
            </a:r>
            <a:r>
              <a:rPr lang="en-US" smtClean="0">
                <a:latin typeface="Arial" pitchFamily="34" charset="0"/>
                <a:cs typeface="Arial" pitchFamily="34" charset="0"/>
              </a:rPr>
              <a:t>Minh</a:t>
            </a:r>
            <a:endParaRPr lang="en-US" sz="4000" dirty="0">
              <a:solidFill>
                <a:schemeClr val="accent5">
                  <a:lumMod val="50000"/>
                </a:schemeClr>
              </a:solidFill>
              <a:latin typeface="Arial" pitchFamily="34" charset="0"/>
              <a:ea typeface="Tahoma"/>
              <a:cs typeface="Arial" pitchFamily="34" charset="0"/>
            </a:endParaRPr>
          </a:p>
        </p:txBody>
      </p:sp>
      <p:grpSp>
        <p:nvGrpSpPr>
          <p:cNvPr id="23" name="Group 22">
            <a:extLst>
              <a:ext uri="{FF2B5EF4-FFF2-40B4-BE49-F238E27FC236}">
                <a16:creationId xmlns:a16="http://schemas.microsoft.com/office/drawing/2014/main" xmlns="" id="{B41947A2-8C4E-460E-A29C-30BD4B5DB041}"/>
              </a:ext>
            </a:extLst>
          </p:cNvPr>
          <p:cNvGrpSpPr/>
          <p:nvPr/>
        </p:nvGrpSpPr>
        <p:grpSpPr>
          <a:xfrm rot="19823548">
            <a:off x="10380265" y="-1758946"/>
            <a:ext cx="3136324" cy="8030311"/>
            <a:chOff x="9055676" y="0"/>
            <a:chExt cx="3136324" cy="6858000"/>
          </a:xfrm>
        </p:grpSpPr>
        <p:sp>
          <p:nvSpPr>
            <p:cNvPr id="27" name="Rectangle 26">
              <a:extLst>
                <a:ext uri="{FF2B5EF4-FFF2-40B4-BE49-F238E27FC236}">
                  <a16:creationId xmlns:a16="http://schemas.microsoft.com/office/drawing/2014/main" xmlns="" id="{EA5BD8AB-C5E3-48B8-8244-650D432A9D70}"/>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sp>
          <p:nvSpPr>
            <p:cNvPr id="28" name="Rectangle 27">
              <a:extLst>
                <a:ext uri="{FF2B5EF4-FFF2-40B4-BE49-F238E27FC236}">
                  <a16:creationId xmlns:a16="http://schemas.microsoft.com/office/drawing/2014/main" xmlns="" id="{FA2DC627-8030-44BB-AF58-DA2E1D7FE52E}"/>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sp>
          <p:nvSpPr>
            <p:cNvPr id="29" name="Rectangle 28">
              <a:extLst>
                <a:ext uri="{FF2B5EF4-FFF2-40B4-BE49-F238E27FC236}">
                  <a16:creationId xmlns:a16="http://schemas.microsoft.com/office/drawing/2014/main" xmlns="" id="{C7E7C356-12CC-418B-92DE-C3D776E2F383}"/>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sp>
          <p:nvSpPr>
            <p:cNvPr id="30" name="Rectangle 29">
              <a:extLst>
                <a:ext uri="{FF2B5EF4-FFF2-40B4-BE49-F238E27FC236}">
                  <a16:creationId xmlns:a16="http://schemas.microsoft.com/office/drawing/2014/main" xmlns="" id="{0E126EC2-82B8-4C28-8457-E91069573314}"/>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sp>
          <p:nvSpPr>
            <p:cNvPr id="31" name="Rectangle 30">
              <a:extLst>
                <a:ext uri="{FF2B5EF4-FFF2-40B4-BE49-F238E27FC236}">
                  <a16:creationId xmlns:a16="http://schemas.microsoft.com/office/drawing/2014/main" xmlns="" id="{3612BE79-8E59-4846-9676-1838738481B9}"/>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grpSp>
      <p:sp>
        <p:nvSpPr>
          <p:cNvPr id="35" name="!!1">
            <a:extLst>
              <a:ext uri="{FF2B5EF4-FFF2-40B4-BE49-F238E27FC236}">
                <a16:creationId xmlns:a16="http://schemas.microsoft.com/office/drawing/2014/main" xmlns="" id="{4D3CFCA8-27ED-41FB-92A9-BA8CC0500364}"/>
              </a:ext>
            </a:extLst>
          </p:cNvPr>
          <p:cNvSpPr txBox="1"/>
          <p:nvPr/>
        </p:nvSpPr>
        <p:spPr>
          <a:xfrm>
            <a:off x="244204" y="107270"/>
            <a:ext cx="4028538" cy="523220"/>
          </a:xfrm>
          <a:prstGeom prst="rect">
            <a:avLst/>
          </a:prstGeom>
          <a:noFill/>
        </p:spPr>
        <p:txBody>
          <a:bodyPr wrap="square">
            <a:spAutoFit/>
          </a:bodyPr>
          <a:lstStyle/>
          <a:p>
            <a:r>
              <a:rPr lang="en-US" sz="2800" b="1">
                <a:solidFill>
                  <a:srgbClr val="C55A11"/>
                </a:solidFill>
                <a:latin typeface="Arial" pitchFamily="34" charset="0"/>
                <a:cs typeface="Arial" pitchFamily="34" charset="0"/>
              </a:rPr>
              <a:t>HOẠT ĐỘNG MỞ ĐẦU</a:t>
            </a:r>
            <a:endParaRPr lang="en-US" sz="2800">
              <a:solidFill>
                <a:srgbClr val="C55A11"/>
              </a:solidFill>
              <a:latin typeface="Arial" pitchFamily="34" charset="0"/>
              <a:cs typeface="Arial"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204" y="3274690"/>
            <a:ext cx="3687253" cy="3583310"/>
          </a:xfrm>
          <a:prstGeom prst="rect">
            <a:avLst/>
          </a:prstGeom>
        </p:spPr>
      </p:pic>
      <p:pic>
        <p:nvPicPr>
          <p:cNvPr id="13" name="!!3" descr="Wondering | Grappige gezichten, Smiley, Grappige plaatjes">
            <a:extLst>
              <a:ext uri="{FF2B5EF4-FFF2-40B4-BE49-F238E27FC236}">
                <a16:creationId xmlns:a16="http://schemas.microsoft.com/office/drawing/2014/main" xmlns="" id="{679F008B-6D84-4B69-B54D-201981BB38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58966" y="2595091"/>
            <a:ext cx="1337417" cy="1600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049914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4B5F415-7490-4054-85B4-10F7AE6D3385}"/>
              </a:ext>
            </a:extLst>
          </p:cNvPr>
          <p:cNvSpPr>
            <a:spLocks noGrp="1"/>
          </p:cNvSpPr>
          <p:nvPr>
            <p:ph type="ctrTitle"/>
          </p:nvPr>
        </p:nvSpPr>
        <p:spPr>
          <a:xfrm>
            <a:off x="1524000" y="852207"/>
            <a:ext cx="9144000" cy="2387600"/>
          </a:xfrm>
        </p:spPr>
        <p:txBody>
          <a:bodyPr>
            <a:normAutofit/>
          </a:bodyPr>
          <a:lstStyle/>
          <a:p>
            <a:r>
              <a:rPr lang="en-US" sz="8000" dirty="0">
                <a:solidFill>
                  <a:schemeClr val="bg1"/>
                </a:solidFill>
                <a:latin typeface="Rockwell" panose="02060603020205020403" pitchFamily="18" charset="0"/>
              </a:rPr>
              <a:t>Remember…</a:t>
            </a:r>
            <a:br>
              <a:rPr lang="en-US" sz="8000" dirty="0">
                <a:solidFill>
                  <a:schemeClr val="bg1"/>
                </a:solidFill>
                <a:latin typeface="Rockwell" panose="02060603020205020403" pitchFamily="18" charset="0"/>
              </a:rPr>
            </a:br>
            <a:r>
              <a:rPr lang="en-US" sz="8000" dirty="0">
                <a:solidFill>
                  <a:schemeClr val="bg1"/>
                </a:solidFill>
                <a:latin typeface="Rockwell" panose="02060603020205020403" pitchFamily="18" charset="0"/>
              </a:rPr>
              <a:t>Safety First!</a:t>
            </a:r>
          </a:p>
        </p:txBody>
      </p:sp>
      <p:cxnSp>
        <p:nvCxnSpPr>
          <p:cNvPr id="5" name="Straight Connector 4">
            <a:extLst>
              <a:ext uri="{FF2B5EF4-FFF2-40B4-BE49-F238E27FC236}">
                <a16:creationId xmlns:a16="http://schemas.microsoft.com/office/drawing/2014/main" xmlns="" id="{AA65E432-C1E6-4C36-BF8E-2DA25E65DC32}"/>
              </a:ext>
              <a:ext uri="{C183D7F6-B498-43B3-948B-1728B52AA6E4}">
                <adec:decorative xmlns:adec="http://schemas.microsoft.com/office/drawing/2017/decorative" xmlns="" val="1"/>
              </a:ext>
            </a:extLst>
          </p:cNvPr>
          <p:cNvCxnSpPr/>
          <p:nvPr/>
        </p:nvCxnSpPr>
        <p:spPr>
          <a:xfrm>
            <a:off x="3579677" y="3278339"/>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xmlns="" id="{D05F6415-1E7C-453D-B6B7-DBF76BDA691B}"/>
              </a:ext>
            </a:extLst>
          </p:cNvPr>
          <p:cNvSpPr>
            <a:spLocks noGrp="1"/>
          </p:cNvSpPr>
          <p:nvPr>
            <p:ph type="subTitle" idx="1"/>
          </p:nvPr>
        </p:nvSpPr>
        <p:spPr>
          <a:xfrm>
            <a:off x="1465127" y="3620366"/>
            <a:ext cx="9144000" cy="1655762"/>
          </a:xfrm>
        </p:spPr>
        <p:txBody>
          <a:bodyPr>
            <a:normAutofit/>
          </a:bodyPr>
          <a:lstStyle/>
          <a:p>
            <a:r>
              <a:rPr lang="en-US" sz="2000">
                <a:solidFill>
                  <a:schemeClr val="bg1"/>
                </a:solidFill>
                <a:latin typeface="Tahoma" panose="020B0604030504040204" pitchFamily="34" charset="0"/>
                <a:ea typeface="Tahoma" panose="020B0604030504040204" pitchFamily="34" charset="0"/>
                <a:cs typeface="Tahoma" panose="020B0604030504040204" pitchFamily="34" charset="0"/>
              </a:rPr>
              <a:t>Thank you!</a:t>
            </a:r>
            <a:endParaRPr lang="en-US" sz="20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15" name="Graphic 14" descr="Clipboard">
            <a:extLst>
              <a:ext uri="{FF2B5EF4-FFF2-40B4-BE49-F238E27FC236}">
                <a16:creationId xmlns:a16="http://schemas.microsoft.com/office/drawing/2014/main" xmlns="" id="{2A123BD8-A09C-49C0-98E8-54B55610A9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rot="631394">
            <a:off x="-514584" y="4127150"/>
            <a:ext cx="3194131" cy="3194131"/>
          </a:xfrm>
          <a:prstGeom prst="rect">
            <a:avLst/>
          </a:prstGeom>
        </p:spPr>
      </p:pic>
      <p:pic>
        <p:nvPicPr>
          <p:cNvPr id="19" name="Graphic 18" descr="Ruler">
            <a:extLst>
              <a:ext uri="{FF2B5EF4-FFF2-40B4-BE49-F238E27FC236}">
                <a16:creationId xmlns:a16="http://schemas.microsoft.com/office/drawing/2014/main" xmlns="" id="{39130E3C-1E93-4315-AE76-13C55147DC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a16="http://schemas.microsoft.com/office/drawing/2014/main" xmlns="" id="{FFEC1660-205F-490E-800A-0D57D250BA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rot="20520790">
            <a:off x="10917677" y="783939"/>
            <a:ext cx="1488402" cy="1488402"/>
          </a:xfrm>
          <a:prstGeom prst="rect">
            <a:avLst/>
          </a:prstGeom>
        </p:spPr>
      </p:pic>
    </p:spTree>
    <p:extLst>
      <p:ext uri="{BB962C8B-B14F-4D97-AF65-F5344CB8AC3E}">
        <p14:creationId xmlns:p14="http://schemas.microsoft.com/office/powerpoint/2010/main" val="388931359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xmlns="" id="{F0B9D66F-5601-40B8-86B8-4B94AB7C2B0B}"/>
              </a:ext>
            </a:extLst>
          </p:cNvPr>
          <p:cNvSpPr/>
          <p:nvPr/>
        </p:nvSpPr>
        <p:spPr>
          <a:xfrm>
            <a:off x="83518" y="49875"/>
            <a:ext cx="4189224" cy="653685"/>
          </a:xfrm>
          <a:prstGeom prst="round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18" name="Content Placeholder 2">
            <a:extLst>
              <a:ext uri="{FF2B5EF4-FFF2-40B4-BE49-F238E27FC236}">
                <a16:creationId xmlns:a16="http://schemas.microsoft.com/office/drawing/2014/main" xmlns="" id="{DF9BD0EA-8A82-4EEC-BF24-49675928EA0D}"/>
              </a:ext>
            </a:extLst>
          </p:cNvPr>
          <p:cNvSpPr txBox="1">
            <a:spLocks/>
          </p:cNvSpPr>
          <p:nvPr/>
        </p:nvSpPr>
        <p:spPr>
          <a:xfrm>
            <a:off x="174113" y="795686"/>
            <a:ext cx="9285193" cy="208941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mtClean="0">
                <a:solidFill>
                  <a:schemeClr val="accent1">
                    <a:lumMod val="75000"/>
                  </a:schemeClr>
                </a:solidFill>
                <a:latin typeface="Arial" pitchFamily="34" charset="0"/>
                <a:cs typeface="Arial" pitchFamily="34" charset="0"/>
              </a:rPr>
              <a:t>“</a:t>
            </a:r>
            <a:r>
              <a:rPr lang="en-US" i="1" smtClean="0">
                <a:solidFill>
                  <a:schemeClr val="accent1">
                    <a:lumMod val="75000"/>
                  </a:schemeClr>
                </a:solidFill>
                <a:latin typeface="Arial" pitchFamily="34" charset="0"/>
                <a:cs typeface="Arial" pitchFamily="34" charset="0"/>
              </a:rPr>
              <a:t>Quãng </a:t>
            </a:r>
            <a:r>
              <a:rPr lang="en-US" i="1">
                <a:solidFill>
                  <a:schemeClr val="accent1">
                    <a:lumMod val="75000"/>
                  </a:schemeClr>
                </a:solidFill>
                <a:latin typeface="Arial" pitchFamily="34" charset="0"/>
                <a:cs typeface="Arial" pitchFamily="34" charset="0"/>
              </a:rPr>
              <a:t>đường từ Hà Nội đến Huế dài </a:t>
            </a:r>
            <a:r>
              <a:rPr lang="en-US" i="1" smtClean="0">
                <a:solidFill>
                  <a:schemeClr val="accent1">
                    <a:lumMod val="75000"/>
                  </a:schemeClr>
                </a:solidFill>
                <a:latin typeface="Arial" pitchFamily="34" charset="0"/>
                <a:cs typeface="Arial" pitchFamily="34" charset="0"/>
              </a:rPr>
              <a:t>khoảng 658 </a:t>
            </a:r>
            <a:r>
              <a:rPr lang="en-US" i="1">
                <a:solidFill>
                  <a:schemeClr val="accent1">
                    <a:lumMod val="75000"/>
                  </a:schemeClr>
                </a:solidFill>
                <a:latin typeface="Arial" pitchFamily="34" charset="0"/>
                <a:cs typeface="Arial" pitchFamily="34" charset="0"/>
              </a:rPr>
              <a:t>km. Quãng đường từ Huế đến TP.HCM dài hơn quãng đường từ Hà Nội đến Huế khoảng 394km. Hỏi quãng đường từ Hà Nội đến TP. Hồ Chí Minh dài khoảng bao nhiêu ki lô mét?”</a:t>
            </a:r>
            <a:endParaRPr lang="en-US" dirty="0">
              <a:solidFill>
                <a:schemeClr val="accent1">
                  <a:lumMod val="75000"/>
                </a:schemeClr>
              </a:solidFill>
              <a:latin typeface="Arial" pitchFamily="34" charset="0"/>
              <a:ea typeface="Tahoma"/>
              <a:cs typeface="Arial" pitchFamily="34" charset="0"/>
            </a:endParaRPr>
          </a:p>
        </p:txBody>
      </p:sp>
      <p:sp>
        <p:nvSpPr>
          <p:cNvPr id="19" name="Content Placeholder 2">
            <a:extLst>
              <a:ext uri="{FF2B5EF4-FFF2-40B4-BE49-F238E27FC236}">
                <a16:creationId xmlns:a16="http://schemas.microsoft.com/office/drawing/2014/main" xmlns="" id="{5CC79972-FF38-4665-82E6-9C18B2DBFC65}"/>
              </a:ext>
            </a:extLst>
          </p:cNvPr>
          <p:cNvSpPr txBox="1">
            <a:spLocks/>
          </p:cNvSpPr>
          <p:nvPr/>
        </p:nvSpPr>
        <p:spPr>
          <a:xfrm>
            <a:off x="5108024" y="3043850"/>
            <a:ext cx="5745765" cy="131582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mtClean="0">
                <a:latin typeface="Arial" pitchFamily="34" charset="0"/>
                <a:cs typeface="Arial" pitchFamily="34" charset="0"/>
              </a:rPr>
              <a:t>Chiều </a:t>
            </a:r>
            <a:r>
              <a:rPr lang="en-US">
                <a:latin typeface="Arial" pitchFamily="34" charset="0"/>
                <a:cs typeface="Arial" pitchFamily="34" charset="0"/>
              </a:rPr>
              <a:t>dài quãng đường từ Huế đến TP. Hồ Chí Minh là:</a:t>
            </a:r>
          </a:p>
        </p:txBody>
      </p:sp>
      <p:grpSp>
        <p:nvGrpSpPr>
          <p:cNvPr id="23" name="Group 22">
            <a:extLst>
              <a:ext uri="{FF2B5EF4-FFF2-40B4-BE49-F238E27FC236}">
                <a16:creationId xmlns:a16="http://schemas.microsoft.com/office/drawing/2014/main" xmlns="" id="{B41947A2-8C4E-460E-A29C-30BD4B5DB041}"/>
              </a:ext>
            </a:extLst>
          </p:cNvPr>
          <p:cNvGrpSpPr/>
          <p:nvPr/>
        </p:nvGrpSpPr>
        <p:grpSpPr>
          <a:xfrm rot="19823548">
            <a:off x="10380265" y="-1758946"/>
            <a:ext cx="3136324" cy="8030311"/>
            <a:chOff x="9055676" y="0"/>
            <a:chExt cx="3136324" cy="6858000"/>
          </a:xfrm>
        </p:grpSpPr>
        <p:sp>
          <p:nvSpPr>
            <p:cNvPr id="27" name="Rectangle 26">
              <a:extLst>
                <a:ext uri="{FF2B5EF4-FFF2-40B4-BE49-F238E27FC236}">
                  <a16:creationId xmlns:a16="http://schemas.microsoft.com/office/drawing/2014/main" xmlns="" id="{EA5BD8AB-C5E3-48B8-8244-650D432A9D70}"/>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sp>
          <p:nvSpPr>
            <p:cNvPr id="28" name="Rectangle 27">
              <a:extLst>
                <a:ext uri="{FF2B5EF4-FFF2-40B4-BE49-F238E27FC236}">
                  <a16:creationId xmlns:a16="http://schemas.microsoft.com/office/drawing/2014/main" xmlns="" id="{FA2DC627-8030-44BB-AF58-DA2E1D7FE52E}"/>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sp>
          <p:nvSpPr>
            <p:cNvPr id="29" name="Rectangle 28">
              <a:extLst>
                <a:ext uri="{FF2B5EF4-FFF2-40B4-BE49-F238E27FC236}">
                  <a16:creationId xmlns:a16="http://schemas.microsoft.com/office/drawing/2014/main" xmlns="" id="{C7E7C356-12CC-418B-92DE-C3D776E2F383}"/>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sp>
          <p:nvSpPr>
            <p:cNvPr id="30" name="Rectangle 29">
              <a:extLst>
                <a:ext uri="{FF2B5EF4-FFF2-40B4-BE49-F238E27FC236}">
                  <a16:creationId xmlns:a16="http://schemas.microsoft.com/office/drawing/2014/main" xmlns="" id="{0E126EC2-82B8-4C28-8457-E91069573314}"/>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sp>
          <p:nvSpPr>
            <p:cNvPr id="31" name="Rectangle 30">
              <a:extLst>
                <a:ext uri="{FF2B5EF4-FFF2-40B4-BE49-F238E27FC236}">
                  <a16:creationId xmlns:a16="http://schemas.microsoft.com/office/drawing/2014/main" xmlns="" id="{3612BE79-8E59-4846-9676-1838738481B9}"/>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grpSp>
      <p:sp>
        <p:nvSpPr>
          <p:cNvPr id="35" name="!!1">
            <a:extLst>
              <a:ext uri="{FF2B5EF4-FFF2-40B4-BE49-F238E27FC236}">
                <a16:creationId xmlns:a16="http://schemas.microsoft.com/office/drawing/2014/main" xmlns="" id="{4D3CFCA8-27ED-41FB-92A9-BA8CC0500364}"/>
              </a:ext>
            </a:extLst>
          </p:cNvPr>
          <p:cNvSpPr txBox="1"/>
          <p:nvPr/>
        </p:nvSpPr>
        <p:spPr>
          <a:xfrm>
            <a:off x="244204" y="107270"/>
            <a:ext cx="4028538" cy="523220"/>
          </a:xfrm>
          <a:prstGeom prst="rect">
            <a:avLst/>
          </a:prstGeom>
          <a:noFill/>
        </p:spPr>
        <p:txBody>
          <a:bodyPr wrap="square">
            <a:spAutoFit/>
          </a:bodyPr>
          <a:lstStyle/>
          <a:p>
            <a:r>
              <a:rPr lang="en-US" sz="2800" b="1">
                <a:solidFill>
                  <a:srgbClr val="C55A11"/>
                </a:solidFill>
                <a:latin typeface="Arial" pitchFamily="34" charset="0"/>
                <a:cs typeface="Arial" pitchFamily="34" charset="0"/>
              </a:rPr>
              <a:t>HOẠT ĐỘNG MỞ ĐẦU</a:t>
            </a:r>
            <a:endParaRPr lang="en-US" sz="2800">
              <a:solidFill>
                <a:srgbClr val="C55A11"/>
              </a:solidFill>
              <a:latin typeface="Arial" pitchFamily="34" charset="0"/>
              <a:cs typeface="Arial" pitchFamily="34" charset="0"/>
            </a:endParaRP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284568871"/>
              </p:ext>
            </p:extLst>
          </p:nvPr>
        </p:nvGraphicFramePr>
        <p:xfrm>
          <a:off x="5966645" y="3967009"/>
          <a:ext cx="4028522" cy="495818"/>
        </p:xfrm>
        <a:graphic>
          <a:graphicData uri="http://schemas.openxmlformats.org/presentationml/2006/ole">
            <mc:AlternateContent xmlns:mc="http://schemas.openxmlformats.org/markup-compatibility/2006">
              <mc:Choice xmlns:v="urn:schemas-microsoft-com:vml" Requires="v">
                <p:oleObj spid="_x0000_s1081" name="Equation" r:id="rId3" imgW="1854200" imgH="228600" progId="Equation.DSMT4">
                  <p:embed/>
                </p:oleObj>
              </mc:Choice>
              <mc:Fallback>
                <p:oleObj name="Equation" r:id="rId3" imgW="1854200" imgH="2286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6645" y="3967009"/>
                        <a:ext cx="4028522" cy="495818"/>
                      </a:xfrm>
                      <a:prstGeom prst="rect">
                        <a:avLst/>
                      </a:prstGeom>
                      <a:noFill/>
                    </p:spPr>
                  </p:pic>
                </p:oleObj>
              </mc:Fallback>
            </mc:AlternateContent>
          </a:graphicData>
        </a:graphic>
      </p:graphicFrame>
      <p:sp>
        <p:nvSpPr>
          <p:cNvPr id="16" name="Content Placeholder 2">
            <a:extLst>
              <a:ext uri="{FF2B5EF4-FFF2-40B4-BE49-F238E27FC236}">
                <a16:creationId xmlns:a16="http://schemas.microsoft.com/office/drawing/2014/main" xmlns="" id="{5CC79972-FF38-4665-82E6-9C18B2DBFC65}"/>
              </a:ext>
            </a:extLst>
          </p:cNvPr>
          <p:cNvSpPr txBox="1">
            <a:spLocks/>
          </p:cNvSpPr>
          <p:nvPr/>
        </p:nvSpPr>
        <p:spPr>
          <a:xfrm>
            <a:off x="5143419" y="4440699"/>
            <a:ext cx="5745765" cy="131582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mtClean="0">
                <a:latin typeface="Arial" pitchFamily="34" charset="0"/>
                <a:cs typeface="Arial" pitchFamily="34" charset="0"/>
              </a:rPr>
              <a:t>Chiều </a:t>
            </a:r>
            <a:r>
              <a:rPr lang="en-US">
                <a:latin typeface="Arial" pitchFamily="34" charset="0"/>
                <a:cs typeface="Arial" pitchFamily="34" charset="0"/>
              </a:rPr>
              <a:t>dài quãng đường từ Hà Nội đến TP. Hồ Chí Minh </a:t>
            </a:r>
            <a:r>
              <a:rPr lang="en-US" smtClean="0">
                <a:latin typeface="Arial" pitchFamily="34" charset="0"/>
                <a:cs typeface="Arial" pitchFamily="34" charset="0"/>
              </a:rPr>
              <a:t>là:</a:t>
            </a:r>
            <a:endParaRPr lang="en-US">
              <a:latin typeface="Arial" pitchFamily="34" charset="0"/>
              <a:cs typeface="Arial" pitchFamily="34" charset="0"/>
            </a:endParaRPr>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952072937"/>
              </p:ext>
            </p:extLst>
          </p:nvPr>
        </p:nvGraphicFramePr>
        <p:xfrm>
          <a:off x="5849016" y="5473627"/>
          <a:ext cx="4162874" cy="489750"/>
        </p:xfrm>
        <a:graphic>
          <a:graphicData uri="http://schemas.openxmlformats.org/presentationml/2006/ole">
            <mc:AlternateContent xmlns:mc="http://schemas.openxmlformats.org/markup-compatibility/2006">
              <mc:Choice xmlns:v="urn:schemas-microsoft-com:vml" Requires="v">
                <p:oleObj spid="_x0000_s1082" name="Equation" r:id="rId5" imgW="1943100" imgH="228600" progId="Equation.DSMT4">
                  <p:embed/>
                </p:oleObj>
              </mc:Choice>
              <mc:Fallback>
                <p:oleObj name="Equation" r:id="rId5" imgW="1943100" imgH="2286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49016" y="5473627"/>
                        <a:ext cx="4162874" cy="489750"/>
                      </a:xfrm>
                      <a:prstGeom prst="rect">
                        <a:avLst/>
                      </a:prstGeom>
                      <a:noFill/>
                    </p:spPr>
                  </p:pic>
                </p:oleObj>
              </mc:Fallback>
            </mc:AlternateContent>
          </a:graphicData>
        </a:graphic>
      </p:graphicFrame>
      <p:grpSp>
        <p:nvGrpSpPr>
          <p:cNvPr id="21" name="Group 20"/>
          <p:cNvGrpSpPr/>
          <p:nvPr/>
        </p:nvGrpSpPr>
        <p:grpSpPr>
          <a:xfrm>
            <a:off x="284476" y="3961108"/>
            <a:ext cx="4587963" cy="921789"/>
            <a:chOff x="284476" y="3961108"/>
            <a:chExt cx="4587963" cy="921789"/>
          </a:xfrm>
        </p:grpSpPr>
        <p:grpSp>
          <p:nvGrpSpPr>
            <p:cNvPr id="15" name="Group 14"/>
            <p:cNvGrpSpPr/>
            <p:nvPr/>
          </p:nvGrpSpPr>
          <p:grpSpPr>
            <a:xfrm>
              <a:off x="630621" y="3961108"/>
              <a:ext cx="3772549" cy="310701"/>
              <a:chOff x="630621" y="3961108"/>
              <a:chExt cx="3772549" cy="310701"/>
            </a:xfrm>
          </p:grpSpPr>
          <p:cxnSp>
            <p:nvCxnSpPr>
              <p:cNvPr id="8" name="Straight Connector 7"/>
              <p:cNvCxnSpPr/>
              <p:nvPr/>
            </p:nvCxnSpPr>
            <p:spPr>
              <a:xfrm>
                <a:off x="630621" y="4119409"/>
                <a:ext cx="3764805" cy="0"/>
              </a:xfrm>
              <a:prstGeom prst="line">
                <a:avLst/>
              </a:prstGeom>
              <a:ln w="57150"/>
            </p:spPr>
            <p:style>
              <a:lnRef idx="3">
                <a:schemeClr val="dk1"/>
              </a:lnRef>
              <a:fillRef idx="0">
                <a:schemeClr val="dk1"/>
              </a:fillRef>
              <a:effectRef idx="2">
                <a:schemeClr val="dk1"/>
              </a:effectRef>
              <a:fontRef idx="minor">
                <a:schemeClr val="tx1"/>
              </a:fontRef>
            </p:style>
          </p:cxnSp>
          <p:cxnSp>
            <p:nvCxnSpPr>
              <p:cNvPr id="24" name="Straight Connector 23"/>
              <p:cNvCxnSpPr/>
              <p:nvPr/>
            </p:nvCxnSpPr>
            <p:spPr>
              <a:xfrm>
                <a:off x="2172875" y="3967009"/>
                <a:ext cx="0" cy="304800"/>
              </a:xfrm>
              <a:prstGeom prst="line">
                <a:avLst/>
              </a:prstGeom>
              <a:ln w="57150"/>
            </p:spPr>
            <p:style>
              <a:lnRef idx="3">
                <a:schemeClr val="dk1"/>
              </a:lnRef>
              <a:fillRef idx="0">
                <a:schemeClr val="dk1"/>
              </a:fillRef>
              <a:effectRef idx="2">
                <a:schemeClr val="dk1"/>
              </a:effectRef>
              <a:fontRef idx="minor">
                <a:schemeClr val="tx1"/>
              </a:fontRef>
            </p:style>
          </p:cxnSp>
          <p:cxnSp>
            <p:nvCxnSpPr>
              <p:cNvPr id="32" name="Straight Connector 31"/>
              <p:cNvCxnSpPr/>
              <p:nvPr/>
            </p:nvCxnSpPr>
            <p:spPr>
              <a:xfrm>
                <a:off x="4403170" y="3967009"/>
                <a:ext cx="0" cy="304800"/>
              </a:xfrm>
              <a:prstGeom prst="line">
                <a:avLst/>
              </a:prstGeom>
              <a:ln w="57150"/>
            </p:spPr>
            <p:style>
              <a:lnRef idx="3">
                <a:schemeClr val="dk1"/>
              </a:lnRef>
              <a:fillRef idx="0">
                <a:schemeClr val="dk1"/>
              </a:fillRef>
              <a:effectRef idx="2">
                <a:schemeClr val="dk1"/>
              </a:effectRef>
              <a:fontRef idx="minor">
                <a:schemeClr val="tx1"/>
              </a:fontRef>
            </p:style>
          </p:cxnSp>
          <p:cxnSp>
            <p:nvCxnSpPr>
              <p:cNvPr id="33" name="Straight Connector 32"/>
              <p:cNvCxnSpPr/>
              <p:nvPr/>
            </p:nvCxnSpPr>
            <p:spPr>
              <a:xfrm>
                <a:off x="648875" y="3961108"/>
                <a:ext cx="0" cy="304800"/>
              </a:xfrm>
              <a:prstGeom prst="line">
                <a:avLst/>
              </a:prstGeom>
              <a:ln w="57150"/>
            </p:spPr>
            <p:style>
              <a:lnRef idx="3">
                <a:schemeClr val="dk1"/>
              </a:lnRef>
              <a:fillRef idx="0">
                <a:schemeClr val="dk1"/>
              </a:fillRef>
              <a:effectRef idx="2">
                <a:schemeClr val="dk1"/>
              </a:effectRef>
              <a:fontRef idx="minor">
                <a:schemeClr val="tx1"/>
              </a:fontRef>
            </p:style>
          </p:cxnSp>
        </p:grpSp>
        <p:sp>
          <p:nvSpPr>
            <p:cNvPr id="17" name="TextBox 16"/>
            <p:cNvSpPr txBox="1"/>
            <p:nvPr/>
          </p:nvSpPr>
          <p:spPr>
            <a:xfrm>
              <a:off x="284476" y="4344645"/>
              <a:ext cx="803345" cy="523220"/>
            </a:xfrm>
            <a:prstGeom prst="rect">
              <a:avLst/>
            </a:prstGeom>
            <a:noFill/>
          </p:spPr>
          <p:txBody>
            <a:bodyPr wrap="square" rtlCol="0">
              <a:spAutoFit/>
            </a:bodyPr>
            <a:lstStyle/>
            <a:p>
              <a:r>
                <a:rPr lang="en-US" sz="2800" smtClean="0">
                  <a:latin typeface="Arial" pitchFamily="34" charset="0"/>
                  <a:cs typeface="Arial" pitchFamily="34" charset="0"/>
                </a:rPr>
                <a:t>HN</a:t>
              </a:r>
              <a:endParaRPr lang="en-US" sz="2800">
                <a:latin typeface="Arial" pitchFamily="34" charset="0"/>
                <a:cs typeface="Arial" pitchFamily="34" charset="0"/>
              </a:endParaRPr>
            </a:p>
          </p:txBody>
        </p:sp>
        <p:sp>
          <p:nvSpPr>
            <p:cNvPr id="34" name="TextBox 33"/>
            <p:cNvSpPr txBox="1"/>
            <p:nvPr/>
          </p:nvSpPr>
          <p:spPr>
            <a:xfrm>
              <a:off x="1856800" y="4359677"/>
              <a:ext cx="1059821" cy="523220"/>
            </a:xfrm>
            <a:prstGeom prst="rect">
              <a:avLst/>
            </a:prstGeom>
            <a:noFill/>
          </p:spPr>
          <p:txBody>
            <a:bodyPr wrap="square" rtlCol="0">
              <a:spAutoFit/>
            </a:bodyPr>
            <a:lstStyle/>
            <a:p>
              <a:r>
                <a:rPr lang="en-US" sz="2800" smtClean="0">
                  <a:latin typeface="Arial" pitchFamily="34" charset="0"/>
                  <a:cs typeface="Arial" pitchFamily="34" charset="0"/>
                </a:rPr>
                <a:t>Huế</a:t>
              </a:r>
              <a:endParaRPr lang="en-US" sz="2800">
                <a:latin typeface="Arial" pitchFamily="34" charset="0"/>
                <a:cs typeface="Arial" pitchFamily="34" charset="0"/>
              </a:endParaRPr>
            </a:p>
          </p:txBody>
        </p:sp>
        <p:sp>
          <p:nvSpPr>
            <p:cNvPr id="36" name="TextBox 35"/>
            <p:cNvSpPr txBox="1"/>
            <p:nvPr/>
          </p:nvSpPr>
          <p:spPr>
            <a:xfrm>
              <a:off x="3767960" y="4359677"/>
              <a:ext cx="1104479" cy="523220"/>
            </a:xfrm>
            <a:prstGeom prst="rect">
              <a:avLst/>
            </a:prstGeom>
            <a:noFill/>
          </p:spPr>
          <p:txBody>
            <a:bodyPr wrap="square" rtlCol="0">
              <a:spAutoFit/>
            </a:bodyPr>
            <a:lstStyle/>
            <a:p>
              <a:r>
                <a:rPr lang="en-US" sz="2800" smtClean="0">
                  <a:latin typeface="Arial" pitchFamily="34" charset="0"/>
                  <a:cs typeface="Arial" pitchFamily="34" charset="0"/>
                </a:rPr>
                <a:t>HCM</a:t>
              </a:r>
              <a:endParaRPr lang="en-US" sz="2800">
                <a:latin typeface="Arial" pitchFamily="34" charset="0"/>
                <a:cs typeface="Arial" pitchFamily="34" charset="0"/>
              </a:endParaRPr>
            </a:p>
          </p:txBody>
        </p:sp>
      </p:grpSp>
      <p:pic>
        <p:nvPicPr>
          <p:cNvPr id="37" name="!!3">
            <a:extLst>
              <a:ext uri="{FF2B5EF4-FFF2-40B4-BE49-F238E27FC236}">
                <a16:creationId xmlns:a16="http://schemas.microsoft.com/office/drawing/2014/main" xmlns="" id="{83F1A94D-48D5-4D73-BDAA-9118478F5E60}"/>
              </a:ext>
            </a:extLst>
          </p:cNvPr>
          <p:cNvPicPr>
            <a:picLocks noChangeAspect="1"/>
          </p:cNvPicPr>
          <p:nvPr/>
        </p:nvPicPr>
        <p:blipFill>
          <a:blip r:embed="rId7"/>
          <a:stretch>
            <a:fillRect/>
          </a:stretch>
        </p:blipFill>
        <p:spPr>
          <a:xfrm>
            <a:off x="496707" y="5064895"/>
            <a:ext cx="1607156" cy="1446440"/>
          </a:xfrm>
          <a:prstGeom prst="rect">
            <a:avLst/>
          </a:prstGeom>
        </p:spPr>
      </p:pic>
    </p:spTree>
    <p:extLst>
      <p:ext uri="{BB962C8B-B14F-4D97-AF65-F5344CB8AC3E}">
        <p14:creationId xmlns:p14="http://schemas.microsoft.com/office/powerpoint/2010/main" val="273048282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circle(in)">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D4EF09CF-3362-453A-9463-F6669A9D3E01}"/>
              </a:ext>
            </a:extLst>
          </p:cNvPr>
          <p:cNvGrpSpPr/>
          <p:nvPr/>
        </p:nvGrpSpPr>
        <p:grpSpPr>
          <a:xfrm rot="8757556">
            <a:off x="-949083" y="4114009"/>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4" name="TextBox 33">
            <a:extLst>
              <a:ext uri="{FF2B5EF4-FFF2-40B4-BE49-F238E27FC236}">
                <a16:creationId xmlns:a16="http://schemas.microsoft.com/office/drawing/2014/main" xmlns="" id="{A3A062DA-93BF-4842-B601-4404401BCCE3}"/>
              </a:ext>
            </a:extLst>
          </p:cNvPr>
          <p:cNvSpPr txBox="1"/>
          <p:nvPr/>
        </p:nvSpPr>
        <p:spPr>
          <a:xfrm>
            <a:off x="1462711" y="1032514"/>
            <a:ext cx="9525458" cy="1384995"/>
          </a:xfrm>
          <a:prstGeom prst="rect">
            <a:avLst/>
          </a:prstGeom>
          <a:noFill/>
        </p:spPr>
        <p:txBody>
          <a:bodyPr wrap="square">
            <a:spAutoFit/>
          </a:bodyPr>
          <a:lstStyle/>
          <a:p>
            <a:r>
              <a:rPr lang="en-US" sz="2800" i="1">
                <a:latin typeface="Arial" pitchFamily="34" charset="0"/>
                <a:cs typeface="Arial" pitchFamily="34" charset="0"/>
              </a:rPr>
              <a:t>Như vậy, để giải được bài toán </a:t>
            </a:r>
            <a:r>
              <a:rPr lang="en-US" sz="2800" i="1" smtClean="0">
                <a:latin typeface="Arial" pitchFamily="34" charset="0"/>
                <a:cs typeface="Arial" pitchFamily="34" charset="0"/>
              </a:rPr>
              <a:t>trên </a:t>
            </a:r>
            <a:r>
              <a:rPr lang="en-US" sz="2800" i="1">
                <a:latin typeface="Arial" pitchFamily="34" charset="0"/>
                <a:cs typeface="Arial" pitchFamily="34" charset="0"/>
              </a:rPr>
              <a:t>cũng như hiểu rõ hơn về các tính chất của phép cộng, phép trừ, chúng ta sẽ tìm hiểu trong bài ngày hôm nay</a:t>
            </a:r>
            <a:r>
              <a:rPr lang="en-US" sz="2800" i="1" smtClean="0">
                <a:latin typeface="Arial" pitchFamily="34" charset="0"/>
                <a:cs typeface="Arial" pitchFamily="34" charset="0"/>
              </a:rPr>
              <a:t>?”</a:t>
            </a:r>
            <a:endParaRPr lang="en-US" sz="2800">
              <a:latin typeface="Arial" pitchFamily="34" charset="0"/>
              <a:cs typeface="Arial" pitchFamily="34" charset="0"/>
            </a:endParaRPr>
          </a:p>
        </p:txBody>
      </p:sp>
      <p:sp>
        <p:nvSpPr>
          <p:cNvPr id="13" name="TextBox 12">
            <a:extLst>
              <a:ext uri="{FF2B5EF4-FFF2-40B4-BE49-F238E27FC236}">
                <a16:creationId xmlns:a16="http://schemas.microsoft.com/office/drawing/2014/main" xmlns="" id="{A3A062DA-93BF-4842-B601-4404401BCCE3}"/>
              </a:ext>
            </a:extLst>
          </p:cNvPr>
          <p:cNvSpPr txBox="1"/>
          <p:nvPr/>
        </p:nvSpPr>
        <p:spPr>
          <a:xfrm>
            <a:off x="1526360" y="2288487"/>
            <a:ext cx="10067541" cy="1200329"/>
          </a:xfrm>
          <a:prstGeom prst="rect">
            <a:avLst/>
          </a:prstGeom>
          <a:noFill/>
        </p:spPr>
        <p:txBody>
          <a:bodyPr wrap="square">
            <a:spAutoFit/>
          </a:bodyPr>
          <a:lstStyle/>
          <a:p>
            <a:pPr algn="ctr"/>
            <a:r>
              <a:rPr lang="en-US" sz="3600" b="1" i="1" smtClean="0">
                <a:solidFill>
                  <a:srgbClr val="FF0000"/>
                </a:solidFill>
                <a:latin typeface="Arial" pitchFamily="34" charset="0"/>
                <a:cs typeface="Arial" pitchFamily="34" charset="0"/>
              </a:rPr>
              <a:t>Bài </a:t>
            </a:r>
            <a:r>
              <a:rPr lang="en-US" sz="3600" b="1" i="1">
                <a:solidFill>
                  <a:srgbClr val="FF0000"/>
                </a:solidFill>
                <a:latin typeface="Arial" pitchFamily="34" charset="0"/>
                <a:cs typeface="Arial" pitchFamily="34" charset="0"/>
              </a:rPr>
              <a:t>3: Phép cộng, phép trừ các số tự </a:t>
            </a:r>
            <a:r>
              <a:rPr lang="en-US" sz="3600" b="1" i="1" smtClean="0">
                <a:solidFill>
                  <a:srgbClr val="FF0000"/>
                </a:solidFill>
                <a:latin typeface="Arial" pitchFamily="34" charset="0"/>
                <a:cs typeface="Arial" pitchFamily="34" charset="0"/>
              </a:rPr>
              <a:t>nhiên (tiết 1)</a:t>
            </a:r>
            <a:endParaRPr lang="en-US" sz="360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222899121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1" nodeType="clickEffect">
                                  <p:stCondLst>
                                    <p:cond delay="0"/>
                                  </p:stCondLst>
                                  <p:childTnLst>
                                    <p:anim calcmode="lin" valueType="num">
                                      <p:cBhvr additive="base">
                                        <p:cTn id="6" dur="500"/>
                                        <p:tgtEl>
                                          <p:spTgt spid="34"/>
                                        </p:tgtEl>
                                        <p:attrNameLst>
                                          <p:attrName>ppt_x</p:attrName>
                                        </p:attrNameLst>
                                      </p:cBhvr>
                                      <p:tavLst>
                                        <p:tav tm="0">
                                          <p:val>
                                            <p:strVal val="ppt_x"/>
                                          </p:val>
                                        </p:tav>
                                        <p:tav tm="100000">
                                          <p:val>
                                            <p:strVal val="ppt_x"/>
                                          </p:val>
                                        </p:tav>
                                      </p:tavLst>
                                    </p:anim>
                                    <p:anim calcmode="lin" valueType="num">
                                      <p:cBhvr additive="base">
                                        <p:cTn id="7" dur="500"/>
                                        <p:tgtEl>
                                          <p:spTgt spid="34"/>
                                        </p:tgtEl>
                                        <p:attrNameLst>
                                          <p:attrName>ppt_y</p:attrName>
                                        </p:attrNameLst>
                                      </p:cBhvr>
                                      <p:tavLst>
                                        <p:tav tm="0">
                                          <p:val>
                                            <p:strVal val="ppt_y"/>
                                          </p:val>
                                        </p:tav>
                                        <p:tav tm="100000">
                                          <p:val>
                                            <p:strVal val="1+ppt_h/2"/>
                                          </p:val>
                                        </p:tav>
                                      </p:tavLst>
                                    </p:anim>
                                    <p:set>
                                      <p:cBhvr>
                                        <p:cTn id="8" dur="1" fill="hold">
                                          <p:stCondLst>
                                            <p:cond delay="499"/>
                                          </p:stCondLst>
                                        </p:cTn>
                                        <p:tgtEl>
                                          <p:spTgt spid="34"/>
                                        </p:tgtEl>
                                        <p:attrNameLst>
                                          <p:attrName>style.visibility</p:attrName>
                                        </p:attrNameLst>
                                      </p:cBhvr>
                                      <p:to>
                                        <p:strVal val="hidden"/>
                                      </p:to>
                                    </p:set>
                                  </p:childTnLst>
                                </p:cTn>
                              </p:par>
                              <p:par>
                                <p:cTn id="9" presetID="10"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1"/>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4" name="TextBox 33">
            <a:extLst>
              <a:ext uri="{FF2B5EF4-FFF2-40B4-BE49-F238E27FC236}">
                <a16:creationId xmlns:a16="http://schemas.microsoft.com/office/drawing/2014/main" xmlns="" id="{A3A062DA-93BF-4842-B601-4404401BCCE3}"/>
              </a:ext>
            </a:extLst>
          </p:cNvPr>
          <p:cNvSpPr txBox="1"/>
          <p:nvPr/>
        </p:nvSpPr>
        <p:spPr>
          <a:xfrm>
            <a:off x="874253" y="411407"/>
            <a:ext cx="10148422" cy="584775"/>
          </a:xfrm>
          <a:prstGeom prst="rect">
            <a:avLst/>
          </a:prstGeom>
          <a:noFill/>
        </p:spPr>
        <p:txBody>
          <a:bodyPr wrap="square">
            <a:spAutoFit/>
          </a:bodyPr>
          <a:lstStyle/>
          <a:p>
            <a:pPr algn="just"/>
            <a:r>
              <a:rPr lang="en-US" sz="3200" b="1" smtClean="0">
                <a:solidFill>
                  <a:srgbClr val="0070C0"/>
                </a:solidFill>
                <a:effectLst/>
                <a:latin typeface="Arial" pitchFamily="34" charset="0"/>
                <a:ea typeface="Times New Roman" panose="02020603050405020304" pitchFamily="18" charset="0"/>
                <a:cs typeface="Arial" pitchFamily="34" charset="0"/>
              </a:rPr>
              <a:t>1. Phép cộng</a:t>
            </a:r>
            <a:endParaRPr lang="en-US" sz="3200" b="1">
              <a:solidFill>
                <a:srgbClr val="0070C0"/>
              </a:solidFill>
              <a:latin typeface="Arial" pitchFamily="34" charset="0"/>
              <a:cs typeface="Arial" pitchFamily="34" charset="0"/>
            </a:endParaRPr>
          </a:p>
        </p:txBody>
      </p:sp>
      <p:grpSp>
        <p:nvGrpSpPr>
          <p:cNvPr id="39" name="Group 38">
            <a:extLst>
              <a:ext uri="{FF2B5EF4-FFF2-40B4-BE49-F238E27FC236}">
                <a16:creationId xmlns:a16="http://schemas.microsoft.com/office/drawing/2014/main" xmlns="" id="{1ED5D934-1005-42E7-B9E8-65E9CE12B957}"/>
              </a:ext>
            </a:extLst>
          </p:cNvPr>
          <p:cNvGrpSpPr/>
          <p:nvPr/>
        </p:nvGrpSpPr>
        <p:grpSpPr>
          <a:xfrm rot="5400000">
            <a:off x="8383393" y="3218530"/>
            <a:ext cx="6891246" cy="653685"/>
            <a:chOff x="4871257" y="83128"/>
            <a:chExt cx="7501721" cy="653685"/>
          </a:xfrm>
        </p:grpSpPr>
        <p:sp>
          <p:nvSpPr>
            <p:cNvPr id="40" name="Rectangle: Rounded Corners 39">
              <a:extLst>
                <a:ext uri="{FF2B5EF4-FFF2-40B4-BE49-F238E27FC236}">
                  <a16:creationId xmlns:a16="http://schemas.microsoft.com/office/drawing/2014/main" xmlns=""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1" name="TextBox 40">
              <a:extLst>
                <a:ext uri="{FF2B5EF4-FFF2-40B4-BE49-F238E27FC236}">
                  <a16:creationId xmlns:a16="http://schemas.microsoft.com/office/drawing/2014/main" xmlns=""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4214410251"/>
              </p:ext>
            </p:extLst>
          </p:nvPr>
        </p:nvGraphicFramePr>
        <p:xfrm>
          <a:off x="3760810" y="569329"/>
          <a:ext cx="3734496" cy="957563"/>
        </p:xfrm>
        <a:graphic>
          <a:graphicData uri="http://schemas.openxmlformats.org/presentationml/2006/ole">
            <mc:AlternateContent xmlns:mc="http://schemas.openxmlformats.org/markup-compatibility/2006">
              <mc:Choice xmlns:v="urn:schemas-microsoft-com:vml" Requires="v">
                <p:oleObj spid="_x0000_s2159" name="Equation" r:id="rId3" imgW="1854200" imgH="469900" progId="Equation.DSMT4">
                  <p:embed/>
                </p:oleObj>
              </mc:Choice>
              <mc:Fallback>
                <p:oleObj name="Equation" r:id="rId3" imgW="1854200" imgH="4699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0810" y="569329"/>
                        <a:ext cx="3734496" cy="957563"/>
                      </a:xfrm>
                      <a:prstGeom prst="rect">
                        <a:avLst/>
                      </a:prstGeom>
                      <a:noFill/>
                    </p:spPr>
                  </p:pic>
                </p:oleObj>
              </mc:Fallback>
            </mc:AlternateContent>
          </a:graphicData>
        </a:graphic>
      </p:graphicFrame>
      <p:sp>
        <p:nvSpPr>
          <p:cNvPr id="15" name="TextBox 14">
            <a:extLst>
              <a:ext uri="{FF2B5EF4-FFF2-40B4-BE49-F238E27FC236}">
                <a16:creationId xmlns:a16="http://schemas.microsoft.com/office/drawing/2014/main" xmlns="" id="{A3A062DA-93BF-4842-B601-4404401BCCE3}"/>
              </a:ext>
            </a:extLst>
          </p:cNvPr>
          <p:cNvSpPr txBox="1"/>
          <p:nvPr/>
        </p:nvSpPr>
        <p:spPr>
          <a:xfrm>
            <a:off x="3683613" y="1599028"/>
            <a:ext cx="5443144" cy="523220"/>
          </a:xfrm>
          <a:prstGeom prst="rect">
            <a:avLst/>
          </a:prstGeom>
          <a:noFill/>
        </p:spPr>
        <p:txBody>
          <a:bodyPr wrap="square">
            <a:spAutoFit/>
          </a:bodyPr>
          <a:lstStyle/>
          <a:p>
            <a:pPr algn="just"/>
            <a:r>
              <a:rPr lang="en-US" sz="2800">
                <a:latin typeface="Arial" pitchFamily="34" charset="0"/>
                <a:ea typeface="Times New Roman" panose="02020603050405020304" pitchFamily="18" charset="0"/>
                <a:cs typeface="Arial" pitchFamily="34" charset="0"/>
              </a:rPr>
              <a:t>Số hạng   </a:t>
            </a:r>
            <a:r>
              <a:rPr lang="en-US" sz="2800" smtClean="0">
                <a:latin typeface="Arial" pitchFamily="34" charset="0"/>
                <a:ea typeface="Times New Roman" panose="02020603050405020304" pitchFamily="18" charset="0"/>
                <a:cs typeface="Arial" pitchFamily="34" charset="0"/>
              </a:rPr>
              <a:t> Số </a:t>
            </a:r>
            <a:r>
              <a:rPr lang="en-US" sz="2800">
                <a:latin typeface="Arial" pitchFamily="34" charset="0"/>
                <a:ea typeface="Times New Roman" panose="02020603050405020304" pitchFamily="18" charset="0"/>
                <a:cs typeface="Arial" pitchFamily="34" charset="0"/>
              </a:rPr>
              <a:t>hạng  </a:t>
            </a:r>
            <a:r>
              <a:rPr lang="en-US" sz="2800" smtClean="0">
                <a:latin typeface="Arial" pitchFamily="34" charset="0"/>
                <a:ea typeface="Times New Roman" panose="02020603050405020304" pitchFamily="18" charset="0"/>
                <a:cs typeface="Arial" pitchFamily="34" charset="0"/>
              </a:rPr>
              <a:t>  </a:t>
            </a:r>
            <a:r>
              <a:rPr lang="en-US" sz="2800" smtClean="0">
                <a:latin typeface="Arial" pitchFamily="34" charset="0"/>
                <a:cs typeface="Arial" pitchFamily="34" charset="0"/>
              </a:rPr>
              <a:t>Tổng</a:t>
            </a:r>
            <a:endParaRPr lang="en-US" sz="2800">
              <a:latin typeface="Arial" pitchFamily="34" charset="0"/>
              <a:cs typeface="Arial" pitchFamily="34" charset="0"/>
            </a:endParaRPr>
          </a:p>
        </p:txBody>
      </p:sp>
      <p:sp>
        <p:nvSpPr>
          <p:cNvPr id="16" name="Content Placeholder 2">
            <a:extLst>
              <a:ext uri="{FF2B5EF4-FFF2-40B4-BE49-F238E27FC236}">
                <a16:creationId xmlns:a16="http://schemas.microsoft.com/office/drawing/2014/main" xmlns="" id="{5CC79972-FF38-4665-82E6-9C18B2DBFC65}"/>
              </a:ext>
            </a:extLst>
          </p:cNvPr>
          <p:cNvSpPr txBox="1">
            <a:spLocks/>
          </p:cNvSpPr>
          <p:nvPr/>
        </p:nvSpPr>
        <p:spPr>
          <a:xfrm>
            <a:off x="1846051" y="2150947"/>
            <a:ext cx="9143999" cy="71300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mtClean="0">
                <a:solidFill>
                  <a:srgbClr val="FF0000"/>
                </a:solidFill>
                <a:latin typeface="Arial" pitchFamily="34" charset="0"/>
                <a:cs typeface="Arial" pitchFamily="34" charset="0"/>
              </a:rPr>
              <a:t>? Hãy </a:t>
            </a:r>
            <a:r>
              <a:rPr lang="en-US">
                <a:solidFill>
                  <a:srgbClr val="FF0000"/>
                </a:solidFill>
                <a:latin typeface="Arial" pitchFamily="34" charset="0"/>
                <a:cs typeface="Arial" pitchFamily="34" charset="0"/>
              </a:rPr>
              <a:t>nêu </a:t>
            </a:r>
            <a:r>
              <a:rPr lang="en-US" smtClean="0">
                <a:solidFill>
                  <a:srgbClr val="FF0000"/>
                </a:solidFill>
                <a:latin typeface="Arial" pitchFamily="34" charset="0"/>
                <a:cs typeface="Arial" pitchFamily="34" charset="0"/>
              </a:rPr>
              <a:t>các tính chất của phép cộng các số tự nhiên</a:t>
            </a:r>
            <a:endParaRPr lang="en-US" sz="4000" dirty="0">
              <a:solidFill>
                <a:srgbClr val="FF0000"/>
              </a:solidFill>
              <a:latin typeface="Arial" pitchFamily="34" charset="0"/>
              <a:ea typeface="Tahoma"/>
              <a:cs typeface="Arial" pitchFamily="34" charset="0"/>
            </a:endParaRPr>
          </a:p>
        </p:txBody>
      </p:sp>
      <p:sp>
        <p:nvSpPr>
          <p:cNvPr id="17" name="Content Placeholder 2">
            <a:extLst>
              <a:ext uri="{FF2B5EF4-FFF2-40B4-BE49-F238E27FC236}">
                <a16:creationId xmlns:a16="http://schemas.microsoft.com/office/drawing/2014/main" xmlns="" id="{5CC79972-FF38-4665-82E6-9C18B2DBFC65}"/>
              </a:ext>
            </a:extLst>
          </p:cNvPr>
          <p:cNvSpPr txBox="1">
            <a:spLocks/>
          </p:cNvSpPr>
          <p:nvPr/>
        </p:nvSpPr>
        <p:spPr>
          <a:xfrm>
            <a:off x="1325584" y="2130817"/>
            <a:ext cx="9143999" cy="71300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b="1" smtClean="0">
                <a:solidFill>
                  <a:srgbClr val="FF0000"/>
                </a:solidFill>
                <a:latin typeface="Arial" pitchFamily="34" charset="0"/>
                <a:cs typeface="Arial" pitchFamily="34" charset="0"/>
              </a:rPr>
              <a:t>a) Các tính chất của phép cộng</a:t>
            </a:r>
            <a:endParaRPr lang="en-US" sz="4000" b="1" dirty="0">
              <a:solidFill>
                <a:srgbClr val="FF0000"/>
              </a:solidFill>
              <a:latin typeface="Arial" pitchFamily="34" charset="0"/>
              <a:ea typeface="Tahoma"/>
              <a:cs typeface="Arial" pitchFamily="34" charset="0"/>
            </a:endParaRPr>
          </a:p>
        </p:txBody>
      </p:sp>
      <p:sp>
        <p:nvSpPr>
          <p:cNvPr id="18" name="TextBox 17">
            <a:extLst>
              <a:ext uri="{FF2B5EF4-FFF2-40B4-BE49-F238E27FC236}">
                <a16:creationId xmlns:a16="http://schemas.microsoft.com/office/drawing/2014/main" xmlns="" id="{A3A062DA-93BF-4842-B601-4404401BCCE3}"/>
              </a:ext>
            </a:extLst>
          </p:cNvPr>
          <p:cNvSpPr txBox="1"/>
          <p:nvPr/>
        </p:nvSpPr>
        <p:spPr>
          <a:xfrm>
            <a:off x="1364820" y="2843814"/>
            <a:ext cx="9502578" cy="954107"/>
          </a:xfrm>
          <a:prstGeom prst="rect">
            <a:avLst/>
          </a:prstGeom>
          <a:noFill/>
        </p:spPr>
        <p:txBody>
          <a:bodyPr wrap="square">
            <a:spAutoFit/>
          </a:bodyPr>
          <a:lstStyle/>
          <a:p>
            <a:pPr algn="just"/>
            <a:r>
              <a:rPr lang="en-US" sz="2800" i="1">
                <a:latin typeface="Arial" pitchFamily="34" charset="0"/>
                <a:cs typeface="Arial" pitchFamily="34" charset="0"/>
              </a:rPr>
              <a:t>+ Tính chất giao hoán:</a:t>
            </a:r>
            <a:r>
              <a:rPr lang="en-US" sz="2800">
                <a:latin typeface="Arial" pitchFamily="34" charset="0"/>
                <a:cs typeface="Arial" pitchFamily="34" charset="0"/>
              </a:rPr>
              <a:t> Khi đổi chỗ các số hạng trong một tổng thì tổng không thay </a:t>
            </a:r>
            <a:r>
              <a:rPr lang="en-US" sz="2800" smtClean="0">
                <a:latin typeface="Arial" pitchFamily="34" charset="0"/>
                <a:cs typeface="Arial" pitchFamily="34" charset="0"/>
              </a:rPr>
              <a:t>đổi</a:t>
            </a:r>
            <a:endParaRPr lang="en-US" sz="2800">
              <a:latin typeface="Arial" pitchFamily="34" charset="0"/>
              <a:cs typeface="Arial" pitchFamily="34" charset="0"/>
            </a:endParaRPr>
          </a:p>
        </p:txBody>
      </p:sp>
      <p:sp>
        <p:nvSpPr>
          <p:cNvPr id="9" name="Rectangle 5"/>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p:cNvGraphicFramePr>
            <a:graphicFrameLocks noChangeAspect="1"/>
          </p:cNvGraphicFramePr>
          <p:nvPr>
            <p:extLst>
              <p:ext uri="{D42A27DB-BD31-4B8C-83A1-F6EECF244321}">
                <p14:modId xmlns:p14="http://schemas.microsoft.com/office/powerpoint/2010/main" val="2549413506"/>
              </p:ext>
            </p:extLst>
          </p:nvPr>
        </p:nvGraphicFramePr>
        <p:xfrm>
          <a:off x="6096000" y="3386514"/>
          <a:ext cx="2030083" cy="381897"/>
        </p:xfrm>
        <a:graphic>
          <a:graphicData uri="http://schemas.openxmlformats.org/presentationml/2006/ole">
            <mc:AlternateContent xmlns:mc="http://schemas.openxmlformats.org/markup-compatibility/2006">
              <mc:Choice xmlns:v="urn:schemas-microsoft-com:vml" Requires="v">
                <p:oleObj spid="_x0000_s2160" name="Equation" r:id="rId5" imgW="964781" imgH="177723" progId="Equation.DSMT4">
                  <p:embed/>
                </p:oleObj>
              </mc:Choice>
              <mc:Fallback>
                <p:oleObj name="Equation" r:id="rId5" imgW="964781" imgH="177723"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3386514"/>
                        <a:ext cx="2030083" cy="381897"/>
                      </a:xfrm>
                      <a:prstGeom prst="rect">
                        <a:avLst/>
                      </a:prstGeom>
                      <a:noFill/>
                    </p:spPr>
                  </p:pic>
                </p:oleObj>
              </mc:Fallback>
            </mc:AlternateContent>
          </a:graphicData>
        </a:graphic>
      </p:graphicFrame>
      <p:sp>
        <p:nvSpPr>
          <p:cNvPr id="21" name="TextBox 20">
            <a:extLst>
              <a:ext uri="{FF2B5EF4-FFF2-40B4-BE49-F238E27FC236}">
                <a16:creationId xmlns:a16="http://schemas.microsoft.com/office/drawing/2014/main" xmlns="" id="{A3A062DA-93BF-4842-B601-4404401BCCE3}"/>
              </a:ext>
            </a:extLst>
          </p:cNvPr>
          <p:cNvSpPr txBox="1"/>
          <p:nvPr/>
        </p:nvSpPr>
        <p:spPr>
          <a:xfrm>
            <a:off x="1465461" y="3807105"/>
            <a:ext cx="9502578" cy="1384995"/>
          </a:xfrm>
          <a:prstGeom prst="rect">
            <a:avLst/>
          </a:prstGeom>
          <a:noFill/>
        </p:spPr>
        <p:txBody>
          <a:bodyPr wrap="square">
            <a:spAutoFit/>
          </a:bodyPr>
          <a:lstStyle/>
          <a:p>
            <a:pPr algn="just"/>
            <a:r>
              <a:rPr lang="en-US" sz="2800" i="1">
                <a:latin typeface="Arial" pitchFamily="34" charset="0"/>
                <a:cs typeface="Arial" pitchFamily="34" charset="0"/>
              </a:rPr>
              <a:t>+ Tính chất kết hợp</a:t>
            </a:r>
            <a:r>
              <a:rPr lang="en-US" sz="2800">
                <a:latin typeface="Arial" pitchFamily="34" charset="0"/>
                <a:cs typeface="Arial" pitchFamily="34" charset="0"/>
              </a:rPr>
              <a:t>: Muốn cộng một tổng hai số với số thứ ba, ta có thể cộng số thứ nhất với tổng của số thứ hai và số thứ ba</a:t>
            </a:r>
          </a:p>
        </p:txBody>
      </p:sp>
      <p:sp>
        <p:nvSpPr>
          <p:cNvPr id="12" name="Rectangle 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 name="Object 12"/>
          <p:cNvGraphicFramePr>
            <a:graphicFrameLocks noChangeAspect="1"/>
          </p:cNvGraphicFramePr>
          <p:nvPr>
            <p:extLst>
              <p:ext uri="{D42A27DB-BD31-4B8C-83A1-F6EECF244321}">
                <p14:modId xmlns:p14="http://schemas.microsoft.com/office/powerpoint/2010/main" val="3303447543"/>
              </p:ext>
            </p:extLst>
          </p:nvPr>
        </p:nvGraphicFramePr>
        <p:xfrm>
          <a:off x="3185708" y="4688197"/>
          <a:ext cx="3974218" cy="534837"/>
        </p:xfrm>
        <a:graphic>
          <a:graphicData uri="http://schemas.openxmlformats.org/presentationml/2006/ole">
            <mc:AlternateContent xmlns:mc="http://schemas.openxmlformats.org/markup-compatibility/2006">
              <mc:Choice xmlns:v="urn:schemas-microsoft-com:vml" Requires="v">
                <p:oleObj spid="_x0000_s2161" name="Equation" r:id="rId7" imgW="2108200" imgH="254000" progId="Equation.DSMT4">
                  <p:embed/>
                </p:oleObj>
              </mc:Choice>
              <mc:Fallback>
                <p:oleObj name="Equation" r:id="rId7" imgW="2108200" imgH="25400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85708" y="4688197"/>
                        <a:ext cx="3974218" cy="534837"/>
                      </a:xfrm>
                      <a:prstGeom prst="rect">
                        <a:avLst/>
                      </a:prstGeom>
                      <a:noFill/>
                    </p:spPr>
                  </p:pic>
                </p:oleObj>
              </mc:Fallback>
            </mc:AlternateContent>
          </a:graphicData>
        </a:graphic>
      </p:graphicFrame>
      <p:sp>
        <p:nvSpPr>
          <p:cNvPr id="25" name="TextBox 24">
            <a:extLst>
              <a:ext uri="{FF2B5EF4-FFF2-40B4-BE49-F238E27FC236}">
                <a16:creationId xmlns:a16="http://schemas.microsoft.com/office/drawing/2014/main" xmlns="" id="{A3A062DA-93BF-4842-B601-4404401BCCE3}"/>
              </a:ext>
            </a:extLst>
          </p:cNvPr>
          <p:cNvSpPr txBox="1"/>
          <p:nvPr/>
        </p:nvSpPr>
        <p:spPr>
          <a:xfrm>
            <a:off x="1520097" y="5222728"/>
            <a:ext cx="9502578" cy="954107"/>
          </a:xfrm>
          <a:prstGeom prst="rect">
            <a:avLst/>
          </a:prstGeom>
          <a:noFill/>
        </p:spPr>
        <p:txBody>
          <a:bodyPr wrap="square">
            <a:spAutoFit/>
          </a:bodyPr>
          <a:lstStyle/>
          <a:p>
            <a:pPr algn="just"/>
            <a:r>
              <a:rPr lang="en-US" sz="2800">
                <a:latin typeface="Arial" pitchFamily="34" charset="0"/>
                <a:cs typeface="Arial" pitchFamily="34" charset="0"/>
              </a:rPr>
              <a:t>+ </a:t>
            </a:r>
            <a:r>
              <a:rPr lang="en-US" sz="2800" i="1">
                <a:latin typeface="Arial" pitchFamily="34" charset="0"/>
                <a:cs typeface="Arial" pitchFamily="34" charset="0"/>
              </a:rPr>
              <a:t>Tính chất cộng với số 0</a:t>
            </a:r>
            <a:r>
              <a:rPr lang="en-US" sz="2800">
                <a:latin typeface="Arial" pitchFamily="34" charset="0"/>
                <a:cs typeface="Arial" pitchFamily="34" charset="0"/>
              </a:rPr>
              <a:t>: Bất kì số nào cộng với số 0 cũng bằng chính nó</a:t>
            </a:r>
          </a:p>
        </p:txBody>
      </p:sp>
      <p:sp>
        <p:nvSpPr>
          <p:cNvPr id="19" name="Rectangle 1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0" name="Object 19"/>
          <p:cNvGraphicFramePr>
            <a:graphicFrameLocks noChangeAspect="1"/>
          </p:cNvGraphicFramePr>
          <p:nvPr>
            <p:extLst>
              <p:ext uri="{D42A27DB-BD31-4B8C-83A1-F6EECF244321}">
                <p14:modId xmlns:p14="http://schemas.microsoft.com/office/powerpoint/2010/main" val="3852766625"/>
              </p:ext>
            </p:extLst>
          </p:nvPr>
        </p:nvGraphicFramePr>
        <p:xfrm>
          <a:off x="4853266" y="5765427"/>
          <a:ext cx="2548215" cy="359485"/>
        </p:xfrm>
        <a:graphic>
          <a:graphicData uri="http://schemas.openxmlformats.org/presentationml/2006/ole">
            <mc:AlternateContent xmlns:mc="http://schemas.openxmlformats.org/markup-compatibility/2006">
              <mc:Choice xmlns:v="urn:schemas-microsoft-com:vml" Requires="v">
                <p:oleObj spid="_x0000_s2162" name="Equation" r:id="rId9" imgW="1384300" imgH="190500" progId="Equation.DSMT4">
                  <p:embed/>
                </p:oleObj>
              </mc:Choice>
              <mc:Fallback>
                <p:oleObj name="Equation" r:id="rId9" imgW="1384300" imgH="190500" progId="Equation.DSMT4">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53266" y="5765427"/>
                        <a:ext cx="2548215" cy="359485"/>
                      </a:xfrm>
                      <a:prstGeom prst="rect">
                        <a:avLst/>
                      </a:prstGeom>
                      <a:noFill/>
                    </p:spPr>
                  </p:pic>
                </p:oleObj>
              </mc:Fallback>
            </mc:AlternateContent>
          </a:graphicData>
        </a:graphic>
      </p:graphicFrame>
      <p:pic>
        <p:nvPicPr>
          <p:cNvPr id="28" name="!!3">
            <a:extLst>
              <a:ext uri="{FF2B5EF4-FFF2-40B4-BE49-F238E27FC236}">
                <a16:creationId xmlns:a16="http://schemas.microsoft.com/office/drawing/2014/main" xmlns="" id="{83F1A94D-48D5-4D73-BDAA-9118478F5E60}"/>
              </a:ext>
            </a:extLst>
          </p:cNvPr>
          <p:cNvPicPr>
            <a:picLocks noChangeAspect="1"/>
          </p:cNvPicPr>
          <p:nvPr/>
        </p:nvPicPr>
        <p:blipFill>
          <a:blip r:embed="rId11"/>
          <a:stretch>
            <a:fillRect/>
          </a:stretch>
        </p:blipFill>
        <p:spPr>
          <a:xfrm>
            <a:off x="9432772" y="272962"/>
            <a:ext cx="1607156" cy="1446440"/>
          </a:xfrm>
          <a:prstGeom prst="rect">
            <a:avLst/>
          </a:prstGeom>
        </p:spPr>
      </p:pic>
      <mc:AlternateContent xmlns:mc="http://schemas.openxmlformats.org/markup-compatibility/2006" xmlns:a14="http://schemas.microsoft.com/office/drawing/2010/main">
        <mc:Choice Requires="a14">
          <p:sp>
            <p:nvSpPr>
              <p:cNvPr id="22" name="Rectangle 21"/>
              <p:cNvSpPr/>
              <p:nvPr/>
            </p:nvSpPr>
            <p:spPr>
              <a:xfrm>
                <a:off x="7240787" y="4701386"/>
                <a:ext cx="1834220"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400" b="1" i="1" smtClean="0">
                          <a:latin typeface="Cambria Math"/>
                        </a:rPr>
                        <m:t>=</m:t>
                      </m:r>
                      <m:r>
                        <a:rPr lang="en-US" sz="2400" b="1" i="1" smtClean="0">
                          <a:latin typeface="Cambria Math"/>
                        </a:rPr>
                        <m:t>𝒂</m:t>
                      </m:r>
                      <m:r>
                        <a:rPr lang="en-US" sz="2400" b="1" i="1" smtClean="0">
                          <a:latin typeface="Cambria Math"/>
                        </a:rPr>
                        <m:t>+</m:t>
                      </m:r>
                      <m:r>
                        <a:rPr lang="en-US" sz="2400" b="1" i="1" smtClean="0">
                          <a:latin typeface="Cambria Math"/>
                        </a:rPr>
                        <m:t>𝒃</m:t>
                      </m:r>
                      <m:r>
                        <a:rPr lang="en-US" sz="2400" b="1" i="1" smtClean="0">
                          <a:latin typeface="Cambria Math"/>
                        </a:rPr>
                        <m:t>+</m:t>
                      </m:r>
                      <m:r>
                        <a:rPr lang="en-US" sz="2400" b="1" i="1" smtClean="0">
                          <a:latin typeface="Cambria Math"/>
                        </a:rPr>
                        <m:t>𝒄</m:t>
                      </m:r>
                    </m:oMath>
                  </m:oMathPara>
                </a14:m>
                <a:endParaRPr lang="en-US" sz="2400"/>
              </a:p>
            </p:txBody>
          </p:sp>
        </mc:Choice>
        <mc:Fallback xmlns="">
          <p:sp>
            <p:nvSpPr>
              <p:cNvPr id="22" name="Rectangle 21"/>
              <p:cNvSpPr>
                <a:spLocks noRot="1" noChangeAspect="1" noMove="1" noResize="1" noEditPoints="1" noAdjustHandles="1" noChangeArrowheads="1" noChangeShapeType="1" noTextEdit="1"/>
              </p:cNvSpPr>
              <p:nvPr/>
            </p:nvSpPr>
            <p:spPr>
              <a:xfrm>
                <a:off x="7240787" y="4701386"/>
                <a:ext cx="1834220" cy="461665"/>
              </a:xfrm>
              <a:prstGeom prst="rect">
                <a:avLst/>
              </a:prstGeom>
              <a:blipFill rotWithShape="1">
                <a:blip r:embed="rId1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4691663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childTnLst>
                                </p:cTn>
                              </p:par>
                              <p:par>
                                <p:cTn id="23" presetID="2" presetClass="exit" presetSubtype="4" fill="hold" grpId="1" nodeType="withEffect">
                                  <p:stCondLst>
                                    <p:cond delay="0"/>
                                  </p:stCondLst>
                                  <p:childTnLst>
                                    <p:anim calcmode="lin" valueType="num">
                                      <p:cBhvr additive="base">
                                        <p:cTn id="24" dur="500"/>
                                        <p:tgtEl>
                                          <p:spTgt spid="16"/>
                                        </p:tgtEl>
                                        <p:attrNameLst>
                                          <p:attrName>ppt_x</p:attrName>
                                        </p:attrNameLst>
                                      </p:cBhvr>
                                      <p:tavLst>
                                        <p:tav tm="0">
                                          <p:val>
                                            <p:strVal val="ppt_x"/>
                                          </p:val>
                                        </p:tav>
                                        <p:tav tm="100000">
                                          <p:val>
                                            <p:strVal val="ppt_x"/>
                                          </p:val>
                                        </p:tav>
                                      </p:tavLst>
                                    </p:anim>
                                    <p:anim calcmode="lin" valueType="num">
                                      <p:cBhvr additive="base">
                                        <p:cTn id="25" dur="500"/>
                                        <p:tgtEl>
                                          <p:spTgt spid="16"/>
                                        </p:tgtEl>
                                        <p:attrNameLst>
                                          <p:attrName>ppt_y</p:attrName>
                                        </p:attrNameLst>
                                      </p:cBhvr>
                                      <p:tavLst>
                                        <p:tav tm="0">
                                          <p:val>
                                            <p:strVal val="ppt_y"/>
                                          </p:val>
                                        </p:tav>
                                        <p:tav tm="100000">
                                          <p:val>
                                            <p:strVal val="1+ppt_h/2"/>
                                          </p:val>
                                        </p:tav>
                                      </p:tavLst>
                                    </p:anim>
                                    <p:set>
                                      <p:cBhvr>
                                        <p:cTn id="26" dur="1" fill="hold">
                                          <p:stCondLst>
                                            <p:cond delay="499"/>
                                          </p:stCondLst>
                                        </p:cTn>
                                        <p:tgtEl>
                                          <p:spTgt spid="1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6" grpId="1"/>
      <p:bldP spid="17" grpId="0"/>
      <p:bldP spid="18" grpId="0"/>
      <p:bldP spid="21" grpId="0"/>
      <p:bldP spid="25"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914400" y="-231577"/>
            <a:ext cx="13458613" cy="7284720"/>
            <a:chOff x="-914400" y="-228600"/>
            <a:chExt cx="13458613" cy="7284720"/>
          </a:xfrm>
        </p:grpSpPr>
        <p:sp>
          <p:nvSpPr>
            <p:cNvPr id="3" name="Rectangle 2"/>
            <p:cNvSpPr/>
            <p:nvPr/>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4400" y="-228600"/>
              <a:ext cx="13458613" cy="7284720"/>
            </a:xfrm>
            <a:prstGeom prst="rect">
              <a:avLst/>
            </a:prstGeom>
          </p:spPr>
        </p:pic>
      </p:grpSp>
      <mc:AlternateContent xmlns:mc="http://schemas.openxmlformats.org/markup-compatibility/2006" xmlns:a14="http://schemas.microsoft.com/office/drawing/2010/main">
        <mc:Choice Requires="a14">
          <p:sp>
            <p:nvSpPr>
              <p:cNvPr id="6" name="TextBox 5"/>
              <p:cNvSpPr txBox="1"/>
              <p:nvPr/>
            </p:nvSpPr>
            <p:spPr>
              <a:xfrm>
                <a:off x="3642360" y="2773680"/>
                <a:ext cx="5654040" cy="2677656"/>
              </a:xfrm>
              <a:prstGeom prst="rect">
                <a:avLst/>
              </a:prstGeom>
              <a:noFill/>
            </p:spPr>
            <p:txBody>
              <a:bodyPr wrap="square" rtlCol="0">
                <a:spAutoFit/>
              </a:bodyPr>
              <a:lstStyle/>
              <a:p>
                <a:r>
                  <a:rPr lang="en-US" sz="2800" smtClean="0">
                    <a:solidFill>
                      <a:srgbClr val="008000"/>
                    </a:solidFill>
                    <a:latin typeface="Arial" pitchFamily="34" charset="0"/>
                    <a:cs typeface="Arial" panose="020B0604020202020204" pitchFamily="34" charset="0"/>
                  </a:rPr>
                  <a:t>Do tính chất kết hợp nên giá trị của biểu thức </a:t>
                </a:r>
                <a14:m>
                  <m:oMath xmlns:m="http://schemas.openxmlformats.org/officeDocument/2006/math">
                    <m:r>
                      <a:rPr lang="en-US" sz="2800" b="0" i="1" smtClean="0">
                        <a:solidFill>
                          <a:srgbClr val="008000"/>
                        </a:solidFill>
                        <a:latin typeface="Cambria Math" panose="02040503050406030204" pitchFamily="18" charset="0"/>
                      </a:rPr>
                      <m:t>𝑎</m:t>
                    </m:r>
                    <m:r>
                      <a:rPr lang="en-US" sz="2800" b="0" i="1" smtClean="0">
                        <a:solidFill>
                          <a:srgbClr val="008000"/>
                        </a:solidFill>
                        <a:latin typeface="Cambria Math" panose="02040503050406030204" pitchFamily="18" charset="0"/>
                      </a:rPr>
                      <m:t>+</m:t>
                    </m:r>
                    <m:r>
                      <a:rPr lang="en-US" sz="2800" b="0" i="1" smtClean="0">
                        <a:solidFill>
                          <a:srgbClr val="008000"/>
                        </a:solidFill>
                        <a:latin typeface="Cambria Math" panose="02040503050406030204" pitchFamily="18" charset="0"/>
                      </a:rPr>
                      <m:t>𝑏</m:t>
                    </m:r>
                    <m:r>
                      <a:rPr lang="en-US" sz="2800" b="0" i="1" smtClean="0">
                        <a:solidFill>
                          <a:srgbClr val="008000"/>
                        </a:solidFill>
                        <a:latin typeface="Cambria Math" panose="02040503050406030204" pitchFamily="18" charset="0"/>
                      </a:rPr>
                      <m:t>+</m:t>
                    </m:r>
                    <m:r>
                      <a:rPr lang="en-US" sz="2800" b="0" i="1" smtClean="0">
                        <a:solidFill>
                          <a:srgbClr val="008000"/>
                        </a:solidFill>
                        <a:latin typeface="Cambria Math" panose="02040503050406030204" pitchFamily="18" charset="0"/>
                      </a:rPr>
                      <m:t>𝑐</m:t>
                    </m:r>
                  </m:oMath>
                </a14:m>
                <a:r>
                  <a:rPr lang="en-US" sz="2800">
                    <a:solidFill>
                      <a:srgbClr val="008000"/>
                    </a:solidFill>
                    <a:latin typeface="Arial" panose="020B0604020202020204" pitchFamily="34" charset="0"/>
                    <a:cs typeface="Arial" panose="020B0604020202020204" pitchFamily="34" charset="0"/>
                  </a:rPr>
                  <a:t> có thể </a:t>
                </a:r>
              </a:p>
              <a:p>
                <a:r>
                  <a:rPr lang="en-US" sz="2800">
                    <a:solidFill>
                      <a:srgbClr val="008000"/>
                    </a:solidFill>
                    <a:latin typeface="Arial" panose="020B0604020202020204" pitchFamily="34" charset="0"/>
                    <a:cs typeface="Arial" panose="020B0604020202020204" pitchFamily="34" charset="0"/>
                  </a:rPr>
                  <a:t>được tính theo một trong hai cách sau:</a:t>
                </a:r>
              </a:p>
              <a:p>
                <a:pPr/>
                <a14:m>
                  <m:oMathPara xmlns:m="http://schemas.openxmlformats.org/officeDocument/2006/math">
                    <m:oMathParaPr>
                      <m:jc m:val="left"/>
                    </m:oMathParaPr>
                    <m:oMath xmlns:m="http://schemas.openxmlformats.org/officeDocument/2006/math">
                      <m:r>
                        <a:rPr lang="en-US" sz="2800" b="0" i="1" smtClean="0">
                          <a:solidFill>
                            <a:srgbClr val="008000"/>
                          </a:solidFill>
                          <a:latin typeface="Cambria Math" panose="02040503050406030204" pitchFamily="18" charset="0"/>
                        </a:rPr>
                        <m:t>            </m:t>
                      </m:r>
                      <m:r>
                        <a:rPr lang="en-US" sz="2800" b="0" i="1" smtClean="0">
                          <a:solidFill>
                            <a:srgbClr val="008000"/>
                          </a:solidFill>
                          <a:latin typeface="Cambria Math" panose="02040503050406030204" pitchFamily="18" charset="0"/>
                        </a:rPr>
                        <m:t>𝑎</m:t>
                      </m:r>
                      <m:r>
                        <a:rPr lang="en-US" sz="2800" b="0" i="1" smtClean="0">
                          <a:solidFill>
                            <a:srgbClr val="008000"/>
                          </a:solidFill>
                          <a:latin typeface="Cambria Math" panose="02040503050406030204" pitchFamily="18" charset="0"/>
                        </a:rPr>
                        <m:t>+</m:t>
                      </m:r>
                      <m:r>
                        <a:rPr lang="en-US" sz="2800" b="0" i="1" smtClean="0">
                          <a:solidFill>
                            <a:srgbClr val="008000"/>
                          </a:solidFill>
                          <a:latin typeface="Cambria Math" panose="02040503050406030204" pitchFamily="18" charset="0"/>
                        </a:rPr>
                        <m:t>𝑏</m:t>
                      </m:r>
                      <m:r>
                        <a:rPr lang="en-US" sz="2800" b="0" i="1" smtClean="0">
                          <a:solidFill>
                            <a:srgbClr val="008000"/>
                          </a:solidFill>
                          <a:latin typeface="Cambria Math" panose="02040503050406030204" pitchFamily="18" charset="0"/>
                        </a:rPr>
                        <m:t>+</m:t>
                      </m:r>
                      <m:r>
                        <a:rPr lang="en-US" sz="2800" b="0" i="1" smtClean="0">
                          <a:solidFill>
                            <a:srgbClr val="008000"/>
                          </a:solidFill>
                          <a:latin typeface="Cambria Math" panose="02040503050406030204" pitchFamily="18" charset="0"/>
                        </a:rPr>
                        <m:t>𝑐</m:t>
                      </m:r>
                      <m:r>
                        <a:rPr lang="en-US" sz="2800" b="0" i="1" smtClean="0">
                          <a:solidFill>
                            <a:srgbClr val="008000"/>
                          </a:solidFill>
                          <a:latin typeface="Cambria Math" panose="02040503050406030204" pitchFamily="18" charset="0"/>
                        </a:rPr>
                        <m:t>=</m:t>
                      </m:r>
                      <m:d>
                        <m:dPr>
                          <m:ctrlPr>
                            <a:rPr lang="en-US" sz="2800" i="1" smtClean="0">
                              <a:solidFill>
                                <a:srgbClr val="008000"/>
                              </a:solidFill>
                              <a:latin typeface="Cambria Math"/>
                            </a:rPr>
                          </m:ctrlPr>
                        </m:dPr>
                        <m:e>
                          <m:r>
                            <a:rPr lang="en-US" sz="2800" b="0" i="1" smtClean="0">
                              <a:solidFill>
                                <a:srgbClr val="008000"/>
                              </a:solidFill>
                              <a:latin typeface="Cambria Math" panose="02040503050406030204" pitchFamily="18" charset="0"/>
                            </a:rPr>
                            <m:t>𝑎</m:t>
                          </m:r>
                          <m:r>
                            <a:rPr lang="en-US" sz="2800" b="0" i="1" smtClean="0">
                              <a:solidFill>
                                <a:srgbClr val="008000"/>
                              </a:solidFill>
                              <a:latin typeface="Cambria Math" panose="02040503050406030204" pitchFamily="18" charset="0"/>
                            </a:rPr>
                            <m:t>+</m:t>
                          </m:r>
                          <m:r>
                            <a:rPr lang="en-US" sz="2800" b="0" i="1" smtClean="0">
                              <a:solidFill>
                                <a:srgbClr val="008000"/>
                              </a:solidFill>
                              <a:latin typeface="Cambria Math" panose="02040503050406030204" pitchFamily="18" charset="0"/>
                            </a:rPr>
                            <m:t>𝑏</m:t>
                          </m:r>
                        </m:e>
                      </m:d>
                      <m:r>
                        <a:rPr lang="en-US" sz="2800" b="0" i="1" smtClean="0">
                          <a:solidFill>
                            <a:srgbClr val="008000"/>
                          </a:solidFill>
                          <a:latin typeface="Cambria Math" panose="02040503050406030204" pitchFamily="18" charset="0"/>
                        </a:rPr>
                        <m:t>+</m:t>
                      </m:r>
                      <m:r>
                        <a:rPr lang="en-US" sz="2800" b="0" i="1" smtClean="0">
                          <a:solidFill>
                            <a:srgbClr val="008000"/>
                          </a:solidFill>
                          <a:latin typeface="Cambria Math" panose="02040503050406030204" pitchFamily="18" charset="0"/>
                        </a:rPr>
                        <m:t>𝑐</m:t>
                      </m:r>
                    </m:oMath>
                  </m:oMathPara>
                </a14:m>
                <a:endParaRPr lang="en-US" sz="2800">
                  <a:solidFill>
                    <a:srgbClr val="008000"/>
                  </a:solidFill>
                  <a:latin typeface="Arial" panose="020B0604020202020204" pitchFamily="34" charset="0"/>
                  <a:cs typeface="Arial" panose="020B0604020202020204" pitchFamily="34" charset="0"/>
                </a:endParaRPr>
              </a:p>
              <a:p>
                <a:r>
                  <a:rPr lang="en-US" sz="2800">
                    <a:solidFill>
                      <a:srgbClr val="008000"/>
                    </a:solidFill>
                    <a:latin typeface="Arial" panose="020B0604020202020204" pitchFamily="34" charset="0"/>
                    <a:cs typeface="Arial" panose="020B0604020202020204" pitchFamily="34" charset="0"/>
                  </a:rPr>
                  <a:t>Hoặc </a:t>
                </a:r>
                <a14:m>
                  <m:oMath xmlns:m="http://schemas.openxmlformats.org/officeDocument/2006/math">
                    <m:r>
                      <a:rPr lang="en-US" sz="2800" b="0" i="1" smtClean="0">
                        <a:solidFill>
                          <a:srgbClr val="008000"/>
                        </a:solidFill>
                        <a:latin typeface="Cambria Math" panose="02040503050406030204" pitchFamily="18" charset="0"/>
                      </a:rPr>
                      <m:t>𝑎</m:t>
                    </m:r>
                    <m:r>
                      <a:rPr lang="en-US" sz="2800" b="0" i="1" smtClean="0">
                        <a:solidFill>
                          <a:srgbClr val="008000"/>
                        </a:solidFill>
                        <a:latin typeface="Cambria Math" panose="02040503050406030204" pitchFamily="18" charset="0"/>
                      </a:rPr>
                      <m:t>+</m:t>
                    </m:r>
                    <m:r>
                      <a:rPr lang="en-US" sz="2800" b="0" i="1" smtClean="0">
                        <a:solidFill>
                          <a:srgbClr val="008000"/>
                        </a:solidFill>
                        <a:latin typeface="Cambria Math" panose="02040503050406030204" pitchFamily="18" charset="0"/>
                      </a:rPr>
                      <m:t>𝑏</m:t>
                    </m:r>
                    <m:r>
                      <a:rPr lang="en-US" sz="2800" b="0" i="1" smtClean="0">
                        <a:solidFill>
                          <a:srgbClr val="008000"/>
                        </a:solidFill>
                        <a:latin typeface="Cambria Math" panose="02040503050406030204" pitchFamily="18" charset="0"/>
                      </a:rPr>
                      <m:t>+</m:t>
                    </m:r>
                    <m:r>
                      <a:rPr lang="en-US" sz="2800" b="0" i="1" smtClean="0">
                        <a:solidFill>
                          <a:srgbClr val="008000"/>
                        </a:solidFill>
                        <a:latin typeface="Cambria Math" panose="02040503050406030204" pitchFamily="18" charset="0"/>
                      </a:rPr>
                      <m:t>𝑐</m:t>
                    </m:r>
                    <m:r>
                      <a:rPr lang="en-US" sz="2800" b="0" i="1" smtClean="0">
                        <a:solidFill>
                          <a:srgbClr val="008000"/>
                        </a:solidFill>
                        <a:latin typeface="Cambria Math" panose="02040503050406030204" pitchFamily="18" charset="0"/>
                      </a:rPr>
                      <m:t>=</m:t>
                    </m:r>
                    <m:r>
                      <a:rPr lang="en-US" sz="2800" b="0" i="1" smtClean="0">
                        <a:solidFill>
                          <a:srgbClr val="008000"/>
                        </a:solidFill>
                        <a:latin typeface="Cambria Math" panose="02040503050406030204" pitchFamily="18" charset="0"/>
                      </a:rPr>
                      <m:t>𝑎</m:t>
                    </m:r>
                    <m:r>
                      <a:rPr lang="en-US" sz="2800" b="0" i="1" smtClean="0">
                        <a:solidFill>
                          <a:srgbClr val="008000"/>
                        </a:solidFill>
                        <a:latin typeface="Cambria Math" panose="02040503050406030204" pitchFamily="18" charset="0"/>
                      </a:rPr>
                      <m:t>+(</m:t>
                    </m:r>
                    <m:r>
                      <a:rPr lang="en-US" sz="2800" b="0" i="1" smtClean="0">
                        <a:solidFill>
                          <a:srgbClr val="008000"/>
                        </a:solidFill>
                        <a:latin typeface="Cambria Math" panose="02040503050406030204" pitchFamily="18" charset="0"/>
                      </a:rPr>
                      <m:t>𝑏</m:t>
                    </m:r>
                    <m:r>
                      <a:rPr lang="en-US" sz="2800" b="0" i="1" smtClean="0">
                        <a:solidFill>
                          <a:srgbClr val="008000"/>
                        </a:solidFill>
                        <a:latin typeface="Cambria Math" panose="02040503050406030204" pitchFamily="18" charset="0"/>
                      </a:rPr>
                      <m:t>+</m:t>
                    </m:r>
                    <m:r>
                      <a:rPr lang="en-US" sz="2800" b="0" i="1" smtClean="0">
                        <a:solidFill>
                          <a:srgbClr val="008000"/>
                        </a:solidFill>
                        <a:latin typeface="Cambria Math" panose="02040503050406030204" pitchFamily="18" charset="0"/>
                      </a:rPr>
                      <m:t>𝑐</m:t>
                    </m:r>
                    <m:r>
                      <a:rPr lang="en-US" sz="2800" b="0" i="1" smtClean="0">
                        <a:solidFill>
                          <a:srgbClr val="008000"/>
                        </a:solidFill>
                        <a:latin typeface="Cambria Math" panose="02040503050406030204" pitchFamily="18" charset="0"/>
                      </a:rPr>
                      <m:t>)</m:t>
                    </m:r>
                  </m:oMath>
                </a14:m>
                <a:endParaRPr lang="en-US" sz="2800">
                  <a:solidFill>
                    <a:srgbClr val="008000"/>
                  </a:solidFill>
                  <a:latin typeface="Arial" panose="020B0604020202020204" pitchFamily="34" charset="0"/>
                  <a:cs typeface="Arial" panose="020B0604020202020204" pitchFamily="34" charset="0"/>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3642360" y="2773680"/>
                <a:ext cx="5654040" cy="2677656"/>
              </a:xfrm>
              <a:prstGeom prst="rect">
                <a:avLst/>
              </a:prstGeom>
              <a:blipFill rotWithShape="1">
                <a:blip r:embed="rId3"/>
                <a:stretch>
                  <a:fillRect l="-2265" t="-2278" r="-2050" b="-5467"/>
                </a:stretch>
              </a:blipFill>
            </p:spPr>
            <p:txBody>
              <a:bodyPr/>
              <a:lstStyle/>
              <a:p>
                <a:r>
                  <a:rPr lang="en-US">
                    <a:noFill/>
                  </a:rPr>
                  <a:t> </a:t>
                </a:r>
              </a:p>
            </p:txBody>
          </p:sp>
        </mc:Fallback>
      </mc:AlternateContent>
      <p:sp>
        <p:nvSpPr>
          <p:cNvPr id="7" name="Oval 6"/>
          <p:cNvSpPr/>
          <p:nvPr/>
        </p:nvSpPr>
        <p:spPr>
          <a:xfrm>
            <a:off x="1905000" y="338316"/>
            <a:ext cx="3474720" cy="1569720"/>
          </a:xfrm>
          <a:prstGeom prst="ellipse">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rgbClr val="FF0000"/>
                </a:solidFill>
                <a:latin typeface="Arial" panose="020B0604020202020204" pitchFamily="34" charset="0"/>
                <a:cs typeface="Arial" panose="020B0604020202020204" pitchFamily="34" charset="0"/>
              </a:rPr>
              <a:t>Lưu ý</a:t>
            </a:r>
          </a:p>
        </p:txBody>
      </p:sp>
    </p:spTree>
    <p:extLst>
      <p:ext uri="{BB962C8B-B14F-4D97-AF65-F5344CB8AC3E}">
        <p14:creationId xmlns:p14="http://schemas.microsoft.com/office/powerpoint/2010/main" val="540027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a:extLst>
              <a:ext uri="{FF2B5EF4-FFF2-40B4-BE49-F238E27FC236}">
                <a16:creationId xmlns:a16="http://schemas.microsoft.com/office/drawing/2014/main" xmlns="" id="{83F1A94D-48D5-4D73-BDAA-9118478F5E60}"/>
              </a:ext>
            </a:extLst>
          </p:cNvPr>
          <p:cNvPicPr>
            <a:picLocks noChangeAspect="1"/>
          </p:cNvPicPr>
          <p:nvPr/>
        </p:nvPicPr>
        <p:blipFill>
          <a:blip r:embed="rId2"/>
          <a:stretch>
            <a:fillRect/>
          </a:stretch>
        </p:blipFill>
        <p:spPr>
          <a:xfrm>
            <a:off x="9666005" y="99749"/>
            <a:ext cx="1607156" cy="1446440"/>
          </a:xfrm>
          <a:prstGeom prst="rect">
            <a:avLst/>
          </a:prstGeom>
        </p:spPr>
      </p:pic>
      <p:grpSp>
        <p:nvGrpSpPr>
          <p:cNvPr id="10" name="Group 9">
            <a:extLst>
              <a:ext uri="{FF2B5EF4-FFF2-40B4-BE49-F238E27FC236}">
                <a16:creationId xmlns:a16="http://schemas.microsoft.com/office/drawing/2014/main" xmlns=""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xmlns=""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13" name="TextBox 12">
            <a:extLst>
              <a:ext uri="{FF2B5EF4-FFF2-40B4-BE49-F238E27FC236}">
                <a16:creationId xmlns:a16="http://schemas.microsoft.com/office/drawing/2014/main" xmlns="" id="{A3A062DA-93BF-4842-B601-4404401BCCE3}"/>
              </a:ext>
            </a:extLst>
          </p:cNvPr>
          <p:cNvSpPr txBox="1"/>
          <p:nvPr/>
        </p:nvSpPr>
        <p:spPr>
          <a:xfrm>
            <a:off x="874253" y="411407"/>
            <a:ext cx="10148422" cy="584775"/>
          </a:xfrm>
          <a:prstGeom prst="rect">
            <a:avLst/>
          </a:prstGeom>
          <a:noFill/>
        </p:spPr>
        <p:txBody>
          <a:bodyPr wrap="square">
            <a:spAutoFit/>
          </a:bodyPr>
          <a:lstStyle/>
          <a:p>
            <a:pPr algn="just"/>
            <a:r>
              <a:rPr lang="en-US" sz="3200" b="1" smtClean="0">
                <a:solidFill>
                  <a:srgbClr val="0070C0"/>
                </a:solidFill>
                <a:effectLst/>
                <a:latin typeface="Arial" pitchFamily="34" charset="0"/>
                <a:ea typeface="Times New Roman" panose="02020603050405020304" pitchFamily="18" charset="0"/>
                <a:cs typeface="Arial" pitchFamily="34" charset="0"/>
              </a:rPr>
              <a:t>1. Phép cộng</a:t>
            </a:r>
            <a:endParaRPr lang="en-US" sz="3200" b="1">
              <a:solidFill>
                <a:srgbClr val="0070C0"/>
              </a:solidFill>
              <a:latin typeface="Arial" pitchFamily="34" charset="0"/>
              <a:cs typeface="Arial" pitchFamily="34" charset="0"/>
            </a:endParaRPr>
          </a:p>
        </p:txBody>
      </p:sp>
      <p:sp>
        <p:nvSpPr>
          <p:cNvPr id="14" name="Content Placeholder 2">
            <a:extLst>
              <a:ext uri="{FF2B5EF4-FFF2-40B4-BE49-F238E27FC236}">
                <a16:creationId xmlns:a16="http://schemas.microsoft.com/office/drawing/2014/main" xmlns="" id="{5CC79972-FF38-4665-82E6-9C18B2DBFC65}"/>
              </a:ext>
            </a:extLst>
          </p:cNvPr>
          <p:cNvSpPr txBox="1">
            <a:spLocks/>
          </p:cNvSpPr>
          <p:nvPr/>
        </p:nvSpPr>
        <p:spPr>
          <a:xfrm>
            <a:off x="1118550" y="1086169"/>
            <a:ext cx="9143999" cy="71300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b="1" smtClean="0">
                <a:solidFill>
                  <a:srgbClr val="FF0000"/>
                </a:solidFill>
                <a:latin typeface="Arial" pitchFamily="34" charset="0"/>
                <a:cs typeface="Arial" pitchFamily="34" charset="0"/>
              </a:rPr>
              <a:t>b) Ví dụ</a:t>
            </a:r>
            <a:endParaRPr lang="en-US" sz="4000" b="1" dirty="0">
              <a:solidFill>
                <a:srgbClr val="FF0000"/>
              </a:solidFill>
              <a:latin typeface="Arial" pitchFamily="34" charset="0"/>
              <a:ea typeface="Tahoma"/>
              <a:cs typeface="Arial" pitchFamily="34" charset="0"/>
            </a:endParaRPr>
          </a:p>
        </p:txBody>
      </p:sp>
      <p:sp>
        <p:nvSpPr>
          <p:cNvPr id="16" name="TextBox 15">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1474601" y="1679330"/>
            <a:ext cx="8194331" cy="2246769"/>
          </a:xfrm>
          <a:prstGeom prst="rect">
            <a:avLst/>
          </a:prstGeom>
          <a:noFill/>
        </p:spPr>
        <p:txBody>
          <a:bodyPr wrap="square">
            <a:spAutoFit/>
          </a:bodyPr>
          <a:lstStyle/>
          <a:p>
            <a:r>
              <a:rPr lang="en-US" sz="2800" b="1" smtClean="0">
                <a:latin typeface="Arial" pitchFamily="34" charset="0"/>
                <a:ea typeface="Times New Roman" panose="02020603050405020304" pitchFamily="18" charset="0"/>
                <a:cs typeface="Arial" pitchFamily="34" charset="0"/>
              </a:rPr>
              <a:t>Ví dụ 1 (SGK): Tính một cách hợp lí</a:t>
            </a:r>
          </a:p>
          <a:p>
            <a:pPr marL="514350" indent="-514350">
              <a:buAutoNum type="alphaLcParenR"/>
            </a:pPr>
            <a:r>
              <a:rPr lang="en-US" sz="2800" smtClean="0">
                <a:effectLst/>
                <a:latin typeface="Arial" pitchFamily="34" charset="0"/>
                <a:ea typeface="Times New Roman" panose="02020603050405020304" pitchFamily="18" charset="0"/>
                <a:cs typeface="Arial" pitchFamily="34" charset="0"/>
              </a:rPr>
              <a:t>89 + 76 + 24</a:t>
            </a:r>
          </a:p>
          <a:p>
            <a:r>
              <a:rPr lang="en-US" sz="2800" smtClean="0">
                <a:latin typeface="Arial" pitchFamily="34" charset="0"/>
                <a:ea typeface="Times New Roman" panose="02020603050405020304" pitchFamily="18" charset="0"/>
                <a:cs typeface="Arial" pitchFamily="34" charset="0"/>
              </a:rPr>
              <a:t>  = 89 + (</a:t>
            </a:r>
            <a:r>
              <a:rPr lang="en-US" sz="2800">
                <a:latin typeface="Arial" pitchFamily="34" charset="0"/>
                <a:ea typeface="Times New Roman" panose="02020603050405020304" pitchFamily="18" charset="0"/>
                <a:cs typeface="Arial" pitchFamily="34" charset="0"/>
              </a:rPr>
              <a:t>76 + 24</a:t>
            </a:r>
            <a:r>
              <a:rPr lang="en-US" sz="2800" smtClean="0">
                <a:latin typeface="Arial" pitchFamily="34" charset="0"/>
                <a:ea typeface="Times New Roman" panose="02020603050405020304" pitchFamily="18" charset="0"/>
                <a:cs typeface="Arial" pitchFamily="34" charset="0"/>
              </a:rPr>
              <a:t>) (tính chất kết hợp)</a:t>
            </a:r>
          </a:p>
          <a:p>
            <a:r>
              <a:rPr lang="en-US" sz="2800" smtClean="0">
                <a:effectLst/>
                <a:latin typeface="Arial" pitchFamily="34" charset="0"/>
                <a:ea typeface="Times New Roman" panose="02020603050405020304" pitchFamily="18" charset="0"/>
                <a:cs typeface="Arial" pitchFamily="34" charset="0"/>
              </a:rPr>
              <a:t>  = 89 + 100 </a:t>
            </a:r>
          </a:p>
          <a:p>
            <a:r>
              <a:rPr lang="en-US" sz="2800">
                <a:latin typeface="Arial" pitchFamily="34" charset="0"/>
                <a:ea typeface="Times New Roman" panose="02020603050405020304" pitchFamily="18" charset="0"/>
                <a:cs typeface="Arial" pitchFamily="34" charset="0"/>
              </a:rPr>
              <a:t> </a:t>
            </a:r>
            <a:r>
              <a:rPr lang="en-US" sz="2800" smtClean="0">
                <a:latin typeface="Arial" pitchFamily="34" charset="0"/>
                <a:ea typeface="Times New Roman" panose="02020603050405020304" pitchFamily="18" charset="0"/>
                <a:cs typeface="Arial" pitchFamily="34" charset="0"/>
              </a:rPr>
              <a:t> </a:t>
            </a:r>
            <a:r>
              <a:rPr lang="en-US" sz="2800" smtClean="0">
                <a:effectLst/>
                <a:latin typeface="Arial" pitchFamily="34" charset="0"/>
                <a:ea typeface="Times New Roman" panose="02020603050405020304" pitchFamily="18" charset="0"/>
                <a:cs typeface="Arial" pitchFamily="34" charset="0"/>
              </a:rPr>
              <a:t>= 189</a:t>
            </a:r>
            <a:endParaRPr lang="en-US" sz="2800">
              <a:effectLst/>
              <a:latin typeface="Arial" pitchFamily="34" charset="0"/>
              <a:ea typeface="Times New Roman" panose="02020603050405020304" pitchFamily="18" charset="0"/>
              <a:cs typeface="Arial" pitchFamily="34" charset="0"/>
            </a:endParaRPr>
          </a:p>
        </p:txBody>
      </p:sp>
      <p:sp>
        <p:nvSpPr>
          <p:cNvPr id="17" name="TextBox 16">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1463610" y="3824595"/>
            <a:ext cx="8194331" cy="2246769"/>
          </a:xfrm>
          <a:prstGeom prst="rect">
            <a:avLst/>
          </a:prstGeom>
          <a:noFill/>
        </p:spPr>
        <p:txBody>
          <a:bodyPr wrap="square">
            <a:spAutoFit/>
          </a:bodyPr>
          <a:lstStyle/>
          <a:p>
            <a:r>
              <a:rPr lang="en-US" sz="2800" smtClean="0">
                <a:effectLst/>
                <a:latin typeface="Arial" pitchFamily="34" charset="0"/>
                <a:ea typeface="Times New Roman" panose="02020603050405020304" pitchFamily="18" charset="0"/>
                <a:cs typeface="Arial" pitchFamily="34" charset="0"/>
              </a:rPr>
              <a:t>b) 65 + 97 + 35</a:t>
            </a:r>
          </a:p>
          <a:p>
            <a:r>
              <a:rPr lang="en-US" sz="2800" smtClean="0">
                <a:latin typeface="Arial" pitchFamily="34" charset="0"/>
                <a:ea typeface="Times New Roman" panose="02020603050405020304" pitchFamily="18" charset="0"/>
                <a:cs typeface="Arial" pitchFamily="34" charset="0"/>
              </a:rPr>
              <a:t>  = </a:t>
            </a:r>
            <a:r>
              <a:rPr lang="en-US" sz="2800">
                <a:latin typeface="Arial" pitchFamily="34" charset="0"/>
                <a:ea typeface="Times New Roman" panose="02020603050405020304" pitchFamily="18" charset="0"/>
                <a:cs typeface="Arial" pitchFamily="34" charset="0"/>
              </a:rPr>
              <a:t>65 + </a:t>
            </a:r>
            <a:r>
              <a:rPr lang="en-US" sz="2800" smtClean="0">
                <a:latin typeface="Arial" pitchFamily="34" charset="0"/>
                <a:ea typeface="Times New Roman" panose="02020603050405020304" pitchFamily="18" charset="0"/>
                <a:cs typeface="Arial" pitchFamily="34" charset="0"/>
              </a:rPr>
              <a:t>35 + </a:t>
            </a:r>
            <a:r>
              <a:rPr lang="en-US" sz="2800">
                <a:latin typeface="Arial" pitchFamily="34" charset="0"/>
                <a:ea typeface="Times New Roman" panose="02020603050405020304" pitchFamily="18" charset="0"/>
                <a:cs typeface="Arial" pitchFamily="34" charset="0"/>
              </a:rPr>
              <a:t>97 (tính chất </a:t>
            </a:r>
            <a:r>
              <a:rPr lang="en-US" sz="2800" smtClean="0">
                <a:latin typeface="Arial" pitchFamily="34" charset="0"/>
                <a:ea typeface="Times New Roman" panose="02020603050405020304" pitchFamily="18" charset="0"/>
                <a:cs typeface="Arial" pitchFamily="34" charset="0"/>
              </a:rPr>
              <a:t>giao hoán)</a:t>
            </a:r>
          </a:p>
          <a:p>
            <a:r>
              <a:rPr lang="en-US" sz="2800">
                <a:latin typeface="Arial" pitchFamily="34" charset="0"/>
                <a:ea typeface="Times New Roman" panose="02020603050405020304" pitchFamily="18" charset="0"/>
                <a:cs typeface="Arial" pitchFamily="34" charset="0"/>
              </a:rPr>
              <a:t> </a:t>
            </a:r>
            <a:r>
              <a:rPr lang="en-US" sz="2800" smtClean="0">
                <a:latin typeface="Arial" pitchFamily="34" charset="0"/>
                <a:ea typeface="Times New Roman" panose="02020603050405020304" pitchFamily="18" charset="0"/>
                <a:cs typeface="Arial" pitchFamily="34" charset="0"/>
              </a:rPr>
              <a:t> = (65 </a:t>
            </a:r>
            <a:r>
              <a:rPr lang="en-US" sz="2800">
                <a:latin typeface="Arial" pitchFamily="34" charset="0"/>
                <a:ea typeface="Times New Roman" panose="02020603050405020304" pitchFamily="18" charset="0"/>
                <a:cs typeface="Arial" pitchFamily="34" charset="0"/>
              </a:rPr>
              <a:t>+ </a:t>
            </a:r>
            <a:r>
              <a:rPr lang="en-US" sz="2800" smtClean="0">
                <a:latin typeface="Arial" pitchFamily="34" charset="0"/>
                <a:ea typeface="Times New Roman" panose="02020603050405020304" pitchFamily="18" charset="0"/>
                <a:cs typeface="Arial" pitchFamily="34" charset="0"/>
              </a:rPr>
              <a:t>35) </a:t>
            </a:r>
            <a:r>
              <a:rPr lang="en-US" sz="2800">
                <a:latin typeface="Arial" pitchFamily="34" charset="0"/>
                <a:ea typeface="Times New Roman" panose="02020603050405020304" pitchFamily="18" charset="0"/>
                <a:cs typeface="Arial" pitchFamily="34" charset="0"/>
              </a:rPr>
              <a:t>+ </a:t>
            </a:r>
            <a:r>
              <a:rPr lang="en-US" sz="2800" smtClean="0">
                <a:latin typeface="Arial" pitchFamily="34" charset="0"/>
                <a:ea typeface="Times New Roman" panose="02020603050405020304" pitchFamily="18" charset="0"/>
                <a:cs typeface="Arial" pitchFamily="34" charset="0"/>
              </a:rPr>
              <a:t>97 (tính chất kết hợp)</a:t>
            </a:r>
          </a:p>
          <a:p>
            <a:r>
              <a:rPr lang="en-US" sz="2800" smtClean="0">
                <a:effectLst/>
                <a:latin typeface="Arial" pitchFamily="34" charset="0"/>
                <a:ea typeface="Times New Roman" panose="02020603050405020304" pitchFamily="18" charset="0"/>
                <a:cs typeface="Arial" pitchFamily="34" charset="0"/>
              </a:rPr>
              <a:t>  = 100 + 97</a:t>
            </a:r>
          </a:p>
          <a:p>
            <a:r>
              <a:rPr lang="en-US" sz="2800">
                <a:latin typeface="Arial" pitchFamily="34" charset="0"/>
                <a:ea typeface="Times New Roman" panose="02020603050405020304" pitchFamily="18" charset="0"/>
                <a:cs typeface="Arial" pitchFamily="34" charset="0"/>
              </a:rPr>
              <a:t> </a:t>
            </a:r>
            <a:r>
              <a:rPr lang="en-US" sz="2800" smtClean="0">
                <a:latin typeface="Arial" pitchFamily="34" charset="0"/>
                <a:ea typeface="Times New Roman" panose="02020603050405020304" pitchFamily="18" charset="0"/>
                <a:cs typeface="Arial" pitchFamily="34" charset="0"/>
              </a:rPr>
              <a:t> </a:t>
            </a:r>
            <a:r>
              <a:rPr lang="en-US" sz="2800" smtClean="0">
                <a:effectLst/>
                <a:latin typeface="Arial" pitchFamily="34" charset="0"/>
                <a:ea typeface="Times New Roman" panose="02020603050405020304" pitchFamily="18" charset="0"/>
                <a:cs typeface="Arial" pitchFamily="34" charset="0"/>
              </a:rPr>
              <a:t>= 197</a:t>
            </a:r>
            <a:endParaRPr lang="en-US" sz="2800">
              <a:effectLst/>
              <a:latin typeface="Arial" pitchFamily="34" charset="0"/>
              <a:ea typeface="Times New Roman" panose="02020603050405020304" pitchFamily="18" charset="0"/>
              <a:cs typeface="Arial" pitchFamily="34" charset="0"/>
            </a:endParaRPr>
          </a:p>
        </p:txBody>
      </p:sp>
      <p:sp>
        <p:nvSpPr>
          <p:cNvPr id="3" name="Cloud Callout 2"/>
          <p:cNvSpPr/>
          <p:nvPr/>
        </p:nvSpPr>
        <p:spPr>
          <a:xfrm>
            <a:off x="7680959" y="1888314"/>
            <a:ext cx="4148057" cy="2498131"/>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smtClean="0">
                <a:latin typeface="Arial" pitchFamily="34" charset="0"/>
                <a:cs typeface="Arial" pitchFamily="34" charset="0"/>
              </a:rPr>
              <a:t>Quan sát VD 1 SGK</a:t>
            </a:r>
            <a:endParaRPr lang="en-US" sz="2800">
              <a:latin typeface="Arial" pitchFamily="34" charset="0"/>
              <a:cs typeface="Arial" pitchFamily="34" charset="0"/>
            </a:endParaRPr>
          </a:p>
        </p:txBody>
      </p:sp>
    </p:spTree>
    <p:extLst>
      <p:ext uri="{BB962C8B-B14F-4D97-AF65-F5344CB8AC3E}">
        <p14:creationId xmlns:p14="http://schemas.microsoft.com/office/powerpoint/2010/main" val="22841500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a:extLst>
              <a:ext uri="{FF2B5EF4-FFF2-40B4-BE49-F238E27FC236}">
                <a16:creationId xmlns:a16="http://schemas.microsoft.com/office/drawing/2014/main" xmlns="" id="{83F1A94D-48D5-4D73-BDAA-9118478F5E60}"/>
              </a:ext>
            </a:extLst>
          </p:cNvPr>
          <p:cNvPicPr>
            <a:picLocks noChangeAspect="1"/>
          </p:cNvPicPr>
          <p:nvPr/>
        </p:nvPicPr>
        <p:blipFill>
          <a:blip r:embed="rId2"/>
          <a:stretch>
            <a:fillRect/>
          </a:stretch>
        </p:blipFill>
        <p:spPr>
          <a:xfrm>
            <a:off x="9666005" y="99749"/>
            <a:ext cx="1607156" cy="1446440"/>
          </a:xfrm>
          <a:prstGeom prst="rect">
            <a:avLst/>
          </a:prstGeom>
        </p:spPr>
      </p:pic>
      <p:grpSp>
        <p:nvGrpSpPr>
          <p:cNvPr id="10" name="Group 9">
            <a:extLst>
              <a:ext uri="{FF2B5EF4-FFF2-40B4-BE49-F238E27FC236}">
                <a16:creationId xmlns:a16="http://schemas.microsoft.com/office/drawing/2014/main" xmlns=""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xmlns=""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13" name="TextBox 12">
            <a:extLst>
              <a:ext uri="{FF2B5EF4-FFF2-40B4-BE49-F238E27FC236}">
                <a16:creationId xmlns:a16="http://schemas.microsoft.com/office/drawing/2014/main" xmlns="" id="{A3A062DA-93BF-4842-B601-4404401BCCE3}"/>
              </a:ext>
            </a:extLst>
          </p:cNvPr>
          <p:cNvSpPr txBox="1"/>
          <p:nvPr/>
        </p:nvSpPr>
        <p:spPr>
          <a:xfrm>
            <a:off x="874253" y="273383"/>
            <a:ext cx="10148422" cy="584775"/>
          </a:xfrm>
          <a:prstGeom prst="rect">
            <a:avLst/>
          </a:prstGeom>
          <a:noFill/>
        </p:spPr>
        <p:txBody>
          <a:bodyPr wrap="square">
            <a:spAutoFit/>
          </a:bodyPr>
          <a:lstStyle/>
          <a:p>
            <a:pPr algn="just"/>
            <a:r>
              <a:rPr lang="en-US" sz="3200" b="1" smtClean="0">
                <a:solidFill>
                  <a:srgbClr val="0070C0"/>
                </a:solidFill>
                <a:effectLst/>
                <a:latin typeface="Arial" pitchFamily="34" charset="0"/>
                <a:ea typeface="Times New Roman" panose="02020603050405020304" pitchFamily="18" charset="0"/>
                <a:cs typeface="Arial" pitchFamily="34" charset="0"/>
              </a:rPr>
              <a:t>1. Phép cộng</a:t>
            </a:r>
            <a:endParaRPr lang="en-US" sz="3200" b="1">
              <a:solidFill>
                <a:srgbClr val="0070C0"/>
              </a:solidFill>
              <a:latin typeface="Arial" pitchFamily="34" charset="0"/>
              <a:cs typeface="Arial" pitchFamily="34" charset="0"/>
            </a:endParaRPr>
          </a:p>
        </p:txBody>
      </p:sp>
      <p:sp>
        <p:nvSpPr>
          <p:cNvPr id="14" name="Content Placeholder 2">
            <a:extLst>
              <a:ext uri="{FF2B5EF4-FFF2-40B4-BE49-F238E27FC236}">
                <a16:creationId xmlns:a16="http://schemas.microsoft.com/office/drawing/2014/main" xmlns="" id="{5CC79972-FF38-4665-82E6-9C18B2DBFC65}"/>
              </a:ext>
            </a:extLst>
          </p:cNvPr>
          <p:cNvSpPr txBox="1">
            <a:spLocks/>
          </p:cNvSpPr>
          <p:nvPr/>
        </p:nvSpPr>
        <p:spPr>
          <a:xfrm>
            <a:off x="1118550" y="930892"/>
            <a:ext cx="9143999" cy="71300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b="1" smtClean="0">
                <a:solidFill>
                  <a:srgbClr val="FF0000"/>
                </a:solidFill>
                <a:latin typeface="Arial" pitchFamily="34" charset="0"/>
                <a:cs typeface="Arial" pitchFamily="34" charset="0"/>
              </a:rPr>
              <a:t>b) Ví dụ</a:t>
            </a:r>
            <a:endParaRPr lang="en-US" sz="4000" b="1" dirty="0">
              <a:solidFill>
                <a:srgbClr val="FF0000"/>
              </a:solidFill>
              <a:latin typeface="Arial" pitchFamily="34" charset="0"/>
              <a:ea typeface="Tahoma"/>
              <a:cs typeface="Arial" pitchFamily="34" charset="0"/>
            </a:endParaRPr>
          </a:p>
        </p:txBody>
      </p:sp>
      <p:sp>
        <p:nvSpPr>
          <p:cNvPr id="16" name="TextBox 15">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1474601" y="2421209"/>
            <a:ext cx="8194331" cy="1815882"/>
          </a:xfrm>
          <a:prstGeom prst="rect">
            <a:avLst/>
          </a:prstGeom>
          <a:noFill/>
        </p:spPr>
        <p:txBody>
          <a:bodyPr wrap="square">
            <a:spAutoFit/>
          </a:bodyPr>
          <a:lstStyle/>
          <a:p>
            <a:pPr marL="514350" indent="-514350">
              <a:buAutoNum type="alphaLcParenR"/>
            </a:pPr>
            <a:r>
              <a:rPr lang="en-US" sz="2800" smtClean="0">
                <a:effectLst/>
                <a:latin typeface="Arial" pitchFamily="34" charset="0"/>
                <a:ea typeface="Times New Roman" panose="02020603050405020304" pitchFamily="18" charset="0"/>
                <a:cs typeface="Arial" pitchFamily="34" charset="0"/>
              </a:rPr>
              <a:t>58 + 76 + 42</a:t>
            </a:r>
          </a:p>
          <a:p>
            <a:r>
              <a:rPr lang="en-US" sz="2800">
                <a:latin typeface="Arial" pitchFamily="34" charset="0"/>
                <a:ea typeface="Times New Roman" panose="02020603050405020304" pitchFamily="18" charset="0"/>
                <a:cs typeface="Arial" pitchFamily="34" charset="0"/>
              </a:rPr>
              <a:t> </a:t>
            </a:r>
            <a:r>
              <a:rPr lang="en-US" sz="2800" smtClean="0">
                <a:latin typeface="Arial" pitchFamily="34" charset="0"/>
                <a:ea typeface="Times New Roman" panose="02020603050405020304" pitchFamily="18" charset="0"/>
                <a:cs typeface="Arial" pitchFamily="34" charset="0"/>
              </a:rPr>
              <a:t> = 58 + 42 + 76 (tính chất giao hoán)</a:t>
            </a:r>
            <a:endParaRPr lang="en-US" sz="2800" smtClean="0">
              <a:effectLst/>
              <a:latin typeface="Arial" pitchFamily="34" charset="0"/>
              <a:ea typeface="Times New Roman" panose="02020603050405020304" pitchFamily="18" charset="0"/>
              <a:cs typeface="Arial" pitchFamily="34" charset="0"/>
            </a:endParaRPr>
          </a:p>
          <a:p>
            <a:r>
              <a:rPr lang="en-US" sz="2800" smtClean="0">
                <a:latin typeface="Arial" pitchFamily="34" charset="0"/>
                <a:ea typeface="Times New Roman" panose="02020603050405020304" pitchFamily="18" charset="0"/>
                <a:cs typeface="Arial" pitchFamily="34" charset="0"/>
              </a:rPr>
              <a:t>  =</a:t>
            </a:r>
            <a:r>
              <a:rPr lang="en-US" sz="2800">
                <a:latin typeface="Arial" pitchFamily="34" charset="0"/>
                <a:ea typeface="Times New Roman" panose="02020603050405020304" pitchFamily="18" charset="0"/>
                <a:cs typeface="Arial" pitchFamily="34" charset="0"/>
              </a:rPr>
              <a:t> </a:t>
            </a:r>
            <a:r>
              <a:rPr lang="en-US" sz="2800" smtClean="0">
                <a:latin typeface="Arial" pitchFamily="34" charset="0"/>
                <a:ea typeface="Times New Roman" panose="02020603050405020304" pitchFamily="18" charset="0"/>
                <a:cs typeface="Arial" pitchFamily="34" charset="0"/>
              </a:rPr>
              <a:t>(58 </a:t>
            </a:r>
            <a:r>
              <a:rPr lang="en-US" sz="2800">
                <a:latin typeface="Arial" pitchFamily="34" charset="0"/>
                <a:ea typeface="Times New Roman" panose="02020603050405020304" pitchFamily="18" charset="0"/>
                <a:cs typeface="Arial" pitchFamily="34" charset="0"/>
              </a:rPr>
              <a:t>+ </a:t>
            </a:r>
            <a:r>
              <a:rPr lang="en-US" sz="2800" smtClean="0">
                <a:latin typeface="Arial" pitchFamily="34" charset="0"/>
                <a:ea typeface="Times New Roman" panose="02020603050405020304" pitchFamily="18" charset="0"/>
                <a:cs typeface="Arial" pitchFamily="34" charset="0"/>
              </a:rPr>
              <a:t>42) </a:t>
            </a:r>
            <a:r>
              <a:rPr lang="en-US" sz="2800">
                <a:latin typeface="Arial" pitchFamily="34" charset="0"/>
                <a:ea typeface="Times New Roman" panose="02020603050405020304" pitchFamily="18" charset="0"/>
                <a:cs typeface="Arial" pitchFamily="34" charset="0"/>
              </a:rPr>
              <a:t>+ 76</a:t>
            </a:r>
            <a:r>
              <a:rPr lang="en-US" sz="2800" smtClean="0">
                <a:latin typeface="Arial" pitchFamily="34" charset="0"/>
                <a:ea typeface="Times New Roman" panose="02020603050405020304" pitchFamily="18" charset="0"/>
                <a:cs typeface="Arial" pitchFamily="34" charset="0"/>
              </a:rPr>
              <a:t> (tính chất kết hợp)</a:t>
            </a:r>
          </a:p>
          <a:p>
            <a:r>
              <a:rPr lang="en-US" sz="2800" smtClean="0">
                <a:effectLst/>
                <a:latin typeface="Arial" pitchFamily="34" charset="0"/>
                <a:ea typeface="Times New Roman" panose="02020603050405020304" pitchFamily="18" charset="0"/>
                <a:cs typeface="Arial" pitchFamily="34" charset="0"/>
              </a:rPr>
              <a:t>  = 100 + 76</a:t>
            </a:r>
            <a:r>
              <a:rPr lang="en-US" sz="2800" smtClean="0">
                <a:latin typeface="Arial" pitchFamily="34" charset="0"/>
                <a:ea typeface="Times New Roman" panose="02020603050405020304" pitchFamily="18" charset="0"/>
                <a:cs typeface="Arial" pitchFamily="34" charset="0"/>
              </a:rPr>
              <a:t> </a:t>
            </a:r>
            <a:r>
              <a:rPr lang="en-US" sz="2800" smtClean="0">
                <a:effectLst/>
                <a:latin typeface="Arial" pitchFamily="34" charset="0"/>
                <a:ea typeface="Times New Roman" panose="02020603050405020304" pitchFamily="18" charset="0"/>
                <a:cs typeface="Arial" pitchFamily="34" charset="0"/>
              </a:rPr>
              <a:t>= 176</a:t>
            </a:r>
            <a:endParaRPr lang="en-US" sz="2800">
              <a:effectLst/>
              <a:latin typeface="Arial" pitchFamily="34" charset="0"/>
              <a:ea typeface="Times New Roman" panose="02020603050405020304" pitchFamily="18" charset="0"/>
              <a:cs typeface="Arial" pitchFamily="34" charset="0"/>
            </a:endParaRPr>
          </a:p>
        </p:txBody>
      </p:sp>
      <p:sp>
        <p:nvSpPr>
          <p:cNvPr id="17" name="TextBox 16">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1463610" y="4221414"/>
            <a:ext cx="8194331" cy="1815882"/>
          </a:xfrm>
          <a:prstGeom prst="rect">
            <a:avLst/>
          </a:prstGeom>
          <a:noFill/>
        </p:spPr>
        <p:txBody>
          <a:bodyPr wrap="square">
            <a:spAutoFit/>
          </a:bodyPr>
          <a:lstStyle/>
          <a:p>
            <a:r>
              <a:rPr lang="en-US" sz="2800" smtClean="0">
                <a:effectLst/>
                <a:latin typeface="Arial" pitchFamily="34" charset="0"/>
                <a:ea typeface="Times New Roman" panose="02020603050405020304" pitchFamily="18" charset="0"/>
                <a:cs typeface="Arial" pitchFamily="34" charset="0"/>
              </a:rPr>
              <a:t>b) </a:t>
            </a:r>
            <a:r>
              <a:rPr lang="en-US" sz="2800">
                <a:latin typeface="Arial" pitchFamily="34" charset="0"/>
                <a:ea typeface="Times New Roman" panose="02020603050405020304" pitchFamily="18" charset="0"/>
                <a:cs typeface="Arial" pitchFamily="34" charset="0"/>
              </a:rPr>
              <a:t>66 + 34 + 27</a:t>
            </a:r>
          </a:p>
          <a:p>
            <a:r>
              <a:rPr lang="en-US" sz="2800" smtClean="0">
                <a:latin typeface="Arial" pitchFamily="34" charset="0"/>
                <a:ea typeface="Times New Roman" panose="02020603050405020304" pitchFamily="18" charset="0"/>
                <a:cs typeface="Arial" pitchFamily="34" charset="0"/>
              </a:rPr>
              <a:t>  = (66 </a:t>
            </a:r>
            <a:r>
              <a:rPr lang="en-US" sz="2800">
                <a:latin typeface="Arial" pitchFamily="34" charset="0"/>
                <a:ea typeface="Times New Roman" panose="02020603050405020304" pitchFamily="18" charset="0"/>
                <a:cs typeface="Arial" pitchFamily="34" charset="0"/>
              </a:rPr>
              <a:t>+ </a:t>
            </a:r>
            <a:r>
              <a:rPr lang="en-US" sz="2800" smtClean="0">
                <a:latin typeface="Arial" pitchFamily="34" charset="0"/>
                <a:ea typeface="Times New Roman" panose="02020603050405020304" pitchFamily="18" charset="0"/>
                <a:cs typeface="Arial" pitchFamily="34" charset="0"/>
              </a:rPr>
              <a:t>34) </a:t>
            </a:r>
            <a:r>
              <a:rPr lang="en-US" sz="2800">
                <a:latin typeface="Arial" pitchFamily="34" charset="0"/>
                <a:ea typeface="Times New Roman" panose="02020603050405020304" pitchFamily="18" charset="0"/>
                <a:cs typeface="Arial" pitchFamily="34" charset="0"/>
              </a:rPr>
              <a:t>+ </a:t>
            </a:r>
            <a:r>
              <a:rPr lang="en-US" sz="2800" smtClean="0">
                <a:latin typeface="Arial" pitchFamily="34" charset="0"/>
                <a:ea typeface="Times New Roman" panose="02020603050405020304" pitchFamily="18" charset="0"/>
                <a:cs typeface="Arial" pitchFamily="34" charset="0"/>
              </a:rPr>
              <a:t>27 (tính chất kết hợp)</a:t>
            </a:r>
          </a:p>
          <a:p>
            <a:r>
              <a:rPr lang="en-US" sz="2800" smtClean="0">
                <a:effectLst/>
                <a:latin typeface="Arial" pitchFamily="34" charset="0"/>
                <a:ea typeface="Times New Roman" panose="02020603050405020304" pitchFamily="18" charset="0"/>
                <a:cs typeface="Arial" pitchFamily="34" charset="0"/>
              </a:rPr>
              <a:t>  = 100 + 27</a:t>
            </a:r>
          </a:p>
          <a:p>
            <a:r>
              <a:rPr lang="en-US" sz="2800">
                <a:latin typeface="Arial" pitchFamily="34" charset="0"/>
                <a:ea typeface="Times New Roman" panose="02020603050405020304" pitchFamily="18" charset="0"/>
                <a:cs typeface="Arial" pitchFamily="34" charset="0"/>
              </a:rPr>
              <a:t> </a:t>
            </a:r>
            <a:r>
              <a:rPr lang="en-US" sz="2800" smtClean="0">
                <a:latin typeface="Arial" pitchFamily="34" charset="0"/>
                <a:ea typeface="Times New Roman" panose="02020603050405020304" pitchFamily="18" charset="0"/>
                <a:cs typeface="Arial" pitchFamily="34" charset="0"/>
              </a:rPr>
              <a:t> </a:t>
            </a:r>
            <a:r>
              <a:rPr lang="en-US" sz="2800" smtClean="0">
                <a:effectLst/>
                <a:latin typeface="Arial" pitchFamily="34" charset="0"/>
                <a:ea typeface="Times New Roman" panose="02020603050405020304" pitchFamily="18" charset="0"/>
                <a:cs typeface="Arial" pitchFamily="34" charset="0"/>
              </a:rPr>
              <a:t>= 127</a:t>
            </a:r>
            <a:endParaRPr lang="en-US" sz="2800">
              <a:effectLst/>
              <a:latin typeface="Arial" pitchFamily="34" charset="0"/>
              <a:ea typeface="Times New Roman" panose="02020603050405020304" pitchFamily="18" charset="0"/>
              <a:cs typeface="Arial" pitchFamily="34" charset="0"/>
            </a:endParaRPr>
          </a:p>
        </p:txBody>
      </p:sp>
      <p:sp>
        <p:nvSpPr>
          <p:cNvPr id="18" name="TextBox 17">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1937563" y="1449849"/>
            <a:ext cx="8194331" cy="954107"/>
          </a:xfrm>
          <a:prstGeom prst="rect">
            <a:avLst/>
          </a:prstGeom>
          <a:noFill/>
        </p:spPr>
        <p:txBody>
          <a:bodyPr wrap="square">
            <a:spAutoFit/>
          </a:bodyPr>
          <a:lstStyle/>
          <a:p>
            <a:r>
              <a:rPr lang="en-US" sz="2800" b="1" smtClean="0">
                <a:latin typeface="Arial" pitchFamily="34" charset="0"/>
                <a:ea typeface="Times New Roman" panose="02020603050405020304" pitchFamily="18" charset="0"/>
                <a:cs typeface="Arial" pitchFamily="34" charset="0"/>
              </a:rPr>
              <a:t>? Tính một cách hợp lí</a:t>
            </a:r>
          </a:p>
          <a:p>
            <a:pPr marL="514350" indent="-514350">
              <a:buAutoNum type="alphaLcParenR"/>
            </a:pPr>
            <a:r>
              <a:rPr lang="en-US" sz="2800" smtClean="0">
                <a:effectLst/>
                <a:latin typeface="Arial" pitchFamily="34" charset="0"/>
                <a:ea typeface="Times New Roman" panose="02020603050405020304" pitchFamily="18" charset="0"/>
                <a:cs typeface="Arial" pitchFamily="34" charset="0"/>
              </a:rPr>
              <a:t>58 + 76 + 42</a:t>
            </a:r>
            <a:r>
              <a:rPr lang="en-US" sz="2800">
                <a:latin typeface="Arial" pitchFamily="34" charset="0"/>
                <a:ea typeface="Times New Roman" panose="02020603050405020304" pitchFamily="18" charset="0"/>
                <a:cs typeface="Arial" pitchFamily="34" charset="0"/>
              </a:rPr>
              <a:t> </a:t>
            </a:r>
            <a:r>
              <a:rPr lang="en-US" sz="2800" smtClean="0">
                <a:latin typeface="Arial" pitchFamily="34" charset="0"/>
                <a:ea typeface="Times New Roman" panose="02020603050405020304" pitchFamily="18" charset="0"/>
                <a:cs typeface="Arial" pitchFamily="34" charset="0"/>
              </a:rPr>
              <a:t>                  b) 66 + 34 + 27</a:t>
            </a:r>
            <a:endParaRPr lang="en-US" sz="2800" smtClean="0">
              <a:effectLst/>
              <a:latin typeface="Arial" pitchFamily="34" charset="0"/>
              <a:ea typeface="Times New Roman" panose="02020603050405020304" pitchFamily="18" charset="0"/>
              <a:cs typeface="Arial" pitchFamily="34" charset="0"/>
            </a:endParaRPr>
          </a:p>
        </p:txBody>
      </p:sp>
    </p:spTree>
    <p:extLst>
      <p:ext uri="{BB962C8B-B14F-4D97-AF65-F5344CB8AC3E}">
        <p14:creationId xmlns:p14="http://schemas.microsoft.com/office/powerpoint/2010/main" val="15016433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xmlns=""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13" name="TextBox 12">
            <a:extLst>
              <a:ext uri="{FF2B5EF4-FFF2-40B4-BE49-F238E27FC236}">
                <a16:creationId xmlns:a16="http://schemas.microsoft.com/office/drawing/2014/main" xmlns="" id="{A3A062DA-93BF-4842-B601-4404401BCCE3}"/>
              </a:ext>
            </a:extLst>
          </p:cNvPr>
          <p:cNvSpPr txBox="1"/>
          <p:nvPr/>
        </p:nvSpPr>
        <p:spPr>
          <a:xfrm>
            <a:off x="874253" y="411407"/>
            <a:ext cx="10148422" cy="584775"/>
          </a:xfrm>
          <a:prstGeom prst="rect">
            <a:avLst/>
          </a:prstGeom>
          <a:noFill/>
        </p:spPr>
        <p:txBody>
          <a:bodyPr wrap="square">
            <a:spAutoFit/>
          </a:bodyPr>
          <a:lstStyle/>
          <a:p>
            <a:pPr algn="just"/>
            <a:r>
              <a:rPr lang="en-US" sz="3200" b="1" smtClean="0">
                <a:solidFill>
                  <a:srgbClr val="0070C0"/>
                </a:solidFill>
                <a:effectLst/>
                <a:latin typeface="Arial" pitchFamily="34" charset="0"/>
                <a:ea typeface="Times New Roman" panose="02020603050405020304" pitchFamily="18" charset="0"/>
                <a:cs typeface="Arial" pitchFamily="34" charset="0"/>
              </a:rPr>
              <a:t>1. Phép cộng</a:t>
            </a:r>
            <a:endParaRPr lang="en-US" sz="3200" b="1">
              <a:solidFill>
                <a:srgbClr val="0070C0"/>
              </a:solidFill>
              <a:latin typeface="Arial" pitchFamily="34" charset="0"/>
              <a:cs typeface="Arial" pitchFamily="34" charset="0"/>
            </a:endParaRPr>
          </a:p>
        </p:txBody>
      </p:sp>
      <p:sp>
        <p:nvSpPr>
          <p:cNvPr id="14" name="Content Placeholder 2">
            <a:extLst>
              <a:ext uri="{FF2B5EF4-FFF2-40B4-BE49-F238E27FC236}">
                <a16:creationId xmlns:a16="http://schemas.microsoft.com/office/drawing/2014/main" xmlns="" id="{5CC79972-FF38-4665-82E6-9C18B2DBFC65}"/>
              </a:ext>
            </a:extLst>
          </p:cNvPr>
          <p:cNvSpPr txBox="1">
            <a:spLocks/>
          </p:cNvSpPr>
          <p:nvPr/>
        </p:nvSpPr>
        <p:spPr>
          <a:xfrm>
            <a:off x="1118550" y="1086169"/>
            <a:ext cx="9143999" cy="71300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b="1" smtClean="0">
                <a:solidFill>
                  <a:srgbClr val="FF0000"/>
                </a:solidFill>
                <a:latin typeface="Arial" pitchFamily="34" charset="0"/>
                <a:cs typeface="Arial" pitchFamily="34" charset="0"/>
              </a:rPr>
              <a:t>c) Luyện tập 1</a:t>
            </a:r>
            <a:endParaRPr lang="en-US" sz="4000" b="1" dirty="0">
              <a:solidFill>
                <a:srgbClr val="FF0000"/>
              </a:solidFill>
              <a:latin typeface="Arial" pitchFamily="34" charset="0"/>
              <a:ea typeface="Tahoma"/>
              <a:cs typeface="Arial" pitchFamily="34" charset="0"/>
            </a:endParaRPr>
          </a:p>
        </p:txBody>
      </p:sp>
      <p:sp>
        <p:nvSpPr>
          <p:cNvPr id="16" name="TextBox 15">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1474601" y="1679330"/>
            <a:ext cx="9360176" cy="1815882"/>
          </a:xfrm>
          <a:prstGeom prst="rect">
            <a:avLst/>
          </a:prstGeom>
          <a:noFill/>
        </p:spPr>
        <p:txBody>
          <a:bodyPr wrap="square">
            <a:spAutoFit/>
          </a:bodyPr>
          <a:lstStyle/>
          <a:p>
            <a:r>
              <a:rPr lang="en-US" sz="2800" i="1">
                <a:latin typeface="Arial" pitchFamily="34" charset="0"/>
                <a:cs typeface="Arial" pitchFamily="34" charset="0"/>
              </a:rPr>
              <a:t>Mẹ An mua cho An một bộ đồng phục học sinh gồm: áo sơ mi </a:t>
            </a:r>
            <a:r>
              <a:rPr lang="en-US" sz="2800" i="1" smtClean="0">
                <a:latin typeface="Arial" pitchFamily="34" charset="0"/>
                <a:cs typeface="Arial" pitchFamily="34" charset="0"/>
              </a:rPr>
              <a:t>giá 125 000 đồng</a:t>
            </a:r>
            <a:r>
              <a:rPr lang="en-US" sz="2800" i="1">
                <a:latin typeface="Arial" pitchFamily="34" charset="0"/>
                <a:cs typeface="Arial" pitchFamily="34" charset="0"/>
              </a:rPr>
              <a:t>, áo khoác giá </a:t>
            </a:r>
            <a:r>
              <a:rPr lang="en-US" sz="2800" i="1" smtClean="0">
                <a:latin typeface="Arial" pitchFamily="34" charset="0"/>
                <a:cs typeface="Arial" pitchFamily="34" charset="0"/>
              </a:rPr>
              <a:t>140 000 đồng</a:t>
            </a:r>
            <a:r>
              <a:rPr lang="en-US" sz="2800" i="1">
                <a:latin typeface="Arial" pitchFamily="34" charset="0"/>
                <a:cs typeface="Arial" pitchFamily="34" charset="0"/>
              </a:rPr>
              <a:t>, quần âu giá </a:t>
            </a:r>
            <a:r>
              <a:rPr lang="en-US" sz="2800" i="1" smtClean="0">
                <a:latin typeface="Arial" pitchFamily="34" charset="0"/>
                <a:cs typeface="Arial" pitchFamily="34" charset="0"/>
              </a:rPr>
              <a:t>160 000 </a:t>
            </a:r>
            <a:r>
              <a:rPr lang="en-US" sz="2800" i="1">
                <a:latin typeface="Arial" pitchFamily="34" charset="0"/>
                <a:cs typeface="Arial" pitchFamily="34" charset="0"/>
              </a:rPr>
              <a:t>đồng. Tính số tiền mẹ An đã mua đồng phục cho An.</a:t>
            </a:r>
            <a:endParaRPr lang="en-US" sz="2800">
              <a:effectLst/>
              <a:latin typeface="Arial" pitchFamily="34" charset="0"/>
              <a:ea typeface="Times New Roman" panose="02020603050405020304" pitchFamily="18" charset="0"/>
              <a:cs typeface="Arial" pitchFamily="34" charset="0"/>
            </a:endParaRPr>
          </a:p>
        </p:txBody>
      </p:sp>
      <p:sp>
        <p:nvSpPr>
          <p:cNvPr id="17" name="TextBox 16">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1463610" y="3824595"/>
            <a:ext cx="9809551" cy="2246769"/>
          </a:xfrm>
          <a:prstGeom prst="rect">
            <a:avLst/>
          </a:prstGeom>
          <a:noFill/>
        </p:spPr>
        <p:txBody>
          <a:bodyPr wrap="square">
            <a:spAutoFit/>
          </a:bodyPr>
          <a:lstStyle/>
          <a:p>
            <a:r>
              <a:rPr lang="en-US" sz="2800" u="sng" smtClean="0">
                <a:solidFill>
                  <a:srgbClr val="1F4E79"/>
                </a:solidFill>
                <a:latin typeface="Arial" pitchFamily="34" charset="0"/>
                <a:cs typeface="Arial" pitchFamily="34" charset="0"/>
              </a:rPr>
              <a:t>Giải:</a:t>
            </a:r>
            <a:r>
              <a:rPr lang="en-US" sz="2800" smtClean="0">
                <a:solidFill>
                  <a:srgbClr val="1F4E79"/>
                </a:solidFill>
                <a:latin typeface="Arial" pitchFamily="34" charset="0"/>
                <a:cs typeface="Arial" pitchFamily="34" charset="0"/>
              </a:rPr>
              <a:t> </a:t>
            </a:r>
            <a:r>
              <a:rPr lang="en-US" sz="2800" smtClean="0">
                <a:latin typeface="Arial" pitchFamily="34" charset="0"/>
                <a:cs typeface="Arial" pitchFamily="34" charset="0"/>
              </a:rPr>
              <a:t>Số </a:t>
            </a:r>
            <a:r>
              <a:rPr lang="en-US" sz="2800">
                <a:latin typeface="Arial" pitchFamily="34" charset="0"/>
                <a:cs typeface="Arial" pitchFamily="34" charset="0"/>
              </a:rPr>
              <a:t>tiền mẹ An đã mua đồng phục cho An là:</a:t>
            </a:r>
          </a:p>
          <a:p>
            <a:r>
              <a:rPr lang="en-US" sz="2800" smtClean="0">
                <a:effectLst/>
                <a:latin typeface="Arial" pitchFamily="34" charset="0"/>
                <a:ea typeface="Times New Roman" panose="02020603050405020304" pitchFamily="18" charset="0"/>
                <a:cs typeface="Arial" pitchFamily="34" charset="0"/>
              </a:rPr>
              <a:t>125 000 + 140 000 + 160 000</a:t>
            </a:r>
          </a:p>
          <a:p>
            <a:r>
              <a:rPr lang="en-US" sz="2800" smtClean="0">
                <a:latin typeface="Arial" pitchFamily="34" charset="0"/>
                <a:ea typeface="Times New Roman" panose="02020603050405020304" pitchFamily="18" charset="0"/>
                <a:cs typeface="Arial" pitchFamily="34" charset="0"/>
              </a:rPr>
              <a:t>= </a:t>
            </a:r>
            <a:r>
              <a:rPr lang="en-US" sz="2800">
                <a:latin typeface="Arial" pitchFamily="34" charset="0"/>
                <a:ea typeface="Times New Roman" panose="02020603050405020304" pitchFamily="18" charset="0"/>
                <a:cs typeface="Arial" pitchFamily="34" charset="0"/>
              </a:rPr>
              <a:t>125 000 + </a:t>
            </a:r>
            <a:r>
              <a:rPr lang="en-US" sz="2800" smtClean="0">
                <a:latin typeface="Arial" pitchFamily="34" charset="0"/>
                <a:ea typeface="Times New Roman" panose="02020603050405020304" pitchFamily="18" charset="0"/>
                <a:cs typeface="Arial" pitchFamily="34" charset="0"/>
              </a:rPr>
              <a:t>(140 </a:t>
            </a:r>
            <a:r>
              <a:rPr lang="en-US" sz="2800">
                <a:latin typeface="Arial" pitchFamily="34" charset="0"/>
                <a:ea typeface="Times New Roman" panose="02020603050405020304" pitchFamily="18" charset="0"/>
                <a:cs typeface="Arial" pitchFamily="34" charset="0"/>
              </a:rPr>
              <a:t>000 + 160 </a:t>
            </a:r>
            <a:r>
              <a:rPr lang="en-US" sz="2800" smtClean="0">
                <a:latin typeface="Arial" pitchFamily="34" charset="0"/>
                <a:ea typeface="Times New Roman" panose="02020603050405020304" pitchFamily="18" charset="0"/>
                <a:cs typeface="Arial" pitchFamily="34" charset="0"/>
              </a:rPr>
              <a:t>000)</a:t>
            </a:r>
          </a:p>
          <a:p>
            <a:r>
              <a:rPr lang="en-US" sz="2800" smtClean="0">
                <a:effectLst/>
                <a:latin typeface="Arial" pitchFamily="34" charset="0"/>
                <a:ea typeface="Times New Roman" panose="02020603050405020304" pitchFamily="18" charset="0"/>
                <a:cs typeface="Arial" pitchFamily="34" charset="0"/>
              </a:rPr>
              <a:t>= 125 000 + 300 000</a:t>
            </a:r>
          </a:p>
          <a:p>
            <a:r>
              <a:rPr lang="en-US" sz="2800" smtClean="0">
                <a:effectLst/>
                <a:latin typeface="Arial" pitchFamily="34" charset="0"/>
                <a:ea typeface="Times New Roman" panose="02020603050405020304" pitchFamily="18" charset="0"/>
                <a:cs typeface="Arial" pitchFamily="34" charset="0"/>
              </a:rPr>
              <a:t>= 425 000 (đồng)</a:t>
            </a:r>
            <a:endParaRPr lang="en-US" sz="2800">
              <a:effectLst/>
              <a:latin typeface="Arial" pitchFamily="34" charset="0"/>
              <a:ea typeface="Times New Roman" panose="02020603050405020304" pitchFamily="18" charset="0"/>
              <a:cs typeface="Arial" pitchFamily="34" charset="0"/>
            </a:endParaRPr>
          </a:p>
        </p:txBody>
      </p:sp>
      <p:pic>
        <p:nvPicPr>
          <p:cNvPr id="18" name="Graphic 27" descr="Clipboard">
            <a:extLst>
              <a:ext uri="{FF2B5EF4-FFF2-40B4-BE49-F238E27FC236}">
                <a16:creationId xmlns:a16="http://schemas.microsoft.com/office/drawing/2014/main" xmlns="" id="{69A6127C-44C4-4935-8488-02212BF0E6B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631394">
            <a:off x="6872998" y="4525566"/>
            <a:ext cx="2010536" cy="2010536"/>
          </a:xfrm>
          <a:prstGeom prst="rect">
            <a:avLst/>
          </a:prstGeom>
        </p:spPr>
      </p:pic>
      <p:pic>
        <p:nvPicPr>
          <p:cNvPr id="19" name="Graphic 31" descr="Pencil">
            <a:extLst>
              <a:ext uri="{FF2B5EF4-FFF2-40B4-BE49-F238E27FC236}">
                <a16:creationId xmlns:a16="http://schemas.microsoft.com/office/drawing/2014/main" xmlns="" id="{F21940DF-3AEF-4263-BDC6-04DEDCE8D6A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8178747" y="5147653"/>
            <a:ext cx="1181515" cy="1181515"/>
          </a:xfrm>
          <a:prstGeom prst="rect">
            <a:avLst/>
          </a:prstGeom>
        </p:spPr>
      </p:pic>
    </p:spTree>
    <p:extLst>
      <p:ext uri="{BB962C8B-B14F-4D97-AF65-F5344CB8AC3E}">
        <p14:creationId xmlns:p14="http://schemas.microsoft.com/office/powerpoint/2010/main" val="127998759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TF33787325_Lab safety_AAS_v3" id="{898BC5E2-691B-4B41-A97D-F35AD4FFF20D}" vid="{295F60D3-032D-43CA-A300-E4752067AD5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9E59094-1E6F-42D5-A62B-D0344AFFFA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0096A91-93C8-4C7A-BF68-944591874A6D}">
  <ds:schemaRefs>
    <ds:schemaRef ds:uri="http://schemas.microsoft.com/office/2006/metadata/properties"/>
    <ds:schemaRef ds:uri="http://www.w3.org/XML/1998/namespace"/>
    <ds:schemaRef ds:uri="http://purl.org/dc/terms/"/>
    <ds:schemaRef ds:uri="http://purl.org/dc/elements/1.1/"/>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16c05727-aa75-4e4a-9b5f-8a80a1165891"/>
    <ds:schemaRef ds:uri="71af3243-3dd4-4a8d-8c0d-dd76da1f02a5"/>
  </ds:schemaRefs>
</ds:datastoreItem>
</file>

<file path=customXml/itemProps3.xml><?xml version="1.0" encoding="utf-8"?>
<ds:datastoreItem xmlns:ds="http://schemas.openxmlformats.org/officeDocument/2006/customXml" ds:itemID="{604BA817-A03C-4EA3-86C4-6E42BD37F52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Lab safety</Template>
  <TotalTime>701</TotalTime>
  <Words>1159</Words>
  <Application>Microsoft Office PowerPoint</Application>
  <PresentationFormat>Custom</PresentationFormat>
  <Paragraphs>151</Paragraphs>
  <Slides>20</Slides>
  <Notes>1</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20</vt:i4>
      </vt:variant>
    </vt:vector>
  </HeadingPairs>
  <TitlesOfParts>
    <vt:vector size="23" baseType="lpstr">
      <vt:lpstr>Office Theme</vt:lpstr>
      <vt:lpstr>Equation</vt:lpstr>
      <vt:lpstr>Microsoft Excel Chart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Remember… Safety First!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Safety</dc:title>
  <dc:creator>Lê Hải</dc:creator>
  <cp:lastModifiedBy>Admin</cp:lastModifiedBy>
  <cp:revision>49</cp:revision>
  <dcterms:created xsi:type="dcterms:W3CDTF">2021-06-07T13:44:30Z</dcterms:created>
  <dcterms:modified xsi:type="dcterms:W3CDTF">2021-07-30T03:31:03Z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