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260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396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133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974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592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221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1094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295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004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66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391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6C91-8DC0-4288-868A-1E330C4C5A43}" type="datetimeFigureOut">
              <a:rPr lang="vi-VN" smtClean="0"/>
              <a:t>09/08/2020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30FE8-F82C-4338-B5B6-F2894691F5B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001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1789" y="66984"/>
            <a:ext cx="12090211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4: QUÃNG ĐƯỜNG VÀ TỐC ĐỘ TRONG DAO ĐỘNG ĐIỀU HÒA</a:t>
            </a:r>
            <a:endParaRPr lang="vi-VN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2953" y="1022664"/>
            <a:ext cx="6622326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1.Các lưu ý tính quãng đường thường gặp</a:t>
            </a:r>
            <a:endParaRPr lang="vi-VN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0" y="1561304"/>
                <a:ext cx="1129579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 đường vật đi được trong 1 chu kì (t = T) luôn luôn là 4A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61304"/>
                <a:ext cx="11295797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1079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72953" y="4069177"/>
                <a:ext cx="10611704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nl-NL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 đường vật đi được trong n chu kì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(t = nT) </a:t>
                </a:r>
                <a:r>
                  <a:rPr lang="nl-NL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luôn luôn là n.4A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𝑛𝑇</m:t>
                        </m:r>
                      </m:sub>
                    </m:sSub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.4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  <a:endParaRPr lang="vi-VN" sz="3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3" y="4069177"/>
                <a:ext cx="10611704" cy="1014380"/>
              </a:xfrm>
              <a:prstGeom prst="rect">
                <a:avLst/>
              </a:prstGeom>
              <a:blipFill rotWithShape="0">
                <a:blip r:embed="rId3"/>
                <a:stretch>
                  <a:fillRect l="-1206" t="-6627" r="-1149" b="-132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56948" y="5383851"/>
                <a:ext cx="11878104" cy="757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 đường vật đi được trong nửa chu kì(t = 1/2T) luôn luôn là 2A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f>
                          <m:f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  <a:endParaRPr lang="vi-VN" sz="3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48" y="5383851"/>
                <a:ext cx="11878104" cy="757964"/>
              </a:xfrm>
              <a:prstGeom prst="rect">
                <a:avLst/>
              </a:prstGeom>
              <a:blipFill rotWithShape="0">
                <a:blip r:embed="rId4"/>
                <a:stretch>
                  <a:fillRect l="-1078" t="-2400" r="-71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2852382" y="2568906"/>
            <a:ext cx="7408769" cy="899196"/>
            <a:chOff x="2825087" y="2263387"/>
            <a:chExt cx="7408769" cy="899196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825087" y="2756848"/>
              <a:ext cx="711048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6318916" y="2715901"/>
              <a:ext cx="95534" cy="8188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Oval 14"/>
            <p:cNvSpPr/>
            <p:nvPr/>
          </p:nvSpPr>
          <p:spPr>
            <a:xfrm>
              <a:off x="8463892" y="2718173"/>
              <a:ext cx="95534" cy="8188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" name="Oval 15"/>
            <p:cNvSpPr/>
            <p:nvPr/>
          </p:nvSpPr>
          <p:spPr>
            <a:xfrm>
              <a:off x="4219430" y="2704525"/>
              <a:ext cx="95534" cy="8188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Rectangle 16"/>
                <p:cNvSpPr/>
                <p:nvPr/>
              </p:nvSpPr>
              <p:spPr>
                <a:xfrm>
                  <a:off x="8452561" y="2359764"/>
                  <a:ext cx="3969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oMath>
                    </m:oMathPara>
                  </a14:m>
                  <a:endParaRPr lang="vi-VN" dirty="0"/>
                </a:p>
              </p:txBody>
            </p:sp>
          </mc:Choice>
          <mc:Fallback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2561" y="2359764"/>
                  <a:ext cx="396904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Rectangle 17"/>
                <p:cNvSpPr/>
                <p:nvPr/>
              </p:nvSpPr>
              <p:spPr>
                <a:xfrm>
                  <a:off x="3786008" y="2397300"/>
                  <a:ext cx="57002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vi-VN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oMath>
                    </m:oMathPara>
                  </a14:m>
                  <a:endParaRPr lang="vi-VN" dirty="0"/>
                </a:p>
              </p:txBody>
            </p:sp>
          </mc:Choice>
          <mc:Fallback>
            <p:sp>
              <p:nvSpPr>
                <p:cNvPr id="18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6008" y="2397300"/>
                  <a:ext cx="570028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Rectangle 18"/>
                <p:cNvSpPr/>
                <p:nvPr/>
              </p:nvSpPr>
              <p:spPr>
                <a:xfrm>
                  <a:off x="6189187" y="2263387"/>
                  <a:ext cx="40992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vi-VN" dirty="0"/>
                </a:p>
              </p:txBody>
            </p:sp>
          </mc:Choice>
          <mc:Fallback>
            <p:sp>
              <p:nvSpPr>
                <p:cNvPr id="19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9187" y="2263387"/>
                  <a:ext cx="409920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Rectangle 19"/>
                <p:cNvSpPr/>
                <p:nvPr/>
              </p:nvSpPr>
              <p:spPr>
                <a:xfrm>
                  <a:off x="9737118" y="2793251"/>
                  <a:ext cx="3792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vi-VN" dirty="0"/>
                </a:p>
              </p:txBody>
            </p:sp>
          </mc:Choice>
          <mc:Fallback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37118" y="2793251"/>
                  <a:ext cx="379206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Rectangle 20"/>
                <p:cNvSpPr/>
                <p:nvPr/>
              </p:nvSpPr>
              <p:spPr>
                <a:xfrm>
                  <a:off x="9619585" y="2318625"/>
                  <a:ext cx="61427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(+)</m:t>
                        </m:r>
                      </m:oMath>
                    </m:oMathPara>
                  </a14:m>
                  <a:endParaRPr lang="vi-VN" dirty="0"/>
                </a:p>
              </p:txBody>
            </p:sp>
          </mc:Choice>
          <mc:Fallback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19585" y="2318625"/>
                  <a:ext cx="614271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3" name="Straight Arrow Connector 22"/>
          <p:cNvCxnSpPr/>
          <p:nvPr/>
        </p:nvCxnSpPr>
        <p:spPr>
          <a:xfrm flipH="1">
            <a:off x="6414452" y="2898694"/>
            <a:ext cx="2119996" cy="0"/>
          </a:xfrm>
          <a:prstGeom prst="straightConnector1">
            <a:avLst/>
          </a:prstGeom>
          <a:ln w="38100">
            <a:solidFill>
              <a:srgbClr val="00EBE6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249002" y="2898694"/>
            <a:ext cx="2192743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294492" y="3267526"/>
            <a:ext cx="2147253" cy="0"/>
          </a:xfrm>
          <a:prstGeom prst="straightConnector1">
            <a:avLst/>
          </a:prstGeom>
          <a:ln w="38100">
            <a:solidFill>
              <a:srgbClr val="00EBE6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441745" y="3267526"/>
            <a:ext cx="2147253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7272885" y="2518964"/>
                <a:ext cx="3969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885" y="2518964"/>
                <a:ext cx="39690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5261530" y="2529983"/>
                <a:ext cx="3969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530" y="2529983"/>
                <a:ext cx="39690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7471337" y="3333748"/>
                <a:ext cx="3969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337" y="3333748"/>
                <a:ext cx="39690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5096755" y="3255153"/>
                <a:ext cx="3969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755" y="3255153"/>
                <a:ext cx="39690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772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30" grpId="0"/>
      <p:bldP spid="31" grpId="0"/>
      <p:bldP spid="32" grpId="0"/>
      <p:bldP spid="3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953" y="3835163"/>
            <a:ext cx="3035300" cy="55245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09516" y="363592"/>
                <a:ext cx="9767248" cy="36274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</m:t>
                    </m:r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(cm).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khoảng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△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=38,5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kể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bắt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chuyển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10,4 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10,35 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10,3 m.	</a:t>
                </a: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10,25 m.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=1,5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△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=25+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⇒△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=25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= A = 10 cm.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=4</m:t>
                            </m:r>
                            <m:func>
                              <m:func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𝑐𝑜𝑠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20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.6,325−</m:t>
                                    </m:r>
                                    <m:f>
                                      <m:fPr>
                                        <m:ctrlPr>
                                          <a:rPr lang="vi-VN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5</m:t>
                                        </m:r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6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=−5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&gt;0</m:t>
                            </m:r>
                          </m:e>
                        </m:eqAr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 = 25.4A + 2A + 5 = 1025 cm.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16" y="363592"/>
                <a:ext cx="9767248" cy="3627403"/>
              </a:xfrm>
              <a:prstGeom prst="rect">
                <a:avLst/>
              </a:prstGeom>
              <a:blipFill rotWithShape="0">
                <a:blip r:embed="rId3"/>
                <a:stretch>
                  <a:fillRect l="-562" b="-3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050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350" y="3429000"/>
            <a:ext cx="2787650" cy="65722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482220" y="199329"/>
                <a:ext cx="9030269" cy="36535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xung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quanh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trí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cân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O. Ban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qua O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dương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chưa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đổi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chuyển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còn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lại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nửa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=0,7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đã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 cm.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72,55 cm/s.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36,27 cm/s.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20,94 cm/s.	</a:t>
                </a: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41,89 cm/s.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0→</m:t>
                            </m:r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den>
                    </m:f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fNam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func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1,2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=8;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40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d>
                          <m:d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𝑐𝑚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/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</m:d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20" y="199329"/>
                <a:ext cx="9030269" cy="3653501"/>
              </a:xfrm>
              <a:prstGeom prst="rect">
                <a:avLst/>
              </a:prstGeom>
              <a:blipFill rotWithShape="0">
                <a:blip r:embed="rId3"/>
                <a:stretch>
                  <a:fillRect l="-540" t="-1002" r="-6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189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059" y="3048000"/>
            <a:ext cx="3368675" cy="7620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91402" y="306672"/>
                <a:ext cx="10272215" cy="41722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cm.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đến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331,4 cm.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360 cm.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337,5 cm.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333,8 cm.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=0,4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Lại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△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=14,75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△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=14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fNam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func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14</m:t>
                    </m:r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fNam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</m:e>
                    </m:func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=4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𝑐𝑚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&gt;0</m:t>
                            </m:r>
                          </m:e>
                        </m:eqAr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=−4</m:t>
                            </m:r>
                            <m:rad>
                              <m:radPr>
                                <m:degHide m:val="on"/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&gt;0</m:t>
                            </m:r>
                          </m:e>
                        </m:eqAr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Dựa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hình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vẽ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=14.4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+2</m:t>
                    </m:r>
                    <m:d>
                      <m:d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=331,4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02" y="306672"/>
                <a:ext cx="10272215" cy="4172296"/>
              </a:xfrm>
              <a:prstGeom prst="rect">
                <a:avLst/>
              </a:prstGeom>
              <a:blipFill rotWithShape="0">
                <a:blip r:embed="rId3"/>
                <a:stretch>
                  <a:fillRect l="-4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8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784" y="3161945"/>
            <a:ext cx="2667000" cy="7524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482221" y="55415"/>
                <a:ext cx="11555104" cy="3009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trên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trục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Ox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xung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quanh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gốc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biên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6 cm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s.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Mốc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qua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trí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= 3 cm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dương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Khoảng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249 cm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kể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62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125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127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=10.4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Dựa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trục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△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</m:t>
                    </m:r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fNam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</m:e>
                    </m:func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125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21" y="55415"/>
                <a:ext cx="11555104" cy="3009927"/>
              </a:xfrm>
              <a:prstGeom prst="rect">
                <a:avLst/>
              </a:prstGeom>
              <a:blipFill rotWithShape="0">
                <a:blip r:embed="rId3"/>
                <a:stretch>
                  <a:fillRect l="-1055" t="-2024" b="-161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5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63620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503911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118418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770820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311047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938903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162409"/>
            <a:ext cx="924163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-Quãng đường vật đi được trong một phần tư chu kì((t = 1/4T):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91874" y="812876"/>
                <a:ext cx="8949758" cy="757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f>
                          <m:f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nếu vật bắt đầu chuyển động từ x = 0 hoặc x = ±A.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74" y="812876"/>
                <a:ext cx="8949758" cy="757964"/>
              </a:xfrm>
              <a:prstGeom prst="rect">
                <a:avLst/>
              </a:prstGeom>
              <a:blipFill rotWithShape="0">
                <a:blip r:embed="rId2"/>
                <a:stretch>
                  <a:fillRect l="-1431" t="-2400" r="-3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91874" y="1544065"/>
                <a:ext cx="8740791" cy="757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f>
                          <m:f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sub>
                    </m:sSub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nếu vật bắt đầu chuyển động từ x ≠ 0 hoặc x ≠ A.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74" y="1544065"/>
                <a:ext cx="8740791" cy="757964"/>
              </a:xfrm>
              <a:prstGeom prst="rect">
                <a:avLst/>
              </a:prstGeom>
              <a:blipFill rotWithShape="0">
                <a:blip r:embed="rId3"/>
                <a:stretch>
                  <a:fillRect l="-1464" t="-2400" r="-34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0" y="2327255"/>
            <a:ext cx="1188094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 đường vật đi được từ VTCB đến vị trí vật có li độ x</a:t>
            </a:r>
            <a:r>
              <a:rPr lang="vi-VN" sz="2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 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472176" y="3011396"/>
            <a:ext cx="7644411" cy="1097545"/>
            <a:chOff x="2825087" y="2218926"/>
            <a:chExt cx="7644411" cy="109754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2825087" y="2756848"/>
              <a:ext cx="711048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318916" y="2715901"/>
              <a:ext cx="95534" cy="8188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/>
            </a:p>
          </p:txBody>
        </p:sp>
        <p:sp>
          <p:nvSpPr>
            <p:cNvPr id="12" name="Oval 11"/>
            <p:cNvSpPr/>
            <p:nvPr/>
          </p:nvSpPr>
          <p:spPr>
            <a:xfrm>
              <a:off x="8463892" y="2718173"/>
              <a:ext cx="95534" cy="8188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/>
            </a:p>
          </p:txBody>
        </p:sp>
        <p:sp>
          <p:nvSpPr>
            <p:cNvPr id="13" name="Oval 12"/>
            <p:cNvSpPr/>
            <p:nvPr/>
          </p:nvSpPr>
          <p:spPr>
            <a:xfrm>
              <a:off x="4219430" y="2704525"/>
              <a:ext cx="95534" cy="81887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Rectangle 13"/>
                <p:cNvSpPr/>
                <p:nvPr/>
              </p:nvSpPr>
              <p:spPr>
                <a:xfrm>
                  <a:off x="8364136" y="2218926"/>
                  <a:ext cx="515206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64136" y="2218926"/>
                  <a:ext cx="515206" cy="52322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Rectangle 14"/>
                <p:cNvSpPr/>
                <p:nvPr/>
              </p:nvSpPr>
              <p:spPr>
                <a:xfrm>
                  <a:off x="3756594" y="2258994"/>
                  <a:ext cx="782907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vi-VN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56594" y="2258994"/>
                  <a:ext cx="782907" cy="52322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angle 15"/>
                <p:cNvSpPr/>
                <p:nvPr/>
              </p:nvSpPr>
              <p:spPr>
                <a:xfrm>
                  <a:off x="6189187" y="2263387"/>
                  <a:ext cx="534890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16" name="Rectangle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9187" y="2263387"/>
                  <a:ext cx="534890" cy="52322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Rectangle 16"/>
                <p:cNvSpPr/>
                <p:nvPr/>
              </p:nvSpPr>
              <p:spPr>
                <a:xfrm>
                  <a:off x="9737118" y="2793251"/>
                  <a:ext cx="485710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37118" y="2793251"/>
                  <a:ext cx="485710" cy="52322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Rectangle 17"/>
                <p:cNvSpPr/>
                <p:nvPr/>
              </p:nvSpPr>
              <p:spPr>
                <a:xfrm>
                  <a:off x="9619585" y="2318625"/>
                  <a:ext cx="849913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sz="2800" b="0" i="1" smtClean="0">
                            <a:latin typeface="Cambria Math" panose="02040503050406030204" pitchFamily="18" charset="0"/>
                          </a:rPr>
                          <m:t>(+)</m:t>
                        </m:r>
                      </m:oMath>
                    </m:oMathPara>
                  </a14:m>
                  <a:endParaRPr lang="vi-VN" sz="2800" dirty="0"/>
                </a:p>
              </p:txBody>
            </p:sp>
          </mc:Choice>
          <mc:Fallback>
            <p:sp>
              <p:nvSpPr>
                <p:cNvPr id="18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19585" y="2318625"/>
                  <a:ext cx="849913" cy="52322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Rectangle 1"/>
          <p:cNvSpPr/>
          <p:nvPr/>
        </p:nvSpPr>
        <p:spPr>
          <a:xfrm>
            <a:off x="-17084" y="4329812"/>
            <a:ext cx="973375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-Quãng đường vật đi từ vị trí vật có li độ x</a:t>
            </a:r>
            <a:r>
              <a:rPr lang="vi-VN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biên 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ngược lại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8065166" y="3510643"/>
            <a:ext cx="945983" cy="81887"/>
            <a:chOff x="8027417" y="4152093"/>
            <a:chExt cx="945983" cy="81887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8027417" y="4186901"/>
              <a:ext cx="945983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8869035" y="4152093"/>
              <a:ext cx="95534" cy="81887"/>
            </a:xfrm>
            <a:prstGeom prst="ellips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955941" y="3500521"/>
            <a:ext cx="1018765" cy="81887"/>
            <a:chOff x="7954635" y="4138445"/>
            <a:chExt cx="1018765" cy="81887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27417" y="4186901"/>
              <a:ext cx="945983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7954635" y="4138445"/>
              <a:ext cx="95534" cy="81887"/>
            </a:xfrm>
            <a:prstGeom prst="ellips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/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>
            <a:off x="7002340" y="3710739"/>
            <a:ext cx="998748" cy="0"/>
          </a:xfrm>
          <a:prstGeom prst="straightConnector1">
            <a:avLst/>
          </a:prstGeom>
          <a:ln w="381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934253" y="3756739"/>
            <a:ext cx="1084764" cy="0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794168" y="3069310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vi-VN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2800" dirty="0"/>
          </a:p>
        </p:txBody>
      </p:sp>
      <p:sp>
        <p:nvSpPr>
          <p:cNvPr id="37" name="Rectangle 36"/>
          <p:cNvSpPr/>
          <p:nvPr/>
        </p:nvSpPr>
        <p:spPr>
          <a:xfrm>
            <a:off x="8248997" y="3710739"/>
            <a:ext cx="505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vi-VN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2800" dirty="0"/>
          </a:p>
        </p:txBody>
      </p:sp>
      <p:sp>
        <p:nvSpPr>
          <p:cNvPr id="39" name="Rectangle 38"/>
          <p:cNvSpPr/>
          <p:nvPr/>
        </p:nvSpPr>
        <p:spPr>
          <a:xfrm>
            <a:off x="6708683" y="3028259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-x</a:t>
            </a:r>
            <a:r>
              <a:rPr lang="vi-VN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2800" dirty="0"/>
          </a:p>
        </p:txBody>
      </p:sp>
      <p:sp>
        <p:nvSpPr>
          <p:cNvPr id="40" name="Rectangle 39"/>
          <p:cNvSpPr/>
          <p:nvPr/>
        </p:nvSpPr>
        <p:spPr>
          <a:xfrm>
            <a:off x="7270301" y="3710739"/>
            <a:ext cx="505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vi-VN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475636" y="3391284"/>
                <a:ext cx="970009" cy="7333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vi-VN" sz="2800" b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vi-VN" sz="2800" b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vi-VN" sz="2800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         </m:t>
                                </m:r>
                              </m:e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vi-VN" sz="2800" b="1" dirty="0"/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36" y="3391284"/>
                <a:ext cx="970009" cy="73334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/>
              <p:cNvSpPr/>
              <p:nvPr/>
            </p:nvSpPr>
            <p:spPr>
              <a:xfrm>
                <a:off x="637274" y="3264038"/>
                <a:ext cx="173323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vi-VN" sz="2800" b="1" i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=|</m:t>
                      </m:r>
                      <m:sSub>
                        <m:sSubPr>
                          <m:ctrlP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vi-VN" sz="2800" b="1" i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vi-VN" sz="2800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74" y="3264038"/>
                <a:ext cx="1733231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637274" y="3722993"/>
                <a:ext cx="23977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vi-VN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vi-VN" sz="28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vi-VN" sz="2800" b="1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8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vi-VN" sz="2800" b="1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−|</m:t>
                    </m:r>
                    <m:sSub>
                      <m:sSubPr>
                        <m:ctrlPr>
                          <a:rPr lang="vi-VN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vi-VN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vi-VN" sz="28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vi-VN" sz="2800" b="1" dirty="0" smtClean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vi-VN" sz="2800" b="1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vi-VN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74" y="3722993"/>
                <a:ext cx="2397708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>
            <a:off x="8974186" y="3552332"/>
            <a:ext cx="11367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3" idx="6"/>
          </p:cNvCxnSpPr>
          <p:nvPr/>
        </p:nvCxnSpPr>
        <p:spPr>
          <a:xfrm>
            <a:off x="5962053" y="3537939"/>
            <a:ext cx="993888" cy="110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8974186" y="3869283"/>
            <a:ext cx="1232329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9464038" y="3830768"/>
            <a:ext cx="505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vi-VN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vi-VN" sz="28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894398" y="3845652"/>
            <a:ext cx="1120299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6138354" y="3787258"/>
            <a:ext cx="505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vi-VN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vi-VN" sz="2800" dirty="0"/>
          </a:p>
        </p:txBody>
      </p:sp>
      <p:sp>
        <p:nvSpPr>
          <p:cNvPr id="61" name="Rectangle 60"/>
          <p:cNvSpPr/>
          <p:nvPr/>
        </p:nvSpPr>
        <p:spPr>
          <a:xfrm>
            <a:off x="0" y="4992138"/>
            <a:ext cx="3239990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2.Tốc độ trung bình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301526" y="5569349"/>
                <a:ext cx="269092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Tổng </a:t>
                </a:r>
                <a:r>
                  <a:rPr lang="nl-NL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quát</a:t>
                </a:r>
                <a:r>
                  <a:rPr lang="nl-NL" sz="28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̄"/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nl-NL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</m:acc>
                    <m:r>
                      <a:rPr lang="nl-NL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nl-NL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𝑺</m:t>
                        </m:r>
                      </m:num>
                      <m:den>
                        <m:r>
                          <a:rPr lang="nl-NL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vi-VN" sz="2800" dirty="0"/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26" y="5569349"/>
                <a:ext cx="2690929" cy="714683"/>
              </a:xfrm>
              <a:prstGeom prst="rect">
                <a:avLst/>
              </a:prstGeom>
              <a:blipFill rotWithShape="0">
                <a:blip r:embed="rId12"/>
                <a:stretch>
                  <a:fillRect l="-4525" b="-940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/>
          <p:cNvSpPr/>
          <p:nvPr/>
        </p:nvSpPr>
        <p:spPr>
          <a:xfrm>
            <a:off x="3009539" y="5654465"/>
            <a:ext cx="1788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đó: </a:t>
            </a:r>
            <a:endParaRPr lang="vi-VN" sz="2800" dirty="0"/>
          </a:p>
        </p:txBody>
      </p:sp>
      <p:sp>
        <p:nvSpPr>
          <p:cNvPr id="64" name="Rectangle 63"/>
          <p:cNvSpPr/>
          <p:nvPr/>
        </p:nvSpPr>
        <p:spPr>
          <a:xfrm>
            <a:off x="4611588" y="5678123"/>
            <a:ext cx="748153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nl-NL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S: quãng đường đi được trong khoảng thời gian t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94248" y="6189318"/>
            <a:ext cx="636263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nl-NL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t: là thời gian vật đi được quãng đường S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2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2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54" grpId="0"/>
      <p:bldP spid="5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56961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544" y="88100"/>
            <a:ext cx="6501395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nl-NL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B.CÁC DẠNG BÀI TẬP THƯỜNG GẶP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82169" y="606693"/>
                <a:ext cx="9739533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DẠNG 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1: Tính quãng đường vật đi được trong khoảng thời gian </a:t>
                </a:r>
                <a:r>
                  <a:rPr lang="nl-NL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nl-NL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 </a:t>
                </a:r>
                <a14:m>
                  <m:oMath xmlns:m="http://schemas.openxmlformats.org/officeDocument/2006/math">
                    <m:r>
                      <a:rPr lang="nl-NL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nl-NL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𝜟</m:t>
                    </m:r>
                    <m:r>
                      <a:rPr lang="nl-NL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nl-NL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nl-NL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nl-NL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nl-NL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nl-NL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nl-NL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69" y="606693"/>
                <a:ext cx="9739533" cy="1014380"/>
              </a:xfrm>
              <a:prstGeom prst="rect">
                <a:avLst/>
              </a:prstGeom>
              <a:blipFill rotWithShape="0">
                <a:blip r:embed="rId2"/>
                <a:stretch>
                  <a:fillRect l="-1315" t="-6627" r="-1252" b="-132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04797" y="1540483"/>
            <a:ext cx="5970417" cy="520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nl-NL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 1: 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t:  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= t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t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chu kì T.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04797" y="2149383"/>
                <a:ext cx="7883184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l-NL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 </a:t>
                </a:r>
                <a:r>
                  <a:rPr lang="nl-NL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2: </a:t>
                </a:r>
                <a:r>
                  <a:rPr lang="nl-NL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 góc quét: </a:t>
                </a:r>
                <a14:m>
                  <m:oMath xmlns:m="http://schemas.openxmlformats.org/officeDocument/2006/math"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nl-NL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và phân tích: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7" y="2149383"/>
                <a:ext cx="7883184" cy="553357"/>
              </a:xfrm>
              <a:prstGeom prst="rect">
                <a:avLst/>
              </a:prstGeom>
              <a:blipFill rotWithShape="0">
                <a:blip r:embed="rId3"/>
                <a:stretch>
                  <a:fillRect l="-1547" t="-12222" r="-309" b="-2555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0" y="2685249"/>
                <a:ext cx="10389121" cy="908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vi-VN" sz="28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m:rPr>
                              <m:nor/>
                            </m:r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  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vi-VN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ớ</m:t>
                          </m:r>
                          <m:r>
                            <m:rPr>
                              <m:sty m:val="p"/>
                            </m:rPr>
                            <a:rPr lang="vi-VN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  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′&lt;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)⇔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f>
                            <m:f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vi-VN" sz="2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m:rPr>
                              <m:nor/>
                            </m:r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  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vi-VN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ớ</m:t>
                          </m:r>
                          <m:r>
                            <m:rPr>
                              <m:sty m:val="p"/>
                            </m:rPr>
                            <a:rPr lang="vi-VN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  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′&lt;</m:t>
                          </m:r>
                          <m:f>
                            <m:f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vi-VN" sz="2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85249"/>
                <a:ext cx="10389121" cy="9080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28544" y="3696912"/>
                <a:ext cx="43283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vi-VN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44" y="3696912"/>
                <a:ext cx="4328364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304797" y="5588648"/>
            <a:ext cx="11301048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+S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Quãng đường vật đi được tương ứng với góc quét là α’ hay tương ứng thời gian là ∆t’.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2169" y="4470674"/>
            <a:ext cx="11146303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+S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k.2A: Quãng đường vật đi được tương ứng với góc quét là kπ hay tương ứng thời gian là kT/2.</a:t>
            </a:r>
            <a:endParaRPr lang="vi-VN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6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489" y="691981"/>
            <a:ext cx="11753619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 α’ = π/2 hay ∆t’ = T/4 mà lúc đầu (t=t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vật có ở li độ x = 0 hay x = ±A thì S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A.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38381" y="1692516"/>
                <a:ext cx="5277791" cy="16878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 đường: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=2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mr>
                          <m:mr>
                            <m:e/>
                          </m:mr>
                          <m:m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=4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81" y="1692516"/>
                <a:ext cx="5277791" cy="1687834"/>
              </a:xfrm>
              <a:prstGeom prst="rect">
                <a:avLst/>
              </a:prstGeom>
              <a:blipFill rotWithShape="0">
                <a:blip r:embed="rId2"/>
                <a:stretch>
                  <a:fillRect l="-24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89206" y="3412721"/>
                <a:ext cx="11055271" cy="1214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+Nếu vật bắt đầu từ VTCB hoặc vị trí biên thì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</m:num>
                      <m:den>
                        <m: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𝒏</m:t>
                    </m:r>
                    <m:f>
                      <m:f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</m:num>
                      <m:den>
                        <m: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b="1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𝒏𝑨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06" y="3412721"/>
                <a:ext cx="11055271" cy="1214884"/>
              </a:xfrm>
              <a:prstGeom prst="rect">
                <a:avLst/>
              </a:prstGeom>
              <a:blipFill rotWithShape="0">
                <a:blip r:embed="rId3"/>
                <a:stretch>
                  <a:fillRect l="-115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5716172" y="1708702"/>
                <a:ext cx="4119141" cy="16878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 ra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f>
                                <m:fPr>
                                  <m:ctrlP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mr>
                          <m:mr>
                            <m:e/>
                          </m:mr>
                          <m:mr>
                            <m:e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𝑛𝑇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vi-VN" sz="28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172" y="1708702"/>
                <a:ext cx="4119141" cy="1687834"/>
              </a:xfrm>
              <a:prstGeom prst="rect">
                <a:avLst/>
              </a:prstGeom>
              <a:blipFill rotWithShape="0">
                <a:blip r:embed="rId4"/>
                <a:stretch>
                  <a:fillRect l="-3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64123" y="141861"/>
            <a:ext cx="1234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 ý:</a:t>
            </a:r>
            <a:endParaRPr lang="vi-VN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8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8812" y="1514198"/>
            <a:ext cx="1845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Tại t = t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vi-VN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795299" y="1287265"/>
                <a:ext cx="4067588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vi-VN" sz="28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vi-VN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vi-VN" sz="28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vi-VN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sSub>
                                  <m:sSub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vi-VN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)=?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vi-VN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&lt;0</m:t>
                                </m:r>
                                <m:r>
                                  <m:rPr>
                                    <m:nor/>
                                  </m:rP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h𝑎𝑦</m:t>
                                </m:r>
                                <m:r>
                                  <m:rPr>
                                    <m:nor/>
                                  </m:rP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sSub>
                                  <m:sSub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vi-VN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  <m:r>
                                  <m:rPr>
                                    <m:nor/>
                                  </m:rP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             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99" y="1287265"/>
                <a:ext cx="4067588" cy="10534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6054340" y="1555929"/>
            <a:ext cx="2148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(trạng thái 1) </a:t>
            </a:r>
            <a:endParaRPr lang="vi-VN" sz="2800" dirty="0"/>
          </a:p>
        </p:txBody>
      </p:sp>
      <p:sp>
        <p:nvSpPr>
          <p:cNvPr id="6" name="Rectangle 5"/>
          <p:cNvSpPr/>
          <p:nvPr/>
        </p:nvSpPr>
        <p:spPr>
          <a:xfrm>
            <a:off x="168812" y="2636229"/>
            <a:ext cx="1762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 t = t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vi-VN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795299" y="2476838"/>
                <a:ext cx="4084131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vi-VN" sz="28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vi-VN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vi-VN" sz="28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vi-VN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m:rPr>
                                    <m:sty m:val="p"/>
                                  </m:rP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sSub>
                                  <m:sSub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vi-VN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)=?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vi-VN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&lt;0</m:t>
                                </m:r>
                                <m:r>
                                  <m:rPr>
                                    <m:nor/>
                                  </m:rP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h𝑎𝑦</m:t>
                                </m:r>
                                <m:r>
                                  <m:rPr>
                                    <m:nor/>
                                  </m:rP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sSub>
                                  <m:sSub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vi-VN" sz="28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vi-VN" sz="28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  <m:r>
                                  <m:rPr>
                                    <m:nor/>
                                  </m:rPr>
                                  <a:rPr lang="vi-VN" sz="2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             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99" y="2476838"/>
                <a:ext cx="4084131" cy="10534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054340" y="2741975"/>
            <a:ext cx="2148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(trạng thái 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endParaRPr lang="vi-VN" sz="2800" dirty="0"/>
          </a:p>
        </p:txBody>
      </p:sp>
      <p:sp>
        <p:nvSpPr>
          <p:cNvPr id="9" name="Rectangle 8"/>
          <p:cNvSpPr/>
          <p:nvPr/>
        </p:nvSpPr>
        <p:spPr>
          <a:xfrm>
            <a:off x="168812" y="4478697"/>
            <a:ext cx="118449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18440" algn="l"/>
                <a:tab pos="457200" algn="l"/>
              </a:tabLst>
            </a:pPr>
            <a:r>
              <a:rPr lang="nl-NL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 </a:t>
            </a:r>
            <a:r>
              <a:rPr lang="nl-NL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4: 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</a:t>
            </a: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nl-NL" sz="2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vào S để tìm ra được 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quãng đường vật đi từ thời điểm t</a:t>
            </a:r>
            <a:r>
              <a:rPr lang="vi-VN" sz="2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đến t</a:t>
            </a:r>
            <a:r>
              <a:rPr lang="vi-VN" sz="2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là:  S = S</a:t>
            </a:r>
            <a:r>
              <a:rPr lang="vi-VN" sz="2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S</a:t>
            </a:r>
            <a:r>
              <a:rPr lang="vi-VN" sz="2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68812" y="3728713"/>
                <a:ext cx="89465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Dùng trục phân bố thời gian hoặc đường tròn pha </a:t>
                </a:r>
                <a14:m>
                  <m:oMath xmlns:m="http://schemas.openxmlformats.org/officeDocument/2006/math"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=?</m:t>
                    </m:r>
                  </m:oMath>
                </a14:m>
                <a:r>
                  <a:rPr lang="nl-NL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12" y="3728713"/>
                <a:ext cx="8946552" cy="523220"/>
              </a:xfrm>
              <a:prstGeom prst="rect">
                <a:avLst/>
              </a:prstGeom>
              <a:blipFill rotWithShape="0">
                <a:blip r:embed="rId4"/>
                <a:stretch>
                  <a:fillRect l="-1431" t="-12941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68812" y="182124"/>
            <a:ext cx="2672526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nl-NL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 3: 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S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8812" y="781066"/>
            <a:ext cx="9542584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Để tính S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chỉ cần xác định trạng thái tại hai thời điểm t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t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9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" name="Rectangle 1"/>
          <p:cNvSpPr/>
          <p:nvPr/>
        </p:nvSpPr>
        <p:spPr>
          <a:xfrm>
            <a:off x="235164" y="266369"/>
            <a:ext cx="212750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DỤ MINH HỌA</a:t>
            </a:r>
            <a:endParaRPr lang="vi-VN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35164" y="894111"/>
                <a:ext cx="11761218" cy="1574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</a:t>
                </a:r>
                <a:r>
                  <a:rPr lang="en-US" b="1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(ĐH 2014)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</m:func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(cm).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 cm.	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 cm.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15 cm.	</a:t>
                </a: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 cm.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S = 4A = 20 cm 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64" y="894111"/>
                <a:ext cx="11761218" cy="1574149"/>
              </a:xfrm>
              <a:prstGeom prst="rect">
                <a:avLst/>
              </a:prstGeom>
              <a:blipFill rotWithShape="0">
                <a:blip r:embed="rId2"/>
                <a:stretch>
                  <a:fillRect l="-467" t="-2326" r="-415" b="-426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29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9516" y="243808"/>
            <a:ext cx="11350388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  <a:buClr>
                <a:srgbClr val="0000FF"/>
              </a:buClr>
              <a:buSzPts val="1200"/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  <a:r>
              <a:rPr lang="en-US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(ĐH2013)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biên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cm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s.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s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64 cm.	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cm.	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 cm.	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cm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2706" y="3152321"/>
            <a:ext cx="10350786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s = 2T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= 2.4A = 32 cm . </a:t>
            </a:r>
            <a:endParaRPr lang="vi-VN" sz="2800" dirty="0"/>
          </a:p>
        </p:txBody>
      </p:sp>
      <p:sp>
        <p:nvSpPr>
          <p:cNvPr id="5" name="Rectangle 4"/>
          <p:cNvSpPr/>
          <p:nvPr/>
        </p:nvSpPr>
        <p:spPr>
          <a:xfrm>
            <a:off x="4867606" y="2441484"/>
            <a:ext cx="204735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8099832" y="3866489"/>
                <a:ext cx="1774845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b="1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C.</a:t>
                </a:r>
                <a:endParaRPr lang="vi-VN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9832" y="3866489"/>
                <a:ext cx="1774845" cy="553357"/>
              </a:xfrm>
              <a:prstGeom prst="rect">
                <a:avLst/>
              </a:prstGeom>
              <a:blipFill rotWithShape="0">
                <a:blip r:embed="rId2"/>
                <a:stretch>
                  <a:fillRect t="-10989" r="-6186" b="-24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751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09" y="3892684"/>
            <a:ext cx="3495675" cy="58102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95617" y="20775"/>
                <a:ext cx="10818125" cy="21654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 </a:t>
                </a:r>
                <a:r>
                  <a:rPr lang="en-US" sz="2800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2: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dọc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Ox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func>
                      <m:func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vi-VN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(cm).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43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114 cm.	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</a:t>
                </a:r>
                <a:r>
                  <a:rPr lang="en-US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116 cm.	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117,5 cm.	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115,5 cm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17" y="20775"/>
                <a:ext cx="10818125" cy="2165401"/>
              </a:xfrm>
              <a:prstGeom prst="rect">
                <a:avLst/>
              </a:prstGeom>
              <a:blipFill rotWithShape="0">
                <a:blip r:embed="rId3"/>
                <a:stretch>
                  <a:fillRect l="-1127" t="-2809" b="-533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795610" y="2063937"/>
            <a:ext cx="2047355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336760" y="3719953"/>
                <a:ext cx="3447290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=7.4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60" y="3719953"/>
                <a:ext cx="3447290" cy="553357"/>
              </a:xfrm>
              <a:prstGeom prst="rect">
                <a:avLst/>
              </a:prstGeom>
              <a:blipFill rotWithShape="0">
                <a:blip r:embed="rId4"/>
                <a:stretch>
                  <a:fillRect l="-3534" t="-10989" b="-24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36760" y="4224951"/>
                <a:ext cx="6447534" cy="1120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𝜑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=2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𝑐𝑚</m:t>
                            </m:r>
                          </m:e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&lt;0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60" y="4224951"/>
                <a:ext cx="6447534" cy="1120756"/>
              </a:xfrm>
              <a:prstGeom prst="rect">
                <a:avLst/>
              </a:prstGeom>
              <a:blipFill rotWithShape="0">
                <a:blip r:embed="rId5"/>
                <a:stretch>
                  <a:fillRect l="-1890" r="-104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36759" y="5156072"/>
                <a:ext cx="10936291" cy="7473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trí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li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=2→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=−2⇒</m:t>
                    </m:r>
                    <m:sSup>
                      <m:s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59" y="5156072"/>
                <a:ext cx="10936291" cy="747384"/>
              </a:xfrm>
              <a:prstGeom prst="rect">
                <a:avLst/>
              </a:prstGeom>
              <a:blipFill rotWithShape="0">
                <a:blip r:embed="rId6"/>
                <a:stretch>
                  <a:fillRect l="-1115" b="-98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78272" y="5959127"/>
            <a:ext cx="4736681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 = 28.4 + 4 = 116 cm . 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3962144" y="2782252"/>
                <a:ext cx="5761642" cy="7603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△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=7+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⇒△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144" y="2782252"/>
                <a:ext cx="5761642" cy="760336"/>
              </a:xfrm>
              <a:prstGeom prst="rect">
                <a:avLst/>
              </a:prstGeom>
              <a:blipFill rotWithShape="0">
                <a:blip r:embed="rId7"/>
                <a:stretch>
                  <a:fillRect l="-2222" b="-8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336760" y="2795845"/>
                <a:ext cx="3464988" cy="7467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=0,5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60" y="2795845"/>
                <a:ext cx="3464988" cy="746743"/>
              </a:xfrm>
              <a:prstGeom prst="rect">
                <a:avLst/>
              </a:prstGeom>
              <a:blipFill rotWithShape="0">
                <a:blip r:embed="rId8"/>
                <a:stretch>
                  <a:fillRect l="-3515" r="-2636" b="-98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5693225" y="6106950"/>
                <a:ext cx="1754006" cy="522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b="1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8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225" y="6106950"/>
                <a:ext cx="1754006" cy="522259"/>
              </a:xfrm>
              <a:prstGeom prst="rect">
                <a:avLst/>
              </a:prstGeom>
              <a:blipFill rotWithShape="0">
                <a:blip r:embed="rId9"/>
                <a:stretch>
                  <a:fillRect t="-12941" r="-6250" b="-3294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5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8961" y="3429000"/>
            <a:ext cx="2917825" cy="55245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741527" y="155991"/>
                <a:ext cx="10081147" cy="36331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Ví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</a:t>
                </a:r>
                <a:r>
                  <a:rPr lang="en-US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: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20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cm.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dài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quãng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đến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=6,325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213,46 cm.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209,46 cm.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206,53 cm.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208,53 cm.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=0,1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mbria Math" panose="02040503050406030204" pitchFamily="18" charset="0"/>
                          </a:rPr>
                          <m:t>△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=13+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⇒△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=13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=−2</m:t>
                            </m:r>
                            <m:rad>
                              <m:radPr>
                                <m:degHide m:val="on"/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rad>
                          </m: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&gt;0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=4</m:t>
                            </m:r>
                            <m:func>
                              <m:func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𝑐𝑜𝑠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20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.6,325−</m:t>
                                    </m:r>
                                    <m:f>
                                      <m:fPr>
                                        <m:ctrlPr>
                                          <a:rPr lang="vi-VN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5</m:t>
                                        </m:r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6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=2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&gt;0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=13.4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2+2</m:t>
                        </m:r>
                        <m:rad>
                          <m:radPr>
                            <m:degHide m:val="on"/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=213,46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27" y="155991"/>
                <a:ext cx="10081147" cy="3633174"/>
              </a:xfrm>
              <a:prstGeom prst="rect">
                <a:avLst/>
              </a:prstGeom>
              <a:blipFill rotWithShape="0">
                <a:blip r:embed="rId3"/>
                <a:stretch>
                  <a:fillRect l="-544" b="-83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720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749</Words>
  <PresentationFormat>Widescreen</PresentationFormat>
  <Paragraphs>116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2020-08-09T14:40:06Z</dcterms:created>
  <dcterms:modified xsi:type="dcterms:W3CDTF">2020-08-09T16:12:47Z</dcterms:modified>
</cp:coreProperties>
</file>