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 id="2147483774" r:id="rId3"/>
  </p:sldMasterIdLst>
  <p:notesMasterIdLst>
    <p:notesMasterId r:id="rId48"/>
  </p:notesMasterIdLst>
  <p:sldIdLst>
    <p:sldId id="301" r:id="rId4"/>
    <p:sldId id="302" r:id="rId5"/>
    <p:sldId id="347" r:id="rId6"/>
    <p:sldId id="348" r:id="rId7"/>
    <p:sldId id="258" r:id="rId8"/>
    <p:sldId id="349" r:id="rId9"/>
    <p:sldId id="312" r:id="rId10"/>
    <p:sldId id="314" r:id="rId11"/>
    <p:sldId id="350" r:id="rId12"/>
    <p:sldId id="351" r:id="rId13"/>
    <p:sldId id="352" r:id="rId14"/>
    <p:sldId id="315" r:id="rId15"/>
    <p:sldId id="353" r:id="rId16"/>
    <p:sldId id="357" r:id="rId17"/>
    <p:sldId id="355" r:id="rId18"/>
    <p:sldId id="360" r:id="rId19"/>
    <p:sldId id="359" r:id="rId20"/>
    <p:sldId id="361" r:id="rId21"/>
    <p:sldId id="358" r:id="rId22"/>
    <p:sldId id="388" r:id="rId23"/>
    <p:sldId id="363" r:id="rId24"/>
    <p:sldId id="364" r:id="rId25"/>
    <p:sldId id="366" r:id="rId26"/>
    <p:sldId id="367" r:id="rId27"/>
    <p:sldId id="368" r:id="rId28"/>
    <p:sldId id="369" r:id="rId29"/>
    <p:sldId id="370" r:id="rId30"/>
    <p:sldId id="290" r:id="rId31"/>
    <p:sldId id="371" r:id="rId32"/>
    <p:sldId id="372" r:id="rId33"/>
    <p:sldId id="373" r:id="rId34"/>
    <p:sldId id="374" r:id="rId35"/>
    <p:sldId id="375" r:id="rId36"/>
    <p:sldId id="377" r:id="rId37"/>
    <p:sldId id="379" r:id="rId38"/>
    <p:sldId id="380" r:id="rId39"/>
    <p:sldId id="381" r:id="rId40"/>
    <p:sldId id="335" r:id="rId41"/>
    <p:sldId id="383" r:id="rId42"/>
    <p:sldId id="384" r:id="rId43"/>
    <p:sldId id="382" r:id="rId44"/>
    <p:sldId id="385" r:id="rId45"/>
    <p:sldId id="386" r:id="rId46"/>
    <p:sldId id="387" r:id="rId47"/>
  </p:sldIdLst>
  <p:sldSz cx="24384000" cy="13716000"/>
  <p:notesSz cx="6858000" cy="9144000"/>
  <p:custDataLst>
    <p:tags r:id="rId49"/>
  </p:custDataLst>
  <p:defaultTextStyle>
    <a:defPPr>
      <a:defRPr lang="en-US"/>
    </a:defPPr>
    <a:lvl1pPr marL="0" algn="l" defTabSz="2177135" rtl="0" eaLnBrk="1" latinLnBrk="0" hangingPunct="1">
      <a:defRPr sz="4300" kern="1200">
        <a:solidFill>
          <a:schemeClr val="tx1"/>
        </a:solidFill>
        <a:latin typeface="+mn-lt"/>
        <a:ea typeface="+mn-ea"/>
        <a:cs typeface="+mn-cs"/>
      </a:defRPr>
    </a:lvl1pPr>
    <a:lvl2pPr marL="1088567" algn="l" defTabSz="2177135" rtl="0" eaLnBrk="1" latinLnBrk="0" hangingPunct="1">
      <a:defRPr sz="4300" kern="1200">
        <a:solidFill>
          <a:schemeClr val="tx1"/>
        </a:solidFill>
        <a:latin typeface="+mn-lt"/>
        <a:ea typeface="+mn-ea"/>
        <a:cs typeface="+mn-cs"/>
      </a:defRPr>
    </a:lvl2pPr>
    <a:lvl3pPr marL="2177135" algn="l" defTabSz="2177135" rtl="0" eaLnBrk="1" latinLnBrk="0" hangingPunct="1">
      <a:defRPr sz="4300" kern="1200">
        <a:solidFill>
          <a:schemeClr val="tx1"/>
        </a:solidFill>
        <a:latin typeface="+mn-lt"/>
        <a:ea typeface="+mn-ea"/>
        <a:cs typeface="+mn-cs"/>
      </a:defRPr>
    </a:lvl3pPr>
    <a:lvl4pPr marL="3265702" algn="l" defTabSz="2177135" rtl="0" eaLnBrk="1" latinLnBrk="0" hangingPunct="1">
      <a:defRPr sz="4300" kern="1200">
        <a:solidFill>
          <a:schemeClr val="tx1"/>
        </a:solidFill>
        <a:latin typeface="+mn-lt"/>
        <a:ea typeface="+mn-ea"/>
        <a:cs typeface="+mn-cs"/>
      </a:defRPr>
    </a:lvl4pPr>
    <a:lvl5pPr marL="4354271" algn="l" defTabSz="2177135" rtl="0" eaLnBrk="1" latinLnBrk="0" hangingPunct="1">
      <a:defRPr sz="4300" kern="1200">
        <a:solidFill>
          <a:schemeClr val="tx1"/>
        </a:solidFill>
        <a:latin typeface="+mn-lt"/>
        <a:ea typeface="+mn-ea"/>
        <a:cs typeface="+mn-cs"/>
      </a:defRPr>
    </a:lvl5pPr>
    <a:lvl6pPr marL="5442837" algn="l" defTabSz="2177135" rtl="0" eaLnBrk="1" latinLnBrk="0" hangingPunct="1">
      <a:defRPr sz="4300" kern="1200">
        <a:solidFill>
          <a:schemeClr val="tx1"/>
        </a:solidFill>
        <a:latin typeface="+mn-lt"/>
        <a:ea typeface="+mn-ea"/>
        <a:cs typeface="+mn-cs"/>
      </a:defRPr>
    </a:lvl6pPr>
    <a:lvl7pPr marL="6531404" algn="l" defTabSz="2177135" rtl="0" eaLnBrk="1" latinLnBrk="0" hangingPunct="1">
      <a:defRPr sz="4300" kern="1200">
        <a:solidFill>
          <a:schemeClr val="tx1"/>
        </a:solidFill>
        <a:latin typeface="+mn-lt"/>
        <a:ea typeface="+mn-ea"/>
        <a:cs typeface="+mn-cs"/>
      </a:defRPr>
    </a:lvl7pPr>
    <a:lvl8pPr marL="7619970" algn="l" defTabSz="2177135" rtl="0" eaLnBrk="1" latinLnBrk="0" hangingPunct="1">
      <a:defRPr sz="4300" kern="1200">
        <a:solidFill>
          <a:schemeClr val="tx1"/>
        </a:solidFill>
        <a:latin typeface="+mn-lt"/>
        <a:ea typeface="+mn-ea"/>
        <a:cs typeface="+mn-cs"/>
      </a:defRPr>
    </a:lvl8pPr>
    <a:lvl9pPr marL="8708535" algn="l" defTabSz="2177135"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a:srgbClr val="FFFFCC"/>
    <a:srgbClr val="3333FF"/>
    <a:srgbClr val="FF00FF"/>
    <a:srgbClr val="E7D2B3"/>
    <a:srgbClr val="FFFF00"/>
    <a:srgbClr val="FFFF85"/>
    <a:srgbClr val="AB7C37"/>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7" autoAdjust="0"/>
    <p:restoredTop sz="94162" autoAdjust="0"/>
  </p:normalViewPr>
  <p:slideViewPr>
    <p:cSldViewPr snapToGrid="0">
      <p:cViewPr varScale="1">
        <p:scale>
          <a:sx n="48" d="100"/>
          <a:sy n="48" d="100"/>
        </p:scale>
        <p:origin x="163" y="7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8/31/2021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135" rtl="0" eaLnBrk="1" latinLnBrk="0" hangingPunct="1">
      <a:defRPr sz="2900" kern="1200">
        <a:solidFill>
          <a:schemeClr val="tx1"/>
        </a:solidFill>
        <a:latin typeface="+mn-lt"/>
        <a:ea typeface="+mn-ea"/>
        <a:cs typeface="+mn-cs"/>
      </a:defRPr>
    </a:lvl1pPr>
    <a:lvl2pPr marL="1088567" algn="l" defTabSz="2177135" rtl="0" eaLnBrk="1" latinLnBrk="0" hangingPunct="1">
      <a:defRPr sz="2900" kern="1200">
        <a:solidFill>
          <a:schemeClr val="tx1"/>
        </a:solidFill>
        <a:latin typeface="+mn-lt"/>
        <a:ea typeface="+mn-ea"/>
        <a:cs typeface="+mn-cs"/>
      </a:defRPr>
    </a:lvl2pPr>
    <a:lvl3pPr marL="2177135" algn="l" defTabSz="2177135" rtl="0" eaLnBrk="1" latinLnBrk="0" hangingPunct="1">
      <a:defRPr sz="2900" kern="1200">
        <a:solidFill>
          <a:schemeClr val="tx1"/>
        </a:solidFill>
        <a:latin typeface="+mn-lt"/>
        <a:ea typeface="+mn-ea"/>
        <a:cs typeface="+mn-cs"/>
      </a:defRPr>
    </a:lvl3pPr>
    <a:lvl4pPr marL="3265702" algn="l" defTabSz="2177135" rtl="0" eaLnBrk="1" latinLnBrk="0" hangingPunct="1">
      <a:defRPr sz="2900" kern="1200">
        <a:solidFill>
          <a:schemeClr val="tx1"/>
        </a:solidFill>
        <a:latin typeface="+mn-lt"/>
        <a:ea typeface="+mn-ea"/>
        <a:cs typeface="+mn-cs"/>
      </a:defRPr>
    </a:lvl4pPr>
    <a:lvl5pPr marL="4354271" algn="l" defTabSz="2177135" rtl="0" eaLnBrk="1" latinLnBrk="0" hangingPunct="1">
      <a:defRPr sz="2900" kern="1200">
        <a:solidFill>
          <a:schemeClr val="tx1"/>
        </a:solidFill>
        <a:latin typeface="+mn-lt"/>
        <a:ea typeface="+mn-ea"/>
        <a:cs typeface="+mn-cs"/>
      </a:defRPr>
    </a:lvl5pPr>
    <a:lvl6pPr marL="5442837" algn="l" defTabSz="2177135" rtl="0" eaLnBrk="1" latinLnBrk="0" hangingPunct="1">
      <a:defRPr sz="2900" kern="1200">
        <a:solidFill>
          <a:schemeClr val="tx1"/>
        </a:solidFill>
        <a:latin typeface="+mn-lt"/>
        <a:ea typeface="+mn-ea"/>
        <a:cs typeface="+mn-cs"/>
      </a:defRPr>
    </a:lvl6pPr>
    <a:lvl7pPr marL="6531404" algn="l" defTabSz="2177135" rtl="0" eaLnBrk="1" latinLnBrk="0" hangingPunct="1">
      <a:defRPr sz="2900" kern="1200">
        <a:solidFill>
          <a:schemeClr val="tx1"/>
        </a:solidFill>
        <a:latin typeface="+mn-lt"/>
        <a:ea typeface="+mn-ea"/>
        <a:cs typeface="+mn-cs"/>
      </a:defRPr>
    </a:lvl7pPr>
    <a:lvl8pPr marL="7619970" algn="l" defTabSz="2177135" rtl="0" eaLnBrk="1" latinLnBrk="0" hangingPunct="1">
      <a:defRPr sz="2900" kern="1200">
        <a:solidFill>
          <a:schemeClr val="tx1"/>
        </a:solidFill>
        <a:latin typeface="+mn-lt"/>
        <a:ea typeface="+mn-ea"/>
        <a:cs typeface="+mn-cs"/>
      </a:defRPr>
    </a:lvl8pPr>
    <a:lvl9pPr marL="8708535" algn="l" defTabSz="2177135"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393633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3936338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88579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88579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88579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885799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393633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20</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38</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39</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40</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41</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42</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43</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44</a:t>
            </a:fld>
            <a:endParaRPr lang="en-US"/>
          </a:p>
        </p:txBody>
      </p:sp>
    </p:spTree>
    <p:extLst>
      <p:ext uri="{BB962C8B-B14F-4D97-AF65-F5344CB8AC3E}">
        <p14:creationId xmlns:p14="http://schemas.microsoft.com/office/powerpoint/2010/main" val="420067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936338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88579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393633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93633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3936338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180097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lIns="91434" tIns="45718" rIns="91434" bIns="45718" anchor="b"/>
          <a:lstStyle>
            <a:lvl1pPr algn="ctr">
              <a:defRPr sz="119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lIns="91434" tIns="45718" rIns="91434" bIns="45718"/>
          <a:lstStyle>
            <a:lvl1pPr marL="0" indent="0" algn="ctr">
              <a:buNone/>
              <a:defRPr sz="4800"/>
            </a:lvl1pPr>
            <a:lvl2pPr marL="914342" indent="0" algn="ctr">
              <a:buNone/>
              <a:defRPr sz="4000"/>
            </a:lvl2pPr>
            <a:lvl3pPr marL="1828679" indent="0" algn="ctr">
              <a:buNone/>
              <a:defRPr sz="3600"/>
            </a:lvl3pPr>
            <a:lvl4pPr marL="2743021" indent="0" algn="ctr">
              <a:buNone/>
              <a:defRPr sz="3100"/>
            </a:lvl4pPr>
            <a:lvl5pPr marL="3657358" indent="0" algn="ctr">
              <a:buNone/>
              <a:defRPr sz="3100"/>
            </a:lvl5pPr>
            <a:lvl6pPr marL="4571699" indent="0" algn="ctr">
              <a:buNone/>
              <a:defRPr sz="3100"/>
            </a:lvl6pPr>
            <a:lvl7pPr marL="5486036" indent="0" algn="ctr">
              <a:buNone/>
              <a:defRPr sz="3100"/>
            </a:lvl7pPr>
            <a:lvl8pPr marL="6400378" indent="0" algn="ctr">
              <a:buNone/>
              <a:defRPr sz="3100"/>
            </a:lvl8pPr>
            <a:lvl9pPr marL="7314715" indent="0" algn="ctr">
              <a:buNone/>
              <a:defRPr sz="31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7"/>
            <a:ext cx="21031200" cy="2651126"/>
          </a:xfrm>
          <a:prstGeom prst="rect">
            <a:avLst/>
          </a:prstGeom>
        </p:spPr>
        <p:txBody>
          <a:bodyPr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730250"/>
            <a:ext cx="5257800" cy="11623676"/>
          </a:xfrm>
          <a:prstGeom prst="rect">
            <a:avLst/>
          </a:prstGeom>
        </p:spPr>
        <p:txBody>
          <a:bodyPr vert="eaVert"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1676401" y="730250"/>
            <a:ext cx="15468600" cy="11623676"/>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11"/>
            <a:ext cx="5689600" cy="730250"/>
          </a:xfrm>
          <a:prstGeom prst="rect">
            <a:avLst/>
          </a:prstGeom>
        </p:spPr>
        <p:txBody>
          <a:bodyPr lIns="91419" tIns="45711" rIns="91419" bIns="45711"/>
          <a:lstStyle/>
          <a:p>
            <a:fld id="{D15044BE-B3F3-4258-B55D-9238C2EBFDF1}" type="datetimeFigureOut">
              <a:rPr lang="en-US" smtClean="0"/>
              <a:pPr/>
              <a:t>8/31/2021</a:t>
            </a:fld>
            <a:endParaRPr lang="en-US"/>
          </a:p>
        </p:txBody>
      </p:sp>
      <p:sp>
        <p:nvSpPr>
          <p:cNvPr id="5" name="Footer Placeholder 4"/>
          <p:cNvSpPr>
            <a:spLocks noGrp="1"/>
          </p:cNvSpPr>
          <p:nvPr>
            <p:ph type="ftr" sz="quarter" idx="11"/>
          </p:nvPr>
        </p:nvSpPr>
        <p:spPr>
          <a:xfrm>
            <a:off x="8331205" y="12712711"/>
            <a:ext cx="7721600" cy="730250"/>
          </a:xfrm>
          <a:prstGeom prst="rect">
            <a:avLst/>
          </a:prstGeom>
        </p:spPr>
        <p:txBody>
          <a:bodyPr lIns="91419" tIns="45711" rIns="91419" bIns="45711"/>
          <a:lstStyle/>
          <a:p>
            <a:endParaRPr lang="en-US" dirty="0"/>
          </a:p>
        </p:txBody>
      </p:sp>
      <p:sp>
        <p:nvSpPr>
          <p:cNvPr id="6" name="Slide Number Placeholder 5"/>
          <p:cNvSpPr>
            <a:spLocks noGrp="1"/>
          </p:cNvSpPr>
          <p:nvPr>
            <p:ph type="sldNum" sz="quarter" idx="12"/>
          </p:nvPr>
        </p:nvSpPr>
        <p:spPr>
          <a:xfrm>
            <a:off x="17475205" y="12712711"/>
            <a:ext cx="5689600" cy="730250"/>
          </a:xfrm>
          <a:prstGeom prst="rect">
            <a:avLst/>
          </a:prstGeom>
        </p:spPr>
        <p:txBody>
          <a:bodyPr lIns="91419" tIns="45711" rIns="91419" bIns="45711"/>
          <a:lstStyle/>
          <a:p>
            <a:fld id="{E56A0A80-8336-46B1-B89F-89FB7E7362A5}" type="slidenum">
              <a:rPr lang="en-US" smtClean="0"/>
              <a:pPr/>
              <a:t>‹#›</a:t>
            </a:fld>
            <a:endParaRPr lang="en-US"/>
          </a:p>
        </p:txBody>
      </p:sp>
      <p:sp>
        <p:nvSpPr>
          <p:cNvPr id="9" name="Content Placeholder 8"/>
          <p:cNvSpPr>
            <a:spLocks noGrp="1"/>
          </p:cNvSpPr>
          <p:nvPr>
            <p:ph sz="quarter" idx="13"/>
          </p:nvPr>
        </p:nvSpPr>
        <p:spPr>
          <a:xfrm>
            <a:off x="21030058" y="685800"/>
            <a:ext cx="152381" cy="304800"/>
          </a:xfrm>
          <a:prstGeom prst="rect">
            <a:avLst/>
          </a:prstGeom>
        </p:spPr>
        <p:txBody>
          <a:bodyPr lIns="91434" tIns="45718" rIns="91434" bIns="45718"/>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level5</a:t>
            </a:r>
          </a:p>
        </p:txBody>
      </p:sp>
    </p:spTree>
    <p:extLst>
      <p:ext uri="{BB962C8B-B14F-4D97-AF65-F5344CB8AC3E}">
        <p14:creationId xmlns:p14="http://schemas.microsoft.com/office/powerpoint/2010/main" val="1687847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19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342" indent="0" algn="ctr">
              <a:buNone/>
              <a:defRPr sz="4000"/>
            </a:lvl2pPr>
            <a:lvl3pPr marL="1828679" indent="0" algn="ctr">
              <a:buNone/>
              <a:defRPr sz="3600"/>
            </a:lvl3pPr>
            <a:lvl4pPr marL="2743021" indent="0" algn="ctr">
              <a:buNone/>
              <a:defRPr sz="3100"/>
            </a:lvl4pPr>
            <a:lvl5pPr marL="3657358" indent="0" algn="ctr">
              <a:buNone/>
              <a:defRPr sz="3100"/>
            </a:lvl5pPr>
            <a:lvl6pPr marL="4571699" indent="0" algn="ctr">
              <a:buNone/>
              <a:defRPr sz="3100"/>
            </a:lvl6pPr>
            <a:lvl7pPr marL="5486036" indent="0" algn="ctr">
              <a:buNone/>
              <a:defRPr sz="3100"/>
            </a:lvl7pPr>
            <a:lvl8pPr marL="6400378" indent="0" algn="ctr">
              <a:buNone/>
              <a:defRPr sz="3100"/>
            </a:lvl8pPr>
            <a:lvl9pPr marL="7314715" indent="0" algn="ctr">
              <a:buNone/>
              <a:defRPr sz="31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1" y="3419483"/>
            <a:ext cx="21031200" cy="5705474"/>
          </a:xfrm>
        </p:spPr>
        <p:txBody>
          <a:bodyPr anchor="b"/>
          <a:lstStyle>
            <a:lvl1pPr>
              <a:defRPr sz="11900"/>
            </a:lvl1pPr>
          </a:lstStyle>
          <a:p>
            <a:r>
              <a:rPr lang="en-US"/>
              <a:t>Click to edit Master title style</a:t>
            </a:r>
          </a:p>
        </p:txBody>
      </p:sp>
      <p:sp>
        <p:nvSpPr>
          <p:cNvPr id="3" name="Text Placeholder 2"/>
          <p:cNvSpPr>
            <a:spLocks noGrp="1"/>
          </p:cNvSpPr>
          <p:nvPr>
            <p:ph type="body" idx="1"/>
          </p:nvPr>
        </p:nvSpPr>
        <p:spPr>
          <a:xfrm>
            <a:off x="1663701" y="9178933"/>
            <a:ext cx="21031200" cy="3000374"/>
          </a:xfrm>
        </p:spPr>
        <p:txBody>
          <a:bodyPr/>
          <a:lstStyle>
            <a:lvl1pPr marL="0" indent="0">
              <a:buNone/>
              <a:defRPr sz="4800">
                <a:solidFill>
                  <a:schemeClr val="tx1">
                    <a:tint val="75000"/>
                  </a:schemeClr>
                </a:solidFill>
              </a:defRPr>
            </a:lvl1pPr>
            <a:lvl2pPr marL="914342" indent="0">
              <a:buNone/>
              <a:defRPr sz="4000">
                <a:solidFill>
                  <a:schemeClr val="tx1">
                    <a:tint val="75000"/>
                  </a:schemeClr>
                </a:solidFill>
              </a:defRPr>
            </a:lvl2pPr>
            <a:lvl3pPr marL="1828679" indent="0">
              <a:buNone/>
              <a:defRPr sz="3600">
                <a:solidFill>
                  <a:schemeClr val="tx1">
                    <a:tint val="75000"/>
                  </a:schemeClr>
                </a:solidFill>
              </a:defRPr>
            </a:lvl3pPr>
            <a:lvl4pPr marL="2743021" indent="0">
              <a:buNone/>
              <a:defRPr sz="3100">
                <a:solidFill>
                  <a:schemeClr val="tx1">
                    <a:tint val="75000"/>
                  </a:schemeClr>
                </a:solidFill>
              </a:defRPr>
            </a:lvl4pPr>
            <a:lvl5pPr marL="3657358" indent="0">
              <a:buNone/>
              <a:defRPr sz="3100">
                <a:solidFill>
                  <a:schemeClr val="tx1">
                    <a:tint val="75000"/>
                  </a:schemeClr>
                </a:solidFill>
              </a:defRPr>
            </a:lvl5pPr>
            <a:lvl6pPr marL="4571699" indent="0">
              <a:buNone/>
              <a:defRPr sz="3100">
                <a:solidFill>
                  <a:schemeClr val="tx1">
                    <a:tint val="75000"/>
                  </a:schemeClr>
                </a:solidFill>
              </a:defRPr>
            </a:lvl6pPr>
            <a:lvl7pPr marL="5486036" indent="0">
              <a:buNone/>
              <a:defRPr sz="3100">
                <a:solidFill>
                  <a:schemeClr val="tx1">
                    <a:tint val="75000"/>
                  </a:schemeClr>
                </a:solidFill>
              </a:defRPr>
            </a:lvl7pPr>
            <a:lvl8pPr marL="6400378" indent="0">
              <a:buNone/>
              <a:defRPr sz="3100">
                <a:solidFill>
                  <a:schemeClr val="tx1">
                    <a:tint val="75000"/>
                  </a:schemeClr>
                </a:solidFill>
              </a:defRPr>
            </a:lvl8pPr>
            <a:lvl9pPr marL="7314715" indent="0">
              <a:buNone/>
              <a:defRPr sz="3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7"/>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9" y="3362326"/>
            <a:ext cx="10315573" cy="1647824"/>
          </a:xfrm>
        </p:spPr>
        <p:txBody>
          <a:bodyPr anchor="b"/>
          <a:lstStyle>
            <a:lvl1pPr marL="0" indent="0">
              <a:buNone/>
              <a:defRPr sz="4800" b="1"/>
            </a:lvl1pPr>
            <a:lvl2pPr marL="914342" indent="0">
              <a:buNone/>
              <a:defRPr sz="4000" b="1"/>
            </a:lvl2pPr>
            <a:lvl3pPr marL="1828679" indent="0">
              <a:buNone/>
              <a:defRPr sz="3600" b="1"/>
            </a:lvl3pPr>
            <a:lvl4pPr marL="2743021" indent="0">
              <a:buNone/>
              <a:defRPr sz="3100" b="1"/>
            </a:lvl4pPr>
            <a:lvl5pPr marL="3657358" indent="0">
              <a:buNone/>
              <a:defRPr sz="3100" b="1"/>
            </a:lvl5pPr>
            <a:lvl6pPr marL="4571699" indent="0">
              <a:buNone/>
              <a:defRPr sz="3100" b="1"/>
            </a:lvl6pPr>
            <a:lvl7pPr marL="5486036" indent="0">
              <a:buNone/>
              <a:defRPr sz="3100" b="1"/>
            </a:lvl7pPr>
            <a:lvl8pPr marL="6400378" indent="0">
              <a:buNone/>
              <a:defRPr sz="3100" b="1"/>
            </a:lvl8pPr>
            <a:lvl9pPr marL="7314715" indent="0">
              <a:buNone/>
              <a:defRPr sz="3100" b="1"/>
            </a:lvl9pPr>
          </a:lstStyle>
          <a:p>
            <a:pPr lvl="0"/>
            <a:r>
              <a:rPr lang="en-US"/>
              <a:t>Edit Master text styles</a:t>
            </a:r>
          </a:p>
        </p:txBody>
      </p:sp>
      <p:sp>
        <p:nvSpPr>
          <p:cNvPr id="4" name="Content Placeholder 3"/>
          <p:cNvSpPr>
            <a:spLocks noGrp="1"/>
          </p:cNvSpPr>
          <p:nvPr>
            <p:ph sz="half" idx="2"/>
          </p:nvPr>
        </p:nvSpPr>
        <p:spPr>
          <a:xfrm>
            <a:off x="1679579" y="5010150"/>
            <a:ext cx="10315573"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1" y="3362326"/>
            <a:ext cx="10366376" cy="1647824"/>
          </a:xfrm>
        </p:spPr>
        <p:txBody>
          <a:bodyPr anchor="b"/>
          <a:lstStyle>
            <a:lvl1pPr marL="0" indent="0">
              <a:buNone/>
              <a:defRPr sz="4800" b="1"/>
            </a:lvl1pPr>
            <a:lvl2pPr marL="914342" indent="0">
              <a:buNone/>
              <a:defRPr sz="4000" b="1"/>
            </a:lvl2pPr>
            <a:lvl3pPr marL="1828679" indent="0">
              <a:buNone/>
              <a:defRPr sz="3600" b="1"/>
            </a:lvl3pPr>
            <a:lvl4pPr marL="2743021" indent="0">
              <a:buNone/>
              <a:defRPr sz="3100" b="1"/>
            </a:lvl4pPr>
            <a:lvl5pPr marL="3657358" indent="0">
              <a:buNone/>
              <a:defRPr sz="3100" b="1"/>
            </a:lvl5pPr>
            <a:lvl6pPr marL="4571699" indent="0">
              <a:buNone/>
              <a:defRPr sz="3100" b="1"/>
            </a:lvl6pPr>
            <a:lvl7pPr marL="5486036" indent="0">
              <a:buNone/>
              <a:defRPr sz="3100" b="1"/>
            </a:lvl7pPr>
            <a:lvl8pPr marL="6400378" indent="0">
              <a:buNone/>
              <a:defRPr sz="3100" b="1"/>
            </a:lvl8pPr>
            <a:lvl9pPr marL="7314715" indent="0">
              <a:buNone/>
              <a:defRPr sz="3100" b="1"/>
            </a:lvl9pPr>
          </a:lstStyle>
          <a:p>
            <a:pPr lvl="0"/>
            <a:r>
              <a:rPr lang="en-US"/>
              <a:t>Edit Master text styles</a:t>
            </a:r>
          </a:p>
        </p:txBody>
      </p:sp>
      <p:sp>
        <p:nvSpPr>
          <p:cNvPr id="6" name="Content Placeholder 5"/>
          <p:cNvSpPr>
            <a:spLocks noGrp="1"/>
          </p:cNvSpPr>
          <p:nvPr>
            <p:ph sz="quarter" idx="4"/>
          </p:nvPr>
        </p:nvSpPr>
        <p:spPr>
          <a:xfrm>
            <a:off x="12344401"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7"/>
            <a:ext cx="21031200" cy="2651126"/>
          </a:xfrm>
          <a:prstGeom prst="rect">
            <a:avLst/>
          </a:prstGeom>
        </p:spPr>
        <p:txBody>
          <a:bodyPr lIns="91434" tIns="45718" rIns="91434" bIns="45718"/>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7"/>
            <a:ext cx="12344400" cy="9747250"/>
          </a:xfrm>
        </p:spPr>
        <p:txBody>
          <a:bodyPr/>
          <a:lstStyle>
            <a:lvl1pPr>
              <a:defRPr sz="6400"/>
            </a:lvl1pPr>
            <a:lvl2pPr>
              <a:defRPr sz="57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6" y="4114800"/>
            <a:ext cx="7864475" cy="7623176"/>
          </a:xfrm>
        </p:spPr>
        <p:txBody>
          <a:bodyPr/>
          <a:lstStyle>
            <a:lvl1pPr marL="0" indent="0">
              <a:buNone/>
              <a:defRPr sz="3100"/>
            </a:lvl1pPr>
            <a:lvl2pPr marL="914342" indent="0">
              <a:buNone/>
              <a:defRPr sz="2900"/>
            </a:lvl2pPr>
            <a:lvl3pPr marL="1828679" indent="0">
              <a:buNone/>
              <a:defRPr sz="2400"/>
            </a:lvl3pPr>
            <a:lvl4pPr marL="2743021" indent="0">
              <a:buNone/>
              <a:defRPr sz="1900"/>
            </a:lvl4pPr>
            <a:lvl5pPr marL="3657358" indent="0">
              <a:buNone/>
              <a:defRPr sz="1900"/>
            </a:lvl5pPr>
            <a:lvl6pPr marL="4571699" indent="0">
              <a:buNone/>
              <a:defRPr sz="1900"/>
            </a:lvl6pPr>
            <a:lvl7pPr marL="5486036" indent="0">
              <a:buNone/>
              <a:defRPr sz="1900"/>
            </a:lvl7pPr>
            <a:lvl8pPr marL="6400378" indent="0">
              <a:buNone/>
              <a:defRPr sz="1900"/>
            </a:lvl8pPr>
            <a:lvl9pPr marL="7314715" indent="0">
              <a:buNone/>
              <a:defRPr sz="19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7"/>
            <a:ext cx="12344400" cy="9747250"/>
          </a:xfrm>
        </p:spPr>
        <p:txBody>
          <a:bodyPr/>
          <a:lstStyle>
            <a:lvl1pPr marL="0" indent="0">
              <a:buNone/>
              <a:defRPr sz="6400"/>
            </a:lvl1pPr>
            <a:lvl2pPr marL="914342" indent="0">
              <a:buNone/>
              <a:defRPr sz="5700"/>
            </a:lvl2pPr>
            <a:lvl3pPr marL="1828679" indent="0">
              <a:buNone/>
              <a:defRPr sz="4800"/>
            </a:lvl3pPr>
            <a:lvl4pPr marL="2743021" indent="0">
              <a:buNone/>
              <a:defRPr sz="4000"/>
            </a:lvl4pPr>
            <a:lvl5pPr marL="3657358" indent="0">
              <a:buNone/>
              <a:defRPr sz="4000"/>
            </a:lvl5pPr>
            <a:lvl6pPr marL="4571699" indent="0">
              <a:buNone/>
              <a:defRPr sz="4000"/>
            </a:lvl6pPr>
            <a:lvl7pPr marL="5486036" indent="0">
              <a:buNone/>
              <a:defRPr sz="4000"/>
            </a:lvl7pPr>
            <a:lvl8pPr marL="6400378" indent="0">
              <a:buNone/>
              <a:defRPr sz="4000"/>
            </a:lvl8pPr>
            <a:lvl9pPr marL="7314715" indent="0">
              <a:buNone/>
              <a:defRPr sz="4000"/>
            </a:lvl9pPr>
          </a:lstStyle>
          <a:p>
            <a:endParaRPr lang="en-US"/>
          </a:p>
        </p:txBody>
      </p:sp>
      <p:sp>
        <p:nvSpPr>
          <p:cNvPr id="4" name="Text Placeholder 3"/>
          <p:cNvSpPr>
            <a:spLocks noGrp="1"/>
          </p:cNvSpPr>
          <p:nvPr>
            <p:ph type="body" sz="half" idx="2"/>
          </p:nvPr>
        </p:nvSpPr>
        <p:spPr>
          <a:xfrm>
            <a:off x="1679576" y="4114800"/>
            <a:ext cx="7864475" cy="7623176"/>
          </a:xfrm>
        </p:spPr>
        <p:txBody>
          <a:bodyPr/>
          <a:lstStyle>
            <a:lvl1pPr marL="0" indent="0">
              <a:buNone/>
              <a:defRPr sz="3100"/>
            </a:lvl1pPr>
            <a:lvl2pPr marL="914342" indent="0">
              <a:buNone/>
              <a:defRPr sz="2900"/>
            </a:lvl2pPr>
            <a:lvl3pPr marL="1828679" indent="0">
              <a:buNone/>
              <a:defRPr sz="2400"/>
            </a:lvl3pPr>
            <a:lvl4pPr marL="2743021" indent="0">
              <a:buNone/>
              <a:defRPr sz="1900"/>
            </a:lvl4pPr>
            <a:lvl5pPr marL="3657358" indent="0">
              <a:buNone/>
              <a:defRPr sz="1900"/>
            </a:lvl5pPr>
            <a:lvl6pPr marL="4571699" indent="0">
              <a:buNone/>
              <a:defRPr sz="1900"/>
            </a:lvl6pPr>
            <a:lvl7pPr marL="5486036" indent="0">
              <a:buNone/>
              <a:defRPr sz="1900"/>
            </a:lvl7pPr>
            <a:lvl8pPr marL="6400378" indent="0">
              <a:buNone/>
              <a:defRPr sz="1900"/>
            </a:lvl8pPr>
            <a:lvl9pPr marL="7314715" indent="0">
              <a:buNone/>
              <a:defRPr sz="19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1"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11"/>
            <a:ext cx="5689600" cy="730250"/>
          </a:xfrm>
          <a:prstGeom prst="rect">
            <a:avLst/>
          </a:prstGeom>
        </p:spPr>
        <p:txBody>
          <a:bodyPr lIns="91419" tIns="45711" rIns="91419" bIns="45711"/>
          <a:lstStyle/>
          <a:p>
            <a:fld id="{D15044BE-B3F3-4258-B55D-9238C2EBFDF1}" type="datetimeFigureOut">
              <a:rPr lang="en-US" smtClean="0"/>
              <a:pPr/>
              <a:t>8/31/2021</a:t>
            </a:fld>
            <a:endParaRPr lang="en-US"/>
          </a:p>
        </p:txBody>
      </p:sp>
      <p:sp>
        <p:nvSpPr>
          <p:cNvPr id="5" name="Footer Placeholder 4"/>
          <p:cNvSpPr>
            <a:spLocks noGrp="1"/>
          </p:cNvSpPr>
          <p:nvPr>
            <p:ph type="ftr" sz="quarter" idx="11"/>
          </p:nvPr>
        </p:nvSpPr>
        <p:spPr>
          <a:xfrm>
            <a:off x="8331205" y="12712711"/>
            <a:ext cx="7721600" cy="730250"/>
          </a:xfrm>
          <a:prstGeom prst="rect">
            <a:avLst/>
          </a:prstGeom>
        </p:spPr>
        <p:txBody>
          <a:bodyPr lIns="91419" tIns="45711" rIns="91419" bIns="45711"/>
          <a:lstStyle/>
          <a:p>
            <a:endParaRPr lang="en-US"/>
          </a:p>
        </p:txBody>
      </p:sp>
      <p:sp>
        <p:nvSpPr>
          <p:cNvPr id="6" name="Slide Number Placeholder 5"/>
          <p:cNvSpPr>
            <a:spLocks noGrp="1"/>
          </p:cNvSpPr>
          <p:nvPr>
            <p:ph type="sldNum" sz="quarter" idx="12"/>
          </p:nvPr>
        </p:nvSpPr>
        <p:spPr>
          <a:xfrm>
            <a:off x="17475205" y="12712711"/>
            <a:ext cx="5689600" cy="730250"/>
          </a:xfrm>
          <a:prstGeom prst="rect">
            <a:avLst/>
          </a:prstGeom>
        </p:spPr>
        <p:txBody>
          <a:bodyPr lIns="91419" tIns="45711" rIns="91419" bIns="45711"/>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3" y="12712707"/>
            <a:ext cx="5689600" cy="730250"/>
          </a:xfrm>
          <a:prstGeom prst="rect">
            <a:avLst/>
          </a:prstGeom>
        </p:spPr>
        <p:txBody>
          <a:bodyPr/>
          <a:lstStyle/>
          <a:p>
            <a:fld id="{D15044BE-B3F3-4258-B55D-9238C2EBFDF1}" type="datetimeFigureOut">
              <a:rPr lang="en-US" smtClean="0"/>
              <a:pPr/>
              <a:t>8/31/2021</a:t>
            </a:fld>
            <a:endParaRPr lang="en-US"/>
          </a:p>
        </p:txBody>
      </p:sp>
      <p:sp>
        <p:nvSpPr>
          <p:cNvPr id="5" name="Footer Placeholder 4"/>
          <p:cNvSpPr>
            <a:spLocks noGrp="1"/>
          </p:cNvSpPr>
          <p:nvPr>
            <p:ph type="ftr" sz="quarter" idx="11"/>
          </p:nvPr>
        </p:nvSpPr>
        <p:spPr>
          <a:xfrm>
            <a:off x="8331200" y="12712707"/>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7"/>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7"/>
            <a:ext cx="5689600" cy="730250"/>
          </a:xfrm>
          <a:prstGeom prst="rect">
            <a:avLst/>
          </a:prstGeom>
        </p:spPr>
        <p:txBody>
          <a:bodyPr/>
          <a:lstStyle/>
          <a:p>
            <a:fld id="{D15044BE-B3F3-4258-B55D-9238C2EBFDF1}" type="datetimeFigureOut">
              <a:rPr lang="en-US" smtClean="0"/>
              <a:pPr/>
              <a:t>8/31/2021</a:t>
            </a:fld>
            <a:endParaRPr lang="en-US"/>
          </a:p>
        </p:txBody>
      </p:sp>
      <p:sp>
        <p:nvSpPr>
          <p:cNvPr id="5" name="Footer Placeholder 4"/>
          <p:cNvSpPr>
            <a:spLocks noGrp="1"/>
          </p:cNvSpPr>
          <p:nvPr>
            <p:ph type="ftr" sz="quarter" idx="11"/>
          </p:nvPr>
        </p:nvSpPr>
        <p:spPr>
          <a:xfrm>
            <a:off x="8331200" y="12712707"/>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7"/>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7"/>
            <a:ext cx="5689600" cy="730250"/>
          </a:xfrm>
          <a:prstGeom prst="rect">
            <a:avLst/>
          </a:prstGeom>
        </p:spPr>
        <p:txBody>
          <a:bodyPr/>
          <a:lstStyle/>
          <a:p>
            <a:fld id="{D15044BE-B3F3-4258-B55D-9238C2EBFDF1}" type="datetimeFigureOut">
              <a:rPr lang="en-US" smtClean="0"/>
              <a:pPr/>
              <a:t>8/31/2021</a:t>
            </a:fld>
            <a:endParaRPr lang="en-US"/>
          </a:p>
        </p:txBody>
      </p:sp>
      <p:sp>
        <p:nvSpPr>
          <p:cNvPr id="5" name="Footer Placeholder 4"/>
          <p:cNvSpPr>
            <a:spLocks noGrp="1"/>
          </p:cNvSpPr>
          <p:nvPr>
            <p:ph type="ftr" sz="quarter" idx="11"/>
          </p:nvPr>
        </p:nvSpPr>
        <p:spPr>
          <a:xfrm>
            <a:off x="8331200" y="12712707"/>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7"/>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lIns="91434" tIns="45718" rIns="91434" bIns="45718" anchor="b"/>
          <a:lstStyle>
            <a:lvl1pPr algn="ctr">
              <a:defRPr sz="119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lIns="91434" tIns="45718" rIns="91434" bIns="45718"/>
          <a:lstStyle>
            <a:lvl1pPr marL="0" indent="0" algn="ctr">
              <a:buNone/>
              <a:defRPr sz="4800"/>
            </a:lvl1pPr>
            <a:lvl2pPr marL="914342" indent="0" algn="ctr">
              <a:buNone/>
              <a:defRPr sz="4000"/>
            </a:lvl2pPr>
            <a:lvl3pPr marL="1828679" indent="0" algn="ctr">
              <a:buNone/>
              <a:defRPr sz="3600"/>
            </a:lvl3pPr>
            <a:lvl4pPr marL="2743021" indent="0" algn="ctr">
              <a:buNone/>
              <a:defRPr sz="3100"/>
            </a:lvl4pPr>
            <a:lvl5pPr marL="3657358" indent="0" algn="ctr">
              <a:buNone/>
              <a:defRPr sz="3100"/>
            </a:lvl5pPr>
            <a:lvl6pPr marL="4571699" indent="0" algn="ctr">
              <a:buNone/>
              <a:defRPr sz="3100"/>
            </a:lvl6pPr>
            <a:lvl7pPr marL="5486036" indent="0" algn="ctr">
              <a:buNone/>
              <a:defRPr sz="3100"/>
            </a:lvl7pPr>
            <a:lvl8pPr marL="6400378" indent="0" algn="ctr">
              <a:buNone/>
              <a:defRPr sz="3100"/>
            </a:lvl8pPr>
            <a:lvl9pPr marL="7314715" indent="0" algn="ctr">
              <a:buNone/>
              <a:defRPr sz="31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25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1" y="3419483"/>
            <a:ext cx="21031200" cy="5705474"/>
          </a:xfrm>
          <a:prstGeom prst="rect">
            <a:avLst/>
          </a:prstGeom>
        </p:spPr>
        <p:txBody>
          <a:bodyPr lIns="91434" tIns="45718" rIns="91434" bIns="45718" anchor="b"/>
          <a:lstStyle>
            <a:lvl1pPr>
              <a:defRPr sz="11900"/>
            </a:lvl1pPr>
          </a:lstStyle>
          <a:p>
            <a:r>
              <a:rPr lang="en-US"/>
              <a:t>Click to edit Master title style</a:t>
            </a:r>
          </a:p>
        </p:txBody>
      </p:sp>
      <p:sp>
        <p:nvSpPr>
          <p:cNvPr id="3" name="Text Placeholder 2"/>
          <p:cNvSpPr>
            <a:spLocks noGrp="1"/>
          </p:cNvSpPr>
          <p:nvPr>
            <p:ph type="body" idx="1"/>
          </p:nvPr>
        </p:nvSpPr>
        <p:spPr>
          <a:xfrm>
            <a:off x="1663701" y="9178933"/>
            <a:ext cx="21031200" cy="3000374"/>
          </a:xfrm>
          <a:prstGeom prst="rect">
            <a:avLst/>
          </a:prstGeom>
        </p:spPr>
        <p:txBody>
          <a:bodyPr lIns="91434" tIns="45718" rIns="91434" bIns="45718"/>
          <a:lstStyle>
            <a:lvl1pPr marL="0" indent="0">
              <a:buNone/>
              <a:defRPr sz="4800">
                <a:solidFill>
                  <a:schemeClr val="tx1">
                    <a:tint val="75000"/>
                  </a:schemeClr>
                </a:solidFill>
              </a:defRPr>
            </a:lvl1pPr>
            <a:lvl2pPr marL="914342" indent="0">
              <a:buNone/>
              <a:defRPr sz="4000">
                <a:solidFill>
                  <a:schemeClr val="tx1">
                    <a:tint val="75000"/>
                  </a:schemeClr>
                </a:solidFill>
              </a:defRPr>
            </a:lvl2pPr>
            <a:lvl3pPr marL="1828679" indent="0">
              <a:buNone/>
              <a:defRPr sz="3600">
                <a:solidFill>
                  <a:schemeClr val="tx1">
                    <a:tint val="75000"/>
                  </a:schemeClr>
                </a:solidFill>
              </a:defRPr>
            </a:lvl3pPr>
            <a:lvl4pPr marL="2743021" indent="0">
              <a:buNone/>
              <a:defRPr sz="3100">
                <a:solidFill>
                  <a:schemeClr val="tx1">
                    <a:tint val="75000"/>
                  </a:schemeClr>
                </a:solidFill>
              </a:defRPr>
            </a:lvl4pPr>
            <a:lvl5pPr marL="3657358" indent="0">
              <a:buNone/>
              <a:defRPr sz="3100">
                <a:solidFill>
                  <a:schemeClr val="tx1">
                    <a:tint val="75000"/>
                  </a:schemeClr>
                </a:solidFill>
              </a:defRPr>
            </a:lvl5pPr>
            <a:lvl6pPr marL="4571699" indent="0">
              <a:buNone/>
              <a:defRPr sz="3100">
                <a:solidFill>
                  <a:schemeClr val="tx1">
                    <a:tint val="75000"/>
                  </a:schemeClr>
                </a:solidFill>
              </a:defRPr>
            </a:lvl6pPr>
            <a:lvl7pPr marL="5486036" indent="0">
              <a:buNone/>
              <a:defRPr sz="3100">
                <a:solidFill>
                  <a:schemeClr val="tx1">
                    <a:tint val="75000"/>
                  </a:schemeClr>
                </a:solidFill>
              </a:defRPr>
            </a:lvl7pPr>
            <a:lvl8pPr marL="6400378" indent="0">
              <a:buNone/>
              <a:defRPr sz="3100">
                <a:solidFill>
                  <a:schemeClr val="tx1">
                    <a:tint val="75000"/>
                  </a:schemeClr>
                </a:solidFill>
              </a:defRPr>
            </a:lvl8pPr>
            <a:lvl9pPr marL="7314715" indent="0">
              <a:buNone/>
              <a:defRPr sz="3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7"/>
            <a:ext cx="21031200" cy="2651126"/>
          </a:xfrm>
          <a:prstGeom prst="rect">
            <a:avLst/>
          </a:prstGeom>
        </p:spPr>
        <p:txBody>
          <a:bodyPr lIns="91434" tIns="45718" rIns="91434" bIns="45718"/>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138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1" y="3419483"/>
            <a:ext cx="21031200" cy="5705474"/>
          </a:xfrm>
          <a:prstGeom prst="rect">
            <a:avLst/>
          </a:prstGeom>
        </p:spPr>
        <p:txBody>
          <a:bodyPr lIns="91434" tIns="45718" rIns="91434" bIns="45718" anchor="b"/>
          <a:lstStyle>
            <a:lvl1pPr>
              <a:defRPr sz="11900"/>
            </a:lvl1pPr>
          </a:lstStyle>
          <a:p>
            <a:r>
              <a:rPr lang="en-US"/>
              <a:t>Click to edit Master title style</a:t>
            </a:r>
          </a:p>
        </p:txBody>
      </p:sp>
      <p:sp>
        <p:nvSpPr>
          <p:cNvPr id="3" name="Text Placeholder 2"/>
          <p:cNvSpPr>
            <a:spLocks noGrp="1"/>
          </p:cNvSpPr>
          <p:nvPr>
            <p:ph type="body" idx="1"/>
          </p:nvPr>
        </p:nvSpPr>
        <p:spPr>
          <a:xfrm>
            <a:off x="1663701" y="9178933"/>
            <a:ext cx="21031200" cy="3000374"/>
          </a:xfrm>
          <a:prstGeom prst="rect">
            <a:avLst/>
          </a:prstGeom>
        </p:spPr>
        <p:txBody>
          <a:bodyPr lIns="91434" tIns="45718" rIns="91434" bIns="45718"/>
          <a:lstStyle>
            <a:lvl1pPr marL="0" indent="0">
              <a:buNone/>
              <a:defRPr sz="4800">
                <a:solidFill>
                  <a:schemeClr val="tx1">
                    <a:tint val="75000"/>
                  </a:schemeClr>
                </a:solidFill>
              </a:defRPr>
            </a:lvl1pPr>
            <a:lvl2pPr marL="914342" indent="0">
              <a:buNone/>
              <a:defRPr sz="4000">
                <a:solidFill>
                  <a:schemeClr val="tx1">
                    <a:tint val="75000"/>
                  </a:schemeClr>
                </a:solidFill>
              </a:defRPr>
            </a:lvl2pPr>
            <a:lvl3pPr marL="1828679" indent="0">
              <a:buNone/>
              <a:defRPr sz="3600">
                <a:solidFill>
                  <a:schemeClr val="tx1">
                    <a:tint val="75000"/>
                  </a:schemeClr>
                </a:solidFill>
              </a:defRPr>
            </a:lvl3pPr>
            <a:lvl4pPr marL="2743021" indent="0">
              <a:buNone/>
              <a:defRPr sz="3100">
                <a:solidFill>
                  <a:schemeClr val="tx1">
                    <a:tint val="75000"/>
                  </a:schemeClr>
                </a:solidFill>
              </a:defRPr>
            </a:lvl4pPr>
            <a:lvl5pPr marL="3657358" indent="0">
              <a:buNone/>
              <a:defRPr sz="3100">
                <a:solidFill>
                  <a:schemeClr val="tx1">
                    <a:tint val="75000"/>
                  </a:schemeClr>
                </a:solidFill>
              </a:defRPr>
            </a:lvl5pPr>
            <a:lvl6pPr marL="4571699" indent="0">
              <a:buNone/>
              <a:defRPr sz="3100">
                <a:solidFill>
                  <a:schemeClr val="tx1">
                    <a:tint val="75000"/>
                  </a:schemeClr>
                </a:solidFill>
              </a:defRPr>
            </a:lvl6pPr>
            <a:lvl7pPr marL="5486036" indent="0">
              <a:buNone/>
              <a:defRPr sz="3100">
                <a:solidFill>
                  <a:schemeClr val="tx1">
                    <a:tint val="75000"/>
                  </a:schemeClr>
                </a:solidFill>
              </a:defRPr>
            </a:lvl7pPr>
            <a:lvl8pPr marL="6400378" indent="0">
              <a:buNone/>
              <a:defRPr sz="3100">
                <a:solidFill>
                  <a:schemeClr val="tx1">
                    <a:tint val="75000"/>
                  </a:schemeClr>
                </a:solidFill>
              </a:defRPr>
            </a:lvl8pPr>
            <a:lvl9pPr marL="7314715" indent="0">
              <a:buNone/>
              <a:defRPr sz="3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81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7"/>
            <a:ext cx="21031200" cy="2651126"/>
          </a:xfrm>
          <a:prstGeom prst="rect">
            <a:avLst/>
          </a:prstGeom>
        </p:spPr>
        <p:txBody>
          <a:bodyPr lIns="91434" tIns="45718" rIns="91434" bIns="45718"/>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3210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7"/>
            <a:ext cx="21031200" cy="2651126"/>
          </a:xfrm>
          <a:prstGeom prst="rect">
            <a:avLst/>
          </a:prstGeom>
        </p:spPr>
        <p:txBody>
          <a:bodyPr lIns="91434" tIns="45718" rIns="91434" bIns="45718"/>
          <a:lstStyle/>
          <a:p>
            <a:r>
              <a:rPr lang="en-US"/>
              <a:t>Click to edit Master title style</a:t>
            </a:r>
          </a:p>
        </p:txBody>
      </p:sp>
      <p:sp>
        <p:nvSpPr>
          <p:cNvPr id="3" name="Text Placeholder 2"/>
          <p:cNvSpPr>
            <a:spLocks noGrp="1"/>
          </p:cNvSpPr>
          <p:nvPr>
            <p:ph type="body" idx="1"/>
          </p:nvPr>
        </p:nvSpPr>
        <p:spPr>
          <a:xfrm>
            <a:off x="1679579" y="3362326"/>
            <a:ext cx="10315573" cy="1647824"/>
          </a:xfrm>
          <a:prstGeom prst="rect">
            <a:avLst/>
          </a:prstGeom>
        </p:spPr>
        <p:txBody>
          <a:bodyPr lIns="91434" tIns="45718" rIns="91434" bIns="45718" anchor="b"/>
          <a:lstStyle>
            <a:lvl1pPr marL="0" indent="0">
              <a:buNone/>
              <a:defRPr sz="4800" b="1"/>
            </a:lvl1pPr>
            <a:lvl2pPr marL="914342" indent="0">
              <a:buNone/>
              <a:defRPr sz="4000" b="1"/>
            </a:lvl2pPr>
            <a:lvl3pPr marL="1828679" indent="0">
              <a:buNone/>
              <a:defRPr sz="3600" b="1"/>
            </a:lvl3pPr>
            <a:lvl4pPr marL="2743021" indent="0">
              <a:buNone/>
              <a:defRPr sz="3100" b="1"/>
            </a:lvl4pPr>
            <a:lvl5pPr marL="3657358" indent="0">
              <a:buNone/>
              <a:defRPr sz="3100" b="1"/>
            </a:lvl5pPr>
            <a:lvl6pPr marL="4571699" indent="0">
              <a:buNone/>
              <a:defRPr sz="3100" b="1"/>
            </a:lvl6pPr>
            <a:lvl7pPr marL="5486036" indent="0">
              <a:buNone/>
              <a:defRPr sz="3100" b="1"/>
            </a:lvl7pPr>
            <a:lvl8pPr marL="6400378" indent="0">
              <a:buNone/>
              <a:defRPr sz="3100" b="1"/>
            </a:lvl8pPr>
            <a:lvl9pPr marL="7314715" indent="0">
              <a:buNone/>
              <a:defRPr sz="3100" b="1"/>
            </a:lvl9pPr>
          </a:lstStyle>
          <a:p>
            <a:pPr lvl="0"/>
            <a:r>
              <a:rPr lang="en-US"/>
              <a:t>Edit Master text styles</a:t>
            </a:r>
          </a:p>
        </p:txBody>
      </p:sp>
      <p:sp>
        <p:nvSpPr>
          <p:cNvPr id="4" name="Content Placeholder 3"/>
          <p:cNvSpPr>
            <a:spLocks noGrp="1"/>
          </p:cNvSpPr>
          <p:nvPr>
            <p:ph sz="half" idx="2"/>
          </p:nvPr>
        </p:nvSpPr>
        <p:spPr>
          <a:xfrm>
            <a:off x="1679579" y="5010150"/>
            <a:ext cx="10315573" cy="73691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1" y="3362326"/>
            <a:ext cx="10366376" cy="1647824"/>
          </a:xfrm>
          <a:prstGeom prst="rect">
            <a:avLst/>
          </a:prstGeom>
        </p:spPr>
        <p:txBody>
          <a:bodyPr lIns="91434" tIns="45718" rIns="91434" bIns="45718" anchor="b"/>
          <a:lstStyle>
            <a:lvl1pPr marL="0" indent="0">
              <a:buNone/>
              <a:defRPr sz="4800" b="1"/>
            </a:lvl1pPr>
            <a:lvl2pPr marL="914342" indent="0">
              <a:buNone/>
              <a:defRPr sz="4000" b="1"/>
            </a:lvl2pPr>
            <a:lvl3pPr marL="1828679" indent="0">
              <a:buNone/>
              <a:defRPr sz="3600" b="1"/>
            </a:lvl3pPr>
            <a:lvl4pPr marL="2743021" indent="0">
              <a:buNone/>
              <a:defRPr sz="3100" b="1"/>
            </a:lvl4pPr>
            <a:lvl5pPr marL="3657358" indent="0">
              <a:buNone/>
              <a:defRPr sz="3100" b="1"/>
            </a:lvl5pPr>
            <a:lvl6pPr marL="4571699" indent="0">
              <a:buNone/>
              <a:defRPr sz="3100" b="1"/>
            </a:lvl6pPr>
            <a:lvl7pPr marL="5486036" indent="0">
              <a:buNone/>
              <a:defRPr sz="3100" b="1"/>
            </a:lvl7pPr>
            <a:lvl8pPr marL="6400378" indent="0">
              <a:buNone/>
              <a:defRPr sz="3100" b="1"/>
            </a:lvl8pPr>
            <a:lvl9pPr marL="7314715" indent="0">
              <a:buNone/>
              <a:defRPr sz="3100" b="1"/>
            </a:lvl9pPr>
          </a:lstStyle>
          <a:p>
            <a:pPr lvl="0"/>
            <a:r>
              <a:rPr lang="en-US"/>
              <a:t>Edit Master text styles</a:t>
            </a:r>
          </a:p>
        </p:txBody>
      </p:sp>
      <p:sp>
        <p:nvSpPr>
          <p:cNvPr id="6" name="Content Placeholder 5"/>
          <p:cNvSpPr>
            <a:spLocks noGrp="1"/>
          </p:cNvSpPr>
          <p:nvPr>
            <p:ph sz="quarter" idx="4"/>
          </p:nvPr>
        </p:nvSpPr>
        <p:spPr>
          <a:xfrm>
            <a:off x="12344401" y="5010150"/>
            <a:ext cx="10366376" cy="73691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147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7"/>
            <a:ext cx="21031200" cy="2651126"/>
          </a:xfrm>
          <a:prstGeom prst="rect">
            <a:avLst/>
          </a:prstGeom>
        </p:spPr>
        <p:txBody>
          <a:bodyPr lIns="91434" tIns="45718" rIns="91434" bIns="45718"/>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872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37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a:prstGeom prst="rect">
            <a:avLst/>
          </a:prstGeom>
        </p:spPr>
        <p:txBody>
          <a:bodyPr lIns="91434" tIns="45718" rIns="91434" bIns="45718"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7"/>
            <a:ext cx="12344400" cy="9747250"/>
          </a:xfrm>
          <a:prstGeom prst="rect">
            <a:avLst/>
          </a:prstGeom>
        </p:spPr>
        <p:txBody>
          <a:bodyPr lIns="91434" tIns="45718" rIns="91434" bIns="45718"/>
          <a:lstStyle>
            <a:lvl1pPr>
              <a:defRPr sz="6400"/>
            </a:lvl1pPr>
            <a:lvl2pPr>
              <a:defRPr sz="57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6" y="4114800"/>
            <a:ext cx="7864475" cy="7623176"/>
          </a:xfrm>
          <a:prstGeom prst="rect">
            <a:avLst/>
          </a:prstGeom>
        </p:spPr>
        <p:txBody>
          <a:bodyPr lIns="91434" tIns="45718" rIns="91434" bIns="45718"/>
          <a:lstStyle>
            <a:lvl1pPr marL="0" indent="0">
              <a:buNone/>
              <a:defRPr sz="3100"/>
            </a:lvl1pPr>
            <a:lvl2pPr marL="914342" indent="0">
              <a:buNone/>
              <a:defRPr sz="2900"/>
            </a:lvl2pPr>
            <a:lvl3pPr marL="1828679" indent="0">
              <a:buNone/>
              <a:defRPr sz="2400"/>
            </a:lvl3pPr>
            <a:lvl4pPr marL="2743021" indent="0">
              <a:buNone/>
              <a:defRPr sz="1900"/>
            </a:lvl4pPr>
            <a:lvl5pPr marL="3657358" indent="0">
              <a:buNone/>
              <a:defRPr sz="1900"/>
            </a:lvl5pPr>
            <a:lvl6pPr marL="4571699" indent="0">
              <a:buNone/>
              <a:defRPr sz="1900"/>
            </a:lvl6pPr>
            <a:lvl7pPr marL="5486036" indent="0">
              <a:buNone/>
              <a:defRPr sz="1900"/>
            </a:lvl7pPr>
            <a:lvl8pPr marL="6400378" indent="0">
              <a:buNone/>
              <a:defRPr sz="1900"/>
            </a:lvl8pPr>
            <a:lvl9pPr marL="7314715" indent="0">
              <a:buNone/>
              <a:defRPr sz="19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136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a:prstGeom prst="rect">
            <a:avLst/>
          </a:prstGeom>
        </p:spPr>
        <p:txBody>
          <a:bodyPr lIns="91434" tIns="45718" rIns="91434" bIns="45718"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7"/>
            <a:ext cx="12344400" cy="9747250"/>
          </a:xfrm>
          <a:prstGeom prst="rect">
            <a:avLst/>
          </a:prstGeom>
        </p:spPr>
        <p:txBody>
          <a:bodyPr lIns="91434" tIns="45718" rIns="91434" bIns="45718"/>
          <a:lstStyle>
            <a:lvl1pPr marL="0" indent="0">
              <a:buNone/>
              <a:defRPr sz="6400"/>
            </a:lvl1pPr>
            <a:lvl2pPr marL="914342" indent="0">
              <a:buNone/>
              <a:defRPr sz="5700"/>
            </a:lvl2pPr>
            <a:lvl3pPr marL="1828679" indent="0">
              <a:buNone/>
              <a:defRPr sz="4800"/>
            </a:lvl3pPr>
            <a:lvl4pPr marL="2743021" indent="0">
              <a:buNone/>
              <a:defRPr sz="4000"/>
            </a:lvl4pPr>
            <a:lvl5pPr marL="3657358" indent="0">
              <a:buNone/>
              <a:defRPr sz="4000"/>
            </a:lvl5pPr>
            <a:lvl6pPr marL="4571699" indent="0">
              <a:buNone/>
              <a:defRPr sz="4000"/>
            </a:lvl6pPr>
            <a:lvl7pPr marL="5486036" indent="0">
              <a:buNone/>
              <a:defRPr sz="4000"/>
            </a:lvl7pPr>
            <a:lvl8pPr marL="6400378" indent="0">
              <a:buNone/>
              <a:defRPr sz="4000"/>
            </a:lvl8pPr>
            <a:lvl9pPr marL="7314715" indent="0">
              <a:buNone/>
              <a:defRPr sz="4000"/>
            </a:lvl9pPr>
          </a:lstStyle>
          <a:p>
            <a:endParaRPr lang="en-US"/>
          </a:p>
        </p:txBody>
      </p:sp>
      <p:sp>
        <p:nvSpPr>
          <p:cNvPr id="4" name="Text Placeholder 3"/>
          <p:cNvSpPr>
            <a:spLocks noGrp="1"/>
          </p:cNvSpPr>
          <p:nvPr>
            <p:ph type="body" sz="half" idx="2"/>
          </p:nvPr>
        </p:nvSpPr>
        <p:spPr>
          <a:xfrm>
            <a:off x="1679576" y="4114800"/>
            <a:ext cx="7864475" cy="7623176"/>
          </a:xfrm>
          <a:prstGeom prst="rect">
            <a:avLst/>
          </a:prstGeom>
        </p:spPr>
        <p:txBody>
          <a:bodyPr lIns="91434" tIns="45718" rIns="91434" bIns="45718"/>
          <a:lstStyle>
            <a:lvl1pPr marL="0" indent="0">
              <a:buNone/>
              <a:defRPr sz="3100"/>
            </a:lvl1pPr>
            <a:lvl2pPr marL="914342" indent="0">
              <a:buNone/>
              <a:defRPr sz="2900"/>
            </a:lvl2pPr>
            <a:lvl3pPr marL="1828679" indent="0">
              <a:buNone/>
              <a:defRPr sz="2400"/>
            </a:lvl3pPr>
            <a:lvl4pPr marL="2743021" indent="0">
              <a:buNone/>
              <a:defRPr sz="1900"/>
            </a:lvl4pPr>
            <a:lvl5pPr marL="3657358" indent="0">
              <a:buNone/>
              <a:defRPr sz="1900"/>
            </a:lvl5pPr>
            <a:lvl6pPr marL="4571699" indent="0">
              <a:buNone/>
              <a:defRPr sz="1900"/>
            </a:lvl6pPr>
            <a:lvl7pPr marL="5486036" indent="0">
              <a:buNone/>
              <a:defRPr sz="1900"/>
            </a:lvl7pPr>
            <a:lvl8pPr marL="6400378" indent="0">
              <a:buNone/>
              <a:defRPr sz="1900"/>
            </a:lvl8pPr>
            <a:lvl9pPr marL="7314715" indent="0">
              <a:buNone/>
              <a:defRPr sz="19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179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7"/>
            <a:ext cx="21031200" cy="2651126"/>
          </a:xfrm>
          <a:prstGeom prst="rect">
            <a:avLst/>
          </a:prstGeom>
        </p:spPr>
        <p:txBody>
          <a:bodyPr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825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730250"/>
            <a:ext cx="5257800" cy="11623676"/>
          </a:xfrm>
          <a:prstGeom prst="rect">
            <a:avLst/>
          </a:prstGeom>
        </p:spPr>
        <p:txBody>
          <a:bodyPr vert="eaVert"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1676401" y="730250"/>
            <a:ext cx="15468600" cy="11623676"/>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solidFill>
                  <a:prstClr val="black">
                    <a:tint val="75000"/>
                  </a:prstClr>
                </a:solidFill>
              </a:rPr>
              <a:pPr/>
              <a:t>8/31/2021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77148-22BA-41E4-AAE6-AAE78D0077C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41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7"/>
            <a:ext cx="21031200" cy="2651126"/>
          </a:xfrm>
          <a:prstGeom prst="rect">
            <a:avLst/>
          </a:prstGeom>
        </p:spPr>
        <p:txBody>
          <a:bodyPr lIns="91434" tIns="45718" rIns="91434" bIns="45718"/>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988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3" y="12712707"/>
            <a:ext cx="5689600" cy="730250"/>
          </a:xfrm>
          <a:prstGeom prst="rect">
            <a:avLst/>
          </a:prstGeom>
        </p:spPr>
        <p:txBody>
          <a:bodyPr/>
          <a:lstStyle/>
          <a:p>
            <a:fld id="{D15044BE-B3F3-4258-B55D-9238C2EBFDF1}" type="datetimeFigureOut">
              <a:rPr lang="en-US" smtClean="0">
                <a:solidFill>
                  <a:prstClr val="black">
                    <a:tint val="75000"/>
                  </a:prstClr>
                </a:solidFill>
              </a:rPr>
              <a:pPr/>
              <a:t>8/31/2021</a:t>
            </a:fld>
            <a:endParaRPr lang="en-US">
              <a:solidFill>
                <a:prstClr val="black">
                  <a:tint val="75000"/>
                </a:prstClr>
              </a:solidFill>
            </a:endParaRPr>
          </a:p>
        </p:txBody>
      </p:sp>
      <p:sp>
        <p:nvSpPr>
          <p:cNvPr id="5" name="Footer Placeholder 4"/>
          <p:cNvSpPr>
            <a:spLocks noGrp="1"/>
          </p:cNvSpPr>
          <p:nvPr>
            <p:ph type="ftr" sz="quarter" idx="11"/>
          </p:nvPr>
        </p:nvSpPr>
        <p:spPr>
          <a:xfrm>
            <a:off x="8331200" y="12712707"/>
            <a:ext cx="7721600" cy="730250"/>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17475200" y="12712707"/>
            <a:ext cx="5689600" cy="730250"/>
          </a:xfrm>
          <a:prstGeom prst="rect">
            <a:avLst/>
          </a:prstGeom>
        </p:spPr>
        <p:txBody>
          <a:bodyPr/>
          <a:lstStyle/>
          <a:p>
            <a:fld id="{E56A0A80-8336-46B1-B89F-89FB7E7362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11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7"/>
            <a:ext cx="21031200" cy="2651126"/>
          </a:xfrm>
          <a:prstGeom prst="rect">
            <a:avLst/>
          </a:prstGeom>
        </p:spPr>
        <p:txBody>
          <a:bodyPr lIns="91434" tIns="45718" rIns="91434" bIns="45718"/>
          <a:lstStyle/>
          <a:p>
            <a:r>
              <a:rPr lang="en-US"/>
              <a:t>Click to edit Master title style</a:t>
            </a:r>
          </a:p>
        </p:txBody>
      </p:sp>
      <p:sp>
        <p:nvSpPr>
          <p:cNvPr id="3" name="Text Placeholder 2"/>
          <p:cNvSpPr>
            <a:spLocks noGrp="1"/>
          </p:cNvSpPr>
          <p:nvPr>
            <p:ph type="body" idx="1"/>
          </p:nvPr>
        </p:nvSpPr>
        <p:spPr>
          <a:xfrm>
            <a:off x="1679579" y="3362326"/>
            <a:ext cx="10315573" cy="1647824"/>
          </a:xfrm>
          <a:prstGeom prst="rect">
            <a:avLst/>
          </a:prstGeom>
        </p:spPr>
        <p:txBody>
          <a:bodyPr lIns="91434" tIns="45718" rIns="91434" bIns="45718" anchor="b"/>
          <a:lstStyle>
            <a:lvl1pPr marL="0" indent="0">
              <a:buNone/>
              <a:defRPr sz="4800" b="1"/>
            </a:lvl1pPr>
            <a:lvl2pPr marL="914342" indent="0">
              <a:buNone/>
              <a:defRPr sz="4000" b="1"/>
            </a:lvl2pPr>
            <a:lvl3pPr marL="1828679" indent="0">
              <a:buNone/>
              <a:defRPr sz="3600" b="1"/>
            </a:lvl3pPr>
            <a:lvl4pPr marL="2743021" indent="0">
              <a:buNone/>
              <a:defRPr sz="3100" b="1"/>
            </a:lvl4pPr>
            <a:lvl5pPr marL="3657358" indent="0">
              <a:buNone/>
              <a:defRPr sz="3100" b="1"/>
            </a:lvl5pPr>
            <a:lvl6pPr marL="4571699" indent="0">
              <a:buNone/>
              <a:defRPr sz="3100" b="1"/>
            </a:lvl6pPr>
            <a:lvl7pPr marL="5486036" indent="0">
              <a:buNone/>
              <a:defRPr sz="3100" b="1"/>
            </a:lvl7pPr>
            <a:lvl8pPr marL="6400378" indent="0">
              <a:buNone/>
              <a:defRPr sz="3100" b="1"/>
            </a:lvl8pPr>
            <a:lvl9pPr marL="7314715" indent="0">
              <a:buNone/>
              <a:defRPr sz="3100" b="1"/>
            </a:lvl9pPr>
          </a:lstStyle>
          <a:p>
            <a:pPr lvl="0"/>
            <a:r>
              <a:rPr lang="en-US"/>
              <a:t>Edit Master text styles</a:t>
            </a:r>
          </a:p>
        </p:txBody>
      </p:sp>
      <p:sp>
        <p:nvSpPr>
          <p:cNvPr id="4" name="Content Placeholder 3"/>
          <p:cNvSpPr>
            <a:spLocks noGrp="1"/>
          </p:cNvSpPr>
          <p:nvPr>
            <p:ph sz="half" idx="2"/>
          </p:nvPr>
        </p:nvSpPr>
        <p:spPr>
          <a:xfrm>
            <a:off x="1679579" y="5010150"/>
            <a:ext cx="10315573" cy="73691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1" y="3362326"/>
            <a:ext cx="10366376" cy="1647824"/>
          </a:xfrm>
          <a:prstGeom prst="rect">
            <a:avLst/>
          </a:prstGeom>
        </p:spPr>
        <p:txBody>
          <a:bodyPr lIns="91434" tIns="45718" rIns="91434" bIns="45718" anchor="b"/>
          <a:lstStyle>
            <a:lvl1pPr marL="0" indent="0">
              <a:buNone/>
              <a:defRPr sz="4800" b="1"/>
            </a:lvl1pPr>
            <a:lvl2pPr marL="914342" indent="0">
              <a:buNone/>
              <a:defRPr sz="4000" b="1"/>
            </a:lvl2pPr>
            <a:lvl3pPr marL="1828679" indent="0">
              <a:buNone/>
              <a:defRPr sz="3600" b="1"/>
            </a:lvl3pPr>
            <a:lvl4pPr marL="2743021" indent="0">
              <a:buNone/>
              <a:defRPr sz="3100" b="1"/>
            </a:lvl4pPr>
            <a:lvl5pPr marL="3657358" indent="0">
              <a:buNone/>
              <a:defRPr sz="3100" b="1"/>
            </a:lvl5pPr>
            <a:lvl6pPr marL="4571699" indent="0">
              <a:buNone/>
              <a:defRPr sz="3100" b="1"/>
            </a:lvl6pPr>
            <a:lvl7pPr marL="5486036" indent="0">
              <a:buNone/>
              <a:defRPr sz="3100" b="1"/>
            </a:lvl7pPr>
            <a:lvl8pPr marL="6400378" indent="0">
              <a:buNone/>
              <a:defRPr sz="3100" b="1"/>
            </a:lvl8pPr>
            <a:lvl9pPr marL="7314715" indent="0">
              <a:buNone/>
              <a:defRPr sz="3100" b="1"/>
            </a:lvl9pPr>
          </a:lstStyle>
          <a:p>
            <a:pPr lvl="0"/>
            <a:r>
              <a:rPr lang="en-US"/>
              <a:t>Edit Master text styles</a:t>
            </a:r>
          </a:p>
        </p:txBody>
      </p:sp>
      <p:sp>
        <p:nvSpPr>
          <p:cNvPr id="6" name="Content Placeholder 5"/>
          <p:cNvSpPr>
            <a:spLocks noGrp="1"/>
          </p:cNvSpPr>
          <p:nvPr>
            <p:ph sz="quarter" idx="4"/>
          </p:nvPr>
        </p:nvSpPr>
        <p:spPr>
          <a:xfrm>
            <a:off x="12344401" y="5010150"/>
            <a:ext cx="10366376" cy="7369176"/>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7"/>
            <a:ext cx="21031200" cy="2651126"/>
          </a:xfrm>
          <a:prstGeom prst="rect">
            <a:avLst/>
          </a:prstGeom>
        </p:spPr>
        <p:txBody>
          <a:bodyPr lIns="91434" tIns="45718" rIns="91434" bIns="45718"/>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a:prstGeom prst="rect">
            <a:avLst/>
          </a:prstGeom>
        </p:spPr>
        <p:txBody>
          <a:bodyPr lIns="91434" tIns="45718" rIns="91434" bIns="45718"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7"/>
            <a:ext cx="12344400" cy="9747250"/>
          </a:xfrm>
          <a:prstGeom prst="rect">
            <a:avLst/>
          </a:prstGeom>
        </p:spPr>
        <p:txBody>
          <a:bodyPr lIns="91434" tIns="45718" rIns="91434" bIns="45718"/>
          <a:lstStyle>
            <a:lvl1pPr>
              <a:defRPr sz="6400"/>
            </a:lvl1pPr>
            <a:lvl2pPr>
              <a:defRPr sz="57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6" y="4114800"/>
            <a:ext cx="7864475" cy="7623176"/>
          </a:xfrm>
          <a:prstGeom prst="rect">
            <a:avLst/>
          </a:prstGeom>
        </p:spPr>
        <p:txBody>
          <a:bodyPr lIns="91434" tIns="45718" rIns="91434" bIns="45718"/>
          <a:lstStyle>
            <a:lvl1pPr marL="0" indent="0">
              <a:buNone/>
              <a:defRPr sz="3100"/>
            </a:lvl1pPr>
            <a:lvl2pPr marL="914342" indent="0">
              <a:buNone/>
              <a:defRPr sz="2900"/>
            </a:lvl2pPr>
            <a:lvl3pPr marL="1828679" indent="0">
              <a:buNone/>
              <a:defRPr sz="2400"/>
            </a:lvl3pPr>
            <a:lvl4pPr marL="2743021" indent="0">
              <a:buNone/>
              <a:defRPr sz="1900"/>
            </a:lvl4pPr>
            <a:lvl5pPr marL="3657358" indent="0">
              <a:buNone/>
              <a:defRPr sz="1900"/>
            </a:lvl5pPr>
            <a:lvl6pPr marL="4571699" indent="0">
              <a:buNone/>
              <a:defRPr sz="1900"/>
            </a:lvl6pPr>
            <a:lvl7pPr marL="5486036" indent="0">
              <a:buNone/>
              <a:defRPr sz="1900"/>
            </a:lvl7pPr>
            <a:lvl8pPr marL="6400378" indent="0">
              <a:buNone/>
              <a:defRPr sz="1900"/>
            </a:lvl8pPr>
            <a:lvl9pPr marL="7314715" indent="0">
              <a:buNone/>
              <a:defRPr sz="19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914400"/>
            <a:ext cx="7864475" cy="3200400"/>
          </a:xfrm>
          <a:prstGeom prst="rect">
            <a:avLst/>
          </a:prstGeom>
        </p:spPr>
        <p:txBody>
          <a:bodyPr lIns="91434" tIns="45718" rIns="91434" bIns="45718"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7"/>
            <a:ext cx="12344400" cy="9747250"/>
          </a:xfrm>
          <a:prstGeom prst="rect">
            <a:avLst/>
          </a:prstGeom>
        </p:spPr>
        <p:txBody>
          <a:bodyPr lIns="91434" tIns="45718" rIns="91434" bIns="45718"/>
          <a:lstStyle>
            <a:lvl1pPr marL="0" indent="0">
              <a:buNone/>
              <a:defRPr sz="6400"/>
            </a:lvl1pPr>
            <a:lvl2pPr marL="914342" indent="0">
              <a:buNone/>
              <a:defRPr sz="5700"/>
            </a:lvl2pPr>
            <a:lvl3pPr marL="1828679" indent="0">
              <a:buNone/>
              <a:defRPr sz="4800"/>
            </a:lvl3pPr>
            <a:lvl4pPr marL="2743021" indent="0">
              <a:buNone/>
              <a:defRPr sz="4000"/>
            </a:lvl4pPr>
            <a:lvl5pPr marL="3657358" indent="0">
              <a:buNone/>
              <a:defRPr sz="4000"/>
            </a:lvl5pPr>
            <a:lvl6pPr marL="4571699" indent="0">
              <a:buNone/>
              <a:defRPr sz="4000"/>
            </a:lvl6pPr>
            <a:lvl7pPr marL="5486036" indent="0">
              <a:buNone/>
              <a:defRPr sz="4000"/>
            </a:lvl7pPr>
            <a:lvl8pPr marL="6400378" indent="0">
              <a:buNone/>
              <a:defRPr sz="4000"/>
            </a:lvl8pPr>
            <a:lvl9pPr marL="7314715" indent="0">
              <a:buNone/>
              <a:defRPr sz="4000"/>
            </a:lvl9pPr>
          </a:lstStyle>
          <a:p>
            <a:endParaRPr lang="en-US"/>
          </a:p>
        </p:txBody>
      </p:sp>
      <p:sp>
        <p:nvSpPr>
          <p:cNvPr id="4" name="Text Placeholder 3"/>
          <p:cNvSpPr>
            <a:spLocks noGrp="1"/>
          </p:cNvSpPr>
          <p:nvPr>
            <p:ph type="body" sz="half" idx="2"/>
          </p:nvPr>
        </p:nvSpPr>
        <p:spPr>
          <a:xfrm>
            <a:off x="1679576" y="4114800"/>
            <a:ext cx="7864475" cy="7623176"/>
          </a:xfrm>
          <a:prstGeom prst="rect">
            <a:avLst/>
          </a:prstGeom>
        </p:spPr>
        <p:txBody>
          <a:bodyPr lIns="91434" tIns="45718" rIns="91434" bIns="45718"/>
          <a:lstStyle>
            <a:lvl1pPr marL="0" indent="0">
              <a:buNone/>
              <a:defRPr sz="3100"/>
            </a:lvl1pPr>
            <a:lvl2pPr marL="914342" indent="0">
              <a:buNone/>
              <a:defRPr sz="2900"/>
            </a:lvl2pPr>
            <a:lvl3pPr marL="1828679" indent="0">
              <a:buNone/>
              <a:defRPr sz="2400"/>
            </a:lvl3pPr>
            <a:lvl4pPr marL="2743021" indent="0">
              <a:buNone/>
              <a:defRPr sz="1900"/>
            </a:lvl4pPr>
            <a:lvl5pPr marL="3657358" indent="0">
              <a:buNone/>
              <a:defRPr sz="1900"/>
            </a:lvl5pPr>
            <a:lvl6pPr marL="4571699" indent="0">
              <a:buNone/>
              <a:defRPr sz="1900"/>
            </a:lvl6pPr>
            <a:lvl7pPr marL="5486036" indent="0">
              <a:buNone/>
              <a:defRPr sz="1900"/>
            </a:lvl7pPr>
            <a:lvl8pPr marL="6400378" indent="0">
              <a:buNone/>
              <a:defRPr sz="1900"/>
            </a:lvl8pPr>
            <a:lvl9pPr marL="7314715" indent="0">
              <a:buNone/>
              <a:defRPr sz="19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19" Type="http://schemas.openxmlformats.org/officeDocument/2006/relationships/image" Target="../media/image5.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7"/>
            <a:ext cx="5486400" cy="730250"/>
          </a:xfrm>
          <a:prstGeom prst="rect">
            <a:avLst/>
          </a:prstGeom>
        </p:spPr>
        <p:txBody>
          <a:bodyPr vert="horz" lIns="91434" tIns="45718" rIns="91434" bIns="45718" rtlCol="0" anchor="ctr"/>
          <a:lstStyle>
            <a:lvl1pPr algn="l">
              <a:defRPr sz="2400">
                <a:solidFill>
                  <a:schemeClr val="tx1">
                    <a:tint val="75000"/>
                  </a:schemeClr>
                </a:solidFill>
              </a:defRPr>
            </a:lvl1pPr>
          </a:lstStyle>
          <a:p>
            <a:fld id="{B61BEF0D-F0BB-DE4B-95CE-6DB70DBA9567}" type="datetimeFigureOut">
              <a:rPr lang="en-US" smtClean="0"/>
              <a:pPr/>
              <a:t>8/31/2021</a:t>
            </a:fld>
            <a:endParaRPr lang="en-US" dirty="0"/>
          </a:p>
        </p:txBody>
      </p:sp>
      <p:sp>
        <p:nvSpPr>
          <p:cNvPr id="5" name="Footer Placeholder 4"/>
          <p:cNvSpPr>
            <a:spLocks noGrp="1"/>
          </p:cNvSpPr>
          <p:nvPr>
            <p:ph type="ftr" sz="quarter" idx="3"/>
          </p:nvPr>
        </p:nvSpPr>
        <p:spPr>
          <a:xfrm>
            <a:off x="8077200" y="12712707"/>
            <a:ext cx="8229600" cy="730250"/>
          </a:xfrm>
          <a:prstGeom prst="rect">
            <a:avLst/>
          </a:prstGeom>
        </p:spPr>
        <p:txBody>
          <a:bodyPr vert="horz" lIns="91434" tIns="45718" rIns="91434" bIns="45718"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7"/>
            <a:ext cx="5486400" cy="730250"/>
          </a:xfrm>
          <a:prstGeom prst="rect">
            <a:avLst/>
          </a:prstGeom>
        </p:spPr>
        <p:txBody>
          <a:bodyPr vert="horz" lIns="91434" tIns="45718" rIns="91434" bIns="45718"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39071" y="155579"/>
            <a:ext cx="1371421" cy="1371602"/>
          </a:xfrm>
          <a:prstGeom prst="rect">
            <a:avLst/>
          </a:prstGeom>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266919" y="76205"/>
            <a:ext cx="1462851" cy="1461090"/>
          </a:xfrm>
          <a:prstGeom prst="rect">
            <a:avLst/>
          </a:prstGeom>
        </p:spPr>
      </p:pic>
      <p:grpSp>
        <p:nvGrpSpPr>
          <p:cNvPr id="38" name="Group 4"/>
          <p:cNvGrpSpPr>
            <a:grpSpLocks noChangeAspect="1"/>
          </p:cNvGrpSpPr>
          <p:nvPr/>
        </p:nvGrpSpPr>
        <p:grpSpPr bwMode="auto">
          <a:xfrm>
            <a:off x="22993" y="76200"/>
            <a:ext cx="21191539" cy="1439864"/>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p:nvSpPr>
        <p:spPr>
          <a:xfrm>
            <a:off x="2206204" y="504503"/>
            <a:ext cx="1494307" cy="646327"/>
          </a:xfrm>
          <a:prstGeom prst="rect">
            <a:avLst/>
          </a:prstGeom>
          <a:noFill/>
        </p:spPr>
        <p:txBody>
          <a:bodyPr wrap="none" lIns="91434" tIns="45718" rIns="91434" bIns="45718"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p:nvSpPr>
        <p:spPr>
          <a:xfrm>
            <a:off x="4524405" y="504503"/>
            <a:ext cx="1404539" cy="646327"/>
          </a:xfrm>
          <a:prstGeom prst="rect">
            <a:avLst/>
          </a:prstGeom>
          <a:noFill/>
        </p:spPr>
        <p:txBody>
          <a:bodyPr wrap="none" lIns="91434" tIns="45718" rIns="91434" bIns="45718"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p:nvSpPr>
        <p:spPr bwMode="black">
          <a:xfrm>
            <a:off x="7521736" y="286425"/>
            <a:ext cx="14544496" cy="976562"/>
          </a:xfrm>
          <a:prstGeom prst="rect">
            <a:avLst/>
          </a:prstGeom>
          <a:noFill/>
          <a:ln w="9525">
            <a:noFill/>
            <a:miter lim="800000"/>
            <a:headEnd/>
            <a:tailEnd/>
          </a:ln>
          <a:effectLst/>
        </p:spPr>
        <p:txBody>
          <a:bodyPr vert="horz" wrap="square" lIns="91422" tIns="45711" rIns="91422" bIns="45711"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75089" y="329746"/>
            <a:ext cx="169864"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71" r:id="rId13"/>
  </p:sldLayoutIdLst>
  <p:txStyles>
    <p:titleStyle>
      <a:lvl1pPr algn="l" defTabSz="182867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1" indent="-457171" algn="l" defTabSz="1828679" rtl="0" eaLnBrk="1" latinLnBrk="0" hangingPunct="1">
        <a:lnSpc>
          <a:spcPct val="90000"/>
        </a:lnSpc>
        <a:spcBef>
          <a:spcPts val="2000"/>
        </a:spcBef>
        <a:buFont typeface="Arial" panose="020B0604020202020204" pitchFamily="34" charset="0"/>
        <a:buChar char="•"/>
        <a:defRPr sz="5700" kern="1200">
          <a:solidFill>
            <a:schemeClr val="tx1"/>
          </a:solidFill>
          <a:latin typeface="+mn-lt"/>
          <a:ea typeface="+mn-ea"/>
          <a:cs typeface="+mn-cs"/>
        </a:defRPr>
      </a:lvl1pPr>
      <a:lvl2pPr marL="1371508" indent="-457171" algn="l" defTabSz="182867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50" indent="-457171" algn="l" defTabSz="182867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191"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29"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866"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207"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549"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886"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79" rtl="0" eaLnBrk="1" latinLnBrk="0" hangingPunct="1">
        <a:defRPr sz="3600" kern="1200">
          <a:solidFill>
            <a:schemeClr val="tx1"/>
          </a:solidFill>
          <a:latin typeface="+mn-lt"/>
          <a:ea typeface="+mn-ea"/>
          <a:cs typeface="+mn-cs"/>
        </a:defRPr>
      </a:lvl1pPr>
      <a:lvl2pPr marL="914342" algn="l" defTabSz="1828679" rtl="0" eaLnBrk="1" latinLnBrk="0" hangingPunct="1">
        <a:defRPr sz="3600" kern="1200">
          <a:solidFill>
            <a:schemeClr val="tx1"/>
          </a:solidFill>
          <a:latin typeface="+mn-lt"/>
          <a:ea typeface="+mn-ea"/>
          <a:cs typeface="+mn-cs"/>
        </a:defRPr>
      </a:lvl2pPr>
      <a:lvl3pPr marL="1828679" algn="l" defTabSz="1828679" rtl="0" eaLnBrk="1" latinLnBrk="0" hangingPunct="1">
        <a:defRPr sz="3600" kern="1200">
          <a:solidFill>
            <a:schemeClr val="tx1"/>
          </a:solidFill>
          <a:latin typeface="+mn-lt"/>
          <a:ea typeface="+mn-ea"/>
          <a:cs typeface="+mn-cs"/>
        </a:defRPr>
      </a:lvl3pPr>
      <a:lvl4pPr marL="2743021" algn="l" defTabSz="1828679" rtl="0" eaLnBrk="1" latinLnBrk="0" hangingPunct="1">
        <a:defRPr sz="3600" kern="1200">
          <a:solidFill>
            <a:schemeClr val="tx1"/>
          </a:solidFill>
          <a:latin typeface="+mn-lt"/>
          <a:ea typeface="+mn-ea"/>
          <a:cs typeface="+mn-cs"/>
        </a:defRPr>
      </a:lvl4pPr>
      <a:lvl5pPr marL="3657358" algn="l" defTabSz="1828679" rtl="0" eaLnBrk="1" latinLnBrk="0" hangingPunct="1">
        <a:defRPr sz="3600" kern="1200">
          <a:solidFill>
            <a:schemeClr val="tx1"/>
          </a:solidFill>
          <a:latin typeface="+mn-lt"/>
          <a:ea typeface="+mn-ea"/>
          <a:cs typeface="+mn-cs"/>
        </a:defRPr>
      </a:lvl5pPr>
      <a:lvl6pPr marL="4571699" algn="l" defTabSz="1828679" rtl="0" eaLnBrk="1" latinLnBrk="0" hangingPunct="1">
        <a:defRPr sz="3600" kern="1200">
          <a:solidFill>
            <a:schemeClr val="tx1"/>
          </a:solidFill>
          <a:latin typeface="+mn-lt"/>
          <a:ea typeface="+mn-ea"/>
          <a:cs typeface="+mn-cs"/>
        </a:defRPr>
      </a:lvl6pPr>
      <a:lvl7pPr marL="5486036" algn="l" defTabSz="1828679" rtl="0" eaLnBrk="1" latinLnBrk="0" hangingPunct="1">
        <a:defRPr sz="3600" kern="1200">
          <a:solidFill>
            <a:schemeClr val="tx1"/>
          </a:solidFill>
          <a:latin typeface="+mn-lt"/>
          <a:ea typeface="+mn-ea"/>
          <a:cs typeface="+mn-cs"/>
        </a:defRPr>
      </a:lvl7pPr>
      <a:lvl8pPr marL="6400378" algn="l" defTabSz="1828679" rtl="0" eaLnBrk="1" latinLnBrk="0" hangingPunct="1">
        <a:defRPr sz="3600" kern="1200">
          <a:solidFill>
            <a:schemeClr val="tx1"/>
          </a:solidFill>
          <a:latin typeface="+mn-lt"/>
          <a:ea typeface="+mn-ea"/>
          <a:cs typeface="+mn-cs"/>
        </a:defRPr>
      </a:lvl8pPr>
      <a:lvl9pPr marL="7314715" algn="l" defTabSz="182867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7"/>
            <a:ext cx="21031200" cy="2651126"/>
          </a:xfrm>
          <a:prstGeom prst="rect">
            <a:avLst/>
          </a:prstGeom>
        </p:spPr>
        <p:txBody>
          <a:bodyPr vert="horz" lIns="91434" tIns="45718" rIns="91434" bIns="45718"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34" tIns="45718" rIns="91434"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7"/>
            <a:ext cx="5486400" cy="730250"/>
          </a:xfrm>
          <a:prstGeom prst="rect">
            <a:avLst/>
          </a:prstGeom>
        </p:spPr>
        <p:txBody>
          <a:bodyPr vert="horz" lIns="91434" tIns="45718" rIns="91434" bIns="45718" rtlCol="0" anchor="ctr"/>
          <a:lstStyle>
            <a:lvl1pPr algn="l">
              <a:defRPr sz="2400">
                <a:solidFill>
                  <a:schemeClr val="tx1">
                    <a:tint val="75000"/>
                  </a:schemeClr>
                </a:solidFill>
              </a:defRPr>
            </a:lvl1pPr>
          </a:lstStyle>
          <a:p>
            <a:fld id="{B61BEF0D-F0BB-DE4B-95CE-6DB70DBA9567}" type="datetimeFigureOut">
              <a:rPr lang="en-US" smtClean="0"/>
              <a:pPr/>
              <a:t>8/31/2021</a:t>
            </a:fld>
            <a:endParaRPr lang="en-US" dirty="0"/>
          </a:p>
        </p:txBody>
      </p:sp>
      <p:sp>
        <p:nvSpPr>
          <p:cNvPr id="5" name="Footer Placeholder 4"/>
          <p:cNvSpPr>
            <a:spLocks noGrp="1"/>
          </p:cNvSpPr>
          <p:nvPr>
            <p:ph type="ftr" sz="quarter" idx="3"/>
          </p:nvPr>
        </p:nvSpPr>
        <p:spPr>
          <a:xfrm>
            <a:off x="8077200" y="12712707"/>
            <a:ext cx="8229600" cy="730250"/>
          </a:xfrm>
          <a:prstGeom prst="rect">
            <a:avLst/>
          </a:prstGeom>
        </p:spPr>
        <p:txBody>
          <a:bodyPr vert="horz" lIns="91434" tIns="45718" rIns="91434" bIns="45718"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7"/>
            <a:ext cx="5486400" cy="730250"/>
          </a:xfrm>
          <a:prstGeom prst="rect">
            <a:avLst/>
          </a:prstGeom>
        </p:spPr>
        <p:txBody>
          <a:bodyPr vert="horz" lIns="91434" tIns="45718" rIns="91434" bIns="45718"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67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1" indent="-457171" algn="l" defTabSz="1828679" rtl="0" eaLnBrk="1" latinLnBrk="0" hangingPunct="1">
        <a:lnSpc>
          <a:spcPct val="90000"/>
        </a:lnSpc>
        <a:spcBef>
          <a:spcPts val="2000"/>
        </a:spcBef>
        <a:buFont typeface="Arial" panose="020B0604020202020204" pitchFamily="34" charset="0"/>
        <a:buChar char="•"/>
        <a:defRPr sz="5700" kern="1200">
          <a:solidFill>
            <a:schemeClr val="tx1"/>
          </a:solidFill>
          <a:latin typeface="+mn-lt"/>
          <a:ea typeface="+mn-ea"/>
          <a:cs typeface="+mn-cs"/>
        </a:defRPr>
      </a:lvl1pPr>
      <a:lvl2pPr marL="1371508" indent="-457171" algn="l" defTabSz="182867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50" indent="-457171" algn="l" defTabSz="182867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191"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29"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866"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207"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549"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886"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79" rtl="0" eaLnBrk="1" latinLnBrk="0" hangingPunct="1">
        <a:defRPr sz="3600" kern="1200">
          <a:solidFill>
            <a:schemeClr val="tx1"/>
          </a:solidFill>
          <a:latin typeface="+mn-lt"/>
          <a:ea typeface="+mn-ea"/>
          <a:cs typeface="+mn-cs"/>
        </a:defRPr>
      </a:lvl1pPr>
      <a:lvl2pPr marL="914342" algn="l" defTabSz="1828679" rtl="0" eaLnBrk="1" latinLnBrk="0" hangingPunct="1">
        <a:defRPr sz="3600" kern="1200">
          <a:solidFill>
            <a:schemeClr val="tx1"/>
          </a:solidFill>
          <a:latin typeface="+mn-lt"/>
          <a:ea typeface="+mn-ea"/>
          <a:cs typeface="+mn-cs"/>
        </a:defRPr>
      </a:lvl2pPr>
      <a:lvl3pPr marL="1828679" algn="l" defTabSz="1828679" rtl="0" eaLnBrk="1" latinLnBrk="0" hangingPunct="1">
        <a:defRPr sz="3600" kern="1200">
          <a:solidFill>
            <a:schemeClr val="tx1"/>
          </a:solidFill>
          <a:latin typeface="+mn-lt"/>
          <a:ea typeface="+mn-ea"/>
          <a:cs typeface="+mn-cs"/>
        </a:defRPr>
      </a:lvl3pPr>
      <a:lvl4pPr marL="2743021" algn="l" defTabSz="1828679" rtl="0" eaLnBrk="1" latinLnBrk="0" hangingPunct="1">
        <a:defRPr sz="3600" kern="1200">
          <a:solidFill>
            <a:schemeClr val="tx1"/>
          </a:solidFill>
          <a:latin typeface="+mn-lt"/>
          <a:ea typeface="+mn-ea"/>
          <a:cs typeface="+mn-cs"/>
        </a:defRPr>
      </a:lvl4pPr>
      <a:lvl5pPr marL="3657358" algn="l" defTabSz="1828679" rtl="0" eaLnBrk="1" latinLnBrk="0" hangingPunct="1">
        <a:defRPr sz="3600" kern="1200">
          <a:solidFill>
            <a:schemeClr val="tx1"/>
          </a:solidFill>
          <a:latin typeface="+mn-lt"/>
          <a:ea typeface="+mn-ea"/>
          <a:cs typeface="+mn-cs"/>
        </a:defRPr>
      </a:lvl5pPr>
      <a:lvl6pPr marL="4571699" algn="l" defTabSz="1828679" rtl="0" eaLnBrk="1" latinLnBrk="0" hangingPunct="1">
        <a:defRPr sz="3600" kern="1200">
          <a:solidFill>
            <a:schemeClr val="tx1"/>
          </a:solidFill>
          <a:latin typeface="+mn-lt"/>
          <a:ea typeface="+mn-ea"/>
          <a:cs typeface="+mn-cs"/>
        </a:defRPr>
      </a:lvl6pPr>
      <a:lvl7pPr marL="5486036" algn="l" defTabSz="1828679" rtl="0" eaLnBrk="1" latinLnBrk="0" hangingPunct="1">
        <a:defRPr sz="3600" kern="1200">
          <a:solidFill>
            <a:schemeClr val="tx1"/>
          </a:solidFill>
          <a:latin typeface="+mn-lt"/>
          <a:ea typeface="+mn-ea"/>
          <a:cs typeface="+mn-cs"/>
        </a:defRPr>
      </a:lvl7pPr>
      <a:lvl8pPr marL="6400378" algn="l" defTabSz="1828679" rtl="0" eaLnBrk="1" latinLnBrk="0" hangingPunct="1">
        <a:defRPr sz="3600" kern="1200">
          <a:solidFill>
            <a:schemeClr val="tx1"/>
          </a:solidFill>
          <a:latin typeface="+mn-lt"/>
          <a:ea typeface="+mn-ea"/>
          <a:cs typeface="+mn-cs"/>
        </a:defRPr>
      </a:lvl8pPr>
      <a:lvl9pPr marL="7314715" algn="l" defTabSz="1828679"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7"/>
            <a:ext cx="5486400" cy="730250"/>
          </a:xfrm>
          <a:prstGeom prst="rect">
            <a:avLst/>
          </a:prstGeom>
        </p:spPr>
        <p:txBody>
          <a:bodyPr vert="horz" lIns="91434" tIns="45718" rIns="91434" bIns="45718" rtlCol="0" anchor="ctr"/>
          <a:lstStyle>
            <a:lvl1pPr algn="l">
              <a:defRPr sz="2400">
                <a:solidFill>
                  <a:schemeClr val="tx1">
                    <a:tint val="75000"/>
                  </a:schemeClr>
                </a:solidFill>
              </a:defRPr>
            </a:lvl1pPr>
          </a:lstStyle>
          <a:p>
            <a:fld id="{B61BEF0D-F0BB-DE4B-95CE-6DB70DBA9567}" type="datetimeFigureOut">
              <a:rPr lang="en-US" smtClean="0">
                <a:solidFill>
                  <a:prstClr val="black">
                    <a:tint val="75000"/>
                  </a:prstClr>
                </a:solidFill>
              </a:rPr>
              <a:pPr/>
              <a:t>8/31/2021</a:t>
            </a:fld>
            <a:endParaRPr lang="en-US" dirty="0">
              <a:solidFill>
                <a:prstClr val="black">
                  <a:tint val="75000"/>
                </a:prstClr>
              </a:solidFill>
            </a:endParaRPr>
          </a:p>
        </p:txBody>
      </p:sp>
      <p:sp>
        <p:nvSpPr>
          <p:cNvPr id="5" name="Footer Placeholder 4"/>
          <p:cNvSpPr>
            <a:spLocks noGrp="1"/>
          </p:cNvSpPr>
          <p:nvPr>
            <p:ph type="ftr" sz="quarter" idx="3"/>
          </p:nvPr>
        </p:nvSpPr>
        <p:spPr>
          <a:xfrm>
            <a:off x="8077200" y="12712707"/>
            <a:ext cx="8229600" cy="730250"/>
          </a:xfrm>
          <a:prstGeom prst="rect">
            <a:avLst/>
          </a:prstGeom>
        </p:spPr>
        <p:txBody>
          <a:bodyPr vert="horz" lIns="91434" tIns="45718" rIns="91434" bIns="45718" rtlCol="0" anchor="ctr"/>
          <a:lstStyle>
            <a:lvl1pPr algn="ctr">
              <a:defRPr sz="2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7221200" y="12712707"/>
            <a:ext cx="5486400" cy="730250"/>
          </a:xfrm>
          <a:prstGeom prst="rect">
            <a:avLst/>
          </a:prstGeom>
        </p:spPr>
        <p:txBody>
          <a:bodyPr vert="horz" lIns="91434" tIns="45718" rIns="91434" bIns="45718" rtlCol="0" anchor="ctr"/>
          <a:lstStyle>
            <a:lvl1pPr algn="r">
              <a:defRPr sz="2400">
                <a:solidFill>
                  <a:schemeClr val="tx1">
                    <a:tint val="75000"/>
                  </a:schemeClr>
                </a:solidFill>
              </a:defRPr>
            </a:lvl1p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839071" y="155579"/>
            <a:ext cx="1371421" cy="1371602"/>
          </a:xfrm>
          <a:prstGeom prst="rect">
            <a:avLst/>
          </a:prstGeom>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266919" y="76205"/>
            <a:ext cx="1462851" cy="1461090"/>
          </a:xfrm>
          <a:prstGeom prst="rect">
            <a:avLst/>
          </a:prstGeom>
        </p:spPr>
      </p:pic>
      <p:grpSp>
        <p:nvGrpSpPr>
          <p:cNvPr id="38" name="Group 4"/>
          <p:cNvGrpSpPr>
            <a:grpSpLocks noChangeAspect="1"/>
          </p:cNvGrpSpPr>
          <p:nvPr/>
        </p:nvGrpSpPr>
        <p:grpSpPr bwMode="auto">
          <a:xfrm>
            <a:off x="22993" y="76200"/>
            <a:ext cx="21191539" cy="1439864"/>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5365" name="Picture 5"/>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5370" name="Picture 1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68" name="TextBox 67"/>
          <p:cNvSpPr txBox="1"/>
          <p:nvPr/>
        </p:nvSpPr>
        <p:spPr>
          <a:xfrm>
            <a:off x="2206204" y="504503"/>
            <a:ext cx="1494307" cy="646327"/>
          </a:xfrm>
          <a:prstGeom prst="rect">
            <a:avLst/>
          </a:prstGeom>
          <a:noFill/>
        </p:spPr>
        <p:txBody>
          <a:bodyPr wrap="none" lIns="91434" tIns="45718" rIns="91434" bIns="45718" rtlCol="0">
            <a:spAutoFit/>
          </a:bodyPr>
          <a:lstStyle/>
          <a:p>
            <a:pPr algn="ctr"/>
            <a:r>
              <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rPr>
              <a:t>TOÁN</a:t>
            </a:r>
          </a:p>
        </p:txBody>
      </p:sp>
      <p:sp>
        <p:nvSpPr>
          <p:cNvPr id="69" name="TextBox 68"/>
          <p:cNvSpPr txBox="1"/>
          <p:nvPr/>
        </p:nvSpPr>
        <p:spPr>
          <a:xfrm>
            <a:off x="4524405" y="504503"/>
            <a:ext cx="1404539" cy="646327"/>
          </a:xfrm>
          <a:prstGeom prst="rect">
            <a:avLst/>
          </a:prstGeom>
          <a:noFill/>
        </p:spPr>
        <p:txBody>
          <a:bodyPr wrap="none" lIns="91434" tIns="45718" rIns="91434" bIns="45718" rtlCol="0">
            <a:spAutoFit/>
          </a:bodyPr>
          <a:lstStyle/>
          <a:p>
            <a:pPr algn="ctr"/>
            <a:r>
              <a:rPr lang="vi-VN" sz="3600" b="1" dirty="0">
                <a:solidFill>
                  <a:prstClr val="white"/>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p:nvSpPr>
        <p:spPr bwMode="black">
          <a:xfrm>
            <a:off x="7521736" y="286425"/>
            <a:ext cx="14544496" cy="976562"/>
          </a:xfrm>
          <a:prstGeom prst="rect">
            <a:avLst/>
          </a:prstGeom>
          <a:noFill/>
          <a:ln w="9525">
            <a:noFill/>
            <a:miter lim="800000"/>
            <a:headEnd/>
            <a:tailEnd/>
          </a:ln>
          <a:effectLst/>
        </p:spPr>
        <p:txBody>
          <a:bodyPr vert="horz" wrap="square" lIns="91422" tIns="45711" rIns="91422" bIns="45711"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kern="0" dirty="0">
                <a:solidFill>
                  <a:prstClr val="white"/>
                </a:solidFill>
                <a:latin typeface="Tahoma" panose="020B0604030504040204" pitchFamily="34" charset="0"/>
                <a:ea typeface="Tahoma" panose="020B0604030504040204" pitchFamily="34" charset="0"/>
                <a:cs typeface="Tahoma" panose="020B0604030504040204" pitchFamily="34" charset="0"/>
              </a:rPr>
              <a:t>PPT TIVI - DIỄN ĐÀN GIÁO VIÊN TOÁN</a:t>
            </a:r>
            <a:endParaRPr lang="vi-VN" sz="4800" kern="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75089" y="329746"/>
            <a:ext cx="169864" cy="11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86683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l" defTabSz="182867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1" indent="-457171" algn="l" defTabSz="1828679" rtl="0" eaLnBrk="1" latinLnBrk="0" hangingPunct="1">
        <a:lnSpc>
          <a:spcPct val="90000"/>
        </a:lnSpc>
        <a:spcBef>
          <a:spcPts val="2000"/>
        </a:spcBef>
        <a:buFont typeface="Arial" panose="020B0604020202020204" pitchFamily="34" charset="0"/>
        <a:buChar char="•"/>
        <a:defRPr sz="5700" kern="1200">
          <a:solidFill>
            <a:schemeClr val="tx1"/>
          </a:solidFill>
          <a:latin typeface="+mn-lt"/>
          <a:ea typeface="+mn-ea"/>
          <a:cs typeface="+mn-cs"/>
        </a:defRPr>
      </a:lvl1pPr>
      <a:lvl2pPr marL="1371508" indent="-457171" algn="l" defTabSz="182867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50" indent="-457171" algn="l" defTabSz="182867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191"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29"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866"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207"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549"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886" indent="-457171" algn="l" defTabSz="182867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79" rtl="0" eaLnBrk="1" latinLnBrk="0" hangingPunct="1">
        <a:defRPr sz="3600" kern="1200">
          <a:solidFill>
            <a:schemeClr val="tx1"/>
          </a:solidFill>
          <a:latin typeface="+mn-lt"/>
          <a:ea typeface="+mn-ea"/>
          <a:cs typeface="+mn-cs"/>
        </a:defRPr>
      </a:lvl1pPr>
      <a:lvl2pPr marL="914342" algn="l" defTabSz="1828679" rtl="0" eaLnBrk="1" latinLnBrk="0" hangingPunct="1">
        <a:defRPr sz="3600" kern="1200">
          <a:solidFill>
            <a:schemeClr val="tx1"/>
          </a:solidFill>
          <a:latin typeface="+mn-lt"/>
          <a:ea typeface="+mn-ea"/>
          <a:cs typeface="+mn-cs"/>
        </a:defRPr>
      </a:lvl2pPr>
      <a:lvl3pPr marL="1828679" algn="l" defTabSz="1828679" rtl="0" eaLnBrk="1" latinLnBrk="0" hangingPunct="1">
        <a:defRPr sz="3600" kern="1200">
          <a:solidFill>
            <a:schemeClr val="tx1"/>
          </a:solidFill>
          <a:latin typeface="+mn-lt"/>
          <a:ea typeface="+mn-ea"/>
          <a:cs typeface="+mn-cs"/>
        </a:defRPr>
      </a:lvl3pPr>
      <a:lvl4pPr marL="2743021" algn="l" defTabSz="1828679" rtl="0" eaLnBrk="1" latinLnBrk="0" hangingPunct="1">
        <a:defRPr sz="3600" kern="1200">
          <a:solidFill>
            <a:schemeClr val="tx1"/>
          </a:solidFill>
          <a:latin typeface="+mn-lt"/>
          <a:ea typeface="+mn-ea"/>
          <a:cs typeface="+mn-cs"/>
        </a:defRPr>
      </a:lvl4pPr>
      <a:lvl5pPr marL="3657358" algn="l" defTabSz="1828679" rtl="0" eaLnBrk="1" latinLnBrk="0" hangingPunct="1">
        <a:defRPr sz="3600" kern="1200">
          <a:solidFill>
            <a:schemeClr val="tx1"/>
          </a:solidFill>
          <a:latin typeface="+mn-lt"/>
          <a:ea typeface="+mn-ea"/>
          <a:cs typeface="+mn-cs"/>
        </a:defRPr>
      </a:lvl5pPr>
      <a:lvl6pPr marL="4571699" algn="l" defTabSz="1828679" rtl="0" eaLnBrk="1" latinLnBrk="0" hangingPunct="1">
        <a:defRPr sz="3600" kern="1200">
          <a:solidFill>
            <a:schemeClr val="tx1"/>
          </a:solidFill>
          <a:latin typeface="+mn-lt"/>
          <a:ea typeface="+mn-ea"/>
          <a:cs typeface="+mn-cs"/>
        </a:defRPr>
      </a:lvl6pPr>
      <a:lvl7pPr marL="5486036" algn="l" defTabSz="1828679" rtl="0" eaLnBrk="1" latinLnBrk="0" hangingPunct="1">
        <a:defRPr sz="3600" kern="1200">
          <a:solidFill>
            <a:schemeClr val="tx1"/>
          </a:solidFill>
          <a:latin typeface="+mn-lt"/>
          <a:ea typeface="+mn-ea"/>
          <a:cs typeface="+mn-cs"/>
        </a:defRPr>
      </a:lvl7pPr>
      <a:lvl8pPr marL="6400378" algn="l" defTabSz="1828679" rtl="0" eaLnBrk="1" latinLnBrk="0" hangingPunct="1">
        <a:defRPr sz="3600" kern="1200">
          <a:solidFill>
            <a:schemeClr val="tx1"/>
          </a:solidFill>
          <a:latin typeface="+mn-lt"/>
          <a:ea typeface="+mn-ea"/>
          <a:cs typeface="+mn-cs"/>
        </a:defRPr>
      </a:lvl8pPr>
      <a:lvl9pPr marL="7314715" algn="l" defTabSz="182867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oleObject" Target="../embeddings/oleObject6.bin"/><Relationship Id="rId10" Type="http://schemas.openxmlformats.org/officeDocument/2006/relationships/image" Target="../media/image34.png"/><Relationship Id="rId4" Type="http://schemas.openxmlformats.org/officeDocument/2006/relationships/image" Target="../media/image29.wmf"/><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0.wmf"/><Relationship Id="rId11" Type="http://schemas.openxmlformats.org/officeDocument/2006/relationships/image" Target="../media/image37.png"/><Relationship Id="rId5" Type="http://schemas.openxmlformats.org/officeDocument/2006/relationships/oleObject" Target="../embeddings/oleObject9.bin"/><Relationship Id="rId10" Type="http://schemas.openxmlformats.org/officeDocument/2006/relationships/image" Target="../media/image36.png"/><Relationship Id="rId4" Type="http://schemas.openxmlformats.org/officeDocument/2006/relationships/image" Target="../media/image29.wmf"/><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oleObject" Target="../embeddings/oleObject12.bin"/><Relationship Id="rId4" Type="http://schemas.openxmlformats.org/officeDocument/2006/relationships/image" Target="../media/image29.w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16.e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0.wmf"/><Relationship Id="rId11" Type="http://schemas.openxmlformats.org/officeDocument/2006/relationships/image" Target="../media/image390.png"/><Relationship Id="rId5" Type="http://schemas.openxmlformats.org/officeDocument/2006/relationships/oleObject" Target="../embeddings/oleObject14.bin"/><Relationship Id="rId4" Type="http://schemas.openxmlformats.org/officeDocument/2006/relationships/image" Target="../media/image29.wmf"/><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0.wmf"/><Relationship Id="rId11" Type="http://schemas.openxmlformats.org/officeDocument/2006/relationships/image" Target="../media/image390.png"/><Relationship Id="rId5" Type="http://schemas.openxmlformats.org/officeDocument/2006/relationships/oleObject" Target="../embeddings/oleObject17.bin"/><Relationship Id="rId4" Type="http://schemas.openxmlformats.org/officeDocument/2006/relationships/image" Target="../media/image29.wmf"/><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wmf"/><Relationship Id="rId5" Type="http://schemas.openxmlformats.org/officeDocument/2006/relationships/oleObject" Target="../embeddings/oleObject19.bin"/><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3" Type="http://schemas.openxmlformats.org/officeDocument/2006/relationships/image" Target="../media/image482.png"/><Relationship Id="rId12"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8.png"/><Relationship Id="rId11" Type="http://schemas.openxmlformats.org/officeDocument/2006/relationships/image" Target="../media/image441.png"/><Relationship Id="rId5" Type="http://schemas.openxmlformats.org/officeDocument/2006/relationships/image" Target="../media/image39.png"/><Relationship Id="rId10" Type="http://schemas.openxmlformats.org/officeDocument/2006/relationships/image" Target="../media/image50.png"/><Relationship Id="rId4" Type="http://schemas.openxmlformats.org/officeDocument/2006/relationships/image" Target="../media/image47.png"/><Relationship Id="rId9" Type="http://schemas.openxmlformats.org/officeDocument/2006/relationships/image" Target="../media/image49.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1.png"/><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80.png"/><Relationship Id="rId11" Type="http://schemas.openxmlformats.org/officeDocument/2006/relationships/image" Target="../media/image55.png"/><Relationship Id="rId5" Type="http://schemas.openxmlformats.org/officeDocument/2006/relationships/image" Target="../media/image440.png"/><Relationship Id="rId10" Type="http://schemas.openxmlformats.org/officeDocument/2006/relationships/image" Target="../media/image54.png"/><Relationship Id="rId9" Type="http://schemas.openxmlformats.org/officeDocument/2006/relationships/image" Target="../media/image530.png"/></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430.png"/><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0.wmf"/><Relationship Id="rId11" Type="http://schemas.openxmlformats.org/officeDocument/2006/relationships/image" Target="../media/image541.png"/><Relationship Id="rId5" Type="http://schemas.openxmlformats.org/officeDocument/2006/relationships/oleObject" Target="../embeddings/oleObject21.bin"/><Relationship Id="rId15" Type="http://schemas.openxmlformats.org/officeDocument/2006/relationships/image" Target="../media/image58.png"/><Relationship Id="rId4" Type="http://schemas.openxmlformats.org/officeDocument/2006/relationships/image" Target="../media/image29.wmf"/><Relationship Id="rId9" Type="http://schemas.openxmlformats.org/officeDocument/2006/relationships/image" Target="../media/image39.png"/><Relationship Id="rId14" Type="http://schemas.openxmlformats.org/officeDocument/2006/relationships/image" Target="../media/image56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0.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1.xm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1.xml"/><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60.png"/><Relationship Id="rId1" Type="http://schemas.openxmlformats.org/officeDocument/2006/relationships/slideLayout" Target="../slideLayouts/slideLayout7.xml"/><Relationship Id="rId5" Type="http://schemas.openxmlformats.org/officeDocument/2006/relationships/image" Target="../media/image790.png"/><Relationship Id="rId4" Type="http://schemas.openxmlformats.org/officeDocument/2006/relationships/image" Target="../media/image780.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3.png"/><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79.png"/><Relationship Id="rId7" Type="http://schemas.openxmlformats.org/officeDocument/2006/relationships/image" Target="../media/image87.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1.png"/><Relationship Id="rId7" Type="http://schemas.openxmlformats.org/officeDocument/2006/relationships/image" Target="../media/image9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9.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5.png"/></Relationships>
</file>

<file path=ppt/slides/_rels/slide3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6.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14.png"/><Relationship Id="rId4" Type="http://schemas.openxmlformats.org/officeDocument/2006/relationships/image" Target="../media/image113.png"/></Relationships>
</file>

<file path=ppt/slides/_rels/slide4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18.png"/><Relationship Id="rId11" Type="http://schemas.openxmlformats.org/officeDocument/2006/relationships/image" Target="../media/image123.emf"/><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42.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12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s>
</file>

<file path=ppt/slides/_rels/slide43.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36.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4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80.png"/><Relationship Id="rId4" Type="http://schemas.openxmlformats.org/officeDocument/2006/relationships/image" Target="../media/image170.png"/></Relationships>
</file>

<file path=ppt/slides/_rels/slide7.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29.png"/><Relationship Id="rId3" Type="http://schemas.openxmlformats.org/officeDocument/2006/relationships/image" Target="../media/image200.png"/><Relationship Id="rId12" Type="http://schemas.openxmlformats.org/officeDocument/2006/relationships/image" Target="../media/image25.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2.wmf"/><Relationship Id="rId5" Type="http://schemas.openxmlformats.org/officeDocument/2006/relationships/oleObject" Target="../embeddings/oleObject1.bin"/><Relationship Id="rId15" Type="http://schemas.openxmlformats.org/officeDocument/2006/relationships/image" Target="../media/image23.png"/><Relationship Id="rId4" Type="http://schemas.openxmlformats.org/officeDocument/2006/relationships/image" Target="../media/image21.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1.png"/><Relationship Id="rId7" Type="http://schemas.openxmlformats.org/officeDocument/2006/relationships/image" Target="../media/image30.w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oleObject" Target="../embeddings/oleObject3.bin"/><Relationship Id="rId5" Type="http://schemas.openxmlformats.org/officeDocument/2006/relationships/image" Target="../media/image29.wmf"/><Relationship Id="rId10" Type="http://schemas.openxmlformats.org/officeDocument/2006/relationships/image" Target="../media/image32.png"/><Relationship Id="rId4" Type="http://schemas.openxmlformats.org/officeDocument/2006/relationships/oleObject" Target="../embeddings/oleObject2.bin"/><Relationship Id="rId9" Type="http://schemas.openxmlformats.org/officeDocument/2006/relationships/image" Target="../media/image2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23640" y="6172200"/>
            <a:ext cx="19877573" cy="6781800"/>
          </a:xfrm>
          <a:prstGeom prst="roundRect">
            <a:avLst>
              <a:gd name="adj" fmla="val 2894"/>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03" tIns="45704" rIns="91403" bIns="45704"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0559332" y="1907689"/>
            <a:ext cx="3432275" cy="830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3" tIns="45704" rIns="91403" bIns="45704"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HÌNH HỌC</a:t>
            </a:r>
          </a:p>
        </p:txBody>
      </p:sp>
      <p:sp>
        <p:nvSpPr>
          <p:cNvPr id="22" name="TextBox 21"/>
          <p:cNvSpPr txBox="1"/>
          <p:nvPr/>
        </p:nvSpPr>
        <p:spPr>
          <a:xfrm>
            <a:off x="0" y="3688170"/>
            <a:ext cx="24400496" cy="1569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03" tIns="45704" rIns="91403" bIns="45704" rtlCol="0">
            <a:spAutoFit/>
          </a:bodyPr>
          <a:lstStyle/>
          <a:p>
            <a:pPr algn="ctr">
              <a:spcBef>
                <a:spcPts val="1200"/>
              </a:spcBef>
            </a:pP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3: </a:t>
            </a: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ĐƯỜNG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THẲNG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VÀ</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MẶT</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PHẲNG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TRONG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KHÔNG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GIAN</a:t>
            </a:r>
            <a:b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b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QUAN</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HỆ VUÔNG GÓC TRONG KHÔNG GIAN</a:t>
            </a:r>
          </a:p>
        </p:txBody>
      </p:sp>
      <p:grpSp>
        <p:nvGrpSpPr>
          <p:cNvPr id="10" name="Group 9"/>
          <p:cNvGrpSpPr/>
          <p:nvPr/>
        </p:nvGrpSpPr>
        <p:grpSpPr>
          <a:xfrm>
            <a:off x="4683584" y="5105405"/>
            <a:ext cx="15542977" cy="1574104"/>
            <a:chOff x="4630738" y="4469240"/>
            <a:chExt cx="15542978" cy="1574103"/>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4630738" y="5181600"/>
              <a:ext cx="15542978" cy="861743"/>
            </a:xfrm>
            <a:prstGeom prst="rect">
              <a:avLst/>
            </a:prstGeom>
            <a:solidFill>
              <a:schemeClr val="bg1"/>
            </a:solidFill>
          </p:spPr>
          <p:txBody>
            <a:bodyPr wrap="none" lIns="91410" tIns="45705" rIns="91410" bIns="45705" rtlCol="0">
              <a:spAutoFit/>
            </a:bodyPr>
            <a:lstStyle/>
            <a:p>
              <a:pPr algn="ctr">
                <a:lnSpc>
                  <a:spcPts val="6000"/>
                </a:lnSpc>
                <a:spcBef>
                  <a:spcPts val="1800"/>
                </a:spcBef>
              </a:pPr>
              <a:r>
                <a:rPr lang="en-US" sz="6700"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700" b="1" dirty="0">
                  <a:solidFill>
                    <a:srgbClr val="135F82"/>
                  </a:solidFill>
                  <a:latin typeface="Tahoma" panose="020B0604030504040204" pitchFamily="34" charset="0"/>
                  <a:ea typeface="Tahoma" panose="020B0604030504040204" pitchFamily="34" charset="0"/>
                  <a:cs typeface="Tahoma" panose="020B0604030504040204" pitchFamily="34" charset="0"/>
                </a:rPr>
                <a:t> 4. HAI MẶT </a:t>
              </a:r>
              <a:r>
                <a:rPr lang="en-US" sz="6700" b="1" dirty="0" err="1">
                  <a:solidFill>
                    <a:srgbClr val="135F82"/>
                  </a:solidFill>
                  <a:latin typeface="Tahoma" panose="020B0604030504040204" pitchFamily="34" charset="0"/>
                  <a:ea typeface="Tahoma" panose="020B0604030504040204" pitchFamily="34" charset="0"/>
                  <a:cs typeface="Tahoma" panose="020B0604030504040204" pitchFamily="34" charset="0"/>
                </a:rPr>
                <a:t>PHẲNG</a:t>
              </a:r>
              <a:r>
                <a:rPr lang="en-US" sz="6700" b="1" dirty="0">
                  <a:solidFill>
                    <a:srgbClr val="135F82"/>
                  </a:solidFill>
                  <a:latin typeface="Tahoma" panose="020B0604030504040204" pitchFamily="34" charset="0"/>
                  <a:ea typeface="Tahoma" panose="020B0604030504040204" pitchFamily="34" charset="0"/>
                  <a:cs typeface="Tahoma" panose="020B0604030504040204" pitchFamily="34" charset="0"/>
                </a:rPr>
                <a:t> SONG SONG</a:t>
              </a:r>
            </a:p>
          </p:txBody>
        </p:sp>
      </p:grpSp>
      <p:grpSp>
        <p:nvGrpSpPr>
          <p:cNvPr id="5" name="Group 4"/>
          <p:cNvGrpSpPr/>
          <p:nvPr/>
        </p:nvGrpSpPr>
        <p:grpSpPr>
          <a:xfrm>
            <a:off x="13868400" y="1524000"/>
            <a:ext cx="1814128" cy="1613340"/>
            <a:chOff x="12784885" y="1066801"/>
            <a:chExt cx="1814128" cy="1613338"/>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20904" y="1556786"/>
              <a:ext cx="1319531" cy="1123353"/>
            </a:xfrm>
            <a:prstGeom prst="rect">
              <a:avLst/>
            </a:prstGeom>
            <a:noFill/>
          </p:spPr>
          <p:txBody>
            <a:bodyPr wrap="square" lIns="91410" tIns="45705" rIns="91410" bIns="45705" rtlCol="0">
              <a:spAutoFit/>
            </a:bodyPr>
            <a:lstStyle/>
            <a:p>
              <a:r>
                <a:rPr lang="en-US" sz="6700" dirty="0">
                  <a:solidFill>
                    <a:srgbClr val="135F82"/>
                  </a:solidFill>
                  <a:latin typeface="Tahoma" panose="020B0604030504040204" pitchFamily="34" charset="0"/>
                  <a:ea typeface="Tahoma" panose="020B0604030504040204" pitchFamily="34" charset="0"/>
                  <a:cs typeface="Tahoma" panose="020B0604030504040204" pitchFamily="34" charset="0"/>
                </a:rPr>
                <a:t>11</a:t>
              </a:r>
            </a:p>
          </p:txBody>
        </p:sp>
      </p:grpSp>
      <p:grpSp>
        <p:nvGrpSpPr>
          <p:cNvPr id="9" name="Group 8"/>
          <p:cNvGrpSpPr/>
          <p:nvPr/>
        </p:nvGrpSpPr>
        <p:grpSpPr>
          <a:xfrm>
            <a:off x="8911513" y="1618740"/>
            <a:ext cx="2238376" cy="1707028"/>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385095" y="7078407"/>
            <a:ext cx="5839198" cy="922573"/>
            <a:chOff x="7459670" y="7086600"/>
            <a:chExt cx="5839877" cy="922681"/>
          </a:xfrm>
        </p:grpSpPr>
        <p:sp>
          <p:nvSpPr>
            <p:cNvPr id="57" name="Rectangle 56"/>
            <p:cNvSpPr/>
            <p:nvPr/>
          </p:nvSpPr>
          <p:spPr>
            <a:xfrm>
              <a:off x="9092457" y="7178187"/>
              <a:ext cx="4207090" cy="831094"/>
            </a:xfrm>
            <a:prstGeom prst="rect">
              <a:avLst/>
            </a:prstGeom>
          </p:spPr>
          <p:txBody>
            <a:bodyPr wrap="none">
              <a:spAutoFit/>
            </a:bodyPr>
            <a:lstStyle/>
            <a:p>
              <a:pPr>
                <a:lnSpc>
                  <a:spcPct val="100000"/>
                </a:lnSpc>
                <a:spcBef>
                  <a:spcPct val="0"/>
                </a:spcBef>
                <a:buFontTx/>
                <a:buNone/>
                <a:defRPr/>
              </a:pP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59" y="7688758"/>
                  <a:ext cx="42960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394678" y="8145210"/>
            <a:ext cx="5122656" cy="945163"/>
            <a:chOff x="7459670" y="8524495"/>
            <a:chExt cx="5123247" cy="945271"/>
          </a:xfrm>
        </p:grpSpPr>
        <p:sp>
          <p:nvSpPr>
            <p:cNvPr id="75" name="Rectangle 74"/>
            <p:cNvSpPr/>
            <p:nvPr/>
          </p:nvSpPr>
          <p:spPr>
            <a:xfrm>
              <a:off x="9092456" y="8638674"/>
              <a:ext cx="3490461" cy="831092"/>
            </a:xfrm>
            <a:prstGeom prst="rect">
              <a:avLst/>
            </a:prstGeom>
          </p:spPr>
          <p:txBody>
            <a:bodyPr wrap="none">
              <a:spAutoFit/>
            </a:bodyPr>
            <a:lstStyle/>
            <a:p>
              <a:pPr>
                <a:lnSpc>
                  <a:spcPct val="100000"/>
                </a:lnSpc>
                <a:spcBef>
                  <a:spcPct val="0"/>
                </a:spcBef>
                <a:buNone/>
                <a:defRPr/>
              </a:pPr>
              <a:r>
                <a:rPr lang="en-US" sz="4800" b="1" spc="-150" dirty="0" err="1">
                  <a:solidFill>
                    <a:srgbClr val="135F82"/>
                  </a:solidFill>
                  <a:latin typeface="Tahoma" panose="020B0604030504040204" pitchFamily="34" charset="0"/>
                  <a:ea typeface="Tahoma" panose="020B0604030504040204" pitchFamily="34" charset="0"/>
                  <a:cs typeface="Tahoma" panose="020B0604030504040204" pitchFamily="34" charset="0"/>
                </a:rPr>
                <a:t>TÍNH</a:t>
              </a:r>
              <a:r>
                <a:rPr lang="en-US" sz="4800" b="1" spc="-150"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800" b="1" spc="-150" dirty="0" err="1">
                  <a:solidFill>
                    <a:srgbClr val="135F82"/>
                  </a:solidFill>
                  <a:latin typeface="Tahoma" panose="020B0604030504040204" pitchFamily="34" charset="0"/>
                  <a:ea typeface="Tahoma" panose="020B0604030504040204" pitchFamily="34" charset="0"/>
                  <a:cs typeface="Tahoma" panose="020B0604030504040204" pitchFamily="34" charset="0"/>
                </a:rPr>
                <a:t>CHẤT</a:t>
              </a:r>
              <a:endParaRPr lang="en-US" sz="48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41" y="7688758"/>
                  <a:ext cx="676048"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70" name="Group 67"/>
          <p:cNvGrpSpPr/>
          <p:nvPr/>
        </p:nvGrpSpPr>
        <p:grpSpPr>
          <a:xfrm>
            <a:off x="2385084" y="9212010"/>
            <a:ext cx="6565355" cy="945163"/>
            <a:chOff x="7459670" y="8524495"/>
            <a:chExt cx="6566123" cy="945271"/>
          </a:xfrm>
        </p:grpSpPr>
        <p:sp>
          <p:nvSpPr>
            <p:cNvPr id="71" name="Rectangle 70"/>
            <p:cNvSpPr/>
            <p:nvPr/>
          </p:nvSpPr>
          <p:spPr>
            <a:xfrm>
              <a:off x="9092455" y="8638674"/>
              <a:ext cx="4933338" cy="831092"/>
            </a:xfrm>
            <a:prstGeom prst="rect">
              <a:avLst/>
            </a:prstGeom>
          </p:spPr>
          <p:txBody>
            <a:bodyPr wrap="none">
              <a:spAutoFit/>
            </a:bodyPr>
            <a:lstStyle/>
            <a:p>
              <a:pPr>
                <a:lnSpc>
                  <a:spcPct val="100000"/>
                </a:lnSpc>
                <a:spcBef>
                  <a:spcPct val="0"/>
                </a:spcBef>
                <a:buNone/>
                <a:defRPr/>
              </a:pPr>
              <a:r>
                <a:rPr lang="en-US" sz="4800" b="1" spc="-150" dirty="0" err="1">
                  <a:solidFill>
                    <a:srgbClr val="135F82"/>
                  </a:solidFill>
                  <a:latin typeface="Tahoma" panose="020B0604030504040204" pitchFamily="34" charset="0"/>
                  <a:ea typeface="Tahoma" panose="020B0604030504040204" pitchFamily="34" charset="0"/>
                  <a:cs typeface="Tahoma" panose="020B0604030504040204" pitchFamily="34" charset="0"/>
                </a:rPr>
                <a:t>ĐỊNH</a:t>
              </a:r>
              <a:r>
                <a:rPr lang="en-US" sz="4800" b="1" spc="-150"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800" b="1" spc="-150" dirty="0" err="1">
                  <a:solidFill>
                    <a:srgbClr val="135F82"/>
                  </a:solidFill>
                  <a:latin typeface="Tahoma" panose="020B0604030504040204" pitchFamily="34" charset="0"/>
                  <a:ea typeface="Tahoma" panose="020B0604030504040204" pitchFamily="34" charset="0"/>
                  <a:cs typeface="Tahoma" panose="020B0604030504040204" pitchFamily="34" charset="0"/>
                </a:rPr>
                <a:t>LÝ</a:t>
              </a:r>
              <a:r>
                <a:rPr lang="en-US" sz="4800" b="1" spc="-150" dirty="0">
                  <a:solidFill>
                    <a:srgbClr val="135F82"/>
                  </a:solidFill>
                  <a:latin typeface="Tahoma" panose="020B0604030504040204" pitchFamily="34" charset="0"/>
                  <a:ea typeface="Tahoma" panose="020B0604030504040204" pitchFamily="34" charset="0"/>
                  <a:cs typeface="Tahoma" panose="020B0604030504040204" pitchFamily="34" charset="0"/>
                </a:rPr>
                <a:t> TA-</a:t>
              </a:r>
              <a:r>
                <a:rPr lang="en-US" sz="4800" b="1" spc="-150" dirty="0" err="1">
                  <a:solidFill>
                    <a:srgbClr val="135F82"/>
                  </a:solidFill>
                  <a:latin typeface="Tahoma" panose="020B0604030504040204" pitchFamily="34" charset="0"/>
                  <a:ea typeface="Tahoma" panose="020B0604030504040204" pitchFamily="34" charset="0"/>
                  <a:cs typeface="Tahoma" panose="020B0604030504040204" pitchFamily="34" charset="0"/>
                </a:rPr>
                <a:t>LÉT</a:t>
              </a:r>
              <a:endParaRPr lang="en-US" sz="4800" b="1" spc="-150"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72" name="Group 32"/>
            <p:cNvGrpSpPr/>
            <p:nvPr/>
          </p:nvGrpSpPr>
          <p:grpSpPr>
            <a:xfrm>
              <a:off x="7459670" y="8524495"/>
              <a:ext cx="1392615" cy="872846"/>
              <a:chOff x="7459669" y="7543800"/>
              <a:chExt cx="1381118" cy="872846"/>
            </a:xfrm>
          </p:grpSpPr>
          <p:sp>
            <p:nvSpPr>
              <p:cNvPr id="73"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4" name="Group 41"/>
              <p:cNvGrpSpPr/>
              <p:nvPr/>
            </p:nvGrpSpPr>
            <p:grpSpPr>
              <a:xfrm>
                <a:off x="7469187" y="7685126"/>
                <a:ext cx="1371600" cy="731520"/>
                <a:chOff x="7469187" y="7685126"/>
                <a:chExt cx="1371600" cy="731520"/>
              </a:xfrm>
            </p:grpSpPr>
            <p:sp>
              <p:nvSpPr>
                <p:cNvPr id="81" name="Round Same Side Corner Rectangle 8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2" name="TextBox 81"/>
                <p:cNvSpPr txBox="1"/>
                <p:nvPr/>
              </p:nvSpPr>
              <p:spPr>
                <a:xfrm>
                  <a:off x="7751321" y="7688758"/>
                  <a:ext cx="922491"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grpSp>
        <p:nvGrpSpPr>
          <p:cNvPr id="83" name="Group 60"/>
          <p:cNvGrpSpPr/>
          <p:nvPr/>
        </p:nvGrpSpPr>
        <p:grpSpPr>
          <a:xfrm>
            <a:off x="2385092" y="10278809"/>
            <a:ext cx="10492715" cy="922573"/>
            <a:chOff x="7459670" y="7086600"/>
            <a:chExt cx="10493935" cy="922680"/>
          </a:xfrm>
        </p:grpSpPr>
        <p:sp>
          <p:nvSpPr>
            <p:cNvPr id="84" name="Rectangle 83"/>
            <p:cNvSpPr/>
            <p:nvPr/>
          </p:nvSpPr>
          <p:spPr>
            <a:xfrm>
              <a:off x="9092457" y="7178187"/>
              <a:ext cx="8861148" cy="831093"/>
            </a:xfrm>
            <a:prstGeom prst="rect">
              <a:avLst/>
            </a:prstGeom>
          </p:spPr>
          <p:txBody>
            <a:bodyPr wrap="none">
              <a:spAutoFit/>
            </a:bodyPr>
            <a:lstStyle/>
            <a:p>
              <a:pPr>
                <a:lnSpc>
                  <a:spcPct val="100000"/>
                </a:lnSpc>
                <a:spcBef>
                  <a:spcPct val="0"/>
                </a:spcBef>
                <a:buFontTx/>
                <a:buNone/>
                <a:defRPr/>
              </a:pP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HÌNH </a:t>
              </a: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LĂNG</a:t>
              </a: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TRỤ</a:t>
              </a: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HỘP</a:t>
              </a:r>
              <a:endPar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26"/>
            <p:cNvGrpSpPr/>
            <p:nvPr/>
          </p:nvGrpSpPr>
          <p:grpSpPr>
            <a:xfrm>
              <a:off x="7459670" y="7086600"/>
              <a:ext cx="1392615" cy="872846"/>
              <a:chOff x="7459669" y="7543800"/>
              <a:chExt cx="1381118" cy="872846"/>
            </a:xfrm>
          </p:grpSpPr>
          <p:sp>
            <p:nvSpPr>
              <p:cNvPr id="86"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7" name="Group 28"/>
              <p:cNvGrpSpPr/>
              <p:nvPr/>
            </p:nvGrpSpPr>
            <p:grpSpPr>
              <a:xfrm>
                <a:off x="7469187" y="7685126"/>
                <a:ext cx="1371600" cy="731520"/>
                <a:chOff x="7469187" y="7685126"/>
                <a:chExt cx="1371600" cy="731520"/>
              </a:xfrm>
            </p:grpSpPr>
            <p:sp>
              <p:nvSpPr>
                <p:cNvPr id="100" name="Round Same Side Corner Rectangle 99"/>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1" name="TextBox 100"/>
                <p:cNvSpPr txBox="1"/>
                <p:nvPr/>
              </p:nvSpPr>
              <p:spPr>
                <a:xfrm>
                  <a:off x="7826049" y="7688758"/>
                  <a:ext cx="77303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IV</a:t>
                  </a:r>
                </a:p>
              </p:txBody>
            </p:sp>
          </p:grpSp>
        </p:grpSp>
      </p:grpSp>
      <p:grpSp>
        <p:nvGrpSpPr>
          <p:cNvPr id="102" name="Group 60"/>
          <p:cNvGrpSpPr/>
          <p:nvPr/>
        </p:nvGrpSpPr>
        <p:grpSpPr>
          <a:xfrm>
            <a:off x="2385088" y="11421809"/>
            <a:ext cx="6892371" cy="922573"/>
            <a:chOff x="7459670" y="7086600"/>
            <a:chExt cx="6893171" cy="922680"/>
          </a:xfrm>
        </p:grpSpPr>
        <p:sp>
          <p:nvSpPr>
            <p:cNvPr id="103" name="Rectangle 102"/>
            <p:cNvSpPr/>
            <p:nvPr/>
          </p:nvSpPr>
          <p:spPr>
            <a:xfrm>
              <a:off x="9092457" y="7178187"/>
              <a:ext cx="5260384" cy="831093"/>
            </a:xfrm>
            <a:prstGeom prst="rect">
              <a:avLst/>
            </a:prstGeom>
          </p:spPr>
          <p:txBody>
            <a:bodyPr wrap="none">
              <a:spAutoFit/>
            </a:bodyPr>
            <a:lstStyle/>
            <a:p>
              <a:pPr>
                <a:lnSpc>
                  <a:spcPct val="100000"/>
                </a:lnSpc>
                <a:spcBef>
                  <a:spcPct val="0"/>
                </a:spcBef>
                <a:buFontTx/>
                <a:buNone/>
                <a:defRPr/>
              </a:pP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HÌNH</a:t>
              </a: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CHÓP</a:t>
              </a: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135F82"/>
                  </a:solidFill>
                  <a:latin typeface="Tahoma" panose="020B0604030504040204" pitchFamily="34" charset="0"/>
                  <a:ea typeface="Tahoma" panose="020B0604030504040204" pitchFamily="34" charset="0"/>
                  <a:cs typeface="Tahoma" panose="020B0604030504040204" pitchFamily="34" charset="0"/>
                </a:rPr>
                <a:t>CỤT</a:t>
              </a:r>
              <a:endPar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endParaRPr>
            </a:p>
          </p:txBody>
        </p:sp>
        <p:grpSp>
          <p:nvGrpSpPr>
            <p:cNvPr id="104" name="Group 26"/>
            <p:cNvGrpSpPr/>
            <p:nvPr/>
          </p:nvGrpSpPr>
          <p:grpSpPr>
            <a:xfrm>
              <a:off x="7459670" y="7086600"/>
              <a:ext cx="1392615" cy="872846"/>
              <a:chOff x="7459669" y="7543800"/>
              <a:chExt cx="1381118" cy="872846"/>
            </a:xfrm>
          </p:grpSpPr>
          <p:sp>
            <p:nvSpPr>
              <p:cNvPr id="105"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106" name="Group 28"/>
              <p:cNvGrpSpPr/>
              <p:nvPr/>
            </p:nvGrpSpPr>
            <p:grpSpPr>
              <a:xfrm>
                <a:off x="7469187" y="7685126"/>
                <a:ext cx="1371600" cy="731520"/>
                <a:chOff x="7469187" y="7685126"/>
                <a:chExt cx="1371600" cy="731520"/>
              </a:xfrm>
            </p:grpSpPr>
            <p:sp>
              <p:nvSpPr>
                <p:cNvPr id="107" name="Round Same Side Corner Rectangle 106"/>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08" name="TextBox 107"/>
                <p:cNvSpPr txBox="1"/>
                <p:nvPr/>
              </p:nvSpPr>
              <p:spPr>
                <a:xfrm>
                  <a:off x="7949266" y="7688758"/>
                  <a:ext cx="526593"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V</a:t>
                  </a:r>
                </a:p>
              </p:txBody>
            </p:sp>
          </p:grpSp>
        </p:gr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wipe(left)">
                                      <p:cBhvr>
                                        <p:cTn id="4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609600" y="6934200"/>
            <a:ext cx="23469600" cy="6594120"/>
            <a:chOff x="1232452" y="2495616"/>
            <a:chExt cx="22721672" cy="6997841"/>
          </a:xfrm>
        </p:grpSpPr>
        <p:sp>
          <p:nvSpPr>
            <p:cNvPr id="61" name="Rounded Rectangle 60"/>
            <p:cNvSpPr/>
            <p:nvPr/>
          </p:nvSpPr>
          <p:spPr>
            <a:xfrm>
              <a:off x="1232452" y="2858285"/>
              <a:ext cx="22721672" cy="663517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62" name="Freeform 20"/>
            <p:cNvSpPr>
              <a:spLocks/>
            </p:cNvSpPr>
            <p:nvPr/>
          </p:nvSpPr>
          <p:spPr bwMode="auto">
            <a:xfrm>
              <a:off x="1247578" y="2495616"/>
              <a:ext cx="3785199" cy="852077"/>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60" name="TextBox 59"/>
          <p:cNvSpPr txBox="1"/>
          <p:nvPr/>
        </p:nvSpPr>
        <p:spPr>
          <a:xfrm>
            <a:off x="1562684" y="6781800"/>
            <a:ext cx="2444888" cy="830993"/>
          </a:xfrm>
          <a:prstGeom prst="rect">
            <a:avLst/>
          </a:prstGeom>
          <a:noFill/>
        </p:spPr>
        <p:txBody>
          <a:bodyPr wrap="none" lIns="91434" tIns="45718" rIns="91434" bIns="45718" rtlCol="0">
            <a:spAutoFit/>
          </a:bodyPr>
          <a:lstStyle/>
          <a:p>
            <a:r>
              <a:rPr lang="vi-VN" sz="4800" b="1" i="1" dirty="0">
                <a:solidFill>
                  <a:srgbClr val="FFFF00"/>
                </a:solidFill>
              </a:rPr>
              <a:t>Hệ quả:</a:t>
            </a:r>
            <a:endParaRPr lang="en-US" sz="4800" i="1" dirty="0">
              <a:solidFill>
                <a:srgbClr val="FFFF00"/>
              </a:solidFill>
            </a:endParaRPr>
          </a:p>
        </p:txBody>
      </p:sp>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39" y="2504841"/>
            <a:ext cx="187118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2</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2</a:t>
              </a:r>
            </a:p>
          </p:txBody>
        </p:sp>
      </p:grpSp>
      <p:grpSp>
        <p:nvGrpSpPr>
          <p:cNvPr id="36" name="Group 5">
            <a:extLst>
              <a:ext uri="{FF2B5EF4-FFF2-40B4-BE49-F238E27FC236}">
                <a16:creationId xmlns:a16="http://schemas.microsoft.com/office/drawing/2014/main" id="{6F1D97FC-08EE-4207-A739-E5A8A43D8BD0}"/>
              </a:ext>
            </a:extLst>
          </p:cNvPr>
          <p:cNvGrpSpPr/>
          <p:nvPr/>
        </p:nvGrpSpPr>
        <p:grpSpPr>
          <a:xfrm>
            <a:off x="1219200" y="3886200"/>
            <a:ext cx="21793200" cy="2590800"/>
            <a:chOff x="637678" y="1086046"/>
            <a:chExt cx="9002027" cy="3308739"/>
          </a:xfrm>
        </p:grpSpPr>
        <p:sp>
          <p:nvSpPr>
            <p:cNvPr id="58" name="Rounded Rectangle 38">
              <a:extLst>
                <a:ext uri="{FF2B5EF4-FFF2-40B4-BE49-F238E27FC236}">
                  <a16:creationId xmlns:a16="http://schemas.microsoft.com/office/drawing/2014/main" id="{52367330-301E-4219-BF6E-BD6B833C17E9}"/>
                </a:ext>
              </a:extLst>
            </p:cNvPr>
            <p:cNvSpPr/>
            <p:nvPr/>
          </p:nvSpPr>
          <p:spPr>
            <a:xfrm>
              <a:off x="637678" y="1086046"/>
              <a:ext cx="9002027" cy="330873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p:sp>
          <p:nvSpPr>
            <p:cNvPr id="63" name="TextBox 62">
              <a:extLst>
                <a:ext uri="{FF2B5EF4-FFF2-40B4-BE49-F238E27FC236}">
                  <a16:creationId xmlns:a16="http://schemas.microsoft.com/office/drawing/2014/main" id="{DDF35FB6-51CE-4AAF-8076-8848AAB68BD8}"/>
                </a:ext>
              </a:extLst>
            </p:cNvPr>
            <p:cNvSpPr txBox="1"/>
            <p:nvPr/>
          </p:nvSpPr>
          <p:spPr>
            <a:xfrm>
              <a:off x="877732" y="3416549"/>
              <a:ext cx="4621041" cy="792680"/>
            </a:xfrm>
            <a:prstGeom prst="rect">
              <a:avLst/>
            </a:prstGeom>
            <a:noFill/>
          </p:spPr>
          <p:txBody>
            <a:bodyPr wrap="square" rtlCol="0">
              <a:spAutoFit/>
            </a:bodyPr>
            <a:lstStyle/>
            <a:p>
              <a:pPr algn="just">
                <a:lnSpc>
                  <a:spcPts val="4000"/>
                </a:lnSpc>
              </a:pPr>
              <a:endParaRPr lang="en-US" sz="5500" b="1" dirty="0">
                <a:latin typeface="Tahoma" pitchFamily="34" charset="0"/>
                <a:ea typeface="Tahoma" pitchFamily="34" charset="0"/>
                <a:cs typeface="Tahoma" pitchFamily="34" charset="0"/>
              </a:endParaRPr>
            </a:p>
          </p:txBody>
        </p:sp>
      </p:grpSp>
      <p:grpSp>
        <p:nvGrpSpPr>
          <p:cNvPr id="37" name="Group 65">
            <a:extLst>
              <a:ext uri="{FF2B5EF4-FFF2-40B4-BE49-F238E27FC236}">
                <a16:creationId xmlns:a16="http://schemas.microsoft.com/office/drawing/2014/main" id="{6AE0AA62-7E43-4E14-B3C0-7BAA9B1A16C6}"/>
              </a:ext>
            </a:extLst>
          </p:cNvPr>
          <p:cNvGrpSpPr/>
          <p:nvPr/>
        </p:nvGrpSpPr>
        <p:grpSpPr>
          <a:xfrm>
            <a:off x="762000" y="3505200"/>
            <a:ext cx="22098000" cy="833064"/>
            <a:chOff x="166396" y="8688234"/>
            <a:chExt cx="22098000" cy="798946"/>
          </a:xfrm>
        </p:grpSpPr>
        <p:sp>
          <p:nvSpPr>
            <p:cNvPr id="38" name="Freeform 20">
              <a:extLst>
                <a:ext uri="{FF2B5EF4-FFF2-40B4-BE49-F238E27FC236}">
                  <a16:creationId xmlns:a16="http://schemas.microsoft.com/office/drawing/2014/main" id="{F3DA7964-C06E-4EB0-9C76-F6433A907A37}"/>
                </a:ext>
              </a:extLst>
            </p:cNvPr>
            <p:cNvSpPr>
              <a:spLocks/>
            </p:cNvSpPr>
            <p:nvPr/>
          </p:nvSpPr>
          <p:spPr bwMode="auto">
            <a:xfrm>
              <a:off x="384522" y="8755082"/>
              <a:ext cx="21879874" cy="73209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nvGrpSpPr>
            <p:cNvPr id="39" name="Group 7">
              <a:extLst>
                <a:ext uri="{FF2B5EF4-FFF2-40B4-BE49-F238E27FC236}">
                  <a16:creationId xmlns:a16="http://schemas.microsoft.com/office/drawing/2014/main" id="{7A2882B6-338C-4E91-9AD6-23D0FEBD50FF}"/>
                </a:ext>
              </a:extLst>
            </p:cNvPr>
            <p:cNvGrpSpPr/>
            <p:nvPr/>
          </p:nvGrpSpPr>
          <p:grpSpPr>
            <a:xfrm>
              <a:off x="166396" y="8780577"/>
              <a:ext cx="702538" cy="572229"/>
              <a:chOff x="-145995" y="8633545"/>
              <a:chExt cx="787401" cy="641352"/>
            </a:xfrm>
          </p:grpSpPr>
          <p:sp>
            <p:nvSpPr>
              <p:cNvPr id="41" name="Freeform 45">
                <a:extLst>
                  <a:ext uri="{FF2B5EF4-FFF2-40B4-BE49-F238E27FC236}">
                    <a16:creationId xmlns:a16="http://schemas.microsoft.com/office/drawing/2014/main" id="{D5B5DB03-F19F-4964-B964-00114BF3849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2" name="Freeform 46">
                <a:extLst>
                  <a:ext uri="{FF2B5EF4-FFF2-40B4-BE49-F238E27FC236}">
                    <a16:creationId xmlns:a16="http://schemas.microsoft.com/office/drawing/2014/main" id="{7E5F6252-0F6C-48EE-9FDA-DC4ACC41409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3" name="Freeform 47">
                <a:extLst>
                  <a:ext uri="{FF2B5EF4-FFF2-40B4-BE49-F238E27FC236}">
                    <a16:creationId xmlns:a16="http://schemas.microsoft.com/office/drawing/2014/main" id="{75A93BEC-F11A-4834-8251-E4928499A702}"/>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4" name="Freeform 48">
                <a:extLst>
                  <a:ext uri="{FF2B5EF4-FFF2-40B4-BE49-F238E27FC236}">
                    <a16:creationId xmlns:a16="http://schemas.microsoft.com/office/drawing/2014/main" id="{856C0689-8E0E-492D-B50E-403FDC4C0AFD}"/>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0" name="Freeform 49">
                <a:extLst>
                  <a:ext uri="{FF2B5EF4-FFF2-40B4-BE49-F238E27FC236}">
                    <a16:creationId xmlns:a16="http://schemas.microsoft.com/office/drawing/2014/main" id="{B00750DD-ECBB-42F2-A659-C2C87A1CF88D}"/>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1" name="Freeform 50">
                <a:extLst>
                  <a:ext uri="{FF2B5EF4-FFF2-40B4-BE49-F238E27FC236}">
                    <a16:creationId xmlns:a16="http://schemas.microsoft.com/office/drawing/2014/main" id="{268C08E5-9D86-4BF5-8FDB-0EA1EC13C93C}"/>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2" name="Freeform 51">
                <a:extLst>
                  <a:ext uri="{FF2B5EF4-FFF2-40B4-BE49-F238E27FC236}">
                    <a16:creationId xmlns:a16="http://schemas.microsoft.com/office/drawing/2014/main" id="{56467F58-9E8F-458A-ADAD-EC39506E43F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3" name="Freeform 52">
                <a:extLst>
                  <a:ext uri="{FF2B5EF4-FFF2-40B4-BE49-F238E27FC236}">
                    <a16:creationId xmlns:a16="http://schemas.microsoft.com/office/drawing/2014/main" id="{5B7D0389-C217-4042-A325-462E493CBF7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4" name="Rectangle 53">
                <a:extLst>
                  <a:ext uri="{FF2B5EF4-FFF2-40B4-BE49-F238E27FC236}">
                    <a16:creationId xmlns:a16="http://schemas.microsoft.com/office/drawing/2014/main" id="{B65318AC-3AF6-435E-9995-936FB1C4AEA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5" name="Rectangle 54">
                <a:extLst>
                  <a:ext uri="{FF2B5EF4-FFF2-40B4-BE49-F238E27FC236}">
                    <a16:creationId xmlns:a16="http://schemas.microsoft.com/office/drawing/2014/main" id="{7D2CDB22-F955-49B1-935C-55FDF25EE03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6" name="Freeform 55">
                <a:extLst>
                  <a:ext uri="{FF2B5EF4-FFF2-40B4-BE49-F238E27FC236}">
                    <a16:creationId xmlns:a16="http://schemas.microsoft.com/office/drawing/2014/main" id="{26CC724A-B718-451A-8D80-C1402644AF4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7" name="Freeform 56">
                <a:extLst>
                  <a:ext uri="{FF2B5EF4-FFF2-40B4-BE49-F238E27FC236}">
                    <a16:creationId xmlns:a16="http://schemas.microsoft.com/office/drawing/2014/main" id="{5B80A99D-FBB9-4754-BF90-360A5E1751D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40" name="TextBox 39">
              <a:extLst>
                <a:ext uri="{FF2B5EF4-FFF2-40B4-BE49-F238E27FC236}">
                  <a16:creationId xmlns:a16="http://schemas.microsoft.com/office/drawing/2014/main" id="{63C4EFED-88A8-485D-AD55-0BCCE6CD0C4B}"/>
                </a:ext>
              </a:extLst>
            </p:cNvPr>
            <p:cNvSpPr txBox="1"/>
            <p:nvPr/>
          </p:nvSpPr>
          <p:spPr>
            <a:xfrm>
              <a:off x="1080796" y="8688234"/>
              <a:ext cx="2720617" cy="796964"/>
            </a:xfrm>
            <a:prstGeom prst="rect">
              <a:avLst/>
            </a:prstGeom>
            <a:noFill/>
          </p:spPr>
          <p:txBody>
            <a:bodyPr wrap="none" rtlCol="0">
              <a:spAutoFit/>
            </a:bodyPr>
            <a:lstStyle/>
            <a:p>
              <a:r>
                <a:rPr lang="en-US" sz="4800" b="1" i="1" dirty="0">
                  <a:solidFill>
                    <a:srgbClr val="FFFF00"/>
                  </a:solidFill>
                </a:rPr>
                <a:t> </a:t>
              </a:r>
              <a:r>
                <a:rPr lang="en-US" sz="4800" b="1" i="1" dirty="0" err="1">
                  <a:solidFill>
                    <a:srgbClr val="FFFF00"/>
                  </a:solidFill>
                </a:rPr>
                <a:t>Định</a:t>
              </a:r>
              <a:r>
                <a:rPr lang="en-US" sz="4800" b="1" i="1" dirty="0">
                  <a:solidFill>
                    <a:srgbClr val="FFFF00"/>
                  </a:solidFill>
                </a:rPr>
                <a:t> </a:t>
              </a:r>
              <a:r>
                <a:rPr lang="en-US" sz="4800" b="1" i="1" dirty="0" err="1">
                  <a:solidFill>
                    <a:srgbClr val="FFFF00"/>
                  </a:solidFill>
                </a:rPr>
                <a:t>lý</a:t>
              </a:r>
              <a:r>
                <a:rPr lang="en-US" sz="4800" b="1" i="1" dirty="0">
                  <a:solidFill>
                    <a:srgbClr val="FFFF00"/>
                  </a:solidFill>
                </a:rPr>
                <a:t> 2:</a:t>
              </a:r>
              <a:endParaRPr lang="en-US" sz="4800" dirty="0">
                <a:solidFill>
                  <a:srgbClr val="FFFF00"/>
                </a:solidFill>
              </a:endParaRPr>
            </a:p>
          </p:txBody>
        </p:sp>
      </p:grpSp>
      <p:graphicFrame>
        <p:nvGraphicFramePr>
          <p:cNvPr id="122" name="Object 121"/>
          <p:cNvGraphicFramePr>
            <a:graphicFrameLocks noChangeAspect="1"/>
          </p:cNvGraphicFramePr>
          <p:nvPr>
            <p:extLst>
              <p:ext uri="{D42A27DB-BD31-4B8C-83A1-F6EECF244321}">
                <p14:modId xmlns:p14="http://schemas.microsoft.com/office/powerpoint/2010/main" val="881638930"/>
              </p:ext>
            </p:extLst>
          </p:nvPr>
        </p:nvGraphicFramePr>
        <p:xfrm>
          <a:off x="15399569" y="2404528"/>
          <a:ext cx="87832" cy="119772"/>
        </p:xfrm>
        <a:graphic>
          <a:graphicData uri="http://schemas.openxmlformats.org/presentationml/2006/ole">
            <mc:AlternateContent xmlns:mc="http://schemas.openxmlformats.org/markup-compatibility/2006">
              <mc:Choice xmlns:v="urn:schemas-microsoft-com:vml" Requires="v">
                <p:oleObj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15399569" y="2404528"/>
                        <a:ext cx="87832" cy="119772"/>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2628094"/>
              </p:ext>
            </p:extLst>
          </p:nvPr>
        </p:nvGraphicFramePr>
        <p:xfrm>
          <a:off x="15319787" y="2735397"/>
          <a:ext cx="98309" cy="107246"/>
        </p:xfrm>
        <a:graphic>
          <a:graphicData uri="http://schemas.openxmlformats.org/presentationml/2006/ole">
            <mc:AlternateContent xmlns:mc="http://schemas.openxmlformats.org/markup-compatibility/2006">
              <mc:Choice xmlns:v="urn:schemas-microsoft-com:vml" Requires="v">
                <p:oleObj name="Equation" r:id="rId5" imgW="139680" imgH="152280" progId="Equation.DSMT4">
                  <p:embed/>
                </p:oleObj>
              </mc:Choice>
              <mc:Fallback>
                <p:oleObj name="Equation" r:id="rId5" imgW="139680" imgH="152280" progId="Equation.DSMT4">
                  <p:embed/>
                  <p:pic>
                    <p:nvPicPr>
                      <p:cNvPr id="0" name=""/>
                      <p:cNvPicPr/>
                      <p:nvPr/>
                    </p:nvPicPr>
                    <p:blipFill>
                      <a:blip r:embed="rId6"/>
                      <a:stretch>
                        <a:fillRect/>
                      </a:stretch>
                    </p:blipFill>
                    <p:spPr>
                      <a:xfrm>
                        <a:off x="15319787" y="2735397"/>
                        <a:ext cx="98309" cy="107246"/>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96195000"/>
              </p:ext>
            </p:extLst>
          </p:nvPr>
        </p:nvGraphicFramePr>
        <p:xfrm>
          <a:off x="12142793" y="6804031"/>
          <a:ext cx="98424" cy="107950"/>
        </p:xfrm>
        <a:graphic>
          <a:graphicData uri="http://schemas.openxmlformats.org/presentationml/2006/ole">
            <mc:AlternateContent xmlns:mc="http://schemas.openxmlformats.org/markup-compatibility/2006">
              <mc:Choice xmlns:v="urn:schemas-microsoft-com:vml" Requires="v">
                <p:oleObj name="Equation" r:id="rId7" imgW="98280" imgH="108000" progId="Equation.DSMT4">
                  <p:embed/>
                </p:oleObj>
              </mc:Choice>
              <mc:Fallback>
                <p:oleObj name="Equation" r:id="rId7" imgW="98280" imgH="108000" progId="Equation.DSMT4">
                  <p:embed/>
                  <p:pic>
                    <p:nvPicPr>
                      <p:cNvPr id="0" name=""/>
                      <p:cNvPicPr/>
                      <p:nvPr/>
                    </p:nvPicPr>
                    <p:blipFill>
                      <a:blip r:embed="rId8"/>
                      <a:stretch>
                        <a:fillRect/>
                      </a:stretch>
                    </p:blipFill>
                    <p:spPr>
                      <a:xfrm>
                        <a:off x="12142793" y="6804031"/>
                        <a:ext cx="98424" cy="107950"/>
                      </a:xfrm>
                      <a:prstGeom prst="rect">
                        <a:avLst/>
                      </a:prstGeom>
                    </p:spPr>
                  </p:pic>
                </p:oleObj>
              </mc:Fallback>
            </mc:AlternateContent>
          </a:graphicData>
        </a:graphic>
      </p:graphicFrame>
      <p:sp>
        <p:nvSpPr>
          <p:cNvPr id="11" name="Rectangle 10"/>
          <p:cNvSpPr/>
          <p:nvPr/>
        </p:nvSpPr>
        <p:spPr>
          <a:xfrm>
            <a:off x="1524000" y="4495805"/>
            <a:ext cx="22250400" cy="1415768"/>
          </a:xfrm>
          <a:prstGeom prst="rect">
            <a:avLst/>
          </a:prstGeom>
        </p:spPr>
        <p:txBody>
          <a:bodyPr wrap="squar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Qua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ngoài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15" name="Rectangle 14"/>
              <p:cNvSpPr/>
              <p:nvPr/>
            </p:nvSpPr>
            <p:spPr>
              <a:xfrm>
                <a:off x="838201" y="7772405"/>
                <a:ext cx="19431000" cy="1431157"/>
              </a:xfrm>
              <a:prstGeom prst="rect">
                <a:avLst/>
              </a:prstGeom>
            </p:spPr>
            <p:txBody>
              <a:bodyPr wrap="square" lIns="91434" tIns="45718" rIns="91434" bIns="45718">
                <a:spAutoFit/>
              </a:bodyPr>
              <a:lstStyle/>
              <a:p>
                <a:pPr marL="742900" indent="-742900">
                  <a:buAutoNum type="alphaLcParenR"/>
                </a:pP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Hệ</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quả</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1: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𝒅</m:t>
                    </m:r>
                  </m:oMath>
                </a14:m>
                <a:r>
                  <a:rPr lang="en-US" b="1" i="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mp</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solidFill>
                          <a:prstClr val="black"/>
                        </a:solidFill>
                        <a:latin typeface="Cambria Math" panose="02040503050406030204" pitchFamily="18" charset="0"/>
                      </a:rPr>
                      <m:t>𝒅</m:t>
                    </m:r>
                  </m:oMath>
                </a14:m>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duy</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nhất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một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mặt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phẳng</a:t>
                </a:r>
                <a:r>
                  <a:rPr lang="en-US"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𝜶</m:t>
                        </m:r>
                      </m:e>
                    </m:d>
                  </m:oMath>
                </a14:m>
                <a:r>
                  <a:rPr lang="en-US" b="1" i="1" dirty="0">
                    <a:latin typeface="Tahoma" panose="020B0604030504040204" pitchFamily="34" charset="0"/>
                    <a:ea typeface="Tahoma" panose="020B0604030504040204" pitchFamily="34" charset="0"/>
                    <a:cs typeface="Tahoma" panose="020B0604030504040204" pitchFamily="34" charset="0"/>
                  </a:rPr>
                  <a:t> song song </a:t>
                </a:r>
                <a:r>
                  <a:rPr lang="en-US" b="1" i="1" dirty="0" err="1">
                    <a:latin typeface="Tahoma" panose="020B0604030504040204" pitchFamily="34" charset="0"/>
                    <a:ea typeface="Tahoma" panose="020B0604030504040204" pitchFamily="34" charset="0"/>
                    <a:cs typeface="Tahoma" panose="020B0604030504040204" pitchFamily="34" charset="0"/>
                  </a:rPr>
                  <a:t>với</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mp</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838201" y="7772405"/>
                <a:ext cx="19431000" cy="1431157"/>
              </a:xfrm>
              <a:prstGeom prst="rect">
                <a:avLst/>
              </a:prstGeom>
              <a:blipFill>
                <a:blip r:embed="rId9"/>
                <a:stretch>
                  <a:fillRect l="-1255" t="-8511" r="-879" b="-18723"/>
                </a:stretch>
              </a:blipFill>
            </p:spPr>
            <p:txBody>
              <a:bodyPr/>
              <a:lstStyle/>
              <a:p>
                <a:r>
                  <a:rPr lang="en-US">
                    <a:noFill/>
                  </a:rPr>
                  <a:t> </a:t>
                </a:r>
              </a:p>
            </p:txBody>
          </p:sp>
        </mc:Fallback>
      </mc:AlternateContent>
      <p:sp>
        <p:nvSpPr>
          <p:cNvPr id="12" name="Rectangle 11"/>
          <p:cNvSpPr/>
          <p:nvPr/>
        </p:nvSpPr>
        <p:spPr>
          <a:xfrm>
            <a:off x="1066801" y="9753600"/>
            <a:ext cx="18821400" cy="1415768"/>
          </a:xfrm>
          <a:prstGeom prst="rect">
            <a:avLst/>
          </a:prstGeom>
        </p:spPr>
        <p:txBody>
          <a:bodyPr wrap="square" lIns="91434" tIns="45718" rIns="91434" bIns="45718">
            <a:spAutoFit/>
          </a:bodyPr>
          <a:lstStyle/>
          <a:p>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Hệ</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quả</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2: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biệt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ba</a:t>
            </a:r>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chúng</a:t>
            </a:r>
            <a:r>
              <a:rPr lang="en-US" b="1" i="1" dirty="0">
                <a:latin typeface="Tahoma" panose="020B0604030504040204" pitchFamily="34" charset="0"/>
                <a:ea typeface="Tahoma" panose="020B0604030504040204" pitchFamily="34" charset="0"/>
                <a:cs typeface="Tahoma" panose="020B0604030504040204" pitchFamily="34" charset="0"/>
              </a:rPr>
              <a:t> song song </a:t>
            </a:r>
            <a:r>
              <a:rPr lang="en-US" b="1" i="1" dirty="0" err="1">
                <a:latin typeface="Tahoma" panose="020B0604030504040204" pitchFamily="34" charset="0"/>
                <a:ea typeface="Tahoma" panose="020B0604030504040204" pitchFamily="34" charset="0"/>
                <a:cs typeface="Tahoma" panose="020B0604030504040204" pitchFamily="34" charset="0"/>
              </a:rPr>
              <a:t>với</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nhau</a:t>
            </a:r>
            <a:r>
              <a:rPr lang="en-US" b="1" i="1" dirty="0">
                <a:latin typeface="Tahoma" panose="020B0604030504040204" pitchFamily="34" charset="0"/>
                <a:ea typeface="Tahoma" panose="020B0604030504040204" pitchFamily="34" charset="0"/>
                <a:cs typeface="Tahoma" panose="020B0604030504040204" pitchFamily="34" charset="0"/>
              </a:rPr>
              <a:t>. </a:t>
            </a:r>
          </a:p>
        </p:txBody>
      </p:sp>
      <p:pic>
        <p:nvPicPr>
          <p:cNvPr id="9225" name="Picture 9" descr="C:\Users\ADMIN\Pictures\1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07207" y="7239005"/>
            <a:ext cx="4638675" cy="471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2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799517" y="6477000"/>
            <a:ext cx="22746283" cy="7239000"/>
            <a:chOff x="1232452" y="2495616"/>
            <a:chExt cx="22721672" cy="6997841"/>
          </a:xfrm>
        </p:grpSpPr>
        <p:sp>
          <p:nvSpPr>
            <p:cNvPr id="61" name="Rounded Rectangle 60"/>
            <p:cNvSpPr/>
            <p:nvPr/>
          </p:nvSpPr>
          <p:spPr>
            <a:xfrm>
              <a:off x="1232452" y="2858285"/>
              <a:ext cx="22721672" cy="663517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62" name="Freeform 20"/>
            <p:cNvSpPr>
              <a:spLocks/>
            </p:cNvSpPr>
            <p:nvPr/>
          </p:nvSpPr>
          <p:spPr bwMode="auto">
            <a:xfrm>
              <a:off x="1247578" y="2495616"/>
              <a:ext cx="3785199" cy="852077"/>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60" name="TextBox 59"/>
          <p:cNvSpPr txBox="1"/>
          <p:nvPr/>
        </p:nvSpPr>
        <p:spPr>
          <a:xfrm>
            <a:off x="1723625" y="6452170"/>
            <a:ext cx="2444888" cy="830993"/>
          </a:xfrm>
          <a:prstGeom prst="rect">
            <a:avLst/>
          </a:prstGeom>
          <a:noFill/>
        </p:spPr>
        <p:txBody>
          <a:bodyPr wrap="none" lIns="91434" tIns="45718" rIns="91434" bIns="45718" rtlCol="0">
            <a:spAutoFit/>
          </a:bodyPr>
          <a:lstStyle/>
          <a:p>
            <a:r>
              <a:rPr lang="vi-VN" sz="4800" b="1" i="1" dirty="0">
                <a:solidFill>
                  <a:srgbClr val="FFFF00"/>
                </a:solidFill>
              </a:rPr>
              <a:t>Hệ quả:</a:t>
            </a:r>
            <a:endParaRPr lang="en-US" sz="4800" i="1" dirty="0">
              <a:solidFill>
                <a:srgbClr val="FFFF00"/>
              </a:solidFill>
            </a:endParaRPr>
          </a:p>
        </p:txBody>
      </p:sp>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39" y="2504841"/>
            <a:ext cx="187118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2</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2</a:t>
              </a:r>
            </a:p>
          </p:txBody>
        </p:sp>
      </p:grpSp>
      <p:grpSp>
        <p:nvGrpSpPr>
          <p:cNvPr id="36" name="Group 5">
            <a:extLst>
              <a:ext uri="{FF2B5EF4-FFF2-40B4-BE49-F238E27FC236}">
                <a16:creationId xmlns:a16="http://schemas.microsoft.com/office/drawing/2014/main" id="{6F1D97FC-08EE-4207-A739-E5A8A43D8BD0}"/>
              </a:ext>
            </a:extLst>
          </p:cNvPr>
          <p:cNvGrpSpPr/>
          <p:nvPr/>
        </p:nvGrpSpPr>
        <p:grpSpPr>
          <a:xfrm>
            <a:off x="832426" y="3771096"/>
            <a:ext cx="21793200" cy="2590800"/>
            <a:chOff x="637678" y="1086046"/>
            <a:chExt cx="9002027" cy="3308739"/>
          </a:xfrm>
        </p:grpSpPr>
        <p:sp>
          <p:nvSpPr>
            <p:cNvPr id="58" name="Rounded Rectangle 38">
              <a:extLst>
                <a:ext uri="{FF2B5EF4-FFF2-40B4-BE49-F238E27FC236}">
                  <a16:creationId xmlns:a16="http://schemas.microsoft.com/office/drawing/2014/main" id="{52367330-301E-4219-BF6E-BD6B833C17E9}"/>
                </a:ext>
              </a:extLst>
            </p:cNvPr>
            <p:cNvSpPr/>
            <p:nvPr/>
          </p:nvSpPr>
          <p:spPr>
            <a:xfrm>
              <a:off x="637678" y="1086046"/>
              <a:ext cx="9002027" cy="330873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p:sp>
          <p:nvSpPr>
            <p:cNvPr id="63" name="TextBox 62">
              <a:extLst>
                <a:ext uri="{FF2B5EF4-FFF2-40B4-BE49-F238E27FC236}">
                  <a16:creationId xmlns:a16="http://schemas.microsoft.com/office/drawing/2014/main" id="{DDF35FB6-51CE-4AAF-8076-8848AAB68BD8}"/>
                </a:ext>
              </a:extLst>
            </p:cNvPr>
            <p:cNvSpPr txBox="1"/>
            <p:nvPr/>
          </p:nvSpPr>
          <p:spPr>
            <a:xfrm>
              <a:off x="877732" y="3416549"/>
              <a:ext cx="4621041" cy="792680"/>
            </a:xfrm>
            <a:prstGeom prst="rect">
              <a:avLst/>
            </a:prstGeom>
            <a:noFill/>
          </p:spPr>
          <p:txBody>
            <a:bodyPr wrap="square" rtlCol="0">
              <a:spAutoFit/>
            </a:bodyPr>
            <a:lstStyle/>
            <a:p>
              <a:pPr algn="just">
                <a:lnSpc>
                  <a:spcPts val="4000"/>
                </a:lnSpc>
              </a:pPr>
              <a:endParaRPr lang="en-US" sz="5500" b="1" dirty="0">
                <a:latin typeface="Tahoma" pitchFamily="34" charset="0"/>
                <a:ea typeface="Tahoma" pitchFamily="34" charset="0"/>
                <a:cs typeface="Tahoma" pitchFamily="34" charset="0"/>
              </a:endParaRPr>
            </a:p>
          </p:txBody>
        </p:sp>
      </p:grpSp>
      <p:grpSp>
        <p:nvGrpSpPr>
          <p:cNvPr id="37" name="Group 65">
            <a:extLst>
              <a:ext uri="{FF2B5EF4-FFF2-40B4-BE49-F238E27FC236}">
                <a16:creationId xmlns:a16="http://schemas.microsoft.com/office/drawing/2014/main" id="{6AE0AA62-7E43-4E14-B3C0-7BAA9B1A16C6}"/>
              </a:ext>
            </a:extLst>
          </p:cNvPr>
          <p:cNvGrpSpPr/>
          <p:nvPr/>
        </p:nvGrpSpPr>
        <p:grpSpPr>
          <a:xfrm>
            <a:off x="762000" y="3488782"/>
            <a:ext cx="3344779" cy="849479"/>
            <a:chOff x="166396" y="8672491"/>
            <a:chExt cx="4402707" cy="814689"/>
          </a:xfrm>
        </p:grpSpPr>
        <p:sp>
          <p:nvSpPr>
            <p:cNvPr id="38" name="Freeform 20">
              <a:extLst>
                <a:ext uri="{FF2B5EF4-FFF2-40B4-BE49-F238E27FC236}">
                  <a16:creationId xmlns:a16="http://schemas.microsoft.com/office/drawing/2014/main" id="{F3DA7964-C06E-4EB0-9C76-F6433A907A37}"/>
                </a:ext>
              </a:extLst>
            </p:cNvPr>
            <p:cNvSpPr>
              <a:spLocks/>
            </p:cNvSpPr>
            <p:nvPr/>
          </p:nvSpPr>
          <p:spPr bwMode="auto">
            <a:xfrm>
              <a:off x="384521" y="8755082"/>
              <a:ext cx="4184582" cy="73209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dirty="0">
                <a:latin typeface="Tahoma" pitchFamily="34" charset="0"/>
                <a:ea typeface="Tahoma" pitchFamily="34" charset="0"/>
                <a:cs typeface="Tahoma" pitchFamily="34" charset="0"/>
              </a:endParaRPr>
            </a:p>
          </p:txBody>
        </p:sp>
        <p:grpSp>
          <p:nvGrpSpPr>
            <p:cNvPr id="39" name="Group 7">
              <a:extLst>
                <a:ext uri="{FF2B5EF4-FFF2-40B4-BE49-F238E27FC236}">
                  <a16:creationId xmlns:a16="http://schemas.microsoft.com/office/drawing/2014/main" id="{7A2882B6-338C-4E91-9AD6-23D0FEBD50FF}"/>
                </a:ext>
              </a:extLst>
            </p:cNvPr>
            <p:cNvGrpSpPr/>
            <p:nvPr/>
          </p:nvGrpSpPr>
          <p:grpSpPr>
            <a:xfrm>
              <a:off x="166396" y="8780577"/>
              <a:ext cx="702538" cy="572229"/>
              <a:chOff x="-145995" y="8633545"/>
              <a:chExt cx="787401" cy="641352"/>
            </a:xfrm>
          </p:grpSpPr>
          <p:sp>
            <p:nvSpPr>
              <p:cNvPr id="41" name="Freeform 45">
                <a:extLst>
                  <a:ext uri="{FF2B5EF4-FFF2-40B4-BE49-F238E27FC236}">
                    <a16:creationId xmlns:a16="http://schemas.microsoft.com/office/drawing/2014/main" id="{D5B5DB03-F19F-4964-B964-00114BF3849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2" name="Freeform 46">
                <a:extLst>
                  <a:ext uri="{FF2B5EF4-FFF2-40B4-BE49-F238E27FC236}">
                    <a16:creationId xmlns:a16="http://schemas.microsoft.com/office/drawing/2014/main" id="{7E5F6252-0F6C-48EE-9FDA-DC4ACC41409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3" name="Freeform 47">
                <a:extLst>
                  <a:ext uri="{FF2B5EF4-FFF2-40B4-BE49-F238E27FC236}">
                    <a16:creationId xmlns:a16="http://schemas.microsoft.com/office/drawing/2014/main" id="{75A93BEC-F11A-4834-8251-E4928499A702}"/>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4" name="Freeform 48">
                <a:extLst>
                  <a:ext uri="{FF2B5EF4-FFF2-40B4-BE49-F238E27FC236}">
                    <a16:creationId xmlns:a16="http://schemas.microsoft.com/office/drawing/2014/main" id="{856C0689-8E0E-492D-B50E-403FDC4C0AFD}"/>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0" name="Freeform 49">
                <a:extLst>
                  <a:ext uri="{FF2B5EF4-FFF2-40B4-BE49-F238E27FC236}">
                    <a16:creationId xmlns:a16="http://schemas.microsoft.com/office/drawing/2014/main" id="{B00750DD-ECBB-42F2-A659-C2C87A1CF88D}"/>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1" name="Freeform 50">
                <a:extLst>
                  <a:ext uri="{FF2B5EF4-FFF2-40B4-BE49-F238E27FC236}">
                    <a16:creationId xmlns:a16="http://schemas.microsoft.com/office/drawing/2014/main" id="{268C08E5-9D86-4BF5-8FDB-0EA1EC13C93C}"/>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2" name="Freeform 51">
                <a:extLst>
                  <a:ext uri="{FF2B5EF4-FFF2-40B4-BE49-F238E27FC236}">
                    <a16:creationId xmlns:a16="http://schemas.microsoft.com/office/drawing/2014/main" id="{56467F58-9E8F-458A-ADAD-EC39506E43F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3" name="Freeform 52">
                <a:extLst>
                  <a:ext uri="{FF2B5EF4-FFF2-40B4-BE49-F238E27FC236}">
                    <a16:creationId xmlns:a16="http://schemas.microsoft.com/office/drawing/2014/main" id="{5B7D0389-C217-4042-A325-462E493CBF7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4" name="Rectangle 53">
                <a:extLst>
                  <a:ext uri="{FF2B5EF4-FFF2-40B4-BE49-F238E27FC236}">
                    <a16:creationId xmlns:a16="http://schemas.microsoft.com/office/drawing/2014/main" id="{B65318AC-3AF6-435E-9995-936FB1C4AEA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5" name="Rectangle 54">
                <a:extLst>
                  <a:ext uri="{FF2B5EF4-FFF2-40B4-BE49-F238E27FC236}">
                    <a16:creationId xmlns:a16="http://schemas.microsoft.com/office/drawing/2014/main" id="{7D2CDB22-F955-49B1-935C-55FDF25EE03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6" name="Freeform 55">
                <a:extLst>
                  <a:ext uri="{FF2B5EF4-FFF2-40B4-BE49-F238E27FC236}">
                    <a16:creationId xmlns:a16="http://schemas.microsoft.com/office/drawing/2014/main" id="{26CC724A-B718-451A-8D80-C1402644AF4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7" name="Freeform 56">
                <a:extLst>
                  <a:ext uri="{FF2B5EF4-FFF2-40B4-BE49-F238E27FC236}">
                    <a16:creationId xmlns:a16="http://schemas.microsoft.com/office/drawing/2014/main" id="{5B80A99D-FBB9-4754-BF90-360A5E1751D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40" name="TextBox 39">
              <a:extLst>
                <a:ext uri="{FF2B5EF4-FFF2-40B4-BE49-F238E27FC236}">
                  <a16:creationId xmlns:a16="http://schemas.microsoft.com/office/drawing/2014/main" id="{63C4EFED-88A8-485D-AD55-0BCCE6CD0C4B}"/>
                </a:ext>
              </a:extLst>
            </p:cNvPr>
            <p:cNvSpPr txBox="1"/>
            <p:nvPr/>
          </p:nvSpPr>
          <p:spPr>
            <a:xfrm>
              <a:off x="786066" y="8672491"/>
              <a:ext cx="2720617" cy="796964"/>
            </a:xfrm>
            <a:prstGeom prst="rect">
              <a:avLst/>
            </a:prstGeom>
            <a:noFill/>
          </p:spPr>
          <p:txBody>
            <a:bodyPr wrap="none" rtlCol="0">
              <a:spAutoFit/>
            </a:bodyPr>
            <a:lstStyle/>
            <a:p>
              <a:r>
                <a:rPr lang="en-US" sz="4800" b="1" i="1" dirty="0">
                  <a:solidFill>
                    <a:srgbClr val="FFFF00"/>
                  </a:solidFill>
                </a:rPr>
                <a:t> </a:t>
              </a:r>
              <a:r>
                <a:rPr lang="en-US" sz="4800" b="1" i="1" dirty="0" err="1">
                  <a:solidFill>
                    <a:srgbClr val="FFFF00"/>
                  </a:solidFill>
                </a:rPr>
                <a:t>Định</a:t>
              </a:r>
              <a:r>
                <a:rPr lang="en-US" sz="4800" b="1" i="1" dirty="0">
                  <a:solidFill>
                    <a:srgbClr val="FFFF00"/>
                  </a:solidFill>
                </a:rPr>
                <a:t> </a:t>
              </a:r>
              <a:r>
                <a:rPr lang="en-US" sz="4800" b="1" i="1" dirty="0" err="1">
                  <a:solidFill>
                    <a:srgbClr val="FFFF00"/>
                  </a:solidFill>
                </a:rPr>
                <a:t>lý</a:t>
              </a:r>
              <a:r>
                <a:rPr lang="en-US" sz="4800" b="1" i="1" dirty="0">
                  <a:solidFill>
                    <a:srgbClr val="FFFF00"/>
                  </a:solidFill>
                </a:rPr>
                <a:t> 2:</a:t>
              </a:r>
              <a:endParaRPr lang="en-US" sz="4800" dirty="0">
                <a:solidFill>
                  <a:srgbClr val="FFFF00"/>
                </a:solidFill>
              </a:endParaRPr>
            </a:p>
          </p:txBody>
        </p:sp>
      </p:grpSp>
      <p:graphicFrame>
        <p:nvGraphicFramePr>
          <p:cNvPr id="122" name="Object 121"/>
          <p:cNvGraphicFramePr>
            <a:graphicFrameLocks noChangeAspect="1"/>
          </p:cNvGraphicFramePr>
          <p:nvPr>
            <p:extLst>
              <p:ext uri="{D42A27DB-BD31-4B8C-83A1-F6EECF244321}">
                <p14:modId xmlns:p14="http://schemas.microsoft.com/office/powerpoint/2010/main" val="1793359438"/>
              </p:ext>
            </p:extLst>
          </p:nvPr>
        </p:nvGraphicFramePr>
        <p:xfrm>
          <a:off x="15399569" y="2404528"/>
          <a:ext cx="87832" cy="119772"/>
        </p:xfrm>
        <a:graphic>
          <a:graphicData uri="http://schemas.openxmlformats.org/presentationml/2006/ole">
            <mc:AlternateContent xmlns:mc="http://schemas.openxmlformats.org/markup-compatibility/2006">
              <mc:Choice xmlns:v="urn:schemas-microsoft-com:vml" Requires="v">
                <p:oleObj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15399569" y="2404528"/>
                        <a:ext cx="87832" cy="119772"/>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2860556963"/>
              </p:ext>
            </p:extLst>
          </p:nvPr>
        </p:nvGraphicFramePr>
        <p:xfrm>
          <a:off x="15319787" y="2735397"/>
          <a:ext cx="98309" cy="107246"/>
        </p:xfrm>
        <a:graphic>
          <a:graphicData uri="http://schemas.openxmlformats.org/presentationml/2006/ole">
            <mc:AlternateContent xmlns:mc="http://schemas.openxmlformats.org/markup-compatibility/2006">
              <mc:Choice xmlns:v="urn:schemas-microsoft-com:vml" Requires="v">
                <p:oleObj name="Equation" r:id="rId5" imgW="139680" imgH="152280" progId="Equation.DSMT4">
                  <p:embed/>
                </p:oleObj>
              </mc:Choice>
              <mc:Fallback>
                <p:oleObj name="Equation" r:id="rId5" imgW="139680" imgH="152280" progId="Equation.DSMT4">
                  <p:embed/>
                  <p:pic>
                    <p:nvPicPr>
                      <p:cNvPr id="0" name=""/>
                      <p:cNvPicPr/>
                      <p:nvPr/>
                    </p:nvPicPr>
                    <p:blipFill>
                      <a:blip r:embed="rId6"/>
                      <a:stretch>
                        <a:fillRect/>
                      </a:stretch>
                    </p:blipFill>
                    <p:spPr>
                      <a:xfrm>
                        <a:off x="15319787" y="2735397"/>
                        <a:ext cx="98309" cy="107246"/>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468978521"/>
              </p:ext>
            </p:extLst>
          </p:nvPr>
        </p:nvGraphicFramePr>
        <p:xfrm>
          <a:off x="11265913" y="6346831"/>
          <a:ext cx="98424" cy="107950"/>
        </p:xfrm>
        <a:graphic>
          <a:graphicData uri="http://schemas.openxmlformats.org/presentationml/2006/ole">
            <mc:AlternateContent xmlns:mc="http://schemas.openxmlformats.org/markup-compatibility/2006">
              <mc:Choice xmlns:v="urn:schemas-microsoft-com:vml" Requires="v">
                <p:oleObj name="Equation" r:id="rId7" imgW="98280" imgH="108000" progId="Equation.DSMT4">
                  <p:embed/>
                </p:oleObj>
              </mc:Choice>
              <mc:Fallback>
                <p:oleObj name="Equation" r:id="rId7" imgW="98280" imgH="108000" progId="Equation.DSMT4">
                  <p:embed/>
                  <p:pic>
                    <p:nvPicPr>
                      <p:cNvPr id="0" name=""/>
                      <p:cNvPicPr/>
                      <p:nvPr/>
                    </p:nvPicPr>
                    <p:blipFill>
                      <a:blip r:embed="rId8"/>
                      <a:stretch>
                        <a:fillRect/>
                      </a:stretch>
                    </p:blipFill>
                    <p:spPr>
                      <a:xfrm>
                        <a:off x="11265913" y="6346831"/>
                        <a:ext cx="98424" cy="107950"/>
                      </a:xfrm>
                      <a:prstGeom prst="rect">
                        <a:avLst/>
                      </a:prstGeom>
                    </p:spPr>
                  </p:pic>
                </p:oleObj>
              </mc:Fallback>
            </mc:AlternateContent>
          </a:graphicData>
        </a:graphic>
      </p:graphicFrame>
      <p:sp>
        <p:nvSpPr>
          <p:cNvPr id="11" name="Rectangle 10"/>
          <p:cNvSpPr/>
          <p:nvPr/>
        </p:nvSpPr>
        <p:spPr>
          <a:xfrm>
            <a:off x="1524000" y="4495805"/>
            <a:ext cx="22250400" cy="1415768"/>
          </a:xfrm>
          <a:prstGeom prst="rect">
            <a:avLst/>
          </a:prstGeom>
        </p:spPr>
        <p:txBody>
          <a:bodyPr wrap="squar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Qua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ngoài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15" name="Rectangle 14"/>
              <p:cNvSpPr/>
              <p:nvPr/>
            </p:nvSpPr>
            <p:spPr>
              <a:xfrm>
                <a:off x="762000" y="7391400"/>
                <a:ext cx="17983200" cy="1415768"/>
              </a:xfrm>
              <a:prstGeom prst="rect">
                <a:avLst/>
              </a:prstGeom>
            </p:spPr>
            <p:txBody>
              <a:bodyPr wrap="square" lIns="91434" tIns="45718" rIns="91434" bIns="45718">
                <a:spAutoFit/>
              </a:bodyPr>
              <a:lstStyle/>
              <a:p>
                <a:r>
                  <a:rPr lang="vi-VN" b="1" i="1" u="sng"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b="1" i="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Hệ</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quả</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1</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prstClr val="black"/>
                        </a:solidFill>
                        <a:latin typeface="Cambria Math" panose="02040503050406030204" pitchFamily="18" charset="0"/>
                      </a:rPr>
                      <m:t>𝒅</m:t>
                    </m:r>
                  </m:oMath>
                </a14:m>
                <a:r>
                  <a:rPr lang="en-US" b="1" i="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mp</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solidFill>
                          <a:prstClr val="black"/>
                        </a:solidFill>
                        <a:latin typeface="Cambria Math" panose="02040503050406030204" pitchFamily="18" charset="0"/>
                      </a:rPr>
                      <m:t>𝒅</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duy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nhất</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một</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mặt</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phẳng</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solidFill>
                              <a:schemeClr val="accent1">
                                <a:lumMod val="50000"/>
                              </a:schemeClr>
                            </a:solidFill>
                            <a:latin typeface="Cambria Math" panose="02040503050406030204" pitchFamily="18" charset="0"/>
                          </a:rPr>
                        </m:ctrlPr>
                      </m:dPr>
                      <m:e>
                        <m:r>
                          <a:rPr lang="en-US" b="1" i="1">
                            <a:solidFill>
                              <a:schemeClr val="accent1">
                                <a:lumMod val="50000"/>
                              </a:schemeClr>
                            </a:solidFill>
                            <a:latin typeface="Cambria Math"/>
                          </a:rPr>
                          <m:t>𝜶</m:t>
                        </m:r>
                      </m:e>
                    </m:d>
                  </m:oMath>
                </a14:m>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song song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với</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mp</a:t>
                </a:r>
                <a14:m>
                  <m:oMath xmlns:m="http://schemas.openxmlformats.org/officeDocument/2006/math">
                    <m:d>
                      <m:dPr>
                        <m:ctrlPr>
                          <a:rPr lang="en-US" b="1" i="1">
                            <a:solidFill>
                              <a:schemeClr val="accent1">
                                <a:lumMod val="50000"/>
                              </a:schemeClr>
                            </a:solidFill>
                            <a:latin typeface="Cambria Math" panose="02040503050406030204" pitchFamily="18" charset="0"/>
                          </a:rPr>
                        </m:ctrlPr>
                      </m:dPr>
                      <m:e>
                        <m:r>
                          <a:rPr lang="en-US" b="1" i="1">
                            <a:solidFill>
                              <a:schemeClr val="accent1">
                                <a:lumMod val="50000"/>
                              </a:schemeClr>
                            </a:solidFill>
                            <a:latin typeface="Cambria Math"/>
                          </a:rPr>
                          <m:t>𝜷</m:t>
                        </m:r>
                      </m:e>
                    </m:d>
                  </m:oMath>
                </a14:m>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762000" y="7391400"/>
                <a:ext cx="17983200" cy="1415768"/>
              </a:xfrm>
              <a:prstGeom prst="rect">
                <a:avLst/>
              </a:prstGeom>
              <a:blipFill>
                <a:blip r:embed="rId9"/>
                <a:stretch>
                  <a:fillRect l="-1356" t="-9052" b="-18534"/>
                </a:stretch>
              </a:blipFill>
            </p:spPr>
            <p:txBody>
              <a:bodyPr/>
              <a:lstStyle/>
              <a:p>
                <a:r>
                  <a:rPr lang="en-US">
                    <a:noFill/>
                  </a:rPr>
                  <a:t> </a:t>
                </a:r>
              </a:p>
            </p:txBody>
          </p:sp>
        </mc:Fallback>
      </mc:AlternateContent>
      <p:sp>
        <p:nvSpPr>
          <p:cNvPr id="12" name="Rectangle 11"/>
          <p:cNvSpPr/>
          <p:nvPr/>
        </p:nvSpPr>
        <p:spPr>
          <a:xfrm>
            <a:off x="914407" y="8915405"/>
            <a:ext cx="17336083" cy="1415768"/>
          </a:xfrm>
          <a:prstGeom prst="rect">
            <a:avLst/>
          </a:prstGeom>
        </p:spPr>
        <p:txBody>
          <a:bodyPr wrap="square" lIns="91434" tIns="45718" rIns="91434" bIns="45718">
            <a:spAutoFit/>
          </a:bodyPr>
          <a:lstStyle/>
          <a:p>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Hệ</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quả</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2</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biệt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chúng</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song song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với</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nhau</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14" name="Rectangle 13"/>
              <p:cNvSpPr/>
              <p:nvPr/>
            </p:nvSpPr>
            <p:spPr>
              <a:xfrm>
                <a:off x="914401" y="10668005"/>
                <a:ext cx="17449800" cy="2305627"/>
              </a:xfrm>
              <a:prstGeom prst="rect">
                <a:avLst/>
              </a:prstGeom>
            </p:spPr>
            <p:txBody>
              <a:bodyPr wrap="square" lIns="91434" tIns="45718" rIns="91434" bIns="45718">
                <a:spAutoFit/>
              </a:bodyPr>
              <a:lstStyle/>
              <a:p>
                <a:pPr>
                  <a:lnSpc>
                    <a:spcPct val="107000"/>
                  </a:lnSpc>
                  <a:spcAft>
                    <a:spcPts val="800"/>
                  </a:spcAft>
                </a:pP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Hệ</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quả</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3</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Cho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ea typeface="Times New Roman" panose="02020603050405020304" pitchFamily="18" charset="0"/>
                      </a:rPr>
                      <m:t>𝑨</m:t>
                    </m:r>
                  </m:oMath>
                </a14:m>
                <a:r>
                  <a:rPr lang="en-US" sz="4400" b="1" dirty="0">
                    <a:latin typeface="Times New Roman" panose="02020603050405020304" pitchFamily="18" charset="0"/>
                    <a:ea typeface="Calibri" panose="020F050202020403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t> </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𝒅</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latin typeface="Cambria Math" panose="02040503050406030204" pitchFamily="18" charset="0"/>
                        <a:ea typeface="Times New Roman" panose="02020603050405020304" pitchFamily="18" charset="0"/>
                      </a:rPr>
                      <m:t>𝑨</m:t>
                    </m:r>
                  </m:oMath>
                </a14:m>
                <a:r>
                  <a:rPr lang="en-US" sz="4400" b="1" dirty="0">
                    <a:latin typeface="Times New Roman" panose="02020603050405020304" pitchFamily="18" charset="0"/>
                    <a:ea typeface="Calibri" panose="020F050202020403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r>
                      <a:rPr lang="en-US" b="1" i="1">
                        <a:latin typeface="Cambria Math"/>
                      </a:rPr>
                      <m:t> </m:t>
                    </m:r>
                  </m:oMath>
                </a14:m>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thì </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đều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nằm</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trong</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một</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mặt</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phẳng</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solidFill>
                              <a:schemeClr val="accent1">
                                <a:lumMod val="50000"/>
                              </a:schemeClr>
                            </a:solidFill>
                            <a:latin typeface="Cambria Math" panose="02040503050406030204" pitchFamily="18" charset="0"/>
                          </a:rPr>
                        </m:ctrlPr>
                      </m:dPr>
                      <m:e>
                        <m:r>
                          <a:rPr lang="en-US" b="1" i="1">
                            <a:solidFill>
                              <a:schemeClr val="accent1">
                                <a:lumMod val="50000"/>
                              </a:schemeClr>
                            </a:solidFill>
                            <a:latin typeface="Cambria Math"/>
                          </a:rPr>
                          <m:t>𝜶</m:t>
                        </m:r>
                      </m:e>
                    </m:d>
                  </m:oMath>
                </a14:m>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song song </a:t>
                </a:r>
                <a:r>
                  <a:rPr lang="en-US" b="1" i="1" dirty="0" err="1">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với</a:t>
                </a:r>
                <a:r>
                  <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solidFill>
                              <a:schemeClr val="accent1">
                                <a:lumMod val="50000"/>
                              </a:schemeClr>
                            </a:solidFill>
                            <a:latin typeface="Cambria Math" panose="02040503050406030204" pitchFamily="18" charset="0"/>
                          </a:rPr>
                        </m:ctrlPr>
                      </m:dPr>
                      <m:e>
                        <m:r>
                          <a:rPr lang="en-US" b="1" i="1">
                            <a:solidFill>
                              <a:schemeClr val="accent1">
                                <a:lumMod val="50000"/>
                              </a:schemeClr>
                            </a:solidFill>
                            <a:latin typeface="Cambria Math"/>
                          </a:rPr>
                          <m:t>𝜷</m:t>
                        </m:r>
                      </m:e>
                    </m:d>
                  </m:oMath>
                </a14:m>
                <a:endParaRPr lang="en-US" b="1"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4401" y="10668005"/>
                <a:ext cx="17449800" cy="2305627"/>
              </a:xfrm>
              <a:prstGeom prst="rect">
                <a:avLst/>
              </a:prstGeom>
              <a:blipFill>
                <a:blip r:embed="rId10"/>
                <a:stretch>
                  <a:fillRect l="-1362" t="-5556" b="-11376"/>
                </a:stretch>
              </a:blipFill>
            </p:spPr>
            <p:txBody>
              <a:bodyPr/>
              <a:lstStyle/>
              <a:p>
                <a:r>
                  <a:rPr lang="en-US">
                    <a:noFill/>
                  </a:rPr>
                  <a:t> </a:t>
                </a:r>
              </a:p>
            </p:txBody>
          </p:sp>
        </mc:Fallback>
      </mc:AlternateContent>
      <p:pic>
        <p:nvPicPr>
          <p:cNvPr id="10245" name="Picture 5" descr="C:\Users\ADMIN\Pictures\1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92801" y="9601200"/>
            <a:ext cx="5033144" cy="334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2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Vertic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sp>
        <p:nvSpPr>
          <p:cNvPr id="53" name="Rounded Rectangle 52"/>
          <p:cNvSpPr/>
          <p:nvPr/>
        </p:nvSpPr>
        <p:spPr>
          <a:xfrm>
            <a:off x="609600" y="7822309"/>
            <a:ext cx="23317200" cy="561160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580290" y="7735344"/>
            <a:ext cx="3615379" cy="784830"/>
            <a:chOff x="1224541" y="6242914"/>
            <a:chExt cx="3568119" cy="1034639"/>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29" y="6242914"/>
              <a:ext cx="2299033" cy="1034639"/>
            </a:xfrm>
            <a:prstGeom prst="rect">
              <a:avLst/>
            </a:prstGeom>
            <a:noFill/>
          </p:spPr>
          <p:txBody>
            <a:bodyPr wrap="none" rtlCol="0">
              <a:spAutoFit/>
            </a:bodyPr>
            <a:lstStyle/>
            <a:p>
              <a:r>
                <a:rPr lang="vi-VN" sz="4500" b="1" dirty="0">
                  <a:solidFill>
                    <a:srgbClr val="0999C8"/>
                  </a:solidFill>
                  <a:latin typeface="Tahoma" pitchFamily="34" charset="0"/>
                  <a:ea typeface="Tahoma" pitchFamily="34" charset="0"/>
                  <a:cs typeface="Tahoma" pitchFamily="34" charset="0"/>
                </a:rPr>
                <a:t>Bài giải</a:t>
              </a:r>
              <a:endParaRPr lang="en-US" sz="45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2" name="Rounded Rectangle 61"/>
          <p:cNvSpPr/>
          <p:nvPr/>
        </p:nvSpPr>
        <p:spPr>
          <a:xfrm>
            <a:off x="542657" y="2098942"/>
            <a:ext cx="23164800" cy="518160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indent="412722"/>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grpSp>
        <p:nvGrpSpPr>
          <p:cNvPr id="63" name="Group 67"/>
          <p:cNvGrpSpPr/>
          <p:nvPr/>
        </p:nvGrpSpPr>
        <p:grpSpPr>
          <a:xfrm>
            <a:off x="581526" y="1852126"/>
            <a:ext cx="3251533" cy="940514"/>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2" y="3527166"/>
              <a:ext cx="2185213" cy="784829"/>
            </a:xfrm>
            <a:prstGeom prst="rect">
              <a:avLst/>
            </a:prstGeom>
            <a:noFill/>
          </p:spPr>
          <p:txBody>
            <a:bodyPr wrap="none" rtlCol="0">
              <a:spAutoFit/>
            </a:bodyPr>
            <a:lstStyle/>
            <a:p>
              <a:r>
                <a:rPr lang="en-US" sz="4500" b="1" dirty="0" err="1">
                  <a:solidFill>
                    <a:schemeClr val="bg1"/>
                  </a:solidFill>
                  <a:latin typeface="Tahoma" pitchFamily="34" charset="0"/>
                  <a:ea typeface="Tahoma" pitchFamily="34" charset="0"/>
                  <a:cs typeface="Tahoma" pitchFamily="34" charset="0"/>
                </a:rPr>
                <a:t>Ví</a:t>
              </a:r>
              <a:r>
                <a:rPr lang="en-US" sz="4500" b="1" dirty="0">
                  <a:solidFill>
                    <a:schemeClr val="bg1"/>
                  </a:solidFill>
                  <a:latin typeface="Tahoma" pitchFamily="34" charset="0"/>
                  <a:ea typeface="Tahoma" pitchFamily="34" charset="0"/>
                  <a:cs typeface="Tahoma" pitchFamily="34" charset="0"/>
                </a:rPr>
                <a:t> </a:t>
              </a:r>
              <a:r>
                <a:rPr lang="en-US" sz="4500" b="1" dirty="0" err="1">
                  <a:solidFill>
                    <a:schemeClr val="bg1"/>
                  </a:solidFill>
                  <a:latin typeface="Tahoma" pitchFamily="34" charset="0"/>
                  <a:ea typeface="Tahoma" pitchFamily="34" charset="0"/>
                  <a:cs typeface="Tahoma" pitchFamily="34" charset="0"/>
                </a:rPr>
                <a:t>dụ</a:t>
              </a:r>
              <a:r>
                <a:rPr lang="en-US" sz="4500" b="1" dirty="0">
                  <a:solidFill>
                    <a:schemeClr val="bg1"/>
                  </a:solidFill>
                  <a:latin typeface="Tahoma" pitchFamily="34" charset="0"/>
                  <a:ea typeface="Tahoma" pitchFamily="34" charset="0"/>
                  <a:cs typeface="Tahoma" pitchFamily="34" charset="0"/>
                </a:rPr>
                <a:t> 2</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105" name="Object 104"/>
          <p:cNvGraphicFramePr>
            <a:graphicFrameLocks noChangeAspect="1"/>
          </p:cNvGraphicFramePr>
          <p:nvPr>
            <p:extLst>
              <p:ext uri="{D42A27DB-BD31-4B8C-83A1-F6EECF244321}">
                <p14:modId xmlns:p14="http://schemas.microsoft.com/office/powerpoint/2010/main" val="1361219237"/>
              </p:ext>
            </p:extLst>
          </p:nvPr>
        </p:nvGraphicFramePr>
        <p:xfrm>
          <a:off x="15399569" y="3072673"/>
          <a:ext cx="87832" cy="119772"/>
        </p:xfrm>
        <a:graphic>
          <a:graphicData uri="http://schemas.openxmlformats.org/presentationml/2006/ole">
            <mc:AlternateContent xmlns:mc="http://schemas.openxmlformats.org/markup-compatibility/2006">
              <mc:Choice xmlns:v="urn:schemas-microsoft-com:vml" Requires="v">
                <p:oleObj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15399569" y="3072673"/>
                        <a:ext cx="87832" cy="119772"/>
                      </a:xfrm>
                      <a:prstGeom prst="rect">
                        <a:avLst/>
                      </a:prstGeom>
                    </p:spPr>
                  </p:pic>
                </p:oleObj>
              </mc:Fallback>
            </mc:AlternateContent>
          </a:graphicData>
        </a:graphic>
      </p:graphicFrame>
      <p:graphicFrame>
        <p:nvGraphicFramePr>
          <p:cNvPr id="106" name="Object 105"/>
          <p:cNvGraphicFramePr>
            <a:graphicFrameLocks noChangeAspect="1"/>
          </p:cNvGraphicFramePr>
          <p:nvPr>
            <p:extLst>
              <p:ext uri="{D42A27DB-BD31-4B8C-83A1-F6EECF244321}">
                <p14:modId xmlns:p14="http://schemas.microsoft.com/office/powerpoint/2010/main" val="1776757973"/>
              </p:ext>
            </p:extLst>
          </p:nvPr>
        </p:nvGraphicFramePr>
        <p:xfrm>
          <a:off x="15319787" y="533405"/>
          <a:ext cx="98309" cy="107246"/>
        </p:xfrm>
        <a:graphic>
          <a:graphicData uri="http://schemas.openxmlformats.org/presentationml/2006/ole">
            <mc:AlternateContent xmlns:mc="http://schemas.openxmlformats.org/markup-compatibility/2006">
              <mc:Choice xmlns:v="urn:schemas-microsoft-com:vml" Requires="v">
                <p:oleObj name="Equation" r:id="rId5" imgW="139680" imgH="152280" progId="Equation.DSMT4">
                  <p:embed/>
                </p:oleObj>
              </mc:Choice>
              <mc:Fallback>
                <p:oleObj name="Equation" r:id="rId5" imgW="139680" imgH="152280" progId="Equation.DSMT4">
                  <p:embed/>
                  <p:pic>
                    <p:nvPicPr>
                      <p:cNvPr id="0" name=""/>
                      <p:cNvPicPr/>
                      <p:nvPr/>
                    </p:nvPicPr>
                    <p:blipFill>
                      <a:blip r:embed="rId6"/>
                      <a:stretch>
                        <a:fillRect/>
                      </a:stretch>
                    </p:blipFill>
                    <p:spPr>
                      <a:xfrm>
                        <a:off x="15319787" y="533405"/>
                        <a:ext cx="98309" cy="107246"/>
                      </a:xfrm>
                      <a:prstGeom prst="rect">
                        <a:avLst/>
                      </a:prstGeom>
                    </p:spPr>
                  </p:pic>
                </p:oleObj>
              </mc:Fallback>
            </mc:AlternateContent>
          </a:graphicData>
        </a:graphic>
      </p:graphicFrame>
      <p:sp>
        <p:nvSpPr>
          <p:cNvPr id="4" name="Rectangle 3"/>
          <p:cNvSpPr/>
          <p:nvPr/>
        </p:nvSpPr>
        <p:spPr>
          <a:xfrm>
            <a:off x="914400" y="2276160"/>
            <a:ext cx="23012400" cy="4724366"/>
          </a:xfrm>
          <a:prstGeom prst="rect">
            <a:avLst/>
          </a:prstGeom>
        </p:spPr>
        <p:txBody>
          <a:bodyPr wrap="squar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A. Hai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song song.	</a:t>
            </a:r>
          </a:p>
          <a:p>
            <a:r>
              <a:rPr lang="en-US" b="1" dirty="0">
                <a:latin typeface="Tahoma" panose="020B0604030504040204" pitchFamily="34" charset="0"/>
                <a:ea typeface="Tahoma" panose="020B0604030504040204" pitchFamily="34" charset="0"/>
                <a:cs typeface="Tahoma" panose="020B0604030504040204" pitchFamily="34" charset="0"/>
              </a:rPr>
              <a:t>B. Hai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song song.	</a:t>
            </a:r>
          </a:p>
          <a:p>
            <a:r>
              <a:rPr lang="en-US" b="1" dirty="0">
                <a:latin typeface="Tahoma" panose="020B0604030504040204" pitchFamily="34" charset="0"/>
                <a:ea typeface="Tahoma" panose="020B0604030504040204" pitchFamily="34" charset="0"/>
                <a:cs typeface="Tahoma" panose="020B0604030504040204" pitchFamily="34" charset="0"/>
              </a:rPr>
              <a:t>C. Qua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ngoài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duy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a:latin typeface="Tahoma" panose="020B0604030504040204" pitchFamily="34" charset="0"/>
                <a:ea typeface="Tahoma" panose="020B0604030504040204" pitchFamily="34" charset="0"/>
                <a:cs typeface="Tahoma" panose="020B0604030504040204" pitchFamily="34" charset="0"/>
              </a:rPr>
              <a:t>D. Qua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ngoài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vô</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mc:Choice xmlns:a14="http://schemas.microsoft.com/office/drawing/2010/main" Requires="a14">
          <p:sp>
            <p:nvSpPr>
              <p:cNvPr id="7" name="TextBox 6"/>
              <p:cNvSpPr txBox="1"/>
              <p:nvPr/>
            </p:nvSpPr>
            <p:spPr>
              <a:xfrm>
                <a:off x="542657" y="8485097"/>
                <a:ext cx="23012400" cy="4839782"/>
              </a:xfrm>
              <a:prstGeom prst="rect">
                <a:avLst/>
              </a:prstGeom>
              <a:noFill/>
            </p:spPr>
            <p:txBody>
              <a:bodyPr wrap="square" lIns="91434" tIns="45718" rIns="91434" bIns="45718" rtlCol="0">
                <a:spAutoFit/>
              </a:bodyPr>
              <a:lstStyle/>
              <a:p>
                <a:pPr marL="571464" indent="-571464">
                  <a:spcAft>
                    <a:spcPts val="600"/>
                  </a:spcAft>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Trong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gian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đối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𝟐</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hoặc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A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571464" indent="-571464">
                  <a:spcBef>
                    <a:spcPts val="81"/>
                  </a:spcBef>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Hai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hoặc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hoặc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 B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mệnh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a:t>
                </a:r>
              </a:p>
              <a:p>
                <a:pPr marL="571464" indent="-571464">
                  <a:spcBef>
                    <a:spcPts val="81"/>
                  </a:spcBef>
                  <a:buFont typeface="Arial" panose="020B0604020202020204" pitchFamily="34" charset="0"/>
                  <a:buChar char="•"/>
                </a:pP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Đáp</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án</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C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dung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tính</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chất</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2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nên</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C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đúng</a:t>
                </a:r>
                <a:endParaRPr lang="en-US"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571464" indent="-571464">
                  <a:spcBef>
                    <a:spcPts val="81"/>
                  </a:spcBef>
                  <a:buFont typeface="Arial" panose="020B0604020202020204" pitchFamily="34" charset="0"/>
                  <a:buChar char="•"/>
                </a:pPr>
                <a:r>
                  <a:rPr lang="en-US" b="1" dirty="0" err="1">
                    <a:latin typeface="Tahoma" panose="020B0604030504040204" pitchFamily="34" charset="0"/>
                    <a:ea typeface="Tahoma" panose="020B0604030504040204" pitchFamily="34" charset="0"/>
                    <a:cs typeface="Tahoma" panose="020B0604030504040204" pitchFamily="34" charset="0"/>
                  </a:rPr>
                  <a:t>Đáp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án</a:t>
                </a:r>
                <a:r>
                  <a:rPr lang="en-US" b="1" dirty="0">
                    <a:latin typeface="Tahoma" panose="020B0604030504040204" pitchFamily="34" charset="0"/>
                    <a:ea typeface="Tahoma" panose="020B0604030504040204" pitchFamily="34" charset="0"/>
                    <a:cs typeface="Tahoma" panose="020B0604030504040204" pitchFamily="34" charset="0"/>
                  </a:rPr>
                  <a:t> C </a:t>
                </a:r>
                <a:r>
                  <a:rPr lang="en-US" b="1" dirty="0" err="1">
                    <a:latin typeface="Tahoma" panose="020B0604030504040204" pitchFamily="34" charset="0"/>
                    <a:ea typeface="Tahoma" panose="020B0604030504040204" pitchFamily="34" charset="0"/>
                    <a:cs typeface="Tahoma" panose="020B0604030504040204" pitchFamily="34" charset="0"/>
                  </a:rPr>
                  <a:t>đúng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D </a:t>
                </a:r>
                <a:r>
                  <a:rPr lang="en-US" b="1" dirty="0" err="1">
                    <a:latin typeface="Tahoma" panose="020B0604030504040204" pitchFamily="34" charset="0"/>
                    <a:ea typeface="Tahoma" panose="020B0604030504040204" pitchFamily="34" charset="0"/>
                    <a:cs typeface="Tahoma" panose="020B0604030504040204" pitchFamily="34" charset="0"/>
                  </a:rPr>
                  <a:t>sai</a:t>
                </a:r>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542657" y="8485097"/>
                <a:ext cx="23012400" cy="4839782"/>
              </a:xfrm>
              <a:prstGeom prst="rect">
                <a:avLst/>
              </a:prstGeom>
              <a:blipFill>
                <a:blip r:embed="rId7"/>
                <a:stretch>
                  <a:fillRect l="-927" t="-2645" r="-185" b="-4534"/>
                </a:stretch>
              </a:blipFill>
            </p:spPr>
            <p:txBody>
              <a:bodyPr/>
              <a:lstStyle/>
              <a:p>
                <a:r>
                  <a:rPr lang="en-US">
                    <a:noFill/>
                  </a:rPr>
                  <a:t> </a:t>
                </a:r>
              </a:p>
            </p:txBody>
          </p:sp>
        </mc:Fallback>
      </mc:AlternateContent>
      <p:sp>
        <p:nvSpPr>
          <p:cNvPr id="8" name="Oval 7"/>
          <p:cNvSpPr/>
          <p:nvPr/>
        </p:nvSpPr>
        <p:spPr>
          <a:xfrm>
            <a:off x="609600" y="4401945"/>
            <a:ext cx="1219200" cy="685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Tree>
    <p:extLst>
      <p:ext uri="{BB962C8B-B14F-4D97-AF65-F5344CB8AC3E}">
        <p14:creationId xmlns:p14="http://schemas.microsoft.com/office/powerpoint/2010/main" val="311220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barn(inVertical)">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barn(inVertical)">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barn(inVertical)">
                                      <p:cBhvr>
                                        <p:cTn id="46" dur="500"/>
                                        <p:tgtEl>
                                          <p:spTgt spid="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barn(inVertical)">
                                      <p:cBhvr>
                                        <p:cTn id="51" dur="500"/>
                                        <p:tgtEl>
                                          <p:spTgt spid="7">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62000" y="3505200"/>
            <a:ext cx="23012400" cy="9753600"/>
            <a:chOff x="762000" y="3505200"/>
            <a:chExt cx="23012400" cy="9753600"/>
          </a:xfrm>
        </p:grpSpPr>
        <p:grpSp>
          <p:nvGrpSpPr>
            <p:cNvPr id="16" name="Group 15"/>
            <p:cNvGrpSpPr/>
            <p:nvPr/>
          </p:nvGrpSpPr>
          <p:grpSpPr>
            <a:xfrm>
              <a:off x="762000" y="3505200"/>
              <a:ext cx="22707600" cy="9753600"/>
              <a:chOff x="762000" y="3505200"/>
              <a:chExt cx="22707600" cy="9753600"/>
            </a:xfrm>
          </p:grpSpPr>
          <p:grpSp>
            <p:nvGrpSpPr>
              <p:cNvPr id="36" name="Group 5">
                <a:extLst>
                  <a:ext uri="{FF2B5EF4-FFF2-40B4-BE49-F238E27FC236}">
                    <a16:creationId xmlns:a16="http://schemas.microsoft.com/office/drawing/2014/main" id="{6F1D97FC-08EE-4207-A739-E5A8A43D8BD0}"/>
                  </a:ext>
                </a:extLst>
              </p:cNvPr>
              <p:cNvGrpSpPr/>
              <p:nvPr/>
            </p:nvGrpSpPr>
            <p:grpSpPr>
              <a:xfrm>
                <a:off x="1219200" y="3886200"/>
                <a:ext cx="22250400" cy="9372600"/>
                <a:chOff x="637678" y="1086046"/>
                <a:chExt cx="9190881" cy="11969850"/>
              </a:xfrm>
            </p:grpSpPr>
            <p:sp>
              <p:nvSpPr>
                <p:cNvPr id="58" name="Rounded Rectangle 38">
                  <a:extLst>
                    <a:ext uri="{FF2B5EF4-FFF2-40B4-BE49-F238E27FC236}">
                      <a16:creationId xmlns:a16="http://schemas.microsoft.com/office/drawing/2014/main" id="{52367330-301E-4219-BF6E-BD6B833C17E9}"/>
                    </a:ext>
                  </a:extLst>
                </p:cNvPr>
                <p:cNvSpPr/>
                <p:nvPr/>
              </p:nvSpPr>
              <p:spPr>
                <a:xfrm>
                  <a:off x="637678" y="1086046"/>
                  <a:ext cx="9190881" cy="11969850"/>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p:sp>
              <p:nvSpPr>
                <p:cNvPr id="63" name="TextBox 62">
                  <a:extLst>
                    <a:ext uri="{FF2B5EF4-FFF2-40B4-BE49-F238E27FC236}">
                      <a16:creationId xmlns:a16="http://schemas.microsoft.com/office/drawing/2014/main" id="{DDF35FB6-51CE-4AAF-8076-8848AAB68BD8}"/>
                    </a:ext>
                  </a:extLst>
                </p:cNvPr>
                <p:cNvSpPr txBox="1"/>
                <p:nvPr/>
              </p:nvSpPr>
              <p:spPr>
                <a:xfrm>
                  <a:off x="877732" y="3416549"/>
                  <a:ext cx="4621041" cy="792680"/>
                </a:xfrm>
                <a:prstGeom prst="rect">
                  <a:avLst/>
                </a:prstGeom>
                <a:noFill/>
              </p:spPr>
              <p:txBody>
                <a:bodyPr wrap="square" rtlCol="0">
                  <a:spAutoFit/>
                </a:bodyPr>
                <a:lstStyle/>
                <a:p>
                  <a:pPr algn="just">
                    <a:lnSpc>
                      <a:spcPts val="4000"/>
                    </a:lnSpc>
                  </a:pPr>
                  <a:endParaRPr lang="en-US" sz="5500" b="1" dirty="0">
                    <a:latin typeface="Tahoma" pitchFamily="34" charset="0"/>
                    <a:ea typeface="Tahoma" pitchFamily="34" charset="0"/>
                    <a:cs typeface="Tahoma" pitchFamily="34" charset="0"/>
                  </a:endParaRPr>
                </a:p>
              </p:txBody>
            </p:sp>
          </p:grpSp>
          <p:grpSp>
            <p:nvGrpSpPr>
              <p:cNvPr id="37" name="Group 65">
                <a:extLst>
                  <a:ext uri="{FF2B5EF4-FFF2-40B4-BE49-F238E27FC236}">
                    <a16:creationId xmlns:a16="http://schemas.microsoft.com/office/drawing/2014/main" id="{6AE0AA62-7E43-4E14-B3C0-7BAA9B1A16C6}"/>
                  </a:ext>
                </a:extLst>
              </p:cNvPr>
              <p:cNvGrpSpPr/>
              <p:nvPr/>
            </p:nvGrpSpPr>
            <p:grpSpPr>
              <a:xfrm>
                <a:off x="762000" y="3505200"/>
                <a:ext cx="4195011" cy="833064"/>
                <a:chOff x="166396" y="8688234"/>
                <a:chExt cx="4195011" cy="798946"/>
              </a:xfrm>
            </p:grpSpPr>
            <p:sp>
              <p:nvSpPr>
                <p:cNvPr id="38" name="Freeform 20">
                  <a:extLst>
                    <a:ext uri="{FF2B5EF4-FFF2-40B4-BE49-F238E27FC236}">
                      <a16:creationId xmlns:a16="http://schemas.microsoft.com/office/drawing/2014/main" id="{F3DA7964-C06E-4EB0-9C76-F6433A907A37}"/>
                    </a:ext>
                  </a:extLst>
                </p:cNvPr>
                <p:cNvSpPr>
                  <a:spLocks/>
                </p:cNvSpPr>
                <p:nvPr/>
              </p:nvSpPr>
              <p:spPr bwMode="auto">
                <a:xfrm>
                  <a:off x="384522" y="8755082"/>
                  <a:ext cx="3976885" cy="73209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dirty="0">
                    <a:latin typeface="Tahoma" pitchFamily="34" charset="0"/>
                    <a:ea typeface="Tahoma" pitchFamily="34" charset="0"/>
                    <a:cs typeface="Tahoma" pitchFamily="34" charset="0"/>
                  </a:endParaRPr>
                </a:p>
              </p:txBody>
            </p:sp>
            <p:grpSp>
              <p:nvGrpSpPr>
                <p:cNvPr id="39" name="Group 7">
                  <a:extLst>
                    <a:ext uri="{FF2B5EF4-FFF2-40B4-BE49-F238E27FC236}">
                      <a16:creationId xmlns:a16="http://schemas.microsoft.com/office/drawing/2014/main" id="{7A2882B6-338C-4E91-9AD6-23D0FEBD50FF}"/>
                    </a:ext>
                  </a:extLst>
                </p:cNvPr>
                <p:cNvGrpSpPr/>
                <p:nvPr/>
              </p:nvGrpSpPr>
              <p:grpSpPr>
                <a:xfrm>
                  <a:off x="166396" y="8780577"/>
                  <a:ext cx="702538" cy="572229"/>
                  <a:chOff x="-145995" y="8633545"/>
                  <a:chExt cx="787401" cy="641352"/>
                </a:xfrm>
              </p:grpSpPr>
              <p:sp>
                <p:nvSpPr>
                  <p:cNvPr id="41" name="Freeform 45">
                    <a:extLst>
                      <a:ext uri="{FF2B5EF4-FFF2-40B4-BE49-F238E27FC236}">
                        <a16:creationId xmlns:a16="http://schemas.microsoft.com/office/drawing/2014/main" id="{D5B5DB03-F19F-4964-B964-00114BF3849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2" name="Freeform 46">
                    <a:extLst>
                      <a:ext uri="{FF2B5EF4-FFF2-40B4-BE49-F238E27FC236}">
                        <a16:creationId xmlns:a16="http://schemas.microsoft.com/office/drawing/2014/main" id="{7E5F6252-0F6C-48EE-9FDA-DC4ACC41409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3" name="Freeform 47">
                    <a:extLst>
                      <a:ext uri="{FF2B5EF4-FFF2-40B4-BE49-F238E27FC236}">
                        <a16:creationId xmlns:a16="http://schemas.microsoft.com/office/drawing/2014/main" id="{75A93BEC-F11A-4834-8251-E4928499A702}"/>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4" name="Freeform 48">
                    <a:extLst>
                      <a:ext uri="{FF2B5EF4-FFF2-40B4-BE49-F238E27FC236}">
                        <a16:creationId xmlns:a16="http://schemas.microsoft.com/office/drawing/2014/main" id="{856C0689-8E0E-492D-B50E-403FDC4C0AFD}"/>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0" name="Freeform 49">
                    <a:extLst>
                      <a:ext uri="{FF2B5EF4-FFF2-40B4-BE49-F238E27FC236}">
                        <a16:creationId xmlns:a16="http://schemas.microsoft.com/office/drawing/2014/main" id="{B00750DD-ECBB-42F2-A659-C2C87A1CF88D}"/>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1" name="Freeform 50">
                    <a:extLst>
                      <a:ext uri="{FF2B5EF4-FFF2-40B4-BE49-F238E27FC236}">
                        <a16:creationId xmlns:a16="http://schemas.microsoft.com/office/drawing/2014/main" id="{268C08E5-9D86-4BF5-8FDB-0EA1EC13C93C}"/>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2" name="Freeform 51">
                    <a:extLst>
                      <a:ext uri="{FF2B5EF4-FFF2-40B4-BE49-F238E27FC236}">
                        <a16:creationId xmlns:a16="http://schemas.microsoft.com/office/drawing/2014/main" id="{56467F58-9E8F-458A-ADAD-EC39506E43F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3" name="Freeform 52">
                    <a:extLst>
                      <a:ext uri="{FF2B5EF4-FFF2-40B4-BE49-F238E27FC236}">
                        <a16:creationId xmlns:a16="http://schemas.microsoft.com/office/drawing/2014/main" id="{5B7D0389-C217-4042-A325-462E493CBF7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4" name="Rectangle 53">
                    <a:extLst>
                      <a:ext uri="{FF2B5EF4-FFF2-40B4-BE49-F238E27FC236}">
                        <a16:creationId xmlns:a16="http://schemas.microsoft.com/office/drawing/2014/main" id="{B65318AC-3AF6-435E-9995-936FB1C4AEA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5" name="Rectangle 54">
                    <a:extLst>
                      <a:ext uri="{FF2B5EF4-FFF2-40B4-BE49-F238E27FC236}">
                        <a16:creationId xmlns:a16="http://schemas.microsoft.com/office/drawing/2014/main" id="{7D2CDB22-F955-49B1-935C-55FDF25EE03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6" name="Freeform 55">
                    <a:extLst>
                      <a:ext uri="{FF2B5EF4-FFF2-40B4-BE49-F238E27FC236}">
                        <a16:creationId xmlns:a16="http://schemas.microsoft.com/office/drawing/2014/main" id="{26CC724A-B718-451A-8D80-C1402644AF4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7" name="Freeform 56">
                    <a:extLst>
                      <a:ext uri="{FF2B5EF4-FFF2-40B4-BE49-F238E27FC236}">
                        <a16:creationId xmlns:a16="http://schemas.microsoft.com/office/drawing/2014/main" id="{5B80A99D-FBB9-4754-BF90-360A5E1751D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40" name="TextBox 39">
                  <a:extLst>
                    <a:ext uri="{FF2B5EF4-FFF2-40B4-BE49-F238E27FC236}">
                      <a16:creationId xmlns:a16="http://schemas.microsoft.com/office/drawing/2014/main" id="{63C4EFED-88A8-485D-AD55-0BCCE6CD0C4B}"/>
                    </a:ext>
                  </a:extLst>
                </p:cNvPr>
                <p:cNvSpPr txBox="1"/>
                <p:nvPr/>
              </p:nvSpPr>
              <p:spPr>
                <a:xfrm>
                  <a:off x="1080796" y="8688234"/>
                  <a:ext cx="2720617" cy="796964"/>
                </a:xfrm>
                <a:prstGeom prst="rect">
                  <a:avLst/>
                </a:prstGeom>
                <a:noFill/>
              </p:spPr>
              <p:txBody>
                <a:bodyPr wrap="none" rtlCol="0">
                  <a:spAutoFit/>
                </a:bodyPr>
                <a:lstStyle/>
                <a:p>
                  <a:r>
                    <a:rPr lang="en-US" sz="4800" b="1" i="1" dirty="0">
                      <a:solidFill>
                        <a:srgbClr val="FFFF00"/>
                      </a:solidFill>
                    </a:rPr>
                    <a:t> </a:t>
                  </a:r>
                  <a:r>
                    <a:rPr lang="en-US" sz="4800" b="1" i="1" dirty="0" err="1">
                      <a:solidFill>
                        <a:srgbClr val="FFFF00"/>
                      </a:solidFill>
                    </a:rPr>
                    <a:t>Định</a:t>
                  </a:r>
                  <a:r>
                    <a:rPr lang="en-US" sz="4800" b="1" i="1" dirty="0">
                      <a:solidFill>
                        <a:srgbClr val="FFFF00"/>
                      </a:solidFill>
                    </a:rPr>
                    <a:t> </a:t>
                  </a:r>
                  <a:r>
                    <a:rPr lang="en-US" sz="4800" b="1" i="1" dirty="0" err="1">
                      <a:solidFill>
                        <a:srgbClr val="FFFF00"/>
                      </a:solidFill>
                    </a:rPr>
                    <a:t>lý</a:t>
                  </a:r>
                  <a:r>
                    <a:rPr lang="en-US" sz="4800" b="1" i="1" dirty="0">
                      <a:solidFill>
                        <a:srgbClr val="FFFF00"/>
                      </a:solidFill>
                    </a:rPr>
                    <a:t> 3:</a:t>
                  </a:r>
                  <a:endParaRPr lang="en-US" sz="4800" dirty="0">
                    <a:solidFill>
                      <a:srgbClr val="FFFF00"/>
                    </a:solidFill>
                  </a:endParaRPr>
                </a:p>
              </p:txBody>
            </p:sp>
          </p:grpSp>
        </p:grpSp>
        <p:sp>
          <p:nvSpPr>
            <p:cNvPr id="11" name="Rectangle 10"/>
            <p:cNvSpPr/>
            <p:nvPr/>
          </p:nvSpPr>
          <p:spPr>
            <a:xfrm>
              <a:off x="1524000" y="4495800"/>
              <a:ext cx="22250400" cy="754053"/>
            </a:xfrm>
            <a:prstGeom prst="rect">
              <a:avLst/>
            </a:prstGeom>
          </p:spPr>
          <p:txBody>
            <a:bodyPr wrap="square">
              <a:spAutoFit/>
            </a:body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39" y="2504841"/>
            <a:ext cx="187118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3</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3</a:t>
              </a:r>
            </a:p>
          </p:txBody>
        </p:sp>
      </p:grpSp>
      <p:graphicFrame>
        <p:nvGraphicFramePr>
          <p:cNvPr id="122" name="Object 121"/>
          <p:cNvGraphicFramePr>
            <a:graphicFrameLocks noChangeAspect="1"/>
          </p:cNvGraphicFramePr>
          <p:nvPr>
            <p:extLst>
              <p:ext uri="{D42A27DB-BD31-4B8C-83A1-F6EECF244321}">
                <p14:modId xmlns:p14="http://schemas.microsoft.com/office/powerpoint/2010/main" val="3354459653"/>
              </p:ext>
            </p:extLst>
          </p:nvPr>
        </p:nvGraphicFramePr>
        <p:xfrm>
          <a:off x="15399569" y="2404528"/>
          <a:ext cx="87832" cy="119772"/>
        </p:xfrm>
        <a:graphic>
          <a:graphicData uri="http://schemas.openxmlformats.org/presentationml/2006/ole">
            <mc:AlternateContent xmlns:mc="http://schemas.openxmlformats.org/markup-compatibility/2006">
              <mc:Choice xmlns:v="urn:schemas-microsoft-com:vml" Requires="v">
                <p:oleObj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15399569" y="2404528"/>
                        <a:ext cx="87832" cy="119772"/>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2415368923"/>
              </p:ext>
            </p:extLst>
          </p:nvPr>
        </p:nvGraphicFramePr>
        <p:xfrm>
          <a:off x="15319787" y="2735397"/>
          <a:ext cx="98309" cy="107246"/>
        </p:xfrm>
        <a:graphic>
          <a:graphicData uri="http://schemas.openxmlformats.org/presentationml/2006/ole">
            <mc:AlternateContent xmlns:mc="http://schemas.openxmlformats.org/markup-compatibility/2006">
              <mc:Choice xmlns:v="urn:schemas-microsoft-com:vml" Requires="v">
                <p:oleObj name="Equation" r:id="rId5" imgW="139680" imgH="152280" progId="Equation.DSMT4">
                  <p:embed/>
                </p:oleObj>
              </mc:Choice>
              <mc:Fallback>
                <p:oleObj name="Equation" r:id="rId5" imgW="139680" imgH="152280" progId="Equation.DSMT4">
                  <p:embed/>
                  <p:pic>
                    <p:nvPicPr>
                      <p:cNvPr id="0" name=""/>
                      <p:cNvPicPr/>
                      <p:nvPr/>
                    </p:nvPicPr>
                    <p:blipFill>
                      <a:blip r:embed="rId6"/>
                      <a:stretch>
                        <a:fillRect/>
                      </a:stretch>
                    </p:blipFill>
                    <p:spPr>
                      <a:xfrm>
                        <a:off x="15319787" y="2735397"/>
                        <a:ext cx="98309" cy="107246"/>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953916260"/>
              </p:ext>
            </p:extLst>
          </p:nvPr>
        </p:nvGraphicFramePr>
        <p:xfrm>
          <a:off x="12142793" y="6804031"/>
          <a:ext cx="98424" cy="107950"/>
        </p:xfrm>
        <a:graphic>
          <a:graphicData uri="http://schemas.openxmlformats.org/presentationml/2006/ole">
            <mc:AlternateContent xmlns:mc="http://schemas.openxmlformats.org/markup-compatibility/2006">
              <mc:Choice xmlns:v="urn:schemas-microsoft-com:vml" Requires="v">
                <p:oleObj name="Equation" r:id="rId7" imgW="98280" imgH="108000" progId="Equation.DSMT4">
                  <p:embed/>
                </p:oleObj>
              </mc:Choice>
              <mc:Fallback>
                <p:oleObj name="Equation" r:id="rId7" imgW="98280" imgH="108000" progId="Equation.DSMT4">
                  <p:embed/>
                  <p:pic>
                    <p:nvPicPr>
                      <p:cNvPr id="0" name=""/>
                      <p:cNvPicPr/>
                      <p:nvPr/>
                    </p:nvPicPr>
                    <p:blipFill>
                      <a:blip r:embed="rId8"/>
                      <a:stretch>
                        <a:fillRect/>
                      </a:stretch>
                    </p:blipFill>
                    <p:spPr>
                      <a:xfrm>
                        <a:off x="12142793" y="6804031"/>
                        <a:ext cx="98424" cy="107950"/>
                      </a:xfrm>
                      <a:prstGeom prst="rect">
                        <a:avLst/>
                      </a:prstGeom>
                    </p:spPr>
                  </p:pic>
                </p:oleObj>
              </mc:Fallback>
            </mc:AlternateContent>
          </a:graphicData>
        </a:graphic>
      </p:graphicFrame>
      <p:sp>
        <p:nvSpPr>
          <p:cNvPr id="12" name="Rectangle 11"/>
          <p:cNvSpPr/>
          <p:nvPr/>
        </p:nvSpPr>
        <p:spPr>
          <a:xfrm>
            <a:off x="1371601" y="4495800"/>
            <a:ext cx="20802600" cy="1415768"/>
          </a:xfrm>
          <a:prstGeom prst="rect">
            <a:avLst/>
          </a:prstGeom>
        </p:spPr>
        <p:txBody>
          <a:bodyPr wrap="square" lIns="91434" tIns="45718" rIns="91434" bIns="45718">
            <a:spAutoFit/>
          </a:bodyPr>
          <a:lstStyle/>
          <a:p>
            <a:r>
              <a:rPr lang="vi-VN" b="1" dirty="0">
                <a:latin typeface="Tahoma" panose="020B0604030504040204" pitchFamily="34" charset="0"/>
                <a:ea typeface="Tahoma" panose="020B0604030504040204" pitchFamily="34" charset="0"/>
                <a:cs typeface="Tahoma" panose="020B0604030504040204" pitchFamily="34" charset="0"/>
              </a:rPr>
              <a:t>Cho hai mặt phẳng song song. Nếu một mặt phẳng cắt mặt phẳng này thì cũng cắt mặt phẳng kia và </a:t>
            </a:r>
            <a:r>
              <a:rPr lang="vi-VN" b="1" dirty="0">
                <a:solidFill>
                  <a:srgbClr val="3333FF"/>
                </a:solidFill>
                <a:latin typeface="Tahoma" panose="020B0604030504040204" pitchFamily="34" charset="0"/>
                <a:ea typeface="Tahoma" panose="020B0604030504040204" pitchFamily="34" charset="0"/>
                <a:cs typeface="Tahoma" panose="020B0604030504040204" pitchFamily="34" charset="0"/>
              </a:rPr>
              <a:t>hai giao tuyến song song với nhau.</a:t>
            </a:r>
            <a:endParaRPr lang="en-US" b="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pic>
        <p:nvPicPr>
          <p:cNvPr id="59" name="Picture 58"/>
          <p:cNvPicPr/>
          <p:nvPr/>
        </p:nvPicPr>
        <p:blipFill>
          <a:blip r:embed="rId9">
            <a:extLst>
              <a:ext uri="{28A0092B-C50C-407E-A947-70E740481C1C}">
                <a14:useLocalDpi xmlns:a14="http://schemas.microsoft.com/office/drawing/2010/main" val="0"/>
              </a:ext>
            </a:extLst>
          </a:blip>
          <a:srcRect/>
          <a:stretch>
            <a:fillRect/>
          </a:stretch>
        </p:blipFill>
        <p:spPr bwMode="auto">
          <a:xfrm>
            <a:off x="8382000" y="6400800"/>
            <a:ext cx="7162800" cy="6477000"/>
          </a:xfrm>
          <a:prstGeom prst="rect">
            <a:avLst/>
          </a:prstGeom>
          <a:noFill/>
          <a:ln>
            <a:noFill/>
          </a:ln>
        </p:spPr>
      </p:pic>
      <mc:AlternateContent xmlns:mc="http://schemas.openxmlformats.org/markup-compatibility/2006" xmlns:a14="http://schemas.microsoft.com/office/drawing/2010/main">
        <mc:Choice Requires="a14">
          <p:sp>
            <p:nvSpPr>
              <p:cNvPr id="21" name="Rectangle 20"/>
              <p:cNvSpPr/>
              <p:nvPr/>
            </p:nvSpPr>
            <p:spPr>
              <a:xfrm>
                <a:off x="1981203" y="7162800"/>
                <a:ext cx="5978291" cy="2204895"/>
              </a:xfrm>
              <a:prstGeom prst="rect">
                <a:avLst/>
              </a:prstGeom>
              <a:solidFill>
                <a:srgbClr val="FFFF00"/>
              </a:solidFill>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d>
                                  <m:dPr>
                                    <m:ctrlPr>
                                      <a:rPr lang="en-US" b="1" i="1">
                                        <a:latin typeface="Cambria Math" panose="02040503050406030204" pitchFamily="18" charset="0"/>
                                      </a:rPr>
                                    </m:ctrlPr>
                                  </m:dPr>
                                  <m:e>
                                    <m:r>
                                      <a:rPr lang="en-US" b="1" i="1">
                                        <a:latin typeface="Cambria Math"/>
                                      </a:rPr>
                                      <m:t>𝜶</m:t>
                                    </m:r>
                                  </m:e>
                                </m:d>
                                <m:r>
                                  <a:rPr lang="en-US" b="1">
                                    <a:latin typeface="Cambria Math"/>
                                  </a:rPr>
                                  <m:t>//</m:t>
                                </m:r>
                                <m:r>
                                  <a:rPr lang="en-US" b="1" i="1">
                                    <a:latin typeface="Cambria Math"/>
                                  </a:rPr>
                                  <m:t> </m:t>
                                </m:r>
                                <m:r>
                                  <a:rPr lang="en-US" b="1">
                                    <a:latin typeface="Cambria Math"/>
                                  </a:rPr>
                                  <m:t>(</m:t>
                                </m:r>
                                <m:r>
                                  <a:rPr lang="en-US" b="1" i="1">
                                    <a:latin typeface="Cambria Math"/>
                                  </a:rPr>
                                  <m:t>𝜷</m:t>
                                </m:r>
                                <m:r>
                                  <a:rPr lang="en-US" b="1">
                                    <a:latin typeface="Cambria Math"/>
                                  </a:rPr>
                                  <m:t>)</m:t>
                                </m:r>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𝜶</m:t>
                                    </m:r>
                                  </m:e>
                                </m:d>
                                <m:r>
                                  <a:rPr lang="en-US" b="1" i="1">
                                    <a:latin typeface="Cambria Math"/>
                                  </a:rPr>
                                  <m:t>=</m:t>
                                </m:r>
                                <m:r>
                                  <a:rPr lang="en-US" b="1" i="1">
                                    <a:latin typeface="Cambria Math"/>
                                  </a:rPr>
                                  <m:t>𝒂</m:t>
                                </m:r>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𝜷</m:t>
                                    </m:r>
                                  </m:e>
                                </m:d>
                                <m:r>
                                  <a:rPr lang="en-US" b="1" i="1">
                                    <a:latin typeface="Cambria Math"/>
                                  </a:rPr>
                                  <m:t>=</m:t>
                                </m:r>
                                <m:r>
                                  <a:rPr lang="en-US" b="1" i="1">
                                    <a:latin typeface="Cambria Math"/>
                                  </a:rPr>
                                  <m:t>𝒃</m:t>
                                </m:r>
                              </m:e>
                            </m:mr>
                          </m:m>
                        </m:e>
                      </m:d>
                      <m:r>
                        <a:rPr lang="en-US" b="1" i="1">
                          <a:latin typeface="Cambria Math"/>
                        </a:rPr>
                        <m:t>⇒</m:t>
                      </m:r>
                      <m:r>
                        <a:rPr lang="en-US" b="1" i="1">
                          <a:latin typeface="Cambria Math"/>
                        </a:rPr>
                        <m:t>𝒂</m:t>
                      </m:r>
                      <m:r>
                        <a:rPr lang="en-US" b="1">
                          <a:latin typeface="Cambria Math"/>
                        </a:rPr>
                        <m:t>//</m:t>
                      </m:r>
                      <m:r>
                        <a:rPr lang="en-US" b="1" i="1">
                          <a:latin typeface="Cambria Math"/>
                        </a:rPr>
                        <m:t>𝒃</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981200" y="7162800"/>
                <a:ext cx="6112635" cy="2254015"/>
              </a:xfrm>
              <a:prstGeom prst="rect">
                <a:avLst/>
              </a:prstGeom>
              <a:blipFill rotWithShape="1">
                <a:blip r:embed="rId11"/>
                <a:stretch>
                  <a:fillRect/>
                </a:stretch>
              </a:blipFill>
            </p:spPr>
            <p:txBody>
              <a:bodyPr/>
              <a:lstStyle/>
              <a:p>
                <a:r>
                  <a:rPr lang="en-US">
                    <a:noFill/>
                  </a:rPr>
                  <a:t> </a:t>
                </a:r>
              </a:p>
            </p:txBody>
          </p:sp>
        </mc:Fallback>
      </mc:AlternateContent>
      <p:pic>
        <p:nvPicPr>
          <p:cNvPr id="12303" name="Picture 15" descr="C:\Users\ADMIN\Pictures\15.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59201" y="6324600"/>
            <a:ext cx="6019800" cy="663991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976841" y="1001946"/>
            <a:ext cx="18059400" cy="4572000"/>
            <a:chOff x="1066800" y="1219200"/>
            <a:chExt cx="18059400" cy="4572000"/>
          </a:xfrm>
        </p:grpSpPr>
        <p:sp>
          <p:nvSpPr>
            <p:cNvPr id="13" name="Rounded Rectangular Callout 12"/>
            <p:cNvSpPr/>
            <p:nvPr/>
          </p:nvSpPr>
          <p:spPr>
            <a:xfrm>
              <a:off x="1066800" y="1371600"/>
              <a:ext cx="18059400" cy="4419600"/>
            </a:xfrm>
            <a:prstGeom prst="wedgeRoundRectCallout">
              <a:avLst>
                <a:gd name="adj1" fmla="val 37070"/>
                <a:gd name="adj2" fmla="val 6705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“Cho 2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song song,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nếu</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1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thứ</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cắt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thứ</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thì</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a:t>
              </a:r>
            </a:p>
            <a:p>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1)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thứ</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ba</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có</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cắt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thứ</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hai</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hay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không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p>
            <a:p>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2)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Nếu</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có</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nhận</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xét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vị</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trí</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đối</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của</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giao</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tuyến</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 </a:t>
              </a:r>
            </a:p>
          </p:txBody>
        </p:sp>
        <p:pic>
          <p:nvPicPr>
            <p:cNvPr id="45"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09800" y="1219200"/>
              <a:ext cx="278923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42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circle(in)">
                                      <p:cBhvr>
                                        <p:cTn id="7" dur="2000"/>
                                        <p:tgtEl>
                                          <p:spTgt spid="123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nodeType="clickEffect">
                                  <p:stCondLst>
                                    <p:cond delay="0"/>
                                  </p:stCondLst>
                                  <p:childTnLst>
                                    <p:animEffect transition="out" filter="fade">
                                      <p:cBhvr>
                                        <p:cTn id="15" dur="1000"/>
                                        <p:tgtEl>
                                          <p:spTgt spid="15"/>
                                        </p:tgtEl>
                                      </p:cBhvr>
                                    </p:animEffect>
                                    <p:anim calcmode="lin" valueType="num">
                                      <p:cBhvr>
                                        <p:cTn id="16" dur="1000"/>
                                        <p:tgtEl>
                                          <p:spTgt spid="15"/>
                                        </p:tgtEl>
                                        <p:attrNameLst>
                                          <p:attrName>ppt_x</p:attrName>
                                        </p:attrNameLst>
                                      </p:cBhvr>
                                      <p:tavLst>
                                        <p:tav tm="0">
                                          <p:val>
                                            <p:strVal val="ppt_x"/>
                                          </p:val>
                                        </p:tav>
                                        <p:tav tm="100000">
                                          <p:val>
                                            <p:strVal val="ppt_x"/>
                                          </p:val>
                                        </p:tav>
                                      </p:tavLst>
                                    </p:anim>
                                    <p:anim calcmode="lin" valueType="num">
                                      <p:cBhvr>
                                        <p:cTn id="17" dur="1000"/>
                                        <p:tgtEl>
                                          <p:spTgt spid="15"/>
                                        </p:tgtEl>
                                        <p:attrNameLst>
                                          <p:attrName>ppt_y</p:attrName>
                                        </p:attrNameLst>
                                      </p:cBhvr>
                                      <p:tavLst>
                                        <p:tav tm="0">
                                          <p:val>
                                            <p:strVal val="ppt_y"/>
                                          </p:val>
                                        </p:tav>
                                        <p:tav tm="100000">
                                          <p:val>
                                            <p:strVal val="ppt_y+.1"/>
                                          </p:val>
                                        </p:tav>
                                      </p:tavLst>
                                    </p:anim>
                                    <p:set>
                                      <p:cBhvr>
                                        <p:cTn id="18" dur="1" fill="hold">
                                          <p:stCondLst>
                                            <p:cond delay="9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62000" y="3276600"/>
            <a:ext cx="23012400" cy="5665624"/>
            <a:chOff x="762000" y="3505200"/>
            <a:chExt cx="23012400" cy="5665624"/>
          </a:xfrm>
        </p:grpSpPr>
        <p:grpSp>
          <p:nvGrpSpPr>
            <p:cNvPr id="16" name="Group 15"/>
            <p:cNvGrpSpPr/>
            <p:nvPr/>
          </p:nvGrpSpPr>
          <p:grpSpPr>
            <a:xfrm>
              <a:off x="762000" y="3505200"/>
              <a:ext cx="16507942" cy="5665624"/>
              <a:chOff x="762000" y="3505200"/>
              <a:chExt cx="16507942" cy="5665624"/>
            </a:xfrm>
          </p:grpSpPr>
          <p:grpSp>
            <p:nvGrpSpPr>
              <p:cNvPr id="36" name="Group 5">
                <a:extLst>
                  <a:ext uri="{FF2B5EF4-FFF2-40B4-BE49-F238E27FC236}">
                    <a16:creationId xmlns:a16="http://schemas.microsoft.com/office/drawing/2014/main" id="{6F1D97FC-08EE-4207-A739-E5A8A43D8BD0}"/>
                  </a:ext>
                </a:extLst>
              </p:cNvPr>
              <p:cNvGrpSpPr/>
              <p:nvPr/>
            </p:nvGrpSpPr>
            <p:grpSpPr>
              <a:xfrm>
                <a:off x="1219200" y="3886199"/>
                <a:ext cx="16050742" cy="5284625"/>
                <a:chOff x="637678" y="1086045"/>
                <a:chExt cx="6630014" cy="6749053"/>
              </a:xfrm>
            </p:grpSpPr>
            <p:sp>
              <p:nvSpPr>
                <p:cNvPr id="58" name="Rounded Rectangle 38">
                  <a:extLst>
                    <a:ext uri="{FF2B5EF4-FFF2-40B4-BE49-F238E27FC236}">
                      <a16:creationId xmlns:a16="http://schemas.microsoft.com/office/drawing/2014/main" id="{52367330-301E-4219-BF6E-BD6B833C17E9}"/>
                    </a:ext>
                  </a:extLst>
                </p:cNvPr>
                <p:cNvSpPr/>
                <p:nvPr/>
              </p:nvSpPr>
              <p:spPr>
                <a:xfrm>
                  <a:off x="637678" y="1086045"/>
                  <a:ext cx="6630014" cy="6749053"/>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dirty="0">
                    <a:latin typeface="Tahoma" pitchFamily="34" charset="0"/>
                    <a:ea typeface="Tahoma" pitchFamily="34" charset="0"/>
                    <a:cs typeface="Tahoma" pitchFamily="34" charset="0"/>
                  </a:endParaRPr>
                </a:p>
              </p:txBody>
            </p:sp>
            <p:sp>
              <p:nvSpPr>
                <p:cNvPr id="63" name="TextBox 62">
                  <a:extLst>
                    <a:ext uri="{FF2B5EF4-FFF2-40B4-BE49-F238E27FC236}">
                      <a16:creationId xmlns:a16="http://schemas.microsoft.com/office/drawing/2014/main" id="{DDF35FB6-51CE-4AAF-8076-8848AAB68BD8}"/>
                    </a:ext>
                  </a:extLst>
                </p:cNvPr>
                <p:cNvSpPr txBox="1"/>
                <p:nvPr/>
              </p:nvSpPr>
              <p:spPr>
                <a:xfrm>
                  <a:off x="877732" y="3416549"/>
                  <a:ext cx="4621041" cy="792680"/>
                </a:xfrm>
                <a:prstGeom prst="rect">
                  <a:avLst/>
                </a:prstGeom>
                <a:noFill/>
              </p:spPr>
              <p:txBody>
                <a:bodyPr wrap="square" rtlCol="0">
                  <a:spAutoFit/>
                </a:bodyPr>
                <a:lstStyle/>
                <a:p>
                  <a:pPr algn="just">
                    <a:lnSpc>
                      <a:spcPts val="4000"/>
                    </a:lnSpc>
                  </a:pPr>
                  <a:endParaRPr lang="en-US" sz="5500" b="1" dirty="0">
                    <a:latin typeface="Tahoma" pitchFamily="34" charset="0"/>
                    <a:ea typeface="Tahoma" pitchFamily="34" charset="0"/>
                    <a:cs typeface="Tahoma" pitchFamily="34" charset="0"/>
                  </a:endParaRPr>
                </a:p>
              </p:txBody>
            </p:sp>
          </p:grpSp>
          <p:grpSp>
            <p:nvGrpSpPr>
              <p:cNvPr id="37" name="Group 65">
                <a:extLst>
                  <a:ext uri="{FF2B5EF4-FFF2-40B4-BE49-F238E27FC236}">
                    <a16:creationId xmlns:a16="http://schemas.microsoft.com/office/drawing/2014/main" id="{6AE0AA62-7E43-4E14-B3C0-7BAA9B1A16C6}"/>
                  </a:ext>
                </a:extLst>
              </p:cNvPr>
              <p:cNvGrpSpPr/>
              <p:nvPr/>
            </p:nvGrpSpPr>
            <p:grpSpPr>
              <a:xfrm>
                <a:off x="762000" y="3505200"/>
                <a:ext cx="4018547" cy="833064"/>
                <a:chOff x="166396" y="8688234"/>
                <a:chExt cx="4018547" cy="798946"/>
              </a:xfrm>
            </p:grpSpPr>
            <p:sp>
              <p:nvSpPr>
                <p:cNvPr id="38" name="Freeform 20">
                  <a:extLst>
                    <a:ext uri="{FF2B5EF4-FFF2-40B4-BE49-F238E27FC236}">
                      <a16:creationId xmlns:a16="http://schemas.microsoft.com/office/drawing/2014/main" id="{F3DA7964-C06E-4EB0-9C76-F6433A907A37}"/>
                    </a:ext>
                  </a:extLst>
                </p:cNvPr>
                <p:cNvSpPr>
                  <a:spLocks/>
                </p:cNvSpPr>
                <p:nvPr/>
              </p:nvSpPr>
              <p:spPr bwMode="auto">
                <a:xfrm>
                  <a:off x="384522" y="8755082"/>
                  <a:ext cx="3800421" cy="73209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nvGrpSpPr>
                <p:cNvPr id="39" name="Group 7">
                  <a:extLst>
                    <a:ext uri="{FF2B5EF4-FFF2-40B4-BE49-F238E27FC236}">
                      <a16:creationId xmlns:a16="http://schemas.microsoft.com/office/drawing/2014/main" id="{7A2882B6-338C-4E91-9AD6-23D0FEBD50FF}"/>
                    </a:ext>
                  </a:extLst>
                </p:cNvPr>
                <p:cNvGrpSpPr/>
                <p:nvPr/>
              </p:nvGrpSpPr>
              <p:grpSpPr>
                <a:xfrm>
                  <a:off x="166396" y="8780577"/>
                  <a:ext cx="702537" cy="572229"/>
                  <a:chOff x="-145995" y="8633545"/>
                  <a:chExt cx="787401" cy="641352"/>
                </a:xfrm>
              </p:grpSpPr>
              <p:sp>
                <p:nvSpPr>
                  <p:cNvPr id="41" name="Freeform 45">
                    <a:extLst>
                      <a:ext uri="{FF2B5EF4-FFF2-40B4-BE49-F238E27FC236}">
                        <a16:creationId xmlns:a16="http://schemas.microsoft.com/office/drawing/2014/main" id="{D5B5DB03-F19F-4964-B964-00114BF3849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2" name="Freeform 46">
                    <a:extLst>
                      <a:ext uri="{FF2B5EF4-FFF2-40B4-BE49-F238E27FC236}">
                        <a16:creationId xmlns:a16="http://schemas.microsoft.com/office/drawing/2014/main" id="{7E5F6252-0F6C-48EE-9FDA-DC4ACC41409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3" name="Freeform 47">
                    <a:extLst>
                      <a:ext uri="{FF2B5EF4-FFF2-40B4-BE49-F238E27FC236}">
                        <a16:creationId xmlns:a16="http://schemas.microsoft.com/office/drawing/2014/main" id="{75A93BEC-F11A-4834-8251-E4928499A702}"/>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4" name="Freeform 48">
                    <a:extLst>
                      <a:ext uri="{FF2B5EF4-FFF2-40B4-BE49-F238E27FC236}">
                        <a16:creationId xmlns:a16="http://schemas.microsoft.com/office/drawing/2014/main" id="{856C0689-8E0E-492D-B50E-403FDC4C0AFD}"/>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0" name="Freeform 49">
                    <a:extLst>
                      <a:ext uri="{FF2B5EF4-FFF2-40B4-BE49-F238E27FC236}">
                        <a16:creationId xmlns:a16="http://schemas.microsoft.com/office/drawing/2014/main" id="{B00750DD-ECBB-42F2-A659-C2C87A1CF88D}"/>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1" name="Freeform 50">
                    <a:extLst>
                      <a:ext uri="{FF2B5EF4-FFF2-40B4-BE49-F238E27FC236}">
                        <a16:creationId xmlns:a16="http://schemas.microsoft.com/office/drawing/2014/main" id="{268C08E5-9D86-4BF5-8FDB-0EA1EC13C93C}"/>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2" name="Freeform 51">
                    <a:extLst>
                      <a:ext uri="{FF2B5EF4-FFF2-40B4-BE49-F238E27FC236}">
                        <a16:creationId xmlns:a16="http://schemas.microsoft.com/office/drawing/2014/main" id="{56467F58-9E8F-458A-ADAD-EC39506E43F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3" name="Freeform 52">
                    <a:extLst>
                      <a:ext uri="{FF2B5EF4-FFF2-40B4-BE49-F238E27FC236}">
                        <a16:creationId xmlns:a16="http://schemas.microsoft.com/office/drawing/2014/main" id="{5B7D0389-C217-4042-A325-462E493CBF76}"/>
                      </a:ext>
                    </a:extLst>
                  </p:cNvPr>
                  <p:cNvSpPr>
                    <a:spLocks noEditPoints="1"/>
                  </p:cNvSpPr>
                  <p:nvPr/>
                </p:nvSpPr>
                <p:spPr bwMode="auto">
                  <a:xfrm>
                    <a:off x="-145995" y="8701809"/>
                    <a:ext cx="787400" cy="573088"/>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4" name="Rectangle 53">
                    <a:extLst>
                      <a:ext uri="{FF2B5EF4-FFF2-40B4-BE49-F238E27FC236}">
                        <a16:creationId xmlns:a16="http://schemas.microsoft.com/office/drawing/2014/main" id="{B65318AC-3AF6-435E-9995-936FB1C4AEA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5" name="Rectangle 54">
                    <a:extLst>
                      <a:ext uri="{FF2B5EF4-FFF2-40B4-BE49-F238E27FC236}">
                        <a16:creationId xmlns:a16="http://schemas.microsoft.com/office/drawing/2014/main" id="{7D2CDB22-F955-49B1-935C-55FDF25EE03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6" name="Freeform 55">
                    <a:extLst>
                      <a:ext uri="{FF2B5EF4-FFF2-40B4-BE49-F238E27FC236}">
                        <a16:creationId xmlns:a16="http://schemas.microsoft.com/office/drawing/2014/main" id="{26CC724A-B718-451A-8D80-C1402644AF4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7" name="Freeform 56">
                    <a:extLst>
                      <a:ext uri="{FF2B5EF4-FFF2-40B4-BE49-F238E27FC236}">
                        <a16:creationId xmlns:a16="http://schemas.microsoft.com/office/drawing/2014/main" id="{5B80A99D-FBB9-4754-BF90-360A5E1751D0}"/>
                      </a:ext>
                    </a:extLst>
                  </p:cNvPr>
                  <p:cNvSpPr>
                    <a:spLocks noEditPoints="1"/>
                  </p:cNvSpPr>
                  <p:nvPr/>
                </p:nvSpPr>
                <p:spPr bwMode="auto">
                  <a:xfrm>
                    <a:off x="-96782" y="8746262"/>
                    <a:ext cx="693740" cy="484190"/>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40" name="TextBox 39">
                  <a:extLst>
                    <a:ext uri="{FF2B5EF4-FFF2-40B4-BE49-F238E27FC236}">
                      <a16:creationId xmlns:a16="http://schemas.microsoft.com/office/drawing/2014/main" id="{63C4EFED-88A8-485D-AD55-0BCCE6CD0C4B}"/>
                    </a:ext>
                  </a:extLst>
                </p:cNvPr>
                <p:cNvSpPr txBox="1"/>
                <p:nvPr/>
              </p:nvSpPr>
              <p:spPr>
                <a:xfrm>
                  <a:off x="1080796" y="8688234"/>
                  <a:ext cx="2720617" cy="796964"/>
                </a:xfrm>
                <a:prstGeom prst="rect">
                  <a:avLst/>
                </a:prstGeom>
                <a:noFill/>
              </p:spPr>
              <p:txBody>
                <a:bodyPr wrap="none" rtlCol="0">
                  <a:spAutoFit/>
                </a:bodyPr>
                <a:lstStyle/>
                <a:p>
                  <a:r>
                    <a:rPr lang="en-US" sz="4800" b="1" i="1" dirty="0">
                      <a:solidFill>
                        <a:srgbClr val="FFFF00"/>
                      </a:solidFill>
                    </a:rPr>
                    <a:t> </a:t>
                  </a:r>
                  <a:r>
                    <a:rPr lang="en-US" sz="4800" b="1" i="1" dirty="0" err="1">
                      <a:solidFill>
                        <a:srgbClr val="FFFF00"/>
                      </a:solidFill>
                    </a:rPr>
                    <a:t>Định</a:t>
                  </a:r>
                  <a:r>
                    <a:rPr lang="en-US" sz="4800" b="1" i="1" dirty="0">
                      <a:solidFill>
                        <a:srgbClr val="FFFF00"/>
                      </a:solidFill>
                    </a:rPr>
                    <a:t> </a:t>
                  </a:r>
                  <a:r>
                    <a:rPr lang="en-US" sz="4800" b="1" i="1" dirty="0" err="1">
                      <a:solidFill>
                        <a:srgbClr val="FFFF00"/>
                      </a:solidFill>
                    </a:rPr>
                    <a:t>lý</a:t>
                  </a:r>
                  <a:r>
                    <a:rPr lang="en-US" sz="4800" b="1" i="1" dirty="0">
                      <a:solidFill>
                        <a:srgbClr val="FFFF00"/>
                      </a:solidFill>
                    </a:rPr>
                    <a:t> 3:</a:t>
                  </a:r>
                  <a:endParaRPr lang="en-US" sz="4800" dirty="0">
                    <a:solidFill>
                      <a:srgbClr val="FFFF00"/>
                    </a:solidFill>
                  </a:endParaRPr>
                </a:p>
              </p:txBody>
            </p:sp>
          </p:grpSp>
        </p:grpSp>
        <p:sp>
          <p:nvSpPr>
            <p:cNvPr id="11" name="Rectangle 10"/>
            <p:cNvSpPr/>
            <p:nvPr/>
          </p:nvSpPr>
          <p:spPr>
            <a:xfrm>
              <a:off x="1524000" y="4495800"/>
              <a:ext cx="22250400" cy="754053"/>
            </a:xfrm>
            <a:prstGeom prst="rect">
              <a:avLst/>
            </a:prstGeom>
          </p:spPr>
          <p:txBody>
            <a:bodyPr wrap="square">
              <a:spAutoFit/>
            </a:body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39" y="2504841"/>
            <a:ext cx="187118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3</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3</a:t>
              </a:r>
            </a:p>
          </p:txBody>
        </p:sp>
      </p:grpSp>
      <p:graphicFrame>
        <p:nvGraphicFramePr>
          <p:cNvPr id="122" name="Object 121"/>
          <p:cNvGraphicFramePr>
            <a:graphicFrameLocks noChangeAspect="1"/>
          </p:cNvGraphicFramePr>
          <p:nvPr>
            <p:extLst>
              <p:ext uri="{D42A27DB-BD31-4B8C-83A1-F6EECF244321}">
                <p14:modId xmlns:p14="http://schemas.microsoft.com/office/powerpoint/2010/main" val="1686742230"/>
              </p:ext>
            </p:extLst>
          </p:nvPr>
        </p:nvGraphicFramePr>
        <p:xfrm>
          <a:off x="15399569" y="2404528"/>
          <a:ext cx="87832" cy="119772"/>
        </p:xfrm>
        <a:graphic>
          <a:graphicData uri="http://schemas.openxmlformats.org/presentationml/2006/ole">
            <mc:AlternateContent xmlns:mc="http://schemas.openxmlformats.org/markup-compatibility/2006">
              <mc:Choice xmlns:v="urn:schemas-microsoft-com:vml" Requires="v">
                <p:oleObj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15399569" y="2404528"/>
                        <a:ext cx="87832" cy="119772"/>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1727894155"/>
              </p:ext>
            </p:extLst>
          </p:nvPr>
        </p:nvGraphicFramePr>
        <p:xfrm>
          <a:off x="15319787" y="2735397"/>
          <a:ext cx="98309" cy="107246"/>
        </p:xfrm>
        <a:graphic>
          <a:graphicData uri="http://schemas.openxmlformats.org/presentationml/2006/ole">
            <mc:AlternateContent xmlns:mc="http://schemas.openxmlformats.org/markup-compatibility/2006">
              <mc:Choice xmlns:v="urn:schemas-microsoft-com:vml" Requires="v">
                <p:oleObj name="Equation" r:id="rId5" imgW="139680" imgH="152280" progId="Equation.DSMT4">
                  <p:embed/>
                </p:oleObj>
              </mc:Choice>
              <mc:Fallback>
                <p:oleObj name="Equation" r:id="rId5" imgW="139680" imgH="152280" progId="Equation.DSMT4">
                  <p:embed/>
                  <p:pic>
                    <p:nvPicPr>
                      <p:cNvPr id="0" name=""/>
                      <p:cNvPicPr/>
                      <p:nvPr/>
                    </p:nvPicPr>
                    <p:blipFill>
                      <a:blip r:embed="rId6"/>
                      <a:stretch>
                        <a:fillRect/>
                      </a:stretch>
                    </p:blipFill>
                    <p:spPr>
                      <a:xfrm>
                        <a:off x="15319787" y="2735397"/>
                        <a:ext cx="98309" cy="107246"/>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726561108"/>
              </p:ext>
            </p:extLst>
          </p:nvPr>
        </p:nvGraphicFramePr>
        <p:xfrm>
          <a:off x="12142793" y="6575431"/>
          <a:ext cx="98424" cy="107950"/>
        </p:xfrm>
        <a:graphic>
          <a:graphicData uri="http://schemas.openxmlformats.org/presentationml/2006/ole">
            <mc:AlternateContent xmlns:mc="http://schemas.openxmlformats.org/markup-compatibility/2006">
              <mc:Choice xmlns:v="urn:schemas-microsoft-com:vml" Requires="v">
                <p:oleObj name="Equation" r:id="rId7" imgW="98280" imgH="108000" progId="Equation.DSMT4">
                  <p:embed/>
                </p:oleObj>
              </mc:Choice>
              <mc:Fallback>
                <p:oleObj name="Equation" r:id="rId7" imgW="98280" imgH="108000" progId="Equation.DSMT4">
                  <p:embed/>
                  <p:pic>
                    <p:nvPicPr>
                      <p:cNvPr id="0" name=""/>
                      <p:cNvPicPr/>
                      <p:nvPr/>
                    </p:nvPicPr>
                    <p:blipFill>
                      <a:blip r:embed="rId8"/>
                      <a:stretch>
                        <a:fillRect/>
                      </a:stretch>
                    </p:blipFill>
                    <p:spPr>
                      <a:xfrm>
                        <a:off x="12142793" y="6575431"/>
                        <a:ext cx="98424" cy="107950"/>
                      </a:xfrm>
                      <a:prstGeom prst="rect">
                        <a:avLst/>
                      </a:prstGeom>
                    </p:spPr>
                  </p:pic>
                </p:oleObj>
              </mc:Fallback>
            </mc:AlternateContent>
          </a:graphicData>
        </a:graphic>
      </p:graphicFrame>
      <p:sp>
        <p:nvSpPr>
          <p:cNvPr id="12" name="Rectangle 11"/>
          <p:cNvSpPr/>
          <p:nvPr/>
        </p:nvSpPr>
        <p:spPr>
          <a:xfrm>
            <a:off x="1371601" y="4267200"/>
            <a:ext cx="16230600" cy="2077488"/>
          </a:xfrm>
          <a:prstGeom prst="rect">
            <a:avLst/>
          </a:prstGeom>
        </p:spPr>
        <p:txBody>
          <a:bodyPr wrap="square" lIns="91434" tIns="45718" rIns="91434" bIns="45718">
            <a:spAutoFit/>
          </a:bodyPr>
          <a:lstStyle/>
          <a:p>
            <a:r>
              <a:rPr lang="vi-VN" b="1" dirty="0">
                <a:latin typeface="Tahoma" panose="020B0604030504040204" pitchFamily="34" charset="0"/>
                <a:ea typeface="Tahoma" panose="020B0604030504040204" pitchFamily="34" charset="0"/>
                <a:cs typeface="Tahoma" panose="020B0604030504040204" pitchFamily="34" charset="0"/>
              </a:rPr>
              <a:t>Cho hai mặt phẳng song song. Nếu một mặt phẳng</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cắt mặt phẳng này thì cũng cắt mặt phẳng kia </a:t>
            </a:r>
            <a:br>
              <a:rPr lang="en-US" b="1" dirty="0">
                <a:latin typeface="Tahoma" panose="020B0604030504040204" pitchFamily="34" charset="0"/>
                <a:ea typeface="Tahoma" panose="020B0604030504040204" pitchFamily="34" charset="0"/>
                <a:cs typeface="Tahoma" panose="020B0604030504040204" pitchFamily="34" charset="0"/>
              </a:rPr>
            </a:br>
            <a:r>
              <a:rPr lang="vi-VN" b="1" dirty="0">
                <a:latin typeface="Tahoma" panose="020B0604030504040204" pitchFamily="34" charset="0"/>
                <a:ea typeface="Tahoma" panose="020B0604030504040204" pitchFamily="34" charset="0"/>
                <a:cs typeface="Tahoma" panose="020B0604030504040204" pitchFamily="34" charset="0"/>
              </a:rPr>
              <a:t>và hai giao tuyến song song với nhau.</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45" name="Picture 44"/>
          <p:cNvPicPr/>
          <p:nvPr/>
        </p:nvPicPr>
        <p:blipFill>
          <a:blip r:embed="rId9">
            <a:extLst>
              <a:ext uri="{28A0092B-C50C-407E-A947-70E740481C1C}">
                <a14:useLocalDpi xmlns:a14="http://schemas.microsoft.com/office/drawing/2010/main" val="0"/>
              </a:ext>
            </a:extLst>
          </a:blip>
          <a:srcRect/>
          <a:stretch>
            <a:fillRect/>
          </a:stretch>
        </p:blipFill>
        <p:spPr bwMode="auto">
          <a:xfrm>
            <a:off x="17297401" y="4191000"/>
            <a:ext cx="5562600" cy="4038600"/>
          </a:xfrm>
          <a:prstGeom prst="rect">
            <a:avLst/>
          </a:prstGeom>
          <a:noFill/>
          <a:ln>
            <a:noFill/>
          </a:ln>
        </p:spPr>
      </p:pic>
      <mc:AlternateContent xmlns:mc="http://schemas.openxmlformats.org/markup-compatibility/2006" xmlns:a14="http://schemas.microsoft.com/office/drawing/2010/main">
        <mc:Choice Requires="a14">
          <p:sp>
            <p:nvSpPr>
              <p:cNvPr id="47" name="Rectangle 46"/>
              <p:cNvSpPr/>
              <p:nvPr/>
            </p:nvSpPr>
            <p:spPr>
              <a:xfrm>
                <a:off x="5943603" y="6400800"/>
                <a:ext cx="5978291" cy="2204895"/>
              </a:xfrm>
              <a:prstGeom prst="rect">
                <a:avLst/>
              </a:prstGeom>
              <a:solidFill>
                <a:srgbClr val="FFFF00"/>
              </a:solidFill>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d>
                                  <m:dPr>
                                    <m:ctrlPr>
                                      <a:rPr lang="en-US" b="1" i="1">
                                        <a:latin typeface="Cambria Math" panose="02040503050406030204" pitchFamily="18" charset="0"/>
                                      </a:rPr>
                                    </m:ctrlPr>
                                  </m:dPr>
                                  <m:e>
                                    <m:r>
                                      <a:rPr lang="en-US" b="1" i="1">
                                        <a:latin typeface="Cambria Math"/>
                                      </a:rPr>
                                      <m:t>𝜶</m:t>
                                    </m:r>
                                  </m:e>
                                </m:d>
                                <m:r>
                                  <a:rPr lang="en-US" b="1">
                                    <a:latin typeface="Cambria Math"/>
                                  </a:rPr>
                                  <m:t>//</m:t>
                                </m:r>
                                <m:r>
                                  <a:rPr lang="en-US" b="1" i="1">
                                    <a:latin typeface="Cambria Math"/>
                                  </a:rPr>
                                  <m:t> </m:t>
                                </m:r>
                                <m:r>
                                  <a:rPr lang="en-US" b="1">
                                    <a:latin typeface="Cambria Math"/>
                                  </a:rPr>
                                  <m:t>(</m:t>
                                </m:r>
                                <m:r>
                                  <a:rPr lang="en-US" b="1" i="1">
                                    <a:latin typeface="Cambria Math"/>
                                  </a:rPr>
                                  <m:t>𝜷</m:t>
                                </m:r>
                                <m:r>
                                  <a:rPr lang="en-US" b="1">
                                    <a:latin typeface="Cambria Math"/>
                                  </a:rPr>
                                  <m:t>)</m:t>
                                </m:r>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𝜶</m:t>
                                    </m:r>
                                  </m:e>
                                </m:d>
                                <m:r>
                                  <a:rPr lang="en-US" b="1" i="1">
                                    <a:latin typeface="Cambria Math"/>
                                  </a:rPr>
                                  <m:t>=</m:t>
                                </m:r>
                                <m:r>
                                  <a:rPr lang="en-US" b="1" i="1">
                                    <a:latin typeface="Cambria Math"/>
                                  </a:rPr>
                                  <m:t>𝒂</m:t>
                                </m:r>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𝜷</m:t>
                                    </m:r>
                                  </m:e>
                                </m:d>
                                <m:r>
                                  <a:rPr lang="en-US" b="1" i="1">
                                    <a:latin typeface="Cambria Math"/>
                                  </a:rPr>
                                  <m:t>=</m:t>
                                </m:r>
                                <m:r>
                                  <a:rPr lang="en-US" b="1" i="1">
                                    <a:latin typeface="Cambria Math"/>
                                  </a:rPr>
                                  <m:t>𝒃</m:t>
                                </m:r>
                              </m:e>
                            </m:mr>
                          </m:m>
                        </m:e>
                      </m:d>
                      <m:r>
                        <a:rPr lang="en-US" b="1" i="1">
                          <a:latin typeface="Cambria Math"/>
                        </a:rPr>
                        <m:t>⇒</m:t>
                      </m:r>
                      <m:r>
                        <a:rPr lang="en-US" b="1" i="1">
                          <a:latin typeface="Cambria Math"/>
                        </a:rPr>
                        <m:t>𝒂</m:t>
                      </m:r>
                      <m:r>
                        <a:rPr lang="en-US" b="1">
                          <a:latin typeface="Cambria Math"/>
                        </a:rPr>
                        <m:t>//</m:t>
                      </m:r>
                      <m:r>
                        <a:rPr lang="en-US" b="1" i="1">
                          <a:latin typeface="Cambria Math"/>
                        </a:rPr>
                        <m:t>𝒃</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943600" y="6400800"/>
                <a:ext cx="6112635" cy="2254015"/>
              </a:xfrm>
              <a:prstGeom prst="rect">
                <a:avLst/>
              </a:prstGeom>
              <a:blipFill rotWithShape="1">
                <a:blip r:embed="rId11"/>
                <a:stretch>
                  <a:fillRect/>
                </a:stretch>
              </a:blipFill>
            </p:spPr>
            <p:txBody>
              <a:bodyPr/>
              <a:lstStyle/>
              <a:p>
                <a:r>
                  <a:rPr lang="en-US">
                    <a:noFill/>
                  </a:rPr>
                  <a:t> </a:t>
                </a:r>
              </a:p>
            </p:txBody>
          </p:sp>
        </mc:Fallback>
      </mc:AlternateContent>
      <p:sp>
        <p:nvSpPr>
          <p:cNvPr id="14" name="Oval Callout 13"/>
          <p:cNvSpPr/>
          <p:nvPr/>
        </p:nvSpPr>
        <p:spPr>
          <a:xfrm>
            <a:off x="4343401" y="10896600"/>
            <a:ext cx="12115800" cy="1828800"/>
          </a:xfrm>
          <a:prstGeom prst="wedgeEllipseCallout">
            <a:avLst>
              <a:gd name="adj1" fmla="val -17569"/>
              <a:gd name="adj2" fmla="val -16993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Một</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cách</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chứng</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minh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hai</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đường</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thẳng</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song song </a:t>
            </a:r>
          </a:p>
        </p:txBody>
      </p:sp>
    </p:spTree>
    <p:extLst>
      <p:ext uri="{BB962C8B-B14F-4D97-AF65-F5344CB8AC3E}">
        <p14:creationId xmlns:p14="http://schemas.microsoft.com/office/powerpoint/2010/main" val="391568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990600" y="3376750"/>
            <a:ext cx="22174200" cy="3352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28674" name="Rectangle 2"/>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grpSp>
        <p:nvGrpSpPr>
          <p:cNvPr id="97" name="Group 96"/>
          <p:cNvGrpSpPr/>
          <p:nvPr/>
        </p:nvGrpSpPr>
        <p:grpSpPr>
          <a:xfrm>
            <a:off x="533400" y="1676405"/>
            <a:ext cx="19659600" cy="830998"/>
            <a:chOff x="-288924" y="1892299"/>
            <a:chExt cx="19659599" cy="830995"/>
          </a:xfrm>
        </p:grpSpPr>
        <p:sp>
          <p:nvSpPr>
            <p:cNvPr id="98" name="Rounded Rectangle 97"/>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100" name="TextBox 99"/>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101" name="Group 100"/>
          <p:cNvGrpSpPr/>
          <p:nvPr/>
        </p:nvGrpSpPr>
        <p:grpSpPr>
          <a:xfrm>
            <a:off x="1066800" y="2514605"/>
            <a:ext cx="18711861" cy="861774"/>
            <a:chOff x="644526" y="2766774"/>
            <a:chExt cx="10253661" cy="861774"/>
          </a:xfrm>
        </p:grpSpPr>
        <p:sp>
          <p:nvSpPr>
            <p:cNvPr id="102" name="TextBox 101"/>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3</a:t>
              </a:r>
            </a:p>
          </p:txBody>
        </p:sp>
        <p:sp>
          <p:nvSpPr>
            <p:cNvPr id="103" name="Rounded Rectangle 102"/>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3</a:t>
              </a:r>
            </a:p>
          </p:txBody>
        </p:sp>
      </p:grpSp>
      <p:grpSp>
        <p:nvGrpSpPr>
          <p:cNvPr id="61" name="Group 54"/>
          <p:cNvGrpSpPr/>
          <p:nvPr/>
        </p:nvGrpSpPr>
        <p:grpSpPr>
          <a:xfrm>
            <a:off x="990600" y="6934200"/>
            <a:ext cx="21945600" cy="6781800"/>
            <a:chOff x="1268078" y="3405486"/>
            <a:chExt cx="21945600" cy="6781800"/>
          </a:xfrm>
        </p:grpSpPr>
        <p:sp>
          <p:nvSpPr>
            <p:cNvPr id="62" name="Rounded Rectangle 61"/>
            <p:cNvSpPr/>
            <p:nvPr/>
          </p:nvSpPr>
          <p:spPr>
            <a:xfrm>
              <a:off x="1268078" y="3790950"/>
              <a:ext cx="21945600" cy="639633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12722"/>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2" y="3527166"/>
                <a:ext cx="2185214" cy="784830"/>
              </a:xfrm>
              <a:prstGeom prst="rect">
                <a:avLst/>
              </a:prstGeom>
              <a:noFill/>
            </p:spPr>
            <p:txBody>
              <a:bodyPr wrap="none" rtlCol="0">
                <a:spAutoFit/>
              </a:bodyPr>
              <a:lstStyle/>
              <a:p>
                <a:r>
                  <a:rPr lang="en-US" sz="4500" b="1" dirty="0" err="1">
                    <a:solidFill>
                      <a:schemeClr val="bg1"/>
                    </a:solidFill>
                    <a:latin typeface="Tahoma" pitchFamily="34" charset="0"/>
                    <a:ea typeface="Tahoma" pitchFamily="34" charset="0"/>
                    <a:cs typeface="Tahoma" pitchFamily="34" charset="0"/>
                  </a:rPr>
                  <a:t>Ví</a:t>
                </a:r>
                <a:r>
                  <a:rPr lang="en-US" sz="4500" b="1" dirty="0">
                    <a:solidFill>
                      <a:schemeClr val="bg1"/>
                    </a:solidFill>
                    <a:latin typeface="Tahoma" pitchFamily="34" charset="0"/>
                    <a:ea typeface="Tahoma" pitchFamily="34" charset="0"/>
                    <a:cs typeface="Tahoma" pitchFamily="34" charset="0"/>
                  </a:rPr>
                  <a:t> </a:t>
                </a:r>
                <a:r>
                  <a:rPr lang="en-US" sz="4500" b="1" dirty="0" err="1">
                    <a:solidFill>
                      <a:schemeClr val="bg1"/>
                    </a:solidFill>
                    <a:latin typeface="Tahoma" pitchFamily="34" charset="0"/>
                    <a:ea typeface="Tahoma" pitchFamily="34" charset="0"/>
                    <a:cs typeface="Tahoma" pitchFamily="34" charset="0"/>
                  </a:rPr>
                  <a:t>dụ</a:t>
                </a:r>
                <a:r>
                  <a:rPr lang="en-US" sz="4500" b="1" dirty="0">
                    <a:solidFill>
                      <a:schemeClr val="bg1"/>
                    </a:solidFill>
                    <a:latin typeface="Tahoma" pitchFamily="34" charset="0"/>
                    <a:ea typeface="Tahoma" pitchFamily="34" charset="0"/>
                    <a:cs typeface="Tahoma" pitchFamily="34" charset="0"/>
                  </a:rPr>
                  <a:t> 3</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3" name="Rectangle 2"/>
              <p:cNvSpPr/>
              <p:nvPr/>
            </p:nvSpPr>
            <p:spPr>
              <a:xfrm>
                <a:off x="1524000" y="7699955"/>
                <a:ext cx="14630400" cy="4293479"/>
              </a:xfrm>
              <a:prstGeom prst="rect">
                <a:avLst/>
              </a:prstGeom>
            </p:spPr>
            <p:txBody>
              <a:bodyPr wrap="square" lIns="91434" tIns="45718" rIns="91434" bIns="45718">
                <a:spAutoFit/>
              </a:bodyPr>
              <a:lstStyle/>
              <a:p>
                <a:r>
                  <a:rPr lang="en-US" b="1" i="1" dirty="0">
                    <a:latin typeface="Tahoma" panose="020B0604030504040204" pitchFamily="34" charset="0"/>
                    <a:ea typeface="Tahoma" panose="020B0604030504040204" pitchFamily="34" charset="0"/>
                    <a:cs typeface="Tahoma" panose="020B0604030504040204" pitchFamily="34" charset="0"/>
                  </a:rPr>
                  <a:t>T</a:t>
                </a:r>
                <a:r>
                  <a:rPr lang="vi-VN" b="1" i="1" dirty="0">
                    <a:latin typeface="Tahoma" panose="020B0604030504040204" pitchFamily="34" charset="0"/>
                    <a:ea typeface="Tahoma" panose="020B0604030504040204" pitchFamily="34" charset="0"/>
                    <a:cs typeface="Tahoma" panose="020B0604030504040204" pitchFamily="34" charset="0"/>
                  </a:rPr>
                  <a:t>rong mặt phẳng </a:t>
                </a:r>
                <a14:m>
                  <m:oMath xmlns:m="http://schemas.openxmlformats.org/officeDocument/2006/math">
                    <m:d>
                      <m:dPr>
                        <m:ctrlPr>
                          <a:rPr lang="en-US" b="1" i="1">
                            <a:latin typeface="Cambria Math" panose="02040503050406030204" pitchFamily="18" charset="0"/>
                          </a:rPr>
                        </m:ctrlPr>
                      </m:dPr>
                      <m:e>
                        <m:r>
                          <a:rPr lang="en-US" b="1" i="1">
                            <a:latin typeface="Cambria Math"/>
                          </a:rPr>
                          <m:t>𝑷</m:t>
                        </m:r>
                      </m:e>
                    </m:d>
                  </m:oMath>
                </a14:m>
                <a:r>
                  <a:rPr lang="vi-VN" b="1" i="1" dirty="0">
                    <a:latin typeface="Tahoma" panose="020B0604030504040204" pitchFamily="34" charset="0"/>
                    <a:ea typeface="Tahoma" panose="020B0604030504040204" pitchFamily="34" charset="0"/>
                    <a:cs typeface="Tahoma" panose="020B0604030504040204" pitchFamily="34" charset="0"/>
                  </a:rPr>
                  <a:t>cho hình bình hành</a:t>
                </a:r>
                <a14:m>
                  <m:oMath xmlns:m="http://schemas.openxmlformats.org/officeDocument/2006/math">
                    <m:r>
                      <a:rPr lang="en-US" sz="4500" b="1" i="1">
                        <a:latin typeface="Cambria Math"/>
                      </a:rPr>
                      <m:t> </m:t>
                    </m:r>
                    <m:r>
                      <a:rPr lang="en-US" sz="4500" b="1" i="1">
                        <a:latin typeface="Cambria Math"/>
                      </a:rPr>
                      <m:t>𝑨𝑩𝑪𝑫</m:t>
                    </m:r>
                  </m:oMath>
                </a14:m>
                <a:r>
                  <a:rPr lang="vi-VN" sz="4800" b="1" i="1" dirty="0">
                    <a:latin typeface="Tahoma" panose="020B0604030504040204" pitchFamily="34" charset="0"/>
                    <a:ea typeface="Tahoma" panose="020B0604030504040204" pitchFamily="34" charset="0"/>
                    <a:cs typeface="Tahoma" panose="020B0604030504040204" pitchFamily="34" charset="0"/>
                  </a:rPr>
                  <a:t> .</a:t>
                </a:r>
                <a:r>
                  <a:rPr lang="vi-VN" b="1" i="1" dirty="0">
                    <a:latin typeface="Tahoma" panose="020B0604030504040204" pitchFamily="34" charset="0"/>
                    <a:ea typeface="Tahoma" panose="020B0604030504040204" pitchFamily="34" charset="0"/>
                    <a:cs typeface="Tahoma" panose="020B0604030504040204" pitchFamily="34" charset="0"/>
                  </a:rPr>
                  <a:t> Qua  lần lượt vẽ bốn đường thẳng </a:t>
                </a:r>
                <a14:m>
                  <m:oMath xmlns:m="http://schemas.openxmlformats.org/officeDocument/2006/math">
                    <m:r>
                      <a:rPr lang="en-US" sz="4800" b="1" i="1">
                        <a:latin typeface="Cambria Math"/>
                      </a:rPr>
                      <m:t>𝒂</m:t>
                    </m:r>
                    <m:r>
                      <a:rPr lang="en-US" sz="4800" b="1">
                        <a:latin typeface="Cambria Math"/>
                      </a:rPr>
                      <m:t>,</m:t>
                    </m:r>
                    <m:r>
                      <a:rPr lang="en-US" sz="4800" b="1" i="1">
                        <a:latin typeface="Cambria Math"/>
                      </a:rPr>
                      <m:t>𝒃</m:t>
                    </m:r>
                    <m:r>
                      <a:rPr lang="en-US" sz="4800" b="1">
                        <a:latin typeface="Cambria Math"/>
                      </a:rPr>
                      <m:t>,</m:t>
                    </m:r>
                    <m:r>
                      <a:rPr lang="en-US" sz="4800" b="1" i="1">
                        <a:latin typeface="Cambria Math"/>
                      </a:rPr>
                      <m:t>𝒄</m:t>
                    </m:r>
                    <m:r>
                      <a:rPr lang="en-US" sz="4800" b="1">
                        <a:latin typeface="Cambria Math"/>
                      </a:rPr>
                      <m:t>,</m:t>
                    </m:r>
                    <m:r>
                      <a:rPr lang="en-US" sz="4800" b="1" i="1">
                        <a:latin typeface="Cambria Math"/>
                      </a:rPr>
                      <m:t>𝒅</m:t>
                    </m:r>
                  </m:oMath>
                </a14:m>
                <a:r>
                  <a:rPr lang="vi-VN" sz="4800" b="1" i="1" dirty="0">
                    <a:latin typeface="Tahoma" panose="020B0604030504040204" pitchFamily="34" charset="0"/>
                    <a:ea typeface="Tahoma" panose="020B0604030504040204" pitchFamily="34" charset="0"/>
                    <a:cs typeface="Tahoma" panose="020B0604030504040204" pitchFamily="34" charset="0"/>
                  </a:rPr>
                  <a:t> </a:t>
                </a:r>
                <a:r>
                  <a:rPr lang="vi-VN" b="1" i="1" dirty="0">
                    <a:latin typeface="Tahoma" panose="020B0604030504040204" pitchFamily="34" charset="0"/>
                    <a:ea typeface="Tahoma" panose="020B0604030504040204" pitchFamily="34" charset="0"/>
                    <a:cs typeface="Tahoma" panose="020B0604030504040204" pitchFamily="34" charset="0"/>
                  </a:rPr>
                  <a:t>đôi một song song với nhau và không nằm trên </a:t>
                </a:r>
                <a14:m>
                  <m:oMath xmlns:m="http://schemas.openxmlformats.org/officeDocument/2006/math">
                    <m:d>
                      <m:dPr>
                        <m:ctrlPr>
                          <a:rPr lang="en-US" b="1" i="1">
                            <a:latin typeface="Cambria Math" panose="02040503050406030204" pitchFamily="18" charset="0"/>
                          </a:rPr>
                        </m:ctrlPr>
                      </m:dPr>
                      <m:e>
                        <m:r>
                          <a:rPr lang="en-US" b="1" i="1">
                            <a:latin typeface="Cambria Math"/>
                          </a:rPr>
                          <m:t>𝑷</m:t>
                        </m:r>
                      </m:e>
                    </m:d>
                  </m:oMath>
                </a14:m>
                <a:r>
                  <a:rPr lang="vi-VN" b="1" i="1" dirty="0">
                    <a:latin typeface="Tahoma" panose="020B0604030504040204" pitchFamily="34" charset="0"/>
                    <a:ea typeface="Tahoma" panose="020B0604030504040204" pitchFamily="34" charset="0"/>
                    <a:cs typeface="Tahoma" panose="020B0604030504040204" pitchFamily="34" charset="0"/>
                  </a:rPr>
                  <a:t> . Một mặt phẳng</a:t>
                </a:r>
                <a14:m>
                  <m:oMath xmlns:m="http://schemas.openxmlformats.org/officeDocument/2006/math">
                    <m:d>
                      <m:dPr>
                        <m:ctrlPr>
                          <a:rPr lang="en-US" b="1" i="1">
                            <a:latin typeface="Cambria Math" panose="02040503050406030204" pitchFamily="18" charset="0"/>
                          </a:rPr>
                        </m:ctrlPr>
                      </m:dPr>
                      <m:e>
                        <m:r>
                          <a:rPr lang="en-US" b="1" i="1">
                            <a:latin typeface="Cambria Math"/>
                          </a:rPr>
                          <m:t>𝑸</m:t>
                        </m:r>
                      </m:e>
                    </m:d>
                  </m:oMath>
                </a14:m>
                <a:r>
                  <a:rPr lang="vi-VN" b="1" i="1" dirty="0">
                    <a:latin typeface="Tahoma" panose="020B0604030504040204" pitchFamily="34" charset="0"/>
                    <a:ea typeface="Tahoma" panose="020B0604030504040204" pitchFamily="34" charset="0"/>
                    <a:cs typeface="Tahoma" panose="020B0604030504040204" pitchFamily="34" charset="0"/>
                  </a:rPr>
                  <a:t> cắt </a:t>
                </a:r>
                <a14:m>
                  <m:oMath xmlns:m="http://schemas.openxmlformats.org/officeDocument/2006/math">
                    <m:r>
                      <a:rPr lang="en-US" sz="4800" b="1" i="1">
                        <a:latin typeface="Cambria Math"/>
                      </a:rPr>
                      <m:t>𝒂</m:t>
                    </m:r>
                    <m:r>
                      <a:rPr lang="en-US" sz="4800" b="1">
                        <a:latin typeface="Cambria Math"/>
                      </a:rPr>
                      <m:t>,</m:t>
                    </m:r>
                    <m:r>
                      <a:rPr lang="en-US" sz="4800" b="1" i="1">
                        <a:latin typeface="Cambria Math"/>
                      </a:rPr>
                      <m:t>𝒃</m:t>
                    </m:r>
                    <m:r>
                      <a:rPr lang="en-US" sz="4800" b="1">
                        <a:latin typeface="Cambria Math"/>
                      </a:rPr>
                      <m:t>,</m:t>
                    </m:r>
                    <m:r>
                      <a:rPr lang="en-US" sz="4800" b="1" i="1">
                        <a:latin typeface="Cambria Math"/>
                      </a:rPr>
                      <m:t>𝒄</m:t>
                    </m:r>
                    <m:r>
                      <a:rPr lang="en-US" sz="4800" b="1">
                        <a:latin typeface="Cambria Math"/>
                      </a:rPr>
                      <m:t>,</m:t>
                    </m:r>
                    <m:r>
                      <a:rPr lang="en-US" sz="4800" b="1" i="1">
                        <a:latin typeface="Cambria Math"/>
                      </a:rPr>
                      <m:t>𝒅</m:t>
                    </m:r>
                  </m:oMath>
                </a14:m>
                <a:r>
                  <a:rPr lang="vi-VN" sz="4800" b="1" i="1" dirty="0">
                    <a:latin typeface="Tahoma" panose="020B0604030504040204" pitchFamily="34" charset="0"/>
                    <a:ea typeface="Tahoma" panose="020B0604030504040204" pitchFamily="34" charset="0"/>
                    <a:cs typeface="Tahoma" panose="020B0604030504040204" pitchFamily="34" charset="0"/>
                  </a:rPr>
                  <a:t> </a:t>
                </a:r>
                <a:r>
                  <a:rPr lang="vi-VN" b="1" i="1" dirty="0">
                    <a:latin typeface="Tahoma" panose="020B0604030504040204" pitchFamily="34" charset="0"/>
                    <a:ea typeface="Tahoma" panose="020B0604030504040204" pitchFamily="34" charset="0"/>
                    <a:cs typeface="Tahoma" panose="020B0604030504040204" pitchFamily="34" charset="0"/>
                  </a:rPr>
                  <a:t>lần lượt tại bốn điểm </a:t>
                </a:r>
                <a14:m>
                  <m:oMath xmlns:m="http://schemas.openxmlformats.org/officeDocument/2006/math">
                    <m:r>
                      <a:rPr lang="en-US" b="1" i="1">
                        <a:latin typeface="Cambria Math"/>
                      </a:rPr>
                      <m:t>𝑨</m:t>
                    </m:r>
                    <m:r>
                      <a:rPr lang="en-US" b="1" i="1">
                        <a:latin typeface="Cambria Math"/>
                      </a:rPr>
                      <m:t>′</m:t>
                    </m:r>
                    <m:r>
                      <a:rPr lang="en-US" b="1">
                        <a:latin typeface="Cambria Math"/>
                      </a:rPr>
                      <m:t>,</m:t>
                    </m:r>
                    <m:r>
                      <a:rPr lang="en-US" b="1" i="1">
                        <a:latin typeface="Cambria Math"/>
                      </a:rPr>
                      <m:t>𝑩</m:t>
                    </m:r>
                    <m:r>
                      <a:rPr lang="en-US" b="1" i="1">
                        <a:latin typeface="Cambria Math"/>
                      </a:rPr>
                      <m:t>′</m:t>
                    </m:r>
                    <m:r>
                      <a:rPr lang="en-US" b="1">
                        <a:latin typeface="Cambria Math"/>
                      </a:rPr>
                      <m:t>,</m:t>
                    </m:r>
                    <m:r>
                      <a:rPr lang="en-US" b="1" i="1">
                        <a:latin typeface="Cambria Math"/>
                      </a:rPr>
                      <m:t>𝑪</m:t>
                    </m:r>
                    <m:r>
                      <a:rPr lang="en-US" b="1" i="1">
                        <a:latin typeface="Cambria Math"/>
                      </a:rPr>
                      <m:t>′</m:t>
                    </m:r>
                    <m:r>
                      <a:rPr lang="en-US" b="1">
                        <a:latin typeface="Cambria Math"/>
                      </a:rPr>
                      <m:t>,</m:t>
                    </m:r>
                    <m:r>
                      <a:rPr lang="en-US" b="1" i="1">
                        <a:latin typeface="Cambria Math"/>
                      </a:rPr>
                      <m:t>𝑫</m:t>
                    </m:r>
                    <m:r>
                      <a:rPr lang="en-US" b="1" i="1">
                        <a:latin typeface="Cambria Math"/>
                      </a:rPr>
                      <m:t>′</m:t>
                    </m:r>
                  </m:oMath>
                </a14:m>
                <a:r>
                  <a:rPr lang="vi-VN" b="1" i="1" dirty="0">
                    <a:latin typeface="Tahoma" panose="020B0604030504040204" pitchFamily="34" charset="0"/>
                    <a:ea typeface="Tahoma" panose="020B0604030504040204" pitchFamily="34" charset="0"/>
                    <a:cs typeface="Tahoma" panose="020B0604030504040204" pitchFamily="34" charset="0"/>
                  </a:rPr>
                  <a:t> . Chứng minh rằng </a:t>
                </a:r>
                <a14:m>
                  <m:oMath xmlns:m="http://schemas.openxmlformats.org/officeDocument/2006/math">
                    <m:r>
                      <a:rPr lang="en-US" b="1" i="1">
                        <a:latin typeface="Cambria Math"/>
                      </a:rPr>
                      <m:t>𝑨</m:t>
                    </m:r>
                    <m:r>
                      <a:rPr lang="en-US" b="1" i="1">
                        <a:latin typeface="Cambria Math"/>
                      </a:rPr>
                      <m:t>′</m:t>
                    </m:r>
                    <m:r>
                      <a:rPr lang="en-US" b="1" i="1">
                        <a:latin typeface="Cambria Math"/>
                      </a:rPr>
                      <m:t>𝑩</m:t>
                    </m:r>
                    <m:r>
                      <a:rPr lang="en-US" b="1" i="1">
                        <a:latin typeface="Cambria Math"/>
                      </a:rPr>
                      <m:t>′</m:t>
                    </m:r>
                    <m:r>
                      <a:rPr lang="en-US" b="1" i="1">
                        <a:latin typeface="Cambria Math"/>
                      </a:rPr>
                      <m:t>𝑪</m:t>
                    </m:r>
                    <m:r>
                      <a:rPr lang="en-US" b="1" i="1">
                        <a:latin typeface="Cambria Math"/>
                      </a:rPr>
                      <m:t>′</m:t>
                    </m:r>
                    <m:r>
                      <a:rPr lang="en-US" b="1" i="1">
                        <a:latin typeface="Cambria Math"/>
                      </a:rPr>
                      <m:t>𝑫</m:t>
                    </m:r>
                    <m:r>
                      <a:rPr lang="en-US" b="1" i="1">
                        <a:latin typeface="Cambria Math"/>
                      </a:rPr>
                      <m:t>′</m:t>
                    </m:r>
                  </m:oMath>
                </a14:m>
                <a:r>
                  <a:rPr lang="vi-VN" b="1" i="1" dirty="0">
                    <a:latin typeface="Tahoma" panose="020B0604030504040204" pitchFamily="34" charset="0"/>
                    <a:ea typeface="Tahoma" panose="020B0604030504040204" pitchFamily="34" charset="0"/>
                    <a:cs typeface="Tahoma" panose="020B0604030504040204" pitchFamily="34" charset="0"/>
                  </a:rPr>
                  <a:t> là hình bình hành</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7699955"/>
                <a:ext cx="14630400" cy="4293479"/>
              </a:xfrm>
              <a:prstGeom prst="rect">
                <a:avLst/>
              </a:prstGeom>
              <a:blipFill rotWithShape="1">
                <a:blip r:embed="rId4"/>
                <a:stretch>
                  <a:fillRect l="-1667" t="-3267" r="-2667" b="-5824"/>
                </a:stretch>
              </a:blipFill>
            </p:spPr>
            <p:txBody>
              <a:bodyPr/>
              <a:lstStyle/>
              <a:p>
                <a:r>
                  <a:rPr lang="en-US">
                    <a:noFill/>
                  </a:rPr>
                  <a:t> </a:t>
                </a:r>
              </a:p>
            </p:txBody>
          </p:sp>
        </mc:Fallback>
      </mc:AlternateContent>
      <p:sp>
        <p:nvSpPr>
          <p:cNvPr id="2" name="Rectangle 2"/>
          <p:cNvSpPr>
            <a:spLocks noChangeArrowheads="1"/>
          </p:cNvSpPr>
          <p:nvPr/>
        </p:nvSpPr>
        <p:spPr bwMode="auto">
          <a:xfrm>
            <a:off x="2" y="-377024"/>
            <a:ext cx="184718"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8" rIns="91434" bIns="45718"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nvGraphicFramePr>
        <p:xfrm>
          <a:off x="0" y="0"/>
          <a:ext cx="1524000" cy="828676"/>
        </p:xfrm>
        <a:graphic>
          <a:graphicData uri="http://schemas.openxmlformats.org/presentationml/2006/ole">
            <mc:AlternateContent xmlns:mc="http://schemas.openxmlformats.org/markup-compatibility/2006">
              <mc:Choice xmlns:v="urn:schemas-microsoft-com:vml" Requires="v">
                <p:oleObj name="Equation" r:id="rId5" imgW="1548728" imgH="812447" progId="Equation.DSMT4">
                  <p:embed/>
                </p:oleObj>
              </mc:Choice>
              <mc:Fallback>
                <p:oleObj name="Equation" r:id="rId5" imgW="1548728" imgH="812447"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24000" cy="8286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9" name="Rectangle 8"/>
              <p:cNvSpPr/>
              <p:nvPr/>
            </p:nvSpPr>
            <p:spPr>
              <a:xfrm>
                <a:off x="2996726" y="4202467"/>
                <a:ext cx="5978291" cy="2204895"/>
              </a:xfrm>
              <a:prstGeom prst="rect">
                <a:avLst/>
              </a:prstGeom>
              <a:solidFill>
                <a:srgbClr val="FFFF00"/>
              </a:solidFill>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smtClean="0">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d>
                                  <m:dPr>
                                    <m:ctrlPr>
                                      <a:rPr lang="en-US" b="1" i="1">
                                        <a:latin typeface="Cambria Math" panose="02040503050406030204" pitchFamily="18" charset="0"/>
                                      </a:rPr>
                                    </m:ctrlPr>
                                  </m:dPr>
                                  <m:e>
                                    <m:r>
                                      <a:rPr lang="en-US" b="1" i="1">
                                        <a:latin typeface="Cambria Math"/>
                                      </a:rPr>
                                      <m:t>𝜶</m:t>
                                    </m:r>
                                  </m:e>
                                </m:d>
                                <m:r>
                                  <a:rPr lang="en-US" b="1">
                                    <a:latin typeface="Cambria Math"/>
                                  </a:rPr>
                                  <m:t>//</m:t>
                                </m:r>
                                <m:r>
                                  <a:rPr lang="en-US" b="1" i="1">
                                    <a:latin typeface="Cambria Math"/>
                                  </a:rPr>
                                  <m:t> </m:t>
                                </m:r>
                                <m:r>
                                  <a:rPr lang="en-US" b="1">
                                    <a:latin typeface="Cambria Math"/>
                                  </a:rPr>
                                  <m:t>(</m:t>
                                </m:r>
                                <m:r>
                                  <a:rPr lang="en-US" b="1" i="1">
                                    <a:latin typeface="Cambria Math"/>
                                  </a:rPr>
                                  <m:t>𝜷</m:t>
                                </m:r>
                                <m:r>
                                  <a:rPr lang="en-US" b="1">
                                    <a:latin typeface="Cambria Math"/>
                                  </a:rPr>
                                  <m:t>)</m:t>
                                </m:r>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𝜶</m:t>
                                    </m:r>
                                  </m:e>
                                </m:d>
                                <m:r>
                                  <a:rPr lang="en-US" b="1" i="1">
                                    <a:latin typeface="Cambria Math"/>
                                  </a:rPr>
                                  <m:t>=</m:t>
                                </m:r>
                                <m:r>
                                  <a:rPr lang="en-US" b="1" i="1">
                                    <a:latin typeface="Cambria Math"/>
                                  </a:rPr>
                                  <m:t>𝒂</m:t>
                                </m:r>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𝜷</m:t>
                                    </m:r>
                                  </m:e>
                                </m:d>
                                <m:r>
                                  <a:rPr lang="en-US" b="1" i="1">
                                    <a:latin typeface="Cambria Math"/>
                                  </a:rPr>
                                  <m:t>=</m:t>
                                </m:r>
                                <m:r>
                                  <a:rPr lang="en-US" b="1" i="1">
                                    <a:latin typeface="Cambria Math"/>
                                  </a:rPr>
                                  <m:t>𝒃</m:t>
                                </m:r>
                              </m:e>
                            </m:mr>
                          </m:m>
                        </m:e>
                      </m:d>
                      <m:r>
                        <a:rPr lang="en-US" b="1" i="1">
                          <a:latin typeface="Cambria Math"/>
                        </a:rPr>
                        <m:t>⇒</m:t>
                      </m:r>
                      <m:r>
                        <a:rPr lang="en-US" b="1" i="1">
                          <a:latin typeface="Cambria Math"/>
                        </a:rPr>
                        <m:t>𝒂</m:t>
                      </m:r>
                      <m:r>
                        <a:rPr lang="en-US" b="1">
                          <a:latin typeface="Cambria Math"/>
                        </a:rPr>
                        <m:t>//</m:t>
                      </m:r>
                      <m:r>
                        <a:rPr lang="en-US" b="1" i="1">
                          <a:latin typeface="Cambria Math"/>
                        </a:rPr>
                        <m:t>𝒃</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2996726" y="4202467"/>
                <a:ext cx="5978291" cy="2204895"/>
              </a:xfrm>
              <a:prstGeom prst="rect">
                <a:avLst/>
              </a:prstGeom>
              <a:blipFill>
                <a:blip r:embed="rId7"/>
                <a:stretch>
                  <a:fillRect b="-12155"/>
                </a:stretch>
              </a:blipFill>
            </p:spPr>
            <p:txBody>
              <a:bodyPr/>
              <a:lstStyle/>
              <a:p>
                <a:r>
                  <a:rPr lang="en-US">
                    <a:noFill/>
                  </a:rPr>
                  <a:t> </a:t>
                </a:r>
              </a:p>
            </p:txBody>
          </p:sp>
        </mc:Fallback>
      </mc:AlternateContent>
      <p:pic>
        <p:nvPicPr>
          <p:cNvPr id="92" name="Picture 91"/>
          <p:cNvPicPr/>
          <p:nvPr/>
        </p:nvPicPr>
        <p:blipFill>
          <a:blip r:embed="rId8">
            <a:extLst>
              <a:ext uri="{28A0092B-C50C-407E-A947-70E740481C1C}">
                <a14:useLocalDpi xmlns:a14="http://schemas.microsoft.com/office/drawing/2010/main" val="0"/>
              </a:ext>
            </a:extLst>
          </a:blip>
          <a:srcRect/>
          <a:stretch>
            <a:fillRect/>
          </a:stretch>
        </p:blipFill>
        <p:spPr bwMode="auto">
          <a:xfrm>
            <a:off x="17754600" y="3505200"/>
            <a:ext cx="5181600" cy="3276600"/>
          </a:xfrm>
          <a:prstGeom prst="rect">
            <a:avLst/>
          </a:prstGeom>
          <a:noFill/>
          <a:ln>
            <a:noFill/>
          </a:ln>
        </p:spPr>
      </p:pic>
      <p:sp>
        <p:nvSpPr>
          <p:cNvPr id="12" name="TextBox 11"/>
          <p:cNvSpPr txBox="1"/>
          <p:nvPr/>
        </p:nvSpPr>
        <p:spPr>
          <a:xfrm>
            <a:off x="1873134" y="3437339"/>
            <a:ext cx="15212807" cy="707882"/>
          </a:xfrm>
          <a:prstGeom prst="rect">
            <a:avLst/>
          </a:prstGeom>
          <a:noFill/>
        </p:spPr>
        <p:txBody>
          <a:bodyPr wrap="none" lIns="91434" tIns="45718" rIns="91434" bIns="45718" rtlCol="0">
            <a:spAutoFit/>
          </a:bodyPr>
          <a:lstStyle/>
          <a:p>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định</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lý</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3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chứng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minh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hai</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đường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thẳng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song song</a:t>
            </a:r>
          </a:p>
        </p:txBody>
      </p:sp>
      <p:pic>
        <p:nvPicPr>
          <p:cNvPr id="93" name="Picture 2" descr="C:\Users\ADMIN\Pictures\1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22112" y="7151190"/>
            <a:ext cx="6096000" cy="593826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7" y="3429000"/>
            <a:ext cx="84471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85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ircle(in)">
                                      <p:cBhvr>
                                        <p:cTn id="7" dur="2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barn(inVertical)">
                                      <p:cBhvr>
                                        <p:cTn id="12" dur="5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grpSp>
        <p:nvGrpSpPr>
          <p:cNvPr id="52" name="Group 10"/>
          <p:cNvGrpSpPr/>
          <p:nvPr/>
        </p:nvGrpSpPr>
        <p:grpSpPr>
          <a:xfrm>
            <a:off x="1295407" y="6858000"/>
            <a:ext cx="21819677" cy="6400800"/>
            <a:chOff x="1270511" y="5737377"/>
            <a:chExt cx="21819676" cy="8438173"/>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60"/>
            <p:cNvGrpSpPr/>
            <p:nvPr/>
          </p:nvGrpSpPr>
          <p:grpSpPr>
            <a:xfrm>
              <a:off x="1270511" y="5737377"/>
              <a:ext cx="3568119" cy="1034641"/>
              <a:chOff x="1224541" y="6175944"/>
              <a:chExt cx="3568119" cy="1034641"/>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175944"/>
                <a:ext cx="2329484" cy="1034641"/>
              </a:xfrm>
              <a:prstGeom prst="rect">
                <a:avLst/>
              </a:prstGeom>
              <a:noFill/>
            </p:spPr>
            <p:txBody>
              <a:bodyPr wrap="none" rtlCol="0">
                <a:spAutoFit/>
              </a:bodyPr>
              <a:lstStyle/>
              <a:p>
                <a:r>
                  <a:rPr lang="vi-VN" sz="4500" b="1" dirty="0">
                    <a:solidFill>
                      <a:srgbClr val="0999C8"/>
                    </a:solidFill>
                    <a:latin typeface="Tahoma" pitchFamily="34" charset="0"/>
                    <a:ea typeface="Tahoma" pitchFamily="34" charset="0"/>
                    <a:cs typeface="Tahoma" pitchFamily="34" charset="0"/>
                  </a:rPr>
                  <a:t>Bài giải</a:t>
                </a:r>
                <a:endParaRPr lang="en-US" sz="45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7" name="Group 96"/>
          <p:cNvGrpSpPr/>
          <p:nvPr/>
        </p:nvGrpSpPr>
        <p:grpSpPr>
          <a:xfrm>
            <a:off x="533400" y="1676405"/>
            <a:ext cx="19659600" cy="830998"/>
            <a:chOff x="-288924" y="1892299"/>
            <a:chExt cx="19659599" cy="830995"/>
          </a:xfrm>
        </p:grpSpPr>
        <p:sp>
          <p:nvSpPr>
            <p:cNvPr id="98" name="Rounded Rectangle 97"/>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100" name="TextBox 99"/>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101" name="Group 100"/>
          <p:cNvGrpSpPr/>
          <p:nvPr/>
        </p:nvGrpSpPr>
        <p:grpSpPr>
          <a:xfrm>
            <a:off x="1066800" y="2514605"/>
            <a:ext cx="18711861" cy="861774"/>
            <a:chOff x="644526" y="2766774"/>
            <a:chExt cx="10253661" cy="861774"/>
          </a:xfrm>
        </p:grpSpPr>
        <p:sp>
          <p:nvSpPr>
            <p:cNvPr id="102" name="TextBox 101"/>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3</a:t>
              </a:r>
            </a:p>
          </p:txBody>
        </p:sp>
        <p:sp>
          <p:nvSpPr>
            <p:cNvPr id="103" name="Rounded Rectangle 102"/>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3</a:t>
              </a:r>
            </a:p>
          </p:txBody>
        </p:sp>
      </p:grpSp>
      <p:grpSp>
        <p:nvGrpSpPr>
          <p:cNvPr id="61" name="Group 54"/>
          <p:cNvGrpSpPr/>
          <p:nvPr/>
        </p:nvGrpSpPr>
        <p:grpSpPr>
          <a:xfrm>
            <a:off x="1219207" y="3276600"/>
            <a:ext cx="21841827" cy="3581400"/>
            <a:chOff x="1268078" y="3405486"/>
            <a:chExt cx="21841827" cy="3581400"/>
          </a:xfrm>
        </p:grpSpPr>
        <p:sp>
          <p:nvSpPr>
            <p:cNvPr id="62" name="Rounded Rectangle 61"/>
            <p:cNvSpPr/>
            <p:nvPr/>
          </p:nvSpPr>
          <p:spPr>
            <a:xfrm>
              <a:off x="1268078" y="3790950"/>
              <a:ext cx="21841827" cy="319593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12722"/>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0" y="3527166"/>
                <a:ext cx="2185214" cy="784830"/>
              </a:xfrm>
              <a:prstGeom prst="rect">
                <a:avLst/>
              </a:prstGeom>
              <a:noFill/>
            </p:spPr>
            <p:txBody>
              <a:bodyPr wrap="none" rtlCol="0">
                <a:spAutoFit/>
              </a:bodyPr>
              <a:lstStyle/>
              <a:p>
                <a:r>
                  <a:rPr lang="en-US" sz="4500" b="1" dirty="0" err="1">
                    <a:solidFill>
                      <a:schemeClr val="bg1"/>
                    </a:solidFill>
                    <a:latin typeface="Tahoma" pitchFamily="34" charset="0"/>
                    <a:ea typeface="Tahoma" pitchFamily="34" charset="0"/>
                    <a:cs typeface="Tahoma" pitchFamily="34" charset="0"/>
                  </a:rPr>
                  <a:t>Ví</a:t>
                </a:r>
                <a:r>
                  <a:rPr lang="en-US" sz="4500" b="1" dirty="0">
                    <a:solidFill>
                      <a:schemeClr val="bg1"/>
                    </a:solidFill>
                    <a:latin typeface="Tahoma" pitchFamily="34" charset="0"/>
                    <a:ea typeface="Tahoma" pitchFamily="34" charset="0"/>
                    <a:cs typeface="Tahoma" pitchFamily="34" charset="0"/>
                  </a:rPr>
                  <a:t> </a:t>
                </a:r>
                <a:r>
                  <a:rPr lang="en-US" sz="4500" b="1" dirty="0" err="1">
                    <a:solidFill>
                      <a:schemeClr val="bg1"/>
                    </a:solidFill>
                    <a:latin typeface="Tahoma" pitchFamily="34" charset="0"/>
                    <a:ea typeface="Tahoma" pitchFamily="34" charset="0"/>
                    <a:cs typeface="Tahoma" pitchFamily="34" charset="0"/>
                  </a:rPr>
                  <a:t>dụ</a:t>
                </a:r>
                <a:r>
                  <a:rPr lang="en-US" sz="4500" b="1" dirty="0">
                    <a:solidFill>
                      <a:schemeClr val="bg1"/>
                    </a:solidFill>
                    <a:latin typeface="Tahoma" pitchFamily="34" charset="0"/>
                    <a:ea typeface="Tahoma" pitchFamily="34" charset="0"/>
                    <a:cs typeface="Tahoma" pitchFamily="34" charset="0"/>
                  </a:rPr>
                  <a:t> 3</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3" name="Rectangle 2"/>
              <p:cNvSpPr/>
              <p:nvPr/>
            </p:nvSpPr>
            <p:spPr>
              <a:xfrm>
                <a:off x="1524000" y="4057234"/>
                <a:ext cx="21793200" cy="2970040"/>
              </a:xfrm>
              <a:prstGeom prst="rect">
                <a:avLst/>
              </a:prstGeom>
            </p:spPr>
            <p:txBody>
              <a:bodyPr wrap="square" lIns="91434" tIns="45718" rIns="91434" bIns="45718">
                <a:spAutoFit/>
              </a:bodyPr>
              <a:lstStyle/>
              <a:p>
                <a:r>
                  <a:rPr lang="en-US" b="1" i="1" dirty="0">
                    <a:latin typeface="Tahoma" panose="020B0604030504040204" pitchFamily="34" charset="0"/>
                    <a:ea typeface="Tahoma" panose="020B0604030504040204" pitchFamily="34" charset="0"/>
                    <a:cs typeface="Tahoma" panose="020B0604030504040204" pitchFamily="34" charset="0"/>
                  </a:rPr>
                  <a:t>T</a:t>
                </a:r>
                <a:r>
                  <a:rPr lang="vi-VN" b="1" i="1" dirty="0">
                    <a:latin typeface="Tahoma" panose="020B0604030504040204" pitchFamily="34" charset="0"/>
                    <a:ea typeface="Tahoma" panose="020B0604030504040204" pitchFamily="34" charset="0"/>
                    <a:cs typeface="Tahoma" panose="020B0604030504040204" pitchFamily="34" charset="0"/>
                  </a:rPr>
                  <a:t>rong mặt phẳng </a:t>
                </a:r>
                <a14:m>
                  <m:oMath xmlns:m="http://schemas.openxmlformats.org/officeDocument/2006/math">
                    <m:d>
                      <m:dPr>
                        <m:ctrlPr>
                          <a:rPr lang="en-US" b="1" i="1">
                            <a:latin typeface="Cambria Math" panose="02040503050406030204" pitchFamily="18" charset="0"/>
                          </a:rPr>
                        </m:ctrlPr>
                      </m:dPr>
                      <m:e>
                        <m:r>
                          <a:rPr lang="en-US" b="1" i="1">
                            <a:latin typeface="Cambria Math"/>
                          </a:rPr>
                          <m:t>𝑷</m:t>
                        </m:r>
                      </m:e>
                    </m:d>
                  </m:oMath>
                </a14:m>
                <a:r>
                  <a:rPr lang="vi-VN" b="1" i="1" dirty="0">
                    <a:latin typeface="Tahoma" panose="020B0604030504040204" pitchFamily="34" charset="0"/>
                    <a:ea typeface="Tahoma" panose="020B0604030504040204" pitchFamily="34" charset="0"/>
                    <a:cs typeface="Tahoma" panose="020B0604030504040204" pitchFamily="34" charset="0"/>
                  </a:rPr>
                  <a:t>cho hình bình hành</a:t>
                </a:r>
                <a14:m>
                  <m:oMath xmlns:m="http://schemas.openxmlformats.org/officeDocument/2006/math">
                    <m:r>
                      <a:rPr lang="en-US" sz="4500" b="1" i="1">
                        <a:latin typeface="Cambria Math"/>
                      </a:rPr>
                      <m:t> </m:t>
                    </m:r>
                    <m:r>
                      <a:rPr lang="en-US" sz="4500" b="1" i="1">
                        <a:latin typeface="Cambria Math"/>
                      </a:rPr>
                      <m:t>𝑨𝑩𝑪𝑫</m:t>
                    </m:r>
                  </m:oMath>
                </a14:m>
                <a:r>
                  <a:rPr lang="vi-VN" sz="4800" b="1" i="1" dirty="0">
                    <a:latin typeface="Tahoma" panose="020B0604030504040204" pitchFamily="34" charset="0"/>
                    <a:ea typeface="Tahoma" panose="020B0604030504040204" pitchFamily="34" charset="0"/>
                    <a:cs typeface="Tahoma" panose="020B0604030504040204" pitchFamily="34" charset="0"/>
                  </a:rPr>
                  <a:t> .</a:t>
                </a:r>
                <a:r>
                  <a:rPr lang="vi-VN" b="1" i="1" dirty="0">
                    <a:latin typeface="Tahoma" panose="020B0604030504040204" pitchFamily="34" charset="0"/>
                    <a:ea typeface="Tahoma" panose="020B0604030504040204" pitchFamily="34" charset="0"/>
                    <a:cs typeface="Tahoma" panose="020B0604030504040204" pitchFamily="34" charset="0"/>
                  </a:rPr>
                  <a:t> Qua  lần lượt vẽ bốn đường thẳng </a:t>
                </a:r>
                <a14:m>
                  <m:oMath xmlns:m="http://schemas.openxmlformats.org/officeDocument/2006/math">
                    <m:r>
                      <a:rPr lang="en-US" sz="4800" b="1" i="1">
                        <a:latin typeface="Cambria Math"/>
                      </a:rPr>
                      <m:t>𝒂</m:t>
                    </m:r>
                    <m:r>
                      <a:rPr lang="en-US" sz="4800" b="1">
                        <a:latin typeface="Cambria Math"/>
                      </a:rPr>
                      <m:t>,</m:t>
                    </m:r>
                    <m:r>
                      <a:rPr lang="en-US" sz="4800" b="1" i="1">
                        <a:latin typeface="Cambria Math"/>
                      </a:rPr>
                      <m:t>𝒃</m:t>
                    </m:r>
                    <m:r>
                      <a:rPr lang="en-US" sz="4800" b="1">
                        <a:latin typeface="Cambria Math"/>
                      </a:rPr>
                      <m:t>,</m:t>
                    </m:r>
                    <m:r>
                      <a:rPr lang="en-US" sz="4800" b="1" i="1">
                        <a:latin typeface="Cambria Math"/>
                      </a:rPr>
                      <m:t>𝒄</m:t>
                    </m:r>
                    <m:r>
                      <a:rPr lang="en-US" sz="4800" b="1">
                        <a:latin typeface="Cambria Math"/>
                      </a:rPr>
                      <m:t>,</m:t>
                    </m:r>
                    <m:r>
                      <a:rPr lang="en-US" sz="4800" b="1" i="1">
                        <a:latin typeface="Cambria Math"/>
                      </a:rPr>
                      <m:t>𝒅</m:t>
                    </m:r>
                  </m:oMath>
                </a14:m>
                <a:r>
                  <a:rPr lang="vi-VN" sz="4800" b="1" i="1" dirty="0">
                    <a:latin typeface="Tahoma" panose="020B0604030504040204" pitchFamily="34" charset="0"/>
                    <a:ea typeface="Tahoma" panose="020B0604030504040204" pitchFamily="34" charset="0"/>
                    <a:cs typeface="Tahoma" panose="020B0604030504040204" pitchFamily="34" charset="0"/>
                  </a:rPr>
                  <a:t> </a:t>
                </a:r>
                <a:r>
                  <a:rPr lang="vi-VN" b="1" i="1" dirty="0">
                    <a:latin typeface="Tahoma" panose="020B0604030504040204" pitchFamily="34" charset="0"/>
                    <a:ea typeface="Tahoma" panose="020B0604030504040204" pitchFamily="34" charset="0"/>
                    <a:cs typeface="Tahoma" panose="020B0604030504040204" pitchFamily="34" charset="0"/>
                  </a:rPr>
                  <a:t>đôi một song song với nhau và không nằm trên </a:t>
                </a:r>
                <a14:m>
                  <m:oMath xmlns:m="http://schemas.openxmlformats.org/officeDocument/2006/math">
                    <m:d>
                      <m:dPr>
                        <m:ctrlPr>
                          <a:rPr lang="en-US" b="1" i="1">
                            <a:latin typeface="Cambria Math" panose="02040503050406030204" pitchFamily="18" charset="0"/>
                          </a:rPr>
                        </m:ctrlPr>
                      </m:dPr>
                      <m:e>
                        <m:r>
                          <a:rPr lang="en-US" b="1" i="1">
                            <a:latin typeface="Cambria Math"/>
                          </a:rPr>
                          <m:t>𝑷</m:t>
                        </m:r>
                      </m:e>
                    </m:d>
                  </m:oMath>
                </a14:m>
                <a:r>
                  <a:rPr lang="vi-VN" b="1" i="1" dirty="0">
                    <a:latin typeface="Tahoma" panose="020B0604030504040204" pitchFamily="34" charset="0"/>
                    <a:ea typeface="Tahoma" panose="020B0604030504040204" pitchFamily="34" charset="0"/>
                    <a:cs typeface="Tahoma" panose="020B0604030504040204" pitchFamily="34" charset="0"/>
                  </a:rPr>
                  <a:t> . Một mặt phẳng</a:t>
                </a:r>
                <a14:m>
                  <m:oMath xmlns:m="http://schemas.openxmlformats.org/officeDocument/2006/math">
                    <m:d>
                      <m:dPr>
                        <m:ctrlPr>
                          <a:rPr lang="en-US" b="1" i="1">
                            <a:latin typeface="Cambria Math" panose="02040503050406030204" pitchFamily="18" charset="0"/>
                          </a:rPr>
                        </m:ctrlPr>
                      </m:dPr>
                      <m:e>
                        <m:r>
                          <a:rPr lang="en-US" b="1" i="1">
                            <a:latin typeface="Cambria Math"/>
                          </a:rPr>
                          <m:t>𝑸</m:t>
                        </m:r>
                      </m:e>
                    </m:d>
                  </m:oMath>
                </a14:m>
                <a:r>
                  <a:rPr lang="vi-VN" b="1" i="1" dirty="0">
                    <a:latin typeface="Tahoma" panose="020B0604030504040204" pitchFamily="34" charset="0"/>
                    <a:ea typeface="Tahoma" panose="020B0604030504040204" pitchFamily="34" charset="0"/>
                    <a:cs typeface="Tahoma" panose="020B0604030504040204" pitchFamily="34" charset="0"/>
                  </a:rPr>
                  <a:t> cắt </a:t>
                </a:r>
                <a14:m>
                  <m:oMath xmlns:m="http://schemas.openxmlformats.org/officeDocument/2006/math">
                    <m:r>
                      <a:rPr lang="en-US" sz="4800" b="1" i="1">
                        <a:latin typeface="Cambria Math"/>
                      </a:rPr>
                      <m:t> </m:t>
                    </m:r>
                    <m:r>
                      <a:rPr lang="en-US" sz="4800" b="1" i="1">
                        <a:latin typeface="Cambria Math"/>
                      </a:rPr>
                      <m:t>𝒂</m:t>
                    </m:r>
                    <m:r>
                      <a:rPr lang="en-US" sz="4800" b="1">
                        <a:latin typeface="Cambria Math"/>
                      </a:rPr>
                      <m:t>,</m:t>
                    </m:r>
                    <m:r>
                      <a:rPr lang="en-US" sz="4800" b="1" i="1">
                        <a:latin typeface="Cambria Math"/>
                      </a:rPr>
                      <m:t>𝒃</m:t>
                    </m:r>
                    <m:r>
                      <a:rPr lang="en-US" sz="4800" b="1">
                        <a:latin typeface="Cambria Math"/>
                      </a:rPr>
                      <m:t>,</m:t>
                    </m:r>
                    <m:r>
                      <a:rPr lang="en-US" sz="4800" b="1" i="1">
                        <a:latin typeface="Cambria Math"/>
                      </a:rPr>
                      <m:t>𝒄</m:t>
                    </m:r>
                    <m:r>
                      <a:rPr lang="en-US" sz="4800" b="1">
                        <a:latin typeface="Cambria Math"/>
                      </a:rPr>
                      <m:t>,</m:t>
                    </m:r>
                    <m:r>
                      <a:rPr lang="en-US" sz="4800" b="1" i="1">
                        <a:latin typeface="Cambria Math"/>
                      </a:rPr>
                      <m:t>𝒅</m:t>
                    </m:r>
                  </m:oMath>
                </a14:m>
                <a:r>
                  <a:rPr lang="vi-VN" sz="4800" b="1" i="1" dirty="0">
                    <a:latin typeface="Tahoma" panose="020B0604030504040204" pitchFamily="34" charset="0"/>
                    <a:ea typeface="Tahoma" panose="020B0604030504040204" pitchFamily="34" charset="0"/>
                    <a:cs typeface="Tahoma" panose="020B0604030504040204" pitchFamily="34" charset="0"/>
                  </a:rPr>
                  <a:t> </a:t>
                </a:r>
                <a:r>
                  <a:rPr lang="vi-VN" b="1" i="1" dirty="0">
                    <a:latin typeface="Tahoma" panose="020B0604030504040204" pitchFamily="34" charset="0"/>
                    <a:ea typeface="Tahoma" panose="020B0604030504040204" pitchFamily="34" charset="0"/>
                    <a:cs typeface="Tahoma" panose="020B0604030504040204" pitchFamily="34" charset="0"/>
                  </a:rPr>
                  <a:t>lần lượt tại bốn điểm </a:t>
                </a:r>
                <a14:m>
                  <m:oMath xmlns:m="http://schemas.openxmlformats.org/officeDocument/2006/math">
                    <m:r>
                      <a:rPr lang="en-US" b="1" i="1">
                        <a:latin typeface="Cambria Math"/>
                      </a:rPr>
                      <m:t>𝑨</m:t>
                    </m:r>
                    <m:r>
                      <a:rPr lang="en-US" b="1" i="1">
                        <a:latin typeface="Cambria Math"/>
                      </a:rPr>
                      <m:t>′</m:t>
                    </m:r>
                    <m:r>
                      <a:rPr lang="en-US" b="1">
                        <a:latin typeface="Cambria Math"/>
                      </a:rPr>
                      <m:t>,</m:t>
                    </m:r>
                    <m:r>
                      <a:rPr lang="en-US" b="1" i="1">
                        <a:latin typeface="Cambria Math"/>
                      </a:rPr>
                      <m:t>𝑩</m:t>
                    </m:r>
                    <m:r>
                      <a:rPr lang="en-US" b="1" i="1">
                        <a:latin typeface="Cambria Math"/>
                      </a:rPr>
                      <m:t>′</m:t>
                    </m:r>
                    <m:r>
                      <a:rPr lang="en-US" b="1">
                        <a:latin typeface="Cambria Math"/>
                      </a:rPr>
                      <m:t>,</m:t>
                    </m:r>
                    <m:r>
                      <a:rPr lang="en-US" b="1" i="1">
                        <a:latin typeface="Cambria Math"/>
                      </a:rPr>
                      <m:t>𝑪</m:t>
                    </m:r>
                    <m:r>
                      <a:rPr lang="en-US" b="1" i="1">
                        <a:latin typeface="Cambria Math"/>
                      </a:rPr>
                      <m:t>′</m:t>
                    </m:r>
                    <m:r>
                      <a:rPr lang="en-US" b="1">
                        <a:latin typeface="Cambria Math"/>
                      </a:rPr>
                      <m:t>,</m:t>
                    </m:r>
                    <m:r>
                      <a:rPr lang="en-US" b="1" i="1">
                        <a:latin typeface="Cambria Math"/>
                      </a:rPr>
                      <m:t>𝑫</m:t>
                    </m:r>
                    <m:r>
                      <a:rPr lang="en-US" b="1" i="1">
                        <a:latin typeface="Cambria Math"/>
                      </a:rPr>
                      <m:t>′</m:t>
                    </m:r>
                  </m:oMath>
                </a14:m>
                <a:r>
                  <a:rPr lang="vi-VN" b="1" i="1" dirty="0">
                    <a:latin typeface="Tahoma" panose="020B0604030504040204" pitchFamily="34" charset="0"/>
                    <a:ea typeface="Tahoma" panose="020B0604030504040204" pitchFamily="34" charset="0"/>
                    <a:cs typeface="Tahoma" panose="020B0604030504040204" pitchFamily="34" charset="0"/>
                  </a:rPr>
                  <a:t> . Chứng minh rằng </a:t>
                </a:r>
                <a14:m>
                  <m:oMath xmlns:m="http://schemas.openxmlformats.org/officeDocument/2006/math">
                    <m:r>
                      <a:rPr lang="en-US" b="1" i="1">
                        <a:latin typeface="Cambria Math"/>
                      </a:rPr>
                      <m:t>𝑨</m:t>
                    </m:r>
                    <m:r>
                      <a:rPr lang="en-US" b="1" i="1">
                        <a:latin typeface="Cambria Math"/>
                      </a:rPr>
                      <m:t>′</m:t>
                    </m:r>
                    <m:r>
                      <a:rPr lang="en-US" b="1" i="1">
                        <a:latin typeface="Cambria Math"/>
                      </a:rPr>
                      <m:t>𝑩</m:t>
                    </m:r>
                    <m:r>
                      <a:rPr lang="en-US" b="1" i="1">
                        <a:latin typeface="Cambria Math"/>
                      </a:rPr>
                      <m:t>′</m:t>
                    </m:r>
                    <m:r>
                      <a:rPr lang="en-US" b="1" i="1">
                        <a:latin typeface="Cambria Math"/>
                      </a:rPr>
                      <m:t>𝑪</m:t>
                    </m:r>
                    <m:r>
                      <a:rPr lang="en-US" b="1" i="1">
                        <a:latin typeface="Cambria Math"/>
                      </a:rPr>
                      <m:t>′</m:t>
                    </m:r>
                    <m:r>
                      <a:rPr lang="en-US" b="1" i="1">
                        <a:latin typeface="Cambria Math"/>
                      </a:rPr>
                      <m:t>𝑫</m:t>
                    </m:r>
                    <m:r>
                      <a:rPr lang="en-US" b="1" i="1">
                        <a:latin typeface="Cambria Math"/>
                      </a:rPr>
                      <m:t>′</m:t>
                    </m:r>
                  </m:oMath>
                </a14:m>
                <a:r>
                  <a:rPr lang="vi-VN" b="1" i="1" dirty="0">
                    <a:latin typeface="Tahoma" panose="020B0604030504040204" pitchFamily="34" charset="0"/>
                    <a:ea typeface="Tahoma" panose="020B0604030504040204" pitchFamily="34" charset="0"/>
                    <a:cs typeface="Tahoma" panose="020B0604030504040204" pitchFamily="34" charset="0"/>
                  </a:rPr>
                  <a:t> là hình bình hành</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24000" y="4057233"/>
                <a:ext cx="21793200" cy="2985433"/>
              </a:xfrm>
              <a:prstGeom prst="rect">
                <a:avLst/>
              </a:prstGeom>
              <a:blipFill rotWithShape="1">
                <a:blip r:embed="rId3"/>
                <a:stretch>
                  <a:fillRect l="-1119" t="-4703" b="-8793"/>
                </a:stretch>
              </a:blipFill>
            </p:spPr>
            <p:txBody>
              <a:bodyPr/>
              <a:lstStyle/>
              <a:p>
                <a:r>
                  <a:rPr lang="en-US">
                    <a:noFill/>
                  </a:rPr>
                  <a:t> </a:t>
                </a:r>
              </a:p>
            </p:txBody>
          </p:sp>
        </mc:Fallback>
      </mc:AlternateContent>
      <p:pic>
        <p:nvPicPr>
          <p:cNvPr id="14338" name="Picture 2" descr="C:\Users\ADMIN\Pictures\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400" y="7086600"/>
            <a:ext cx="6096000" cy="59382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2286001" y="7620005"/>
                <a:ext cx="14249400" cy="4979180"/>
              </a:xfrm>
              <a:prstGeom prst="rect">
                <a:avLst/>
              </a:prstGeom>
            </p:spPr>
            <p:txBody>
              <a:bodyPr wrap="squar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Ta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b="1">
                        <a:latin typeface="Cambria Math"/>
                      </a:rPr>
                      <m:t>   </m:t>
                    </m:r>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d>
                                <m:dPr>
                                  <m:ctrlPr>
                                    <a:rPr lang="en-US" b="1" i="1">
                                      <a:latin typeface="Cambria Math" panose="02040503050406030204" pitchFamily="18" charset="0"/>
                                    </a:rPr>
                                  </m:ctrlPr>
                                </m:dPr>
                                <m:e>
                                  <m:r>
                                    <a:rPr lang="en-US" b="1" i="1">
                                      <a:latin typeface="Cambria Math"/>
                                    </a:rPr>
                                    <m:t>𝒂</m:t>
                                  </m:r>
                                  <m:r>
                                    <a:rPr lang="en-US" b="1">
                                      <a:latin typeface="Cambria Math"/>
                                    </a:rPr>
                                    <m:t>,</m:t>
                                  </m:r>
                                  <m:r>
                                    <a:rPr lang="en-US" b="1" i="1">
                                      <a:latin typeface="Cambria Math"/>
                                    </a:rPr>
                                    <m:t>𝒃</m:t>
                                  </m:r>
                                </m:e>
                              </m:d>
                              <m:r>
                                <a:rPr lang="en-US" b="1">
                                  <a:latin typeface="Cambria Math"/>
                                </a:rPr>
                                <m:t>//</m:t>
                              </m:r>
                              <m:r>
                                <a:rPr lang="en-US" b="1" i="1">
                                  <a:latin typeface="Cambria Math"/>
                                </a:rPr>
                                <m:t> </m:t>
                              </m:r>
                              <m:r>
                                <a:rPr lang="en-US" b="1">
                                  <a:latin typeface="Cambria Math"/>
                                </a:rPr>
                                <m:t>(</m:t>
                              </m:r>
                              <m:r>
                                <a:rPr lang="en-US" b="1" i="1">
                                  <a:latin typeface="Cambria Math"/>
                                </a:rPr>
                                <m:t>𝒄</m:t>
                              </m:r>
                              <m:r>
                                <a:rPr lang="en-US" b="1">
                                  <a:latin typeface="Cambria Math"/>
                                </a:rPr>
                                <m:t>,</m:t>
                              </m:r>
                              <m:r>
                                <a:rPr lang="en-US" b="1" i="1">
                                  <a:latin typeface="Cambria Math"/>
                                </a:rPr>
                                <m:t>𝒅</m:t>
                              </m:r>
                              <m:r>
                                <a:rPr lang="en-US" b="1">
                                  <a:latin typeface="Cambria Math"/>
                                </a:rPr>
                                <m:t>)</m:t>
                              </m:r>
                            </m:e>
                          </m:mr>
                          <m:mr>
                            <m:e>
                              <m:r>
                                <a:rPr lang="en-US" b="1">
                                  <a:latin typeface="Cambria Math"/>
                                </a:rPr>
                                <m:t>(</m:t>
                              </m:r>
                              <m:r>
                                <a:rPr lang="en-US" b="1" i="1">
                                  <a:latin typeface="Cambria Math"/>
                                </a:rPr>
                                <m:t>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𝒂</m:t>
                                  </m:r>
                                  <m:r>
                                    <a:rPr lang="en-US" b="1">
                                      <a:latin typeface="Cambria Math"/>
                                    </a:rPr>
                                    <m:t>,</m:t>
                                  </m:r>
                                  <m:r>
                                    <a:rPr lang="en-US" b="1" i="1">
                                      <a:latin typeface="Cambria Math"/>
                                    </a:rPr>
                                    <m:t>𝒃</m:t>
                                  </m:r>
                                </m:e>
                              </m:d>
                              <m:r>
                                <a:rPr lang="en-US" b="1" i="1">
                                  <a:latin typeface="Cambria Math"/>
                                </a:rPr>
                                <m:t>=</m:t>
                              </m:r>
                              <m:r>
                                <a:rPr lang="en-US" b="1" i="1">
                                  <a:latin typeface="Cambria Math"/>
                                </a:rPr>
                                <m:t>𝑨</m:t>
                              </m:r>
                              <m:r>
                                <a:rPr lang="en-US" b="1" i="1">
                                  <a:latin typeface="Cambria Math"/>
                                </a:rPr>
                                <m:t>′</m:t>
                              </m:r>
                              <m:r>
                                <a:rPr lang="en-US" b="1" i="1">
                                  <a:latin typeface="Cambria Math"/>
                                </a:rPr>
                                <m:t>𝑩</m:t>
                              </m:r>
                              <m:r>
                                <a:rPr lang="en-US" b="1" i="1">
                                  <a:latin typeface="Cambria Math"/>
                                </a:rPr>
                                <m:t>′</m:t>
                              </m:r>
                            </m:e>
                          </m:mr>
                          <m:mr>
                            <m:e>
                              <m:r>
                                <a:rPr lang="en-US" b="1">
                                  <a:latin typeface="Cambria Math"/>
                                </a:rPr>
                                <m:t>(</m:t>
                              </m:r>
                              <m:r>
                                <a:rPr lang="en-US" b="1" i="1">
                                  <a:latin typeface="Cambria Math"/>
                                </a:rPr>
                                <m:t>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𝒄</m:t>
                                  </m:r>
                                  <m:r>
                                    <a:rPr lang="en-US" b="1">
                                      <a:latin typeface="Cambria Math"/>
                                    </a:rPr>
                                    <m:t>,</m:t>
                                  </m:r>
                                  <m:r>
                                    <a:rPr lang="en-US" b="1" i="1">
                                      <a:latin typeface="Cambria Math"/>
                                    </a:rPr>
                                    <m:t>𝒅</m:t>
                                  </m:r>
                                </m:e>
                              </m:d>
                              <m:r>
                                <a:rPr lang="en-US" b="1" i="1">
                                  <a:latin typeface="Cambria Math"/>
                                </a:rPr>
                                <m:t>=</m:t>
                              </m:r>
                              <m:r>
                                <a:rPr lang="en-US" b="1" i="1">
                                  <a:latin typeface="Cambria Math"/>
                                </a:rPr>
                                <m:t>𝑪</m:t>
                              </m:r>
                              <m:r>
                                <a:rPr lang="en-US" b="1" i="1">
                                  <a:latin typeface="Cambria Math"/>
                                </a:rPr>
                                <m:t>′</m:t>
                              </m:r>
                              <m:r>
                                <a:rPr lang="en-US" b="1" i="1">
                                  <a:latin typeface="Cambria Math"/>
                                </a:rPr>
                                <m:t>𝑫</m:t>
                              </m:r>
                              <m:r>
                                <a:rPr lang="en-US" b="1" i="1">
                                  <a:latin typeface="Cambria Math"/>
                                </a:rPr>
                                <m:t>′</m:t>
                              </m:r>
                            </m:e>
                          </m:mr>
                        </m:m>
                      </m:e>
                    </m:d>
                    <m:r>
                      <a:rPr lang="en-US" b="1" i="1">
                        <a:latin typeface="Cambria Math"/>
                      </a:rPr>
                      <m:t>⇒</m:t>
                    </m:r>
                    <m:r>
                      <a:rPr lang="en-US" b="1" i="1">
                        <a:latin typeface="Cambria Math"/>
                      </a:rPr>
                      <m:t>𝑨</m:t>
                    </m:r>
                    <m:r>
                      <a:rPr lang="en-US" b="1" i="1">
                        <a:latin typeface="Cambria Math"/>
                      </a:rPr>
                      <m:t>′</m:t>
                    </m:r>
                    <m:r>
                      <a:rPr lang="en-US" b="1" i="1">
                        <a:latin typeface="Cambria Math"/>
                      </a:rPr>
                      <m:t>𝑩</m:t>
                    </m:r>
                    <m:r>
                      <a:rPr lang="en-US" b="1" i="1">
                        <a:latin typeface="Cambria Math"/>
                      </a:rPr>
                      <m:t>′</m:t>
                    </m:r>
                    <m:r>
                      <a:rPr lang="en-US" b="1">
                        <a:latin typeface="Cambria Math"/>
                      </a:rPr>
                      <m:t>//</m:t>
                    </m:r>
                    <m:r>
                      <a:rPr lang="en-US" b="1" i="1">
                        <a:latin typeface="Cambria Math"/>
                      </a:rPr>
                      <m:t>𝑪</m:t>
                    </m:r>
                    <m:r>
                      <a:rPr lang="en-US" b="1" i="1">
                        <a:latin typeface="Cambria Math"/>
                      </a:rPr>
                      <m:t>′</m:t>
                    </m:r>
                    <m:r>
                      <a:rPr lang="en-US" b="1" i="1">
                        <a:latin typeface="Cambria Math"/>
                      </a:rPr>
                      <m:t>𝑫</m:t>
                    </m:r>
                    <m:r>
                      <a:rPr lang="en-US" b="1" i="1">
                        <a:latin typeface="Cambria Math"/>
                      </a:rPr>
                      <m:t>′</m:t>
                    </m:r>
                    <m:r>
                      <a:rPr lang="en-US" b="1">
                        <a:latin typeface="Cambria Math"/>
                      </a:rPr>
                      <m:t>(</m:t>
                    </m:r>
                    <m:r>
                      <a:rPr lang="en-US" b="1" i="1">
                        <a:latin typeface="Cambria Math"/>
                      </a:rPr>
                      <m:t>𝟏</m:t>
                    </m:r>
                    <m:r>
                      <a:rPr lang="en-US" b="1">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t>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d>
                                <m:dPr>
                                  <m:ctrlPr>
                                    <a:rPr lang="en-US" b="1" i="1">
                                      <a:latin typeface="Cambria Math" panose="02040503050406030204" pitchFamily="18" charset="0"/>
                                    </a:rPr>
                                  </m:ctrlPr>
                                </m:dPr>
                                <m:e>
                                  <m:r>
                                    <a:rPr lang="en-US" b="1" i="1">
                                      <a:latin typeface="Cambria Math"/>
                                    </a:rPr>
                                    <m:t>𝒂</m:t>
                                  </m:r>
                                  <m:r>
                                    <a:rPr lang="en-US" b="1">
                                      <a:latin typeface="Cambria Math"/>
                                    </a:rPr>
                                    <m:t>,</m:t>
                                  </m:r>
                                  <m:r>
                                    <a:rPr lang="en-US" b="1" i="1">
                                      <a:latin typeface="Cambria Math"/>
                                    </a:rPr>
                                    <m:t>𝒅</m:t>
                                  </m:r>
                                </m:e>
                              </m:d>
                              <m:r>
                                <a:rPr lang="en-US" b="1">
                                  <a:latin typeface="Cambria Math"/>
                                </a:rPr>
                                <m:t>//</m:t>
                              </m:r>
                              <m:r>
                                <a:rPr lang="en-US" b="1" i="1">
                                  <a:latin typeface="Cambria Math"/>
                                </a:rPr>
                                <m:t> </m:t>
                              </m:r>
                              <m:r>
                                <a:rPr lang="en-US" b="1">
                                  <a:latin typeface="Cambria Math"/>
                                </a:rPr>
                                <m:t>(</m:t>
                              </m:r>
                              <m:r>
                                <a:rPr lang="en-US" b="1" i="1">
                                  <a:latin typeface="Cambria Math"/>
                                </a:rPr>
                                <m:t>𝒃</m:t>
                              </m:r>
                              <m:r>
                                <a:rPr lang="en-US" b="1">
                                  <a:latin typeface="Cambria Math"/>
                                </a:rPr>
                                <m:t>,</m:t>
                              </m:r>
                              <m:r>
                                <a:rPr lang="en-US" b="1" i="1">
                                  <a:latin typeface="Cambria Math"/>
                                </a:rPr>
                                <m:t>𝒄</m:t>
                              </m:r>
                              <m:r>
                                <a:rPr lang="en-US" b="1">
                                  <a:latin typeface="Cambria Math"/>
                                </a:rPr>
                                <m:t>)</m:t>
                              </m:r>
                            </m:e>
                          </m:mr>
                          <m:mr>
                            <m:e>
                              <m:r>
                                <a:rPr lang="en-US" b="1">
                                  <a:latin typeface="Cambria Math"/>
                                </a:rPr>
                                <m:t>(</m:t>
                              </m:r>
                              <m:r>
                                <a:rPr lang="en-US" b="1" i="1">
                                  <a:latin typeface="Cambria Math"/>
                                </a:rPr>
                                <m:t>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𝒂</m:t>
                                  </m:r>
                                  <m:r>
                                    <a:rPr lang="en-US" b="1">
                                      <a:latin typeface="Cambria Math"/>
                                    </a:rPr>
                                    <m:t>,</m:t>
                                  </m:r>
                                  <m:r>
                                    <a:rPr lang="en-US" b="1" i="1">
                                      <a:latin typeface="Cambria Math"/>
                                    </a:rPr>
                                    <m:t>𝒅</m:t>
                                  </m:r>
                                </m:e>
                              </m:d>
                              <m:r>
                                <a:rPr lang="en-US" b="1" i="1">
                                  <a:latin typeface="Cambria Math"/>
                                </a:rPr>
                                <m:t>=</m:t>
                              </m:r>
                              <m:r>
                                <a:rPr lang="en-US" b="1" i="1">
                                  <a:latin typeface="Cambria Math"/>
                                </a:rPr>
                                <m:t>𝑨</m:t>
                              </m:r>
                              <m:r>
                                <a:rPr lang="en-US" b="1" i="1">
                                  <a:latin typeface="Cambria Math"/>
                                </a:rPr>
                                <m:t>′</m:t>
                              </m:r>
                              <m:r>
                                <a:rPr lang="en-US" b="1" i="1">
                                  <a:latin typeface="Cambria Math"/>
                                </a:rPr>
                                <m:t>𝑫</m:t>
                              </m:r>
                              <m:r>
                                <a:rPr lang="en-US" b="1" i="1">
                                  <a:latin typeface="Cambria Math"/>
                                </a:rPr>
                                <m:t>′</m:t>
                              </m:r>
                            </m:e>
                          </m:mr>
                          <m:mr>
                            <m:e>
                              <m:r>
                                <a:rPr lang="en-US" b="1">
                                  <a:latin typeface="Cambria Math"/>
                                </a:rPr>
                                <m:t>(</m:t>
                              </m:r>
                              <m:r>
                                <a:rPr lang="en-US" b="1" i="1">
                                  <a:latin typeface="Cambria Math"/>
                                </a:rPr>
                                <m:t>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𝒃</m:t>
                                  </m:r>
                                  <m:r>
                                    <a:rPr lang="en-US" b="1">
                                      <a:latin typeface="Cambria Math"/>
                                    </a:rPr>
                                    <m:t>,</m:t>
                                  </m:r>
                                  <m:r>
                                    <a:rPr lang="en-US" b="1" i="1">
                                      <a:latin typeface="Cambria Math"/>
                                    </a:rPr>
                                    <m:t>𝒄</m:t>
                                  </m:r>
                                </m:e>
                              </m:d>
                              <m:r>
                                <a:rPr lang="en-US" b="1" i="1">
                                  <a:latin typeface="Cambria Math"/>
                                </a:rPr>
                                <m:t>=</m:t>
                              </m:r>
                              <m:r>
                                <a:rPr lang="en-US" b="1" i="1">
                                  <a:latin typeface="Cambria Math"/>
                                </a:rPr>
                                <m:t>𝑩</m:t>
                              </m:r>
                              <m:r>
                                <a:rPr lang="en-US" b="1" i="1">
                                  <a:latin typeface="Cambria Math"/>
                                </a:rPr>
                                <m:t>′</m:t>
                              </m:r>
                              <m:r>
                                <a:rPr lang="en-US" b="1" i="1">
                                  <a:latin typeface="Cambria Math"/>
                                </a:rPr>
                                <m:t>𝑪</m:t>
                              </m:r>
                              <m:r>
                                <a:rPr lang="en-US" b="1" i="1">
                                  <a:latin typeface="Cambria Math"/>
                                </a:rPr>
                                <m:t>′</m:t>
                              </m:r>
                            </m:e>
                          </m:mr>
                        </m:m>
                      </m:e>
                    </m:d>
                    <m:r>
                      <a:rPr lang="en-US" b="1" i="1">
                        <a:latin typeface="Cambria Math"/>
                      </a:rPr>
                      <m:t>⇒</m:t>
                    </m:r>
                    <m:r>
                      <a:rPr lang="en-US" b="1" i="1">
                        <a:latin typeface="Cambria Math"/>
                      </a:rPr>
                      <m:t>𝑨</m:t>
                    </m:r>
                    <m:r>
                      <a:rPr lang="en-US" b="1" i="1">
                        <a:latin typeface="Cambria Math"/>
                      </a:rPr>
                      <m:t>′</m:t>
                    </m:r>
                    <m:r>
                      <a:rPr lang="en-US" b="1" i="1">
                        <a:latin typeface="Cambria Math"/>
                      </a:rPr>
                      <m:t>𝑫</m:t>
                    </m:r>
                    <m:r>
                      <a:rPr lang="en-US" b="1" i="1">
                        <a:latin typeface="Cambria Math"/>
                      </a:rPr>
                      <m:t>′</m:t>
                    </m:r>
                    <m:r>
                      <a:rPr lang="en-US" b="1">
                        <a:latin typeface="Cambria Math"/>
                      </a:rPr>
                      <m:t>//</m:t>
                    </m:r>
                    <m:r>
                      <a:rPr lang="en-US" b="1" i="1">
                        <a:latin typeface="Cambria Math"/>
                      </a:rPr>
                      <m:t>𝑩</m:t>
                    </m:r>
                    <m:r>
                      <a:rPr lang="en-US" b="1" i="1">
                        <a:latin typeface="Cambria Math"/>
                      </a:rPr>
                      <m:t>′</m:t>
                    </m:r>
                    <m:r>
                      <a:rPr lang="en-US" b="1" i="1">
                        <a:latin typeface="Cambria Math"/>
                      </a:rPr>
                      <m:t>𝑪</m:t>
                    </m:r>
                    <m:r>
                      <a:rPr lang="en-US" b="1" i="1">
                        <a:latin typeface="Cambria Math"/>
                      </a:rPr>
                      <m:t>′</m:t>
                    </m:r>
                    <m:r>
                      <a:rPr lang="en-US" b="1">
                        <a:latin typeface="Cambria Math"/>
                      </a:rPr>
                      <m:t>(</m:t>
                    </m:r>
                    <m:r>
                      <a:rPr lang="en-US" b="1" i="1">
                        <a:latin typeface="Cambria Math"/>
                      </a:rPr>
                      <m:t>𝟐</m:t>
                    </m:r>
                    <m:r>
                      <a:rPr lang="en-US" b="1">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Từ (1)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(2)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suy</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ra</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0000FF"/>
                        </a:solidFill>
                        <a:latin typeface="Cambria Math"/>
                      </a:rPr>
                      <m:t>𝑨</m:t>
                    </m:r>
                    <m:r>
                      <a:rPr lang="en-US" b="1" i="1">
                        <a:solidFill>
                          <a:srgbClr val="0000FF"/>
                        </a:solidFill>
                        <a:latin typeface="Cambria Math"/>
                      </a:rPr>
                      <m:t>′</m:t>
                    </m:r>
                    <m:r>
                      <a:rPr lang="en-US" b="1" i="1">
                        <a:solidFill>
                          <a:srgbClr val="0000FF"/>
                        </a:solidFill>
                        <a:latin typeface="Cambria Math"/>
                      </a:rPr>
                      <m:t>𝑩</m:t>
                    </m:r>
                    <m:r>
                      <a:rPr lang="en-US" b="1" i="1">
                        <a:solidFill>
                          <a:srgbClr val="0000FF"/>
                        </a:solidFill>
                        <a:latin typeface="Cambria Math"/>
                      </a:rPr>
                      <m:t>′</m:t>
                    </m:r>
                    <m:r>
                      <a:rPr lang="en-US" b="1" i="1">
                        <a:solidFill>
                          <a:srgbClr val="0000FF"/>
                        </a:solidFill>
                        <a:latin typeface="Cambria Math"/>
                      </a:rPr>
                      <m:t>𝑪</m:t>
                    </m:r>
                    <m:r>
                      <a:rPr lang="en-US" b="1" i="1">
                        <a:solidFill>
                          <a:srgbClr val="0000FF"/>
                        </a:solidFill>
                        <a:latin typeface="Cambria Math"/>
                      </a:rPr>
                      <m:t>′</m:t>
                    </m:r>
                    <m:r>
                      <a:rPr lang="en-US" b="1" i="1">
                        <a:solidFill>
                          <a:srgbClr val="0000FF"/>
                        </a:solidFill>
                        <a:latin typeface="Cambria Math"/>
                      </a:rPr>
                      <m:t>𝑫</m:t>
                    </m:r>
                    <m:r>
                      <a:rPr lang="en-US" b="1" i="1">
                        <a:solidFill>
                          <a:srgbClr val="0000FF"/>
                        </a:solidFill>
                        <a:latin typeface="Cambria Math"/>
                      </a:rPr>
                      <m:t>′</m:t>
                    </m:r>
                  </m:oMath>
                </a14:m>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bình</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hành</a:t>
                </a:r>
                <a:endParaRPr lang="en-US"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286000" y="7620000"/>
                <a:ext cx="14249400" cy="5092804"/>
              </a:xfrm>
              <a:prstGeom prst="rect">
                <a:avLst/>
              </a:prstGeom>
              <a:blipFill rotWithShape="1">
                <a:blip r:embed="rId5"/>
                <a:stretch>
                  <a:fillRect l="-1711" b="-4671"/>
                </a:stretch>
              </a:blipFill>
            </p:spPr>
            <p:txBody>
              <a:bodyPr/>
              <a:lstStyle/>
              <a:p>
                <a:r>
                  <a:rPr lang="en-US">
                    <a:noFill/>
                  </a:rPr>
                  <a:t> </a:t>
                </a:r>
              </a:p>
            </p:txBody>
          </p:sp>
        </mc:Fallback>
      </mc:AlternateContent>
    </p:spTree>
    <p:extLst>
      <p:ext uri="{BB962C8B-B14F-4D97-AF65-F5344CB8AC3E}">
        <p14:creationId xmlns:p14="http://schemas.microsoft.com/office/powerpoint/2010/main" val="17863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arn(inVertical)">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down)">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Vertical)">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143001" y="3429000"/>
            <a:ext cx="22631400" cy="3810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dirty="0"/>
          </a:p>
        </p:txBody>
      </p:sp>
      <p:sp>
        <p:nvSpPr>
          <p:cNvPr id="28674" name="Rectangle 2"/>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grpSp>
        <p:nvGrpSpPr>
          <p:cNvPr id="97" name="Group 96"/>
          <p:cNvGrpSpPr/>
          <p:nvPr/>
        </p:nvGrpSpPr>
        <p:grpSpPr>
          <a:xfrm>
            <a:off x="533400" y="1676405"/>
            <a:ext cx="19659600" cy="830998"/>
            <a:chOff x="-288924" y="1892299"/>
            <a:chExt cx="19659599" cy="830995"/>
          </a:xfrm>
        </p:grpSpPr>
        <p:sp>
          <p:nvSpPr>
            <p:cNvPr id="98" name="Rounded Rectangle 97"/>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100" name="TextBox 99"/>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101" name="Group 100"/>
          <p:cNvGrpSpPr/>
          <p:nvPr/>
        </p:nvGrpSpPr>
        <p:grpSpPr>
          <a:xfrm>
            <a:off x="1066800" y="2514605"/>
            <a:ext cx="18711861" cy="861774"/>
            <a:chOff x="644526" y="2766774"/>
            <a:chExt cx="10253661" cy="861774"/>
          </a:xfrm>
        </p:grpSpPr>
        <p:sp>
          <p:nvSpPr>
            <p:cNvPr id="102" name="TextBox 101"/>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3</a:t>
              </a:r>
            </a:p>
          </p:txBody>
        </p:sp>
        <p:sp>
          <p:nvSpPr>
            <p:cNvPr id="103" name="Rounded Rectangle 102"/>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3</a:t>
              </a:r>
            </a:p>
          </p:txBody>
        </p:sp>
      </p:grpSp>
      <p:grpSp>
        <p:nvGrpSpPr>
          <p:cNvPr id="61" name="Group 54"/>
          <p:cNvGrpSpPr/>
          <p:nvPr/>
        </p:nvGrpSpPr>
        <p:grpSpPr>
          <a:xfrm>
            <a:off x="1219200" y="6629400"/>
            <a:ext cx="21945600" cy="6781800"/>
            <a:chOff x="1268078" y="3405486"/>
            <a:chExt cx="21945600" cy="6781800"/>
          </a:xfrm>
        </p:grpSpPr>
        <p:sp>
          <p:nvSpPr>
            <p:cNvPr id="62" name="Rounded Rectangle 61"/>
            <p:cNvSpPr/>
            <p:nvPr/>
          </p:nvSpPr>
          <p:spPr>
            <a:xfrm>
              <a:off x="1268078" y="3790950"/>
              <a:ext cx="21945600" cy="639633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12722"/>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2" y="3527166"/>
                <a:ext cx="2185214" cy="784830"/>
              </a:xfrm>
              <a:prstGeom prst="rect">
                <a:avLst/>
              </a:prstGeom>
              <a:noFill/>
            </p:spPr>
            <p:txBody>
              <a:bodyPr wrap="none" rtlCol="0">
                <a:spAutoFit/>
              </a:bodyPr>
              <a:lstStyle/>
              <a:p>
                <a:r>
                  <a:rPr lang="en-US" sz="4500" b="1" dirty="0" err="1">
                    <a:solidFill>
                      <a:schemeClr val="bg1"/>
                    </a:solidFill>
                    <a:latin typeface="Tahoma" pitchFamily="34" charset="0"/>
                    <a:ea typeface="Tahoma" pitchFamily="34" charset="0"/>
                    <a:cs typeface="Tahoma" pitchFamily="34" charset="0"/>
                  </a:rPr>
                  <a:t>Ví</a:t>
                </a:r>
                <a:r>
                  <a:rPr lang="en-US" sz="4500" b="1" dirty="0">
                    <a:solidFill>
                      <a:schemeClr val="bg1"/>
                    </a:solidFill>
                    <a:latin typeface="Tahoma" pitchFamily="34" charset="0"/>
                    <a:ea typeface="Tahoma" pitchFamily="34" charset="0"/>
                    <a:cs typeface="Tahoma" pitchFamily="34" charset="0"/>
                  </a:rPr>
                  <a:t> </a:t>
                </a:r>
                <a:r>
                  <a:rPr lang="en-US" sz="4500" b="1" dirty="0" err="1">
                    <a:solidFill>
                      <a:schemeClr val="bg1"/>
                    </a:solidFill>
                    <a:latin typeface="Tahoma" pitchFamily="34" charset="0"/>
                    <a:ea typeface="Tahoma" pitchFamily="34" charset="0"/>
                    <a:cs typeface="Tahoma" pitchFamily="34" charset="0"/>
                  </a:rPr>
                  <a:t>dụ</a:t>
                </a:r>
                <a:r>
                  <a:rPr lang="en-US" sz="4500" b="1" dirty="0">
                    <a:solidFill>
                      <a:schemeClr val="bg1"/>
                    </a:solidFill>
                    <a:latin typeface="Tahoma" pitchFamily="34" charset="0"/>
                    <a:ea typeface="Tahoma" pitchFamily="34" charset="0"/>
                    <a:cs typeface="Tahoma" pitchFamily="34" charset="0"/>
                  </a:rPr>
                  <a:t> 4</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3" name="Rectangle 2"/>
              <p:cNvSpPr/>
              <p:nvPr/>
            </p:nvSpPr>
            <p:spPr>
              <a:xfrm>
                <a:off x="1524000" y="7647326"/>
                <a:ext cx="12801600" cy="3400927"/>
              </a:xfrm>
              <a:prstGeom prst="rect">
                <a:avLst/>
              </a:prstGeom>
            </p:spPr>
            <p:txBody>
              <a:bodyPr wrap="squar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 Cho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chóp</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𝑺</m:t>
                    </m:r>
                    <m:r>
                      <a:rPr lang="en-US" b="1">
                        <a:latin typeface="Cambria Math"/>
                      </a:rPr>
                      <m:t>.</m:t>
                    </m:r>
                    <m:r>
                      <a:rPr lang="en-US" b="1" i="1">
                        <a:latin typeface="Cambria Math"/>
                      </a:rPr>
                      <m:t>𝑨𝑩𝑪𝑫</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đáy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𝑨𝑩𝑪𝑫</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𝑴</m:t>
                    </m:r>
                    <m:r>
                      <a:rPr lang="en-US" b="1">
                        <a:latin typeface="Cambria Math"/>
                      </a:rPr>
                      <m:t>,</m:t>
                    </m:r>
                    <m:r>
                      <a:rPr lang="en-US" b="1" i="1">
                        <a:latin typeface="Cambria Math"/>
                      </a:rPr>
                      <m:t>𝑵</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𝑨𝑩</m:t>
                    </m:r>
                    <m:r>
                      <a:rPr lang="en-US" b="1">
                        <a:latin typeface="Cambria Math"/>
                      </a:rPr>
                      <m:t>,</m:t>
                    </m:r>
                    <m:r>
                      <a:rPr lang="en-US" b="1" i="1">
                        <a:latin typeface="Cambria Math"/>
                      </a:rPr>
                      <m:t>𝑪𝑫</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diện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chóp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bởi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𝜶</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b="1" i="1">
                        <a:latin typeface="Cambria Math"/>
                      </a:rPr>
                      <m:t>𝑴𝑵</m:t>
                    </m:r>
                  </m:oMath>
                </a14:m>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𝑺𝑨𝑫</m:t>
                        </m:r>
                      </m:e>
                    </m:d>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524000" y="7647325"/>
                <a:ext cx="12801600" cy="3477875"/>
              </a:xfrm>
              <a:prstGeom prst="rect">
                <a:avLst/>
              </a:prstGeom>
              <a:blipFill rotWithShape="1">
                <a:blip r:embed="rId4"/>
                <a:stretch>
                  <a:fillRect l="-1905" t="-3678" r="-571" b="-7180"/>
                </a:stretch>
              </a:blipFill>
            </p:spPr>
            <p:txBody>
              <a:bodyPr/>
              <a:lstStyle/>
              <a:p>
                <a:r>
                  <a:rPr lang="en-US">
                    <a:noFill/>
                  </a:rPr>
                  <a:t> </a:t>
                </a:r>
              </a:p>
            </p:txBody>
          </p:sp>
        </mc:Fallback>
      </mc:AlternateContent>
      <p:sp>
        <p:nvSpPr>
          <p:cNvPr id="2" name="Rectangle 2"/>
          <p:cNvSpPr>
            <a:spLocks noChangeArrowheads="1"/>
          </p:cNvSpPr>
          <p:nvPr/>
        </p:nvSpPr>
        <p:spPr bwMode="auto">
          <a:xfrm>
            <a:off x="2" y="-377024"/>
            <a:ext cx="184718" cy="75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8" rIns="91434" bIns="45718" numCol="1" anchor="ctr" anchorCtr="0" compatLnSpc="1">
            <a:prstTxWarp prst="textNoShape">
              <a:avLst/>
            </a:prstTxWarp>
            <a:spAutoFit/>
          </a:bodyPr>
          <a:lstStyle/>
          <a:p>
            <a:endParaRPr lang="en-US"/>
          </a:p>
        </p:txBody>
      </p:sp>
      <p:pic>
        <p:nvPicPr>
          <p:cNvPr id="92" name="Picture 91"/>
          <p:cNvPicPr/>
          <p:nvPr/>
        </p:nvPicPr>
        <p:blipFill>
          <a:blip r:embed="rId5">
            <a:extLst>
              <a:ext uri="{28A0092B-C50C-407E-A947-70E740481C1C}">
                <a14:useLocalDpi xmlns:a14="http://schemas.microsoft.com/office/drawing/2010/main" val="0"/>
              </a:ext>
            </a:extLst>
          </a:blip>
          <a:srcRect/>
          <a:stretch>
            <a:fillRect/>
          </a:stretch>
        </p:blipFill>
        <p:spPr bwMode="auto">
          <a:xfrm>
            <a:off x="18288000" y="3733800"/>
            <a:ext cx="5181600" cy="3276600"/>
          </a:xfrm>
          <a:prstGeom prst="rect">
            <a:avLst/>
          </a:prstGeom>
          <a:noFill/>
          <a:ln>
            <a:noFill/>
          </a:ln>
        </p:spPr>
      </p:pic>
      <p:sp>
        <p:nvSpPr>
          <p:cNvPr id="12" name="TextBox 11"/>
          <p:cNvSpPr txBox="1"/>
          <p:nvPr/>
        </p:nvSpPr>
        <p:spPr>
          <a:xfrm>
            <a:off x="1752604" y="3352801"/>
            <a:ext cx="14802438" cy="1415768"/>
          </a:xfrm>
          <a:prstGeom prst="rect">
            <a:avLst/>
          </a:prstGeom>
          <a:noFill/>
        </p:spPr>
        <p:txBody>
          <a:bodyPr wrap="none" lIns="91434" tIns="45718" rIns="91434" bIns="45718" rtlCol="0">
            <a:spAutoFit/>
          </a:bodyPr>
          <a:lstStyle/>
          <a:p>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Áp</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định</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lý</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tìm</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giao</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tuyến</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hai</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a:t>
            </a:r>
            <a:b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b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tìm</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thiết</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diện</a:t>
            </a:r>
            <a:endParaRPr lang="en-US"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pic>
        <p:nvPicPr>
          <p:cNvPr id="19459" name="Picture 3" descr="C:\Users\ADMIN\Pictures\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73600" y="7086600"/>
            <a:ext cx="5334000" cy="606053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9202405" y="9731519"/>
            <a:ext cx="1752601" cy="3603486"/>
            <a:chOff x="19202400" y="9731514"/>
            <a:chExt cx="1752604" cy="3603486"/>
          </a:xfrm>
        </p:grpSpPr>
        <p:cxnSp>
          <p:nvCxnSpPr>
            <p:cNvPr id="8" name="Straight Connector 7"/>
            <p:cNvCxnSpPr/>
            <p:nvPr/>
          </p:nvCxnSpPr>
          <p:spPr>
            <a:xfrm flipV="1">
              <a:off x="19777840" y="10287000"/>
              <a:ext cx="609600" cy="243840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19202400" y="12627114"/>
                  <a:ext cx="76816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a:rPr>
                          <m:t>𝑴</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9202400" y="12627114"/>
                  <a:ext cx="768159" cy="70788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0265391" y="9731514"/>
                  <a:ext cx="68961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a:rPr>
                          <m:t>𝑵</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0265388" y="9731514"/>
                  <a:ext cx="689612" cy="707886"/>
                </a:xfrm>
                <a:prstGeom prst="rect">
                  <a:avLst/>
                </a:prstGeom>
                <a:blipFill rotWithShape="1">
                  <a:blip r:embed="rId10"/>
                  <a:stretch>
                    <a:fillRect/>
                  </a:stretch>
                </a:blipFill>
              </p:spPr>
              <p:txBody>
                <a:bodyPr/>
                <a:lstStyle/>
                <a:p>
                  <a:r>
                    <a:rPr lang="en-US">
                      <a:noFill/>
                    </a:rPr>
                    <a:t> </a:t>
                  </a:r>
                </a:p>
              </p:txBody>
            </p:sp>
          </mc:Fallback>
        </mc:AlternateContent>
      </p:grpSp>
      <p:cxnSp>
        <p:nvCxnSpPr>
          <p:cNvPr id="18" name="Straight Connector 17"/>
          <p:cNvCxnSpPr/>
          <p:nvPr/>
        </p:nvCxnSpPr>
        <p:spPr>
          <a:xfrm flipV="1">
            <a:off x="20116801" y="4724400"/>
            <a:ext cx="685800" cy="609600"/>
          </a:xfrm>
          <a:prstGeom prst="line">
            <a:avLst/>
          </a:prstGeom>
          <a:ln w="857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Parallelogram 28"/>
          <p:cNvSpPr/>
          <p:nvPr/>
        </p:nvSpPr>
        <p:spPr>
          <a:xfrm>
            <a:off x="20040601" y="5105400"/>
            <a:ext cx="228600" cy="152400"/>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30" name="Oval 29"/>
          <p:cNvSpPr/>
          <p:nvPr/>
        </p:nvSpPr>
        <p:spPr>
          <a:xfrm>
            <a:off x="20559937" y="4876800"/>
            <a:ext cx="76200" cy="978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31" name="TextBox 30"/>
          <p:cNvSpPr txBox="1"/>
          <p:nvPr/>
        </p:nvSpPr>
        <p:spPr>
          <a:xfrm>
            <a:off x="20040600" y="4419605"/>
            <a:ext cx="452356" cy="646327"/>
          </a:xfrm>
          <a:prstGeom prst="rect">
            <a:avLst/>
          </a:prstGeom>
          <a:noFill/>
        </p:spPr>
        <p:txBody>
          <a:bodyPr wrap="none" lIns="91434" tIns="45718" rIns="91434" bIns="45718" rtlCol="0">
            <a:spAutoFit/>
          </a:bodyPr>
          <a:lstStyle/>
          <a:p>
            <a:r>
              <a:rPr lang="en-US" sz="3600" dirty="0"/>
              <a:t>A</a:t>
            </a:r>
          </a:p>
        </p:txBody>
      </p:sp>
      <mc:AlternateContent xmlns:mc="http://schemas.openxmlformats.org/markup-compatibility/2006" xmlns:a14="http://schemas.microsoft.com/office/drawing/2010/main">
        <mc:Choice Requires="a14">
          <p:sp>
            <p:nvSpPr>
              <p:cNvPr id="41" name="Rectangle 40"/>
              <p:cNvSpPr/>
              <p:nvPr/>
            </p:nvSpPr>
            <p:spPr>
              <a:xfrm>
                <a:off x="6512609" y="4236107"/>
                <a:ext cx="9672568" cy="2204895"/>
              </a:xfrm>
              <a:prstGeom prst="rect">
                <a:avLst/>
              </a:prstGeom>
              <a:solidFill>
                <a:srgbClr val="FFFF00"/>
              </a:solidFill>
            </p:spPr>
            <p:txBody>
              <a:bodyPr wrap="square" lIns="91434" tIns="45718" rIns="91434" bIns="45718">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d>
                                  <m:dPr>
                                    <m:ctrlPr>
                                      <a:rPr lang="en-US" b="1" i="1">
                                        <a:latin typeface="Cambria Math" panose="02040503050406030204" pitchFamily="18" charset="0"/>
                                      </a:rPr>
                                    </m:ctrlPr>
                                  </m:dPr>
                                  <m:e>
                                    <m:r>
                                      <a:rPr lang="en-US" b="1" i="1">
                                        <a:latin typeface="Cambria Math"/>
                                      </a:rPr>
                                      <m:t>𝜶</m:t>
                                    </m:r>
                                  </m:e>
                                </m:d>
                                <m:r>
                                  <a:rPr lang="en-US" b="1">
                                    <a:latin typeface="Cambria Math"/>
                                  </a:rPr>
                                  <m:t>//</m:t>
                                </m:r>
                                <m:r>
                                  <a:rPr lang="en-US" b="1" i="1">
                                    <a:latin typeface="Cambria Math"/>
                                  </a:rPr>
                                  <m:t> </m:t>
                                </m:r>
                                <m:r>
                                  <a:rPr lang="en-US" b="1">
                                    <a:latin typeface="Cambria Math"/>
                                  </a:rPr>
                                  <m:t>(</m:t>
                                </m:r>
                                <m:r>
                                  <a:rPr lang="en-US" b="1" i="1">
                                    <a:latin typeface="Cambria Math"/>
                                  </a:rPr>
                                  <m:t>𝜷</m:t>
                                </m:r>
                                <m:r>
                                  <a:rPr lang="en-US" b="1">
                                    <a:latin typeface="Cambria Math"/>
                                  </a:rPr>
                                  <m:t>)</m:t>
                                </m:r>
                              </m:e>
                            </m:mr>
                            <m:mr>
                              <m:e>
                                <m:r>
                                  <a:rPr lang="en-US" b="1" i="1">
                                    <a:latin typeface="Cambria Math"/>
                                  </a:rPr>
                                  <m:t>𝑨</m:t>
                                </m:r>
                                <m:r>
                                  <a:rPr lang="en-US" b="1" i="1">
                                    <a:latin typeface="Cambria Math"/>
                                  </a:rPr>
                                  <m:t>∈</m:t>
                                </m:r>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𝜶</m:t>
                                    </m:r>
                                  </m:e>
                                </m:d>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𝜷</m:t>
                                    </m:r>
                                  </m:e>
                                </m:d>
                                <m:r>
                                  <a:rPr lang="en-US" b="1" i="1">
                                    <a:latin typeface="Cambria Math"/>
                                  </a:rPr>
                                  <m:t>=</m:t>
                                </m:r>
                                <m:r>
                                  <a:rPr lang="en-US" b="1" i="1">
                                    <a:latin typeface="Cambria Math"/>
                                  </a:rPr>
                                  <m:t>𝒃</m:t>
                                </m:r>
                              </m:e>
                            </m:mr>
                          </m:m>
                        </m:e>
                      </m:d>
                      <m:r>
                        <a:rPr lang="en-US" b="1" i="1">
                          <a:latin typeface="Cambria Math"/>
                        </a:rPr>
                        <m:t>⇒</m:t>
                      </m:r>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𝜶</m:t>
                          </m:r>
                        </m:e>
                      </m:d>
                      <m:r>
                        <a:rPr lang="en-US" b="1" i="1">
                          <a:latin typeface="Cambria Math"/>
                        </a:rPr>
                        <m:t>=</m:t>
                      </m:r>
                      <m:r>
                        <a:rPr lang="en-US" b="1" i="1">
                          <a:latin typeface="Cambria Math"/>
                        </a:rPr>
                        <m:t>𝑨𝒙</m:t>
                      </m:r>
                      <m:r>
                        <a:rPr lang="en-US" b="1">
                          <a:latin typeface="Cambria Math"/>
                        </a:rPr>
                        <m:t>//</m:t>
                      </m:r>
                      <m:r>
                        <a:rPr lang="en-US" b="1" i="1">
                          <a:latin typeface="Cambria Math"/>
                        </a:rPr>
                        <m:t>𝒃</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512602" y="4236101"/>
                <a:ext cx="9672568" cy="2599558"/>
              </a:xfrm>
              <a:prstGeom prst="rect">
                <a:avLst/>
              </a:prstGeom>
              <a:blipFill rotWithShape="0">
                <a:blip r:embed="rId11"/>
                <a:stretch>
                  <a:fillRect/>
                </a:stretch>
              </a:blipFill>
            </p:spPr>
            <p:txBody>
              <a:bodyPr/>
              <a:lstStyle/>
              <a:p>
                <a:r>
                  <a:rPr lang="en-US">
                    <a:noFill/>
                  </a:rPr>
                  <a:t> </a:t>
                </a:r>
              </a:p>
            </p:txBody>
          </p:sp>
        </mc:Fallback>
      </mc:AlternateContent>
      <p:pic>
        <p:nvPicPr>
          <p:cNvPr id="19473"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7" y="3505205"/>
            <a:ext cx="676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066800" y="7543800"/>
            <a:ext cx="22174207" cy="2667000"/>
            <a:chOff x="1066796" y="7543800"/>
            <a:chExt cx="22174204" cy="2667000"/>
          </a:xfrm>
        </p:grpSpPr>
        <p:sp>
          <p:nvSpPr>
            <p:cNvPr id="5" name="Rounded Rectangular Callout 4"/>
            <p:cNvSpPr/>
            <p:nvPr/>
          </p:nvSpPr>
          <p:spPr>
            <a:xfrm>
              <a:off x="1143000" y="7543800"/>
              <a:ext cx="22098000" cy="2667000"/>
            </a:xfrm>
            <a:prstGeom prst="wedgeRoundRectCallout">
              <a:avLst>
                <a:gd name="adj1" fmla="val 38596"/>
                <a:gd name="adj2" fmla="val -88487"/>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3333FF"/>
                </a:solidFill>
                <a:latin typeface="Cambria Math"/>
              </a:endParaRPr>
            </a:p>
            <a:p>
              <a:pPr algn="ctr"/>
              <a:endParaRPr lang="en-US" b="1" i="1" dirty="0">
                <a:solidFill>
                  <a:srgbClr val="3333FF"/>
                </a:solidFill>
                <a:latin typeface="Cambria Math"/>
              </a:endParaRPr>
            </a:p>
            <a:p>
              <a:pPr algn="ctr"/>
              <a:endParaRPr lang="en-US" b="1" i="1" dirty="0">
                <a:solidFill>
                  <a:srgbClr val="3333FF"/>
                </a:solidFill>
                <a:latin typeface="Cambria Math"/>
              </a:endParaRPr>
            </a:p>
          </p:txBody>
        </p:sp>
        <mc:AlternateContent xmlns:mc="http://schemas.openxmlformats.org/markup-compatibility/2006" xmlns:a14="http://schemas.microsoft.com/office/drawing/2010/main">
          <mc:Choice Requires="a14">
            <p:sp>
              <p:nvSpPr>
                <p:cNvPr id="6" name="TextBox 5"/>
                <p:cNvSpPr txBox="1"/>
                <p:nvPr/>
              </p:nvSpPr>
              <p:spPr>
                <a:xfrm>
                  <a:off x="4424283" y="7777301"/>
                  <a:ext cx="16177247" cy="2204899"/>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d>
                        <m:dPr>
                          <m:begChr m:val="{"/>
                          <m:endChr m:val=""/>
                          <m:ctrlPr>
                            <a:rPr lang="en-US" b="1" i="1" smtClean="0">
                              <a:solidFill>
                                <a:srgbClr val="0000FF"/>
                              </a:solidFill>
                              <a:latin typeface="Cambria Math" panose="02040503050406030204" pitchFamily="18" charset="0"/>
                            </a:rPr>
                          </m:ctrlPr>
                        </m:dPr>
                        <m:e>
                          <m:m>
                            <m:mPr>
                              <m:plcHide m:val="on"/>
                              <m:mcs>
                                <m:mc>
                                  <m:mcPr>
                                    <m:count m:val="1"/>
                                    <m:mcJc m:val="center"/>
                                  </m:mcPr>
                                </m:mc>
                              </m:mcs>
                              <m:ctrlPr>
                                <a:rPr lang="en-US" b="1" i="1">
                                  <a:solidFill>
                                    <a:srgbClr val="0000FF"/>
                                  </a:solidFill>
                                  <a:latin typeface="Cambria Math" panose="02040503050406030204" pitchFamily="18" charset="0"/>
                                </a:rPr>
                              </m:ctrlPr>
                            </m:mPr>
                            <m:mr>
                              <m:e>
                                <m:d>
                                  <m:dPr>
                                    <m:ctrlPr>
                                      <a:rPr lang="en-US" b="1" i="1">
                                        <a:solidFill>
                                          <a:srgbClr val="0000FF"/>
                                        </a:solidFill>
                                        <a:latin typeface="Cambria Math" panose="02040503050406030204" pitchFamily="18" charset="0"/>
                                      </a:rPr>
                                    </m:ctrlPr>
                                  </m:dPr>
                                  <m:e>
                                    <m:r>
                                      <a:rPr lang="en-US" b="1" i="1">
                                        <a:solidFill>
                                          <a:srgbClr val="0000FF"/>
                                        </a:solidFill>
                                        <a:latin typeface="Cambria Math"/>
                                      </a:rPr>
                                      <m:t>𝜶</m:t>
                                    </m:r>
                                  </m:e>
                                </m:d>
                                <m:r>
                                  <a:rPr lang="en-US" b="1">
                                    <a:solidFill>
                                      <a:srgbClr val="0000FF"/>
                                    </a:solidFill>
                                    <a:latin typeface="Cambria Math"/>
                                  </a:rPr>
                                  <m:t>//</m:t>
                                </m:r>
                                <m:r>
                                  <a:rPr lang="en-US" b="1" i="1">
                                    <a:solidFill>
                                      <a:srgbClr val="0000FF"/>
                                    </a:solidFill>
                                    <a:latin typeface="Cambria Math"/>
                                  </a:rPr>
                                  <m:t> </m:t>
                                </m:r>
                                <m:r>
                                  <a:rPr lang="en-US" b="1">
                                    <a:solidFill>
                                      <a:srgbClr val="0000FF"/>
                                    </a:solidFill>
                                    <a:latin typeface="Cambria Math"/>
                                  </a:rPr>
                                  <m:t>(</m:t>
                                </m:r>
                                <m:r>
                                  <a:rPr lang="en-US" b="1" i="1">
                                    <a:solidFill>
                                      <a:srgbClr val="0000FF"/>
                                    </a:solidFill>
                                    <a:latin typeface="Cambria Math"/>
                                  </a:rPr>
                                  <m:t>𝜷</m:t>
                                </m:r>
                                <m:r>
                                  <a:rPr lang="en-US" b="1">
                                    <a:solidFill>
                                      <a:srgbClr val="0000FF"/>
                                    </a:solidFill>
                                    <a:latin typeface="Cambria Math"/>
                                  </a:rPr>
                                  <m:t>)</m:t>
                                </m:r>
                              </m:e>
                            </m:mr>
                            <m:mr>
                              <m:e>
                                <m:r>
                                  <a:rPr lang="en-US" b="1" i="1">
                                    <a:solidFill>
                                      <a:srgbClr val="0000FF"/>
                                    </a:solidFill>
                                    <a:latin typeface="Cambria Math"/>
                                  </a:rPr>
                                  <m:t>𝑨</m:t>
                                </m:r>
                                <m:r>
                                  <a:rPr lang="en-US" b="1" i="1">
                                    <a:solidFill>
                                      <a:srgbClr val="0000FF"/>
                                    </a:solidFill>
                                    <a:latin typeface="Cambria Math"/>
                                  </a:rPr>
                                  <m:t>∈</m:t>
                                </m:r>
                                <m:r>
                                  <a:rPr lang="en-US" b="1">
                                    <a:solidFill>
                                      <a:srgbClr val="0000FF"/>
                                    </a:solidFill>
                                    <a:latin typeface="Cambria Math"/>
                                  </a:rPr>
                                  <m:t>(</m:t>
                                </m:r>
                                <m:r>
                                  <a:rPr lang="en-US" b="1" i="1">
                                    <a:solidFill>
                                      <a:srgbClr val="0000FF"/>
                                    </a:solidFill>
                                    <a:latin typeface="Cambria Math"/>
                                  </a:rPr>
                                  <m:t>𝜸</m:t>
                                </m:r>
                                <m:r>
                                  <a:rPr lang="en-US" b="1">
                                    <a:solidFill>
                                      <a:srgbClr val="0000FF"/>
                                    </a:solidFill>
                                    <a:latin typeface="Cambria Math"/>
                                  </a:rPr>
                                  <m:t>)</m:t>
                                </m:r>
                                <m:r>
                                  <a:rPr lang="en-US" b="1" i="1">
                                    <a:solidFill>
                                      <a:srgbClr val="0000FF"/>
                                    </a:solidFill>
                                    <a:latin typeface="Cambria Math"/>
                                  </a:rPr>
                                  <m:t>∩</m:t>
                                </m:r>
                                <m:d>
                                  <m:dPr>
                                    <m:ctrlPr>
                                      <a:rPr lang="en-US" b="1" i="1">
                                        <a:solidFill>
                                          <a:srgbClr val="0000FF"/>
                                        </a:solidFill>
                                        <a:latin typeface="Cambria Math" panose="02040503050406030204" pitchFamily="18" charset="0"/>
                                      </a:rPr>
                                    </m:ctrlPr>
                                  </m:dPr>
                                  <m:e>
                                    <m:r>
                                      <a:rPr lang="en-US" b="1" i="1">
                                        <a:solidFill>
                                          <a:srgbClr val="0000FF"/>
                                        </a:solidFill>
                                        <a:latin typeface="Cambria Math"/>
                                      </a:rPr>
                                      <m:t>𝜶</m:t>
                                    </m:r>
                                  </m:e>
                                </m:d>
                              </m:e>
                            </m:mr>
                            <m:mr>
                              <m:e>
                                <m:r>
                                  <a:rPr lang="en-US" b="1">
                                    <a:solidFill>
                                      <a:srgbClr val="0000FF"/>
                                    </a:solidFill>
                                    <a:latin typeface="Cambria Math"/>
                                  </a:rPr>
                                  <m:t>(</m:t>
                                </m:r>
                                <m:r>
                                  <a:rPr lang="en-US" b="1" i="1">
                                    <a:solidFill>
                                      <a:srgbClr val="0000FF"/>
                                    </a:solidFill>
                                    <a:latin typeface="Cambria Math"/>
                                  </a:rPr>
                                  <m:t>𝜸</m:t>
                                </m:r>
                                <m:r>
                                  <a:rPr lang="en-US" b="1">
                                    <a:solidFill>
                                      <a:srgbClr val="0000FF"/>
                                    </a:solidFill>
                                    <a:latin typeface="Cambria Math"/>
                                  </a:rPr>
                                  <m:t>)</m:t>
                                </m:r>
                                <m:r>
                                  <a:rPr lang="en-US" b="1" i="1">
                                    <a:solidFill>
                                      <a:srgbClr val="0000FF"/>
                                    </a:solidFill>
                                    <a:latin typeface="Cambria Math"/>
                                  </a:rPr>
                                  <m:t>∩</m:t>
                                </m:r>
                                <m:d>
                                  <m:dPr>
                                    <m:ctrlPr>
                                      <a:rPr lang="en-US" b="1" i="1">
                                        <a:solidFill>
                                          <a:srgbClr val="0000FF"/>
                                        </a:solidFill>
                                        <a:latin typeface="Cambria Math" panose="02040503050406030204" pitchFamily="18" charset="0"/>
                                      </a:rPr>
                                    </m:ctrlPr>
                                  </m:dPr>
                                  <m:e>
                                    <m:r>
                                      <a:rPr lang="en-US" b="1" i="1">
                                        <a:solidFill>
                                          <a:srgbClr val="0000FF"/>
                                        </a:solidFill>
                                        <a:latin typeface="Cambria Math"/>
                                      </a:rPr>
                                      <m:t>𝜷</m:t>
                                    </m:r>
                                  </m:e>
                                </m:d>
                                <m:r>
                                  <a:rPr lang="en-US" b="1" i="1">
                                    <a:solidFill>
                                      <a:srgbClr val="0000FF"/>
                                    </a:solidFill>
                                    <a:latin typeface="Cambria Math"/>
                                  </a:rPr>
                                  <m:t>=</m:t>
                                </m:r>
                                <m:r>
                                  <a:rPr lang="en-US" b="1" i="1">
                                    <a:solidFill>
                                      <a:srgbClr val="0000FF"/>
                                    </a:solidFill>
                                    <a:latin typeface="Cambria Math"/>
                                  </a:rPr>
                                  <m:t>𝒃</m:t>
                                </m:r>
                              </m:e>
                            </m:mr>
                          </m:m>
                        </m:e>
                      </m:d>
                      <m:r>
                        <a:rPr lang="en-US" b="1" i="1">
                          <a:latin typeface="Cambria Math"/>
                        </a:rPr>
                        <m:t> </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giao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a:solidFill>
                            <a:srgbClr val="3333FF"/>
                          </a:solidFill>
                          <a:latin typeface="Cambria Math"/>
                        </a:rPr>
                        <m:t>(</m:t>
                      </m:r>
                      <m:r>
                        <a:rPr lang="en-US" b="1" i="1">
                          <a:solidFill>
                            <a:srgbClr val="3333FF"/>
                          </a:solidFill>
                          <a:latin typeface="Cambria Math"/>
                        </a:rPr>
                        <m:t>𝜸</m:t>
                      </m:r>
                      <m:r>
                        <a:rPr lang="en-US" b="1">
                          <a:solidFill>
                            <a:srgbClr val="3333FF"/>
                          </a:solidFill>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en-US" b="1" i="1">
                              <a:solidFill>
                                <a:srgbClr val="3333FF"/>
                              </a:solidFill>
                              <a:latin typeface="Cambria Math" panose="02040503050406030204" pitchFamily="18" charset="0"/>
                            </a:rPr>
                          </m:ctrlPr>
                        </m:dPr>
                        <m:e>
                          <m:r>
                            <a:rPr lang="en-US" b="1" i="1">
                              <a:solidFill>
                                <a:srgbClr val="3333FF"/>
                              </a:solidFill>
                              <a:latin typeface="Cambria Math"/>
                            </a:rPr>
                            <m:t>𝜶</m:t>
                          </m:r>
                        </m:e>
                      </m:d>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424283" y="7777301"/>
                  <a:ext cx="16177247" cy="2204899"/>
                </a:xfrm>
                <a:prstGeom prst="rect">
                  <a:avLst/>
                </a:prstGeom>
                <a:blipFill rotWithShape="1">
                  <a:blip r:embed="rId13"/>
                  <a:stretch>
                    <a:fillRect l="-1507"/>
                  </a:stretch>
                </a:blipFill>
              </p:spPr>
              <p:txBody>
                <a:bodyPr/>
                <a:lstStyle/>
                <a:p>
                  <a:r>
                    <a:rPr lang="en-US">
                      <a:noFill/>
                    </a:rPr>
                    <a:t> </a:t>
                  </a:r>
                </a:p>
              </p:txBody>
            </p:sp>
          </mc:Fallback>
        </mc:AlternateContent>
        <p:pic>
          <p:nvPicPr>
            <p:cNvPr id="19474"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796" y="8077200"/>
              <a:ext cx="2786063"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665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nodeType="clickEffect">
                                  <p:stCondLst>
                                    <p:cond delay="0"/>
                                  </p:stCondLst>
                                  <p:childTnLst>
                                    <p:animEffect transition="out" filter="fade">
                                      <p:cBhvr>
                                        <p:cTn id="10" dur="1000"/>
                                        <p:tgtEl>
                                          <p:spTgt spid="7"/>
                                        </p:tgtEl>
                                      </p:cBhvr>
                                    </p:animEffect>
                                    <p:anim calcmode="lin" valueType="num">
                                      <p:cBhvr>
                                        <p:cTn id="11" dur="1000"/>
                                        <p:tgtEl>
                                          <p:spTgt spid="7"/>
                                        </p:tgtEl>
                                        <p:attrNameLst>
                                          <p:attrName>ppt_x</p:attrName>
                                        </p:attrNameLst>
                                      </p:cBhvr>
                                      <p:tavLst>
                                        <p:tav tm="0">
                                          <p:val>
                                            <p:strVal val="ppt_x"/>
                                          </p:val>
                                        </p:tav>
                                        <p:tav tm="100000">
                                          <p:val>
                                            <p:strVal val="ppt_x"/>
                                          </p:val>
                                        </p:tav>
                                      </p:tavLst>
                                    </p:anim>
                                    <p:anim calcmode="lin" valueType="num">
                                      <p:cBhvr>
                                        <p:cTn id="12" dur="1000"/>
                                        <p:tgtEl>
                                          <p:spTgt spid="7"/>
                                        </p:tgtEl>
                                        <p:attrNameLst>
                                          <p:attrName>ppt_y</p:attrName>
                                        </p:attrNameLst>
                                      </p:cBhvr>
                                      <p:tavLst>
                                        <p:tav tm="0">
                                          <p:val>
                                            <p:strVal val="ppt_y"/>
                                          </p:val>
                                        </p:tav>
                                        <p:tav tm="100000">
                                          <p:val>
                                            <p:strVal val="ppt_y+.1"/>
                                          </p:val>
                                        </p:tav>
                                      </p:tavLst>
                                    </p:anim>
                                    <p:set>
                                      <p:cBhvr>
                                        <p:cTn id="13" dur="1" fill="hold">
                                          <p:stCondLst>
                                            <p:cond delay="9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circle(in)">
                                      <p:cBhvr>
                                        <p:cTn id="30" dur="20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45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8677" name="Rectangle 5"/>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2" name="Group 10"/>
          <p:cNvGrpSpPr/>
          <p:nvPr/>
        </p:nvGrpSpPr>
        <p:grpSpPr>
          <a:xfrm>
            <a:off x="782781" y="4346648"/>
            <a:ext cx="22707600" cy="8912151"/>
            <a:chOff x="1270511" y="5612295"/>
            <a:chExt cx="21819676" cy="10731178"/>
          </a:xfrm>
        </p:grpSpPr>
        <p:sp>
          <p:nvSpPr>
            <p:cNvPr id="53" name="Rounded Rectangle 52"/>
            <p:cNvSpPr/>
            <p:nvPr/>
          </p:nvSpPr>
          <p:spPr>
            <a:xfrm>
              <a:off x="1272210" y="5612295"/>
              <a:ext cx="21817977" cy="1073117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anose="020B0604030504040204" pitchFamily="34" charset="0"/>
                <a:ea typeface="Tahoma" panose="020B0604030504040204" pitchFamily="34" charset="0"/>
                <a:cs typeface="Tahoma" panose="020B0604030504040204" pitchFamily="34" charset="0"/>
              </a:endParaRPr>
            </a:p>
          </p:txBody>
        </p:sp>
        <p:grpSp>
          <p:nvGrpSpPr>
            <p:cNvPr id="54" name="Group 60"/>
            <p:cNvGrpSpPr/>
            <p:nvPr/>
          </p:nvGrpSpPr>
          <p:grpSpPr>
            <a:xfrm>
              <a:off x="1270511" y="5612296"/>
              <a:ext cx="3568120" cy="828631"/>
              <a:chOff x="1224541" y="6050863"/>
              <a:chExt cx="3568120" cy="828631"/>
            </a:xfrm>
          </p:grpSpPr>
          <p:sp>
            <p:nvSpPr>
              <p:cNvPr id="55" name="Freeform 20"/>
              <p:cNvSpPr>
                <a:spLocks/>
              </p:cNvSpPr>
              <p:nvPr/>
            </p:nvSpPr>
            <p:spPr bwMode="auto">
              <a:xfrm rot="16200000" flipV="1">
                <a:off x="2880143" y="4966977"/>
                <a:ext cx="828631" cy="2996404"/>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8" name="TextBox 57"/>
              <p:cNvSpPr txBox="1"/>
              <p:nvPr/>
            </p:nvSpPr>
            <p:spPr>
              <a:xfrm>
                <a:off x="2296331" y="6050863"/>
                <a:ext cx="2145976" cy="657227"/>
              </a:xfrm>
              <a:prstGeom prst="rect">
                <a:avLst/>
              </a:prstGeom>
              <a:noFill/>
            </p:spPr>
            <p:txBody>
              <a:bodyPr wrap="none" rtlCol="0">
                <a:spAutoFit/>
              </a:bodyPr>
              <a:lstStyle/>
              <a:p>
                <a:r>
                  <a:rPr lang="vi-VN" b="1" dirty="0">
                    <a:solidFill>
                      <a:srgbClr val="0999C8"/>
                    </a:solidFill>
                    <a:latin typeface="Tahoma" pitchFamily="34" charset="0"/>
                    <a:ea typeface="Tahoma" pitchFamily="34" charset="0"/>
                    <a:cs typeface="Tahoma" pitchFamily="34" charset="0"/>
                  </a:rPr>
                  <a:t>Bài giải</a:t>
                </a:r>
                <a:endParaRPr lang="en-US"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050863"/>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0" name="Freeform 15"/>
              <p:cNvSpPr>
                <a:spLocks noEditPoints="1"/>
              </p:cNvSpPr>
              <p:nvPr/>
            </p:nvSpPr>
            <p:spPr bwMode="auto">
              <a:xfrm>
                <a:off x="1459342" y="6191869"/>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1" name="Group 54"/>
          <p:cNvGrpSpPr/>
          <p:nvPr/>
        </p:nvGrpSpPr>
        <p:grpSpPr>
          <a:xfrm>
            <a:off x="782781" y="1421860"/>
            <a:ext cx="22705832" cy="2898900"/>
            <a:chOff x="1268078" y="3405486"/>
            <a:chExt cx="22278723" cy="3581400"/>
          </a:xfrm>
        </p:grpSpPr>
        <p:sp>
          <p:nvSpPr>
            <p:cNvPr id="62" name="Rounded Rectangle 61"/>
            <p:cNvSpPr/>
            <p:nvPr/>
          </p:nvSpPr>
          <p:spPr>
            <a:xfrm>
              <a:off x="1268078" y="3790950"/>
              <a:ext cx="22278723" cy="319593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12722"/>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grpSp>
          <p:nvGrpSpPr>
            <p:cNvPr id="63" name="Group 67"/>
            <p:cNvGrpSpPr/>
            <p:nvPr/>
          </p:nvGrpSpPr>
          <p:grpSpPr>
            <a:xfrm>
              <a:off x="1268078" y="3405486"/>
              <a:ext cx="3251532" cy="1053263"/>
              <a:chOff x="1311958" y="3405486"/>
              <a:chExt cx="3251532" cy="105326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5" name="TextBox 64"/>
              <p:cNvSpPr txBox="1"/>
              <p:nvPr/>
            </p:nvSpPr>
            <p:spPr>
              <a:xfrm>
                <a:off x="2250671" y="3527166"/>
                <a:ext cx="2059174" cy="931583"/>
              </a:xfrm>
              <a:prstGeom prst="rect">
                <a:avLst/>
              </a:prstGeom>
              <a:noFill/>
            </p:spPr>
            <p:txBody>
              <a:bodyPr wrap="none" rtlCol="0">
                <a:spAutoFit/>
              </a:bodyPr>
              <a:lstStyle/>
              <a:p>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Ví</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dụ</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3</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3" name="Rectangle 2"/>
              <p:cNvSpPr/>
              <p:nvPr/>
            </p:nvSpPr>
            <p:spPr>
              <a:xfrm>
                <a:off x="1524000" y="2076034"/>
                <a:ext cx="21793200" cy="2077488"/>
              </a:xfrm>
              <a:prstGeom prst="rect">
                <a:avLst/>
              </a:prstGeom>
            </p:spPr>
            <p:txBody>
              <a:bodyPr wrap="squar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 Cho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chóp</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𝑺</m:t>
                    </m:r>
                    <m:r>
                      <a:rPr lang="en-US" b="1">
                        <a:latin typeface="Cambria Math"/>
                      </a:rPr>
                      <m:t>.</m:t>
                    </m:r>
                    <m:r>
                      <a:rPr lang="en-US" b="1" i="1">
                        <a:latin typeface="Cambria Math"/>
                      </a:rPr>
                      <m:t>𝑨𝑩𝑪𝑫</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đáy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𝑨𝑩𝑪𝑫</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𝑴</m:t>
                    </m:r>
                    <m:r>
                      <a:rPr lang="en-US" b="1">
                        <a:latin typeface="Cambria Math"/>
                      </a:rPr>
                      <m:t>,</m:t>
                    </m:r>
                    <m:r>
                      <a:rPr lang="en-US" b="1" i="1">
                        <a:latin typeface="Cambria Math"/>
                      </a:rPr>
                      <m:t>𝑵</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𝑨𝑩</m:t>
                    </m:r>
                    <m:r>
                      <a:rPr lang="en-US" b="1">
                        <a:latin typeface="Cambria Math"/>
                      </a:rPr>
                      <m:t>,</m:t>
                    </m:r>
                    <m:r>
                      <a:rPr lang="en-US" b="1" i="1">
                        <a:latin typeface="Cambria Math"/>
                      </a:rPr>
                      <m:t>𝑪𝑫</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định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diện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chóp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bởi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𝜶</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b="1" i="1">
                        <a:latin typeface="Cambria Math"/>
                      </a:rPr>
                      <m:t>𝑴𝑵</m:t>
                    </m:r>
                  </m:oMath>
                </a14:m>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𝑺𝑨𝑫</m:t>
                        </m:r>
                      </m:e>
                    </m:d>
                  </m:oMath>
                </a14:m>
                <a:r>
                  <a:rPr lang="en-US" b="1" dirty="0">
                    <a:latin typeface="Tahoma" panose="020B0604030504040204" pitchFamily="34" charset="0"/>
                    <a:ea typeface="Tahoma" panose="020B0604030504040204" pitchFamily="34" charset="0"/>
                    <a:cs typeface="Tahoma" panose="020B0604030504040204" pitchFamily="34" charset="0"/>
                  </a:rPr>
                  <a:t>.</a:t>
                </a: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Thiết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diện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gì</a:t>
                </a:r>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1524000" y="2076033"/>
                <a:ext cx="21793200" cy="2123658"/>
              </a:xfrm>
              <a:prstGeom prst="rect">
                <a:avLst/>
              </a:prstGeom>
              <a:blipFill rotWithShape="0">
                <a:blip r:embed="rId3"/>
                <a:stretch>
                  <a:fillRect l="-1119" t="-6322" b="-11782"/>
                </a:stretch>
              </a:blipFill>
            </p:spPr>
            <p:txBody>
              <a:bodyPr/>
              <a:lstStyle/>
              <a:p>
                <a:r>
                  <a:rPr lang="en-US">
                    <a:noFill/>
                  </a:rPr>
                  <a:t> </a:t>
                </a:r>
              </a:p>
            </p:txBody>
          </p:sp>
        </mc:Fallback>
      </mc:AlternateContent>
      <p:grpSp>
        <p:nvGrpSpPr>
          <p:cNvPr id="57" name="Group 56"/>
          <p:cNvGrpSpPr/>
          <p:nvPr/>
        </p:nvGrpSpPr>
        <p:grpSpPr>
          <a:xfrm>
            <a:off x="18907767" y="7035104"/>
            <a:ext cx="1638786" cy="3464987"/>
            <a:chOff x="19202400" y="9731514"/>
            <a:chExt cx="1638784" cy="3464983"/>
          </a:xfrm>
        </p:grpSpPr>
        <p:cxnSp>
          <p:nvCxnSpPr>
            <p:cNvPr id="92" name="Straight Connector 91"/>
            <p:cNvCxnSpPr/>
            <p:nvPr/>
          </p:nvCxnSpPr>
          <p:spPr>
            <a:xfrm flipV="1">
              <a:off x="19777840" y="10287000"/>
              <a:ext cx="609600" cy="243840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Rectangle 92"/>
                <p:cNvSpPr/>
                <p:nvPr/>
              </p:nvSpPr>
              <p:spPr>
                <a:xfrm>
                  <a:off x="19202400" y="12627111"/>
                  <a:ext cx="636712" cy="5693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100" b="1" i="1">
                            <a:latin typeface="Cambria Math"/>
                          </a:rPr>
                          <m:t>𝑴</m:t>
                        </m:r>
                      </m:oMath>
                    </m:oMathPara>
                  </a14:m>
                  <a:endParaRPr lang="en-US" sz="3100" dirty="0"/>
                </a:p>
              </p:txBody>
            </p:sp>
          </mc:Choice>
          <mc:Fallback xmlns="">
            <p:sp>
              <p:nvSpPr>
                <p:cNvPr id="93" name="Rectangle 92"/>
                <p:cNvSpPr>
                  <a:spLocks noRot="1" noChangeAspect="1" noMove="1" noResize="1" noEditPoints="1" noAdjustHandles="1" noChangeArrowheads="1" noChangeShapeType="1" noTextEdit="1"/>
                </p:cNvSpPr>
                <p:nvPr/>
              </p:nvSpPr>
              <p:spPr>
                <a:xfrm>
                  <a:off x="19202400" y="12627114"/>
                  <a:ext cx="652743"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Rectangle 93"/>
                <p:cNvSpPr/>
                <p:nvPr/>
              </p:nvSpPr>
              <p:spPr>
                <a:xfrm>
                  <a:off x="20265386" y="9731514"/>
                  <a:ext cx="575798" cy="5693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100" b="1" i="1">
                            <a:latin typeface="Cambria Math"/>
                          </a:rPr>
                          <m:t>𝑵</m:t>
                        </m:r>
                      </m:oMath>
                    </m:oMathPara>
                  </a14:m>
                  <a:endParaRPr lang="en-US" sz="3100" dirty="0"/>
                </a:p>
              </p:txBody>
            </p:sp>
          </mc:Choice>
          <mc:Fallback xmlns="">
            <p:sp>
              <p:nvSpPr>
                <p:cNvPr id="94" name="Rectangle 93"/>
                <p:cNvSpPr>
                  <a:spLocks noRot="1" noChangeAspect="1" noMove="1" noResize="1" noEditPoints="1" noAdjustHandles="1" noChangeArrowheads="1" noChangeShapeType="1" noTextEdit="1"/>
                </p:cNvSpPr>
                <p:nvPr/>
              </p:nvSpPr>
              <p:spPr>
                <a:xfrm>
                  <a:off x="20265388" y="9731514"/>
                  <a:ext cx="590226" cy="584775"/>
                </a:xfrm>
                <a:prstGeom prst="rect">
                  <a:avLst/>
                </a:prstGeom>
                <a:blipFill rotWithShape="1">
                  <a:blip r:embed="rId6"/>
                  <a:stretch>
                    <a:fillRect/>
                  </a:stretch>
                </a:blipFill>
              </p:spPr>
              <p:txBody>
                <a:bodyPr/>
                <a:lstStyle/>
                <a:p>
                  <a:r>
                    <a:rPr lang="en-US">
                      <a:noFill/>
                    </a:rPr>
                    <a:t> </a:t>
                  </a:r>
                </a:p>
              </p:txBody>
            </p:sp>
          </mc:Fallback>
        </mc:AlternateContent>
      </p:grpSp>
      <p:cxnSp>
        <p:nvCxnSpPr>
          <p:cNvPr id="6" name="Straight Connector 5"/>
          <p:cNvCxnSpPr/>
          <p:nvPr/>
        </p:nvCxnSpPr>
        <p:spPr>
          <a:xfrm flipH="1" flipV="1">
            <a:off x="19316320" y="7133388"/>
            <a:ext cx="152400" cy="28956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9308216" y="6019572"/>
            <a:ext cx="304800" cy="1143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622744" y="6019572"/>
            <a:ext cx="457200" cy="1600200"/>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517360" y="5304593"/>
            <a:ext cx="503652" cy="707882"/>
          </a:xfrm>
          <a:prstGeom prst="rect">
            <a:avLst/>
          </a:prstGeom>
        </p:spPr>
        <p:txBody>
          <a:bodyPr wrap="none" lIns="91434" tIns="45718" rIns="91434" bIns="45718">
            <a:spAutoFit/>
          </a:bodyPr>
          <a:lstStyle/>
          <a:p>
            <a:r>
              <a:rPr lang="en-US" sz="4000" dirty="0"/>
              <a:t>H</a:t>
            </a:r>
          </a:p>
        </p:txBody>
      </p:sp>
      <p:sp>
        <p:nvSpPr>
          <p:cNvPr id="95" name="Rectangle 94"/>
          <p:cNvSpPr/>
          <p:nvPr/>
        </p:nvSpPr>
        <p:spPr>
          <a:xfrm>
            <a:off x="18755360" y="6730307"/>
            <a:ext cx="450752" cy="707882"/>
          </a:xfrm>
          <a:prstGeom prst="rect">
            <a:avLst/>
          </a:prstGeom>
        </p:spPr>
        <p:txBody>
          <a:bodyPr wrap="none" lIns="91434" tIns="45718" rIns="91434" bIns="45718">
            <a:spAutoFit/>
          </a:bodyPr>
          <a:lstStyle/>
          <a:p>
            <a:r>
              <a:rPr lang="en-US" sz="4000" dirty="0"/>
              <a:t>K</a:t>
            </a:r>
          </a:p>
        </p:txBody>
      </p:sp>
      <mc:AlternateContent xmlns:mc="http://schemas.openxmlformats.org/markup-compatibility/2006">
        <mc:Choice xmlns:a14="http://schemas.microsoft.com/office/drawing/2010/main" Requires="a14">
          <p:sp>
            <p:nvSpPr>
              <p:cNvPr id="7" name="Rectangle 6"/>
              <p:cNvSpPr/>
              <p:nvPr/>
            </p:nvSpPr>
            <p:spPr>
              <a:xfrm>
                <a:off x="1567109" y="4342967"/>
                <a:ext cx="15602877" cy="3232268"/>
              </a:xfrm>
              <a:prstGeom prst="rect">
                <a:avLst/>
              </a:prstGeom>
            </p:spPr>
            <p:txBody>
              <a:bodyPr wrap="square" lIns="91434" tIns="45718" rIns="91434" bIns="45718">
                <a:spAutoFit/>
              </a:bodyPr>
              <a:lstStyle/>
              <a:p>
                <a:pPr>
                  <a:lnSpc>
                    <a:spcPct val="107000"/>
                  </a:lnSpc>
                  <a:spcAft>
                    <a:spcPts val="800"/>
                  </a:spcAft>
                  <a:tabLst>
                    <a:tab pos="355578" algn="l"/>
                    <a:tab pos="1813439" algn="l"/>
                    <a:tab pos="3226855" algn="l"/>
                    <a:tab pos="4541855" algn="l"/>
                  </a:tabLst>
                </a:pP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có</a:t>
                </a:r>
                <a:endParaRPr lang="en-US" b="1" dirty="0">
                  <a:latin typeface="Tahoma" panose="020B0604030504040204" pitchFamily="34" charset="0"/>
                  <a:ea typeface="Tahoma" panose="020B0604030504040204" pitchFamily="34" charset="0"/>
                  <a:cs typeface="Tahoma" panose="020B0604030504040204" pitchFamily="34" charset="0"/>
                </a:endParaRPr>
              </a:p>
              <a:p>
                <a:pPr marL="571464" indent="-571464">
                  <a:lnSpc>
                    <a:spcPct val="107000"/>
                  </a:lnSpc>
                  <a:spcAft>
                    <a:spcPts val="800"/>
                  </a:spcAft>
                  <a:buFont typeface="Arial" panose="020B0604020202020204" pitchFamily="34" charset="0"/>
                  <a:buChar char="•"/>
                  <a:tabLst>
                    <a:tab pos="355578" algn="l"/>
                    <a:tab pos="1813439" algn="l"/>
                    <a:tab pos="3226855" algn="l"/>
                    <a:tab pos="4541855" algn="l"/>
                  </a:tabLst>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𝜶</m:t>
                              </m:r>
                              <m:r>
                                <a:rPr lang="en-US" b="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𝑺𝑨𝑫</m:t>
                                  </m:r>
                                </m:e>
                              </m:d>
                            </m:e>
                          </m:mr>
                          <m:mr>
                            <m:e>
                              <m:r>
                                <a:rPr lang="en-US" b="1" i="1">
                                  <a:latin typeface="Cambria Math" panose="02040503050406030204" pitchFamily="18" charset="0"/>
                                  <a:ea typeface="Calibri" panose="020F0502020204030204" pitchFamily="34" charset="0"/>
                                  <a:cs typeface="Times New Roman" panose="02020603050405020304" pitchFamily="18" charset="0"/>
                                </a:rPr>
                                <m:t>𝑴</m:t>
                              </m:r>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𝑺𝑨𝑩</m:t>
                                  </m:r>
                                </m:e>
                              </m:d>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𝜶</m:t>
                                  </m:r>
                                </m:e>
                              </m:d>
                            </m:e>
                          </m:mr>
                          <m:mr>
                            <m:e>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𝑺𝑨𝑩</m:t>
                                  </m:r>
                                </m:e>
                              </m:d>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𝑺𝑨𝑫</m:t>
                                  </m:r>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𝑺𝑨</m:t>
                              </m:r>
                            </m:e>
                          </m:mr>
                        </m:m>
                      </m:e>
                    </m:d>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567109" y="4342967"/>
                <a:ext cx="15602877" cy="3232268"/>
              </a:xfrm>
              <a:prstGeom prst="rect">
                <a:avLst/>
              </a:prstGeom>
              <a:blipFill>
                <a:blip r:embed="rId7"/>
                <a:stretch>
                  <a:fillRect l="-1367" t="-4331" b="-65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30836" y="7429975"/>
                <a:ext cx="15391901" cy="2352756"/>
              </a:xfrm>
              <a:prstGeom prst="rect">
                <a:avLst/>
              </a:prstGeom>
            </p:spPr>
            <p:txBody>
              <a:bodyPr wrap="square" lIns="91434" tIns="45718" rIns="91434" bIns="45718">
                <a:spAutoFit/>
              </a:bodyPr>
              <a:lstStyle/>
              <a:p>
                <a:pPr marL="571464" indent="-571464">
                  <a:lnSpc>
                    <a:spcPct val="107000"/>
                  </a:lnSpc>
                  <a:spcAft>
                    <a:spcPts val="800"/>
                  </a:spcAft>
                  <a:buFont typeface="Arial" panose="020B0604020202020204" pitchFamily="34" charset="0"/>
                  <a:buChar char="•"/>
                  <a:tabLst>
                    <a:tab pos="355578" algn="l"/>
                    <a:tab pos="1813439" algn="l"/>
                    <a:tab pos="3226855" algn="l"/>
                    <a:tab pos="4541855" algn="l"/>
                  </a:tabLst>
                </a:pPr>
                <a14:m>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𝜶</m:t>
                              </m:r>
                              <m:r>
                                <a:rPr lang="en-US" b="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𝑺𝑨𝑫</m:t>
                                  </m:r>
                                </m:e>
                              </m:d>
                            </m:e>
                          </m:mr>
                          <m:mr>
                            <m:e>
                              <m:r>
                                <a:rPr lang="en-US" b="1" i="1">
                                  <a:latin typeface="Cambria Math" panose="02040503050406030204" pitchFamily="18" charset="0"/>
                                  <a:ea typeface="Calibri" panose="020F0502020204030204" pitchFamily="34" charset="0"/>
                                  <a:cs typeface="Times New Roman" panose="02020603050405020304" pitchFamily="18" charset="0"/>
                                </a:rPr>
                                <m:t>𝑵</m:t>
                              </m:r>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𝑺𝑪𝑫</m:t>
                                  </m:r>
                                </m:e>
                              </m:d>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𝜶</m:t>
                                  </m:r>
                                </m:e>
                              </m:d>
                            </m:e>
                          </m:mr>
                          <m:mr>
                            <m:e>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𝑺𝑪𝑫</m:t>
                                  </m:r>
                                </m:e>
                              </m:d>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𝑺𝑨𝑫</m:t>
                                  </m:r>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𝑺𝑫</m:t>
                              </m:r>
                            </m:e>
                          </m:mr>
                        </m:m>
                      </m:e>
                    </m:d>
                  </m:oMath>
                </a14:m>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130836" y="7429975"/>
                <a:ext cx="15391901" cy="235275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066801" y="10308056"/>
                <a:ext cx="21259800" cy="2950744"/>
              </a:xfrm>
              <a:prstGeom prst="rect">
                <a:avLst/>
              </a:prstGeom>
            </p:spPr>
            <p:txBody>
              <a:bodyPr wrap="square" lIns="91434" tIns="45718" rIns="91434" bIns="45718">
                <a:spAutoFit/>
              </a:bodyPr>
              <a:lstStyle/>
              <a:p>
                <a:pPr marL="571464" indent="-571464">
                  <a:lnSpc>
                    <a:spcPct val="107000"/>
                  </a:lnSpc>
                  <a:spcAft>
                    <a:spcPts val="800"/>
                  </a:spcAft>
                  <a:buFont typeface="Arial" panose="020B0604020202020204" pitchFamily="34" charset="0"/>
                  <a:buChar char="•"/>
                  <a:tabLst>
                    <a:tab pos="355578" algn="l"/>
                    <a:tab pos="1813439" algn="l"/>
                    <a:tab pos="3226855" algn="l"/>
                    <a:tab pos="4541855" algn="l"/>
                  </a:tabLst>
                </a:pPr>
                <a:r>
                  <a:rPr lang="en-US" b="1" dirty="0" err="1">
                    <a:latin typeface="Tahoma" panose="020B0604030504040204" pitchFamily="34" charset="0"/>
                    <a:ea typeface="Tahoma" panose="020B0604030504040204" pitchFamily="34" charset="0"/>
                    <a:cs typeface="Tahoma" panose="020B0604030504040204" pitchFamily="34" charset="0"/>
                  </a:rPr>
                  <a:t>Dễ</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thấy</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𝑯𝑲</m:t>
                    </m:r>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𝜶</m:t>
                        </m:r>
                      </m:e>
                    </m:d>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𝑺𝑩𝑪</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Thiết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diện</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tứ</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giác</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𝑴𝑵𝑯𝑲</m:t>
                    </m:r>
                  </m:oMath>
                </a14:m>
                <a:endParaRPr lang="en-US"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Ba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𝑨𝑩𝑪𝑫</m:t>
                        </m:r>
                      </m:e>
                    </m:d>
                    <m:r>
                      <a:rPr lang="en-US" b="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𝑺𝑩𝑪</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𝜶</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đôi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giao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tuyến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𝑴𝑵</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𝑯𝑲</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𝑩𝑪</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𝑴𝑵</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𝑩𝑪</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𝑴𝑵</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𝑯𝑲</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Vậy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thiết</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diện</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một</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thang</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ectangle 15"/>
              <p:cNvSpPr>
                <a:spLocks noRot="1" noChangeAspect="1" noMove="1" noResize="1" noEditPoints="1" noAdjustHandles="1" noChangeArrowheads="1" noChangeShapeType="1" noTextEdit="1"/>
              </p:cNvSpPr>
              <p:nvPr/>
            </p:nvSpPr>
            <p:spPr>
              <a:xfrm>
                <a:off x="1066800" y="10308056"/>
                <a:ext cx="21259800" cy="2950744"/>
              </a:xfrm>
              <a:prstGeom prst="rect">
                <a:avLst/>
              </a:prstGeom>
              <a:blipFill rotWithShape="0">
                <a:blip r:embed="rId9"/>
                <a:stretch>
                  <a:fillRect l="-1147" t="-4959" b="-9091"/>
                </a:stretch>
              </a:blipFill>
            </p:spPr>
            <p:txBody>
              <a:bodyPr/>
              <a:lstStyle/>
              <a:p>
                <a:r>
                  <a:rPr lang="en-US">
                    <a:noFill/>
                  </a:rPr>
                  <a:t> </a:t>
                </a:r>
              </a:p>
            </p:txBody>
          </p:sp>
        </mc:Fallback>
      </mc:AlternateContent>
      <p:pic>
        <p:nvPicPr>
          <p:cNvPr id="1945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45000" y="4466492"/>
            <a:ext cx="5334000" cy="605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Box 3"/>
              <p:cNvSpPr txBox="1"/>
              <p:nvPr/>
            </p:nvSpPr>
            <p:spPr>
              <a:xfrm>
                <a:off x="7696200" y="5715000"/>
                <a:ext cx="8826519" cy="1415772"/>
              </a:xfrm>
              <a:prstGeom prst="rect">
                <a:avLst/>
              </a:prstGeom>
              <a:noFill/>
            </p:spPr>
            <p:txBody>
              <a:bodyPr wrap="none" rtlCol="0">
                <a:spAutoFit/>
              </a:bodyPr>
              <a:lstStyle/>
              <a:p>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𝑺𝑨𝑩</m:t>
                        </m:r>
                      </m:e>
                    </m:d>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𝜶</m:t>
                        </m:r>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𝑴𝑲</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𝑺𝑨</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𝑲</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𝑺𝑩</m:t>
                    </m:r>
                  </m:oMath>
                </a14:m>
                <a:r>
                  <a:rPr lang="en-US"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696200" y="5715000"/>
                <a:ext cx="8826519" cy="1415772"/>
              </a:xfrm>
              <a:prstGeom prst="rect">
                <a:avLst/>
              </a:prstGeom>
              <a:blipFill rotWithShape="1">
                <a:blip r:embed="rId11"/>
                <a:stretch>
                  <a:fillRect t="-9052" r="-1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467600" y="8153400"/>
                <a:ext cx="8719118" cy="1415772"/>
              </a:xfrm>
              <a:prstGeom prst="rect">
                <a:avLst/>
              </a:prstGeom>
              <a:noFill/>
            </p:spPr>
            <p:txBody>
              <a:bodyPr wrap="none" rtlCol="0">
                <a:spAutoFit/>
              </a:bodyPr>
              <a:lstStyle/>
              <a:p>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𝑺𝑪𝑫</m:t>
                        </m:r>
                      </m:e>
                    </m:d>
                    <m:r>
                      <a:rPr lang="en-US" b="1" i="1">
                        <a:latin typeface="Cambria Math" panose="02040503050406030204" pitchFamily="18" charset="0"/>
                        <a:ea typeface="Calibri" panose="020F0502020204030204" pitchFamily="34" charset="0"/>
                        <a:cs typeface="Times New Roman" panose="02020603050405020304" pitchFamily="18" charset="0"/>
                      </a:rPr>
                      <m:t>∩</m:t>
                    </m:r>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𝜶</m:t>
                        </m:r>
                      </m:e>
                    </m:d>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𝑵𝑯</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𝑺𝑫</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𝑯</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𝑺𝑪</m:t>
                    </m:r>
                  </m:oMath>
                </a14:m>
                <a:r>
                  <a:rPr lang="en-US" b="1" dirty="0">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7467600" y="8153400"/>
                <a:ext cx="8719118" cy="1415772"/>
              </a:xfrm>
              <a:prstGeom prst="rect">
                <a:avLst/>
              </a:prstGeom>
              <a:blipFill rotWithShape="1">
                <a:blip r:embed="rId12"/>
                <a:stretch>
                  <a:fillRect t="-8621" r="-1818"/>
                </a:stretch>
              </a:blipFill>
            </p:spPr>
            <p:txBody>
              <a:bodyPr/>
              <a:lstStyle/>
              <a:p>
                <a:r>
                  <a:rPr lang="en-US">
                    <a:noFill/>
                  </a:rPr>
                  <a:t> </a:t>
                </a:r>
              </a:p>
            </p:txBody>
          </p:sp>
        </mc:Fallback>
      </mc:AlternateContent>
    </p:spTree>
    <p:extLst>
      <p:ext uri="{BB962C8B-B14F-4D97-AF65-F5344CB8AC3E}">
        <p14:creationId xmlns:p14="http://schemas.microsoft.com/office/powerpoint/2010/main" val="288192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barn(inVertical)">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circle(in)">
                                      <p:cBhvr>
                                        <p:cTn id="24" dur="2000"/>
                                        <p:tgtEl>
                                          <p:spTgt spid="9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barn(inVertical)">
                                      <p:cBhvr>
                                        <p:cTn id="51" dur="500"/>
                                        <p:tgtEl>
                                          <p:spTgt spid="1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circle(in)">
                                      <p:cBhvr>
                                        <p:cTn id="56" dur="2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Effect transition="in" filter="wipe(down)">
                                      <p:cBhvr>
                                        <p:cTn id="61" dur="500"/>
                                        <p:tgtEl>
                                          <p:spTgt spid="1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6">
                                            <p:txEl>
                                              <p:pRg st="2" end="2"/>
                                            </p:txEl>
                                          </p:spTgt>
                                        </p:tgtEl>
                                        <p:attrNameLst>
                                          <p:attrName>style.visibility</p:attrName>
                                        </p:attrNameLst>
                                      </p:cBhvr>
                                      <p:to>
                                        <p:strVal val="visible"/>
                                      </p:to>
                                    </p:set>
                                    <p:animEffect transition="in" filter="barn(inVertical)">
                                      <p:cBhvr>
                                        <p:cTn id="66"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5" grpId="0"/>
      <p:bldP spid="7" grpId="0"/>
      <p:bldP spid="11"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62000" y="3287946"/>
            <a:ext cx="23012400" cy="4876800"/>
            <a:chOff x="762000" y="3505200"/>
            <a:chExt cx="23012400" cy="4876800"/>
          </a:xfrm>
        </p:grpSpPr>
        <p:grpSp>
          <p:nvGrpSpPr>
            <p:cNvPr id="16" name="Group 15"/>
            <p:cNvGrpSpPr/>
            <p:nvPr/>
          </p:nvGrpSpPr>
          <p:grpSpPr>
            <a:xfrm>
              <a:off x="762000" y="3505200"/>
              <a:ext cx="22326600" cy="4876800"/>
              <a:chOff x="762000" y="3505200"/>
              <a:chExt cx="22326600" cy="4876800"/>
            </a:xfrm>
          </p:grpSpPr>
          <p:grpSp>
            <p:nvGrpSpPr>
              <p:cNvPr id="36" name="Group 5">
                <a:extLst>
                  <a:ext uri="{FF2B5EF4-FFF2-40B4-BE49-F238E27FC236}">
                    <a16:creationId xmlns:a16="http://schemas.microsoft.com/office/drawing/2014/main" id="{6F1D97FC-08EE-4207-A739-E5A8A43D8BD0}"/>
                  </a:ext>
                </a:extLst>
              </p:cNvPr>
              <p:cNvGrpSpPr/>
              <p:nvPr/>
            </p:nvGrpSpPr>
            <p:grpSpPr>
              <a:xfrm>
                <a:off x="1219200" y="3886200"/>
                <a:ext cx="21869400" cy="4495800"/>
                <a:chOff x="637678" y="1086046"/>
                <a:chExt cx="9033503" cy="5741636"/>
              </a:xfrm>
            </p:grpSpPr>
            <p:sp>
              <p:nvSpPr>
                <p:cNvPr id="58" name="Rounded Rectangle 38">
                  <a:extLst>
                    <a:ext uri="{FF2B5EF4-FFF2-40B4-BE49-F238E27FC236}">
                      <a16:creationId xmlns:a16="http://schemas.microsoft.com/office/drawing/2014/main" id="{52367330-301E-4219-BF6E-BD6B833C17E9}"/>
                    </a:ext>
                  </a:extLst>
                </p:cNvPr>
                <p:cNvSpPr/>
                <p:nvPr/>
              </p:nvSpPr>
              <p:spPr>
                <a:xfrm>
                  <a:off x="637678" y="1086046"/>
                  <a:ext cx="9033503" cy="5741636"/>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p:sp>
              <p:nvSpPr>
                <p:cNvPr id="63" name="TextBox 62">
                  <a:extLst>
                    <a:ext uri="{FF2B5EF4-FFF2-40B4-BE49-F238E27FC236}">
                      <a16:creationId xmlns:a16="http://schemas.microsoft.com/office/drawing/2014/main" id="{DDF35FB6-51CE-4AAF-8076-8848AAB68BD8}"/>
                    </a:ext>
                  </a:extLst>
                </p:cNvPr>
                <p:cNvSpPr txBox="1"/>
                <p:nvPr/>
              </p:nvSpPr>
              <p:spPr>
                <a:xfrm>
                  <a:off x="877732" y="3416549"/>
                  <a:ext cx="4621041" cy="792680"/>
                </a:xfrm>
                <a:prstGeom prst="rect">
                  <a:avLst/>
                </a:prstGeom>
                <a:noFill/>
              </p:spPr>
              <p:txBody>
                <a:bodyPr wrap="square" rtlCol="0">
                  <a:spAutoFit/>
                </a:bodyPr>
                <a:lstStyle/>
                <a:p>
                  <a:pPr algn="just">
                    <a:lnSpc>
                      <a:spcPts val="4000"/>
                    </a:lnSpc>
                  </a:pPr>
                  <a:endParaRPr lang="en-US" sz="5500" b="1" dirty="0">
                    <a:latin typeface="Tahoma" pitchFamily="34" charset="0"/>
                    <a:ea typeface="Tahoma" pitchFamily="34" charset="0"/>
                    <a:cs typeface="Tahoma" pitchFamily="34" charset="0"/>
                  </a:endParaRPr>
                </a:p>
              </p:txBody>
            </p:sp>
          </p:grpSp>
          <p:grpSp>
            <p:nvGrpSpPr>
              <p:cNvPr id="37" name="Group 65">
                <a:extLst>
                  <a:ext uri="{FF2B5EF4-FFF2-40B4-BE49-F238E27FC236}">
                    <a16:creationId xmlns:a16="http://schemas.microsoft.com/office/drawing/2014/main" id="{6AE0AA62-7E43-4E14-B3C0-7BAA9B1A16C6}"/>
                  </a:ext>
                </a:extLst>
              </p:cNvPr>
              <p:cNvGrpSpPr/>
              <p:nvPr/>
            </p:nvGrpSpPr>
            <p:grpSpPr>
              <a:xfrm>
                <a:off x="762000" y="3505200"/>
                <a:ext cx="3842084" cy="833064"/>
                <a:chOff x="166396" y="8688234"/>
                <a:chExt cx="3842084" cy="798946"/>
              </a:xfrm>
            </p:grpSpPr>
            <p:sp>
              <p:nvSpPr>
                <p:cNvPr id="38" name="Freeform 20">
                  <a:extLst>
                    <a:ext uri="{FF2B5EF4-FFF2-40B4-BE49-F238E27FC236}">
                      <a16:creationId xmlns:a16="http://schemas.microsoft.com/office/drawing/2014/main" id="{F3DA7964-C06E-4EB0-9C76-F6433A907A37}"/>
                    </a:ext>
                  </a:extLst>
                </p:cNvPr>
                <p:cNvSpPr>
                  <a:spLocks/>
                </p:cNvSpPr>
                <p:nvPr/>
              </p:nvSpPr>
              <p:spPr bwMode="auto">
                <a:xfrm>
                  <a:off x="384522" y="8755082"/>
                  <a:ext cx="3623958" cy="73209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nvGrpSpPr>
                <p:cNvPr id="39" name="Group 7">
                  <a:extLst>
                    <a:ext uri="{FF2B5EF4-FFF2-40B4-BE49-F238E27FC236}">
                      <a16:creationId xmlns:a16="http://schemas.microsoft.com/office/drawing/2014/main" id="{7A2882B6-338C-4E91-9AD6-23D0FEBD50FF}"/>
                    </a:ext>
                  </a:extLst>
                </p:cNvPr>
                <p:cNvGrpSpPr/>
                <p:nvPr/>
              </p:nvGrpSpPr>
              <p:grpSpPr>
                <a:xfrm>
                  <a:off x="166396" y="8780577"/>
                  <a:ext cx="702538" cy="572229"/>
                  <a:chOff x="-145995" y="8633545"/>
                  <a:chExt cx="787401" cy="641352"/>
                </a:xfrm>
              </p:grpSpPr>
              <p:sp>
                <p:nvSpPr>
                  <p:cNvPr id="41" name="Freeform 45">
                    <a:extLst>
                      <a:ext uri="{FF2B5EF4-FFF2-40B4-BE49-F238E27FC236}">
                        <a16:creationId xmlns:a16="http://schemas.microsoft.com/office/drawing/2014/main" id="{D5B5DB03-F19F-4964-B964-00114BF3849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2" name="Freeform 46">
                    <a:extLst>
                      <a:ext uri="{FF2B5EF4-FFF2-40B4-BE49-F238E27FC236}">
                        <a16:creationId xmlns:a16="http://schemas.microsoft.com/office/drawing/2014/main" id="{7E5F6252-0F6C-48EE-9FDA-DC4ACC41409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3" name="Freeform 47">
                    <a:extLst>
                      <a:ext uri="{FF2B5EF4-FFF2-40B4-BE49-F238E27FC236}">
                        <a16:creationId xmlns:a16="http://schemas.microsoft.com/office/drawing/2014/main" id="{75A93BEC-F11A-4834-8251-E4928499A702}"/>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4" name="Freeform 48">
                    <a:extLst>
                      <a:ext uri="{FF2B5EF4-FFF2-40B4-BE49-F238E27FC236}">
                        <a16:creationId xmlns:a16="http://schemas.microsoft.com/office/drawing/2014/main" id="{856C0689-8E0E-492D-B50E-403FDC4C0AFD}"/>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0" name="Freeform 49">
                    <a:extLst>
                      <a:ext uri="{FF2B5EF4-FFF2-40B4-BE49-F238E27FC236}">
                        <a16:creationId xmlns:a16="http://schemas.microsoft.com/office/drawing/2014/main" id="{B00750DD-ECBB-42F2-A659-C2C87A1CF88D}"/>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1" name="Freeform 50">
                    <a:extLst>
                      <a:ext uri="{FF2B5EF4-FFF2-40B4-BE49-F238E27FC236}">
                        <a16:creationId xmlns:a16="http://schemas.microsoft.com/office/drawing/2014/main" id="{268C08E5-9D86-4BF5-8FDB-0EA1EC13C93C}"/>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2" name="Freeform 51">
                    <a:extLst>
                      <a:ext uri="{FF2B5EF4-FFF2-40B4-BE49-F238E27FC236}">
                        <a16:creationId xmlns:a16="http://schemas.microsoft.com/office/drawing/2014/main" id="{56467F58-9E8F-458A-ADAD-EC39506E43F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3" name="Freeform 52">
                    <a:extLst>
                      <a:ext uri="{FF2B5EF4-FFF2-40B4-BE49-F238E27FC236}">
                        <a16:creationId xmlns:a16="http://schemas.microsoft.com/office/drawing/2014/main" id="{5B7D0389-C217-4042-A325-462E493CBF7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4" name="Rectangle 53">
                    <a:extLst>
                      <a:ext uri="{FF2B5EF4-FFF2-40B4-BE49-F238E27FC236}">
                        <a16:creationId xmlns:a16="http://schemas.microsoft.com/office/drawing/2014/main" id="{B65318AC-3AF6-435E-9995-936FB1C4AEA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5" name="Rectangle 54">
                    <a:extLst>
                      <a:ext uri="{FF2B5EF4-FFF2-40B4-BE49-F238E27FC236}">
                        <a16:creationId xmlns:a16="http://schemas.microsoft.com/office/drawing/2014/main" id="{7D2CDB22-F955-49B1-935C-55FDF25EE03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6" name="Freeform 55">
                    <a:extLst>
                      <a:ext uri="{FF2B5EF4-FFF2-40B4-BE49-F238E27FC236}">
                        <a16:creationId xmlns:a16="http://schemas.microsoft.com/office/drawing/2014/main" id="{26CC724A-B718-451A-8D80-C1402644AF4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7" name="Freeform 56">
                    <a:extLst>
                      <a:ext uri="{FF2B5EF4-FFF2-40B4-BE49-F238E27FC236}">
                        <a16:creationId xmlns:a16="http://schemas.microsoft.com/office/drawing/2014/main" id="{5B80A99D-FBB9-4754-BF90-360A5E1751D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40" name="TextBox 39">
                  <a:extLst>
                    <a:ext uri="{FF2B5EF4-FFF2-40B4-BE49-F238E27FC236}">
                      <a16:creationId xmlns:a16="http://schemas.microsoft.com/office/drawing/2014/main" id="{63C4EFED-88A8-485D-AD55-0BCCE6CD0C4B}"/>
                    </a:ext>
                  </a:extLst>
                </p:cNvPr>
                <p:cNvSpPr txBox="1"/>
                <p:nvPr/>
              </p:nvSpPr>
              <p:spPr>
                <a:xfrm>
                  <a:off x="1080796" y="8688234"/>
                  <a:ext cx="2720617" cy="796964"/>
                </a:xfrm>
                <a:prstGeom prst="rect">
                  <a:avLst/>
                </a:prstGeom>
                <a:noFill/>
              </p:spPr>
              <p:txBody>
                <a:bodyPr wrap="none" rtlCol="0">
                  <a:spAutoFit/>
                </a:bodyPr>
                <a:lstStyle/>
                <a:p>
                  <a:r>
                    <a:rPr lang="en-US" sz="4800" b="1" i="1" dirty="0">
                      <a:solidFill>
                        <a:srgbClr val="FFFF00"/>
                      </a:solidFill>
                    </a:rPr>
                    <a:t> </a:t>
                  </a:r>
                  <a:r>
                    <a:rPr lang="en-US" sz="4800" b="1" i="1" dirty="0" err="1">
                      <a:solidFill>
                        <a:srgbClr val="FFFF00"/>
                      </a:solidFill>
                    </a:rPr>
                    <a:t>Định</a:t>
                  </a:r>
                  <a:r>
                    <a:rPr lang="en-US" sz="4800" b="1" i="1" dirty="0">
                      <a:solidFill>
                        <a:srgbClr val="FFFF00"/>
                      </a:solidFill>
                    </a:rPr>
                    <a:t> </a:t>
                  </a:r>
                  <a:r>
                    <a:rPr lang="en-US" sz="4800" b="1" i="1" dirty="0" err="1">
                      <a:solidFill>
                        <a:srgbClr val="FFFF00"/>
                      </a:solidFill>
                    </a:rPr>
                    <a:t>lý</a:t>
                  </a:r>
                  <a:r>
                    <a:rPr lang="en-US" sz="4800" b="1" i="1" dirty="0">
                      <a:solidFill>
                        <a:srgbClr val="FFFF00"/>
                      </a:solidFill>
                    </a:rPr>
                    <a:t> 3:</a:t>
                  </a:r>
                  <a:endParaRPr lang="en-US" sz="4800" dirty="0">
                    <a:solidFill>
                      <a:srgbClr val="FFFF00"/>
                    </a:solidFill>
                  </a:endParaRPr>
                </a:p>
              </p:txBody>
            </p:sp>
          </p:grpSp>
        </p:grpSp>
        <p:sp>
          <p:nvSpPr>
            <p:cNvPr id="11" name="Rectangle 10"/>
            <p:cNvSpPr/>
            <p:nvPr/>
          </p:nvSpPr>
          <p:spPr>
            <a:xfrm>
              <a:off x="1524000" y="4495800"/>
              <a:ext cx="22250400" cy="754053"/>
            </a:xfrm>
            <a:prstGeom prst="rect">
              <a:avLst/>
            </a:prstGeom>
          </p:spPr>
          <p:txBody>
            <a:bodyPr wrap="square">
              <a:spAutoFit/>
            </a:body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49" name="Group 48"/>
          <p:cNvGrpSpPr/>
          <p:nvPr/>
        </p:nvGrpSpPr>
        <p:grpSpPr>
          <a:xfrm>
            <a:off x="1237353" y="8656503"/>
            <a:ext cx="21945600" cy="4648200"/>
            <a:chOff x="1232452" y="4328889"/>
            <a:chExt cx="22257964" cy="13978726"/>
          </a:xfrm>
        </p:grpSpPr>
        <p:sp>
          <p:nvSpPr>
            <p:cNvPr id="61" name="Rounded Rectangle 60"/>
            <p:cNvSpPr/>
            <p:nvPr/>
          </p:nvSpPr>
          <p:spPr>
            <a:xfrm>
              <a:off x="1232452" y="4558048"/>
              <a:ext cx="22257964" cy="13749567"/>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62" name="Freeform 20"/>
            <p:cNvSpPr>
              <a:spLocks/>
            </p:cNvSpPr>
            <p:nvPr/>
          </p:nvSpPr>
          <p:spPr bwMode="auto">
            <a:xfrm>
              <a:off x="1309737" y="4328889"/>
              <a:ext cx="3771819" cy="2749913"/>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60" name="TextBox 59"/>
          <p:cNvSpPr txBox="1"/>
          <p:nvPr/>
        </p:nvSpPr>
        <p:spPr>
          <a:xfrm>
            <a:off x="1752604" y="8694004"/>
            <a:ext cx="2444888" cy="830993"/>
          </a:xfrm>
          <a:prstGeom prst="rect">
            <a:avLst/>
          </a:prstGeom>
          <a:noFill/>
        </p:spPr>
        <p:txBody>
          <a:bodyPr wrap="none" lIns="91434" tIns="45718" rIns="91434" bIns="45718" rtlCol="0">
            <a:spAutoFit/>
          </a:bodyPr>
          <a:lstStyle/>
          <a:p>
            <a:r>
              <a:rPr lang="vi-VN" sz="4800" b="1" i="1" dirty="0">
                <a:solidFill>
                  <a:srgbClr val="FFFF00"/>
                </a:solidFill>
              </a:rPr>
              <a:t>Hệ quả:</a:t>
            </a:r>
            <a:endParaRPr lang="en-US" sz="4800" i="1" dirty="0">
              <a:solidFill>
                <a:srgbClr val="FFFF00"/>
              </a:solidFill>
            </a:endParaRPr>
          </a:p>
        </p:txBody>
      </p:sp>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39" y="2504841"/>
            <a:ext cx="187118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3</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3</a:t>
              </a:r>
            </a:p>
          </p:txBody>
        </p:sp>
      </p:grpSp>
      <p:graphicFrame>
        <p:nvGraphicFramePr>
          <p:cNvPr id="122" name="Object 121"/>
          <p:cNvGraphicFramePr>
            <a:graphicFrameLocks noChangeAspect="1"/>
          </p:cNvGraphicFramePr>
          <p:nvPr>
            <p:extLst>
              <p:ext uri="{D42A27DB-BD31-4B8C-83A1-F6EECF244321}">
                <p14:modId xmlns:p14="http://schemas.microsoft.com/office/powerpoint/2010/main" val="2265212988"/>
              </p:ext>
            </p:extLst>
          </p:nvPr>
        </p:nvGraphicFramePr>
        <p:xfrm>
          <a:off x="15399569" y="2404528"/>
          <a:ext cx="87832" cy="119772"/>
        </p:xfrm>
        <a:graphic>
          <a:graphicData uri="http://schemas.openxmlformats.org/presentationml/2006/ole">
            <mc:AlternateContent xmlns:mc="http://schemas.openxmlformats.org/markup-compatibility/2006">
              <mc:Choice xmlns:v="urn:schemas-microsoft-com:vml" Requires="v">
                <p:oleObj name="Equation" r:id="rId3" imgW="139680" imgH="190440" progId="Equation.DSMT4">
                  <p:embed/>
                </p:oleObj>
              </mc:Choice>
              <mc:Fallback>
                <p:oleObj name="Equation" r:id="rId3" imgW="139680" imgH="190440" progId="Equation.DSMT4">
                  <p:embed/>
                  <p:pic>
                    <p:nvPicPr>
                      <p:cNvPr id="0" name=""/>
                      <p:cNvPicPr/>
                      <p:nvPr/>
                    </p:nvPicPr>
                    <p:blipFill>
                      <a:blip r:embed="rId4"/>
                      <a:stretch>
                        <a:fillRect/>
                      </a:stretch>
                    </p:blipFill>
                    <p:spPr>
                      <a:xfrm>
                        <a:off x="15399569" y="2404528"/>
                        <a:ext cx="87832" cy="119772"/>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1980877722"/>
              </p:ext>
            </p:extLst>
          </p:nvPr>
        </p:nvGraphicFramePr>
        <p:xfrm>
          <a:off x="15319787" y="2735397"/>
          <a:ext cx="98309" cy="107246"/>
        </p:xfrm>
        <a:graphic>
          <a:graphicData uri="http://schemas.openxmlformats.org/presentationml/2006/ole">
            <mc:AlternateContent xmlns:mc="http://schemas.openxmlformats.org/markup-compatibility/2006">
              <mc:Choice xmlns:v="urn:schemas-microsoft-com:vml" Requires="v">
                <p:oleObj name="Equation" r:id="rId5" imgW="139680" imgH="152280" progId="Equation.DSMT4">
                  <p:embed/>
                </p:oleObj>
              </mc:Choice>
              <mc:Fallback>
                <p:oleObj name="Equation" r:id="rId5" imgW="139680" imgH="152280" progId="Equation.DSMT4">
                  <p:embed/>
                  <p:pic>
                    <p:nvPicPr>
                      <p:cNvPr id="0" name=""/>
                      <p:cNvPicPr/>
                      <p:nvPr/>
                    </p:nvPicPr>
                    <p:blipFill>
                      <a:blip r:embed="rId6"/>
                      <a:stretch>
                        <a:fillRect/>
                      </a:stretch>
                    </p:blipFill>
                    <p:spPr>
                      <a:xfrm>
                        <a:off x="15319787" y="2735397"/>
                        <a:ext cx="98309" cy="107246"/>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818418088"/>
              </p:ext>
            </p:extLst>
          </p:nvPr>
        </p:nvGraphicFramePr>
        <p:xfrm>
          <a:off x="12142793" y="6575431"/>
          <a:ext cx="98424" cy="107950"/>
        </p:xfrm>
        <a:graphic>
          <a:graphicData uri="http://schemas.openxmlformats.org/presentationml/2006/ole">
            <mc:AlternateContent xmlns:mc="http://schemas.openxmlformats.org/markup-compatibility/2006">
              <mc:Choice xmlns:v="urn:schemas-microsoft-com:vml" Requires="v">
                <p:oleObj name="Equation" r:id="rId7" imgW="98280" imgH="108000" progId="Equation.DSMT4">
                  <p:embed/>
                </p:oleObj>
              </mc:Choice>
              <mc:Fallback>
                <p:oleObj name="Equation" r:id="rId7" imgW="98280" imgH="108000" progId="Equation.DSMT4">
                  <p:embed/>
                  <p:pic>
                    <p:nvPicPr>
                      <p:cNvPr id="0" name=""/>
                      <p:cNvPicPr/>
                      <p:nvPr/>
                    </p:nvPicPr>
                    <p:blipFill>
                      <a:blip r:embed="rId8"/>
                      <a:stretch>
                        <a:fillRect/>
                      </a:stretch>
                    </p:blipFill>
                    <p:spPr>
                      <a:xfrm>
                        <a:off x="12142793" y="6575431"/>
                        <a:ext cx="98424" cy="107950"/>
                      </a:xfrm>
                      <a:prstGeom prst="rect">
                        <a:avLst/>
                      </a:prstGeom>
                    </p:spPr>
                  </p:pic>
                </p:oleObj>
              </mc:Fallback>
            </mc:AlternateContent>
          </a:graphicData>
        </a:graphic>
      </p:graphicFrame>
      <p:pic>
        <p:nvPicPr>
          <p:cNvPr id="45" name="Picture 44"/>
          <p:cNvPicPr/>
          <p:nvPr/>
        </p:nvPicPr>
        <p:blipFill>
          <a:blip r:embed="rId9">
            <a:extLst>
              <a:ext uri="{28A0092B-C50C-407E-A947-70E740481C1C}">
                <a14:useLocalDpi xmlns:a14="http://schemas.microsoft.com/office/drawing/2010/main" val="0"/>
              </a:ext>
            </a:extLst>
          </a:blip>
          <a:srcRect/>
          <a:stretch>
            <a:fillRect/>
          </a:stretch>
        </p:blipFill>
        <p:spPr bwMode="auto">
          <a:xfrm>
            <a:off x="17297401" y="4191000"/>
            <a:ext cx="5562600" cy="4038600"/>
          </a:xfrm>
          <a:prstGeom prst="rect">
            <a:avLst/>
          </a:prstGeom>
          <a:noFill/>
          <a:ln>
            <a:noFill/>
          </a:ln>
        </p:spPr>
      </p:pic>
      <mc:AlternateContent xmlns:mc="http://schemas.openxmlformats.org/markup-compatibility/2006" xmlns:a14="http://schemas.microsoft.com/office/drawing/2010/main">
        <mc:Choice Requires="a14">
          <p:sp>
            <p:nvSpPr>
              <p:cNvPr id="13" name="Rectangle 12"/>
              <p:cNvSpPr/>
              <p:nvPr/>
            </p:nvSpPr>
            <p:spPr>
              <a:xfrm>
                <a:off x="1981201" y="9677405"/>
                <a:ext cx="13182600" cy="2739207"/>
              </a:xfrm>
              <a:prstGeom prst="rect">
                <a:avLst/>
              </a:prstGeom>
            </p:spPr>
            <p:txBody>
              <a:bodyPr wrap="square" lIns="91434" tIns="45718" rIns="91434" bIns="45718">
                <a:spAutoFit/>
              </a:bodyPr>
              <a:lstStyle/>
              <a:p>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r>
                      <a:rPr lang="en-US" b="1" i="1">
                        <a:solidFill>
                          <a:srgbClr val="3333FF"/>
                        </a:solidFill>
                        <a:latin typeface="Cambria Math"/>
                      </a:rPr>
                      <m:t>𝒂</m:t>
                    </m:r>
                    <m:r>
                      <a:rPr lang="en-US" b="1">
                        <a:solidFill>
                          <a:srgbClr val="3333FF"/>
                        </a:solidFill>
                        <a:latin typeface="Cambria Math"/>
                      </a:rPr>
                      <m:t>,</m:t>
                    </m:r>
                    <m:r>
                      <a:rPr lang="en-US" b="1" i="1">
                        <a:solidFill>
                          <a:srgbClr val="3333FF"/>
                        </a:solidFill>
                        <a:latin typeface="Cambria Math"/>
                      </a:rPr>
                      <m:t>𝒃</m:t>
                    </m:r>
                  </m:oMath>
                </a14:m>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hai</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cát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tuyến</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bất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kỳ</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cắt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hai</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song song </a:t>
                </a:r>
                <a14:m>
                  <m:oMath xmlns:m="http://schemas.openxmlformats.org/officeDocument/2006/math">
                    <m:d>
                      <m:dPr>
                        <m:ctrlPr>
                          <a:rPr lang="en-US" b="1" i="1">
                            <a:solidFill>
                              <a:srgbClr val="3333FF"/>
                            </a:solidFill>
                            <a:latin typeface="Cambria Math" panose="02040503050406030204" pitchFamily="18" charset="0"/>
                          </a:rPr>
                        </m:ctrlPr>
                      </m:dPr>
                      <m:e>
                        <m:r>
                          <a:rPr lang="en-US" b="1" i="1">
                            <a:solidFill>
                              <a:srgbClr val="3333FF"/>
                            </a:solidFill>
                            <a:latin typeface="Cambria Math"/>
                          </a:rPr>
                          <m:t>𝜶</m:t>
                        </m:r>
                      </m:e>
                    </m:d>
                    <m:r>
                      <a:rPr lang="en-US" b="1">
                        <a:solidFill>
                          <a:srgbClr val="3333FF"/>
                        </a:solidFill>
                        <a:latin typeface="Cambria Math"/>
                      </a:rPr>
                      <m:t>,</m:t>
                    </m:r>
                    <m:r>
                      <a:rPr lang="en-US" b="1" i="1">
                        <a:solidFill>
                          <a:srgbClr val="3333FF"/>
                        </a:solidFill>
                        <a:latin typeface="Cambria Math"/>
                      </a:rPr>
                      <m:t> </m:t>
                    </m:r>
                    <m:r>
                      <a:rPr lang="en-US" b="1">
                        <a:solidFill>
                          <a:srgbClr val="3333FF"/>
                        </a:solidFill>
                        <a:latin typeface="Cambria Math"/>
                      </a:rPr>
                      <m:t>(</m:t>
                    </m:r>
                    <m:r>
                      <a:rPr lang="en-US" b="1" i="1">
                        <a:solidFill>
                          <a:srgbClr val="3333FF"/>
                        </a:solidFill>
                        <a:latin typeface="Cambria Math"/>
                      </a:rPr>
                      <m:t>𝜷</m:t>
                    </m:r>
                    <m:r>
                      <a:rPr lang="en-US" b="1">
                        <a:solidFill>
                          <a:srgbClr val="3333FF"/>
                        </a:solidFill>
                        <a:latin typeface="Cambria Math"/>
                      </a:rPr>
                      <m:t>)</m:t>
                    </m:r>
                  </m:oMath>
                </a14:m>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lần</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lượt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tại</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điểm</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3333FF"/>
                        </a:solidFill>
                        <a:latin typeface="Cambria Math"/>
                      </a:rPr>
                      <m:t>𝑨</m:t>
                    </m:r>
                    <m:r>
                      <a:rPr lang="en-US" b="1">
                        <a:solidFill>
                          <a:srgbClr val="3333FF"/>
                        </a:solidFill>
                        <a:latin typeface="Cambria Math"/>
                      </a:rPr>
                      <m:t>,</m:t>
                    </m:r>
                    <m:r>
                      <a:rPr lang="en-US" b="1" i="1">
                        <a:solidFill>
                          <a:srgbClr val="3333FF"/>
                        </a:solidFill>
                        <a:latin typeface="Cambria Math"/>
                      </a:rPr>
                      <m:t>𝑩</m:t>
                    </m:r>
                  </m:oMath>
                </a14:m>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3333FF"/>
                        </a:solidFill>
                        <a:latin typeface="Cambria Math"/>
                      </a:rPr>
                      <m:t>𝑨</m:t>
                    </m:r>
                    <m:r>
                      <a:rPr lang="en-US" b="1" i="1">
                        <a:solidFill>
                          <a:srgbClr val="3333FF"/>
                        </a:solidFill>
                        <a:latin typeface="Cambria Math"/>
                      </a:rPr>
                      <m:t>′</m:t>
                    </m:r>
                    <m:r>
                      <a:rPr lang="en-US" b="1">
                        <a:solidFill>
                          <a:srgbClr val="3333FF"/>
                        </a:solidFill>
                        <a:latin typeface="Cambria Math"/>
                      </a:rPr>
                      <m:t>,</m:t>
                    </m:r>
                    <m:sSup>
                      <m:sSupPr>
                        <m:ctrlPr>
                          <a:rPr lang="en-US" b="1" i="1">
                            <a:solidFill>
                              <a:srgbClr val="3333FF"/>
                            </a:solidFill>
                            <a:latin typeface="Cambria Math" panose="02040503050406030204" pitchFamily="18" charset="0"/>
                          </a:rPr>
                        </m:ctrlPr>
                      </m:sSupPr>
                      <m:e>
                        <m:r>
                          <a:rPr lang="en-US" b="1" i="1">
                            <a:solidFill>
                              <a:srgbClr val="3333FF"/>
                            </a:solidFill>
                            <a:latin typeface="Cambria Math"/>
                          </a:rPr>
                          <m:t>𝑩</m:t>
                        </m:r>
                      </m:e>
                      <m:sup>
                        <m:r>
                          <a:rPr lang="en-US" b="1" i="1">
                            <a:solidFill>
                              <a:srgbClr val="3333FF"/>
                            </a:solidFill>
                            <a:latin typeface="Cambria Math"/>
                          </a:rPr>
                          <m:t>′</m:t>
                        </m:r>
                      </m:sup>
                    </m:sSup>
                  </m:oMath>
                </a14:m>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a:t>
                </a:r>
              </a:p>
              <a:p>
                <a:pPr algn="ctr"/>
                <a:r>
                  <a:rPr lang="en-US" b="1" dirty="0" err="1">
                    <a:latin typeface="Tahoma" panose="020B0604030504040204" pitchFamily="34" charset="0"/>
                    <a:ea typeface="Tahoma" panose="020B0604030504040204" pitchFamily="34" charset="0"/>
                    <a:cs typeface="Tahoma" panose="020B0604030504040204" pitchFamily="34" charset="0"/>
                  </a:rPr>
                  <a:t>Khi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𝑨𝑩</m:t>
                    </m:r>
                    <m:r>
                      <a:rPr lang="en-US" b="1" i="1">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m:t>
                    </m:r>
                    <m:r>
                      <a:rPr lang="en-US" b="1" i="1">
                        <a:latin typeface="Cambria Math"/>
                      </a:rPr>
                      <m:t>′</m:t>
                    </m:r>
                    <m:sSup>
                      <m:sSupPr>
                        <m:ctrlPr>
                          <a:rPr lang="en-US" b="1" i="1">
                            <a:latin typeface="Cambria Math" panose="02040503050406030204" pitchFamily="18" charset="0"/>
                          </a:rPr>
                        </m:ctrlPr>
                      </m:sSupPr>
                      <m:e>
                        <m:r>
                          <a:rPr lang="en-US" b="1" i="1">
                            <a:latin typeface="Cambria Math"/>
                          </a:rPr>
                          <m:t>𝑩</m:t>
                        </m:r>
                      </m:e>
                      <m:sup>
                        <m:r>
                          <a:rPr lang="en-US" b="1" i="1">
                            <a:latin typeface="Cambria Math"/>
                          </a:rPr>
                          <m:t>′</m:t>
                        </m:r>
                      </m:sup>
                    </m:sSup>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981201" y="9677405"/>
                <a:ext cx="13182600" cy="2739207"/>
              </a:xfrm>
              <a:prstGeom prst="rect">
                <a:avLst/>
              </a:prstGeom>
              <a:blipFill rotWithShape="1">
                <a:blip r:embed="rId11"/>
                <a:stretch>
                  <a:fillRect l="-1803" t="-4677" b="-9131"/>
                </a:stretch>
              </a:blipFill>
            </p:spPr>
            <p:txBody>
              <a:bodyPr/>
              <a:lstStyle/>
              <a:p>
                <a:r>
                  <a:rPr lang="en-US">
                    <a:noFill/>
                  </a:rPr>
                  <a:t> </a:t>
                </a:r>
              </a:p>
            </p:txBody>
          </p:sp>
        </mc:Fallback>
      </mc:AlternateContent>
      <p:pic>
        <p:nvPicPr>
          <p:cNvPr id="46" name="Picture 45"/>
          <p:cNvPicPr/>
          <p:nvPr/>
        </p:nvPicPr>
        <p:blipFill>
          <a:blip r:embed="rId12">
            <a:extLst>
              <a:ext uri="{28A0092B-C50C-407E-A947-70E740481C1C}">
                <a14:useLocalDpi xmlns:a14="http://schemas.microsoft.com/office/drawing/2010/main" val="0"/>
              </a:ext>
            </a:extLst>
          </a:blip>
          <a:srcRect/>
          <a:stretch>
            <a:fillRect/>
          </a:stretch>
        </p:blipFill>
        <p:spPr bwMode="auto">
          <a:xfrm>
            <a:off x="16383000" y="8686800"/>
            <a:ext cx="6400800" cy="4800600"/>
          </a:xfrm>
          <a:prstGeom prst="rect">
            <a:avLst/>
          </a:prstGeom>
          <a:noFill/>
          <a:ln>
            <a:noFill/>
          </a:ln>
        </p:spPr>
      </p:pic>
      <mc:AlternateContent xmlns:mc="http://schemas.openxmlformats.org/markup-compatibility/2006" xmlns:a14="http://schemas.microsoft.com/office/drawing/2010/main">
        <mc:Choice Requires="a14">
          <p:sp>
            <p:nvSpPr>
              <p:cNvPr id="47" name="Rectangle 46"/>
              <p:cNvSpPr/>
              <p:nvPr/>
            </p:nvSpPr>
            <p:spPr>
              <a:xfrm>
                <a:off x="5257803" y="5181600"/>
                <a:ext cx="5978291" cy="2204895"/>
              </a:xfrm>
              <a:prstGeom prst="rect">
                <a:avLst/>
              </a:prstGeom>
              <a:solidFill>
                <a:srgbClr val="FFFF00"/>
              </a:solidFill>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d>
                                  <m:dPr>
                                    <m:ctrlPr>
                                      <a:rPr lang="en-US" b="1" i="1">
                                        <a:latin typeface="Cambria Math" panose="02040503050406030204" pitchFamily="18" charset="0"/>
                                      </a:rPr>
                                    </m:ctrlPr>
                                  </m:dPr>
                                  <m:e>
                                    <m:r>
                                      <a:rPr lang="en-US" b="1" i="1">
                                        <a:latin typeface="Cambria Math"/>
                                      </a:rPr>
                                      <m:t>𝜶</m:t>
                                    </m:r>
                                  </m:e>
                                </m:d>
                                <m:r>
                                  <a:rPr lang="en-US" b="1">
                                    <a:latin typeface="Cambria Math"/>
                                  </a:rPr>
                                  <m:t>//</m:t>
                                </m:r>
                                <m:r>
                                  <a:rPr lang="en-US" b="1" i="1">
                                    <a:latin typeface="Cambria Math"/>
                                  </a:rPr>
                                  <m:t> </m:t>
                                </m:r>
                                <m:r>
                                  <a:rPr lang="en-US" b="1">
                                    <a:latin typeface="Cambria Math"/>
                                  </a:rPr>
                                  <m:t>(</m:t>
                                </m:r>
                                <m:r>
                                  <a:rPr lang="en-US" b="1" i="1">
                                    <a:latin typeface="Cambria Math"/>
                                  </a:rPr>
                                  <m:t>𝜷</m:t>
                                </m:r>
                                <m:r>
                                  <a:rPr lang="en-US" b="1">
                                    <a:latin typeface="Cambria Math"/>
                                  </a:rPr>
                                  <m:t>)</m:t>
                                </m:r>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𝜶</m:t>
                                    </m:r>
                                  </m:e>
                                </m:d>
                                <m:r>
                                  <a:rPr lang="en-US" b="1" i="1">
                                    <a:latin typeface="Cambria Math"/>
                                  </a:rPr>
                                  <m:t>=</m:t>
                                </m:r>
                                <m:r>
                                  <a:rPr lang="en-US" b="1" i="1">
                                    <a:latin typeface="Cambria Math"/>
                                  </a:rPr>
                                  <m:t>𝒂</m:t>
                                </m:r>
                              </m:e>
                            </m:mr>
                            <m:mr>
                              <m:e>
                                <m:r>
                                  <a:rPr lang="en-US" b="1">
                                    <a:latin typeface="Cambria Math"/>
                                  </a:rPr>
                                  <m:t>(</m:t>
                                </m:r>
                                <m:r>
                                  <a:rPr lang="en-US" b="1" i="1">
                                    <a:latin typeface="Cambria Math"/>
                                  </a:rPr>
                                  <m:t>𝜸</m:t>
                                </m:r>
                                <m:r>
                                  <a:rPr lang="en-US" b="1">
                                    <a:latin typeface="Cambria Math"/>
                                  </a:rPr>
                                  <m:t>)</m:t>
                                </m:r>
                                <m:r>
                                  <a:rPr lang="en-US" b="1" i="1">
                                    <a:latin typeface="Cambria Math"/>
                                  </a:rPr>
                                  <m:t>∩</m:t>
                                </m:r>
                                <m:d>
                                  <m:dPr>
                                    <m:ctrlPr>
                                      <a:rPr lang="en-US" b="1" i="1">
                                        <a:latin typeface="Cambria Math" panose="02040503050406030204" pitchFamily="18" charset="0"/>
                                      </a:rPr>
                                    </m:ctrlPr>
                                  </m:dPr>
                                  <m:e>
                                    <m:r>
                                      <a:rPr lang="en-US" b="1" i="1">
                                        <a:latin typeface="Cambria Math"/>
                                      </a:rPr>
                                      <m:t>𝜷</m:t>
                                    </m:r>
                                  </m:e>
                                </m:d>
                                <m:r>
                                  <a:rPr lang="en-US" b="1" i="1">
                                    <a:latin typeface="Cambria Math"/>
                                  </a:rPr>
                                  <m:t>=</m:t>
                                </m:r>
                                <m:r>
                                  <a:rPr lang="en-US" b="1" i="1">
                                    <a:latin typeface="Cambria Math"/>
                                  </a:rPr>
                                  <m:t>𝒃</m:t>
                                </m:r>
                              </m:e>
                            </m:mr>
                          </m:m>
                        </m:e>
                      </m:d>
                      <m:r>
                        <a:rPr lang="en-US" b="1" i="1">
                          <a:latin typeface="Cambria Math"/>
                        </a:rPr>
                        <m:t>⇒</m:t>
                      </m:r>
                      <m:r>
                        <a:rPr lang="en-US" b="1" i="1">
                          <a:latin typeface="Cambria Math"/>
                        </a:rPr>
                        <m:t>𝒂</m:t>
                      </m:r>
                      <m:r>
                        <a:rPr lang="en-US" b="1">
                          <a:latin typeface="Cambria Math"/>
                        </a:rPr>
                        <m:t>//</m:t>
                      </m:r>
                      <m:r>
                        <a:rPr lang="en-US" b="1" i="1">
                          <a:latin typeface="Cambria Math"/>
                        </a:rPr>
                        <m:t>𝒃</m:t>
                      </m:r>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257800" y="5181600"/>
                <a:ext cx="6112635" cy="2254015"/>
              </a:xfrm>
              <a:prstGeom prst="rect">
                <a:avLst/>
              </a:prstGeom>
              <a:blipFill rotWithShape="1">
                <a:blip r:embed="rId13"/>
                <a:stretch>
                  <a:fillRect/>
                </a:stretch>
              </a:blipFill>
            </p:spPr>
            <p:txBody>
              <a:bodyPr/>
              <a:lstStyle/>
              <a:p>
                <a:r>
                  <a:rPr lang="en-US">
                    <a:noFill/>
                  </a:rPr>
                  <a:t> </a:t>
                </a:r>
              </a:p>
            </p:txBody>
          </p:sp>
        </mc:Fallback>
      </mc:AlternateContent>
      <p:grpSp>
        <p:nvGrpSpPr>
          <p:cNvPr id="14" name="Group 13"/>
          <p:cNvGrpSpPr/>
          <p:nvPr/>
        </p:nvGrpSpPr>
        <p:grpSpPr>
          <a:xfrm>
            <a:off x="1120351" y="3508338"/>
            <a:ext cx="16611600" cy="4572000"/>
            <a:chOff x="152400" y="7696200"/>
            <a:chExt cx="16611600" cy="4572000"/>
          </a:xfrm>
        </p:grpSpPr>
        <mc:AlternateContent xmlns:mc="http://schemas.openxmlformats.org/markup-compatibility/2006" xmlns:a14="http://schemas.microsoft.com/office/drawing/2010/main">
          <mc:Choice Requires="a14">
            <p:sp>
              <p:nvSpPr>
                <p:cNvPr id="10" name="Rounded Rectangular Callout 9"/>
                <p:cNvSpPr/>
                <p:nvPr/>
              </p:nvSpPr>
              <p:spPr>
                <a:xfrm>
                  <a:off x="152400" y="7696200"/>
                  <a:ext cx="16611600" cy="4572000"/>
                </a:xfrm>
                <a:prstGeom prst="wedgeRoundRectCallout">
                  <a:avLst>
                    <a:gd name="adj1" fmla="val 55243"/>
                    <a:gd name="adj2" fmla="val 3173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3333FF"/>
                    </a:solidFill>
                    <a:latin typeface="Tahoma" panose="020B0604030504040204" pitchFamily="34" charset="0"/>
                    <a:ea typeface="Tahoma" panose="020B0604030504040204" pitchFamily="34" charset="0"/>
                    <a:cs typeface="Tahoma" panose="020B0604030504040204" pitchFamily="34" charset="0"/>
                  </a:endParaRPr>
                </a:p>
                <a:p>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r>
                        <a:rPr lang="en-US" sz="4800" b="1" i="1">
                          <a:solidFill>
                            <a:srgbClr val="3333FF"/>
                          </a:solidFill>
                          <a:latin typeface="Cambria Math"/>
                        </a:rPr>
                        <m:t>𝒂</m:t>
                      </m:r>
                      <m:r>
                        <a:rPr lang="en-US" sz="4800" b="1">
                          <a:solidFill>
                            <a:srgbClr val="3333FF"/>
                          </a:solidFill>
                          <a:latin typeface="Cambria Math"/>
                        </a:rPr>
                        <m:t>,</m:t>
                      </m:r>
                      <m:r>
                        <a:rPr lang="en-US" sz="4800" b="1" i="1">
                          <a:solidFill>
                            <a:srgbClr val="3333FF"/>
                          </a:solidFill>
                          <a:latin typeface="Cambria Math"/>
                        </a:rPr>
                        <m:t>𝒃</m:t>
                      </m:r>
                    </m:oMath>
                  </a14:m>
                  <a:r>
                    <a:rPr lang="en-US" sz="48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hai</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cát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tuyến</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bất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kỳ</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cắt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hai</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song song </a:t>
                  </a:r>
                  <a14:m>
                    <m:oMath xmlns:m="http://schemas.openxmlformats.org/officeDocument/2006/math">
                      <m:d>
                        <m:dPr>
                          <m:ctrlPr>
                            <a:rPr lang="en-US" b="1" i="1">
                              <a:solidFill>
                                <a:srgbClr val="3333FF"/>
                              </a:solidFill>
                              <a:latin typeface="Cambria Math" panose="02040503050406030204" pitchFamily="18" charset="0"/>
                            </a:rPr>
                          </m:ctrlPr>
                        </m:dPr>
                        <m:e>
                          <m:r>
                            <a:rPr lang="en-US" b="1" i="1">
                              <a:solidFill>
                                <a:srgbClr val="3333FF"/>
                              </a:solidFill>
                              <a:latin typeface="Cambria Math"/>
                            </a:rPr>
                            <m:t>𝜶</m:t>
                          </m:r>
                        </m:e>
                      </m:d>
                      <m:r>
                        <a:rPr lang="en-US" b="1">
                          <a:solidFill>
                            <a:srgbClr val="3333FF"/>
                          </a:solidFill>
                          <a:latin typeface="Cambria Math"/>
                        </a:rPr>
                        <m:t>,</m:t>
                      </m:r>
                      <m:r>
                        <a:rPr lang="en-US" b="1" i="1">
                          <a:solidFill>
                            <a:srgbClr val="3333FF"/>
                          </a:solidFill>
                          <a:latin typeface="Cambria Math"/>
                        </a:rPr>
                        <m:t> </m:t>
                      </m:r>
                      <m:r>
                        <a:rPr lang="en-US" b="1">
                          <a:solidFill>
                            <a:srgbClr val="3333FF"/>
                          </a:solidFill>
                          <a:latin typeface="Cambria Math"/>
                        </a:rPr>
                        <m:t>(</m:t>
                      </m:r>
                      <m:r>
                        <a:rPr lang="en-US" b="1" i="1">
                          <a:solidFill>
                            <a:srgbClr val="3333FF"/>
                          </a:solidFill>
                          <a:latin typeface="Cambria Math"/>
                        </a:rPr>
                        <m:t>𝜷</m:t>
                      </m:r>
                      <m:r>
                        <a:rPr lang="en-US" b="1">
                          <a:solidFill>
                            <a:srgbClr val="3333FF"/>
                          </a:solidFill>
                          <a:latin typeface="Cambria Math"/>
                        </a:rPr>
                        <m:t>)</m:t>
                      </m:r>
                    </m:oMath>
                  </a14:m>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lần</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lượt</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tại</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điểm</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3333FF"/>
                          </a:solidFill>
                          <a:latin typeface="Cambria Math"/>
                        </a:rPr>
                        <m:t>𝑨</m:t>
                      </m:r>
                      <m:r>
                        <a:rPr lang="en-US" b="1">
                          <a:solidFill>
                            <a:srgbClr val="3333FF"/>
                          </a:solidFill>
                          <a:latin typeface="Cambria Math"/>
                        </a:rPr>
                        <m:t>,</m:t>
                      </m:r>
                      <m:r>
                        <a:rPr lang="en-US" b="1" i="1">
                          <a:solidFill>
                            <a:srgbClr val="3333FF"/>
                          </a:solidFill>
                          <a:latin typeface="Cambria Math"/>
                        </a:rPr>
                        <m:t>𝑩</m:t>
                      </m:r>
                    </m:oMath>
                  </a14:m>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rgbClr val="3333FF"/>
                          </a:solidFill>
                          <a:latin typeface="Cambria Math"/>
                        </a:rPr>
                        <m:t>𝑨</m:t>
                      </m:r>
                      <m:r>
                        <a:rPr lang="en-US" b="1" i="1">
                          <a:solidFill>
                            <a:srgbClr val="3333FF"/>
                          </a:solidFill>
                          <a:latin typeface="Cambria Math"/>
                        </a:rPr>
                        <m:t>′</m:t>
                      </m:r>
                      <m:r>
                        <a:rPr lang="en-US" b="1">
                          <a:solidFill>
                            <a:srgbClr val="3333FF"/>
                          </a:solidFill>
                          <a:latin typeface="Cambria Math"/>
                        </a:rPr>
                        <m:t>,</m:t>
                      </m:r>
                      <m:sSup>
                        <m:sSupPr>
                          <m:ctrlPr>
                            <a:rPr lang="en-US" b="1" i="1">
                              <a:solidFill>
                                <a:srgbClr val="3333FF"/>
                              </a:solidFill>
                              <a:latin typeface="Cambria Math" panose="02040503050406030204" pitchFamily="18" charset="0"/>
                            </a:rPr>
                          </m:ctrlPr>
                        </m:sSupPr>
                        <m:e>
                          <m:r>
                            <a:rPr lang="en-US" b="1" i="1">
                              <a:solidFill>
                                <a:srgbClr val="3333FF"/>
                              </a:solidFill>
                              <a:latin typeface="Cambria Math"/>
                            </a:rPr>
                            <m:t>𝑩</m:t>
                          </m:r>
                        </m:e>
                        <m:sup>
                          <m:r>
                            <a:rPr lang="en-US" b="1" i="1">
                              <a:solidFill>
                                <a:srgbClr val="3333FF"/>
                              </a:solidFill>
                              <a:latin typeface="Cambria Math"/>
                            </a:rPr>
                            <m:t>′</m:t>
                          </m:r>
                        </m:sup>
                      </m:sSup>
                    </m:oMath>
                  </a14:m>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a:t>
                  </a:r>
                  <a:b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b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Em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hãy</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nhận</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xét</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đoạn</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chemeClr val="tx1"/>
                          </a:solidFill>
                          <a:latin typeface="Cambria Math"/>
                        </a:rPr>
                        <m:t>𝑨𝑩</m:t>
                      </m:r>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schemeClr val="tx1"/>
                          </a:solidFill>
                          <a:latin typeface="Cambria Math"/>
                        </a:rPr>
                        <m:t>𝑨</m:t>
                      </m:r>
                      <m:r>
                        <a:rPr lang="en-US" b="1" i="1">
                          <a:solidFill>
                            <a:schemeClr val="tx1"/>
                          </a:solidFill>
                          <a:latin typeface="Cambria Math"/>
                        </a:rPr>
                        <m:t>′</m:t>
                      </m:r>
                      <m:sSup>
                        <m:sSupPr>
                          <m:ctrlPr>
                            <a:rPr lang="en-US" b="1" i="1">
                              <a:solidFill>
                                <a:schemeClr val="tx1"/>
                              </a:solidFill>
                              <a:latin typeface="Cambria Math" panose="02040503050406030204" pitchFamily="18" charset="0"/>
                            </a:rPr>
                          </m:ctrlPr>
                        </m:sSupPr>
                        <m:e>
                          <m:r>
                            <a:rPr lang="en-US" b="1" i="1">
                              <a:solidFill>
                                <a:schemeClr val="tx1"/>
                              </a:solidFill>
                              <a:latin typeface="Cambria Math"/>
                            </a:rPr>
                            <m:t>𝑩</m:t>
                          </m:r>
                        </m:e>
                        <m:sup>
                          <m:r>
                            <a:rPr lang="en-US" b="1" i="1">
                              <a:solidFill>
                                <a:schemeClr val="tx1"/>
                              </a:solidFill>
                              <a:latin typeface="Cambria Math"/>
                            </a:rPr>
                            <m:t>′</m:t>
                          </m:r>
                        </m:sup>
                      </m:sSup>
                    </m:oMath>
                  </a14:m>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Vì</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sao</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0" name="Rounded Rectangular Callout 9"/>
                <p:cNvSpPr>
                  <a:spLocks noRot="1" noChangeAspect="1" noMove="1" noResize="1" noEditPoints="1" noAdjustHandles="1" noChangeArrowheads="1" noChangeShapeType="1" noTextEdit="1"/>
                </p:cNvSpPr>
                <p:nvPr/>
              </p:nvSpPr>
              <p:spPr>
                <a:xfrm>
                  <a:off x="152400" y="7696200"/>
                  <a:ext cx="16611600" cy="4572000"/>
                </a:xfrm>
                <a:prstGeom prst="wedgeRoundRectCallout">
                  <a:avLst>
                    <a:gd name="adj1" fmla="val 55243"/>
                    <a:gd name="adj2" fmla="val 31731"/>
                    <a:gd name="adj3" fmla="val 16667"/>
                  </a:avLst>
                </a:prstGeom>
                <a:blipFill rotWithShape="1">
                  <a:blip r:embed="rId14"/>
                  <a:stretch>
                    <a:fillRect l="-70"/>
                  </a:stretch>
                </a:blipFill>
              </p:spPr>
              <p:txBody>
                <a:bodyPr/>
                <a:lstStyle/>
                <a:p>
                  <a:r>
                    <a:rPr lang="en-US">
                      <a:noFill/>
                    </a:rPr>
                    <a:t> </a:t>
                  </a:r>
                </a:p>
              </p:txBody>
            </p:sp>
          </mc:Fallback>
        </mc:AlternateContent>
        <p:pic>
          <p:nvPicPr>
            <p:cNvPr id="18470" name="Picture 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600" y="7696200"/>
              <a:ext cx="2786063"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7288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circle(in)">
                                      <p:cBhvr>
                                        <p:cTn id="24" dur="20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Effect transition="in" filter="circle(in)">
                                      <p:cBhvr>
                                        <p:cTn id="29" dur="2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90601" y="6206768"/>
            <a:ext cx="6172200" cy="6096000"/>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305801" y="6265040"/>
            <a:ext cx="6781800" cy="5943600"/>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5773401" y="6282968"/>
            <a:ext cx="7696200" cy="5943600"/>
          </a:xfrm>
          <a:prstGeom prst="rect">
            <a:avLst/>
          </a:prstGeom>
          <a:noFill/>
          <a:ln>
            <a:noFill/>
          </a:ln>
        </p:spPr>
      </p:pic>
      <p:sp>
        <p:nvSpPr>
          <p:cNvPr id="2" name="TextBox 1"/>
          <p:cNvSpPr txBox="1"/>
          <p:nvPr/>
        </p:nvSpPr>
        <p:spPr>
          <a:xfrm>
            <a:off x="18821404" y="12208645"/>
            <a:ext cx="1991239" cy="1415768"/>
          </a:xfrm>
          <a:prstGeom prst="rect">
            <a:avLst/>
          </a:prstGeom>
          <a:noFill/>
        </p:spPr>
        <p:txBody>
          <a:bodyPr wrap="none" lIns="91434" tIns="45718" rIns="91434" bIns="45718"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3</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1" name="TextBox 10"/>
          <p:cNvSpPr txBox="1"/>
          <p:nvPr/>
        </p:nvSpPr>
        <p:spPr>
          <a:xfrm>
            <a:off x="10820404" y="12208645"/>
            <a:ext cx="1991239" cy="1415768"/>
          </a:xfrm>
          <a:prstGeom prst="rect">
            <a:avLst/>
          </a:prstGeom>
          <a:noFill/>
        </p:spPr>
        <p:txBody>
          <a:bodyPr wrap="none" lIns="91434" tIns="45718" rIns="91434" bIns="45718"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2</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2" name="TextBox 11"/>
          <p:cNvSpPr txBox="1"/>
          <p:nvPr/>
        </p:nvSpPr>
        <p:spPr>
          <a:xfrm>
            <a:off x="2971804" y="12284845"/>
            <a:ext cx="1991239" cy="1415768"/>
          </a:xfrm>
          <a:prstGeom prst="rect">
            <a:avLst/>
          </a:prstGeom>
          <a:noFill/>
        </p:spPr>
        <p:txBody>
          <a:bodyPr wrap="none" lIns="91434" tIns="45718" rIns="91434" bIns="45718"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1</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4" name="Rectangle 13"/>
          <p:cNvSpPr/>
          <p:nvPr/>
        </p:nvSpPr>
        <p:spPr>
          <a:xfrm>
            <a:off x="914400" y="2286000"/>
            <a:ext cx="21488400" cy="2739207"/>
          </a:xfrm>
          <a:prstGeom prst="rect">
            <a:avLst/>
          </a:prstGeom>
        </p:spPr>
        <p:txBody>
          <a:bodyPr wrap="square" lIns="91434" tIns="45718" rIns="91434" bIns="45718">
            <a:spAutoFit/>
          </a:bodyPr>
          <a:lstStyle/>
          <a:p>
            <a:r>
              <a:rPr lang="fr-FR" b="1" dirty="0">
                <a:latin typeface="Tahoma" panose="020B0604030504040204" pitchFamily="34" charset="0"/>
                <a:ea typeface="Tahoma" panose="020B0604030504040204" pitchFamily="34" charset="0"/>
                <a:cs typeface="Tahoma" panose="020B0604030504040204" pitchFamily="34" charset="0"/>
              </a:rPr>
              <a:t> </a:t>
            </a:r>
            <a:r>
              <a:rPr lang="fr-FR" b="1" u="sng" dirty="0" err="1">
                <a:solidFill>
                  <a:srgbClr val="3333FF"/>
                </a:solidFill>
                <a:latin typeface="Tahoma" panose="020B0604030504040204" pitchFamily="34" charset="0"/>
                <a:ea typeface="Tahoma" panose="020B0604030504040204" pitchFamily="34" charset="0"/>
                <a:cs typeface="Tahoma" panose="020B0604030504040204" pitchFamily="34" charset="0"/>
              </a:rPr>
              <a:t>Câu</a:t>
            </a:r>
            <a:r>
              <a:rPr lang="fr-FR" b="1" u="sng"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u="sng" dirty="0" err="1">
                <a:solidFill>
                  <a:srgbClr val="3333FF"/>
                </a:solidFill>
                <a:latin typeface="Tahoma" panose="020B0604030504040204" pitchFamily="34" charset="0"/>
                <a:ea typeface="Tahoma" panose="020B0604030504040204" pitchFamily="34" charset="0"/>
                <a:cs typeface="Tahoma" panose="020B0604030504040204" pitchFamily="34" charset="0"/>
              </a:rPr>
              <a:t>hỏi</a:t>
            </a:r>
            <a:r>
              <a:rPr lang="fr-FR" b="1" u="sng" dirty="0">
                <a:solidFill>
                  <a:srgbClr val="3333FF"/>
                </a:solidFill>
                <a:latin typeface="Tahoma" panose="020B0604030504040204" pitchFamily="34" charset="0"/>
                <a:ea typeface="Tahoma" panose="020B0604030504040204" pitchFamily="34" charset="0"/>
                <a:cs typeface="Tahoma" panose="020B0604030504040204" pitchFamily="34" charset="0"/>
              </a:rPr>
              <a:t> 1: </a:t>
            </a:r>
            <a:r>
              <a:rPr lang="fr-FR" b="1" dirty="0" err="1">
                <a:latin typeface="Tahoma" panose="020B0604030504040204" pitchFamily="34" charset="0"/>
                <a:ea typeface="Tahoma" panose="020B0604030504040204" pitchFamily="34" charset="0"/>
                <a:cs typeface="Tahoma" panose="020B0604030504040204" pitchFamily="34" charset="0"/>
              </a:rPr>
              <a:t>Hãy</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quan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sát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hình</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sau</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đưa</a:t>
            </a:r>
            <a:r>
              <a:rPr lang="fr-FR" b="1" dirty="0">
                <a:latin typeface="Tahoma" panose="020B0604030504040204" pitchFamily="34" charset="0"/>
                <a:ea typeface="Tahoma" panose="020B0604030504040204" pitchFamily="34" charset="0"/>
                <a:cs typeface="Tahoma" panose="020B0604030504040204" pitchFamily="34" charset="0"/>
              </a:rPr>
              <a:t> ra </a:t>
            </a:r>
            <a:r>
              <a:rPr lang="fr-FR" b="1" dirty="0" err="1">
                <a:latin typeface="Tahoma" panose="020B0604030504040204" pitchFamily="34" charset="0"/>
                <a:ea typeface="Tahoma" panose="020B0604030504040204" pitchFamily="34" charset="0"/>
                <a:cs typeface="Tahoma" panose="020B0604030504040204" pitchFamily="34" charset="0"/>
              </a:rPr>
              <a:t>nhận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xét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về</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đặc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điểm</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của</a:t>
            </a:r>
            <a:r>
              <a:rPr lang="fr-F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r>
              <a:rPr lang="fr-FR" b="1" dirty="0">
                <a:latin typeface="Tahoma" panose="020B0604030504040204" pitchFamily="34" charset="0"/>
                <a:ea typeface="Tahoma" panose="020B0604030504040204" pitchFamily="34" charset="0"/>
                <a:cs typeface="Tahoma" panose="020B0604030504040204" pitchFamily="34" charset="0"/>
              </a:rPr>
              <a:t>	-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bậc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cầu</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thang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1</a:t>
            </a:r>
            <a:r>
              <a:rPr lang="fr-F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r>
              <a:rPr lang="fr-FR" b="1" dirty="0">
                <a:latin typeface="Tahoma" panose="020B0604030504040204" pitchFamily="34" charset="0"/>
                <a:ea typeface="Tahoma" panose="020B0604030504040204" pitchFamily="34" charset="0"/>
                <a:cs typeface="Tahoma" panose="020B0604030504040204" pitchFamily="34" charset="0"/>
              </a:rPr>
              <a:t>	- </a:t>
            </a:r>
            <a:r>
              <a:rPr lang="fr-FR" b="1" dirty="0" err="1">
                <a:latin typeface="Tahoma" panose="020B0604030504040204" pitchFamily="34" charset="0"/>
                <a:ea typeface="Tahoma" panose="020B0604030504040204" pitchFamily="34" charset="0"/>
                <a:cs typeface="Tahoma" panose="020B0604030504040204" pitchFamily="34" charset="0"/>
              </a:rPr>
              <a:t>Mặt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bàn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mặt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nền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phòng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học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2</a:t>
            </a:r>
            <a:r>
              <a:rPr lang="fr-F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r>
              <a:rPr lang="fr-FR" b="1" dirty="0">
                <a:latin typeface="Tahoma" panose="020B0604030504040204" pitchFamily="34" charset="0"/>
                <a:ea typeface="Tahoma" panose="020B0604030504040204" pitchFamily="34" charset="0"/>
                <a:cs typeface="Tahoma" panose="020B0604030504040204" pitchFamily="34" charset="0"/>
              </a:rPr>
              <a:t>	-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tầng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của</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ngôi</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nhà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hai</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bờ</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tường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rào</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hai</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bên</a:t>
            </a:r>
            <a:r>
              <a:rPr lang="fr-FR" b="1" dirty="0">
                <a:latin typeface="Tahoma" panose="020B0604030504040204" pitchFamily="34" charset="0"/>
                <a:ea typeface="Tahoma" panose="020B0604030504040204" pitchFamily="34" charset="0"/>
                <a:cs typeface="Tahoma" panose="020B0604030504040204" pitchFamily="34" charset="0"/>
              </a:rPr>
              <a:t>, ...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3</a:t>
            </a:r>
            <a:r>
              <a:rPr lang="fr-F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351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barn(inVertical)">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barn(inVertical)">
                                      <p:cBhvr>
                                        <p:cTn id="18" dur="500"/>
                                        <p:tgtEl>
                                          <p:spTgt spid="1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barn(inVertical)">
                                      <p:cBhvr>
                                        <p:cTn id="31" dur="500"/>
                                        <p:tgtEl>
                                          <p:spTgt spid="1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982961"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TALET</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1066807" y="2782935"/>
            <a:ext cx="11543171" cy="5000518"/>
            <a:chOff x="702276" y="4334859"/>
            <a:chExt cx="22699719" cy="3568169"/>
          </a:xfrm>
        </p:grpSpPr>
        <p:grpSp>
          <p:nvGrpSpPr>
            <p:cNvPr id="22" name="Group 5"/>
            <p:cNvGrpSpPr/>
            <p:nvPr/>
          </p:nvGrpSpPr>
          <p:grpSpPr>
            <a:xfrm>
              <a:off x="1533269" y="4671091"/>
              <a:ext cx="21868726" cy="3231937"/>
              <a:chOff x="637542" y="1083939"/>
              <a:chExt cx="8611674" cy="1272428"/>
            </a:xfrm>
          </p:grpSpPr>
          <p:sp>
            <p:nvSpPr>
              <p:cNvPr id="39" name="Rounded Rectangle 38"/>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p:sp>
            <p:nvSpPr>
              <p:cNvPr id="40" name="TextBox 39"/>
              <p:cNvSpPr txBox="1"/>
              <p:nvPr/>
            </p:nvSpPr>
            <p:spPr>
              <a:xfrm>
                <a:off x="790175" y="1276360"/>
                <a:ext cx="8276239" cy="174369"/>
              </a:xfrm>
              <a:prstGeom prst="rect">
                <a:avLst/>
              </a:prstGeom>
              <a:noFill/>
            </p:spPr>
            <p:txBody>
              <a:bodyPr wrap="square" rtlCol="0">
                <a:spAutoFit/>
              </a:bodyPr>
              <a:lstStyle/>
              <a:p>
                <a:pPr algn="just">
                  <a:lnSpc>
                    <a:spcPts val="4000"/>
                  </a:lnSpc>
                </a:pPr>
                <a:endParaRPr lang="en-US" sz="4500" dirty="0">
                  <a:latin typeface="Tahoma" pitchFamily="34" charset="0"/>
                  <a:ea typeface="Tahoma" pitchFamily="34" charset="0"/>
                  <a:cs typeface="Tahoma" pitchFamily="34" charset="0"/>
                </a:endParaRPr>
              </a:p>
            </p:txBody>
          </p:sp>
        </p:grpSp>
        <p:grpSp>
          <p:nvGrpSpPr>
            <p:cNvPr id="23" name="Group 65"/>
            <p:cNvGrpSpPr/>
            <p:nvPr/>
          </p:nvGrpSpPr>
          <p:grpSpPr>
            <a:xfrm>
              <a:off x="702276" y="4334859"/>
              <a:ext cx="8599979" cy="824978"/>
              <a:chOff x="-207742" y="8712046"/>
              <a:chExt cx="8599979" cy="824978"/>
            </a:xfrm>
          </p:grpSpPr>
          <p:sp>
            <p:nvSpPr>
              <p:cNvPr id="24" name="Freeform 20"/>
              <p:cNvSpPr>
                <a:spLocks/>
              </p:cNvSpPr>
              <p:nvPr/>
            </p:nvSpPr>
            <p:spPr bwMode="auto">
              <a:xfrm>
                <a:off x="384523" y="8755081"/>
                <a:ext cx="5460301"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nvGrpSpPr>
              <p:cNvPr id="25" name="Group 7"/>
              <p:cNvGrpSpPr/>
              <p:nvPr/>
            </p:nvGrpSpPr>
            <p:grpSpPr>
              <a:xfrm>
                <a:off x="-207742" y="8780577"/>
                <a:ext cx="1076677" cy="572229"/>
                <a:chOff x="-565327" y="8633545"/>
                <a:chExt cx="1206733"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565327" y="8746258"/>
                  <a:ext cx="1042991" cy="510001"/>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26" name="TextBox 25"/>
              <p:cNvSpPr txBox="1"/>
              <p:nvPr/>
            </p:nvSpPr>
            <p:spPr>
              <a:xfrm>
                <a:off x="932114" y="8712046"/>
                <a:ext cx="7460123" cy="560023"/>
              </a:xfrm>
              <a:prstGeom prst="rect">
                <a:avLst/>
              </a:prstGeom>
              <a:noFill/>
            </p:spPr>
            <p:txBody>
              <a:bodyPr wrap="square" rtlCol="0">
                <a:spAutoFit/>
              </a:bodyPr>
              <a:lstStyle/>
              <a:p>
                <a:r>
                  <a:rPr lang="vi-VN" sz="4500" b="1" dirty="0">
                    <a:solidFill>
                      <a:schemeClr val="bg1"/>
                    </a:solidFill>
                    <a:latin typeface="Tahoma" pitchFamily="34" charset="0"/>
                    <a:ea typeface="Tahoma" pitchFamily="34" charset="0"/>
                    <a:cs typeface="Tahoma" pitchFamily="34" charset="0"/>
                  </a:rPr>
                  <a:t>Định </a:t>
                </a:r>
                <a:r>
                  <a:rPr lang="en-US" sz="4500" b="1" dirty="0" err="1">
                    <a:solidFill>
                      <a:schemeClr val="bg1"/>
                    </a:solidFill>
                    <a:latin typeface="Tahoma" pitchFamily="34" charset="0"/>
                    <a:ea typeface="Tahoma" pitchFamily="34" charset="0"/>
                    <a:cs typeface="Tahoma" pitchFamily="34" charset="0"/>
                  </a:rPr>
                  <a:t>lý</a:t>
                </a:r>
                <a:r>
                  <a:rPr lang="en-US" sz="4500" b="1" dirty="0">
                    <a:solidFill>
                      <a:schemeClr val="bg1"/>
                    </a:solidFill>
                    <a:latin typeface="Tahoma" pitchFamily="34" charset="0"/>
                    <a:ea typeface="Tahoma" pitchFamily="34" charset="0"/>
                    <a:cs typeface="Tahoma" pitchFamily="34" charset="0"/>
                  </a:rPr>
                  <a:t> </a:t>
                </a:r>
              </a:p>
            </p:txBody>
          </p:sp>
        </p:grpSp>
      </p:grpSp>
      <p:sp>
        <p:nvSpPr>
          <p:cNvPr id="10" name="Rectangle 9"/>
          <p:cNvSpPr/>
          <p:nvPr/>
        </p:nvSpPr>
        <p:spPr>
          <a:xfrm>
            <a:off x="2333737" y="4373941"/>
            <a:ext cx="9392920" cy="2739207"/>
          </a:xfrm>
          <a:prstGeom prst="rect">
            <a:avLst/>
          </a:prstGeom>
        </p:spPr>
        <p:txBody>
          <a:bodyPr wrap="square" lIns="91434" tIns="45718" rIns="91434" bIns="45718">
            <a:spAutoFit/>
          </a:bodyPr>
          <a:lstStyle/>
          <a:p>
            <a:pPr algn="just"/>
            <a:r>
              <a:rPr lang="en-US" b="1" i="1" dirty="0">
                <a:latin typeface="Tahoma" pitchFamily="34" charset="0"/>
                <a:ea typeface="Tahoma" pitchFamily="34" charset="0"/>
                <a:cs typeface="Tahoma" pitchFamily="34" charset="0"/>
              </a:rPr>
              <a:t>Ba </a:t>
            </a:r>
            <a:r>
              <a:rPr lang="en-US" b="1" i="1" dirty="0" err="1">
                <a:latin typeface="Tahoma" pitchFamily="34" charset="0"/>
                <a:ea typeface="Tahoma" pitchFamily="34" charset="0"/>
                <a:cs typeface="Tahoma" pitchFamily="34" charset="0"/>
              </a:rPr>
              <a:t>mặt</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phẳng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đôi</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một</a:t>
            </a:r>
            <a:r>
              <a:rPr lang="en-US" b="1" i="1" dirty="0">
                <a:latin typeface="Tahoma" pitchFamily="34" charset="0"/>
                <a:ea typeface="Tahoma" pitchFamily="34" charset="0"/>
                <a:cs typeface="Tahoma" pitchFamily="34" charset="0"/>
              </a:rPr>
              <a:t> song </a:t>
            </a:r>
            <a:r>
              <a:rPr lang="en-US" b="1" i="1" dirty="0" err="1">
                <a:latin typeface="Tahoma" pitchFamily="34" charset="0"/>
                <a:ea typeface="Tahoma" pitchFamily="34" charset="0"/>
                <a:cs typeface="Tahoma" pitchFamily="34" charset="0"/>
              </a:rPr>
              <a:t>song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chắn</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trên</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hai</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cát</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tuyến</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bất</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kì</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những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đoạn</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thẳng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tương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ứng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tỉ</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lệ</a:t>
            </a:r>
            <a:r>
              <a:rPr lang="en-US" b="1" i="1" dirty="0">
                <a:latin typeface="Tahoma" pitchFamily="34" charset="0"/>
                <a:ea typeface="Tahoma" pitchFamily="34" charset="0"/>
                <a:cs typeface="Tahoma" pitchFamily="34" charset="0"/>
              </a:rPr>
              <a:t>.</a:t>
            </a:r>
            <a:endParaRPr lang="en-US"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1" name="Rounded Rectangle 40"/>
              <p:cNvSpPr/>
              <p:nvPr/>
            </p:nvSpPr>
            <p:spPr>
              <a:xfrm>
                <a:off x="929640" y="9024989"/>
                <a:ext cx="22006560" cy="4191555"/>
              </a:xfrm>
              <a:prstGeom prst="roundRect">
                <a:avLst>
                  <a:gd name="adj" fmla="val 4611"/>
                </a:avLst>
              </a:prstGeom>
              <a:solidFill>
                <a:schemeClr val="accent2">
                  <a:lumMod val="40000"/>
                  <a:lumOff val="60000"/>
                </a:schemeClr>
              </a:solidFill>
            </p:spPr>
            <p:txBody>
              <a:bodyPr wrap="square" lIns="91434" tIns="45718" rIns="91434" bIns="45718">
                <a:spAutoFit/>
              </a:bodyPr>
              <a:lstStyle/>
              <a:p>
                <a:pPr>
                  <a:lnSpc>
                    <a:spcPct val="107000"/>
                  </a:lnSpc>
                  <a:spcAft>
                    <a:spcPts val="800"/>
                  </a:spcAft>
                </a:pPr>
                <a:r>
                  <a:rPr lang="en-US" b="1" i="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en-US" sz="4400" b="1" i="1">
                        <a:latin typeface="Cambria Math" panose="02040503050406030204" pitchFamily="18" charset="0"/>
                        <a:ea typeface="Times New Roman" panose="02020603050405020304" pitchFamily="18" charset="0"/>
                      </a:rPr>
                      <m:t>𝒂</m:t>
                    </m:r>
                    <m:r>
                      <a:rPr lang="en-US" sz="4400" b="1" i="1">
                        <a:latin typeface="Cambria Math" panose="02040503050406030204" pitchFamily="18" charset="0"/>
                        <a:ea typeface="Times New Roman" panose="02020603050405020304" pitchFamily="18" charset="0"/>
                      </a:rPr>
                      <m:t>,</m:t>
                    </m:r>
                    <m:sSup>
                      <m:sSupPr>
                        <m:ctrlPr>
                          <a:rPr lang="en-US" sz="4400" b="1" i="1">
                            <a:latin typeface="Cambria Math" panose="02040503050406030204" pitchFamily="18" charset="0"/>
                            <a:ea typeface="Times New Roman" panose="02020603050405020304" pitchFamily="18" charset="0"/>
                          </a:rPr>
                        </m:ctrlPr>
                      </m:sSupPr>
                      <m:e>
                        <m:r>
                          <a:rPr lang="en-US" sz="4400" b="1" i="1">
                            <a:latin typeface="Cambria Math" panose="02040503050406030204" pitchFamily="18" charset="0"/>
                            <a:ea typeface="Times New Roman" panose="02020603050405020304" pitchFamily="18" charset="0"/>
                          </a:rPr>
                          <m:t>𝒂</m:t>
                        </m:r>
                      </m:e>
                      <m:sup>
                        <m:r>
                          <a:rPr lang="en-US" sz="4400" b="1" i="1">
                            <a:latin typeface="Cambria Math" panose="02040503050406030204" pitchFamily="18" charset="0"/>
                            <a:ea typeface="Times New Roman" panose="02020603050405020304" pitchFamily="18" charset="0"/>
                          </a:rPr>
                          <m:t>′</m:t>
                        </m:r>
                      </m:sup>
                    </m:sSup>
                  </m:oMath>
                </a14:m>
                <a:r>
                  <a:rPr lang="en-US" sz="4400" b="1" dirty="0">
                    <a:latin typeface="Times New Roman" panose="02020603050405020304" pitchFamily="18" charset="0"/>
                    <a:ea typeface="Calibri" panose="020F0502020204030204" pitchFamily="34" charset="0"/>
                  </a:rPr>
                  <a:t> </a:t>
                </a:r>
                <a:r>
                  <a:rPr lang="en-US" b="1" i="1" dirty="0">
                    <a:latin typeface="Tahoma" panose="020B0604030504040204" pitchFamily="34" charset="0"/>
                    <a:ea typeface="Tahoma" panose="020B0604030504040204" pitchFamily="34" charset="0"/>
                    <a:cs typeface="Tahoma" panose="020B0604030504040204" pitchFamily="34" charset="0"/>
                  </a:rPr>
                  <a:t>là </a:t>
                </a:r>
                <a:r>
                  <a:rPr lang="en-US" b="1" i="1" dirty="0" err="1">
                    <a:latin typeface="Tahoma" panose="020B0604030504040204" pitchFamily="34" charset="0"/>
                    <a:ea typeface="Tahoma" panose="020B0604030504040204" pitchFamily="34" charset="0"/>
                    <a:cs typeface="Tahoma" panose="020B0604030504040204" pitchFamily="34" charset="0"/>
                  </a:rPr>
                  <a:t>hai</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cát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tuyến</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bất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kỳ</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cắt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ba</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mặt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phẳng</a:t>
                </a:r>
                <a:r>
                  <a:rPr lang="en-US" b="1" i="1" dirty="0">
                    <a:latin typeface="Tahoma" panose="020B0604030504040204" pitchFamily="34" charset="0"/>
                    <a:ea typeface="Tahoma" panose="020B0604030504040204" pitchFamily="34" charset="0"/>
                    <a:cs typeface="Tahoma" panose="020B0604030504040204" pitchFamily="34" charset="0"/>
                  </a:rPr>
                  <a:t> song song </a:t>
                </a:r>
                <a14:m>
                  <m:oMath xmlns:m="http://schemas.openxmlformats.org/officeDocument/2006/math">
                    <m:d>
                      <m:dPr>
                        <m:ctrlPr>
                          <a:rPr lang="en-US" b="1" i="1">
                            <a:latin typeface="Cambria Math" panose="02040503050406030204" pitchFamily="18" charset="0"/>
                          </a:rPr>
                        </m:ctrlPr>
                      </m:dPr>
                      <m:e>
                        <m:r>
                          <a:rPr lang="en-US" b="1" i="1">
                            <a:latin typeface="Cambria Math"/>
                          </a:rPr>
                          <m:t>𝑷</m:t>
                        </m:r>
                      </m:e>
                    </m:d>
                    <m:r>
                      <a:rPr lang="en-US" b="1">
                        <a:latin typeface="Cambria Math"/>
                      </a:rPr>
                      <m:t>,</m:t>
                    </m:r>
                    <m:d>
                      <m:dPr>
                        <m:ctrlPr>
                          <a:rPr lang="en-US" b="1" i="1">
                            <a:latin typeface="Cambria Math" panose="02040503050406030204" pitchFamily="18" charset="0"/>
                          </a:rPr>
                        </m:ctrlPr>
                      </m:dPr>
                      <m:e>
                        <m:r>
                          <a:rPr lang="en-US" b="1" i="1">
                            <a:latin typeface="Cambria Math"/>
                          </a:rPr>
                          <m:t>𝑸</m:t>
                        </m:r>
                      </m:e>
                    </m:d>
                    <m:r>
                      <a:rPr lang="en-US" b="1">
                        <a:latin typeface="Cambria Math"/>
                      </a:rPr>
                      <m:t>,</m:t>
                    </m:r>
                    <m:d>
                      <m:dPr>
                        <m:ctrlPr>
                          <a:rPr lang="en-US" b="1" i="1">
                            <a:latin typeface="Cambria Math" panose="02040503050406030204" pitchFamily="18" charset="0"/>
                          </a:rPr>
                        </m:ctrlPr>
                      </m:dPr>
                      <m:e>
                        <m:r>
                          <a:rPr lang="en-US" b="1" i="1">
                            <a:latin typeface="Cambria Math"/>
                          </a:rPr>
                          <m:t>𝑹</m:t>
                        </m:r>
                      </m:e>
                    </m:d>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lần</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lượt</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tại</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i="1" dirty="0" err="1">
                    <a:latin typeface="Tahoma" panose="020B0604030504040204" pitchFamily="34" charset="0"/>
                    <a:ea typeface="Tahoma" panose="020B0604030504040204" pitchFamily="34" charset="0"/>
                    <a:cs typeface="Tahoma" panose="020B0604030504040204" pitchFamily="34" charset="0"/>
                  </a:rPr>
                  <a:t>các</a:t>
                </a:r>
                <a:r>
                  <a:rPr lang="en-US" b="1" i="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𝑨</m:t>
                    </m:r>
                    <m:r>
                      <a:rPr lang="en-US" sz="4800" b="1">
                        <a:latin typeface="Cambria Math"/>
                      </a:rPr>
                      <m:t>,</m:t>
                    </m:r>
                    <m:r>
                      <a:rPr lang="en-US" sz="4800" b="1" i="1">
                        <a:latin typeface="Cambria Math"/>
                      </a:rPr>
                      <m:t>𝑩</m:t>
                    </m:r>
                    <m:r>
                      <a:rPr lang="en-US" sz="4800" b="1">
                        <a:latin typeface="Cambria Math"/>
                      </a:rPr>
                      <m:t>,</m:t>
                    </m:r>
                    <m:r>
                      <a:rPr lang="en-US" sz="4800" b="1" i="1">
                        <a:latin typeface="Cambria Math"/>
                      </a:rPr>
                      <m:t>𝑪</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500" b="1" i="1">
                        <a:latin typeface="Cambria Math"/>
                      </a:rPr>
                      <m:t>𝑨</m:t>
                    </m:r>
                    <m:r>
                      <a:rPr lang="en-US" sz="4500" b="1" i="1">
                        <a:latin typeface="Cambria Math"/>
                      </a:rPr>
                      <m:t>′</m:t>
                    </m:r>
                    <m:r>
                      <a:rPr lang="en-US" sz="4500" b="1">
                        <a:latin typeface="Cambria Math"/>
                      </a:rPr>
                      <m:t>,</m:t>
                    </m:r>
                    <m:r>
                      <a:rPr lang="en-US" sz="4500" b="1" i="1">
                        <a:latin typeface="Cambria Math"/>
                      </a:rPr>
                      <m:t>𝑩</m:t>
                    </m:r>
                    <m:r>
                      <a:rPr lang="en-US" sz="4500" b="1" i="1">
                        <a:latin typeface="Cambria Math"/>
                      </a:rPr>
                      <m:t>′</m:t>
                    </m:r>
                    <m:r>
                      <a:rPr lang="en-US" sz="4500" b="1">
                        <a:latin typeface="Cambria Math"/>
                      </a:rPr>
                      <m:t>,</m:t>
                    </m:r>
                    <m:r>
                      <a:rPr lang="en-US" sz="4500" b="1" i="1">
                        <a:latin typeface="Cambria Math"/>
                      </a:rPr>
                      <m:t>𝑪</m:t>
                    </m:r>
                    <m:r>
                      <a:rPr lang="en-US" sz="4500" b="1" i="1">
                        <a:latin typeface="Cambria Math"/>
                      </a:rPr>
                      <m:t>′</m:t>
                    </m:r>
                  </m:oMath>
                </a14:m>
                <a:r>
                  <a:rPr lang="en-US" b="1" i="1" dirty="0" err="1">
                    <a:latin typeface="Tahoma" pitchFamily="34" charset="0"/>
                    <a:ea typeface="Tahoma" pitchFamily="34" charset="0"/>
                    <a:cs typeface="Tahoma" pitchFamily="34" charset="0"/>
                  </a:rPr>
                  <a:t>thì</a:t>
                </a:r>
                <a:r>
                  <a:rPr lang="en-US" b="1" i="1" dirty="0">
                    <a:latin typeface="Tahoma" pitchFamily="34" charset="0"/>
                    <a:ea typeface="Tahoma" pitchFamily="34" charset="0"/>
                    <a:cs typeface="Tahoma" pitchFamily="34" charset="0"/>
                  </a:rPr>
                  <a:t>  </a:t>
                </a:r>
                <a14:m>
                  <m:oMath xmlns:m="http://schemas.openxmlformats.org/officeDocument/2006/math">
                    <m:f>
                      <m:fPr>
                        <m:ctrlPr>
                          <a:rPr lang="en-US" sz="4800" b="1" i="1">
                            <a:latin typeface="Cambria Math" panose="02040503050406030204" pitchFamily="18" charset="0"/>
                          </a:rPr>
                        </m:ctrlPr>
                      </m:fPr>
                      <m:num>
                        <m:r>
                          <a:rPr lang="en-US" sz="4800" b="1" i="1">
                            <a:latin typeface="Cambria Math"/>
                          </a:rPr>
                          <m:t>𝑨𝑩</m:t>
                        </m:r>
                        <m:r>
                          <a:rPr lang="en-US" sz="4800" b="1" i="1">
                            <a:latin typeface="Cambria Math"/>
                          </a:rPr>
                          <m:t> </m:t>
                        </m:r>
                      </m:num>
                      <m:den>
                        <m:r>
                          <a:rPr lang="en-US" sz="4800" b="1" i="1">
                            <a:latin typeface="Cambria Math"/>
                          </a:rPr>
                          <m:t>𝑨</m:t>
                        </m:r>
                        <m:r>
                          <a:rPr lang="en-US" sz="4800" b="1" i="1">
                            <a:latin typeface="Cambria Math"/>
                          </a:rPr>
                          <m:t>′</m:t>
                        </m:r>
                        <m:r>
                          <a:rPr lang="en-US" sz="4800" b="1" i="1">
                            <a:latin typeface="Cambria Math"/>
                          </a:rPr>
                          <m:t>𝑩</m:t>
                        </m:r>
                        <m:r>
                          <a:rPr lang="en-US" sz="4800" b="1" i="1">
                            <a:latin typeface="Cambria Math"/>
                          </a:rPr>
                          <m:t>′</m:t>
                        </m:r>
                      </m:den>
                    </m:f>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𝑨𝑪</m:t>
                        </m:r>
                      </m:num>
                      <m:den>
                        <m:r>
                          <a:rPr lang="en-US" sz="4800" b="1" i="1">
                            <a:latin typeface="Cambria Math"/>
                          </a:rPr>
                          <m:t>𝑨</m:t>
                        </m:r>
                        <m:r>
                          <a:rPr lang="en-US" sz="4800" b="1" i="1">
                            <a:latin typeface="Cambria Math"/>
                          </a:rPr>
                          <m:t>′</m:t>
                        </m:r>
                        <m:r>
                          <a:rPr lang="en-US" sz="4800" b="1" i="1">
                            <a:latin typeface="Cambria Math"/>
                          </a:rPr>
                          <m:t>𝑪</m:t>
                        </m:r>
                        <m:r>
                          <a:rPr lang="en-US" sz="4800" b="1" i="1">
                            <a:latin typeface="Cambria Math"/>
                          </a:rPr>
                          <m:t>′</m:t>
                        </m:r>
                      </m:den>
                    </m:f>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𝑩𝑪</m:t>
                        </m:r>
                      </m:num>
                      <m:den>
                        <m:r>
                          <a:rPr lang="en-US" sz="4800" b="1" i="1">
                            <a:latin typeface="Cambria Math"/>
                          </a:rPr>
                          <m:t>𝑩</m:t>
                        </m:r>
                        <m:r>
                          <a:rPr lang="en-US" sz="4800" b="1" i="1">
                            <a:latin typeface="Cambria Math"/>
                          </a:rPr>
                          <m:t>′</m:t>
                        </m:r>
                        <m:r>
                          <a:rPr lang="en-US" sz="4800" b="1" i="1">
                            <a:latin typeface="Cambria Math"/>
                          </a:rPr>
                          <m:t>𝑪</m:t>
                        </m:r>
                        <m:r>
                          <a:rPr lang="en-US" sz="4800" b="1" i="1">
                            <a:latin typeface="Cambria Math"/>
                          </a:rPr>
                          <m:t>′</m:t>
                        </m:r>
                      </m:den>
                    </m:f>
                  </m:oMath>
                </a14:m>
                <a:r>
                  <a:rPr lang="en-US" sz="4800" b="1" dirty="0">
                    <a:latin typeface="Tahoma" panose="020B0604030504040204" pitchFamily="34" charset="0"/>
                    <a:ea typeface="Tahoma" panose="020B0604030504040204" pitchFamily="34" charset="0"/>
                    <a:cs typeface="Tahoma" panose="020B0604030504040204" pitchFamily="34" charset="0"/>
                  </a:rPr>
                  <a:t>.</a:t>
                </a:r>
              </a:p>
              <a:p>
                <a:pPr algn="just"/>
                <a:endParaRPr lang="en-US" b="1" i="1" dirty="0">
                  <a:latin typeface="Tahoma" pitchFamily="34" charset="0"/>
                  <a:ea typeface="Tahoma" pitchFamily="34" charset="0"/>
                  <a:cs typeface="Tahoma" pitchFamily="34" charset="0"/>
                </a:endParaRPr>
              </a:p>
              <a:p>
                <a:pPr algn="just"/>
                <a:endParaRPr lang="en-US" b="1" i="1" dirty="0">
                  <a:latin typeface="Tahoma" pitchFamily="34" charset="0"/>
                  <a:ea typeface="Tahoma" pitchFamily="34" charset="0"/>
                  <a:cs typeface="Tahoma" pitchFamily="34" charset="0"/>
                </a:endParaRPr>
              </a:p>
              <a:p>
                <a:pPr algn="just"/>
                <a:endParaRPr lang="en-US" b="1" i="1" dirty="0">
                  <a:latin typeface="Tahoma" pitchFamily="34" charset="0"/>
                  <a:ea typeface="Tahoma" pitchFamily="34" charset="0"/>
                  <a:cs typeface="Tahoma" pitchFamily="34" charset="0"/>
                </a:endParaRPr>
              </a:p>
            </p:txBody>
          </p:sp>
        </mc:Choice>
        <mc:Fallback xmlns="">
          <p:sp>
            <p:nvSpPr>
              <p:cNvPr id="41" name="Rounded Rectangle 40"/>
              <p:cNvSpPr>
                <a:spLocks noRot="1" noChangeAspect="1" noMove="1" noResize="1" noEditPoints="1" noAdjustHandles="1" noChangeArrowheads="1" noChangeShapeType="1" noTextEdit="1"/>
              </p:cNvSpPr>
              <p:nvPr/>
            </p:nvSpPr>
            <p:spPr>
              <a:xfrm>
                <a:off x="929640" y="9024989"/>
                <a:ext cx="22006560" cy="4191555"/>
              </a:xfrm>
              <a:prstGeom prst="roundRect">
                <a:avLst>
                  <a:gd name="adj" fmla="val 4611"/>
                </a:avLst>
              </a:prstGeom>
              <a:blipFill>
                <a:blip r:embed="rId3"/>
                <a:stretch>
                  <a:fillRect l="-859" t="-436"/>
                </a:stretch>
              </a:blipFill>
            </p:spPr>
            <p:txBody>
              <a:bodyPr/>
              <a:lstStyle/>
              <a:p>
                <a:r>
                  <a:rPr lang="en-US">
                    <a:noFill/>
                  </a:rPr>
                  <a:t> </a:t>
                </a:r>
              </a:p>
            </p:txBody>
          </p:sp>
        </mc:Fallback>
      </mc:AlternateContent>
      <p:pic>
        <p:nvPicPr>
          <p:cNvPr id="133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600" y="1953268"/>
            <a:ext cx="4966773" cy="620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1295401" y="3886200"/>
            <a:ext cx="11506200" cy="5257800"/>
            <a:chOff x="685800" y="9515475"/>
            <a:chExt cx="11369221" cy="5915025"/>
          </a:xfrm>
        </p:grpSpPr>
        <p:sp>
          <p:nvSpPr>
            <p:cNvPr id="6" name="Rounded Rectangular Callout 5"/>
            <p:cNvSpPr/>
            <p:nvPr/>
          </p:nvSpPr>
          <p:spPr>
            <a:xfrm>
              <a:off x="685800" y="9677400"/>
              <a:ext cx="11369221" cy="5753100"/>
            </a:xfrm>
            <a:prstGeom prst="wedgeRoundRectCallout">
              <a:avLst>
                <a:gd name="adj1" fmla="val 67676"/>
                <a:gd name="adj2" fmla="val -45304"/>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Cho 2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bất</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kỳ</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phân</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biệt</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song song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chắn</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2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từng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đoạn</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đoạn</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thẳng</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đó</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tỉ</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lệ</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với</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nhau</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hay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không</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Hãy</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cho</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biết</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tỷ</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lệ</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515475"/>
              <a:ext cx="2786063"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604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nodeType="clickEffect">
                                  <p:stCondLst>
                                    <p:cond delay="0"/>
                                  </p:stCondLst>
                                  <p:childTnLst>
                                    <p:animEffect transition="out" filter="barn(inVertic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63">
            <a:extLst>
              <a:ext uri="{FF2B5EF4-FFF2-40B4-BE49-F238E27FC236}">
                <a16:creationId xmlns:a16="http://schemas.microsoft.com/office/drawing/2014/main" id="{CD363CAF-7A9D-4080-A798-2271EF0497E5}"/>
              </a:ext>
            </a:extLst>
          </p:cNvPr>
          <p:cNvSpPr/>
          <p:nvPr/>
        </p:nvSpPr>
        <p:spPr>
          <a:xfrm>
            <a:off x="1219200" y="1752605"/>
            <a:ext cx="6035040" cy="7638826"/>
          </a:xfrm>
          <a:prstGeom prst="roundRect">
            <a:avLst>
              <a:gd name="adj" fmla="val 2833"/>
            </a:avLst>
          </a:prstGeom>
          <a:solidFill>
            <a:schemeClr val="accent2">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 name="Rounded Rectangle 63">
            <a:extLst>
              <a:ext uri="{FF2B5EF4-FFF2-40B4-BE49-F238E27FC236}">
                <a16:creationId xmlns:a16="http://schemas.microsoft.com/office/drawing/2014/main" id="{CD363CAF-7A9D-4080-A798-2271EF0497E5}"/>
              </a:ext>
            </a:extLst>
          </p:cNvPr>
          <p:cNvSpPr/>
          <p:nvPr/>
        </p:nvSpPr>
        <p:spPr>
          <a:xfrm>
            <a:off x="1219201" y="9906007"/>
            <a:ext cx="21869400" cy="3294618"/>
          </a:xfrm>
          <a:prstGeom prst="roundRect">
            <a:avLst>
              <a:gd name="adj" fmla="val 2833"/>
            </a:avLst>
          </a:prstGeom>
          <a:solidFill>
            <a:schemeClr val="accent2">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3">
            <a:extLst>
              <a:ext uri="{FF2B5EF4-FFF2-40B4-BE49-F238E27FC236}">
                <a16:creationId xmlns:a16="http://schemas.microsoft.com/office/drawing/2014/main" id="{CD363CAF-7A9D-4080-A798-2271EF0497E5}"/>
              </a:ext>
            </a:extLst>
          </p:cNvPr>
          <p:cNvSpPr/>
          <p:nvPr/>
        </p:nvSpPr>
        <p:spPr>
          <a:xfrm>
            <a:off x="7909560" y="6028497"/>
            <a:ext cx="15179040" cy="3483154"/>
          </a:xfrm>
          <a:prstGeom prst="roundRect">
            <a:avLst>
              <a:gd name="adj" fmla="val 2833"/>
            </a:avLst>
          </a:prstGeom>
          <a:solidFill>
            <a:schemeClr val="accent2">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Rounded Rectangle 63">
            <a:extLst>
              <a:ext uri="{FF2B5EF4-FFF2-40B4-BE49-F238E27FC236}">
                <a16:creationId xmlns:a16="http://schemas.microsoft.com/office/drawing/2014/main" id="{CD363CAF-7A9D-4080-A798-2271EF0497E5}"/>
              </a:ext>
            </a:extLst>
          </p:cNvPr>
          <p:cNvSpPr/>
          <p:nvPr/>
        </p:nvSpPr>
        <p:spPr>
          <a:xfrm>
            <a:off x="7909560" y="2743821"/>
            <a:ext cx="15179040" cy="3047386"/>
          </a:xfrm>
          <a:prstGeom prst="roundRect">
            <a:avLst>
              <a:gd name="adj" fmla="val 2833"/>
            </a:avLst>
          </a:prstGeom>
          <a:solidFill>
            <a:schemeClr val="accent2">
              <a:lumMod val="40000"/>
              <a:lumOff val="6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5"/>
          <p:cNvSpPr>
            <a:spLocks noChangeArrowheads="1"/>
          </p:cNvSpPr>
          <p:nvPr/>
        </p:nvSpPr>
        <p:spPr bwMode="auto">
          <a:xfrm>
            <a:off x="8229601" y="2990435"/>
            <a:ext cx="14706600" cy="207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just"/>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Thales </a:t>
            </a:r>
            <a:r>
              <a:rPr lang="vi-VN" b="1" dirty="0">
                <a:solidFill>
                  <a:srgbClr val="800000"/>
                </a:solidFill>
                <a:latin typeface="Tahoma" panose="020B0604030504040204" pitchFamily="34" charset="0"/>
                <a:ea typeface="Tahoma" panose="020B0604030504040204" pitchFamily="34" charset="0"/>
                <a:cs typeface="Tahoma" panose="020B0604030504040204" pitchFamily="34" charset="0"/>
              </a:rPr>
              <a:t>là một triết gia, một nhà toán học người Hy Lạp</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sống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trong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thời</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gian</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từ</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năm</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624 – 546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TCN</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ông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sinh</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ra</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ở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Thổ</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Nhĩ</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Kỳ</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a:t>
            </a:r>
          </a:p>
        </p:txBody>
      </p:sp>
      <p:sp>
        <p:nvSpPr>
          <p:cNvPr id="3" name="Rectangle 6"/>
          <p:cNvSpPr>
            <a:spLocks noChangeArrowheads="1"/>
          </p:cNvSpPr>
          <p:nvPr/>
        </p:nvSpPr>
        <p:spPr bwMode="auto">
          <a:xfrm>
            <a:off x="8183881" y="6033772"/>
            <a:ext cx="14676120" cy="340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marL="571464" indent="-571464" algn="just">
              <a:buFont typeface="Arial" panose="020B0604020202020204" pitchFamily="34" charset="0"/>
              <a:buChar char="•"/>
            </a:pP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Ông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người</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sáng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lập</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ra</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trường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phái</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triết</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học</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tự</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nhiên</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ở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Mi-lét</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p>
          <a:p>
            <a:pPr marL="571464" indent="-571464" algn="just">
              <a:buFont typeface="Arial" panose="020B0604020202020204" pitchFamily="34" charset="0"/>
              <a:buChar char="•"/>
            </a:pP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Ông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cũng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được</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xem</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thủy</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tổ</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của</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bộ</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môn</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học</a:t>
            </a:r>
            <a:endParaRPr lang="en-US" b="1" dirty="0">
              <a:solidFill>
                <a:srgbClr val="800000"/>
              </a:solidFill>
              <a:latin typeface="Tahoma" panose="020B0604030504040204" pitchFamily="34" charset="0"/>
              <a:ea typeface="Tahoma" panose="020B0604030504040204" pitchFamily="34" charset="0"/>
              <a:cs typeface="Tahoma" panose="020B0604030504040204" pitchFamily="34" charset="0"/>
            </a:endParaRPr>
          </a:p>
          <a:p>
            <a:pPr algn="just"/>
            <a:endParaRPr lang="en-US" b="1"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7"/>
          <p:cNvSpPr>
            <a:spLocks noChangeArrowheads="1"/>
          </p:cNvSpPr>
          <p:nvPr/>
        </p:nvSpPr>
        <p:spPr bwMode="auto">
          <a:xfrm>
            <a:off x="1600201" y="10134605"/>
            <a:ext cx="21259800" cy="273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marL="571464" indent="-571464" algn="just">
              <a:buFont typeface="Arial" panose="020B0604020202020204" pitchFamily="34" charset="0"/>
              <a:buChar char="•"/>
            </a:pP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Ông</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800000"/>
                </a:solidFill>
                <a:latin typeface="Tahoma" panose="020B0604030504040204" pitchFamily="34" charset="0"/>
                <a:ea typeface="Tahoma" panose="020B0604030504040204" pitchFamily="34" charset="0"/>
                <a:cs typeface="Tahoma" panose="020B0604030504040204" pitchFamily="34" charset="0"/>
              </a:rPr>
              <a:t>là</a:t>
            </a:r>
            <a:r>
              <a:rPr lang="en-US" b="1"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vi-VN" b="1" dirty="0">
                <a:solidFill>
                  <a:srgbClr val="800000"/>
                </a:solidFill>
                <a:latin typeface="Tahoma" panose="020B0604030504040204" pitchFamily="34" charset="0"/>
                <a:ea typeface="Tahoma" panose="020B0604030504040204" pitchFamily="34" charset="0"/>
                <a:cs typeface="Tahoma" panose="020B0604030504040204" pitchFamily="34" charset="0"/>
              </a:rPr>
              <a:t>người đầu tiên nghiên cứu về thiên văn học, hiểu biết về hiện tượng nhật thực diễn ra do mặt trăng che khuất mặt trời. Ông cũng nghĩ ra phương pháp đo chiều cao của các kim tự tháp Ai Cập căn cứ vào bóng của chúng. </a:t>
            </a:r>
            <a:endParaRPr lang="en-US" b="1" dirty="0">
              <a:solidFill>
                <a:srgbClr val="800000"/>
              </a:solidFill>
              <a:latin typeface="Tahoma" panose="020B0604030504040204" pitchFamily="34" charset="0"/>
              <a:ea typeface="Tahoma" panose="020B0604030504040204" pitchFamily="34" charset="0"/>
              <a:cs typeface="Tahoma" panose="020B060403050404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914507"/>
            <a:ext cx="5715000" cy="739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63">
            <a:extLst>
              <a:ext uri="{FF2B5EF4-FFF2-40B4-BE49-F238E27FC236}">
                <a16:creationId xmlns:a16="http://schemas.microsoft.com/office/drawing/2014/main" id="{CD363CAF-7A9D-4080-A798-2271EF0497E5}"/>
              </a:ext>
            </a:extLst>
          </p:cNvPr>
          <p:cNvSpPr/>
          <p:nvPr/>
        </p:nvSpPr>
        <p:spPr>
          <a:xfrm>
            <a:off x="7909560" y="1676405"/>
            <a:ext cx="15179040" cy="915018"/>
          </a:xfrm>
          <a:prstGeom prst="roundRect">
            <a:avLst>
              <a:gd name="adj" fmla="val 2833"/>
            </a:avLst>
          </a:prstGeom>
          <a:solidFill>
            <a:schemeClr val="bg1"/>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VÀI</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NÉT</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VỀ</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NHÀ</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TOÁN</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HỌC</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THALES</a:t>
            </a:r>
          </a:p>
        </p:txBody>
      </p:sp>
    </p:spTree>
    <p:extLst>
      <p:ext uri="{BB962C8B-B14F-4D97-AF65-F5344CB8AC3E}">
        <p14:creationId xmlns:p14="http://schemas.microsoft.com/office/powerpoint/2010/main" val="18967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500"/>
                                        <p:tgtEl>
                                          <p:spTgt spid="3"/>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ox(in)">
                                      <p:cBhvr>
                                        <p:cTn id="35" dur="500"/>
                                        <p:tgtEl>
                                          <p:spTgt spid="4"/>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P spid="6" grpId="0" animBg="1"/>
      <p:bldP spid="2" grpId="0"/>
      <p:bldP spid="3" grpId="0"/>
      <p:bldP spid="4"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4"/>
          <p:cNvGrpSpPr/>
          <p:nvPr/>
        </p:nvGrpSpPr>
        <p:grpSpPr>
          <a:xfrm>
            <a:off x="1048336" y="2362201"/>
            <a:ext cx="14496464" cy="11353799"/>
            <a:chOff x="1076414" y="3099768"/>
            <a:chExt cx="21435541" cy="12577558"/>
          </a:xfrm>
        </p:grpSpPr>
        <p:sp>
          <p:nvSpPr>
            <p:cNvPr id="7" name="Rounded Rectangle 6"/>
            <p:cNvSpPr/>
            <p:nvPr/>
          </p:nvSpPr>
          <p:spPr>
            <a:xfrm>
              <a:off x="1312551" y="3442480"/>
              <a:ext cx="21199404" cy="12234846"/>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oup 65"/>
            <p:cNvGrpSpPr/>
            <p:nvPr/>
          </p:nvGrpSpPr>
          <p:grpSpPr>
            <a:xfrm>
              <a:off x="1076414" y="3099768"/>
              <a:ext cx="7125824" cy="813660"/>
              <a:chOff x="166396" y="8705567"/>
              <a:chExt cx="7125824" cy="813660"/>
            </a:xfrm>
          </p:grpSpPr>
          <p:sp>
            <p:nvSpPr>
              <p:cNvPr id="9" name="Freeform 20"/>
              <p:cNvSpPr>
                <a:spLocks/>
              </p:cNvSpPr>
              <p:nvPr/>
            </p:nvSpPr>
            <p:spPr bwMode="auto">
              <a:xfrm>
                <a:off x="384523" y="8755081"/>
                <a:ext cx="6907697" cy="76414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932115" y="8705567"/>
                <a:ext cx="5888345" cy="511295"/>
              </a:xfrm>
              <a:prstGeom prst="rect">
                <a:avLst/>
              </a:prstGeom>
              <a:noFill/>
            </p:spPr>
            <p:txBody>
              <a:bodyPr wrap="none" rtlCol="0">
                <a:spAutoFit/>
              </a:bodyPr>
              <a:lstStyle/>
              <a:p>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lăng</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trụ</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grpSp>
      </p:grpSp>
      <p:grpSp>
        <p:nvGrpSpPr>
          <p:cNvPr id="2" name="Group 1"/>
          <p:cNvGrpSpPr/>
          <p:nvPr/>
        </p:nvGrpSpPr>
        <p:grpSpPr>
          <a:xfrm>
            <a:off x="229027" y="1534303"/>
            <a:ext cx="20116373" cy="855134"/>
            <a:chOff x="395140" y="1854540"/>
            <a:chExt cx="20120011" cy="855132"/>
          </a:xfrm>
        </p:grpSpPr>
        <p:sp>
          <p:nvSpPr>
            <p:cNvPr id="3" name="Rounded Rectangle 2"/>
            <p:cNvSpPr/>
            <p:nvPr/>
          </p:nvSpPr>
          <p:spPr>
            <a:xfrm>
              <a:off x="395140"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82675" y="1922270"/>
              <a:ext cx="822810" cy="754051"/>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3232037" y="1854540"/>
              <a:ext cx="17283114" cy="754051"/>
            </a:xfrm>
            <a:prstGeom prst="rect">
              <a:avLst/>
            </a:prstGeom>
            <a:noFill/>
          </p:spPr>
          <p:txBody>
            <a:bodyPr wrap="square" rtlCol="0">
              <a:spAutoFit/>
            </a:bodyPr>
            <a:lstStyle/>
            <a:p>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LĂNG</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TRỤ</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HỘP</a:t>
              </a:r>
              <a:endParaRPr lang="en-US"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2" name="Rectangle 31"/>
              <p:cNvSpPr/>
              <p:nvPr/>
            </p:nvSpPr>
            <p:spPr>
              <a:xfrm>
                <a:off x="1219200" y="3181180"/>
                <a:ext cx="14630400" cy="10479788"/>
              </a:xfrm>
              <a:prstGeom prst="rect">
                <a:avLst/>
              </a:prstGeom>
            </p:spPr>
            <p:txBody>
              <a:bodyPr wrap="square" lIns="91434" tIns="45718" rIns="91434" bIns="45718">
                <a:spAutoFit/>
              </a:bodyPr>
              <a:lstStyle/>
              <a:p>
                <a:pPr marL="571464" indent="-571464" fontAlgn="base">
                  <a:lnSpc>
                    <a:spcPct val="150000"/>
                  </a:lnSpc>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song song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𝑸</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571464" indent="-571464" fontAlgn="base">
                  <a:lnSpc>
                    <a:spcPct val="150000"/>
                  </a:lnSpc>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Trên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lồi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571464" indent="-571464" fontAlgn="base">
                  <a:lnSpc>
                    <a:spcPct val="150000"/>
                  </a:lnSpc>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Qua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đỉnh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𝟏</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𝑸</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𝟏</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571464" indent="-571464" fontAlgn="base">
                  <a:lnSpc>
                    <a:spcPct val="150000"/>
                  </a:lnSpc>
                  <a:spcBef>
                    <a:spcPts val="600"/>
                  </a:spcBef>
                  <a:buFont typeface="Wingdings" panose="05000000000000000000" pitchFamily="2" charset="2"/>
                  <a:buChar char="v"/>
                </a:pP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Hình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gồm</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đa</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3333FF"/>
                            </a:solidFill>
                            <a:latin typeface="Cambria Math" panose="02040503050406030204" pitchFamily="18" charset="0"/>
                          </a:rPr>
                        </m:ctrlPr>
                      </m:sSubPr>
                      <m:e>
                        <m:r>
                          <a:rPr lang="en-US" sz="4400" b="1" i="1">
                            <a:solidFill>
                              <a:srgbClr val="3333FF"/>
                            </a:solidFill>
                            <a:latin typeface="Cambria Math"/>
                          </a:rPr>
                          <m:t>𝑨</m:t>
                        </m:r>
                      </m:e>
                      <m:sub>
                        <m:r>
                          <a:rPr lang="en-US" sz="4400" b="1" i="1">
                            <a:solidFill>
                              <a:srgbClr val="3333FF"/>
                            </a:solidFill>
                            <a:latin typeface="Cambria Math"/>
                          </a:rPr>
                          <m:t>𝟏</m:t>
                        </m:r>
                      </m:sub>
                    </m:sSub>
                    <m:sSub>
                      <m:sSubPr>
                        <m:ctrlPr>
                          <a:rPr lang="en-US" sz="4400" b="1" i="1">
                            <a:solidFill>
                              <a:srgbClr val="3333FF"/>
                            </a:solidFill>
                            <a:latin typeface="Cambria Math" panose="02040503050406030204" pitchFamily="18" charset="0"/>
                          </a:rPr>
                        </m:ctrlPr>
                      </m:sSubPr>
                      <m:e>
                        <m:r>
                          <a:rPr lang="en-US" sz="4400" b="1" i="1">
                            <a:solidFill>
                              <a:srgbClr val="3333FF"/>
                            </a:solidFill>
                            <a:latin typeface="Cambria Math"/>
                          </a:rPr>
                          <m:t>𝑨</m:t>
                        </m:r>
                      </m:e>
                      <m:sub>
                        <m:r>
                          <a:rPr lang="en-US" sz="4400" b="1" i="1">
                            <a:solidFill>
                              <a:srgbClr val="3333FF"/>
                            </a:solidFill>
                            <a:latin typeface="Cambria Math"/>
                          </a:rPr>
                          <m:t>𝟐</m:t>
                        </m:r>
                      </m:sub>
                    </m:sSub>
                    <m:r>
                      <a:rPr lang="en-US" sz="4400" b="1">
                        <a:solidFill>
                          <a:srgbClr val="3333FF"/>
                        </a:solidFill>
                        <a:latin typeface="Cambria Math"/>
                      </a:rPr>
                      <m:t>...</m:t>
                    </m:r>
                    <m:sSub>
                      <m:sSubPr>
                        <m:ctrlPr>
                          <a:rPr lang="en-US" sz="4400" b="1" i="1">
                            <a:solidFill>
                              <a:srgbClr val="3333FF"/>
                            </a:solidFill>
                            <a:latin typeface="Cambria Math" panose="02040503050406030204" pitchFamily="18" charset="0"/>
                          </a:rPr>
                        </m:ctrlPr>
                      </m:sSubPr>
                      <m:e>
                        <m:r>
                          <a:rPr lang="en-US" sz="4400" b="1" i="1">
                            <a:solidFill>
                              <a:srgbClr val="3333FF"/>
                            </a:solidFill>
                            <a:latin typeface="Cambria Math"/>
                          </a:rPr>
                          <m:t>𝑨</m:t>
                        </m:r>
                      </m:e>
                      <m:sub>
                        <m:r>
                          <a:rPr lang="en-US" sz="4400" b="1" i="1">
                            <a:solidFill>
                              <a:srgbClr val="3333FF"/>
                            </a:solidFill>
                            <a:latin typeface="Cambria Math"/>
                          </a:rPr>
                          <m:t>𝒏</m:t>
                        </m:r>
                      </m:sub>
                    </m:sSub>
                  </m:oMath>
                </a14:m>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sSub>
                      <m:sSubPr>
                        <m:ctrlPr>
                          <a:rPr lang="en-US" sz="4400" b="1" i="1">
                            <a:solidFill>
                              <a:srgbClr val="3333FF"/>
                            </a:solidFill>
                            <a:latin typeface="Cambria Math" panose="02040503050406030204" pitchFamily="18" charset="0"/>
                          </a:rPr>
                        </m:ctrlPr>
                      </m:sSubPr>
                      <m:e>
                        <m:r>
                          <a:rPr lang="en-US" sz="4400" b="1" i="1">
                            <a:solidFill>
                              <a:srgbClr val="3333FF"/>
                            </a:solidFill>
                            <a:latin typeface="Cambria Math"/>
                          </a:rPr>
                          <m:t>𝑨</m:t>
                        </m:r>
                        <m:r>
                          <a:rPr lang="en-US" sz="4400" b="1" i="1">
                            <a:solidFill>
                              <a:srgbClr val="3333FF"/>
                            </a:solidFill>
                            <a:latin typeface="Cambria Math"/>
                          </a:rPr>
                          <m:t>′</m:t>
                        </m:r>
                      </m:e>
                      <m:sub>
                        <m:r>
                          <a:rPr lang="en-US" sz="4400" b="1" i="1">
                            <a:solidFill>
                              <a:srgbClr val="3333FF"/>
                            </a:solidFill>
                            <a:latin typeface="Cambria Math"/>
                          </a:rPr>
                          <m:t>𝟏</m:t>
                        </m:r>
                      </m:sub>
                    </m:sSub>
                    <m:sSub>
                      <m:sSubPr>
                        <m:ctrlPr>
                          <a:rPr lang="en-US" sz="4400" b="1" i="1">
                            <a:solidFill>
                              <a:srgbClr val="3333FF"/>
                            </a:solidFill>
                            <a:latin typeface="Cambria Math" panose="02040503050406030204" pitchFamily="18" charset="0"/>
                          </a:rPr>
                        </m:ctrlPr>
                      </m:sSubPr>
                      <m:e>
                        <m:r>
                          <a:rPr lang="en-US" sz="4400" b="1" i="1">
                            <a:solidFill>
                              <a:srgbClr val="3333FF"/>
                            </a:solidFill>
                            <a:latin typeface="Cambria Math"/>
                          </a:rPr>
                          <m:t>𝑨</m:t>
                        </m:r>
                        <m:r>
                          <a:rPr lang="en-US" sz="4400" b="1" i="1">
                            <a:solidFill>
                              <a:srgbClr val="3333FF"/>
                            </a:solidFill>
                            <a:latin typeface="Cambria Math"/>
                          </a:rPr>
                          <m:t>′</m:t>
                        </m:r>
                      </m:e>
                      <m:sub>
                        <m:r>
                          <a:rPr lang="en-US" sz="4400" b="1" i="1">
                            <a:solidFill>
                              <a:srgbClr val="3333FF"/>
                            </a:solidFill>
                            <a:latin typeface="Cambria Math"/>
                          </a:rPr>
                          <m:t>𝟐</m:t>
                        </m:r>
                      </m:sub>
                    </m:sSub>
                    <m:r>
                      <a:rPr lang="en-US" sz="4400" b="1">
                        <a:solidFill>
                          <a:srgbClr val="3333FF"/>
                        </a:solidFill>
                        <a:latin typeface="Cambria Math"/>
                      </a:rPr>
                      <m:t>...</m:t>
                    </m:r>
                    <m:sSub>
                      <m:sSubPr>
                        <m:ctrlPr>
                          <a:rPr lang="en-US" sz="4400" b="1" i="1">
                            <a:solidFill>
                              <a:srgbClr val="3333FF"/>
                            </a:solidFill>
                            <a:latin typeface="Cambria Math" panose="02040503050406030204" pitchFamily="18" charset="0"/>
                          </a:rPr>
                        </m:ctrlPr>
                      </m:sSubPr>
                      <m:e>
                        <m:r>
                          <a:rPr lang="en-US" sz="4400" b="1" i="1">
                            <a:solidFill>
                              <a:srgbClr val="3333FF"/>
                            </a:solidFill>
                            <a:latin typeface="Cambria Math"/>
                          </a:rPr>
                          <m:t>𝑨</m:t>
                        </m:r>
                        <m:r>
                          <a:rPr lang="en-US" sz="4400" b="1" i="1">
                            <a:solidFill>
                              <a:srgbClr val="3333FF"/>
                            </a:solidFill>
                            <a:latin typeface="Cambria Math"/>
                          </a:rPr>
                          <m:t>′</m:t>
                        </m:r>
                      </m:e>
                      <m:sub>
                        <m:r>
                          <a:rPr lang="en-US" sz="4400" b="1" i="1">
                            <a:solidFill>
                              <a:srgbClr val="3333FF"/>
                            </a:solidFill>
                            <a:latin typeface="Cambria Math"/>
                          </a:rPr>
                          <m:t>𝒏</m:t>
                        </m:r>
                      </m:sub>
                    </m:sSub>
                  </m:oMath>
                </a14:m>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b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b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các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0000FF"/>
                            </a:solidFill>
                            <a:latin typeface="Cambria Math" panose="02040503050406030204" pitchFamily="18" charset="0"/>
                          </a:rPr>
                        </m:ctrlPr>
                      </m:sSubPr>
                      <m:e>
                        <m:r>
                          <a:rPr lang="en-US" sz="4400" b="1" i="1" smtClean="0">
                            <a:solidFill>
                              <a:srgbClr val="0000FF"/>
                            </a:solidFill>
                            <a:latin typeface="Cambria Math"/>
                          </a:rPr>
                          <m:t>  </m:t>
                        </m:r>
                        <m:r>
                          <a:rPr lang="en-US" sz="4400" b="1" i="1">
                            <a:solidFill>
                              <a:srgbClr val="0000FF"/>
                            </a:solidFill>
                            <a:latin typeface="Cambria Math"/>
                          </a:rPr>
                          <m:t>𝑨</m:t>
                        </m:r>
                      </m:e>
                      <m:sub>
                        <m:r>
                          <a:rPr lang="en-US" sz="4400" b="1" i="1">
                            <a:solidFill>
                              <a:srgbClr val="0000FF"/>
                            </a:solidFill>
                            <a:latin typeface="Cambria Math"/>
                          </a:rPr>
                          <m:t>𝟏</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e>
                      <m:sub>
                        <m:r>
                          <a:rPr lang="en-US" sz="4400" b="1" i="1">
                            <a:solidFill>
                              <a:srgbClr val="0000FF"/>
                            </a:solidFill>
                            <a:latin typeface="Cambria Math"/>
                          </a:rPr>
                          <m:t>𝟐</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r>
                          <a:rPr lang="en-US" sz="4400" b="1" i="1">
                            <a:solidFill>
                              <a:srgbClr val="0000FF"/>
                            </a:solidFill>
                            <a:latin typeface="Cambria Math"/>
                          </a:rPr>
                          <m:t>′</m:t>
                        </m:r>
                      </m:e>
                      <m:sub>
                        <m:r>
                          <a:rPr lang="en-US" sz="4400" b="1" i="1">
                            <a:solidFill>
                              <a:srgbClr val="0000FF"/>
                            </a:solidFill>
                            <a:latin typeface="Cambria Math"/>
                          </a:rPr>
                          <m:t>𝟐</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r>
                          <a:rPr lang="en-US" sz="4400" b="1" i="1">
                            <a:solidFill>
                              <a:srgbClr val="0000FF"/>
                            </a:solidFill>
                            <a:latin typeface="Cambria Math"/>
                          </a:rPr>
                          <m:t>′</m:t>
                        </m:r>
                      </m:e>
                      <m:sub>
                        <m:r>
                          <a:rPr lang="en-US" sz="4400" b="1" i="1">
                            <a:solidFill>
                              <a:srgbClr val="0000FF"/>
                            </a:solidFill>
                            <a:latin typeface="Cambria Math"/>
                          </a:rPr>
                          <m:t>𝟏</m:t>
                        </m:r>
                      </m:sub>
                    </m:sSub>
                    <m:r>
                      <a:rPr lang="en-US" sz="4400" b="1">
                        <a:latin typeface="Cambria Math"/>
                      </a:rPr>
                      <m:t>,</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e>
                      <m:sub>
                        <m:r>
                          <a:rPr lang="en-US" sz="4400" b="1" i="1">
                            <a:solidFill>
                              <a:srgbClr val="0000FF"/>
                            </a:solidFill>
                            <a:latin typeface="Cambria Math"/>
                          </a:rPr>
                          <m:t>𝟐</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e>
                      <m:sub>
                        <m:r>
                          <a:rPr lang="en-US" sz="4400" b="1" i="1">
                            <a:solidFill>
                              <a:srgbClr val="0000FF"/>
                            </a:solidFill>
                            <a:latin typeface="Cambria Math"/>
                          </a:rPr>
                          <m:t>𝟑</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r>
                          <a:rPr lang="en-US" sz="4400" b="1" i="1">
                            <a:solidFill>
                              <a:srgbClr val="0000FF"/>
                            </a:solidFill>
                            <a:latin typeface="Cambria Math"/>
                          </a:rPr>
                          <m:t>′</m:t>
                        </m:r>
                      </m:e>
                      <m:sub>
                        <m:r>
                          <a:rPr lang="en-US" sz="4400" b="1" i="1">
                            <a:solidFill>
                              <a:srgbClr val="0000FF"/>
                            </a:solidFill>
                            <a:latin typeface="Cambria Math"/>
                          </a:rPr>
                          <m:t>𝟑</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r>
                          <a:rPr lang="en-US" sz="4400" b="1" i="1">
                            <a:solidFill>
                              <a:srgbClr val="0000FF"/>
                            </a:solidFill>
                            <a:latin typeface="Cambria Math"/>
                          </a:rPr>
                          <m:t>′</m:t>
                        </m:r>
                      </m:e>
                      <m:sub>
                        <m:r>
                          <a:rPr lang="en-US" sz="4400" b="1" i="1">
                            <a:solidFill>
                              <a:srgbClr val="0000FF"/>
                            </a:solidFill>
                            <a:latin typeface="Cambria Math"/>
                          </a:rPr>
                          <m:t>𝟐</m:t>
                        </m:r>
                      </m:sub>
                    </m:sSub>
                    <m:r>
                      <a:rPr lang="en-US" sz="4400" b="1">
                        <a:solidFill>
                          <a:srgbClr val="0000FF"/>
                        </a:solidFill>
                        <a:latin typeface="Cambria Math"/>
                      </a:rPr>
                      <m:t>,.....</m:t>
                    </m:r>
                    <m:r>
                      <a:rPr lang="en-US" sz="4400" b="1" i="1" smtClean="0">
                        <a:solidFill>
                          <a:srgbClr val="0000FF"/>
                        </a:solidFill>
                        <a:latin typeface="Cambria Math"/>
                      </a:rPr>
                      <m:t> </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e>
                      <m:sub>
                        <m:r>
                          <a:rPr lang="en-US" sz="4400" b="1" i="1">
                            <a:solidFill>
                              <a:srgbClr val="0000FF"/>
                            </a:solidFill>
                            <a:latin typeface="Cambria Math"/>
                          </a:rPr>
                          <m:t>𝒏</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e>
                      <m:sub>
                        <m:r>
                          <a:rPr lang="en-US" sz="4400" b="1" i="1">
                            <a:solidFill>
                              <a:srgbClr val="0000FF"/>
                            </a:solidFill>
                            <a:latin typeface="Cambria Math"/>
                          </a:rPr>
                          <m:t>𝟏</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r>
                          <a:rPr lang="en-US" sz="4400" b="1" i="1">
                            <a:solidFill>
                              <a:srgbClr val="0000FF"/>
                            </a:solidFill>
                            <a:latin typeface="Cambria Math"/>
                          </a:rPr>
                          <m:t>′</m:t>
                        </m:r>
                      </m:e>
                      <m:sub>
                        <m:r>
                          <a:rPr lang="en-US" sz="4400" b="1" i="1">
                            <a:solidFill>
                              <a:srgbClr val="0000FF"/>
                            </a:solidFill>
                            <a:latin typeface="Cambria Math"/>
                          </a:rPr>
                          <m:t>𝟏</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a:rPr>
                          <m:t>𝑨</m:t>
                        </m:r>
                        <m:r>
                          <a:rPr lang="en-US" sz="4400" b="1" i="1">
                            <a:solidFill>
                              <a:srgbClr val="0000FF"/>
                            </a:solidFill>
                            <a:latin typeface="Cambria Math"/>
                          </a:rPr>
                          <m:t>′</m:t>
                        </m:r>
                      </m:e>
                      <m:sub>
                        <m:r>
                          <a:rPr lang="en-US" sz="4400" b="1" i="1">
                            <a:solidFill>
                              <a:srgbClr val="0000FF"/>
                            </a:solidFill>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fontAlgn="base">
                  <a:lnSpc>
                    <a:spcPct val="150000"/>
                  </a:lnSpc>
                  <a:spcBef>
                    <a:spcPts val="600"/>
                  </a:spcBef>
                </a:pP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i="1" dirty="0" err="1">
                    <a:solidFill>
                      <a:srgbClr val="FF0000"/>
                    </a:solidFill>
                    <a:latin typeface="Tahoma" pitchFamily="34" charset="0"/>
                    <a:ea typeface="Tahoma" pitchFamily="34" charset="0"/>
                    <a:cs typeface="Tahoma" pitchFamily="34" charset="0"/>
                  </a:rPr>
                  <a:t>hình</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lăng</a:t>
                </a:r>
                <a:r>
                  <a:rPr lang="en-US" sz="4400" b="1" i="1" dirty="0">
                    <a:solidFill>
                      <a:srgbClr val="FF0000"/>
                    </a:solidFill>
                    <a:latin typeface="Tahoma" pitchFamily="34" charset="0"/>
                    <a:ea typeface="Tahoma" pitchFamily="34" charset="0"/>
                    <a:cs typeface="Tahoma" pitchFamily="34" charset="0"/>
                  </a:rPr>
                  <a:t> </a:t>
                </a:r>
                <a:r>
                  <a:rPr lang="en-US" sz="4400" b="1" i="1" dirty="0" err="1">
                    <a:solidFill>
                      <a:srgbClr val="FF0000"/>
                    </a:solidFill>
                    <a:latin typeface="Tahoma" pitchFamily="34" charset="0"/>
                    <a:ea typeface="Tahoma" pitchFamily="34" charset="0"/>
                    <a:cs typeface="Tahoma" pitchFamily="34" charset="0"/>
                  </a:rPr>
                  <a:t>trụ</a:t>
                </a:r>
                <a:r>
                  <a:rPr lang="en-US" sz="4400" b="1" i="1" dirty="0">
                    <a:solidFill>
                      <a:srgbClr val="FF0000"/>
                    </a:solidFill>
                    <a:latin typeface="Tahoma" pitchFamily="34" charset="0"/>
                    <a:ea typeface="Tahoma" pitchFamily="34" charset="0"/>
                    <a:cs typeface="Tahoma" pitchFamily="34" charset="0"/>
                  </a:rPr>
                  <a:t> </a:t>
                </a:r>
                <a:endParaRPr lang="en-US" sz="4400" b="1" i="1" dirty="0">
                  <a:latin typeface="Tahoma" pitchFamily="34" charset="0"/>
                  <a:ea typeface="Tahoma" pitchFamily="34" charset="0"/>
                  <a:cs typeface="Tahoma" pitchFamily="34" charset="0"/>
                </a:endParaRPr>
              </a:p>
              <a:p>
                <a:pPr fontAlgn="base">
                  <a:lnSpc>
                    <a:spcPct val="150000"/>
                  </a:lnSpc>
                  <a:spcBef>
                    <a:spcPts val="600"/>
                  </a:spcBef>
                </a:pPr>
                <a:r>
                  <a:rPr lang="en-US" sz="4400" b="1" i="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Kí</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hiệu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là</a:t>
                </a:r>
                <a:r>
                  <a:rPr lang="en-US" sz="4400" b="1" dirty="0">
                    <a:latin typeface="Tahoma" pitchFamily="34" charset="0"/>
                    <a:ea typeface="Tahoma" pitchFamily="34" charset="0"/>
                    <a:cs typeface="Tahoma" pitchFamily="34" charset="0"/>
                  </a:rPr>
                  <a:t>: </a:t>
                </a:r>
                <a14:m>
                  <m:oMath xmlns:m="http://schemas.openxmlformats.org/officeDocument/2006/math">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a:rPr>
                          <m:t>𝑨</m:t>
                        </m:r>
                      </m:e>
                      <m:sub>
                        <m:r>
                          <a:rPr lang="en-US" sz="4400" b="1" i="1">
                            <a:solidFill>
                              <a:srgbClr val="FF0000"/>
                            </a:solidFill>
                            <a:latin typeface="Cambria Math"/>
                          </a:rPr>
                          <m:t>𝟏</m:t>
                        </m:r>
                      </m:sub>
                    </m:sSub>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a:rPr>
                          <m:t>𝑨</m:t>
                        </m:r>
                      </m:e>
                      <m:sub>
                        <m:r>
                          <a:rPr lang="en-US" sz="4400" b="1" i="1">
                            <a:solidFill>
                              <a:srgbClr val="FF0000"/>
                            </a:solidFill>
                            <a:latin typeface="Cambria Math"/>
                          </a:rPr>
                          <m:t>𝟐</m:t>
                        </m:r>
                      </m:sub>
                    </m:sSub>
                    <m:r>
                      <a:rPr lang="en-US" sz="4400" b="1">
                        <a:solidFill>
                          <a:srgbClr val="FF0000"/>
                        </a:solidFill>
                        <a:latin typeface="Cambria Math"/>
                      </a:rPr>
                      <m:t>...</m:t>
                    </m:r>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a:rPr>
                          <m:t>𝑨</m:t>
                        </m:r>
                      </m:e>
                      <m:sub>
                        <m:r>
                          <a:rPr lang="en-US" sz="4400" b="1" i="1">
                            <a:solidFill>
                              <a:srgbClr val="FF0000"/>
                            </a:solidFill>
                            <a:latin typeface="Cambria Math"/>
                          </a:rPr>
                          <m:t>𝒏</m:t>
                        </m:r>
                      </m:sub>
                    </m:sSub>
                    <m:r>
                      <a:rPr lang="en-US" sz="4400" b="1" i="1">
                        <a:solidFill>
                          <a:srgbClr val="FF0000"/>
                        </a:solidFill>
                        <a:latin typeface="Cambria Math"/>
                      </a:rPr>
                      <m:t>.</m:t>
                    </m:r>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a:rPr>
                          <m:t>𝑨</m:t>
                        </m:r>
                        <m:r>
                          <a:rPr lang="en-US" sz="4400" b="1" i="1">
                            <a:solidFill>
                              <a:srgbClr val="FF0000"/>
                            </a:solidFill>
                            <a:latin typeface="Cambria Math"/>
                          </a:rPr>
                          <m:t>′</m:t>
                        </m:r>
                      </m:e>
                      <m:sub>
                        <m:r>
                          <a:rPr lang="en-US" sz="4400" b="1" i="1">
                            <a:solidFill>
                              <a:srgbClr val="FF0000"/>
                            </a:solidFill>
                            <a:latin typeface="Cambria Math"/>
                          </a:rPr>
                          <m:t>𝟏</m:t>
                        </m:r>
                      </m:sub>
                    </m:sSub>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a:rPr>
                          <m:t>𝑨</m:t>
                        </m:r>
                        <m:r>
                          <a:rPr lang="en-US" sz="4400" b="1" i="1">
                            <a:solidFill>
                              <a:srgbClr val="FF0000"/>
                            </a:solidFill>
                            <a:latin typeface="Cambria Math"/>
                          </a:rPr>
                          <m:t>′</m:t>
                        </m:r>
                      </m:e>
                      <m:sub>
                        <m:r>
                          <a:rPr lang="en-US" sz="4400" b="1" i="1">
                            <a:solidFill>
                              <a:srgbClr val="FF0000"/>
                            </a:solidFill>
                            <a:latin typeface="Cambria Math"/>
                          </a:rPr>
                          <m:t>𝟐</m:t>
                        </m:r>
                      </m:sub>
                    </m:sSub>
                    <m:r>
                      <a:rPr lang="en-US" sz="4400" b="1">
                        <a:solidFill>
                          <a:srgbClr val="FF0000"/>
                        </a:solidFill>
                        <a:latin typeface="Cambria Math"/>
                      </a:rPr>
                      <m:t>...</m:t>
                    </m:r>
                    <m:sSub>
                      <m:sSubPr>
                        <m:ctrlPr>
                          <a:rPr lang="en-US" sz="4400" b="1" i="1">
                            <a:solidFill>
                              <a:srgbClr val="FF0000"/>
                            </a:solidFill>
                            <a:latin typeface="Cambria Math" panose="02040503050406030204" pitchFamily="18" charset="0"/>
                          </a:rPr>
                        </m:ctrlPr>
                      </m:sSubPr>
                      <m:e>
                        <m:r>
                          <a:rPr lang="en-US" sz="4400" b="1" i="1">
                            <a:solidFill>
                              <a:srgbClr val="FF0000"/>
                            </a:solidFill>
                            <a:latin typeface="Cambria Math"/>
                          </a:rPr>
                          <m:t>𝑨</m:t>
                        </m:r>
                        <m:r>
                          <a:rPr lang="en-US" sz="4400" b="1" i="1">
                            <a:solidFill>
                              <a:srgbClr val="FF0000"/>
                            </a:solidFill>
                            <a:latin typeface="Cambria Math"/>
                          </a:rPr>
                          <m:t>′</m:t>
                        </m:r>
                      </m:e>
                      <m:sub>
                        <m:r>
                          <a:rPr lang="en-US" sz="4400" b="1" i="1">
                            <a:solidFill>
                              <a:srgbClr val="FF0000"/>
                            </a:solidFill>
                            <a:latin typeface="Cambria Math"/>
                          </a:rPr>
                          <m:t>𝒏</m:t>
                        </m:r>
                      </m:sub>
                    </m:sSub>
                  </m:oMath>
                </a14:m>
                <a:endParaRPr lang="en-US" sz="4400" b="1" dirty="0">
                  <a:latin typeface="Tahoma" pitchFamily="34" charset="0"/>
                  <a:ea typeface="Tahoma" pitchFamily="34" charset="0"/>
                  <a:cs typeface="Tahoma"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1219200" y="3181180"/>
                <a:ext cx="14630400" cy="10479788"/>
              </a:xfrm>
              <a:prstGeom prst="rect">
                <a:avLst/>
              </a:prstGeom>
              <a:blipFill rotWithShape="1">
                <a:blip r:embed="rId2"/>
                <a:stretch>
                  <a:fillRect l="-1708" b="-524"/>
                </a:stretch>
              </a:blipFill>
            </p:spPr>
            <p:txBody>
              <a:bodyPr/>
              <a:lstStyle/>
              <a:p>
                <a:r>
                  <a:rPr lang="en-US">
                    <a:noFill/>
                  </a:rPr>
                  <a:t> </a:t>
                </a:r>
              </a:p>
            </p:txBody>
          </p:sp>
        </mc:Fallback>
      </mc:AlternateContent>
      <p:pic>
        <p:nvPicPr>
          <p:cNvPr id="22532" name="Picture 4" descr="C:\Users\ADMIN\Pictur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2025" y="3200400"/>
            <a:ext cx="8611974" cy="6324600"/>
          </a:xfrm>
          <a:prstGeom prst="rect">
            <a:avLst/>
          </a:prstGeom>
          <a:noFill/>
          <a:extLst>
            <a:ext uri="{909E8E84-426E-40DD-AFC4-6F175D3DCCD1}">
              <a14:hiddenFill xmlns:a14="http://schemas.microsoft.com/office/drawing/2010/main">
                <a:solidFill>
                  <a:srgbClr val="FFFFFF"/>
                </a:solidFill>
              </a14:hiddenFill>
            </a:ext>
          </a:extLst>
        </p:spPr>
      </p:pic>
      <p:grpSp>
        <p:nvGrpSpPr>
          <p:cNvPr id="14344" name="Group 14343"/>
          <p:cNvGrpSpPr/>
          <p:nvPr/>
        </p:nvGrpSpPr>
        <p:grpSpPr>
          <a:xfrm>
            <a:off x="21488400" y="6858000"/>
            <a:ext cx="2930866" cy="3725853"/>
            <a:chOff x="21488400" y="6858000"/>
            <a:chExt cx="2930866" cy="3725853"/>
          </a:xfrm>
        </p:grpSpPr>
        <p:sp>
          <p:nvSpPr>
            <p:cNvPr id="25" name="TextBox 24"/>
            <p:cNvSpPr txBox="1"/>
            <p:nvPr/>
          </p:nvSpPr>
          <p:spPr>
            <a:xfrm>
              <a:off x="21956732" y="9829800"/>
              <a:ext cx="2462534" cy="754053"/>
            </a:xfrm>
            <a:prstGeom prst="rect">
              <a:avLst/>
            </a:prstGeom>
            <a:solidFill>
              <a:srgbClr val="E7D2B3"/>
            </a:solidFill>
          </p:spPr>
          <p:txBody>
            <a:bodyPr wrap="none" rtlCol="0">
              <a:spAutoFit/>
            </a:bodyPr>
            <a:lstStyle/>
            <a:p>
              <a:r>
                <a:rPr lang="en-US" b="1" dirty="0" err="1"/>
                <a:t>Cạnh</a:t>
              </a:r>
              <a:r>
                <a:rPr lang="en-US" b="1" dirty="0"/>
                <a:t> </a:t>
              </a:r>
              <a:r>
                <a:rPr lang="en-US" b="1" dirty="0" err="1"/>
                <a:t>bên</a:t>
              </a:r>
              <a:r>
                <a:rPr lang="en-US" b="1" dirty="0"/>
                <a:t> </a:t>
              </a:r>
            </a:p>
          </p:txBody>
        </p:sp>
        <p:cxnSp>
          <p:nvCxnSpPr>
            <p:cNvPr id="27" name="Straight Arrow Connector 26"/>
            <p:cNvCxnSpPr/>
            <p:nvPr/>
          </p:nvCxnSpPr>
          <p:spPr>
            <a:xfrm flipH="1" flipV="1">
              <a:off x="21488400" y="6858000"/>
              <a:ext cx="2209800" cy="29718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3" name="Group 14342"/>
          <p:cNvGrpSpPr/>
          <p:nvPr/>
        </p:nvGrpSpPr>
        <p:grpSpPr>
          <a:xfrm>
            <a:off x="18059400" y="6713547"/>
            <a:ext cx="2245808" cy="5021253"/>
            <a:chOff x="18059400" y="6553200"/>
            <a:chExt cx="2245808" cy="5021253"/>
          </a:xfrm>
        </p:grpSpPr>
        <p:sp>
          <p:nvSpPr>
            <p:cNvPr id="28" name="TextBox 27"/>
            <p:cNvSpPr txBox="1"/>
            <p:nvPr/>
          </p:nvSpPr>
          <p:spPr>
            <a:xfrm>
              <a:off x="18059400" y="10820400"/>
              <a:ext cx="2245808" cy="754053"/>
            </a:xfrm>
            <a:prstGeom prst="rect">
              <a:avLst/>
            </a:prstGeom>
            <a:solidFill>
              <a:srgbClr val="E7D2B3"/>
            </a:solidFill>
          </p:spPr>
          <p:txBody>
            <a:bodyPr wrap="none" rtlCol="0">
              <a:spAutoFit/>
            </a:bodyPr>
            <a:lstStyle/>
            <a:p>
              <a:r>
                <a:rPr lang="en-US" b="1" dirty="0" err="1"/>
                <a:t>Mặt</a:t>
              </a:r>
              <a:r>
                <a:rPr lang="en-US" b="1" dirty="0"/>
                <a:t> </a:t>
              </a:r>
              <a:r>
                <a:rPr lang="en-US" b="1" dirty="0" err="1"/>
                <a:t>bên</a:t>
              </a:r>
              <a:r>
                <a:rPr lang="en-US" b="1" dirty="0"/>
                <a:t> </a:t>
              </a:r>
            </a:p>
          </p:txBody>
        </p:sp>
        <p:cxnSp>
          <p:nvCxnSpPr>
            <p:cNvPr id="30" name="Straight Arrow Connector 29"/>
            <p:cNvCxnSpPr/>
            <p:nvPr/>
          </p:nvCxnSpPr>
          <p:spPr>
            <a:xfrm flipH="1" flipV="1">
              <a:off x="18288000" y="6553200"/>
              <a:ext cx="1371600" cy="42672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6" name="Group 14345"/>
          <p:cNvGrpSpPr/>
          <p:nvPr/>
        </p:nvGrpSpPr>
        <p:grpSpPr>
          <a:xfrm>
            <a:off x="16306800" y="1981200"/>
            <a:ext cx="3276600" cy="2667000"/>
            <a:chOff x="16306800" y="1981200"/>
            <a:chExt cx="3276600" cy="2667000"/>
          </a:xfrm>
        </p:grpSpPr>
        <p:sp>
          <p:nvSpPr>
            <p:cNvPr id="31" name="TextBox 30"/>
            <p:cNvSpPr txBox="1"/>
            <p:nvPr/>
          </p:nvSpPr>
          <p:spPr>
            <a:xfrm>
              <a:off x="16306800" y="1981200"/>
              <a:ext cx="2088392" cy="754053"/>
            </a:xfrm>
            <a:prstGeom prst="rect">
              <a:avLst/>
            </a:prstGeom>
            <a:solidFill>
              <a:srgbClr val="E7D2B3"/>
            </a:solidFill>
          </p:spPr>
          <p:txBody>
            <a:bodyPr wrap="none" rtlCol="0">
              <a:spAutoFit/>
            </a:bodyPr>
            <a:lstStyle/>
            <a:p>
              <a:r>
                <a:rPr lang="en-US" b="1" dirty="0" err="1"/>
                <a:t>Mặt</a:t>
              </a:r>
              <a:r>
                <a:rPr lang="en-US" b="1" dirty="0"/>
                <a:t> </a:t>
              </a:r>
              <a:r>
                <a:rPr lang="en-US" b="1" dirty="0" err="1"/>
                <a:t>đáy</a:t>
              </a:r>
              <a:endParaRPr lang="en-US" b="1" dirty="0"/>
            </a:p>
          </p:txBody>
        </p:sp>
        <p:cxnSp>
          <p:nvCxnSpPr>
            <p:cNvPr id="14337" name="Straight Arrow Connector 14336"/>
            <p:cNvCxnSpPr/>
            <p:nvPr/>
          </p:nvCxnSpPr>
          <p:spPr>
            <a:xfrm>
              <a:off x="17449800" y="2667000"/>
              <a:ext cx="2133600" cy="19812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5" name="Group 14344"/>
          <p:cNvGrpSpPr/>
          <p:nvPr/>
        </p:nvGrpSpPr>
        <p:grpSpPr>
          <a:xfrm>
            <a:off x="21259800" y="2362200"/>
            <a:ext cx="1265090" cy="1828800"/>
            <a:chOff x="21259800" y="2362200"/>
            <a:chExt cx="1265090" cy="1828800"/>
          </a:xfrm>
        </p:grpSpPr>
        <p:sp>
          <p:nvSpPr>
            <p:cNvPr id="14340" name="TextBox 14339"/>
            <p:cNvSpPr txBox="1"/>
            <p:nvPr/>
          </p:nvSpPr>
          <p:spPr>
            <a:xfrm>
              <a:off x="21259800" y="2362200"/>
              <a:ext cx="1265090" cy="754053"/>
            </a:xfrm>
            <a:prstGeom prst="rect">
              <a:avLst/>
            </a:prstGeom>
            <a:solidFill>
              <a:srgbClr val="E7D2B3"/>
            </a:solidFill>
          </p:spPr>
          <p:txBody>
            <a:bodyPr wrap="none" rtlCol="0">
              <a:spAutoFit/>
            </a:bodyPr>
            <a:lstStyle/>
            <a:p>
              <a:r>
                <a:rPr lang="en-US" b="1" dirty="0" err="1"/>
                <a:t>Đỉnh</a:t>
              </a:r>
              <a:endParaRPr lang="en-US" b="1" dirty="0"/>
            </a:p>
          </p:txBody>
        </p:sp>
        <p:cxnSp>
          <p:nvCxnSpPr>
            <p:cNvPr id="14342" name="Straight Arrow Connector 14341"/>
            <p:cNvCxnSpPr>
              <a:stCxn id="14340" idx="2"/>
            </p:cNvCxnSpPr>
            <p:nvPr/>
          </p:nvCxnSpPr>
          <p:spPr>
            <a:xfrm>
              <a:off x="21892345" y="3116253"/>
              <a:ext cx="205655" cy="1074747"/>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55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barn(inVertical)">
                                      <p:cBhvr>
                                        <p:cTn id="16" dur="500"/>
                                        <p:tgtEl>
                                          <p:spTgt spid="3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barn(inVertical)">
                                      <p:cBhvr>
                                        <p:cTn id="21" dur="500"/>
                                        <p:tgtEl>
                                          <p:spTgt spid="3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2">
                                            <p:txEl>
                                              <p:pRg st="3" end="3"/>
                                            </p:txEl>
                                          </p:spTgt>
                                        </p:tgtEl>
                                        <p:attrNameLst>
                                          <p:attrName>style.visibility</p:attrName>
                                        </p:attrNameLst>
                                      </p:cBhvr>
                                      <p:to>
                                        <p:strVal val="visible"/>
                                      </p:to>
                                    </p:set>
                                    <p:animEffect transition="in" filter="barn(inVertical)">
                                      <p:cBhvr>
                                        <p:cTn id="26" dur="500"/>
                                        <p:tgtEl>
                                          <p:spTgt spid="3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circle(in)">
                                      <p:cBhvr>
                                        <p:cTn id="31" dur="2000"/>
                                        <p:tgtEl>
                                          <p:spTgt spid="3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2">
                                            <p:txEl>
                                              <p:pRg st="5" end="5"/>
                                            </p:txEl>
                                          </p:spTgt>
                                        </p:tgtEl>
                                        <p:attrNameLst>
                                          <p:attrName>style.visibility</p:attrName>
                                        </p:attrNameLst>
                                      </p:cBhvr>
                                      <p:to>
                                        <p:strVal val="visible"/>
                                      </p:to>
                                    </p:set>
                                    <p:animEffect transition="in" filter="barn(inVertical)">
                                      <p:cBhvr>
                                        <p:cTn id="36" dur="500"/>
                                        <p:tgtEl>
                                          <p:spTgt spid="3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3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3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3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638" y="2481263"/>
            <a:ext cx="7351712" cy="694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Group 144"/>
          <p:cNvGrpSpPr/>
          <p:nvPr/>
        </p:nvGrpSpPr>
        <p:grpSpPr>
          <a:xfrm>
            <a:off x="0" y="6477000"/>
            <a:ext cx="17297400" cy="6982326"/>
            <a:chOff x="1076414" y="3099768"/>
            <a:chExt cx="25577212" cy="7004129"/>
          </a:xfrm>
        </p:grpSpPr>
        <p:sp>
          <p:nvSpPr>
            <p:cNvPr id="49" name="Rounded Rectangle 48"/>
            <p:cNvSpPr/>
            <p:nvPr/>
          </p:nvSpPr>
          <p:spPr>
            <a:xfrm>
              <a:off x="1312551" y="3254773"/>
              <a:ext cx="25341075" cy="6849124"/>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50" name="Group 65"/>
            <p:cNvGrpSpPr/>
            <p:nvPr/>
          </p:nvGrpSpPr>
          <p:grpSpPr>
            <a:xfrm>
              <a:off x="1076414" y="3099768"/>
              <a:ext cx="4968768" cy="813660"/>
              <a:chOff x="166396" y="8705567"/>
              <a:chExt cx="4968768" cy="813660"/>
            </a:xfrm>
          </p:grpSpPr>
          <p:sp>
            <p:nvSpPr>
              <p:cNvPr id="51" name="Freeform 20"/>
              <p:cNvSpPr>
                <a:spLocks/>
              </p:cNvSpPr>
              <p:nvPr/>
            </p:nvSpPr>
            <p:spPr bwMode="auto">
              <a:xfrm>
                <a:off x="384524" y="8755081"/>
                <a:ext cx="4486508" cy="76414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nvGrpSpPr>
              <p:cNvPr id="52" name="Group 11"/>
              <p:cNvGrpSpPr/>
              <p:nvPr/>
            </p:nvGrpSpPr>
            <p:grpSpPr>
              <a:xfrm>
                <a:off x="166396" y="8780577"/>
                <a:ext cx="702538" cy="572229"/>
                <a:chOff x="-145995" y="8633545"/>
                <a:chExt cx="787401" cy="641352"/>
              </a:xfrm>
            </p:grpSpPr>
            <p:sp>
              <p:nvSpPr>
                <p:cNvPr id="5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5"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7"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5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6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sp>
            <p:nvSpPr>
              <p:cNvPr id="53" name="TextBox 52"/>
              <p:cNvSpPr txBox="1"/>
              <p:nvPr/>
            </p:nvSpPr>
            <p:spPr>
              <a:xfrm>
                <a:off x="932115" y="8705567"/>
                <a:ext cx="4203049" cy="511295"/>
              </a:xfrm>
              <a:prstGeom prst="rect">
                <a:avLst/>
              </a:prstGeom>
              <a:noFill/>
            </p:spPr>
            <p:txBody>
              <a:bodyPr wrap="none" rtlCol="0">
                <a:spAutoFit/>
              </a:bodyPr>
              <a:lstStyle/>
              <a:p>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hộp</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p>
            </p:txBody>
          </p:sp>
        </p:grpSp>
      </p:grpSp>
      <p:grpSp>
        <p:nvGrpSpPr>
          <p:cNvPr id="2" name="Group 1"/>
          <p:cNvGrpSpPr/>
          <p:nvPr/>
        </p:nvGrpSpPr>
        <p:grpSpPr>
          <a:xfrm>
            <a:off x="229027" y="1534303"/>
            <a:ext cx="20116373" cy="855134"/>
            <a:chOff x="395140" y="1854540"/>
            <a:chExt cx="20120011" cy="855132"/>
          </a:xfrm>
        </p:grpSpPr>
        <p:sp>
          <p:nvSpPr>
            <p:cNvPr id="3" name="Rounded Rectangle 2"/>
            <p:cNvSpPr/>
            <p:nvPr/>
          </p:nvSpPr>
          <p:spPr>
            <a:xfrm>
              <a:off x="395140"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82675" y="1922270"/>
              <a:ext cx="822810" cy="754051"/>
            </a:xfrm>
            <a:prstGeom prst="rect">
              <a:avLst/>
            </a:prstGeom>
            <a:noFill/>
          </p:spPr>
          <p:txBody>
            <a:bodyPr wrap="none" rtlCol="0">
              <a:spAutoFit/>
            </a:bodyPr>
            <a:lstStyle/>
            <a:p>
              <a:r>
                <a:rPr lang="vi-VN" b="1" dirty="0">
                  <a:solidFill>
                    <a:schemeClr val="bg1"/>
                  </a:solidFill>
                  <a:latin typeface="Tahoma" pitchFamily="34" charset="0"/>
                  <a:ea typeface="Tahoma" pitchFamily="34" charset="0"/>
                  <a:cs typeface="Tahoma" pitchFamily="34" charset="0"/>
                </a:rPr>
                <a:t>I</a:t>
              </a:r>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3232037" y="1854540"/>
              <a:ext cx="17283114" cy="754051"/>
            </a:xfrm>
            <a:prstGeom prst="rect">
              <a:avLst/>
            </a:prstGeom>
            <a:noFill/>
          </p:spPr>
          <p:txBody>
            <a:bodyPr wrap="square" rtlCol="0">
              <a:spAutoFit/>
            </a:bodyPr>
            <a:lstStyle/>
            <a:p>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LĂNG</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TRỤ</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HỘP</a:t>
              </a:r>
              <a:endParaRPr lang="en-US"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6" name="Group 25">
            <a:extLst>
              <a:ext uri="{FF2B5EF4-FFF2-40B4-BE49-F238E27FC236}">
                <a16:creationId xmlns:a16="http://schemas.microsoft.com/office/drawing/2014/main" id="{335B9FCA-07C7-45A5-899A-E27908EEADEE}"/>
              </a:ext>
            </a:extLst>
          </p:cNvPr>
          <p:cNvGrpSpPr/>
          <p:nvPr/>
        </p:nvGrpSpPr>
        <p:grpSpPr>
          <a:xfrm>
            <a:off x="23446" y="2452130"/>
            <a:ext cx="15597554" cy="3872472"/>
            <a:chOff x="1120323" y="10914679"/>
            <a:chExt cx="20355151" cy="4570047"/>
          </a:xfrm>
        </p:grpSpPr>
        <p:sp>
          <p:nvSpPr>
            <p:cNvPr id="27" name="Rounded Rectangle 6">
              <a:extLst>
                <a:ext uri="{FF2B5EF4-FFF2-40B4-BE49-F238E27FC236}">
                  <a16:creationId xmlns:a16="http://schemas.microsoft.com/office/drawing/2014/main" id="{539157B1-AB3B-43B4-9275-783471868FAA}"/>
                </a:ext>
              </a:extLst>
            </p:cNvPr>
            <p:cNvSpPr/>
            <p:nvPr/>
          </p:nvSpPr>
          <p:spPr>
            <a:xfrm>
              <a:off x="1272740" y="11393061"/>
              <a:ext cx="20202734" cy="4091665"/>
            </a:xfrm>
            <a:prstGeom prst="roundRect">
              <a:avLst>
                <a:gd name="adj" fmla="val 8959"/>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756" indent="-685756">
                <a:buFont typeface="Wingdings" panose="05000000000000000000" pitchFamily="2" charset="2"/>
                <a:buChar char="ü"/>
              </a:pP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lăng</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trụ</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p>
            <a:p>
              <a:pPr marL="685756" indent="-685756">
                <a:buFont typeface="Wingdings" panose="05000000000000000000" pitchFamily="2" charset="2"/>
                <a:buChar char="ü"/>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cạnh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song song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685756" indent="-685756">
                <a:buFont typeface="Wingdings" panose="05000000000000000000" pitchFamily="2" charset="2"/>
                <a:buChar char="ü"/>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mặt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những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685756" indent="-685756">
                <a:buFont typeface="Wingdings" panose="05000000000000000000" pitchFamily="2" charset="2"/>
                <a:buChar char="ü"/>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đáy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grpSp>
          <p:nvGrpSpPr>
            <p:cNvPr id="28" name="Group 2">
              <a:extLst>
                <a:ext uri="{FF2B5EF4-FFF2-40B4-BE49-F238E27FC236}">
                  <a16:creationId xmlns:a16="http://schemas.microsoft.com/office/drawing/2014/main" id="{4A01907C-4219-448C-A715-FC9E551CCDEA}"/>
                </a:ext>
              </a:extLst>
            </p:cNvPr>
            <p:cNvGrpSpPr/>
            <p:nvPr/>
          </p:nvGrpSpPr>
          <p:grpSpPr>
            <a:xfrm>
              <a:off x="1120323" y="10914679"/>
              <a:ext cx="4180258" cy="1030311"/>
              <a:chOff x="1120323" y="10914679"/>
              <a:chExt cx="4180258" cy="1030311"/>
            </a:xfrm>
          </p:grpSpPr>
          <p:sp>
            <p:nvSpPr>
              <p:cNvPr id="29" name="Right Triangle 28">
                <a:extLst>
                  <a:ext uri="{FF2B5EF4-FFF2-40B4-BE49-F238E27FC236}">
                    <a16:creationId xmlns:a16="http://schemas.microsoft.com/office/drawing/2014/main" id="{3493B613-F8F1-43EA-AF37-94F6730920BB}"/>
                  </a:ext>
                </a:extLst>
              </p:cNvPr>
              <p:cNvSpPr/>
              <p:nvPr/>
            </p:nvSpPr>
            <p:spPr>
              <a:xfrm flipH="1" flipV="1">
                <a:off x="1120323" y="11807190"/>
                <a:ext cx="194126" cy="137800"/>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0">
                <a:extLst>
                  <a:ext uri="{FF2B5EF4-FFF2-40B4-BE49-F238E27FC236}">
                    <a16:creationId xmlns:a16="http://schemas.microsoft.com/office/drawing/2014/main" id="{9BA1BF7B-593E-4DF6-B4B4-C898165126E2}"/>
                  </a:ext>
                </a:extLst>
              </p:cNvPr>
              <p:cNvSpPr>
                <a:spLocks/>
              </p:cNvSpPr>
              <p:nvPr/>
            </p:nvSpPr>
            <p:spPr bwMode="auto">
              <a:xfrm rot="5400000">
                <a:off x="2833893" y="9321934"/>
                <a:ext cx="780389" cy="4152987"/>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1" name="TextBox 30">
                <a:extLst>
                  <a:ext uri="{FF2B5EF4-FFF2-40B4-BE49-F238E27FC236}">
                    <a16:creationId xmlns:a16="http://schemas.microsoft.com/office/drawing/2014/main" id="{C9BCF0E2-6B20-48B0-9F6B-70DEBBD79A5E}"/>
                  </a:ext>
                </a:extLst>
              </p:cNvPr>
              <p:cNvSpPr txBox="1"/>
              <p:nvPr/>
            </p:nvSpPr>
            <p:spPr>
              <a:xfrm>
                <a:off x="1266728" y="10914679"/>
                <a:ext cx="3975132" cy="926207"/>
              </a:xfrm>
              <a:prstGeom prst="rect">
                <a:avLst/>
              </a:prstGeom>
              <a:noFill/>
            </p:spPr>
            <p:txBody>
              <a:bodyPr wrap="none" rtlCol="0">
                <a:spAutoFit/>
              </a:bodyPr>
              <a:lstStyle/>
              <a:p>
                <a:r>
                  <a:rPr lang="en-US" sz="4500" b="1" dirty="0" err="1">
                    <a:solidFill>
                      <a:schemeClr val="bg1"/>
                    </a:solidFill>
                    <a:latin typeface="Tahoma" pitchFamily="34" charset="0"/>
                    <a:ea typeface="Tahoma" pitchFamily="34" charset="0"/>
                    <a:cs typeface="Tahoma" pitchFamily="34" charset="0"/>
                  </a:rPr>
                  <a:t>Tính</a:t>
                </a:r>
                <a:r>
                  <a:rPr lang="en-US" sz="4500" b="1" dirty="0">
                    <a:solidFill>
                      <a:schemeClr val="bg1"/>
                    </a:solidFill>
                    <a:latin typeface="Tahoma" pitchFamily="34" charset="0"/>
                    <a:ea typeface="Tahoma" pitchFamily="34" charset="0"/>
                    <a:cs typeface="Tahoma" pitchFamily="34" charset="0"/>
                  </a:rPr>
                  <a:t> </a:t>
                </a:r>
                <a:r>
                  <a:rPr lang="en-US" sz="4500" b="1" dirty="0" err="1">
                    <a:solidFill>
                      <a:schemeClr val="bg1"/>
                    </a:solidFill>
                    <a:latin typeface="Tahoma" pitchFamily="34" charset="0"/>
                    <a:ea typeface="Tahoma" pitchFamily="34" charset="0"/>
                    <a:cs typeface="Tahoma" pitchFamily="34" charset="0"/>
                  </a:rPr>
                  <a:t>chất</a:t>
                </a:r>
                <a:r>
                  <a:rPr lang="en-US" sz="4500" b="1" dirty="0">
                    <a:solidFill>
                      <a:schemeClr val="bg1"/>
                    </a:solidFill>
                    <a:latin typeface="Tahoma" pitchFamily="34" charset="0"/>
                    <a:ea typeface="Tahoma" pitchFamily="34" charset="0"/>
                    <a:cs typeface="Tahoma" pitchFamily="34" charset="0"/>
                  </a:rPr>
                  <a:t> </a:t>
                </a:r>
              </a:p>
            </p:txBody>
          </p:sp>
        </p:grpSp>
      </p:grpSp>
      <p:grpSp>
        <p:nvGrpSpPr>
          <p:cNvPr id="34" name="Group 33"/>
          <p:cNvGrpSpPr/>
          <p:nvPr/>
        </p:nvGrpSpPr>
        <p:grpSpPr>
          <a:xfrm>
            <a:off x="21956732" y="5800725"/>
            <a:ext cx="2462534" cy="4783128"/>
            <a:chOff x="21956732" y="5800725"/>
            <a:chExt cx="2462534" cy="4783128"/>
          </a:xfrm>
        </p:grpSpPr>
        <p:sp>
          <p:nvSpPr>
            <p:cNvPr id="35" name="TextBox 34"/>
            <p:cNvSpPr txBox="1"/>
            <p:nvPr/>
          </p:nvSpPr>
          <p:spPr>
            <a:xfrm>
              <a:off x="21956732" y="9829800"/>
              <a:ext cx="2462534" cy="754053"/>
            </a:xfrm>
            <a:prstGeom prst="rect">
              <a:avLst/>
            </a:prstGeom>
            <a:solidFill>
              <a:srgbClr val="E7D2B3"/>
            </a:solidFill>
          </p:spPr>
          <p:txBody>
            <a:bodyPr wrap="none" rtlCol="0">
              <a:spAutoFit/>
            </a:bodyPr>
            <a:lstStyle/>
            <a:p>
              <a:r>
                <a:rPr lang="en-US" b="1" dirty="0" err="1"/>
                <a:t>Cạnh</a:t>
              </a:r>
              <a:r>
                <a:rPr lang="en-US" b="1" dirty="0"/>
                <a:t> </a:t>
              </a:r>
              <a:r>
                <a:rPr lang="en-US" b="1" dirty="0" err="1"/>
                <a:t>bên</a:t>
              </a:r>
              <a:r>
                <a:rPr lang="en-US" b="1" dirty="0"/>
                <a:t> </a:t>
              </a:r>
            </a:p>
          </p:txBody>
        </p:sp>
        <p:cxnSp>
          <p:nvCxnSpPr>
            <p:cNvPr id="36" name="Straight Arrow Connector 35"/>
            <p:cNvCxnSpPr/>
            <p:nvPr/>
          </p:nvCxnSpPr>
          <p:spPr>
            <a:xfrm flipH="1" flipV="1">
              <a:off x="22174200" y="5800725"/>
              <a:ext cx="1524000" cy="4029075"/>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8059400" y="5943600"/>
            <a:ext cx="3257550" cy="5791200"/>
            <a:chOff x="18059400" y="5783253"/>
            <a:chExt cx="3257550" cy="5791200"/>
          </a:xfrm>
        </p:grpSpPr>
        <p:sp>
          <p:nvSpPr>
            <p:cNvPr id="38" name="TextBox 37"/>
            <p:cNvSpPr txBox="1"/>
            <p:nvPr/>
          </p:nvSpPr>
          <p:spPr>
            <a:xfrm>
              <a:off x="18059400" y="10820400"/>
              <a:ext cx="2245808" cy="754053"/>
            </a:xfrm>
            <a:prstGeom prst="rect">
              <a:avLst/>
            </a:prstGeom>
            <a:solidFill>
              <a:srgbClr val="E7D2B3"/>
            </a:solidFill>
          </p:spPr>
          <p:txBody>
            <a:bodyPr wrap="none" rtlCol="0">
              <a:spAutoFit/>
            </a:bodyPr>
            <a:lstStyle/>
            <a:p>
              <a:r>
                <a:rPr lang="en-US" b="1" dirty="0" err="1"/>
                <a:t>Mặt</a:t>
              </a:r>
              <a:r>
                <a:rPr lang="en-US" b="1" dirty="0"/>
                <a:t> </a:t>
              </a:r>
              <a:r>
                <a:rPr lang="en-US" b="1" dirty="0" err="1"/>
                <a:t>bên</a:t>
              </a:r>
              <a:r>
                <a:rPr lang="en-US" b="1" dirty="0"/>
                <a:t> </a:t>
              </a:r>
            </a:p>
          </p:txBody>
        </p:sp>
        <p:cxnSp>
          <p:nvCxnSpPr>
            <p:cNvPr id="39" name="Straight Arrow Connector 38"/>
            <p:cNvCxnSpPr/>
            <p:nvPr/>
          </p:nvCxnSpPr>
          <p:spPr>
            <a:xfrm flipV="1">
              <a:off x="19659601" y="5783253"/>
              <a:ext cx="1657349" cy="503714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6306800" y="1981200"/>
            <a:ext cx="3781425" cy="2247900"/>
            <a:chOff x="16306800" y="1981200"/>
            <a:chExt cx="3781425" cy="2247900"/>
          </a:xfrm>
        </p:grpSpPr>
        <p:sp>
          <p:nvSpPr>
            <p:cNvPr id="41" name="TextBox 40"/>
            <p:cNvSpPr txBox="1"/>
            <p:nvPr/>
          </p:nvSpPr>
          <p:spPr>
            <a:xfrm>
              <a:off x="16306800" y="1981200"/>
              <a:ext cx="2088392" cy="754053"/>
            </a:xfrm>
            <a:prstGeom prst="rect">
              <a:avLst/>
            </a:prstGeom>
            <a:solidFill>
              <a:srgbClr val="E7D2B3"/>
            </a:solidFill>
          </p:spPr>
          <p:txBody>
            <a:bodyPr wrap="none" rtlCol="0">
              <a:spAutoFit/>
            </a:bodyPr>
            <a:lstStyle/>
            <a:p>
              <a:r>
                <a:rPr lang="en-US" b="1" dirty="0" err="1"/>
                <a:t>Mặt</a:t>
              </a:r>
              <a:r>
                <a:rPr lang="en-US" b="1" dirty="0"/>
                <a:t> </a:t>
              </a:r>
              <a:r>
                <a:rPr lang="en-US" b="1" dirty="0" err="1"/>
                <a:t>đáy</a:t>
              </a:r>
              <a:endParaRPr lang="en-US" b="1" dirty="0"/>
            </a:p>
          </p:txBody>
        </p:sp>
        <p:cxnSp>
          <p:nvCxnSpPr>
            <p:cNvPr id="42" name="Straight Arrow Connector 41"/>
            <p:cNvCxnSpPr/>
            <p:nvPr/>
          </p:nvCxnSpPr>
          <p:spPr>
            <a:xfrm>
              <a:off x="17449800" y="2667000"/>
              <a:ext cx="2638425" cy="15621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1259800" y="2362200"/>
            <a:ext cx="1265090" cy="1609725"/>
            <a:chOff x="21259800" y="2362200"/>
            <a:chExt cx="1265090" cy="1609725"/>
          </a:xfrm>
        </p:grpSpPr>
        <p:sp>
          <p:nvSpPr>
            <p:cNvPr id="44" name="TextBox 43"/>
            <p:cNvSpPr txBox="1"/>
            <p:nvPr/>
          </p:nvSpPr>
          <p:spPr>
            <a:xfrm>
              <a:off x="21259800" y="2362200"/>
              <a:ext cx="1265090" cy="754053"/>
            </a:xfrm>
            <a:prstGeom prst="rect">
              <a:avLst/>
            </a:prstGeom>
            <a:solidFill>
              <a:srgbClr val="E7D2B3"/>
            </a:solidFill>
          </p:spPr>
          <p:txBody>
            <a:bodyPr wrap="none" rtlCol="0">
              <a:spAutoFit/>
            </a:bodyPr>
            <a:lstStyle/>
            <a:p>
              <a:r>
                <a:rPr lang="en-US" b="1" dirty="0" err="1"/>
                <a:t>Đỉnh</a:t>
              </a:r>
              <a:endParaRPr lang="en-US" b="1" dirty="0"/>
            </a:p>
          </p:txBody>
        </p:sp>
        <p:cxnSp>
          <p:nvCxnSpPr>
            <p:cNvPr id="45" name="Straight Arrow Connector 44"/>
            <p:cNvCxnSpPr>
              <a:stCxn id="44" idx="2"/>
            </p:cNvCxnSpPr>
            <p:nvPr/>
          </p:nvCxnSpPr>
          <p:spPr>
            <a:xfrm flipH="1">
              <a:off x="21688426" y="3116253"/>
              <a:ext cx="203919" cy="85567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457200" y="7696200"/>
            <a:ext cx="11724685" cy="6186309"/>
          </a:xfrm>
          <a:prstGeom prst="rect">
            <a:avLst/>
          </a:prstGeom>
        </p:spPr>
        <p:txBody>
          <a:bodyPr wrap="none">
            <a:spAutoFit/>
          </a:bodyPr>
          <a:lstStyle/>
          <a:p>
            <a:pPr marL="571500" indent="-571500">
              <a:buFont typeface="Arial" panose="020B0604020202020204" pitchFamily="34" charset="0"/>
              <a:buChar char="•"/>
            </a:pP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3333FF"/>
                </a:solidFill>
                <a:latin typeface="Tahoma" panose="020B0604030504040204" pitchFamily="34" charset="0"/>
                <a:ea typeface="Tahoma" panose="020B0604030504040204" pitchFamily="34" charset="0"/>
                <a:cs typeface="Tahoma" panose="020B0604030504040204" pitchFamily="34" charset="0"/>
              </a:rPr>
              <a:t>hộp</a:t>
            </a:r>
            <a:endPar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trụ</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lục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lăng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lục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endPar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endParaRPr lang="en-US" sz="4400" b="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67" name="TextBox 66"/>
          <p:cNvSpPr txBox="1"/>
          <p:nvPr/>
        </p:nvSpPr>
        <p:spPr>
          <a:xfrm>
            <a:off x="16002000" y="11887200"/>
            <a:ext cx="184731" cy="754053"/>
          </a:xfrm>
          <a:prstGeom prst="rect">
            <a:avLst/>
          </a:prstGeom>
          <a:noFill/>
        </p:spPr>
        <p:txBody>
          <a:bodyPr wrap="none" rtlCol="0">
            <a:spAutoFit/>
          </a:bodyPr>
          <a:lstStyle/>
          <a:p>
            <a:endParaRPr lang="en-US" dirty="0"/>
          </a:p>
        </p:txBody>
      </p:sp>
      <p:pic>
        <p:nvPicPr>
          <p:cNvPr id="23554" name="Picture 2" descr="C:\Users\ADMIN\Pictur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0" y="11277600"/>
            <a:ext cx="2286000" cy="201482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C:\Users\ADMIN\Pictures\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6800" y="6705600"/>
            <a:ext cx="2071687"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C:\Users\ADMIN\Picture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0" y="8991600"/>
            <a:ext cx="1944687" cy="222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2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barn(inVertical)">
                                      <p:cBhvr>
                                        <p:cTn id="16" dur="500"/>
                                        <p:tgtEl>
                                          <p:spTgt spid="6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6">
                                            <p:txEl>
                                              <p:pRg st="1" end="1"/>
                                            </p:txEl>
                                          </p:spTgt>
                                        </p:tgtEl>
                                        <p:attrNameLst>
                                          <p:attrName>style.visibility</p:attrName>
                                        </p:attrNameLst>
                                      </p:cBhvr>
                                      <p:to>
                                        <p:strVal val="visible"/>
                                      </p:to>
                                    </p:set>
                                    <p:animEffect transition="in" filter="barn(inVertical)">
                                      <p:cBhvr>
                                        <p:cTn id="21" dur="500"/>
                                        <p:tgtEl>
                                          <p:spTgt spid="66">
                                            <p:txEl>
                                              <p:pRg st="1" end="1"/>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235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55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6">
                                            <p:txEl>
                                              <p:pRg st="2" end="2"/>
                                            </p:txEl>
                                          </p:spTgt>
                                        </p:tgtEl>
                                        <p:attrNameLst>
                                          <p:attrName>style.visibility</p:attrName>
                                        </p:attrNameLst>
                                      </p:cBhvr>
                                      <p:to>
                                        <p:strVal val="visible"/>
                                      </p:to>
                                    </p:set>
                                    <p:animEffect transition="in" filter="barn(inVertical)">
                                      <p:cBhvr>
                                        <p:cTn id="32" dur="500"/>
                                        <p:tgtEl>
                                          <p:spTgt spid="6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6">
                                            <p:txEl>
                                              <p:pRg st="3" end="3"/>
                                            </p:txEl>
                                          </p:spTgt>
                                        </p:tgtEl>
                                        <p:attrNameLst>
                                          <p:attrName>style.visibility</p:attrName>
                                        </p:attrNameLst>
                                      </p:cBhvr>
                                      <p:to>
                                        <p:strVal val="visible"/>
                                      </p:to>
                                    </p:set>
                                    <p:animEffect transition="in" filter="barn(inVertical)">
                                      <p:cBhvr>
                                        <p:cTn id="37" dur="500"/>
                                        <p:tgtEl>
                                          <p:spTgt spid="66">
                                            <p:txEl>
                                              <p:pRg st="3" end="3"/>
                                            </p:txEl>
                                          </p:spTgt>
                                        </p:tgtEl>
                                      </p:cBhvr>
                                    </p:animEffect>
                                  </p:childTnLst>
                                </p:cTn>
                              </p:par>
                              <p:par>
                                <p:cTn id="38" presetID="1" presetClass="entr" presetSubtype="0" fill="hold" nodeType="withEffect">
                                  <p:stCondLst>
                                    <p:cond delay="0"/>
                                  </p:stCondLst>
                                  <p:childTnLst>
                                    <p:set>
                                      <p:cBhvr>
                                        <p:cTn id="39"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Pictures\Pictu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0" y="2819400"/>
            <a:ext cx="7447847" cy="6553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44"/>
          <p:cNvGrpSpPr/>
          <p:nvPr/>
        </p:nvGrpSpPr>
        <p:grpSpPr>
          <a:xfrm>
            <a:off x="1048336" y="2362200"/>
            <a:ext cx="14496464" cy="9576609"/>
            <a:chOff x="1076414" y="3099768"/>
            <a:chExt cx="21435541" cy="9559777"/>
          </a:xfrm>
        </p:grpSpPr>
        <p:sp>
          <p:nvSpPr>
            <p:cNvPr id="7" name="Rounded Rectangle 6"/>
            <p:cNvSpPr/>
            <p:nvPr/>
          </p:nvSpPr>
          <p:spPr>
            <a:xfrm>
              <a:off x="1312551" y="3442480"/>
              <a:ext cx="21199404" cy="9217065"/>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oup 65"/>
            <p:cNvGrpSpPr/>
            <p:nvPr/>
          </p:nvGrpSpPr>
          <p:grpSpPr>
            <a:xfrm>
              <a:off x="1076414" y="3099768"/>
              <a:ext cx="5755934" cy="813660"/>
              <a:chOff x="166396" y="8705567"/>
              <a:chExt cx="5755934" cy="813660"/>
            </a:xfrm>
          </p:grpSpPr>
          <p:sp>
            <p:nvSpPr>
              <p:cNvPr id="9" name="Freeform 20"/>
              <p:cNvSpPr>
                <a:spLocks/>
              </p:cNvSpPr>
              <p:nvPr/>
            </p:nvSpPr>
            <p:spPr bwMode="auto">
              <a:xfrm>
                <a:off x="384523" y="8755081"/>
                <a:ext cx="5537807" cy="76414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 11"/>
              <p:cNvGrpSpPr/>
              <p:nvPr/>
            </p:nvGrpSpPr>
            <p:grpSpPr>
              <a:xfrm>
                <a:off x="166396" y="8780577"/>
                <a:ext cx="702538" cy="572229"/>
                <a:chOff x="-145995" y="8633545"/>
                <a:chExt cx="787401" cy="641352"/>
              </a:xfrm>
            </p:grpSpPr>
            <p:sp>
              <p:nvSpPr>
                <p:cNvPr id="12"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3"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4"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5"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6"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7"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8"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19"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0"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1"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2"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23"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b="1">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932115" y="8705567"/>
                <a:ext cx="4724518" cy="511295"/>
              </a:xfrm>
              <a:prstGeom prst="rect">
                <a:avLst/>
              </a:prstGeom>
              <a:noFill/>
            </p:spPr>
            <p:txBody>
              <a:bodyPr wrap="none" rtlCol="0">
                <a:spAutoFit/>
              </a:bodyPr>
              <a:lstStyle/>
              <a:p>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p:cNvGrpSpPr/>
          <p:nvPr/>
        </p:nvGrpSpPr>
        <p:grpSpPr>
          <a:xfrm>
            <a:off x="229027" y="1534303"/>
            <a:ext cx="20116373" cy="855134"/>
            <a:chOff x="395140" y="1854540"/>
            <a:chExt cx="20120011" cy="855132"/>
          </a:xfrm>
        </p:grpSpPr>
        <p:sp>
          <p:nvSpPr>
            <p:cNvPr id="3" name="Rounded Rectangle 2"/>
            <p:cNvSpPr/>
            <p:nvPr/>
          </p:nvSpPr>
          <p:spPr>
            <a:xfrm>
              <a:off x="395140"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82675" y="1922270"/>
              <a:ext cx="556664"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3232037" y="1854540"/>
              <a:ext cx="17283114" cy="754051"/>
            </a:xfrm>
            <a:prstGeom prst="rect">
              <a:avLst/>
            </a:prstGeom>
            <a:noFill/>
          </p:spPr>
          <p:txBody>
            <a:bodyPr wrap="square" rtlCol="0">
              <a:spAutoFit/>
            </a:bodyPr>
            <a:lstStyle/>
            <a:p>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chóp</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cụt</a:t>
              </a:r>
              <a:endParaRPr lang="en-US"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32" name="Rectangle 31"/>
              <p:cNvSpPr/>
              <p:nvPr/>
            </p:nvSpPr>
            <p:spPr>
              <a:xfrm>
                <a:off x="1219200" y="3181180"/>
                <a:ext cx="14630400" cy="9233293"/>
              </a:xfrm>
              <a:prstGeom prst="rect">
                <a:avLst/>
              </a:prstGeom>
            </p:spPr>
            <p:txBody>
              <a:bodyPr wrap="square" lIns="91434" tIns="45718" rIns="91434" bIns="45718">
                <a:spAutoFit/>
              </a:bodyPr>
              <a:lstStyle/>
              <a:p>
                <a:pPr marL="571464" indent="-571464" fontAlgn="base">
                  <a:lnSpc>
                    <a:spcPct val="150000"/>
                  </a:lnSpc>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chóp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𝑺</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571464" indent="-571464" fontAlgn="base">
                  <a:lnSpc>
                    <a:spcPct val="150000"/>
                  </a:lnSpc>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Một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𝑺</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𝟏</m:t>
                        </m:r>
                      </m:sub>
                    </m:sSub>
                    <m:r>
                      <a:rPr lang="en-US" sz="4400" b="1">
                        <a:latin typeface="Cambria Math"/>
                      </a:rPr>
                      <m:t>,</m:t>
                    </m:r>
                    <m:r>
                      <a:rPr lang="en-US" sz="4400" b="1" i="1">
                        <a:latin typeface="Cambria Math"/>
                      </a:rPr>
                      <m:t>𝑺</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𝟐</m:t>
                        </m:r>
                      </m:sub>
                    </m:sSub>
                    <m:r>
                      <a:rPr lang="en-US" sz="4400" b="1">
                        <a:latin typeface="Cambria Math"/>
                      </a:rPr>
                      <m:t>,...</m:t>
                    </m:r>
                    <m:r>
                      <a:rPr lang="en-US" sz="4400" b="1" i="1">
                        <a:latin typeface="Cambria Math"/>
                      </a:rPr>
                      <m:t>𝑺</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𝟏</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571464" indent="-571464" fontAlgn="base">
                  <a:lnSpc>
                    <a:spcPct val="150000"/>
                  </a:lnSpc>
                  <a:buFont typeface="Arial" panose="020B0604020202020204" pitchFamily="34" charset="0"/>
                  <a:buChar char="•"/>
                </a:pPr>
                <a:r>
                  <a:rPr lang="en-US" sz="4400" b="1" dirty="0">
                    <a:latin typeface="Tahoma" panose="020B0604030504040204" pitchFamily="34" charset="0"/>
                    <a:ea typeface="Tahoma" panose="020B0604030504040204" pitchFamily="34" charset="0"/>
                    <a:cs typeface="Tahoma" panose="020B0604030504040204" pitchFamily="34" charset="0"/>
                  </a:rPr>
                  <a:t>Hình </a:t>
                </a:r>
                <a:r>
                  <a:rPr lang="en-US" sz="4400" b="1" dirty="0" err="1">
                    <a:latin typeface="Tahoma" panose="020B0604030504040204" pitchFamily="34" charset="0"/>
                    <a:ea typeface="Tahoma" panose="020B0604030504040204" pitchFamily="34" charset="0"/>
                    <a:cs typeface="Tahoma" panose="020B0604030504040204" pitchFamily="34" charset="0"/>
                  </a:rPr>
                  <a:t>tạo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bởi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chóp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𝟐</m:t>
                        </m:r>
                      </m:sub>
                    </m:sSub>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𝟐</m:t>
                        </m:r>
                      </m:sub>
                    </m:sSub>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𝟏</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𝟐</m:t>
                        </m:r>
                      </m:sub>
                    </m:sSub>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𝟑</m:t>
                        </m:r>
                      </m:sub>
                    </m:sSub>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𝟑</m:t>
                        </m:r>
                      </m:sub>
                    </m:sSub>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𝒏</m:t>
                        </m:r>
                      </m:sub>
                    </m:sSub>
                    <m:sSub>
                      <m:sSubPr>
                        <m:ctrlPr>
                          <a:rPr lang="en-US" sz="4400" b="1" i="1">
                            <a:latin typeface="Cambria Math" panose="02040503050406030204" pitchFamily="18" charset="0"/>
                          </a:rPr>
                        </m:ctrlPr>
                      </m:sSubPr>
                      <m:e>
                        <m:r>
                          <a:rPr lang="en-US" sz="4400" b="1" i="1">
                            <a:latin typeface="Cambria Math"/>
                          </a:rPr>
                          <m:t>𝑨</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𝑨</m:t>
                        </m:r>
                        <m:r>
                          <a:rPr lang="en-US" sz="4400" b="1" i="1">
                            <a:latin typeface="Cambria Math"/>
                          </a:rPr>
                          <m:t>′</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chóp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cụt</a:t>
                </a:r>
                <a:r>
                  <a:rPr lang="en-US" sz="4400" b="1" dirty="0">
                    <a:latin typeface="Tahoma" panose="020B0604030504040204" pitchFamily="34" charset="0"/>
                    <a:ea typeface="Tahoma" panose="020B0604030504040204" pitchFamily="34" charset="0"/>
                    <a:cs typeface="Tahoma" panose="020B0604030504040204" pitchFamily="34" charset="0"/>
                  </a:rPr>
                  <a:t>. </a:t>
                </a:r>
              </a:p>
              <a:p>
                <a:pPr marL="571464" indent="-571464" fontAlgn="base">
                  <a:lnSpc>
                    <a:spcPct val="150000"/>
                  </a:lnSpc>
                  <a:buFont typeface="Arial" panose="020B0604020202020204" pitchFamily="34" charset="0"/>
                  <a:buChar char="•"/>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1219200" y="3181180"/>
                <a:ext cx="14630400" cy="9233293"/>
              </a:xfrm>
              <a:prstGeom prst="rect">
                <a:avLst/>
              </a:prstGeom>
              <a:blipFill rotWithShape="1">
                <a:blip r:embed="rId3"/>
                <a:stretch>
                  <a:fillRect l="-1542"/>
                </a:stretch>
              </a:blipFill>
            </p:spPr>
            <p:txBody>
              <a:bodyPr/>
              <a:lstStyle/>
              <a:p>
                <a:r>
                  <a:rPr lang="en-US">
                    <a:noFill/>
                  </a:rPr>
                  <a:t> </a:t>
                </a:r>
              </a:p>
            </p:txBody>
          </p:sp>
        </mc:Fallback>
      </mc:AlternateContent>
      <p:grpSp>
        <p:nvGrpSpPr>
          <p:cNvPr id="14344" name="Group 14343"/>
          <p:cNvGrpSpPr/>
          <p:nvPr/>
        </p:nvGrpSpPr>
        <p:grpSpPr>
          <a:xfrm>
            <a:off x="21259800" y="7924800"/>
            <a:ext cx="3159466" cy="2659053"/>
            <a:chOff x="21259800" y="7924800"/>
            <a:chExt cx="3159466" cy="2659053"/>
          </a:xfrm>
        </p:grpSpPr>
        <p:sp>
          <p:nvSpPr>
            <p:cNvPr id="25" name="TextBox 24"/>
            <p:cNvSpPr txBox="1"/>
            <p:nvPr/>
          </p:nvSpPr>
          <p:spPr>
            <a:xfrm>
              <a:off x="21956732" y="9829800"/>
              <a:ext cx="2462534" cy="754053"/>
            </a:xfrm>
            <a:prstGeom prst="rect">
              <a:avLst/>
            </a:prstGeom>
            <a:solidFill>
              <a:srgbClr val="E7D2B3"/>
            </a:solidFill>
          </p:spPr>
          <p:txBody>
            <a:bodyPr wrap="none" rtlCol="0">
              <a:spAutoFit/>
            </a:bodyPr>
            <a:lstStyle/>
            <a:p>
              <a:r>
                <a:rPr lang="en-US" b="1" dirty="0" err="1"/>
                <a:t>Cạnh</a:t>
              </a:r>
              <a:r>
                <a:rPr lang="en-US" b="1" dirty="0"/>
                <a:t> </a:t>
              </a:r>
              <a:r>
                <a:rPr lang="en-US" b="1" dirty="0" err="1"/>
                <a:t>bên</a:t>
              </a:r>
              <a:r>
                <a:rPr lang="en-US" b="1" dirty="0"/>
                <a:t> </a:t>
              </a:r>
            </a:p>
          </p:txBody>
        </p:sp>
        <p:cxnSp>
          <p:nvCxnSpPr>
            <p:cNvPr id="27" name="Straight Arrow Connector 26"/>
            <p:cNvCxnSpPr/>
            <p:nvPr/>
          </p:nvCxnSpPr>
          <p:spPr>
            <a:xfrm flipH="1" flipV="1">
              <a:off x="21259800" y="7924800"/>
              <a:ext cx="2438400" cy="19050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3" name="Group 14342"/>
          <p:cNvGrpSpPr/>
          <p:nvPr/>
        </p:nvGrpSpPr>
        <p:grpSpPr>
          <a:xfrm>
            <a:off x="21412200" y="2827347"/>
            <a:ext cx="2322008" cy="3954453"/>
            <a:chOff x="17983200" y="10820400"/>
            <a:chExt cx="2322008" cy="3954453"/>
          </a:xfrm>
        </p:grpSpPr>
        <p:sp>
          <p:nvSpPr>
            <p:cNvPr id="28" name="TextBox 27"/>
            <p:cNvSpPr txBox="1"/>
            <p:nvPr/>
          </p:nvSpPr>
          <p:spPr>
            <a:xfrm>
              <a:off x="18059400" y="10820400"/>
              <a:ext cx="2245808" cy="754053"/>
            </a:xfrm>
            <a:prstGeom prst="rect">
              <a:avLst/>
            </a:prstGeom>
            <a:solidFill>
              <a:srgbClr val="E7D2B3"/>
            </a:solidFill>
          </p:spPr>
          <p:txBody>
            <a:bodyPr wrap="none" rtlCol="0">
              <a:spAutoFit/>
            </a:bodyPr>
            <a:lstStyle/>
            <a:p>
              <a:r>
                <a:rPr lang="en-US" b="1" dirty="0" err="1"/>
                <a:t>Mặt</a:t>
              </a:r>
              <a:r>
                <a:rPr lang="en-US" b="1" dirty="0"/>
                <a:t> </a:t>
              </a:r>
              <a:r>
                <a:rPr lang="en-US" b="1" dirty="0" err="1"/>
                <a:t>bên</a:t>
              </a:r>
              <a:r>
                <a:rPr lang="en-US" b="1" dirty="0"/>
                <a:t> </a:t>
              </a:r>
            </a:p>
          </p:txBody>
        </p:sp>
        <p:cxnSp>
          <p:nvCxnSpPr>
            <p:cNvPr id="30" name="Straight Arrow Connector 29"/>
            <p:cNvCxnSpPr/>
            <p:nvPr/>
          </p:nvCxnSpPr>
          <p:spPr>
            <a:xfrm flipH="1">
              <a:off x="17983200" y="11049001"/>
              <a:ext cx="1295400" cy="372585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6" name="Group 14345"/>
          <p:cNvGrpSpPr/>
          <p:nvPr/>
        </p:nvGrpSpPr>
        <p:grpSpPr>
          <a:xfrm>
            <a:off x="16306800" y="1981200"/>
            <a:ext cx="3429000" cy="3657600"/>
            <a:chOff x="16306800" y="1981200"/>
            <a:chExt cx="3429000" cy="3657600"/>
          </a:xfrm>
        </p:grpSpPr>
        <p:sp>
          <p:nvSpPr>
            <p:cNvPr id="31" name="TextBox 30"/>
            <p:cNvSpPr txBox="1"/>
            <p:nvPr/>
          </p:nvSpPr>
          <p:spPr>
            <a:xfrm>
              <a:off x="16306800" y="1981200"/>
              <a:ext cx="2200924" cy="754053"/>
            </a:xfrm>
            <a:prstGeom prst="rect">
              <a:avLst/>
            </a:prstGeom>
            <a:solidFill>
              <a:srgbClr val="E7D2B3"/>
            </a:solidFill>
          </p:spPr>
          <p:txBody>
            <a:bodyPr wrap="none" rtlCol="0">
              <a:spAutoFit/>
            </a:bodyPr>
            <a:lstStyle/>
            <a:p>
              <a:r>
                <a:rPr lang="en-US" b="1" dirty="0" err="1"/>
                <a:t>Đáy</a:t>
              </a:r>
              <a:r>
                <a:rPr lang="en-US" b="1" dirty="0"/>
                <a:t> </a:t>
              </a:r>
              <a:r>
                <a:rPr lang="en-US" b="1" dirty="0" err="1"/>
                <a:t>nhỏ</a:t>
              </a:r>
              <a:r>
                <a:rPr lang="en-US" b="1" dirty="0"/>
                <a:t> </a:t>
              </a:r>
            </a:p>
          </p:txBody>
        </p:sp>
        <p:cxnSp>
          <p:nvCxnSpPr>
            <p:cNvPr id="14337" name="Straight Arrow Connector 14336"/>
            <p:cNvCxnSpPr/>
            <p:nvPr/>
          </p:nvCxnSpPr>
          <p:spPr>
            <a:xfrm>
              <a:off x="17449800" y="2667000"/>
              <a:ext cx="2286000" cy="29718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5" name="Group 14344"/>
          <p:cNvGrpSpPr/>
          <p:nvPr/>
        </p:nvGrpSpPr>
        <p:grpSpPr>
          <a:xfrm>
            <a:off x="16840200" y="8382001"/>
            <a:ext cx="3048000" cy="2278052"/>
            <a:chOff x="21869400" y="2590801"/>
            <a:chExt cx="3048000" cy="2278052"/>
          </a:xfrm>
        </p:grpSpPr>
        <p:sp>
          <p:nvSpPr>
            <p:cNvPr id="14340" name="TextBox 14339"/>
            <p:cNvSpPr txBox="1"/>
            <p:nvPr/>
          </p:nvSpPr>
          <p:spPr>
            <a:xfrm>
              <a:off x="21869400" y="4114800"/>
              <a:ext cx="1966885" cy="754053"/>
            </a:xfrm>
            <a:prstGeom prst="rect">
              <a:avLst/>
            </a:prstGeom>
            <a:solidFill>
              <a:srgbClr val="E7D2B3"/>
            </a:solidFill>
          </p:spPr>
          <p:txBody>
            <a:bodyPr wrap="none" rtlCol="0">
              <a:spAutoFit/>
            </a:bodyPr>
            <a:lstStyle/>
            <a:p>
              <a:r>
                <a:rPr lang="en-US" b="1" dirty="0" err="1"/>
                <a:t>Đáy</a:t>
              </a:r>
              <a:r>
                <a:rPr lang="en-US" b="1" dirty="0"/>
                <a:t> </a:t>
              </a:r>
              <a:r>
                <a:rPr lang="en-US" b="1" dirty="0" err="1"/>
                <a:t>lớn</a:t>
              </a:r>
              <a:endParaRPr lang="en-US" b="1" dirty="0"/>
            </a:p>
          </p:txBody>
        </p:sp>
        <p:cxnSp>
          <p:nvCxnSpPr>
            <p:cNvPr id="14342" name="Straight Arrow Connector 14341"/>
            <p:cNvCxnSpPr/>
            <p:nvPr/>
          </p:nvCxnSpPr>
          <p:spPr>
            <a:xfrm flipV="1">
              <a:off x="23393400" y="2590801"/>
              <a:ext cx="1524000" cy="1523999"/>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73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3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3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34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DMIN\Pictur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4963" y="3617913"/>
            <a:ext cx="5316537" cy="544767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39802" y="1575268"/>
            <a:ext cx="20116373" cy="855134"/>
            <a:chOff x="395140" y="1854540"/>
            <a:chExt cx="20120011" cy="855132"/>
          </a:xfrm>
        </p:grpSpPr>
        <p:sp>
          <p:nvSpPr>
            <p:cNvPr id="3" name="Rounded Rectangle 2"/>
            <p:cNvSpPr/>
            <p:nvPr/>
          </p:nvSpPr>
          <p:spPr>
            <a:xfrm>
              <a:off x="395140"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82675" y="1922270"/>
              <a:ext cx="556664"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3232037" y="1854540"/>
              <a:ext cx="17283114" cy="754051"/>
            </a:xfrm>
            <a:prstGeom prst="rect">
              <a:avLst/>
            </a:prstGeom>
            <a:noFill/>
          </p:spPr>
          <p:txBody>
            <a:bodyPr wrap="square" rtlCol="0">
              <a:spAutoFit/>
            </a:bodyPr>
            <a:lstStyle/>
            <a:p>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CHÓP</a:t>
              </a:r>
              <a:r>
                <a:rPr lang="en-US"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145F82"/>
                  </a:solidFill>
                  <a:latin typeface="Tahoma" panose="020B0604030504040204" pitchFamily="34" charset="0"/>
                  <a:ea typeface="Tahoma" panose="020B0604030504040204" pitchFamily="34" charset="0"/>
                  <a:cs typeface="Tahoma" panose="020B0604030504040204" pitchFamily="34" charset="0"/>
                </a:rPr>
                <a:t>CỤT</a:t>
              </a:r>
              <a:endParaRPr lang="en-US"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344" name="Group 14343"/>
          <p:cNvGrpSpPr/>
          <p:nvPr/>
        </p:nvGrpSpPr>
        <p:grpSpPr>
          <a:xfrm>
            <a:off x="21956732" y="7486650"/>
            <a:ext cx="2462534" cy="3097203"/>
            <a:chOff x="21956732" y="7486650"/>
            <a:chExt cx="2462534" cy="3097203"/>
          </a:xfrm>
        </p:grpSpPr>
        <p:sp>
          <p:nvSpPr>
            <p:cNvPr id="25" name="TextBox 24"/>
            <p:cNvSpPr txBox="1"/>
            <p:nvPr/>
          </p:nvSpPr>
          <p:spPr>
            <a:xfrm>
              <a:off x="21956732" y="9829800"/>
              <a:ext cx="2462534" cy="754053"/>
            </a:xfrm>
            <a:prstGeom prst="rect">
              <a:avLst/>
            </a:prstGeom>
            <a:solidFill>
              <a:srgbClr val="E7D2B3"/>
            </a:solidFill>
          </p:spPr>
          <p:txBody>
            <a:bodyPr wrap="none" rtlCol="0">
              <a:spAutoFit/>
            </a:bodyPr>
            <a:lstStyle/>
            <a:p>
              <a:r>
                <a:rPr lang="en-US" b="1" dirty="0" err="1"/>
                <a:t>Cạnh</a:t>
              </a:r>
              <a:r>
                <a:rPr lang="en-US" b="1" dirty="0"/>
                <a:t> </a:t>
              </a:r>
              <a:r>
                <a:rPr lang="en-US" b="1" dirty="0" err="1"/>
                <a:t>bên</a:t>
              </a:r>
              <a:r>
                <a:rPr lang="en-US" b="1" dirty="0"/>
                <a:t> </a:t>
              </a:r>
            </a:p>
          </p:txBody>
        </p:sp>
        <p:cxnSp>
          <p:nvCxnSpPr>
            <p:cNvPr id="27" name="Straight Arrow Connector 26"/>
            <p:cNvCxnSpPr/>
            <p:nvPr/>
          </p:nvCxnSpPr>
          <p:spPr>
            <a:xfrm flipH="1" flipV="1">
              <a:off x="21974175" y="7486650"/>
              <a:ext cx="1724025" cy="234315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3" name="Group 14342"/>
          <p:cNvGrpSpPr/>
          <p:nvPr/>
        </p:nvGrpSpPr>
        <p:grpSpPr>
          <a:xfrm>
            <a:off x="22088477" y="2713047"/>
            <a:ext cx="2309913" cy="4002078"/>
            <a:chOff x="17983200" y="10820400"/>
            <a:chExt cx="2745735" cy="3954453"/>
          </a:xfrm>
        </p:grpSpPr>
        <p:sp>
          <p:nvSpPr>
            <p:cNvPr id="28" name="TextBox 27"/>
            <p:cNvSpPr txBox="1"/>
            <p:nvPr/>
          </p:nvSpPr>
          <p:spPr>
            <a:xfrm>
              <a:off x="18059400" y="10820400"/>
              <a:ext cx="2669535" cy="745080"/>
            </a:xfrm>
            <a:prstGeom prst="rect">
              <a:avLst/>
            </a:prstGeom>
            <a:solidFill>
              <a:srgbClr val="E7D2B3"/>
            </a:solidFill>
          </p:spPr>
          <p:txBody>
            <a:bodyPr wrap="none" rtlCol="0">
              <a:spAutoFit/>
            </a:bodyPr>
            <a:lstStyle/>
            <a:p>
              <a:r>
                <a:rPr lang="en-US" b="1" dirty="0" err="1"/>
                <a:t>Mặt</a:t>
              </a:r>
              <a:r>
                <a:rPr lang="en-US" b="1" dirty="0"/>
                <a:t> </a:t>
              </a:r>
              <a:r>
                <a:rPr lang="en-US" b="1" dirty="0" err="1"/>
                <a:t>bên</a:t>
              </a:r>
              <a:r>
                <a:rPr lang="en-US" b="1" dirty="0"/>
                <a:t> </a:t>
              </a:r>
            </a:p>
          </p:txBody>
        </p:sp>
        <p:cxnSp>
          <p:nvCxnSpPr>
            <p:cNvPr id="30" name="Straight Arrow Connector 29"/>
            <p:cNvCxnSpPr/>
            <p:nvPr/>
          </p:nvCxnSpPr>
          <p:spPr>
            <a:xfrm flipH="1">
              <a:off x="17983200" y="11049001"/>
              <a:ext cx="1295400" cy="372585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6" name="Group 14345"/>
          <p:cNvGrpSpPr/>
          <p:nvPr/>
        </p:nvGrpSpPr>
        <p:grpSpPr>
          <a:xfrm>
            <a:off x="16306800" y="1981200"/>
            <a:ext cx="3924300" cy="2705100"/>
            <a:chOff x="16306800" y="1981200"/>
            <a:chExt cx="3924300" cy="2705100"/>
          </a:xfrm>
        </p:grpSpPr>
        <p:sp>
          <p:nvSpPr>
            <p:cNvPr id="31" name="TextBox 30"/>
            <p:cNvSpPr txBox="1"/>
            <p:nvPr/>
          </p:nvSpPr>
          <p:spPr>
            <a:xfrm>
              <a:off x="16306800" y="1981200"/>
              <a:ext cx="2200924" cy="754053"/>
            </a:xfrm>
            <a:prstGeom prst="rect">
              <a:avLst/>
            </a:prstGeom>
            <a:solidFill>
              <a:srgbClr val="E7D2B3"/>
            </a:solidFill>
          </p:spPr>
          <p:txBody>
            <a:bodyPr wrap="none" rtlCol="0">
              <a:spAutoFit/>
            </a:bodyPr>
            <a:lstStyle/>
            <a:p>
              <a:r>
                <a:rPr lang="en-US" b="1" dirty="0" err="1"/>
                <a:t>Đáy</a:t>
              </a:r>
              <a:r>
                <a:rPr lang="en-US" b="1" dirty="0"/>
                <a:t> </a:t>
              </a:r>
              <a:r>
                <a:rPr lang="en-US" b="1" dirty="0" err="1"/>
                <a:t>nhỏ</a:t>
              </a:r>
              <a:r>
                <a:rPr lang="en-US" b="1" dirty="0"/>
                <a:t> </a:t>
              </a:r>
            </a:p>
          </p:txBody>
        </p:sp>
        <p:cxnSp>
          <p:nvCxnSpPr>
            <p:cNvPr id="14337" name="Straight Arrow Connector 14336"/>
            <p:cNvCxnSpPr/>
            <p:nvPr/>
          </p:nvCxnSpPr>
          <p:spPr>
            <a:xfrm>
              <a:off x="17449800" y="2667000"/>
              <a:ext cx="2781300" cy="201930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4345" name="Group 14344"/>
          <p:cNvGrpSpPr/>
          <p:nvPr/>
        </p:nvGrpSpPr>
        <p:grpSpPr>
          <a:xfrm>
            <a:off x="18440400" y="7858125"/>
            <a:ext cx="1966885" cy="2420927"/>
            <a:chOff x="21869400" y="2447926"/>
            <a:chExt cx="1966885" cy="2420927"/>
          </a:xfrm>
        </p:grpSpPr>
        <p:sp>
          <p:nvSpPr>
            <p:cNvPr id="14340" name="TextBox 14339"/>
            <p:cNvSpPr txBox="1"/>
            <p:nvPr/>
          </p:nvSpPr>
          <p:spPr>
            <a:xfrm>
              <a:off x="21869400" y="4114800"/>
              <a:ext cx="1966885" cy="754053"/>
            </a:xfrm>
            <a:prstGeom prst="rect">
              <a:avLst/>
            </a:prstGeom>
            <a:solidFill>
              <a:srgbClr val="E7D2B3"/>
            </a:solidFill>
          </p:spPr>
          <p:txBody>
            <a:bodyPr wrap="none" rtlCol="0">
              <a:spAutoFit/>
            </a:bodyPr>
            <a:lstStyle/>
            <a:p>
              <a:r>
                <a:rPr lang="en-US" b="1" dirty="0" err="1"/>
                <a:t>Đáy</a:t>
              </a:r>
              <a:r>
                <a:rPr lang="en-US" b="1" dirty="0"/>
                <a:t> </a:t>
              </a:r>
              <a:r>
                <a:rPr lang="en-US" b="1" dirty="0" err="1"/>
                <a:t>lớn</a:t>
              </a:r>
              <a:endParaRPr lang="en-US" b="1" dirty="0"/>
            </a:p>
          </p:txBody>
        </p:sp>
        <p:cxnSp>
          <p:nvCxnSpPr>
            <p:cNvPr id="14342" name="Straight Arrow Connector 14341"/>
            <p:cNvCxnSpPr/>
            <p:nvPr/>
          </p:nvCxnSpPr>
          <p:spPr>
            <a:xfrm flipV="1">
              <a:off x="23393400" y="2447926"/>
              <a:ext cx="438150" cy="1666875"/>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335B9FCA-07C7-45A5-899A-E27908EEADEE}"/>
              </a:ext>
            </a:extLst>
          </p:cNvPr>
          <p:cNvGrpSpPr/>
          <p:nvPr/>
        </p:nvGrpSpPr>
        <p:grpSpPr>
          <a:xfrm>
            <a:off x="277512" y="2358225"/>
            <a:ext cx="15685146" cy="4643034"/>
            <a:chOff x="1217385" y="10528978"/>
            <a:chExt cx="20469462" cy="5479417"/>
          </a:xfrm>
        </p:grpSpPr>
        <p:sp>
          <p:nvSpPr>
            <p:cNvPr id="39" name="Rounded Rectangle 6">
              <a:extLst>
                <a:ext uri="{FF2B5EF4-FFF2-40B4-BE49-F238E27FC236}">
                  <a16:creationId xmlns:a16="http://schemas.microsoft.com/office/drawing/2014/main" id="{539157B1-AB3B-43B4-9275-783471868FAA}"/>
                </a:ext>
              </a:extLst>
            </p:cNvPr>
            <p:cNvSpPr/>
            <p:nvPr/>
          </p:nvSpPr>
          <p:spPr>
            <a:xfrm>
              <a:off x="1384671" y="10747689"/>
              <a:ext cx="20302176" cy="5260706"/>
            </a:xfrm>
            <a:prstGeom prst="roundRect">
              <a:avLst>
                <a:gd name="adj" fmla="val 8959"/>
              </a:avLst>
            </a:prstGeom>
            <a:solidFill>
              <a:srgbClr val="E2E2E2"/>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chóp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cụt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571500" indent="-571500">
                <a:buFont typeface="Wingdings" panose="05000000000000000000" pitchFamily="2" charset="2"/>
                <a:buChar char="ü"/>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đáy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cạnh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ứng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song song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tỉ</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cặp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cạnh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tương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ứng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571500" indent="-571500">
                <a:buFont typeface="Wingdings" panose="05000000000000000000" pitchFamily="2" charset="2"/>
                <a:buChar char="ü"/>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mặt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những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thang.</a:t>
              </a:r>
            </a:p>
            <a:p>
              <a:pPr marL="571500" indent="-571500">
                <a:buFont typeface="Wingdings" panose="05000000000000000000" pitchFamily="2" charset="2"/>
                <a:buChar char="ü"/>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chứa</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cạnh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bên</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đồng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tại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grpSp>
          <p:nvGrpSpPr>
            <p:cNvPr id="40" name="Group 2">
              <a:extLst>
                <a:ext uri="{FF2B5EF4-FFF2-40B4-BE49-F238E27FC236}">
                  <a16:creationId xmlns:a16="http://schemas.microsoft.com/office/drawing/2014/main" id="{4A01907C-4219-448C-A715-FC9E551CCDEA}"/>
                </a:ext>
              </a:extLst>
            </p:cNvPr>
            <p:cNvGrpSpPr/>
            <p:nvPr/>
          </p:nvGrpSpPr>
          <p:grpSpPr>
            <a:xfrm>
              <a:off x="1217385" y="10528978"/>
              <a:ext cx="3975131" cy="926207"/>
              <a:chOff x="1217385" y="10528978"/>
              <a:chExt cx="3975131" cy="926207"/>
            </a:xfrm>
          </p:grpSpPr>
          <p:sp>
            <p:nvSpPr>
              <p:cNvPr id="42" name="Freeform 20">
                <a:extLst>
                  <a:ext uri="{FF2B5EF4-FFF2-40B4-BE49-F238E27FC236}">
                    <a16:creationId xmlns:a16="http://schemas.microsoft.com/office/drawing/2014/main" id="{9BA1BF7B-593E-4DF6-B4B4-C898165126E2}"/>
                  </a:ext>
                </a:extLst>
              </p:cNvPr>
              <p:cNvSpPr>
                <a:spLocks/>
              </p:cNvSpPr>
              <p:nvPr/>
            </p:nvSpPr>
            <p:spPr bwMode="auto">
              <a:xfrm rot="5400000">
                <a:off x="2732737" y="9141890"/>
                <a:ext cx="780389" cy="3700383"/>
              </a:xfrm>
              <a:prstGeom prst="round2SameRect">
                <a:avLst/>
              </a:prstGeom>
              <a:solidFill>
                <a:srgbClr val="AB7C37"/>
              </a:solidFill>
              <a:ln w="57150">
                <a:solidFill>
                  <a:srgbClr val="AB7C37"/>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43" name="TextBox 42">
                <a:extLst>
                  <a:ext uri="{FF2B5EF4-FFF2-40B4-BE49-F238E27FC236}">
                    <a16:creationId xmlns:a16="http://schemas.microsoft.com/office/drawing/2014/main" id="{C9BCF0E2-6B20-48B0-9F6B-70DEBBD79A5E}"/>
                  </a:ext>
                </a:extLst>
              </p:cNvPr>
              <p:cNvSpPr txBox="1"/>
              <p:nvPr/>
            </p:nvSpPr>
            <p:spPr>
              <a:xfrm>
                <a:off x="1217385" y="10528978"/>
                <a:ext cx="3975131" cy="926207"/>
              </a:xfrm>
              <a:prstGeom prst="rect">
                <a:avLst/>
              </a:prstGeom>
              <a:noFill/>
            </p:spPr>
            <p:txBody>
              <a:bodyPr wrap="none" rtlCol="0">
                <a:spAutoFit/>
              </a:bodyPr>
              <a:lstStyle/>
              <a:p>
                <a:r>
                  <a:rPr lang="en-US" sz="4500" b="1" dirty="0" err="1">
                    <a:solidFill>
                      <a:schemeClr val="bg1"/>
                    </a:solidFill>
                    <a:latin typeface="Tahoma" pitchFamily="34" charset="0"/>
                    <a:ea typeface="Tahoma" pitchFamily="34" charset="0"/>
                    <a:cs typeface="Tahoma" pitchFamily="34" charset="0"/>
                  </a:rPr>
                  <a:t>Tính</a:t>
                </a:r>
                <a:r>
                  <a:rPr lang="en-US" sz="4500" b="1" dirty="0">
                    <a:solidFill>
                      <a:schemeClr val="bg1"/>
                    </a:solidFill>
                    <a:latin typeface="Tahoma" pitchFamily="34" charset="0"/>
                    <a:ea typeface="Tahoma" pitchFamily="34" charset="0"/>
                    <a:cs typeface="Tahoma" pitchFamily="34" charset="0"/>
                  </a:rPr>
                  <a:t> </a:t>
                </a:r>
                <a:r>
                  <a:rPr lang="en-US" sz="4500" b="1" dirty="0" err="1">
                    <a:solidFill>
                      <a:schemeClr val="bg1"/>
                    </a:solidFill>
                    <a:latin typeface="Tahoma" pitchFamily="34" charset="0"/>
                    <a:ea typeface="Tahoma" pitchFamily="34" charset="0"/>
                    <a:cs typeface="Tahoma" pitchFamily="34" charset="0"/>
                  </a:rPr>
                  <a:t>chất</a:t>
                </a:r>
                <a:r>
                  <a:rPr lang="en-US" sz="4500" b="1" dirty="0">
                    <a:solidFill>
                      <a:schemeClr val="bg1"/>
                    </a:solidFill>
                    <a:latin typeface="Tahoma" pitchFamily="34" charset="0"/>
                    <a:ea typeface="Tahoma" pitchFamily="34" charset="0"/>
                    <a:cs typeface="Tahoma" pitchFamily="34" charset="0"/>
                  </a:rPr>
                  <a:t> </a:t>
                </a:r>
              </a:p>
            </p:txBody>
          </p:sp>
        </p:grpSp>
      </p:grpSp>
      <p:sp>
        <p:nvSpPr>
          <p:cNvPr id="53" name="Rounded Rectangle 52"/>
          <p:cNvSpPr/>
          <p:nvPr/>
        </p:nvSpPr>
        <p:spPr>
          <a:xfrm>
            <a:off x="319928" y="7383452"/>
            <a:ext cx="17602199" cy="5791200"/>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Tùy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đáy</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ngũ</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chóp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cụt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tam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chóp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cụt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tứ</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chụp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cụt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ngũ</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giác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a:p>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25602" name="Picture 2" descr="C:\Users\ADMIN\Picture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448800"/>
            <a:ext cx="3200400" cy="3343661"/>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ADMIN\Picture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5800" y="9448800"/>
            <a:ext cx="3276600" cy="3390688"/>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Users\ADMIN\Picture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9448800"/>
            <a:ext cx="3124200" cy="315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1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602"/>
                                        </p:tgtEl>
                                        <p:attrNameLst>
                                          <p:attrName>style.visibility</p:attrName>
                                        </p:attrNameLst>
                                      </p:cBhvr>
                                      <p:to>
                                        <p:strVal val="visible"/>
                                      </p:to>
                                    </p:set>
                                    <p:animEffect transition="in" filter="fade">
                                      <p:cBhvr>
                                        <p:cTn id="16" dur="500"/>
                                        <p:tgtEl>
                                          <p:spTgt spid="2560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5604"/>
                                        </p:tgtEl>
                                        <p:attrNameLst>
                                          <p:attrName>style.visibility</p:attrName>
                                        </p:attrNameLst>
                                      </p:cBhvr>
                                      <p:to>
                                        <p:strVal val="visible"/>
                                      </p:to>
                                    </p:set>
                                    <p:animEffect transition="in" filter="wipe(down)">
                                      <p:cBhvr>
                                        <p:cTn id="21" dur="500"/>
                                        <p:tgtEl>
                                          <p:spTgt spid="256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5603"/>
                                        </p:tgtEl>
                                        <p:attrNameLst>
                                          <p:attrName>style.visibility</p:attrName>
                                        </p:attrNameLst>
                                      </p:cBhvr>
                                      <p:to>
                                        <p:strVal val="visible"/>
                                      </p:to>
                                    </p:set>
                                    <p:animEffect transition="in" filter="wipe(down)">
                                      <p:cBhvr>
                                        <p:cTn id="26"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381000" y="1447800"/>
            <a:ext cx="5819774" cy="802775"/>
            <a:chOff x="13477876" y="4114800"/>
            <a:chExt cx="6962774" cy="960438"/>
          </a:xfrm>
        </p:grpSpPr>
        <p:sp>
          <p:nvSpPr>
            <p:cNvPr id="32" name="Freeform 3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33" name="Oval 3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34" name="Freeform 3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35" name="Freeform 3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36" name="Freeform 3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37" name="Freeform 3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44" name="Freeform 43"/>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45" name="Freeform 44"/>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46" name="Freeform 45"/>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47" name="Freeform 46"/>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48" name="Freeform 47"/>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49" name="Freeform 48"/>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0" name="Freeform 49"/>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1" name="Oval 50"/>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2" name="Freeform 51"/>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4" name="Freeform 53"/>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5" name="Freeform 54"/>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6" name="Freeform 55"/>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7" name="Freeform 56"/>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8" name="Freeform 57"/>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9" name="Freeform 58"/>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60" name="Freeform 59"/>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61" name="Freeform 60"/>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62" name="Freeform 61"/>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63" name="Rectangle 62"/>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64" name="Freeform 63"/>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65" name="Freeform 64"/>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66" name="Freeform 65"/>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grpSp>
      <p:sp>
        <p:nvSpPr>
          <p:cNvPr id="6" name="Rectangle 5"/>
          <p:cNvSpPr/>
          <p:nvPr/>
        </p:nvSpPr>
        <p:spPr>
          <a:xfrm>
            <a:off x="1524000" y="2514600"/>
            <a:ext cx="14832000" cy="1446550"/>
          </a:xfrm>
          <a:prstGeom prst="rect">
            <a:avLst/>
          </a:prstGeom>
          <a:solidFill>
            <a:schemeClr val="accent6">
              <a:lumMod val="20000"/>
              <a:lumOff val="80000"/>
            </a:schemeClr>
          </a:solidFill>
        </p:spPr>
        <p:txBody>
          <a:bodyPr wrap="square">
            <a:spAutoFit/>
          </a:bodyPr>
          <a:lstStyle/>
          <a:p>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I.Định</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nghĩa</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 Hai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chung</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dirty="0"/>
          </a:p>
        </p:txBody>
      </p:sp>
      <p:sp>
        <p:nvSpPr>
          <p:cNvPr id="9" name="Rectangle 8"/>
          <p:cNvSpPr/>
          <p:nvPr/>
        </p:nvSpPr>
        <p:spPr>
          <a:xfrm>
            <a:off x="1524000" y="3810000"/>
            <a:ext cx="3464410" cy="754053"/>
          </a:xfrm>
          <a:prstGeom prst="rect">
            <a:avLst/>
          </a:prstGeom>
        </p:spPr>
        <p:txBody>
          <a:bodyPr wrap="none">
            <a:spAutoFit/>
          </a:bodyPr>
          <a:lstStyle/>
          <a:p>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II.Tính</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chất</a:t>
            </a:r>
            <a:endParaRPr lang="en-US" dirty="0"/>
          </a:p>
        </p:txBody>
      </p:sp>
      <mc:AlternateContent xmlns:mc="http://schemas.openxmlformats.org/markup-compatibility/2006">
        <mc:Choice xmlns:a14="http://schemas.microsoft.com/office/drawing/2010/main" Requires="a14">
          <p:sp>
            <p:nvSpPr>
              <p:cNvPr id="2" name="Rectangle 1"/>
              <p:cNvSpPr/>
              <p:nvPr/>
            </p:nvSpPr>
            <p:spPr>
              <a:xfrm>
                <a:off x="1524000" y="4572001"/>
                <a:ext cx="14832000" cy="2254015"/>
              </a:xfrm>
              <a:prstGeom prst="rect">
                <a:avLst/>
              </a:prstGeom>
              <a:solidFill>
                <a:schemeClr val="accent5">
                  <a:lumMod val="20000"/>
                  <a:lumOff val="80000"/>
                </a:schemeClr>
              </a:solidFill>
            </p:spPr>
            <p:txBody>
              <a:bodyPr wrap="square">
                <a:spAutoFit/>
              </a:bodyPr>
              <a:lstStyle/>
              <a:p>
                <a:r>
                  <a:rPr lang="en-US" sz="4400" b="1" dirty="0">
                    <a:solidFill>
                      <a:srgbClr val="145F82"/>
                    </a:solidFill>
                    <a:latin typeface="Tahoma" panose="020B0604030504040204" pitchFamily="34" charset="0"/>
                    <a:ea typeface="Tahoma" panose="020B0604030504040204" pitchFamily="34" charset="0"/>
                    <a:cs typeface="Tahoma" panose="020B0604030504040204" pitchFamily="34" charset="0"/>
                  </a:rPr>
                  <a:t>1. </a:t>
                </a:r>
                <a:r>
                  <a:rPr lang="en-US" sz="4400" b="1" dirty="0" err="1">
                    <a:solidFill>
                      <a:srgbClr val="145F82"/>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rgbClr val="145F82"/>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145F82"/>
                    </a:solidFill>
                    <a:latin typeface="Tahoma" panose="020B0604030504040204" pitchFamily="34" charset="0"/>
                    <a:ea typeface="Tahoma" panose="020B0604030504040204" pitchFamily="34" charset="0"/>
                    <a:cs typeface="Tahoma" panose="020B0604030504040204" pitchFamily="34" charset="0"/>
                  </a:rPr>
                  <a:t>lý</a:t>
                </a:r>
                <a:r>
                  <a:rPr lang="en-US" sz="4400" b="1" dirty="0">
                    <a:solidFill>
                      <a:srgbClr val="145F82"/>
                    </a:solidFill>
                    <a:latin typeface="Tahoma" panose="020B0604030504040204" pitchFamily="34" charset="0"/>
                    <a:ea typeface="Tahoma" panose="020B0604030504040204" pitchFamily="34" charset="0"/>
                    <a:cs typeface="Tahoma" panose="020B0604030504040204" pitchFamily="34" charset="0"/>
                  </a:rPr>
                  <a:t> 1:</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𝒂</m:t>
                              </m:r>
                              <m:r>
                                <a:rPr lang="en-US" sz="4400" b="1">
                                  <a:latin typeface="Cambria Math"/>
                                </a:rPr>
                                <m:t>//(</m:t>
                              </m:r>
                              <m:r>
                                <a:rPr lang="en-US" sz="4400" b="1" i="1">
                                  <a:latin typeface="Cambria Math"/>
                                </a:rPr>
                                <m:t>𝜷</m:t>
                              </m:r>
                              <m:r>
                                <a:rPr lang="en-US" sz="4400" b="1">
                                  <a:latin typeface="Cambria Math"/>
                                </a:rPr>
                                <m:t>)</m:t>
                              </m:r>
                            </m:e>
                          </m:mr>
                          <m:mr>
                            <m:e>
                              <m:r>
                                <a:rPr lang="en-US" sz="4400" b="1" i="1">
                                  <a:latin typeface="Cambria Math"/>
                                </a:rPr>
                                <m:t>𝒃</m:t>
                              </m:r>
                              <m:r>
                                <a:rPr lang="en-US" sz="4400" b="1">
                                  <a:latin typeface="Cambria Math"/>
                                </a:rPr>
                                <m:t>//(</m:t>
                              </m:r>
                              <m:r>
                                <a:rPr lang="en-US" sz="4400" b="1" i="1">
                                  <a:latin typeface="Cambria Math"/>
                                </a:rPr>
                                <m:t>𝜷</m:t>
                              </m:r>
                              <m:r>
                                <a:rPr lang="en-US" sz="4400" b="1">
                                  <a:latin typeface="Cambria Math"/>
                                </a:rPr>
                                <m:t>)</m:t>
                              </m:r>
                            </m:e>
                          </m:mr>
                          <m:mr>
                            <m:e>
                              <m:r>
                                <a:rPr lang="en-US" sz="4400" b="1" i="1">
                                  <a:latin typeface="Cambria Math"/>
                                </a:rPr>
                                <m:t>𝒂</m:t>
                              </m:r>
                              <m:r>
                                <a:rPr lang="en-US" sz="4400" b="1">
                                  <a:latin typeface="Cambria Math"/>
                                </a:rPr>
                                <m:t>,</m:t>
                              </m:r>
                              <m:r>
                                <a:rPr lang="en-US" sz="4400" b="1" i="1">
                                  <a:latin typeface="Cambria Math"/>
                                </a:rPr>
                                <m:t>𝒃</m:t>
                              </m:r>
                              <m:r>
                                <a:rPr lang="en-US" sz="4400" b="1" i="1">
                                  <a:latin typeface="Cambria Math"/>
                                </a:rPr>
                                <m:t>⊂</m:t>
                              </m:r>
                              <m:d>
                                <m:dPr>
                                  <m:ctrlPr>
                                    <a:rPr lang="en-US" sz="4400" b="1" i="1">
                                      <a:latin typeface="Cambria Math" panose="02040503050406030204" pitchFamily="18" charset="0"/>
                                    </a:rPr>
                                  </m:ctrlPr>
                                </m:dPr>
                                <m:e>
                                  <m:r>
                                    <a:rPr lang="en-US" sz="4400" b="1" i="1">
                                      <a:latin typeface="Cambria Math"/>
                                    </a:rPr>
                                    <m:t>𝜶</m:t>
                                  </m:r>
                                </m:e>
                              </m:d>
                              <m:r>
                                <a:rPr lang="en-US" sz="4400" b="1">
                                  <a:latin typeface="Cambria Math"/>
                                </a:rPr>
                                <m:t>,</m:t>
                              </m:r>
                              <m:r>
                                <a:rPr lang="en-US" sz="4400" b="1" i="1">
                                  <a:latin typeface="Cambria Math"/>
                                </a:rPr>
                                <m:t>𝒂</m:t>
                              </m:r>
                              <m:r>
                                <a:rPr lang="en-US" sz="4400" b="1" i="1">
                                  <a:latin typeface="Cambria Math"/>
                                </a:rPr>
                                <m:t> </m:t>
                              </m:r>
                              <m:r>
                                <a:rPr lang="en-US" sz="4400" b="1" i="1">
                                  <a:latin typeface="Cambria Math"/>
                                </a:rPr>
                                <m:t>𝒄</m:t>
                              </m:r>
                              <m:r>
                                <a:rPr lang="en-US" sz="4400" b="1" i="1">
                                  <a:latin typeface="Cambria Math"/>
                                </a:rPr>
                                <m:t>ắ</m:t>
                              </m:r>
                              <m:r>
                                <a:rPr lang="en-US" sz="4400" b="1" i="1">
                                  <a:latin typeface="Cambria Math"/>
                                </a:rPr>
                                <m:t>𝒕</m:t>
                              </m:r>
                              <m:r>
                                <a:rPr lang="en-US" sz="4400" b="1" i="1">
                                  <a:latin typeface="Cambria Math"/>
                                </a:rPr>
                                <m:t> </m:t>
                              </m:r>
                              <m:r>
                                <a:rPr lang="en-US" sz="4400" b="1" i="1">
                                  <a:latin typeface="Cambria Math"/>
                                </a:rPr>
                                <m:t>𝒃</m:t>
                              </m:r>
                            </m:e>
                          </m:mr>
                        </m:m>
                      </m:e>
                    </m:d>
                    <m:r>
                      <a:rPr lang="en-US" sz="4400" b="1" i="1">
                        <a:latin typeface="Cambria Math"/>
                      </a:rPr>
                      <m:t>⇒</m:t>
                    </m:r>
                    <m:r>
                      <a:rPr lang="en-US" sz="4400" b="1">
                        <a:latin typeface="Cambria Math"/>
                      </a:rPr>
                      <m:t>(</m:t>
                    </m:r>
                    <m:r>
                      <a:rPr lang="en-US" sz="4400" b="1" i="1">
                        <a:latin typeface="Cambria Math"/>
                      </a:rPr>
                      <m:t>𝜶</m:t>
                    </m:r>
                    <m:r>
                      <a:rPr lang="en-US" sz="4400" b="1">
                        <a:latin typeface="Cambria Math"/>
                      </a:rPr>
                      <m:t>)//(</m:t>
                    </m:r>
                    <m:r>
                      <a:rPr lang="en-US" sz="4400" b="1" i="1">
                        <a:latin typeface="Cambria Math"/>
                      </a:rPr>
                      <m:t>𝜷</m:t>
                    </m:r>
                    <m:r>
                      <a:rPr lang="en-US" sz="4400" b="1">
                        <a:latin typeface="Cambria Math"/>
                      </a:rPr>
                      <m:t>)</m:t>
                    </m:r>
                  </m:oMath>
                </a14:m>
                <a:endParaRPr lang="en-US" sz="4400" b="1" dirty="0">
                  <a:solidFill>
                    <a:srgbClr val="145F82"/>
                  </a:solidFill>
                  <a:latin typeface="Tahoma" pitchFamily="34" charset="0"/>
                  <a:ea typeface="Tahoma" pitchFamily="34" charset="0"/>
                  <a:cs typeface="Tahoma"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524000" y="4572001"/>
                <a:ext cx="14832000" cy="2254015"/>
              </a:xfrm>
              <a:prstGeom prst="rect">
                <a:avLst/>
              </a:prstGeom>
              <a:blipFill>
                <a:blip r:embed="rId2"/>
                <a:stretch>
                  <a:fillRect l="-1644" b="-12703"/>
                </a:stretch>
              </a:blipFill>
            </p:spPr>
            <p:txBody>
              <a:bodyPr/>
              <a:lstStyle/>
              <a:p>
                <a:r>
                  <a:rPr lang="en-US">
                    <a:noFill/>
                  </a:rPr>
                  <a:t> </a:t>
                </a:r>
              </a:p>
            </p:txBody>
          </p:sp>
        </mc:Fallback>
      </mc:AlternateContent>
      <p:sp>
        <p:nvSpPr>
          <p:cNvPr id="5" name="Rectangle 4"/>
          <p:cNvSpPr/>
          <p:nvPr/>
        </p:nvSpPr>
        <p:spPr>
          <a:xfrm>
            <a:off x="1524000" y="7162800"/>
            <a:ext cx="14832000" cy="3354765"/>
          </a:xfrm>
          <a:prstGeom prst="rect">
            <a:avLst/>
          </a:prstGeom>
          <a:solidFill>
            <a:schemeClr val="accent4">
              <a:lumMod val="20000"/>
              <a:lumOff val="80000"/>
            </a:schemeClr>
          </a:solidFill>
        </p:spPr>
        <p:txBody>
          <a:bodyPr wrap="square">
            <a:spAutoFit/>
          </a:bodyPr>
          <a:lstStyle/>
          <a:p>
            <a:r>
              <a:rPr lang="en-US" sz="4000" b="1" dirty="0">
                <a:solidFill>
                  <a:srgbClr val="145F82"/>
                </a:solidFill>
                <a:latin typeface="Tahoma" pitchFamily="34" charset="0"/>
                <a:ea typeface="Tahoma" pitchFamily="34" charset="0"/>
                <a:cs typeface="Tahoma" pitchFamily="34" charset="0"/>
              </a:rPr>
              <a:t>2. </a:t>
            </a:r>
            <a:r>
              <a:rPr lang="en-US" sz="4000" b="1" dirty="0" err="1">
                <a:solidFill>
                  <a:srgbClr val="145F82"/>
                </a:solidFill>
                <a:latin typeface="Tahoma" pitchFamily="34" charset="0"/>
                <a:ea typeface="Tahoma" pitchFamily="34" charset="0"/>
                <a:cs typeface="Tahoma" pitchFamily="34" charset="0"/>
              </a:rPr>
              <a:t>Định</a:t>
            </a:r>
            <a:r>
              <a:rPr lang="en-US" sz="4000" b="1" dirty="0">
                <a:solidFill>
                  <a:srgbClr val="145F82"/>
                </a:solidFill>
                <a:latin typeface="Tahoma" pitchFamily="34" charset="0"/>
                <a:ea typeface="Tahoma" pitchFamily="34" charset="0"/>
                <a:cs typeface="Tahoma" pitchFamily="34" charset="0"/>
              </a:rPr>
              <a:t> </a:t>
            </a:r>
            <a:r>
              <a:rPr lang="en-US" sz="4000" b="1" dirty="0" err="1">
                <a:solidFill>
                  <a:srgbClr val="145F82"/>
                </a:solidFill>
                <a:latin typeface="Tahoma" pitchFamily="34" charset="0"/>
                <a:ea typeface="Tahoma" pitchFamily="34" charset="0"/>
                <a:cs typeface="Tahoma" pitchFamily="34" charset="0"/>
              </a:rPr>
              <a:t>lý</a:t>
            </a:r>
            <a:r>
              <a:rPr lang="en-US" sz="4000" b="1" dirty="0">
                <a:solidFill>
                  <a:srgbClr val="145F82"/>
                </a:solidFill>
                <a:latin typeface="Tahoma" pitchFamily="34" charset="0"/>
                <a:ea typeface="Tahoma" pitchFamily="34" charset="0"/>
                <a:cs typeface="Tahoma" pitchFamily="34" charset="0"/>
              </a:rPr>
              <a:t> 2:</a:t>
            </a:r>
          </a:p>
          <a:p>
            <a:r>
              <a:rPr lang="en-US" b="1" dirty="0">
                <a:latin typeface="Tahoma" panose="020B0604030504040204" pitchFamily="34" charset="0"/>
                <a:ea typeface="Tahoma" panose="020B0604030504040204" pitchFamily="34" charset="0"/>
                <a:cs typeface="Tahoma" panose="020B0604030504040204" pitchFamily="34" charset="0"/>
              </a:rPr>
              <a:t>Qua 1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ngoài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mc:AlternateContent xmlns:mc="http://schemas.openxmlformats.org/markup-compatibility/2006">
        <mc:Choice xmlns:a14="http://schemas.microsoft.com/office/drawing/2010/main" Requires="a14">
          <p:sp>
            <p:nvSpPr>
              <p:cNvPr id="39" name="Rectangle 38"/>
              <p:cNvSpPr/>
              <p:nvPr/>
            </p:nvSpPr>
            <p:spPr>
              <a:xfrm>
                <a:off x="1524000" y="9906000"/>
                <a:ext cx="14832000" cy="2931123"/>
              </a:xfrm>
              <a:prstGeom prst="rect">
                <a:avLst/>
              </a:prstGeom>
              <a:solidFill>
                <a:schemeClr val="accent5">
                  <a:lumMod val="20000"/>
                  <a:lumOff val="80000"/>
                </a:schemeClr>
              </a:solidFill>
            </p:spPr>
            <p:txBody>
              <a:bodyPr wrap="square">
                <a:spAutoFit/>
              </a:bodyPr>
              <a:lstStyle/>
              <a:p>
                <a:r>
                  <a:rPr lang="en-US" sz="4400" b="1" dirty="0">
                    <a:solidFill>
                      <a:srgbClr val="145F82"/>
                    </a:solidFill>
                    <a:latin typeface="Tahoma" pitchFamily="34" charset="0"/>
                    <a:ea typeface="Tahoma" pitchFamily="34" charset="0"/>
                    <a:cs typeface="Tahoma" pitchFamily="34" charset="0"/>
                  </a:rPr>
                  <a:t>3. </a:t>
                </a:r>
                <a:r>
                  <a:rPr lang="en-US" sz="4400" b="1" dirty="0" err="1">
                    <a:solidFill>
                      <a:srgbClr val="145F82"/>
                    </a:solidFill>
                    <a:latin typeface="Tahoma" pitchFamily="34" charset="0"/>
                    <a:ea typeface="Tahoma" pitchFamily="34" charset="0"/>
                    <a:cs typeface="Tahoma" pitchFamily="34" charset="0"/>
                  </a:rPr>
                  <a:t>Định</a:t>
                </a:r>
                <a:r>
                  <a:rPr lang="en-US" sz="4400" b="1" dirty="0">
                    <a:solidFill>
                      <a:srgbClr val="145F82"/>
                    </a:solidFill>
                    <a:latin typeface="Tahoma" pitchFamily="34" charset="0"/>
                    <a:ea typeface="Tahoma" pitchFamily="34" charset="0"/>
                    <a:cs typeface="Tahoma" pitchFamily="34" charset="0"/>
                  </a:rPr>
                  <a:t> </a:t>
                </a:r>
                <a:r>
                  <a:rPr lang="en-US" sz="4400" b="1" dirty="0" err="1">
                    <a:solidFill>
                      <a:srgbClr val="145F82"/>
                    </a:solidFill>
                    <a:latin typeface="Tahoma" pitchFamily="34" charset="0"/>
                    <a:ea typeface="Tahoma" pitchFamily="34" charset="0"/>
                    <a:cs typeface="Tahoma" pitchFamily="34" charset="0"/>
                  </a:rPr>
                  <a:t>lý</a:t>
                </a:r>
                <a:r>
                  <a:rPr lang="en-US" sz="4400" b="1" dirty="0">
                    <a:solidFill>
                      <a:srgbClr val="145F82"/>
                    </a:solidFill>
                    <a:latin typeface="Tahoma" pitchFamily="34" charset="0"/>
                    <a:ea typeface="Tahoma" pitchFamily="34" charset="0"/>
                    <a:cs typeface="Tahoma" pitchFamily="34" charset="0"/>
                  </a:rPr>
                  <a:t> 3:</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d>
                                <m:dPr>
                                  <m:ctrlPr>
                                    <a:rPr lang="en-US" sz="4400" b="1" i="1">
                                      <a:latin typeface="Cambria Math" panose="02040503050406030204" pitchFamily="18" charset="0"/>
                                    </a:rPr>
                                  </m:ctrlPr>
                                </m:dPr>
                                <m:e>
                                  <m:r>
                                    <a:rPr lang="en-US" sz="4400" b="1" i="1">
                                      <a:latin typeface="Cambria Math"/>
                                    </a:rPr>
                                    <m:t>𝜶</m:t>
                                  </m:r>
                                </m:e>
                              </m:d>
                              <m:r>
                                <a:rPr lang="en-US" sz="4400" b="1">
                                  <a:latin typeface="Cambria Math"/>
                                </a:rPr>
                                <m:t>//</m:t>
                              </m:r>
                              <m:r>
                                <a:rPr lang="en-US" sz="4400" b="1" i="1">
                                  <a:latin typeface="Cambria Math"/>
                                </a:rPr>
                                <m:t> </m:t>
                              </m:r>
                              <m:r>
                                <a:rPr lang="en-US" sz="4400" b="1">
                                  <a:latin typeface="Cambria Math"/>
                                </a:rPr>
                                <m:t>(</m:t>
                              </m:r>
                              <m:r>
                                <a:rPr lang="en-US" sz="4400" b="1" i="1">
                                  <a:latin typeface="Cambria Math"/>
                                </a:rPr>
                                <m:t>𝜷</m:t>
                              </m:r>
                              <m:r>
                                <a:rPr lang="en-US" sz="4400" b="1">
                                  <a:latin typeface="Cambria Math"/>
                                </a:rPr>
                                <m:t>)</m:t>
                              </m:r>
                            </m:e>
                          </m:mr>
                          <m:mr>
                            <m:e>
                              <m:r>
                                <a:rPr lang="en-US" sz="4400" b="1">
                                  <a:latin typeface="Cambria Math"/>
                                </a:rPr>
                                <m:t>(</m:t>
                              </m:r>
                              <m:r>
                                <a:rPr lang="en-US" sz="4400" b="1" i="1">
                                  <a:latin typeface="Cambria Math"/>
                                </a:rPr>
                                <m:t>𝜸</m:t>
                              </m:r>
                              <m:r>
                                <a:rPr lang="en-US" sz="4400" b="1">
                                  <a:latin typeface="Cambria Math"/>
                                </a:rPr>
                                <m:t>)</m:t>
                              </m:r>
                              <m:r>
                                <a:rPr lang="en-US" sz="4400" b="1" i="1">
                                  <a:latin typeface="Cambria Math"/>
                                </a:rPr>
                                <m:t>∩</m:t>
                              </m:r>
                              <m:d>
                                <m:dPr>
                                  <m:ctrlPr>
                                    <a:rPr lang="en-US" sz="4400" b="1" i="1">
                                      <a:latin typeface="Cambria Math" panose="02040503050406030204" pitchFamily="18" charset="0"/>
                                    </a:rPr>
                                  </m:ctrlPr>
                                </m:dPr>
                                <m:e>
                                  <m:r>
                                    <a:rPr lang="en-US" sz="4400" b="1" i="1">
                                      <a:latin typeface="Cambria Math"/>
                                    </a:rPr>
                                    <m:t>𝜶</m:t>
                                  </m:r>
                                </m:e>
                              </m:d>
                              <m:r>
                                <a:rPr lang="en-US" sz="4400" b="1" i="1">
                                  <a:latin typeface="Cambria Math"/>
                                </a:rPr>
                                <m:t>=</m:t>
                              </m:r>
                              <m:r>
                                <a:rPr lang="en-US" sz="4400" b="1" i="1">
                                  <a:latin typeface="Cambria Math"/>
                                </a:rPr>
                                <m:t>𝒂</m:t>
                              </m:r>
                            </m:e>
                          </m:mr>
                          <m:mr>
                            <m:e>
                              <m:r>
                                <a:rPr lang="en-US" sz="4400" b="1">
                                  <a:latin typeface="Cambria Math"/>
                                </a:rPr>
                                <m:t>(</m:t>
                              </m:r>
                              <m:r>
                                <a:rPr lang="en-US" sz="4400" b="1" i="1">
                                  <a:latin typeface="Cambria Math"/>
                                </a:rPr>
                                <m:t>𝜸</m:t>
                              </m:r>
                              <m:r>
                                <a:rPr lang="en-US" sz="4400" b="1">
                                  <a:latin typeface="Cambria Math"/>
                                </a:rPr>
                                <m:t>)</m:t>
                              </m:r>
                              <m:r>
                                <a:rPr lang="en-US" sz="4400" b="1" i="1">
                                  <a:latin typeface="Cambria Math"/>
                                </a:rPr>
                                <m:t>∩</m:t>
                              </m:r>
                              <m:d>
                                <m:dPr>
                                  <m:ctrlPr>
                                    <a:rPr lang="en-US" sz="4400" b="1" i="1">
                                      <a:latin typeface="Cambria Math" panose="02040503050406030204" pitchFamily="18" charset="0"/>
                                    </a:rPr>
                                  </m:ctrlPr>
                                </m:dPr>
                                <m:e>
                                  <m:r>
                                    <a:rPr lang="en-US" sz="4400" b="1" i="1">
                                      <a:latin typeface="Cambria Math"/>
                                    </a:rPr>
                                    <m:t>𝜷</m:t>
                                  </m:r>
                                </m:e>
                              </m:d>
                              <m:r>
                                <a:rPr lang="en-US" sz="4400" b="1" i="1">
                                  <a:latin typeface="Cambria Math"/>
                                </a:rPr>
                                <m:t>=</m:t>
                              </m:r>
                              <m:r>
                                <a:rPr lang="en-US" sz="4400" b="1" i="1">
                                  <a:latin typeface="Cambria Math"/>
                                </a:rPr>
                                <m:t>𝒃</m:t>
                              </m:r>
                            </m:e>
                          </m:mr>
                        </m:m>
                      </m:e>
                    </m:d>
                    <m:r>
                      <a:rPr lang="en-US" sz="4400" b="1" i="1">
                        <a:latin typeface="Cambria Math"/>
                      </a:rPr>
                      <m:t>⇒</m:t>
                    </m:r>
                    <m:r>
                      <a:rPr lang="en-US" sz="4400" b="1" i="1">
                        <a:latin typeface="Cambria Math"/>
                      </a:rPr>
                      <m:t>𝒂</m:t>
                    </m:r>
                    <m:r>
                      <a:rPr lang="en-US" sz="4400" b="1">
                        <a:latin typeface="Cambria Math"/>
                      </a:rPr>
                      <m:t>//</m:t>
                    </m:r>
                    <m:r>
                      <a:rPr lang="en-US" sz="4400" b="1" i="1">
                        <a:latin typeface="Cambria Math"/>
                      </a:rPr>
                      <m:t>𝒃</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solidFill>
                    <a:srgbClr val="145F82"/>
                  </a:solidFill>
                  <a:latin typeface="Tahoma" pitchFamily="34" charset="0"/>
                  <a:ea typeface="Tahoma" pitchFamily="34" charset="0"/>
                  <a:cs typeface="Tahoma" pitchFamily="34" charset="0"/>
                </a:endParaRPr>
              </a:p>
            </p:txBody>
          </p:sp>
        </mc:Choice>
        <mc:Fallback>
          <p:sp>
            <p:nvSpPr>
              <p:cNvPr id="39" name="Rectangle 38"/>
              <p:cNvSpPr>
                <a:spLocks noRot="1" noChangeAspect="1" noMove="1" noResize="1" noEditPoints="1" noAdjustHandles="1" noChangeArrowheads="1" noChangeShapeType="1" noTextEdit="1"/>
              </p:cNvSpPr>
              <p:nvPr/>
            </p:nvSpPr>
            <p:spPr>
              <a:xfrm>
                <a:off x="1524000" y="9906000"/>
                <a:ext cx="14832000" cy="2931123"/>
              </a:xfrm>
              <a:prstGeom prst="rect">
                <a:avLst/>
              </a:prstGeom>
              <a:blipFill>
                <a:blip r:embed="rId3"/>
                <a:stretch>
                  <a:fillRect l="-1644"/>
                </a:stretch>
              </a:blipFill>
            </p:spPr>
            <p:txBody>
              <a:bodyPr/>
              <a:lstStyle/>
              <a:p>
                <a:r>
                  <a:rPr lang="en-US">
                    <a:noFill/>
                  </a:rPr>
                  <a:t> </a:t>
                </a:r>
              </a:p>
            </p:txBody>
          </p:sp>
        </mc:Fallback>
      </mc:AlternateContent>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33897" y="3237875"/>
            <a:ext cx="2667000" cy="2257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51479" y="6270508"/>
            <a:ext cx="254941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9400" y="9798508"/>
            <a:ext cx="4800600" cy="303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81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barn(inVertical)">
                                      <p:cBhvr>
                                        <p:cTn id="22" dur="500"/>
                                        <p:tgtEl>
                                          <p:spTgt spid="1945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459"/>
                                        </p:tgtEl>
                                        <p:attrNameLst>
                                          <p:attrName>style.visibility</p:attrName>
                                        </p:attrNameLst>
                                      </p:cBhvr>
                                      <p:to>
                                        <p:strVal val="visible"/>
                                      </p:to>
                                    </p:set>
                                    <p:animEffect transition="in" filter="fade">
                                      <p:cBhvr>
                                        <p:cTn id="32" dur="1000"/>
                                        <p:tgtEl>
                                          <p:spTgt spid="19459"/>
                                        </p:tgtEl>
                                      </p:cBhvr>
                                    </p:animEffect>
                                    <p:anim calcmode="lin" valueType="num">
                                      <p:cBhvr>
                                        <p:cTn id="33" dur="1000" fill="hold"/>
                                        <p:tgtEl>
                                          <p:spTgt spid="19459"/>
                                        </p:tgtEl>
                                        <p:attrNameLst>
                                          <p:attrName>ppt_x</p:attrName>
                                        </p:attrNameLst>
                                      </p:cBhvr>
                                      <p:tavLst>
                                        <p:tav tm="0">
                                          <p:val>
                                            <p:strVal val="#ppt_x"/>
                                          </p:val>
                                        </p:tav>
                                        <p:tav tm="100000">
                                          <p:val>
                                            <p:strVal val="#ppt_x"/>
                                          </p:val>
                                        </p:tav>
                                      </p:tavLst>
                                    </p:anim>
                                    <p:anim calcmode="lin" valueType="num">
                                      <p:cBhvr>
                                        <p:cTn id="34"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9460"/>
                                        </p:tgtEl>
                                        <p:attrNameLst>
                                          <p:attrName>style.visibility</p:attrName>
                                        </p:attrNameLst>
                                      </p:cBhvr>
                                      <p:to>
                                        <p:strVal val="visible"/>
                                      </p:to>
                                    </p:set>
                                    <p:animEffect transition="in" filter="barn(inVertical)">
                                      <p:cBhvr>
                                        <p:cTn id="44"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5"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1447800"/>
            <a:ext cx="5819774" cy="802775"/>
            <a:chOff x="13477876" y="4114800"/>
            <a:chExt cx="6962774" cy="960438"/>
          </a:xfrm>
        </p:grpSpPr>
        <p:sp>
          <p:nvSpPr>
            <p:cNvPr id="3" name="Freeform 2"/>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4" name="Oval 3"/>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5" name="Freeform 4"/>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6" name="Freeform 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7" name="Freeform 6"/>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8" name="Freeform 7"/>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9" name="Freeform 8"/>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0" name="Freeform 9"/>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1" name="Freeform 10"/>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2" name="Freeform 1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3" name="Freeform 1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4" name="Freeform 13"/>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5" name="Freeform 14"/>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6" name="Oval 15"/>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7" name="Freeform 16"/>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8" name="Freeform 17"/>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19" name="Freeform 18"/>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0" name="Freeform 19"/>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1" name="Freeform 20"/>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2" name="Freeform 21"/>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3" name="Freeform 22"/>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4" name="Freeform 23"/>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5" name="Freeform 24"/>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6" name="Freeform 25"/>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7" name="Rectangle 26"/>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8" name="Freeform 27"/>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29" name="Freeform 28"/>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sp>
          <p:nvSpPr>
            <p:cNvPr id="30" name="Freeform 29"/>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sz="4000"/>
            </a:p>
          </p:txBody>
        </p:sp>
      </p:grpSp>
      <p:sp>
        <p:nvSpPr>
          <p:cNvPr id="31" name="Rectangle 30"/>
          <p:cNvSpPr/>
          <p:nvPr/>
        </p:nvSpPr>
        <p:spPr>
          <a:xfrm>
            <a:off x="1524000" y="2895600"/>
            <a:ext cx="21600000" cy="1447800"/>
          </a:xfrm>
          <a:prstGeom prst="rect">
            <a:avLst/>
          </a:prstGeom>
          <a:solidFill>
            <a:schemeClr val="accent5">
              <a:lumMod val="20000"/>
              <a:lumOff val="80000"/>
            </a:schemeClr>
          </a:solidFill>
        </p:spPr>
        <p:txBody>
          <a:bodyPr wrap="square">
            <a:spAutoFit/>
          </a:bodyPr>
          <a:lstStyle/>
          <a:p>
            <a:pPr algn="just"/>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III.Định</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lý</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Ta-lét:</a:t>
            </a:r>
            <a:r>
              <a:rPr lang="en-US" b="1" i="1" dirty="0" err="1">
                <a:latin typeface="Tahoma" pitchFamily="34" charset="0"/>
                <a:ea typeface="Tahoma" pitchFamily="34" charset="0"/>
                <a:cs typeface="Tahoma" pitchFamily="34" charset="0"/>
              </a:rPr>
              <a:t>Ba</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mặt</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phẳng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đôi</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một</a:t>
            </a:r>
            <a:r>
              <a:rPr lang="en-US" b="1" i="1" dirty="0">
                <a:latin typeface="Tahoma" pitchFamily="34" charset="0"/>
                <a:ea typeface="Tahoma" pitchFamily="34" charset="0"/>
                <a:cs typeface="Tahoma" pitchFamily="34" charset="0"/>
              </a:rPr>
              <a:t> song song </a:t>
            </a:r>
            <a:r>
              <a:rPr lang="en-US" b="1" i="1" dirty="0" err="1">
                <a:latin typeface="Tahoma" pitchFamily="34" charset="0"/>
                <a:ea typeface="Tahoma" pitchFamily="34" charset="0"/>
                <a:cs typeface="Tahoma" pitchFamily="34" charset="0"/>
              </a:rPr>
              <a:t>chắn</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trên</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hai</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cát</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tuyến</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bất</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kì</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những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đoạn</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thẳng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tương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ứng</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tỉ</a:t>
            </a:r>
            <a:r>
              <a:rPr lang="en-US" b="1" i="1" dirty="0">
                <a:latin typeface="Tahoma" pitchFamily="34" charset="0"/>
                <a:ea typeface="Tahoma" pitchFamily="34" charset="0"/>
                <a:cs typeface="Tahoma" pitchFamily="34" charset="0"/>
              </a:rPr>
              <a:t> </a:t>
            </a:r>
            <a:r>
              <a:rPr lang="en-US" b="1" i="1" dirty="0" err="1">
                <a:latin typeface="Tahoma" pitchFamily="34" charset="0"/>
                <a:ea typeface="Tahoma" pitchFamily="34" charset="0"/>
                <a:cs typeface="Tahoma" pitchFamily="34" charset="0"/>
              </a:rPr>
              <a:t>lệ</a:t>
            </a:r>
            <a:r>
              <a:rPr lang="en-US" b="1" i="1" dirty="0">
                <a:latin typeface="Tahoma" pitchFamily="34" charset="0"/>
                <a:ea typeface="Tahoma" pitchFamily="34" charset="0"/>
                <a:cs typeface="Tahoma" pitchFamily="34" charset="0"/>
              </a:rPr>
              <a:t>.</a:t>
            </a:r>
            <a:endParaRPr lang="en-US" b="1" dirty="0">
              <a:latin typeface="Tahoma" pitchFamily="34" charset="0"/>
              <a:ea typeface="Tahoma" pitchFamily="34" charset="0"/>
              <a:cs typeface="Tahoma" pitchFamily="34" charset="0"/>
            </a:endParaRPr>
          </a:p>
        </p:txBody>
      </p:sp>
      <p:sp>
        <p:nvSpPr>
          <p:cNvPr id="32" name="Rectangle 31"/>
          <p:cNvSpPr/>
          <p:nvPr/>
        </p:nvSpPr>
        <p:spPr>
          <a:xfrm>
            <a:off x="1524000" y="4724401"/>
            <a:ext cx="21600000" cy="3962399"/>
          </a:xfrm>
          <a:prstGeom prst="rect">
            <a:avLst/>
          </a:prstGeom>
          <a:solidFill>
            <a:schemeClr val="accent6">
              <a:lumMod val="20000"/>
              <a:lumOff val="80000"/>
            </a:schemeClr>
          </a:solidFill>
        </p:spPr>
        <p:txBody>
          <a:bodyPr wrap="square">
            <a:spAutoFit/>
          </a:bodyPr>
          <a:lstStyle/>
          <a:p>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IV.Hình</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lăng</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trụ</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685756" indent="-685756">
              <a:buFont typeface="Wingdings" panose="05000000000000000000" pitchFamily="2" charset="2"/>
              <a:buChar char="ü"/>
            </a:pP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cạnh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bên</a:t>
            </a:r>
            <a:r>
              <a:rPr lang="en-US" sz="4000" b="1" dirty="0">
                <a:latin typeface="Tahoma" panose="020B0604030504040204" pitchFamily="34" charset="0"/>
                <a:ea typeface="Tahoma" panose="020B0604030504040204" pitchFamily="34" charset="0"/>
                <a:cs typeface="Tahoma" panose="020B0604030504040204" pitchFamily="34" charset="0"/>
              </a:rPr>
              <a:t> song song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bằng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nhau</a:t>
            </a:r>
            <a:r>
              <a:rPr lang="en-US" sz="4000" b="1" dirty="0">
                <a:latin typeface="Tahoma" panose="020B0604030504040204" pitchFamily="34" charset="0"/>
                <a:ea typeface="Tahoma" panose="020B0604030504040204" pitchFamily="34" charset="0"/>
                <a:cs typeface="Tahoma" panose="020B0604030504040204" pitchFamily="34" charset="0"/>
              </a:rPr>
              <a:t>. </a:t>
            </a:r>
          </a:p>
          <a:p>
            <a:pPr marL="685756" indent="-685756">
              <a:buFont typeface="Wingdings" panose="05000000000000000000" pitchFamily="2" charset="2"/>
              <a:buChar char="ü"/>
            </a:pPr>
            <a:r>
              <a:rPr lang="en-US" sz="4000" b="1" dirty="0" err="1">
                <a:latin typeface="Tahoma" panose="020B0604030504040204" pitchFamily="34" charset="0"/>
                <a:ea typeface="Tahoma" panose="020B0604030504040204" pitchFamily="34" charset="0"/>
                <a:cs typeface="Tahoma" panose="020B0604030504040204" pitchFamily="34" charset="0"/>
              </a:rPr>
              <a:t>Các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mặt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bên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những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hình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bình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hành</a:t>
            </a:r>
            <a:r>
              <a:rPr lang="en-US" sz="4000" b="1" dirty="0">
                <a:latin typeface="Tahoma" panose="020B0604030504040204" pitchFamily="34" charset="0"/>
                <a:ea typeface="Tahoma" panose="020B0604030504040204" pitchFamily="34" charset="0"/>
                <a:cs typeface="Tahoma" panose="020B0604030504040204" pitchFamily="34" charset="0"/>
              </a:rPr>
              <a:t>.</a:t>
            </a:r>
          </a:p>
          <a:p>
            <a:pPr marL="685756" indent="-685756">
              <a:buFont typeface="Wingdings" panose="05000000000000000000" pitchFamily="2" charset="2"/>
              <a:buChar char="ü"/>
            </a:pPr>
            <a:r>
              <a:rPr lang="en-US" sz="4000" b="1" dirty="0">
                <a:latin typeface="Tahoma" panose="020B0604030504040204" pitchFamily="34" charset="0"/>
                <a:ea typeface="Tahoma" panose="020B0604030504040204" pitchFamily="34" charset="0"/>
                <a:cs typeface="Tahoma" panose="020B0604030504040204" pitchFamily="34" charset="0"/>
              </a:rPr>
              <a:t>Hai </a:t>
            </a:r>
            <a:r>
              <a:rPr lang="en-US" sz="4000" b="1" dirty="0" err="1">
                <a:latin typeface="Tahoma" panose="020B0604030504040204" pitchFamily="34" charset="0"/>
                <a:ea typeface="Tahoma" panose="020B0604030504040204" pitchFamily="34" charset="0"/>
                <a:cs typeface="Tahoma" panose="020B0604030504040204" pitchFamily="34" charset="0"/>
              </a:rPr>
              <a:t>đáy</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hai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giác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bằng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nhau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nằm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hai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mp</a:t>
            </a:r>
            <a:r>
              <a:rPr lang="en-US" sz="4000" b="1" dirty="0">
                <a:latin typeface="Tahoma" panose="020B0604030504040204" pitchFamily="34" charset="0"/>
                <a:ea typeface="Tahoma" panose="020B0604030504040204" pitchFamily="34" charset="0"/>
                <a:cs typeface="Tahoma" panose="020B0604030504040204" pitchFamily="34" charset="0"/>
              </a:rPr>
              <a:t> song song.</a:t>
            </a:r>
          </a:p>
          <a:p>
            <a:pPr marL="685756" indent="-685756">
              <a:buFont typeface="Wingdings" panose="05000000000000000000" pitchFamily="2" charset="2"/>
              <a:buChar char="ü"/>
            </a:pPr>
            <a:r>
              <a:rPr lang="en-US" sz="4000" b="1" dirty="0" err="1">
                <a:latin typeface="Tahoma" panose="020B0604030504040204" pitchFamily="34" charset="0"/>
                <a:ea typeface="Tahoma" panose="020B0604030504040204" pitchFamily="34" charset="0"/>
                <a:cs typeface="Tahoma" panose="020B0604030504040204" pitchFamily="34" charset="0"/>
              </a:rPr>
              <a:t>Hình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hộp</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hình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lăng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trụ</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đáy</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hình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bình</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hành</a:t>
            </a:r>
            <a:r>
              <a:rPr lang="en-US" sz="40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33" name="Rectangle 32"/>
          <p:cNvSpPr/>
          <p:nvPr/>
        </p:nvSpPr>
        <p:spPr>
          <a:xfrm>
            <a:off x="1524000" y="9144000"/>
            <a:ext cx="21600000" cy="4191000"/>
          </a:xfrm>
          <a:prstGeom prst="rect">
            <a:avLst/>
          </a:prstGeom>
          <a:solidFill>
            <a:schemeClr val="accent4">
              <a:lumMod val="20000"/>
              <a:lumOff val="80000"/>
            </a:schemeClr>
          </a:solidFill>
        </p:spPr>
        <p:txBody>
          <a:bodyPr wrap="square">
            <a:spAutoFit/>
          </a:bodyPr>
          <a:lstStyle/>
          <a:p>
            <a:r>
              <a:rPr lang="en-US" sz="4400" b="1" u="sng" dirty="0" err="1">
                <a:solidFill>
                  <a:srgbClr val="0000FF"/>
                </a:solidFill>
                <a:latin typeface="Tahoma" panose="020B0604030504040204" pitchFamily="34" charset="0"/>
                <a:ea typeface="Tahoma" panose="020B0604030504040204" pitchFamily="34" charset="0"/>
                <a:cs typeface="Tahoma" panose="020B0604030504040204" pitchFamily="34" charset="0"/>
              </a:rPr>
              <a:t>V.Hình</a:t>
            </a:r>
            <a:r>
              <a:rPr lang="en-US" sz="4400"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0000FF"/>
                </a:solidFill>
                <a:latin typeface="Tahoma" panose="020B0604030504040204" pitchFamily="34" charset="0"/>
                <a:ea typeface="Tahoma" panose="020B0604030504040204" pitchFamily="34" charset="0"/>
                <a:cs typeface="Tahoma" panose="020B0604030504040204" pitchFamily="34" charset="0"/>
              </a:rPr>
              <a:t>chóp</a:t>
            </a:r>
            <a:r>
              <a:rPr lang="en-US" sz="4400"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0000FF"/>
                </a:solidFill>
                <a:latin typeface="Tahoma" panose="020B0604030504040204" pitchFamily="34" charset="0"/>
                <a:ea typeface="Tahoma" panose="020B0604030504040204" pitchFamily="34" charset="0"/>
                <a:cs typeface="Tahoma" panose="020B0604030504040204" pitchFamily="34" charset="0"/>
              </a:rPr>
              <a:t>cụt</a:t>
            </a:r>
            <a:r>
              <a:rPr lang="en-US" sz="4400" b="1" u="sng" dirty="0">
                <a:solidFill>
                  <a:srgbClr val="0000FF"/>
                </a:solidFill>
                <a:latin typeface="Tahoma" panose="020B0604030504040204" pitchFamily="34" charset="0"/>
                <a:ea typeface="Tahoma" panose="020B0604030504040204" pitchFamily="34" charset="0"/>
                <a:cs typeface="Tahoma" panose="020B0604030504040204" pitchFamily="34" charset="0"/>
              </a:rPr>
              <a:t>:</a:t>
            </a:r>
          </a:p>
          <a:p>
            <a:pPr marL="571500" indent="-571500">
              <a:buFont typeface="Wingdings" panose="05000000000000000000" pitchFamily="2" charset="2"/>
              <a:buChar char="ü"/>
            </a:pPr>
            <a:r>
              <a:rPr lang="en-US" sz="4400" b="1" dirty="0">
                <a:latin typeface="Tahoma" panose="020B0604030504040204" pitchFamily="34" charset="0"/>
                <a:ea typeface="Tahoma" panose="020B0604030504040204" pitchFamily="34" charset="0"/>
                <a:cs typeface="Tahoma" panose="020B0604030504040204" pitchFamily="34" charset="0"/>
              </a:rPr>
              <a:t> Hai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ứng</a:t>
            </a:r>
            <a:r>
              <a:rPr lang="en-US" sz="4400" b="1" dirty="0">
                <a:latin typeface="Tahoma" panose="020B0604030504040204" pitchFamily="34" charset="0"/>
                <a:ea typeface="Tahoma" panose="020B0604030504040204" pitchFamily="34" charset="0"/>
                <a:cs typeface="Tahoma" panose="020B0604030504040204" pitchFamily="34" charset="0"/>
              </a:rPr>
              <a:t> song song</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cặp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marL="571500" indent="-571500">
              <a:buFont typeface="Wingdings" panose="05000000000000000000" pitchFamily="2" charset="2"/>
              <a:buChar char="ü"/>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những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thang.</a:t>
            </a:r>
          </a:p>
          <a:p>
            <a:pPr marL="571500" indent="-571500">
              <a:buFont typeface="Wingdings" panose="05000000000000000000" pitchFamily="2" charset="2"/>
              <a:buChar char="ü"/>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p>
          <a:p>
            <a:endParaRPr lang="en-US" sz="4400" b="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9600" y="5105400"/>
            <a:ext cx="259661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5800" y="9144000"/>
            <a:ext cx="3273425" cy="33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7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483"/>
                                        </p:tgtEl>
                                        <p:attrNameLst>
                                          <p:attrName>style.visibility</p:attrName>
                                        </p:attrNameLst>
                                      </p:cBhvr>
                                      <p:to>
                                        <p:strVal val="visible"/>
                                      </p:to>
                                    </p:set>
                                    <p:animEffect transition="in" filter="barn(inVertical)">
                                      <p:cBhvr>
                                        <p:cTn id="28"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602696" y="2286000"/>
            <a:ext cx="22896000" cy="4191000"/>
            <a:chOff x="1175570" y="3048677"/>
            <a:chExt cx="22786429" cy="4191485"/>
          </a:xfrm>
        </p:grpSpPr>
        <p:sp>
          <p:nvSpPr>
            <p:cNvPr id="64" name="Rounded Rectangle 63"/>
            <p:cNvSpPr/>
            <p:nvPr/>
          </p:nvSpPr>
          <p:spPr>
            <a:xfrm>
              <a:off x="1175570" y="3533428"/>
              <a:ext cx="22786429" cy="3706734"/>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2</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066800" y="3276600"/>
                <a:ext cx="22098000" cy="313932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hình lăng trụ tam giác </a:t>
                </a:r>
                <a14:m>
                  <m:oMath xmlns:m="http://schemas.openxmlformats.org/officeDocument/2006/math">
                    <m:r>
                      <a:rPr lang="vi-VN" sz="4400" b="1" i="0">
                        <a:latin typeface="Cambria Math"/>
                      </a:rPr>
                      <m:t>𝐀𝐁𝐂</m:t>
                    </m:r>
                    <m:r>
                      <a:rPr lang="vi-VN" sz="4400" b="1" i="0">
                        <a:latin typeface="Cambria Math"/>
                      </a:rPr>
                      <m:t>.</m:t>
                    </m:r>
                    <m:r>
                      <a:rPr lang="vi-VN" sz="4400" b="1" i="0">
                        <a:latin typeface="Cambria Math"/>
                      </a:rPr>
                      <m:t>𝐀</m:t>
                    </m:r>
                    <m:r>
                      <a:rPr lang="vi-VN" sz="4400" b="1" i="0">
                        <a:latin typeface="Cambria Math"/>
                      </a:rPr>
                      <m:t>′</m:t>
                    </m:r>
                    <m:r>
                      <a:rPr lang="vi-VN" sz="4400" b="1" i="0">
                        <a:latin typeface="Cambria Math"/>
                      </a:rPr>
                      <m:t>𝐁</m:t>
                    </m:r>
                    <m:r>
                      <a:rPr lang="vi-VN" sz="4400" b="1" i="0">
                        <a:latin typeface="Cambria Math"/>
                      </a:rPr>
                      <m:t>′</m:t>
                    </m:r>
                    <m:r>
                      <a:rPr lang="vi-VN" sz="4400" b="1" i="0">
                        <a:latin typeface="Cambria Math"/>
                      </a:rPr>
                      <m:t>𝐂</m:t>
                    </m:r>
                    <m:r>
                      <a:rPr lang="vi-VN" sz="4400" b="1" i="0">
                        <a:latin typeface="Cambria Math"/>
                      </a:rPr>
                      <m:t>′</m:t>
                    </m:r>
                  </m:oMath>
                </a14:m>
                <a:r>
                  <a:rPr lang="vi-VN" sz="4400" b="1" dirty="0">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vi-VN" sz="4400" b="1" i="0">
                        <a:latin typeface="Cambria Math"/>
                      </a:rPr>
                      <m:t>𝐌</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0">
                        <a:latin typeface="Cambria Math"/>
                      </a:rPr>
                      <m:t>𝐌</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𝐁𝐂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𝐁</m:t>
                    </m:r>
                    <m:r>
                      <a:rPr lang="en-US" sz="4400" b="1" i="0">
                        <a:latin typeface="Cambria Math"/>
                      </a:rPr>
                      <m:t>′</m:t>
                    </m:r>
                    <m:r>
                      <a:rPr lang="en-US" sz="4400" b="1" i="0">
                        <a:latin typeface="Cambria Math"/>
                      </a:rPr>
                      <m:t>𝐂</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minh </a:t>
                </a:r>
                <a14:m>
                  <m:oMath xmlns:m="http://schemas.openxmlformats.org/officeDocument/2006/math">
                    <m:r>
                      <a:rPr lang="en-US" sz="4400" b="1" i="0">
                        <a:latin typeface="Cambria Math"/>
                      </a:rPr>
                      <m:t>𝐀𝐌</m:t>
                    </m:r>
                    <m:r>
                      <a:rPr lang="en-US" sz="4400" b="1" i="0">
                        <a:latin typeface="Cambria Math"/>
                      </a:rPr>
                      <m:t>// </m:t>
                    </m:r>
                    <m:r>
                      <a:rPr lang="en-US" sz="4400" b="1" i="0">
                        <a:latin typeface="Cambria Math"/>
                      </a:rPr>
                      <m:t>𝐀</m:t>
                    </m:r>
                    <m:r>
                      <a:rPr lang="en-US" sz="4400" b="1" i="0">
                        <a:latin typeface="Cambria Math"/>
                      </a:rPr>
                      <m:t>′</m:t>
                    </m:r>
                    <m:r>
                      <a:rPr lang="en-US" sz="4400" b="1" i="0">
                        <a:latin typeface="Cambria Math"/>
                      </a:rPr>
                      <m:t>𝐌</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m:t>
                    </m:r>
                    <m:r>
                      <a:rPr lang="en-US" sz="4400" b="1" i="0">
                        <a:latin typeface="Cambria Math"/>
                      </a:rPr>
                      <m:t>𝐀𝐁</m:t>
                    </m:r>
                    <m:r>
                      <a:rPr lang="en-US" sz="4400" b="1" i="0">
                        <a:latin typeface="Cambria Math"/>
                      </a:rPr>
                      <m:t>′</m:t>
                    </m:r>
                    <m:r>
                      <a:rPr lang="en-US" sz="4400" b="1" i="0">
                        <a:latin typeface="Cambria Math"/>
                      </a:rPr>
                      <m:t>𝐂</m:t>
                    </m:r>
                    <m:r>
                      <a:rPr lang="en-US" sz="4400" b="1" i="0">
                        <a:latin typeface="Cambria Math"/>
                      </a:rPr>
                      <m:t>′)∩</m:t>
                    </m:r>
                    <m:r>
                      <a:rPr lang="en-US" sz="4400" b="1" i="0">
                        <a:latin typeface="Cambria Math"/>
                      </a:rPr>
                      <m:t>𝐀</m:t>
                    </m:r>
                    <m:r>
                      <a:rPr lang="en-US" sz="4400" b="1" i="0">
                        <a:latin typeface="Cambria Math"/>
                      </a:rPr>
                      <m:t>′</m:t>
                    </m:r>
                    <m:r>
                      <a:rPr lang="en-US" sz="4400" b="1" i="0">
                        <a:latin typeface="Cambria Math"/>
                      </a:rPr>
                      <m:t>𝐌</m:t>
                    </m:r>
                  </m:oMath>
                </a14:m>
                <a:r>
                  <a:rPr lang="en-US" sz="4400" b="1" dirty="0">
                    <a:latin typeface="Tahoma" panose="020B0604030504040204" pitchFamily="34" charset="0"/>
                    <a:ea typeface="Tahoma" panose="020B0604030504040204" pitchFamily="34" charset="0"/>
                    <a:cs typeface="Tahoma" panose="020B0604030504040204" pitchFamily="34" charset="0"/>
                  </a:rPr>
                  <a:t>     c)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𝐝</m:t>
                    </m:r>
                    <m:r>
                      <a:rPr lang="en-US" sz="4400" b="1" i="0">
                        <a:latin typeface="Cambria Math"/>
                      </a:rPr>
                      <m:t>=(</m:t>
                    </m:r>
                    <m:r>
                      <a:rPr lang="en-US" sz="4400" b="1" i="0">
                        <a:latin typeface="Cambria Math"/>
                      </a:rPr>
                      <m:t>𝐀𝐁</m:t>
                    </m:r>
                    <m:r>
                      <a:rPr lang="en-US" sz="4400" b="1" i="0">
                        <a:latin typeface="Cambria Math"/>
                      </a:rPr>
                      <m:t>′</m:t>
                    </m:r>
                    <m:r>
                      <a:rPr lang="en-US" sz="4400" b="1" i="0">
                        <a:latin typeface="Cambria Math"/>
                      </a:rPr>
                      <m:t>𝐂</m:t>
                    </m:r>
                    <m:r>
                      <a:rPr lang="en-US" sz="4400" b="1" i="0">
                        <a:latin typeface="Cambria Math"/>
                      </a:rPr>
                      <m:t>′)∩(</m:t>
                    </m:r>
                    <m:r>
                      <a:rPr lang="en-US" sz="4400" b="1" i="0">
                        <a:latin typeface="Cambria Math"/>
                      </a:rPr>
                      <m:t>𝐁𝐀</m:t>
                    </m:r>
                    <m:r>
                      <a:rPr lang="en-US" sz="4400" b="1" i="0">
                        <a:latin typeface="Cambria Math"/>
                      </a:rPr>
                      <m:t>′</m:t>
                    </m:r>
                    <m:r>
                      <a:rPr lang="en-US" sz="4400" b="1" i="0">
                        <a:latin typeface="Cambria Math"/>
                      </a:rPr>
                      <m:t>𝐂</m:t>
                    </m:r>
                    <m:r>
                      <a:rPr lang="en-US" sz="4400" b="1" i="0">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d)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𝐆</m:t>
                    </m:r>
                    <m:r>
                      <a:rPr lang="en-US" sz="4400" b="1" i="0">
                        <a:latin typeface="Cambria Math"/>
                      </a:rPr>
                      <m:t>=</m:t>
                    </m:r>
                    <m:r>
                      <a:rPr lang="en-US" sz="4400" b="1" i="0">
                        <a:latin typeface="Cambria Math"/>
                      </a:rPr>
                      <m:t>𝐝</m:t>
                    </m:r>
                    <m:r>
                      <a:rPr lang="en-US" sz="4400" b="1" i="0">
                        <a:latin typeface="Cambria Math"/>
                      </a:rPr>
                      <m:t>∩(</m:t>
                    </m:r>
                    <m:r>
                      <a:rPr lang="en-US" sz="4400" b="1" i="0">
                        <a:latin typeface="Cambria Math"/>
                      </a:rPr>
                      <m:t>𝐀𝐌𝐌</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minh </a:t>
                </a:r>
                <a14:m>
                  <m:oMath xmlns:m="http://schemas.openxmlformats.org/officeDocument/2006/math">
                    <m:r>
                      <a:rPr lang="vi-VN" sz="4400" b="1" i="0">
                        <a:latin typeface="Cambria Math"/>
                      </a:rPr>
                      <m:t>𝐆</m:t>
                    </m:r>
                  </m:oMath>
                </a14:m>
                <a:r>
                  <a:rPr lang="vi-VN" sz="4400" b="1" dirty="0">
                    <a:latin typeface="Tahoma" panose="020B0604030504040204" pitchFamily="34" charset="0"/>
                    <a:ea typeface="Tahoma" panose="020B0604030504040204" pitchFamily="34" charset="0"/>
                    <a:cs typeface="Tahoma" panose="020B0604030504040204" pitchFamily="34" charset="0"/>
                  </a:rPr>
                  <a:t> là trọng tâm tam giác </a:t>
                </a:r>
                <a14:m>
                  <m:oMath xmlns:m="http://schemas.openxmlformats.org/officeDocument/2006/math">
                    <m:r>
                      <a:rPr lang="en-US" sz="4400" b="1" i="0">
                        <a:latin typeface="Cambria Math"/>
                      </a:rPr>
                      <m:t>𝐀𝐁</m:t>
                    </m:r>
                    <m:r>
                      <a:rPr lang="en-US" sz="4400" b="1" i="0">
                        <a:latin typeface="Cambria Math"/>
                      </a:rPr>
                      <m:t>′</m:t>
                    </m:r>
                    <m:r>
                      <a:rPr lang="en-US" sz="4400" b="1" i="0">
                        <a:latin typeface="Cambria Math"/>
                      </a:rPr>
                      <m:t>𝐂</m:t>
                    </m:r>
                    <m:r>
                      <a:rPr lang="en-US" sz="4400" b="1" i="0">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3276600"/>
                <a:ext cx="22098000" cy="3139321"/>
              </a:xfrm>
              <a:prstGeom prst="rect">
                <a:avLst/>
              </a:prstGeom>
              <a:blipFill rotWithShape="1">
                <a:blip r:embed="rId2"/>
                <a:stretch>
                  <a:fillRect l="-1103" t="-4086" b="-4086"/>
                </a:stretch>
              </a:blipFill>
            </p:spPr>
            <p:txBody>
              <a:bodyPr/>
              <a:lstStyle/>
              <a:p>
                <a:r>
                  <a:rPr lang="en-US">
                    <a:noFill/>
                  </a:rPr>
                  <a:t> </a:t>
                </a:r>
              </a:p>
            </p:txBody>
          </p:sp>
        </mc:Fallback>
      </mc:AlternateContent>
      <p:grpSp>
        <p:nvGrpSpPr>
          <p:cNvPr id="31" name="Group 10">
            <a:extLst>
              <a:ext uri="{FF2B5EF4-FFF2-40B4-BE49-F238E27FC236}">
                <a16:creationId xmlns:a16="http://schemas.microsoft.com/office/drawing/2014/main" id="{D595695A-D875-434F-951E-B079440FBC18}"/>
              </a:ext>
            </a:extLst>
          </p:cNvPr>
          <p:cNvGrpSpPr/>
          <p:nvPr/>
        </p:nvGrpSpPr>
        <p:grpSpPr>
          <a:xfrm>
            <a:off x="602696" y="6438900"/>
            <a:ext cx="22896000" cy="6515100"/>
            <a:chOff x="1270511" y="5884226"/>
            <a:chExt cx="22385992" cy="6020093"/>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30"/>
              <a:ext cx="22379009" cy="589308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0" y="6705600"/>
            <a:ext cx="4648200" cy="564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Rectangle 7"/>
              <p:cNvSpPr/>
              <p:nvPr/>
            </p:nvSpPr>
            <p:spPr>
              <a:xfrm>
                <a:off x="1371600" y="7889277"/>
                <a:ext cx="15697200" cy="2931123"/>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r>
                  <a:rPr lang="en-US" sz="4400" b="1" u="sng" dirty="0" err="1">
                    <a:latin typeface="Tahoma" panose="020B0604030504040204" pitchFamily="34" charset="0"/>
                    <a:ea typeface="Tahoma" panose="020B0604030504040204" pitchFamily="34" charset="0"/>
                    <a:cs typeface="Tahoma" panose="020B0604030504040204" pitchFamily="34" charset="0"/>
                  </a:rPr>
                  <a:t>Chứng</a:t>
                </a:r>
                <a:r>
                  <a:rPr lang="en-US" sz="4400" b="1" u="sng" dirty="0">
                    <a:latin typeface="Tahoma" panose="020B0604030504040204" pitchFamily="34" charset="0"/>
                    <a:ea typeface="Tahoma" panose="020B0604030504040204" pitchFamily="34" charset="0"/>
                    <a:cs typeface="Tahoma" panose="020B0604030504040204" pitchFamily="34" charset="0"/>
                  </a:rPr>
                  <a:t> minh </a:t>
                </a:r>
                <a14:m>
                  <m:oMath xmlns:m="http://schemas.openxmlformats.org/officeDocument/2006/math">
                    <m:r>
                      <a:rPr lang="en-US" sz="4400" b="1" i="1" u="sng">
                        <a:latin typeface="Cambria Math"/>
                      </a:rPr>
                      <m:t>𝑨𝑴</m:t>
                    </m:r>
                    <m:r>
                      <a:rPr lang="en-US" sz="4400" b="1" u="sng">
                        <a:latin typeface="Cambria Math"/>
                      </a:rPr>
                      <m:t>//</m:t>
                    </m:r>
                    <m:r>
                      <a:rPr lang="en-US" sz="4400" b="1" i="1" u="sng">
                        <a:latin typeface="Cambria Math"/>
                      </a:rPr>
                      <m:t> </m:t>
                    </m:r>
                    <m:r>
                      <a:rPr lang="en-US" sz="4400" b="1" i="1" u="sng">
                        <a:latin typeface="Cambria Math"/>
                      </a:rPr>
                      <m:t>𝑨</m:t>
                    </m:r>
                    <m:r>
                      <a:rPr lang="en-US" sz="4400" b="1" i="1" u="sng">
                        <a:latin typeface="Cambria Math"/>
                      </a:rPr>
                      <m:t>′</m:t>
                    </m:r>
                    <m:r>
                      <a:rPr lang="en-US" sz="4400" b="1" i="1" u="sng">
                        <a:latin typeface="Cambria Math"/>
                      </a:rPr>
                      <m:t>𝑴</m:t>
                    </m:r>
                    <m:r>
                      <a:rPr lang="en-US" sz="4400" b="1" i="1" u="sng">
                        <a:latin typeface="Cambria Math"/>
                      </a:rPr>
                      <m:t>′</m:t>
                    </m:r>
                  </m:oMath>
                </a14:m>
                <a:endParaRPr lang="en-US" sz="4400" b="1" u="sng"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a:latin typeface="Cambria Math"/>
                                  </a:rPr>
                                  <m:t>(</m:t>
                                </m:r>
                                <m:r>
                                  <a:rPr lang="en-US" sz="4400" b="1" i="1">
                                    <a:latin typeface="Cambria Math"/>
                                  </a:rPr>
                                  <m:t>𝑨𝑩𝑪</m:t>
                                </m:r>
                                <m:r>
                                  <a:rPr lang="en-US" sz="4400" b="1">
                                    <a:latin typeface="Cambria Math"/>
                                  </a:rPr>
                                  <m:t>)//(</m:t>
                                </m:r>
                                <m:r>
                                  <a:rPr lang="en-US" sz="4400" b="1" i="1">
                                    <a:latin typeface="Cambria Math"/>
                                  </a:rPr>
                                  <m:t>𝑨</m:t>
                                </m:r>
                                <m:r>
                                  <a:rPr lang="en-US" sz="4400" b="1" i="1">
                                    <a:latin typeface="Cambria Math"/>
                                  </a:rPr>
                                  <m:t>′</m:t>
                                </m:r>
                                <m:r>
                                  <a:rPr lang="en-US" sz="4400" b="1" i="1">
                                    <a:latin typeface="Cambria Math"/>
                                  </a:rPr>
                                  <m:t>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e>
                            </m:mr>
                            <m:mr>
                              <m:e>
                                <m:r>
                                  <a:rPr lang="en-US" sz="4400" b="1">
                                    <a:latin typeface="Cambria Math"/>
                                  </a:rPr>
                                  <m:t>(</m:t>
                                </m:r>
                                <m:r>
                                  <a:rPr lang="en-US" sz="4400" b="1" i="1">
                                    <a:latin typeface="Cambria Math"/>
                                  </a:rPr>
                                  <m:t>𝑨𝑴𝑴</m:t>
                                </m:r>
                                <m:r>
                                  <a:rPr lang="en-US" sz="4400" b="1" i="1">
                                    <a:latin typeface="Cambria Math"/>
                                  </a:rPr>
                                  <m:t>′</m:t>
                                </m:r>
                                <m:r>
                                  <a:rPr lang="en-US" sz="4400" b="1" i="1">
                                    <a:latin typeface="Cambria Math"/>
                                  </a:rPr>
                                  <m:t>𝑨</m:t>
                                </m:r>
                                <m:r>
                                  <a:rPr lang="en-US" sz="4400" b="1" i="1">
                                    <a:latin typeface="Cambria Math"/>
                                  </a:rPr>
                                  <m:t>′</m:t>
                                </m:r>
                                <m:r>
                                  <a:rPr lang="en-US" sz="4400" b="1">
                                    <a:latin typeface="Cambria Math"/>
                                  </a:rPr>
                                  <m:t>)</m:t>
                                </m:r>
                                <m:r>
                                  <a:rPr lang="en-US" sz="4400" b="1" i="1">
                                    <a:latin typeface="Cambria Math"/>
                                  </a:rPr>
                                  <m:t>∩</m:t>
                                </m:r>
                                <m:r>
                                  <a:rPr lang="en-US" sz="4400" b="1">
                                    <a:latin typeface="Cambria Math"/>
                                  </a:rPr>
                                  <m:t>(</m:t>
                                </m:r>
                                <m:r>
                                  <a:rPr lang="en-US" sz="4400" b="1" i="1">
                                    <a:latin typeface="Cambria Math"/>
                                  </a:rPr>
                                  <m:t>𝑨𝑩𝑪</m:t>
                                </m:r>
                                <m:r>
                                  <a:rPr lang="en-US" sz="4400" b="1">
                                    <a:latin typeface="Cambria Math"/>
                                  </a:rPr>
                                  <m:t>)</m:t>
                                </m:r>
                                <m:r>
                                  <a:rPr lang="en-US" sz="4400" b="1" i="1">
                                    <a:latin typeface="Cambria Math"/>
                                  </a:rPr>
                                  <m:t>=</m:t>
                                </m:r>
                                <m:r>
                                  <a:rPr lang="en-US" sz="4400" b="1" i="1">
                                    <a:latin typeface="Cambria Math"/>
                                  </a:rPr>
                                  <m:t>𝑨𝑴</m:t>
                                </m:r>
                              </m:e>
                            </m:mr>
                            <m:mr>
                              <m:e>
                                <m:r>
                                  <a:rPr lang="en-US" sz="4400" b="1">
                                    <a:latin typeface="Cambria Math"/>
                                  </a:rPr>
                                  <m:t>(</m:t>
                                </m:r>
                                <m:r>
                                  <a:rPr lang="en-US" sz="4400" b="1" i="1">
                                    <a:latin typeface="Cambria Math"/>
                                  </a:rPr>
                                  <m:t>𝑨𝑴𝑴</m:t>
                                </m:r>
                                <m:r>
                                  <a:rPr lang="en-US" sz="4400" b="1" i="1">
                                    <a:latin typeface="Cambria Math"/>
                                  </a:rPr>
                                  <m:t>′</m:t>
                                </m:r>
                                <m:r>
                                  <a:rPr lang="en-US" sz="4400" b="1" i="1">
                                    <a:latin typeface="Cambria Math"/>
                                  </a:rPr>
                                  <m:t>𝑨</m:t>
                                </m:r>
                                <m:r>
                                  <a:rPr lang="en-US" sz="4400" b="1" i="1">
                                    <a:latin typeface="Cambria Math"/>
                                  </a:rPr>
                                  <m:t>′</m:t>
                                </m:r>
                                <m:r>
                                  <a:rPr lang="en-US" sz="4400" b="1">
                                    <a:latin typeface="Cambria Math"/>
                                  </a:rPr>
                                  <m:t>)</m:t>
                                </m:r>
                                <m:r>
                                  <a:rPr lang="en-US" sz="4400" b="1" i="1">
                                    <a:latin typeface="Cambria Math"/>
                                  </a:rPr>
                                  <m:t>∩</m:t>
                                </m:r>
                                <m:r>
                                  <a:rPr lang="en-US" sz="4400" b="1">
                                    <a:latin typeface="Cambria Math"/>
                                  </a:rPr>
                                  <m:t>(</m:t>
                                </m:r>
                                <m:r>
                                  <a:rPr lang="en-US" sz="4400" b="1" i="1">
                                    <a:latin typeface="Cambria Math"/>
                                  </a:rPr>
                                  <m:t>𝑨</m:t>
                                </m:r>
                                <m:r>
                                  <a:rPr lang="en-US" sz="4400" b="1" i="1">
                                    <a:latin typeface="Cambria Math"/>
                                  </a:rPr>
                                  <m:t>′</m:t>
                                </m:r>
                                <m:r>
                                  <a:rPr lang="en-US" sz="4400" b="1" i="1">
                                    <a:latin typeface="Cambria Math"/>
                                  </a:rPr>
                                  <m:t>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r>
                                  <a:rPr lang="en-US" sz="4400" b="1" i="1">
                                    <a:latin typeface="Cambria Math"/>
                                  </a:rPr>
                                  <m:t>=</m:t>
                                </m:r>
                                <m:r>
                                  <a:rPr lang="en-US" sz="4400" b="1" i="1">
                                    <a:latin typeface="Cambria Math"/>
                                  </a:rPr>
                                  <m:t>𝑨</m:t>
                                </m:r>
                                <m:r>
                                  <a:rPr lang="en-US" sz="4400" b="1" i="1">
                                    <a:latin typeface="Cambria Math"/>
                                  </a:rPr>
                                  <m:t>′</m:t>
                                </m:r>
                                <m:r>
                                  <a:rPr lang="en-US" sz="4400" b="1" i="1">
                                    <a:latin typeface="Cambria Math"/>
                                  </a:rPr>
                                  <m:t>𝑴</m:t>
                                </m:r>
                                <m:r>
                                  <a:rPr lang="en-US" sz="4400" b="1" i="1">
                                    <a:latin typeface="Cambria Math"/>
                                  </a:rPr>
                                  <m:t>′</m:t>
                                </m:r>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71600" y="7889277"/>
                <a:ext cx="15697200" cy="2931123"/>
              </a:xfrm>
              <a:prstGeom prst="rect">
                <a:avLst/>
              </a:prstGeom>
              <a:blipFill rotWithShape="1">
                <a:blip r:embed="rId4"/>
                <a:stretch>
                  <a:fillRect l="-1553" t="-43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3030200" y="9220200"/>
                <a:ext cx="341933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a:rPr>
                        <m:t>⇒</m:t>
                      </m:r>
                      <m:r>
                        <a:rPr lang="en-US" sz="4000" b="1" i="1">
                          <a:latin typeface="Cambria Math"/>
                        </a:rPr>
                        <m:t>𝑨𝑴</m:t>
                      </m:r>
                      <m:r>
                        <a:rPr lang="en-US" sz="4000" b="1">
                          <a:latin typeface="Cambria Math"/>
                        </a:rPr>
                        <m:t>//</m:t>
                      </m:r>
                      <m:r>
                        <a:rPr lang="en-US" sz="4000" b="1" i="1">
                          <a:latin typeface="Cambria Math"/>
                        </a:rPr>
                        <m:t> </m:t>
                      </m:r>
                      <m:r>
                        <a:rPr lang="en-US" sz="4000" b="1" i="1">
                          <a:latin typeface="Cambria Math"/>
                        </a:rPr>
                        <m:t>𝑨</m:t>
                      </m:r>
                      <m:r>
                        <a:rPr lang="en-US" sz="4000" b="1" i="1">
                          <a:latin typeface="Cambria Math"/>
                        </a:rPr>
                        <m:t>′</m:t>
                      </m:r>
                      <m:r>
                        <a:rPr lang="en-US" sz="4000" b="1" i="1">
                          <a:latin typeface="Cambria Math"/>
                        </a:rPr>
                        <m:t>𝑴</m:t>
                      </m:r>
                      <m:r>
                        <a:rPr lang="en-US" sz="4000" b="1" i="1">
                          <a:latin typeface="Cambria Math"/>
                        </a:rPr>
                        <m:t>′</m:t>
                      </m:r>
                    </m:oMath>
                  </m:oMathPara>
                </a14:m>
                <a:endParaRPr lang="en-US" sz="40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030200" y="9220200"/>
                <a:ext cx="3419333" cy="70788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117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down)">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1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602695" y="2286000"/>
            <a:ext cx="23400000" cy="3352800"/>
            <a:chOff x="1175570" y="3048677"/>
            <a:chExt cx="22786429" cy="3353188"/>
          </a:xfrm>
        </p:grpSpPr>
        <p:sp>
          <p:nvSpPr>
            <p:cNvPr id="64" name="Rounded Rectangle 63"/>
            <p:cNvSpPr/>
            <p:nvPr/>
          </p:nvSpPr>
          <p:spPr>
            <a:xfrm>
              <a:off x="1175570" y="3533428"/>
              <a:ext cx="22786429" cy="2868437"/>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2</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066800" y="3276600"/>
                <a:ext cx="22098000" cy="2123658"/>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hình lăng trụ tam giác </a:t>
                </a:r>
                <a14:m>
                  <m:oMath xmlns:m="http://schemas.openxmlformats.org/officeDocument/2006/math">
                    <m:r>
                      <a:rPr lang="vi-VN" sz="4400" b="1" i="0">
                        <a:latin typeface="Cambria Math"/>
                      </a:rPr>
                      <m:t>𝐀𝐁𝐂</m:t>
                    </m:r>
                    <m:r>
                      <a:rPr lang="vi-VN" sz="4400" b="1" i="0">
                        <a:latin typeface="Cambria Math"/>
                      </a:rPr>
                      <m:t>.</m:t>
                    </m:r>
                    <m:r>
                      <a:rPr lang="vi-VN" sz="4400" b="1" i="0">
                        <a:latin typeface="Cambria Math"/>
                      </a:rPr>
                      <m:t>𝐀</m:t>
                    </m:r>
                    <m:r>
                      <a:rPr lang="vi-VN" sz="4400" b="1" i="0">
                        <a:latin typeface="Cambria Math"/>
                      </a:rPr>
                      <m:t>′</m:t>
                    </m:r>
                    <m:r>
                      <a:rPr lang="vi-VN" sz="4400" b="1" i="0">
                        <a:latin typeface="Cambria Math"/>
                      </a:rPr>
                      <m:t>𝐁</m:t>
                    </m:r>
                    <m:r>
                      <a:rPr lang="vi-VN" sz="4400" b="1" i="0">
                        <a:latin typeface="Cambria Math"/>
                      </a:rPr>
                      <m:t>′</m:t>
                    </m:r>
                    <m:r>
                      <a:rPr lang="vi-VN" sz="4400" b="1" i="0">
                        <a:latin typeface="Cambria Math"/>
                      </a:rPr>
                      <m:t>𝐂</m:t>
                    </m:r>
                    <m:r>
                      <a:rPr lang="vi-VN" sz="4400" b="1" i="0">
                        <a:latin typeface="Cambria Math"/>
                      </a:rPr>
                      <m:t>′</m:t>
                    </m:r>
                  </m:oMath>
                </a14:m>
                <a:r>
                  <a:rPr lang="vi-VN" sz="4400" b="1" dirty="0">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vi-VN" sz="4400" b="1" i="0">
                        <a:latin typeface="Cambria Math"/>
                      </a:rPr>
                      <m:t>𝐌</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0">
                        <a:latin typeface="Cambria Math"/>
                      </a:rPr>
                      <m:t>𝐌</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𝐁𝐂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𝐁</m:t>
                    </m:r>
                    <m:r>
                      <a:rPr lang="en-US" sz="4400" b="1" i="0">
                        <a:latin typeface="Cambria Math"/>
                      </a:rPr>
                      <m:t>′</m:t>
                    </m:r>
                    <m:r>
                      <a:rPr lang="en-US" sz="4400" b="1" i="0">
                        <a:latin typeface="Cambria Math"/>
                      </a:rPr>
                      <m:t>𝐂</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m:t>
                    </m:r>
                    <m:r>
                      <a:rPr lang="en-US" sz="4400" b="1" i="0">
                        <a:latin typeface="Cambria Math"/>
                      </a:rPr>
                      <m:t>𝐀𝐁</m:t>
                    </m:r>
                    <m:r>
                      <a:rPr lang="en-US" sz="4400" b="1" i="0">
                        <a:latin typeface="Cambria Math"/>
                      </a:rPr>
                      <m:t>′</m:t>
                    </m:r>
                    <m:r>
                      <a:rPr lang="en-US" sz="4400" b="1" i="0">
                        <a:latin typeface="Cambria Math"/>
                      </a:rPr>
                      <m:t>𝐂</m:t>
                    </m:r>
                    <m:r>
                      <a:rPr lang="en-US" sz="4400" b="1" i="0">
                        <a:latin typeface="Cambria Math"/>
                      </a:rPr>
                      <m:t>′)∩</m:t>
                    </m:r>
                    <m:r>
                      <a:rPr lang="en-US" sz="4400" b="1" i="0">
                        <a:latin typeface="Cambria Math"/>
                      </a:rPr>
                      <m:t>𝐀</m:t>
                    </m:r>
                    <m:r>
                      <a:rPr lang="en-US" sz="4400" b="1" i="0">
                        <a:latin typeface="Cambria Math"/>
                      </a:rPr>
                      <m:t>′</m:t>
                    </m:r>
                    <m:r>
                      <a:rPr lang="en-US" sz="4400" b="1" i="0">
                        <a:latin typeface="Cambria Math"/>
                      </a:rPr>
                      <m:t>𝐌</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3276600"/>
                <a:ext cx="22098000" cy="2123658"/>
              </a:xfrm>
              <a:prstGeom prst="rect">
                <a:avLst/>
              </a:prstGeom>
              <a:blipFill rotWithShape="1">
                <a:blip r:embed="rId2"/>
                <a:stretch>
                  <a:fillRect l="-1103" t="-6034" b="-12356"/>
                </a:stretch>
              </a:blipFill>
            </p:spPr>
            <p:txBody>
              <a:bodyPr/>
              <a:lstStyle/>
              <a:p>
                <a:r>
                  <a:rPr lang="en-US">
                    <a:noFill/>
                  </a:rPr>
                  <a:t> </a:t>
                </a:r>
              </a:p>
            </p:txBody>
          </p:sp>
        </mc:Fallback>
      </mc:AlternateContent>
      <p:grpSp>
        <p:nvGrpSpPr>
          <p:cNvPr id="31" name="Group 10">
            <a:extLst>
              <a:ext uri="{FF2B5EF4-FFF2-40B4-BE49-F238E27FC236}">
                <a16:creationId xmlns:a16="http://schemas.microsoft.com/office/drawing/2014/main" id="{D595695A-D875-434F-951E-B079440FBC18}"/>
              </a:ext>
            </a:extLst>
          </p:cNvPr>
          <p:cNvGrpSpPr/>
          <p:nvPr/>
        </p:nvGrpSpPr>
        <p:grpSpPr>
          <a:xfrm>
            <a:off x="602696" y="5638800"/>
            <a:ext cx="23400000" cy="7543800"/>
            <a:chOff x="1270511" y="5884226"/>
            <a:chExt cx="22385992" cy="6970634"/>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30"/>
              <a:ext cx="22379009" cy="684363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6600" y="6096000"/>
            <a:ext cx="4953000" cy="601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19431000" y="6705600"/>
            <a:ext cx="3048000" cy="281940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9431000" y="8610600"/>
            <a:ext cx="1905000" cy="9144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431000" y="7620000"/>
            <a:ext cx="2514600" cy="190500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50000" y="6629400"/>
            <a:ext cx="3352800" cy="3886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0676326" y="852133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1"/>
              <p:cNvSpPr/>
              <p:nvPr/>
            </p:nvSpPr>
            <p:spPr>
              <a:xfrm>
                <a:off x="2514600" y="6553200"/>
                <a:ext cx="15468600" cy="5930150"/>
              </a:xfrm>
              <a:prstGeom prst="rect">
                <a:avLst/>
              </a:prstGeom>
            </p:spPr>
            <p:txBody>
              <a:bodyPr wrap="square">
                <a:spAutoFit/>
              </a:bodyPr>
              <a:lstStyle/>
              <a:p>
                <a:pPr>
                  <a:spcBef>
                    <a:spcPts val="600"/>
                  </a:spcBef>
                  <a:spcAft>
                    <a:spcPts val="600"/>
                  </a:spcAft>
                </a:pP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14:m>
                  <m:oMath xmlns:m="http://schemas.openxmlformats.org/officeDocument/2006/math">
                    <m:r>
                      <a:rPr lang="en-US" sz="4400" b="1" i="0" smtClean="0">
                        <a:latin typeface="Cambria Math"/>
                      </a:rPr>
                      <m:t> </m:t>
                    </m:r>
                    <m:r>
                      <a:rPr lang="en-US" sz="4400" b="1" i="1">
                        <a:latin typeface="Cambria Math"/>
                      </a:rPr>
                      <m:t>𝑨</m:t>
                    </m:r>
                    <m:r>
                      <a:rPr lang="en-US" sz="4400" b="1" i="1">
                        <a:latin typeface="Cambria Math"/>
                      </a:rPr>
                      <m:t>′</m:t>
                    </m:r>
                    <m:r>
                      <a:rPr lang="en-US" sz="4400" b="1" i="1">
                        <a:latin typeface="Cambria Math"/>
                      </a:rPr>
                      <m:t>𝑴</m:t>
                    </m:r>
                    <m:r>
                      <a:rPr lang="en-US" sz="4400" b="1" i="1">
                        <a:latin typeface="Cambria Math"/>
                      </a:rPr>
                      <m:t>⊂</m:t>
                    </m:r>
                    <m:r>
                      <a:rPr lang="en-US" sz="4400" b="1">
                        <a:latin typeface="Cambria Math"/>
                      </a:rPr>
                      <m:t>(</m:t>
                    </m:r>
                    <m:r>
                      <a:rPr lang="en-US" sz="4400" b="1" i="1">
                        <a:latin typeface="Cambria Math"/>
                      </a:rPr>
                      <m:t>𝑨𝑴𝑴</m:t>
                    </m:r>
                    <m:r>
                      <a:rPr lang="en-US" sz="4400" b="1" i="1">
                        <a:latin typeface="Cambria Math"/>
                      </a:rPr>
                      <m:t>′</m:t>
                    </m:r>
                    <m:r>
                      <a:rPr lang="en-US" sz="4400" b="1" i="1">
                        <a:latin typeface="Cambria Math"/>
                      </a:rPr>
                      <m:t>𝑨</m:t>
                    </m:r>
                    <m:r>
                      <a:rPr lang="en-US" sz="4400" b="1" i="1">
                        <a:latin typeface="Cambria Math"/>
                      </a:rPr>
                      <m:t>′</m:t>
                    </m:r>
                    <m:r>
                      <a:rPr lang="en-US" sz="4400" b="1">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571500" indent="-571500">
                  <a:spcBef>
                    <a:spcPts val="600"/>
                  </a:spcBef>
                  <a:spcAft>
                    <a:spcPts val="600"/>
                  </a:spcAft>
                  <a:buFont typeface="Arial" panose="020B0604020202020204" pitchFamily="34" charset="0"/>
                  <a:buChar char="•"/>
                </a:pPr>
                <a14:m>
                  <m:oMath xmlns:m="http://schemas.openxmlformats.org/officeDocument/2006/math">
                    <m:r>
                      <a:rPr lang="en-US" sz="4400" b="1" i="1">
                        <a:latin typeface="Cambria Math"/>
                      </a:rPr>
                      <m:t>𝑨</m:t>
                    </m:r>
                    <m:r>
                      <a:rPr lang="en-US" sz="4400" b="1" i="1">
                        <a:latin typeface="Cambria Math"/>
                      </a:rPr>
                      <m:t>∈</m:t>
                    </m:r>
                    <m:d>
                      <m:dPr>
                        <m:ctrlPr>
                          <a:rPr lang="en-US" sz="4400" b="1" i="1">
                            <a:latin typeface="Cambria Math" panose="02040503050406030204" pitchFamily="18" charset="0"/>
                          </a:rPr>
                        </m:ctrlPr>
                      </m:dPr>
                      <m:e>
                        <m:r>
                          <a:rPr lang="en-US" sz="4400" b="1" i="1">
                            <a:latin typeface="Cambria Math"/>
                          </a:rPr>
                          <m:t>𝑨𝑴</m:t>
                        </m:r>
                        <m:sSup>
                          <m:sSupPr>
                            <m:ctrlPr>
                              <a:rPr lang="en-US" sz="4400" b="1" i="1">
                                <a:latin typeface="Cambria Math" panose="02040503050406030204" pitchFamily="18" charset="0"/>
                              </a:rPr>
                            </m:ctrlPr>
                          </m:sSupPr>
                          <m:e>
                            <m:r>
                              <a:rPr lang="en-US" sz="4400" b="1" i="1">
                                <a:latin typeface="Cambria Math"/>
                              </a:rPr>
                              <m:t>𝑴</m:t>
                            </m:r>
                          </m:e>
                          <m:sup>
                            <m:r>
                              <a:rPr lang="en-US" sz="4400" b="1" i="1">
                                <a:latin typeface="Cambria Math"/>
                              </a:rPr>
                              <m:t>′</m:t>
                            </m:r>
                          </m:sup>
                        </m:sSup>
                        <m:sSup>
                          <m:sSupPr>
                            <m:ctrlPr>
                              <a:rPr lang="en-US" sz="4400" b="1" i="1">
                                <a:latin typeface="Cambria Math" panose="02040503050406030204" pitchFamily="18" charset="0"/>
                              </a:rPr>
                            </m:ctrlPr>
                          </m:sSupPr>
                          <m:e>
                            <m:r>
                              <a:rPr lang="en-US" sz="4400" b="1" i="1">
                                <a:latin typeface="Cambria Math"/>
                              </a:rPr>
                              <m:t>𝑨</m:t>
                            </m:r>
                          </m:e>
                          <m:sup>
                            <m:r>
                              <a:rPr lang="en-US" sz="4400" b="1" i="1">
                                <a:latin typeface="Cambria Math"/>
                              </a:rPr>
                              <m:t>′</m:t>
                            </m:r>
                          </m:sup>
                        </m:sSup>
                      </m:e>
                    </m:d>
                    <m:r>
                      <a:rPr lang="en-US" sz="4400" b="1" i="1">
                        <a:latin typeface="Cambria Math"/>
                      </a:rPr>
                      <m:t>∩</m:t>
                    </m:r>
                    <m:d>
                      <m:dPr>
                        <m:ctrlPr>
                          <a:rPr lang="en-US" sz="4400" b="1" i="1">
                            <a:latin typeface="Cambria Math" panose="02040503050406030204" pitchFamily="18" charset="0"/>
                          </a:rPr>
                        </m:ctrlPr>
                      </m:dPr>
                      <m:e>
                        <m:r>
                          <a:rPr lang="en-US" sz="4400" b="1" i="1">
                            <a:latin typeface="Cambria Math"/>
                          </a:rPr>
                          <m:t>𝑨</m:t>
                        </m:r>
                        <m:sSup>
                          <m:sSupPr>
                            <m:ctrlPr>
                              <a:rPr lang="en-US" sz="4400" b="1" i="1">
                                <a:latin typeface="Cambria Math" panose="02040503050406030204" pitchFamily="18" charset="0"/>
                              </a:rPr>
                            </m:ctrlPr>
                          </m:sSupPr>
                          <m:e>
                            <m:r>
                              <a:rPr lang="en-US" sz="4400" b="1" i="1">
                                <a:latin typeface="Cambria Math"/>
                              </a:rPr>
                              <m:t>𝑩</m:t>
                            </m:r>
                          </m:e>
                          <m:sup>
                            <m:r>
                              <a:rPr lang="en-US" sz="4400" b="1" i="1">
                                <a:latin typeface="Cambria Math"/>
                              </a:rPr>
                              <m:t>′</m:t>
                            </m:r>
                          </m:sup>
                        </m:sSup>
                        <m:sSup>
                          <m:sSupPr>
                            <m:ctrlPr>
                              <a:rPr lang="en-US" sz="4400" b="1" i="1">
                                <a:latin typeface="Cambria Math" panose="02040503050406030204" pitchFamily="18" charset="0"/>
                              </a:rPr>
                            </m:ctrlPr>
                          </m:sSupPr>
                          <m:e>
                            <m:r>
                              <a:rPr lang="en-US" sz="4400" b="1" i="1">
                                <a:latin typeface="Cambria Math"/>
                              </a:rPr>
                              <m:t>𝑪</m:t>
                            </m:r>
                          </m:e>
                          <m:sup>
                            <m:r>
                              <a:rPr lang="en-US" sz="4400" b="1" i="1">
                                <a:latin typeface="Cambria Math"/>
                              </a:rPr>
                              <m:t>′</m:t>
                            </m:r>
                          </m:sup>
                        </m:sSup>
                      </m:e>
                    </m:d>
                  </m:oMath>
                </a14:m>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(1)</a:t>
                </a:r>
              </a:p>
              <a:p>
                <a:pPr marL="571500" indent="-571500">
                  <a:spcBef>
                    <a:spcPts val="600"/>
                  </a:spcBef>
                  <a:spcAft>
                    <a:spcPts val="600"/>
                  </a:spcAft>
                  <a:buFont typeface="Arial" panose="020B0604020202020204" pitchFamily="34" charset="0"/>
                  <a:buChar char="•"/>
                </a:pPr>
                <a14:m>
                  <m:oMath xmlns:m="http://schemas.openxmlformats.org/officeDocument/2006/math">
                    <m:r>
                      <a:rPr lang="en-US" sz="4400" b="1" i="1">
                        <a:latin typeface="Cambria Math"/>
                      </a:rPr>
                      <m:t>𝑴</m:t>
                    </m:r>
                    <m:r>
                      <a:rPr lang="en-US" sz="4400" b="1" i="1">
                        <a:latin typeface="Cambria Math"/>
                      </a:rPr>
                      <m:t>′∈</m:t>
                    </m:r>
                    <m:r>
                      <a:rPr lang="en-US" sz="4400" b="1" i="1">
                        <a:latin typeface="Cambria Math"/>
                      </a:rPr>
                      <m:t>𝑩</m:t>
                    </m:r>
                    <m:r>
                      <a:rPr lang="en-US" sz="4400" b="1" i="1">
                        <a:latin typeface="Cambria Math"/>
                      </a:rPr>
                      <m:t>′</m:t>
                    </m:r>
                    <m:r>
                      <a:rPr lang="en-US" sz="4400" b="1" i="1">
                        <a:latin typeface="Cambria Math"/>
                      </a:rPr>
                      <m:t>𝑪</m:t>
                    </m:r>
                    <m:r>
                      <a:rPr lang="en-US" sz="4400" b="1" i="1">
                        <a:latin typeface="Cambria Math"/>
                      </a:rPr>
                      <m:t>′⇒</m:t>
                    </m:r>
                    <m:r>
                      <a:rPr lang="en-US" sz="4400" b="1" i="1">
                        <a:latin typeface="Cambria Math"/>
                      </a:rPr>
                      <m:t>𝑴</m:t>
                    </m:r>
                    <m:r>
                      <a:rPr lang="en-US" sz="4400" b="1" i="1">
                        <a:latin typeface="Cambria Math"/>
                      </a:rPr>
                      <m:t>′∈</m:t>
                    </m:r>
                    <m:r>
                      <a:rPr lang="en-US" sz="4400" b="1">
                        <a:latin typeface="Cambria Math"/>
                      </a:rPr>
                      <m:t>(</m:t>
                    </m:r>
                    <m:r>
                      <a:rPr lang="en-US" sz="4400" b="1" i="1">
                        <a:latin typeface="Cambria Math"/>
                      </a:rPr>
                      <m:t>𝑨𝑩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r>
                      <a:rPr lang="en-US" sz="4400" b="1" i="1">
                        <a:latin typeface="Cambria Math"/>
                      </a:rPr>
                      <m:t>⇒</m:t>
                    </m:r>
                    <m:r>
                      <a:rPr lang="en-US" sz="4400" b="1" i="1">
                        <a:latin typeface="Cambria Math"/>
                      </a:rPr>
                      <m:t>𝑴</m:t>
                    </m:r>
                    <m:r>
                      <a:rPr lang="en-US" sz="4400" b="1" i="1">
                        <a:latin typeface="Cambria Math"/>
                      </a:rPr>
                      <m:t>′∈</m:t>
                    </m:r>
                    <m:r>
                      <a:rPr lang="en-US" sz="4400" b="1">
                        <a:latin typeface="Cambria Math"/>
                      </a:rPr>
                      <m:t>(</m:t>
                    </m:r>
                    <m:r>
                      <a:rPr lang="en-US" sz="4400" b="1" i="1">
                        <a:latin typeface="Cambria Math"/>
                      </a:rPr>
                      <m:t>𝑨𝑴𝑴</m:t>
                    </m:r>
                    <m:r>
                      <a:rPr lang="en-US" sz="4400" b="1" i="1">
                        <a:latin typeface="Cambria Math"/>
                      </a:rPr>
                      <m:t>′</m:t>
                    </m:r>
                    <m:r>
                      <a:rPr lang="en-US" sz="4400" b="1" i="1">
                        <a:latin typeface="Cambria Math"/>
                      </a:rPr>
                      <m:t>𝑨</m:t>
                    </m:r>
                    <m:r>
                      <a:rPr lang="en-US" sz="4400" b="1" i="1">
                        <a:latin typeface="Cambria Math"/>
                      </a:rPr>
                      <m:t>′</m:t>
                    </m:r>
                    <m:r>
                      <a:rPr lang="en-US" sz="4400" b="1">
                        <a:latin typeface="Cambria Math"/>
                      </a:rPr>
                      <m:t>)</m:t>
                    </m:r>
                    <m:r>
                      <a:rPr lang="en-US" sz="4400" b="1" i="1">
                        <a:latin typeface="Cambria Math"/>
                      </a:rPr>
                      <m:t>∩</m:t>
                    </m:r>
                    <m:r>
                      <a:rPr lang="en-US" sz="4400" b="1">
                        <a:latin typeface="Cambria Math"/>
                      </a:rPr>
                      <m:t>(</m:t>
                    </m:r>
                    <m:r>
                      <a:rPr lang="en-US" sz="4400" b="1" i="1">
                        <a:latin typeface="Cambria Math"/>
                      </a:rPr>
                      <m:t>𝑨𝑩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oMath>
                </a14:m>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(2)</a:t>
                </a:r>
              </a:p>
              <a:p>
                <a:pPr>
                  <a:spcBef>
                    <a:spcPts val="600"/>
                  </a:spcBef>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a:rPr>
                      <m:t>(</m:t>
                    </m:r>
                    <m:r>
                      <a:rPr lang="en-US" sz="4400" b="1" i="1">
                        <a:latin typeface="Cambria Math"/>
                      </a:rPr>
                      <m:t>𝑨𝑴𝑴</m:t>
                    </m:r>
                    <m:r>
                      <a:rPr lang="en-US" sz="4400" b="1" i="1">
                        <a:latin typeface="Cambria Math"/>
                      </a:rPr>
                      <m:t>′</m:t>
                    </m:r>
                    <m:r>
                      <a:rPr lang="en-US" sz="4400" b="1" i="1">
                        <a:latin typeface="Cambria Math"/>
                      </a:rPr>
                      <m:t>𝑨</m:t>
                    </m:r>
                    <m:r>
                      <a:rPr lang="en-US" sz="4400" b="1" i="1">
                        <a:latin typeface="Cambria Math"/>
                      </a:rPr>
                      <m:t>′</m:t>
                    </m:r>
                    <m:r>
                      <a:rPr lang="en-US" sz="4400" b="1">
                        <a:latin typeface="Cambria Math"/>
                      </a:rPr>
                      <m:t>)</m:t>
                    </m:r>
                    <m:r>
                      <a:rPr lang="en-US" sz="4400" b="1" i="1">
                        <a:latin typeface="Cambria Math"/>
                      </a:rPr>
                      <m:t>∩</m:t>
                    </m:r>
                    <m:r>
                      <a:rPr lang="en-US" sz="4400" b="1">
                        <a:latin typeface="Cambria Math"/>
                      </a:rPr>
                      <m:t>(</m:t>
                    </m:r>
                    <m:r>
                      <a:rPr lang="en-US" sz="4400" b="1" i="1">
                        <a:latin typeface="Cambria Math"/>
                      </a:rPr>
                      <m:t>𝑨𝑩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r>
                      <a:rPr lang="en-US" sz="4400" b="1" i="1">
                        <a:latin typeface="Cambria Math"/>
                      </a:rPr>
                      <m:t>=</m:t>
                    </m:r>
                    <m:r>
                      <a:rPr lang="en-US" sz="4400" b="1" i="1">
                        <a:latin typeface="Cambria Math"/>
                      </a:rPr>
                      <m:t>𝑨𝑴</m:t>
                    </m:r>
                    <m:r>
                      <a:rPr lang="en-US" sz="4400" b="1" i="1">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Gọi</a:t>
                </a:r>
                <a14:m>
                  <m:oMath xmlns:m="http://schemas.openxmlformats.org/officeDocument/2006/math">
                    <m:r>
                      <a:rPr lang="en-US" sz="4400" b="1" i="0" smtClean="0">
                        <a:latin typeface="Cambria Math"/>
                      </a:rPr>
                      <m:t>  </m:t>
                    </m:r>
                    <m:r>
                      <a:rPr lang="vi-VN" sz="4400" b="1" i="1" smtClean="0">
                        <a:latin typeface="Cambria Math"/>
                      </a:rPr>
                      <m:t>𝑬</m:t>
                    </m:r>
                    <m:r>
                      <a:rPr lang="vi-VN" sz="4400" b="1">
                        <a:latin typeface="Cambria Math"/>
                      </a:rPr>
                      <m:t>=</m:t>
                    </m:r>
                    <m:r>
                      <a:rPr lang="vi-VN" sz="4400" b="1" i="1">
                        <a:latin typeface="Cambria Math"/>
                      </a:rPr>
                      <m:t>𝑨</m:t>
                    </m:r>
                    <m:sSup>
                      <m:sSupPr>
                        <m:ctrlPr>
                          <a:rPr lang="vi-VN" sz="4400" b="1" i="1">
                            <a:latin typeface="Cambria Math" panose="02040503050406030204" pitchFamily="18" charset="0"/>
                          </a:rPr>
                        </m:ctrlPr>
                      </m:sSupPr>
                      <m:e>
                        <m:r>
                          <a:rPr lang="vi-VN" sz="4400" b="1" i="1">
                            <a:latin typeface="Cambria Math"/>
                          </a:rPr>
                          <m:t>𝑴</m:t>
                        </m:r>
                      </m:e>
                      <m:sup>
                        <m:r>
                          <a:rPr lang="vi-VN" sz="4400" b="1" i="1">
                            <a:latin typeface="Cambria Math"/>
                          </a:rPr>
                          <m:t>′</m:t>
                        </m:r>
                      </m:sup>
                    </m:sSup>
                    <m:r>
                      <a:rPr lang="vi-VN" sz="4400" b="1">
                        <a:latin typeface="Cambria Math"/>
                      </a:rPr>
                      <m:t>∩</m:t>
                    </m:r>
                    <m:sSup>
                      <m:sSupPr>
                        <m:ctrlPr>
                          <a:rPr lang="vi-VN" sz="4400" b="1" i="1">
                            <a:latin typeface="Cambria Math" panose="02040503050406030204" pitchFamily="18" charset="0"/>
                          </a:rPr>
                        </m:ctrlPr>
                      </m:sSupPr>
                      <m:e>
                        <m:r>
                          <a:rPr lang="vi-VN" sz="4400" b="1" i="1">
                            <a:latin typeface="Cambria Math"/>
                          </a:rPr>
                          <m:t>𝑨</m:t>
                        </m:r>
                      </m:e>
                      <m:sup>
                        <m:r>
                          <a:rPr lang="vi-VN" sz="4400" b="1" i="1">
                            <a:latin typeface="Cambria Math"/>
                          </a:rPr>
                          <m:t>′</m:t>
                        </m:r>
                      </m:sup>
                    </m:sSup>
                    <m:r>
                      <a:rPr lang="vi-VN" sz="4400" b="1" i="1">
                        <a:latin typeface="Cambria Math"/>
                      </a:rPr>
                      <m:t>𝑴</m:t>
                    </m:r>
                    <m:r>
                      <a:rPr lang="en-US" sz="4400" b="1" i="1" smtClean="0">
                        <a:latin typeface="Cambria Math"/>
                      </a:rPr>
                      <m:t> </m:t>
                    </m:r>
                  </m:oMath>
                </a14:m>
                <a:endParaRPr lang="en-US" sz="4400" b="1" i="1" dirty="0">
                  <a:latin typeface="Cambria Math"/>
                </a:endParaRPr>
              </a:p>
              <a:p>
                <a:pPr>
                  <a:spcBef>
                    <a:spcPts val="600"/>
                  </a:spcBef>
                  <a:spcAft>
                    <a:spcPts val="600"/>
                  </a:spcAft>
                </a:pPr>
                <a14:m>
                  <m:oMathPara xmlns:m="http://schemas.openxmlformats.org/officeDocument/2006/math">
                    <m:oMathParaPr>
                      <m:jc m:val="centerGroup"/>
                    </m:oMathParaPr>
                    <m:oMath xmlns:m="http://schemas.openxmlformats.org/officeDocument/2006/math">
                      <m:r>
                        <a:rPr lang="en-US" sz="4400" b="1" i="1">
                          <a:latin typeface="Cambria Math"/>
                        </a:rPr>
                        <m:t>𝑬</m:t>
                      </m:r>
                      <m:r>
                        <a:rPr lang="en-US" sz="4400" b="1" i="1">
                          <a:latin typeface="Cambria Math"/>
                        </a:rPr>
                        <m:t>∈</m:t>
                      </m:r>
                      <m:r>
                        <a:rPr lang="en-US" sz="4400" b="1" i="1">
                          <a:latin typeface="Cambria Math"/>
                        </a:rPr>
                        <m:t>𝑨𝑴</m:t>
                      </m:r>
                      <m:r>
                        <a:rPr lang="en-US" sz="4400" b="1" i="1">
                          <a:latin typeface="Cambria Math"/>
                        </a:rPr>
                        <m:t>′⊂</m:t>
                      </m:r>
                      <m:r>
                        <a:rPr lang="en-US" sz="4400" b="1">
                          <a:latin typeface="Cambria Math"/>
                        </a:rPr>
                        <m:t>(</m:t>
                      </m:r>
                      <m:r>
                        <a:rPr lang="en-US" sz="4400" b="1" i="1">
                          <a:latin typeface="Cambria Math"/>
                        </a:rPr>
                        <m:t>𝑨𝑩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r>
                        <a:rPr lang="en-US" sz="4400" b="1" i="1">
                          <a:latin typeface="Cambria Math"/>
                        </a:rPr>
                        <m:t>⇒</m:t>
                      </m:r>
                      <m:r>
                        <a:rPr lang="en-US" sz="4400" b="1" i="1">
                          <a:latin typeface="Cambria Math"/>
                        </a:rPr>
                        <m:t>𝑬</m:t>
                      </m:r>
                      <m:r>
                        <a:rPr lang="en-US" sz="4400" b="1" i="1">
                          <a:latin typeface="Cambria Math"/>
                        </a:rPr>
                        <m:t>∈</m:t>
                      </m:r>
                      <m:r>
                        <a:rPr lang="en-US" sz="4400" b="1">
                          <a:latin typeface="Cambria Math"/>
                        </a:rPr>
                        <m:t>(</m:t>
                      </m:r>
                      <m:r>
                        <a:rPr lang="en-US" sz="4400" b="1" i="1">
                          <a:latin typeface="Cambria Math"/>
                        </a:rPr>
                        <m:t>𝑨𝑩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𝑬</m:t>
                    </m:r>
                    <m:r>
                      <a:rPr lang="en-US" sz="4400" b="1" i="1">
                        <a:latin typeface="Cambria Math"/>
                      </a:rPr>
                      <m:t>=</m:t>
                    </m:r>
                    <m:r>
                      <a:rPr lang="en-US" sz="4400" b="1" i="1">
                        <a:latin typeface="Cambria Math"/>
                      </a:rPr>
                      <m:t>𝑨</m:t>
                    </m:r>
                    <m:r>
                      <a:rPr lang="en-US" sz="4400" b="1" i="1">
                        <a:latin typeface="Cambria Math"/>
                      </a:rPr>
                      <m:t>′</m:t>
                    </m:r>
                    <m:r>
                      <a:rPr lang="en-US" sz="4400" b="1" i="1">
                        <a:latin typeface="Cambria Math"/>
                      </a:rPr>
                      <m:t>𝑴</m:t>
                    </m:r>
                    <m:r>
                      <a:rPr lang="en-US" sz="4400" b="1" i="1">
                        <a:latin typeface="Cambria Math"/>
                      </a:rPr>
                      <m:t>∩</m:t>
                    </m:r>
                    <m:r>
                      <a:rPr lang="en-US" sz="4400" b="1">
                        <a:latin typeface="Cambria Math"/>
                      </a:rPr>
                      <m:t>(</m:t>
                    </m:r>
                    <m:r>
                      <a:rPr lang="en-US" sz="4400" b="1" i="1">
                        <a:latin typeface="Cambria Math"/>
                      </a:rPr>
                      <m:t>𝑨𝑩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514600" y="6553200"/>
                <a:ext cx="15468600" cy="5930150"/>
              </a:xfrm>
              <a:prstGeom prst="rect">
                <a:avLst/>
              </a:prstGeom>
              <a:blipFill rotWithShape="1">
                <a:blip r:embed="rId4"/>
                <a:stretch>
                  <a:fillRect l="-1616" t="-2158" b="-38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0040600" y="8229600"/>
                <a:ext cx="63671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4000" b="1" i="1">
                          <a:latin typeface="Cambria Math"/>
                        </a:rPr>
                        <m:t>𝑬</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20040600" y="8229600"/>
                <a:ext cx="636713" cy="707886"/>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102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fade">
                                      <p:cBhvr>
                                        <p:cTn id="33" dur="500"/>
                                        <p:tgtEl>
                                          <p:spTgt spid="2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xEl>
                                              <p:pRg st="1" end="1"/>
                                            </p:txEl>
                                          </p:spTgt>
                                        </p:tgtEl>
                                        <p:attrNameLst>
                                          <p:attrName>style.visibility</p:attrName>
                                        </p:attrNameLst>
                                      </p:cBhvr>
                                      <p:to>
                                        <p:strVal val="visible"/>
                                      </p:to>
                                    </p:set>
                                    <p:animEffect transition="in" filter="fade">
                                      <p:cBhvr>
                                        <p:cTn id="38" dur="500"/>
                                        <p:tgtEl>
                                          <p:spTgt spid="2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xEl>
                                              <p:pRg st="2" end="2"/>
                                            </p:txEl>
                                          </p:spTgt>
                                        </p:tgtEl>
                                        <p:attrNameLst>
                                          <p:attrName>style.visibility</p:attrName>
                                        </p:attrNameLst>
                                      </p:cBhvr>
                                      <p:to>
                                        <p:strVal val="visible"/>
                                      </p:to>
                                    </p:set>
                                    <p:animEffect transition="in" filter="fade">
                                      <p:cBhvr>
                                        <p:cTn id="43" dur="500"/>
                                        <p:tgtEl>
                                          <p:spTgt spid="2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
                                            <p:txEl>
                                              <p:pRg st="3" end="3"/>
                                            </p:txEl>
                                          </p:spTgt>
                                        </p:tgtEl>
                                        <p:attrNameLst>
                                          <p:attrName>style.visibility</p:attrName>
                                        </p:attrNameLst>
                                      </p:cBhvr>
                                      <p:to>
                                        <p:strVal val="visible"/>
                                      </p:to>
                                    </p:set>
                                    <p:animEffect transition="in" filter="fade">
                                      <p:cBhvr>
                                        <p:cTn id="48" dur="500"/>
                                        <p:tgtEl>
                                          <p:spTgt spid="22">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xEl>
                                              <p:pRg st="4" end="4"/>
                                            </p:txEl>
                                          </p:spTgt>
                                        </p:tgtEl>
                                        <p:attrNameLst>
                                          <p:attrName>style.visibility</p:attrName>
                                        </p:attrNameLst>
                                      </p:cBhvr>
                                      <p:to>
                                        <p:strVal val="visible"/>
                                      </p:to>
                                    </p:set>
                                    <p:animEffect transition="in" filter="fade">
                                      <p:cBhvr>
                                        <p:cTn id="53" dur="500"/>
                                        <p:tgtEl>
                                          <p:spTgt spid="22">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2">
                                            <p:txEl>
                                              <p:pRg st="5" end="5"/>
                                            </p:txEl>
                                          </p:spTgt>
                                        </p:tgtEl>
                                        <p:attrNameLst>
                                          <p:attrName>style.visibility</p:attrName>
                                        </p:attrNameLst>
                                      </p:cBhvr>
                                      <p:to>
                                        <p:strVal val="visible"/>
                                      </p:to>
                                    </p:set>
                                    <p:animEffect transition="in" filter="fade">
                                      <p:cBhvr>
                                        <p:cTn id="58" dur="500"/>
                                        <p:tgtEl>
                                          <p:spTgt spid="22">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xEl>
                                              <p:pRg st="6" end="6"/>
                                            </p:txEl>
                                          </p:spTgt>
                                        </p:tgtEl>
                                        <p:attrNameLst>
                                          <p:attrName>style.visibility</p:attrName>
                                        </p:attrNameLst>
                                      </p:cBhvr>
                                      <p:to>
                                        <p:strVal val="visible"/>
                                      </p:to>
                                    </p:set>
                                    <p:animEffect transition="in" filter="fade">
                                      <p:cBhvr>
                                        <p:cTn id="63" dur="500"/>
                                        <p:tgtEl>
                                          <p:spTgt spid="22">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1" y="1600200"/>
            <a:ext cx="21869400" cy="3429000"/>
          </a:xfrm>
          <a:prstGeom prst="rect">
            <a:avLst/>
          </a:prstGeom>
          <a:solidFill>
            <a:srgbClr val="FFF7A7"/>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90601" y="6206768"/>
            <a:ext cx="6172200" cy="6096000"/>
          </a:xfrm>
          <a:prstGeom prst="rect">
            <a:avLst/>
          </a:prstGeom>
          <a:noFill/>
          <a:ln>
            <a:noFill/>
          </a:ln>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305801" y="6265040"/>
            <a:ext cx="6781800" cy="5943600"/>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5773401" y="6282968"/>
            <a:ext cx="7696200" cy="5943600"/>
          </a:xfrm>
          <a:prstGeom prst="rect">
            <a:avLst/>
          </a:prstGeom>
          <a:noFill/>
          <a:ln>
            <a:noFill/>
          </a:ln>
        </p:spPr>
      </p:pic>
      <p:sp>
        <p:nvSpPr>
          <p:cNvPr id="2" name="TextBox 1"/>
          <p:cNvSpPr txBox="1"/>
          <p:nvPr/>
        </p:nvSpPr>
        <p:spPr>
          <a:xfrm>
            <a:off x="18821404" y="12208645"/>
            <a:ext cx="1991239" cy="1415768"/>
          </a:xfrm>
          <a:prstGeom prst="rect">
            <a:avLst/>
          </a:prstGeom>
          <a:noFill/>
        </p:spPr>
        <p:txBody>
          <a:bodyPr wrap="none" lIns="91434" tIns="45718" rIns="91434" bIns="45718"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3</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1" name="TextBox 10"/>
          <p:cNvSpPr txBox="1"/>
          <p:nvPr/>
        </p:nvSpPr>
        <p:spPr>
          <a:xfrm>
            <a:off x="10820404" y="12208645"/>
            <a:ext cx="1991239" cy="1415768"/>
          </a:xfrm>
          <a:prstGeom prst="rect">
            <a:avLst/>
          </a:prstGeom>
          <a:noFill/>
        </p:spPr>
        <p:txBody>
          <a:bodyPr wrap="none" lIns="91434" tIns="45718" rIns="91434" bIns="45718"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2</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2" name="TextBox 11"/>
          <p:cNvSpPr txBox="1"/>
          <p:nvPr/>
        </p:nvSpPr>
        <p:spPr>
          <a:xfrm>
            <a:off x="2971804" y="12284845"/>
            <a:ext cx="1991239" cy="1415768"/>
          </a:xfrm>
          <a:prstGeom prst="rect">
            <a:avLst/>
          </a:prstGeom>
          <a:noFill/>
        </p:spPr>
        <p:txBody>
          <a:bodyPr wrap="none" lIns="91434" tIns="45718" rIns="91434" bIns="45718"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1</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4" name="Rectangle 13"/>
          <p:cNvSpPr/>
          <p:nvPr/>
        </p:nvSpPr>
        <p:spPr>
          <a:xfrm>
            <a:off x="914400" y="1524000"/>
            <a:ext cx="21488400" cy="3477876"/>
          </a:xfrm>
          <a:prstGeom prst="rect">
            <a:avLst/>
          </a:prstGeom>
        </p:spPr>
        <p:txBody>
          <a:bodyPr wrap="square" lIns="91434" tIns="45718" rIns="91434" bIns="45718">
            <a:spAutoFit/>
          </a:bodyPr>
          <a:lstStyle/>
          <a:p>
            <a:r>
              <a:rPr lang="fr-FR" b="1" dirty="0">
                <a:latin typeface="Tahoma" panose="020B0604030504040204" pitchFamily="34" charset="0"/>
                <a:ea typeface="Tahoma" panose="020B0604030504040204" pitchFamily="34" charset="0"/>
                <a:cs typeface="Tahoma" panose="020B0604030504040204" pitchFamily="34" charset="0"/>
              </a:rPr>
              <a:t> </a:t>
            </a:r>
            <a:r>
              <a:rPr lang="fr-FR" b="1" u="sng" dirty="0" err="1">
                <a:solidFill>
                  <a:srgbClr val="3333FF"/>
                </a:solidFill>
                <a:latin typeface="Tahoma" panose="020B0604030504040204" pitchFamily="34" charset="0"/>
                <a:ea typeface="Tahoma" panose="020B0604030504040204" pitchFamily="34" charset="0"/>
                <a:cs typeface="Tahoma" panose="020B0604030504040204" pitchFamily="34" charset="0"/>
              </a:rPr>
              <a:t>Trả</a:t>
            </a:r>
            <a:r>
              <a:rPr lang="fr-FR" b="1" u="sng"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u="sng" dirty="0" err="1">
                <a:solidFill>
                  <a:srgbClr val="3333FF"/>
                </a:solidFill>
                <a:latin typeface="Tahoma" panose="020B0604030504040204" pitchFamily="34" charset="0"/>
                <a:ea typeface="Tahoma" panose="020B0604030504040204" pitchFamily="34" charset="0"/>
                <a:cs typeface="Tahoma" panose="020B0604030504040204" pitchFamily="34" charset="0"/>
              </a:rPr>
              <a:t>lời</a:t>
            </a:r>
            <a:r>
              <a:rPr lang="fr-FR" b="1" u="sng"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Đặc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điểm</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của</a:t>
            </a:r>
            <a:r>
              <a:rPr lang="fr-F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r>
              <a:rPr lang="fr-FR" b="1" dirty="0">
                <a:latin typeface="Tahoma" panose="020B0604030504040204" pitchFamily="34" charset="0"/>
                <a:ea typeface="Tahoma" panose="020B0604030504040204" pitchFamily="34" charset="0"/>
                <a:cs typeface="Tahoma" panose="020B0604030504040204" pitchFamily="34" charset="0"/>
              </a:rPr>
              <a:t>	-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bậc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cầu</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thang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1</a:t>
            </a:r>
            <a:r>
              <a:rPr lang="fr-F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r>
              <a:rPr lang="fr-FR" b="1" dirty="0">
                <a:latin typeface="Tahoma" panose="020B0604030504040204" pitchFamily="34" charset="0"/>
                <a:ea typeface="Tahoma" panose="020B0604030504040204" pitchFamily="34" charset="0"/>
                <a:cs typeface="Tahoma" panose="020B0604030504040204" pitchFamily="34" charset="0"/>
              </a:rPr>
              <a:t>	- </a:t>
            </a:r>
            <a:r>
              <a:rPr lang="fr-FR" b="1" dirty="0" err="1">
                <a:latin typeface="Tahoma" panose="020B0604030504040204" pitchFamily="34" charset="0"/>
                <a:ea typeface="Tahoma" panose="020B0604030504040204" pitchFamily="34" charset="0"/>
                <a:cs typeface="Tahoma" panose="020B0604030504040204" pitchFamily="34" charset="0"/>
              </a:rPr>
              <a:t>Mặt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bàn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mặt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nền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phòng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học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2</a:t>
            </a:r>
            <a:r>
              <a:rPr lang="fr-F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r>
              <a:rPr lang="fr-FR" b="1" dirty="0">
                <a:latin typeface="Tahoma" panose="020B0604030504040204" pitchFamily="34" charset="0"/>
                <a:ea typeface="Tahoma" panose="020B0604030504040204" pitchFamily="34" charset="0"/>
                <a:cs typeface="Tahoma" panose="020B0604030504040204" pitchFamily="34" charset="0"/>
              </a:rPr>
              <a:t>	-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tầng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của</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ngôi</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nhà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hai</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bờ</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tường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rào</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hai</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bên</a:t>
            </a:r>
            <a:r>
              <a:rPr lang="fr-FR" b="1" dirty="0">
                <a:latin typeface="Tahoma" panose="020B0604030504040204" pitchFamily="34" charset="0"/>
                <a:ea typeface="Tahoma" panose="020B0604030504040204" pitchFamily="34" charset="0"/>
                <a:cs typeface="Tahoma" panose="020B0604030504040204" pitchFamily="34" charset="0"/>
              </a:rPr>
              <a:t>, ...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3</a:t>
            </a:r>
            <a:r>
              <a:rPr lang="fr-FR" b="1" dirty="0">
                <a:latin typeface="Tahoma" panose="020B0604030504040204" pitchFamily="34" charset="0"/>
                <a:ea typeface="Tahoma" panose="020B0604030504040204" pitchFamily="34" charset="0"/>
                <a:cs typeface="Tahoma" panose="020B0604030504040204" pitchFamily="34" charset="0"/>
              </a:rPr>
              <a:t>).</a:t>
            </a:r>
          </a:p>
          <a:p>
            <a:r>
              <a:rPr lang="fr-FR" b="1" dirty="0">
                <a:latin typeface="Tahoma" panose="020B0604030504040204" pitchFamily="34" charset="0"/>
                <a:ea typeface="Tahoma" panose="020B0604030504040204" pitchFamily="34" charset="0"/>
                <a:cs typeface="Tahoma" panose="020B0604030504040204" pitchFamily="34" charset="0"/>
              </a:rPr>
              <a:t>là: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ảnh</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của</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các</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song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song</a:t>
            </a:r>
            <a:endParaRPr lang="en-US" b="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990600" y="5334005"/>
            <a:ext cx="22783800" cy="754049"/>
          </a:xfrm>
          <a:prstGeom prst="rect">
            <a:avLst/>
          </a:prstGeom>
          <a:solidFill>
            <a:srgbClr val="270F6B"/>
          </a:solidFill>
        </p:spPr>
        <p:txBody>
          <a:bodyPr wrap="square" lIns="91434" tIns="45718" rIns="91434" bIns="45718">
            <a:spAutoFit/>
          </a:bodyPr>
          <a:lstStyle/>
          <a:p>
            <a:r>
              <a:rPr lang="en-US" b="1" u="sng" dirty="0" err="1">
                <a:solidFill>
                  <a:srgbClr val="FFFF00"/>
                </a:solidFill>
                <a:latin typeface="Tahoma" panose="020B0604030504040204" pitchFamily="34" charset="0"/>
                <a:ea typeface="Tahoma" panose="020B0604030504040204" pitchFamily="34" charset="0"/>
                <a:cs typeface="Tahoma" panose="020B0604030504040204" pitchFamily="34" charset="0"/>
              </a:rPr>
              <a:t>Nhận</a:t>
            </a:r>
            <a:r>
              <a:rPr lang="en-US" b="1" u="sng"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FFFF00"/>
                </a:solidFill>
                <a:latin typeface="Tahoma" panose="020B0604030504040204" pitchFamily="34" charset="0"/>
                <a:ea typeface="Tahoma" panose="020B0604030504040204" pitchFamily="34" charset="0"/>
                <a:cs typeface="Tahoma" panose="020B0604030504040204" pitchFamily="34" charset="0"/>
              </a:rPr>
              <a:t>xét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Trong</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thực</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tế</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đời</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sống</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nhiều</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ảnh</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của</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mặt</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00"/>
                </a:solidFill>
                <a:latin typeface="Tahoma" panose="020B0604030504040204" pitchFamily="34" charset="0"/>
                <a:ea typeface="Tahoma" panose="020B0604030504040204" pitchFamily="34" charset="0"/>
                <a:cs typeface="Tahoma" panose="020B0604030504040204" pitchFamily="34" charset="0"/>
              </a:rPr>
              <a:t>phẳng</a:t>
            </a: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 song song</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2128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animEffect transition="in" filter="barn(inVertical)">
                                      <p:cBhvr>
                                        <p:cTn id="11" dur="500"/>
                                        <p:tgtEl>
                                          <p:spTgt spid="14">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602695" y="2286000"/>
            <a:ext cx="23400000" cy="3352800"/>
            <a:chOff x="1175570" y="3048677"/>
            <a:chExt cx="22786429" cy="3353188"/>
          </a:xfrm>
        </p:grpSpPr>
        <p:sp>
          <p:nvSpPr>
            <p:cNvPr id="64" name="Rounded Rectangle 63"/>
            <p:cNvSpPr/>
            <p:nvPr/>
          </p:nvSpPr>
          <p:spPr>
            <a:xfrm>
              <a:off x="1175570" y="3533428"/>
              <a:ext cx="22786429" cy="2868437"/>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2</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066800" y="3276600"/>
                <a:ext cx="22098000" cy="2123658"/>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hình lăng trụ tam giác </a:t>
                </a:r>
                <a14:m>
                  <m:oMath xmlns:m="http://schemas.openxmlformats.org/officeDocument/2006/math">
                    <m:r>
                      <a:rPr lang="vi-VN" sz="4400" b="1" i="0">
                        <a:latin typeface="Cambria Math"/>
                      </a:rPr>
                      <m:t>𝐀𝐁𝐂</m:t>
                    </m:r>
                    <m:r>
                      <a:rPr lang="vi-VN" sz="4400" b="1" i="0">
                        <a:latin typeface="Cambria Math"/>
                      </a:rPr>
                      <m:t>.</m:t>
                    </m:r>
                    <m:r>
                      <a:rPr lang="vi-VN" sz="4400" b="1" i="0">
                        <a:latin typeface="Cambria Math"/>
                      </a:rPr>
                      <m:t>𝐀</m:t>
                    </m:r>
                    <m:r>
                      <a:rPr lang="vi-VN" sz="4400" b="1" i="0">
                        <a:latin typeface="Cambria Math"/>
                      </a:rPr>
                      <m:t>′</m:t>
                    </m:r>
                    <m:r>
                      <a:rPr lang="vi-VN" sz="4400" b="1" i="0">
                        <a:latin typeface="Cambria Math"/>
                      </a:rPr>
                      <m:t>𝐁</m:t>
                    </m:r>
                    <m:r>
                      <a:rPr lang="vi-VN" sz="4400" b="1" i="0">
                        <a:latin typeface="Cambria Math"/>
                      </a:rPr>
                      <m:t>′</m:t>
                    </m:r>
                    <m:r>
                      <a:rPr lang="vi-VN" sz="4400" b="1" i="0">
                        <a:latin typeface="Cambria Math"/>
                      </a:rPr>
                      <m:t>𝐂</m:t>
                    </m:r>
                    <m:r>
                      <a:rPr lang="vi-VN" sz="4400" b="1" i="0">
                        <a:latin typeface="Cambria Math"/>
                      </a:rPr>
                      <m:t>′</m:t>
                    </m:r>
                  </m:oMath>
                </a14:m>
                <a:r>
                  <a:rPr lang="vi-VN" sz="4400" b="1" dirty="0">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vi-VN" sz="4400" b="1" i="0">
                        <a:latin typeface="Cambria Math"/>
                      </a:rPr>
                      <m:t>𝐌</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0">
                        <a:latin typeface="Cambria Math"/>
                      </a:rPr>
                      <m:t>𝐌</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𝐁𝐂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𝐁</m:t>
                    </m:r>
                    <m:r>
                      <a:rPr lang="en-US" sz="4400" b="1" i="0">
                        <a:latin typeface="Cambria Math"/>
                      </a:rPr>
                      <m:t>′</m:t>
                    </m:r>
                    <m:r>
                      <a:rPr lang="en-US" sz="4400" b="1" i="0">
                        <a:latin typeface="Cambria Math"/>
                      </a:rPr>
                      <m:t>𝐂</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                                   c)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a:rPr>
                      <m:t>𝐝</m:t>
                    </m:r>
                    <m:r>
                      <a:rPr lang="en-US" sz="4400" b="1">
                        <a:latin typeface="Cambria Math"/>
                      </a:rPr>
                      <m:t>=(</m:t>
                    </m:r>
                    <m:r>
                      <a:rPr lang="en-US" sz="4400" b="1">
                        <a:latin typeface="Cambria Math"/>
                      </a:rPr>
                      <m:t>𝐀𝐁</m:t>
                    </m:r>
                    <m:r>
                      <a:rPr lang="en-US" sz="4400" b="1">
                        <a:latin typeface="Cambria Math"/>
                      </a:rPr>
                      <m:t>′</m:t>
                    </m:r>
                    <m:r>
                      <a:rPr lang="en-US" sz="4400" b="1">
                        <a:latin typeface="Cambria Math"/>
                      </a:rPr>
                      <m:t>𝐂</m:t>
                    </m:r>
                    <m:r>
                      <a:rPr lang="en-US" sz="4400" b="1">
                        <a:latin typeface="Cambria Math"/>
                      </a:rPr>
                      <m:t>′)∩(</m:t>
                    </m:r>
                    <m:r>
                      <a:rPr lang="en-US" sz="4400" b="1">
                        <a:latin typeface="Cambria Math"/>
                      </a:rPr>
                      <m:t>𝐁𝐀</m:t>
                    </m:r>
                    <m:r>
                      <a:rPr lang="en-US" sz="4400" b="1">
                        <a:latin typeface="Cambria Math"/>
                      </a:rPr>
                      <m:t>′</m:t>
                    </m:r>
                    <m:r>
                      <a:rPr lang="en-US" sz="4400" b="1">
                        <a:latin typeface="Cambria Math"/>
                      </a:rPr>
                      <m:t>𝐂</m:t>
                    </m:r>
                    <m:r>
                      <a:rPr lang="en-US" sz="4400" b="1">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3276600"/>
                <a:ext cx="22098000" cy="2123658"/>
              </a:xfrm>
              <a:prstGeom prst="rect">
                <a:avLst/>
              </a:prstGeom>
              <a:blipFill rotWithShape="1">
                <a:blip r:embed="rId2"/>
                <a:stretch>
                  <a:fillRect l="-1103" t="-6034" b="-12356"/>
                </a:stretch>
              </a:blipFill>
            </p:spPr>
            <p:txBody>
              <a:bodyPr/>
              <a:lstStyle/>
              <a:p>
                <a:r>
                  <a:rPr lang="en-US">
                    <a:noFill/>
                  </a:rPr>
                  <a:t> </a:t>
                </a:r>
              </a:p>
            </p:txBody>
          </p:sp>
        </mc:Fallback>
      </mc:AlternateContent>
      <p:grpSp>
        <p:nvGrpSpPr>
          <p:cNvPr id="31" name="Group 10">
            <a:extLst>
              <a:ext uri="{FF2B5EF4-FFF2-40B4-BE49-F238E27FC236}">
                <a16:creationId xmlns:a16="http://schemas.microsoft.com/office/drawing/2014/main" id="{D595695A-D875-434F-951E-B079440FBC18}"/>
              </a:ext>
            </a:extLst>
          </p:cNvPr>
          <p:cNvGrpSpPr/>
          <p:nvPr/>
        </p:nvGrpSpPr>
        <p:grpSpPr>
          <a:xfrm>
            <a:off x="602696" y="5638800"/>
            <a:ext cx="23400000" cy="7543800"/>
            <a:chOff x="1270511" y="5884226"/>
            <a:chExt cx="22385992" cy="6970634"/>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30"/>
              <a:ext cx="22379009" cy="684363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6600" y="6096000"/>
            <a:ext cx="4953000" cy="601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19431000" y="6705600"/>
            <a:ext cx="3048000" cy="281940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9431000" y="8610600"/>
            <a:ext cx="1905000" cy="9144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431000" y="7620000"/>
            <a:ext cx="2514600" cy="190500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50000" y="6629400"/>
            <a:ext cx="3352800" cy="3886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0676326" y="852133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1"/>
              <p:cNvSpPr/>
              <p:nvPr/>
            </p:nvSpPr>
            <p:spPr>
              <a:xfrm>
                <a:off x="2514600" y="6553200"/>
                <a:ext cx="15468600" cy="36082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1">
                                    <a:latin typeface="Cambria Math"/>
                                  </a:rPr>
                                  <m:t>𝑰</m:t>
                                </m:r>
                                <m:r>
                                  <a:rPr lang="vi-VN" sz="4400" b="1">
                                    <a:latin typeface="Cambria Math"/>
                                  </a:rPr>
                                  <m:t>=</m:t>
                                </m:r>
                                <m:r>
                                  <a:rPr lang="vi-VN" sz="4400" b="1" i="1">
                                    <a:latin typeface="Cambria Math"/>
                                  </a:rPr>
                                  <m:t>𝑨𝑩</m:t>
                                </m:r>
                                <m:r>
                                  <a:rPr lang="vi-VN" sz="4400" b="1">
                                    <a:latin typeface="Cambria Math"/>
                                  </a:rPr>
                                  <m:t>′∩</m:t>
                                </m:r>
                                <m:r>
                                  <a:rPr lang="vi-VN" sz="4400" b="1" i="1">
                                    <a:latin typeface="Cambria Math"/>
                                  </a:rPr>
                                  <m:t>𝑨</m:t>
                                </m:r>
                                <m:r>
                                  <a:rPr lang="vi-VN" sz="4400" b="1">
                                    <a:latin typeface="Cambria Math"/>
                                  </a:rPr>
                                  <m:t>′</m:t>
                                </m:r>
                                <m:r>
                                  <a:rPr lang="vi-VN" sz="4400" b="1" i="1">
                                    <a:latin typeface="Cambria Math"/>
                                  </a:rPr>
                                  <m:t>𝑩</m:t>
                                </m:r>
                              </m:e>
                            </m:mr>
                            <m:mr>
                              <m:e>
                                <m:r>
                                  <a:rPr lang="vi-VN" sz="4400" b="1" i="1">
                                    <a:latin typeface="Cambria Math"/>
                                  </a:rPr>
                                  <m:t>𝑨</m:t>
                                </m:r>
                                <m:r>
                                  <a:rPr lang="vi-VN" sz="4400" b="1">
                                    <a:latin typeface="Cambria Math"/>
                                  </a:rPr>
                                  <m:t>′</m:t>
                                </m:r>
                                <m:r>
                                  <a:rPr lang="vi-VN" sz="4400" b="1" i="1">
                                    <a:latin typeface="Cambria Math"/>
                                  </a:rPr>
                                  <m:t>𝑩</m:t>
                                </m:r>
                                <m:r>
                                  <a:rPr lang="vi-VN" sz="4400" b="1">
                                    <a:latin typeface="Cambria Math"/>
                                  </a:rPr>
                                  <m:t>⊂(</m:t>
                                </m:r>
                                <m:r>
                                  <a:rPr lang="vi-VN" sz="4400" b="1" i="1">
                                    <a:latin typeface="Cambria Math"/>
                                  </a:rPr>
                                  <m:t>𝑨</m:t>
                                </m:r>
                                <m:r>
                                  <a:rPr lang="vi-VN" sz="4400" b="1">
                                    <a:latin typeface="Cambria Math"/>
                                  </a:rPr>
                                  <m:t>′</m:t>
                                </m:r>
                                <m:r>
                                  <a:rPr lang="vi-VN" sz="4400" b="1" i="1">
                                    <a:latin typeface="Cambria Math"/>
                                  </a:rPr>
                                  <m:t>𝑩𝑪</m:t>
                                </m:r>
                                <m:r>
                                  <a:rPr lang="vi-VN" sz="4400" b="1">
                                    <a:latin typeface="Cambria Math"/>
                                  </a:rPr>
                                  <m:t>′)</m:t>
                                </m:r>
                              </m:e>
                            </m:mr>
                            <m:mr>
                              <m:e>
                                <m:r>
                                  <a:rPr lang="vi-VN" sz="4400" b="1" i="1">
                                    <a:latin typeface="Cambria Math"/>
                                  </a:rPr>
                                  <m:t>𝑨𝑩</m:t>
                                </m:r>
                                <m:r>
                                  <a:rPr lang="vi-VN" sz="4400" b="1">
                                    <a:latin typeface="Cambria Math"/>
                                  </a:rPr>
                                  <m:t>′⊂(</m:t>
                                </m:r>
                                <m:r>
                                  <a:rPr lang="vi-VN" sz="4400" b="1" i="1">
                                    <a:latin typeface="Cambria Math"/>
                                  </a:rPr>
                                  <m:t>𝑨𝑩</m:t>
                                </m:r>
                                <m:r>
                                  <a:rPr lang="vi-VN" sz="4400" b="1">
                                    <a:latin typeface="Cambria Math"/>
                                  </a:rPr>
                                  <m:t>′</m:t>
                                </m:r>
                                <m:r>
                                  <a:rPr lang="vi-VN" sz="4400" b="1" i="1">
                                    <a:latin typeface="Cambria Math"/>
                                  </a:rPr>
                                  <m:t>𝑪</m:t>
                                </m:r>
                                <m:r>
                                  <a:rPr lang="vi-VN" sz="4400" b="1">
                                    <a:latin typeface="Cambria Math"/>
                                  </a:rPr>
                                  <m:t>′)</m:t>
                                </m:r>
                              </m:e>
                            </m:mr>
                          </m:m>
                        </m:e>
                      </m:d>
                      <m:r>
                        <a:rPr lang="vi-VN" sz="4400" b="1">
                          <a:latin typeface="Cambria Math"/>
                        </a:rPr>
                        <m:t>⇒</m:t>
                      </m:r>
                      <m:r>
                        <a:rPr lang="vi-VN" sz="4400" b="1" i="1">
                          <a:latin typeface="Cambria Math"/>
                        </a:rPr>
                        <m:t>𝑰</m:t>
                      </m:r>
                      <m:r>
                        <a:rPr lang="vi-VN" sz="4400" b="1">
                          <a:latin typeface="Cambria Math"/>
                        </a:rPr>
                        <m:t>∈(</m:t>
                      </m:r>
                      <m:r>
                        <a:rPr lang="vi-VN" sz="4400" b="1" i="1">
                          <a:latin typeface="Cambria Math"/>
                        </a:rPr>
                        <m:t>𝑨</m:t>
                      </m:r>
                      <m:r>
                        <a:rPr lang="vi-VN" sz="4400" b="1">
                          <a:latin typeface="Cambria Math"/>
                        </a:rPr>
                        <m:t>′</m:t>
                      </m:r>
                      <m:r>
                        <a:rPr lang="vi-VN" sz="4400" b="1" i="1">
                          <a:latin typeface="Cambria Math"/>
                        </a:rPr>
                        <m:t>𝑩𝑪</m:t>
                      </m:r>
                      <m:r>
                        <a:rPr lang="vi-VN" sz="4400" b="1">
                          <a:latin typeface="Cambria Math"/>
                        </a:rPr>
                        <m:t>′)∩(</m:t>
                      </m:r>
                      <m:r>
                        <a:rPr lang="vi-VN" sz="4400" b="1" i="1">
                          <a:latin typeface="Cambria Math"/>
                        </a:rPr>
                        <m:t>𝑨𝑩</m:t>
                      </m:r>
                      <m:r>
                        <a:rPr lang="vi-VN" sz="4400" b="1">
                          <a:latin typeface="Cambria Math"/>
                        </a:rPr>
                        <m:t>′</m:t>
                      </m:r>
                      <m:r>
                        <a:rPr lang="vi-VN" sz="4400" b="1" i="1">
                          <a:latin typeface="Cambria Math"/>
                        </a:rPr>
                        <m:t>𝑪</m:t>
                      </m:r>
                      <m:r>
                        <a:rPr lang="vi-VN" sz="4400" b="1">
                          <a:latin typeface="Cambria Math"/>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a:rPr>
                        <m:t>𝑪</m:t>
                      </m:r>
                      <m:r>
                        <a:rPr lang="en-US" sz="4400" b="1" i="1">
                          <a:latin typeface="Cambria Math"/>
                        </a:rPr>
                        <m:t>′∈</m:t>
                      </m:r>
                      <m:r>
                        <a:rPr lang="en-US" sz="4400" b="1">
                          <a:latin typeface="Cambria Math"/>
                        </a:rPr>
                        <m:t>(</m:t>
                      </m:r>
                      <m:r>
                        <a:rPr lang="en-US" sz="4400" b="1" i="1">
                          <a:latin typeface="Cambria Math"/>
                        </a:rPr>
                        <m:t>𝑨</m:t>
                      </m:r>
                      <m:r>
                        <a:rPr lang="en-US" sz="4400" b="1" i="1">
                          <a:latin typeface="Cambria Math"/>
                        </a:rPr>
                        <m:t>′</m:t>
                      </m:r>
                      <m:r>
                        <a:rPr lang="en-US" sz="4400" b="1" i="1">
                          <a:latin typeface="Cambria Math"/>
                        </a:rPr>
                        <m:t>𝑩𝑪</m:t>
                      </m:r>
                      <m:r>
                        <a:rPr lang="en-US" sz="4400" b="1" i="1">
                          <a:latin typeface="Cambria Math"/>
                        </a:rPr>
                        <m:t>′</m:t>
                      </m:r>
                      <m:r>
                        <a:rPr lang="en-US" sz="4400" b="1">
                          <a:latin typeface="Cambria Math"/>
                        </a:rPr>
                        <m:t>)</m:t>
                      </m:r>
                      <m:r>
                        <a:rPr lang="en-US" sz="4400" b="1" i="1">
                          <a:latin typeface="Cambria Math"/>
                        </a:rPr>
                        <m:t>∩</m:t>
                      </m:r>
                      <m:r>
                        <a:rPr lang="en-US" sz="4400" b="1">
                          <a:latin typeface="Cambria Math"/>
                        </a:rPr>
                        <m:t>(</m:t>
                      </m:r>
                      <m:r>
                        <a:rPr lang="en-US" sz="4400" b="1" i="1">
                          <a:latin typeface="Cambria Math"/>
                        </a:rPr>
                        <m:t>𝑨𝑩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a:rPr>
                      <m:t>(</m:t>
                    </m:r>
                    <m:r>
                      <a:rPr lang="en-US" sz="4400" b="1" i="1">
                        <a:latin typeface="Cambria Math"/>
                      </a:rPr>
                      <m:t>𝑨</m:t>
                    </m:r>
                    <m:r>
                      <a:rPr lang="en-US" sz="4400" b="1" i="1">
                        <a:latin typeface="Cambria Math"/>
                      </a:rPr>
                      <m:t>′</m:t>
                    </m:r>
                    <m:r>
                      <a:rPr lang="en-US" sz="4400" b="1" i="1">
                        <a:latin typeface="Cambria Math"/>
                      </a:rPr>
                      <m:t>𝑩𝑪</m:t>
                    </m:r>
                    <m:r>
                      <a:rPr lang="en-US" sz="4400" b="1" i="1">
                        <a:latin typeface="Cambria Math"/>
                      </a:rPr>
                      <m:t>′</m:t>
                    </m:r>
                    <m:r>
                      <a:rPr lang="en-US" sz="4400" b="1">
                        <a:latin typeface="Cambria Math"/>
                      </a:rPr>
                      <m:t>)</m:t>
                    </m:r>
                    <m:r>
                      <a:rPr lang="en-US" sz="4400" b="1" i="1">
                        <a:latin typeface="Cambria Math"/>
                      </a:rPr>
                      <m:t>∩</m:t>
                    </m:r>
                    <m:r>
                      <a:rPr lang="en-US" sz="4400" b="1">
                        <a:latin typeface="Cambria Math"/>
                      </a:rPr>
                      <m:t>(</m:t>
                    </m:r>
                    <m:r>
                      <a:rPr lang="en-US" sz="4400" b="1" i="1">
                        <a:latin typeface="Cambria Math"/>
                      </a:rPr>
                      <m:t>𝑨𝑩</m:t>
                    </m:r>
                    <m:r>
                      <a:rPr lang="en-US" sz="4400" b="1" i="1">
                        <a:latin typeface="Cambria Math"/>
                      </a:rPr>
                      <m:t>′</m:t>
                    </m:r>
                    <m:r>
                      <a:rPr lang="en-US" sz="4400" b="1" i="1">
                        <a:latin typeface="Cambria Math"/>
                      </a:rPr>
                      <m:t>𝑪</m:t>
                    </m:r>
                    <m:r>
                      <a:rPr lang="en-US" sz="4400" b="1" i="1">
                        <a:latin typeface="Cambria Math"/>
                      </a:rPr>
                      <m:t>′</m:t>
                    </m:r>
                    <m:r>
                      <a:rPr lang="en-US" sz="4400" b="1">
                        <a:latin typeface="Cambria Math"/>
                      </a:rPr>
                      <m:t>)</m:t>
                    </m:r>
                    <m:r>
                      <a:rPr lang="en-US" sz="4400" b="1" i="1">
                        <a:latin typeface="Cambria Math"/>
                      </a:rPr>
                      <m:t>=</m:t>
                    </m:r>
                    <m:r>
                      <a:rPr lang="en-US" sz="4400" b="1" i="1">
                        <a:latin typeface="Cambria Math"/>
                      </a:rPr>
                      <m:t>𝑪</m:t>
                    </m:r>
                    <m:r>
                      <a:rPr lang="en-US" sz="4400" b="1" i="1">
                        <a:latin typeface="Cambria Math"/>
                      </a:rPr>
                      <m:t>′</m:t>
                    </m:r>
                    <m:r>
                      <a:rPr lang="en-US" sz="4400" b="1" i="1">
                        <a:latin typeface="Cambria Math"/>
                      </a:rPr>
                      <m:t>𝑰</m:t>
                    </m:r>
                    <m:r>
                      <a:rPr lang="en-US" sz="4400" b="1" i="1">
                        <a:latin typeface="Cambria Math"/>
                      </a:rPr>
                      <m:t>⇒</m:t>
                    </m:r>
                    <m:r>
                      <a:rPr lang="en-US" sz="4400" b="1" i="1">
                        <a:latin typeface="Cambria Math"/>
                      </a:rPr>
                      <m:t>𝒅</m:t>
                    </m:r>
                    <m:r>
                      <a:rPr lang="en-US" sz="4400" b="1" i="1">
                        <a:latin typeface="Cambria Math"/>
                      </a:rPr>
                      <m:t>≡</m:t>
                    </m:r>
                    <m:r>
                      <a:rPr lang="en-US" sz="4400" b="1" i="1">
                        <a:latin typeface="Cambria Math"/>
                      </a:rPr>
                      <m:t>𝑪</m:t>
                    </m:r>
                    <m:r>
                      <a:rPr lang="en-US" sz="4400" b="1" i="1">
                        <a:latin typeface="Cambria Math"/>
                      </a:rPr>
                      <m:t>′</m:t>
                    </m:r>
                    <m:r>
                      <a:rPr lang="en-US" sz="4400" b="1" i="1">
                        <a:latin typeface="Cambria Math"/>
                      </a:rPr>
                      <m:t>𝑰</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514600" y="6553200"/>
                <a:ext cx="15468600" cy="3608232"/>
              </a:xfrm>
              <a:prstGeom prst="rect">
                <a:avLst/>
              </a:prstGeom>
              <a:blipFill rotWithShape="1">
                <a:blip r:embed="rId4"/>
                <a:stretch>
                  <a:fillRect l="-1616" b="-6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0040600" y="8229600"/>
                <a:ext cx="63671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4000" b="1" i="1">
                          <a:latin typeface="Cambria Math"/>
                        </a:rPr>
                        <m:t>𝑬</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20040600" y="8229600"/>
                <a:ext cx="636713" cy="707886"/>
              </a:xfrm>
              <a:prstGeom prst="rect">
                <a:avLst/>
              </a:prstGeom>
              <a:blipFill rotWithShape="1">
                <a:blip r:embed="rId5"/>
                <a:stretch>
                  <a:fillRect/>
                </a:stretch>
              </a:blipFill>
            </p:spPr>
            <p:txBody>
              <a:bodyPr/>
              <a:lstStyle/>
              <a:p>
                <a:r>
                  <a:rPr lang="en-US">
                    <a:noFill/>
                  </a:rPr>
                  <a:t> </a:t>
                </a:r>
              </a:p>
            </p:txBody>
          </p:sp>
        </mc:Fallback>
      </mc:AlternateContent>
      <p:cxnSp>
        <p:nvCxnSpPr>
          <p:cNvPr id="10" name="Straight Connector 9"/>
          <p:cNvCxnSpPr/>
          <p:nvPr/>
        </p:nvCxnSpPr>
        <p:spPr>
          <a:xfrm>
            <a:off x="19050000" y="6629400"/>
            <a:ext cx="2743200" cy="480060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793200" y="6714565"/>
            <a:ext cx="717176" cy="471543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103009" y="6679096"/>
            <a:ext cx="3438939" cy="39756"/>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0391410" y="903154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p:cNvSpPr/>
              <p:nvPr/>
            </p:nvSpPr>
            <p:spPr>
              <a:xfrm>
                <a:off x="20083122" y="9007890"/>
                <a:ext cx="51033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FF"/>
                          </a:solidFill>
                          <a:latin typeface="Cambria Math"/>
                        </a:rPr>
                        <m:t>𝐼</m:t>
                      </m:r>
                    </m:oMath>
                  </m:oMathPara>
                </a14:m>
                <a:endParaRPr lang="en-US" sz="4000" dirty="0">
                  <a:solidFill>
                    <a:srgbClr val="FF00FF"/>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0083122" y="9007890"/>
                <a:ext cx="510332" cy="707886"/>
              </a:xfrm>
              <a:prstGeom prst="rect">
                <a:avLst/>
              </a:prstGeom>
              <a:blipFill rotWithShape="1">
                <a:blip r:embed="rId6"/>
                <a:stretch>
                  <a:fillRect/>
                </a:stretch>
              </a:blipFill>
            </p:spPr>
            <p:txBody>
              <a:bodyPr/>
              <a:lstStyle/>
              <a:p>
                <a:r>
                  <a:rPr lang="en-US">
                    <a:noFill/>
                  </a:rPr>
                  <a:t> </a:t>
                </a:r>
              </a:p>
            </p:txBody>
          </p:sp>
        </mc:Fallback>
      </mc:AlternateContent>
      <p:cxnSp>
        <p:nvCxnSpPr>
          <p:cNvPr id="25" name="Straight Connector 24"/>
          <p:cNvCxnSpPr/>
          <p:nvPr/>
        </p:nvCxnSpPr>
        <p:spPr>
          <a:xfrm flipH="1">
            <a:off x="20457268" y="6683829"/>
            <a:ext cx="2076162" cy="2333711"/>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02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barn(inVertical)">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Effect transition="in" filter="barn(inVertical)">
                                      <p:cBhvr>
                                        <p:cTn id="25" dur="500"/>
                                        <p:tgtEl>
                                          <p:spTgt spid="2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xEl>
                                              <p:pRg st="2" end="2"/>
                                            </p:txEl>
                                          </p:spTgt>
                                        </p:tgtEl>
                                        <p:attrNameLst>
                                          <p:attrName>style.visibility</p:attrName>
                                        </p:attrNameLst>
                                      </p:cBhvr>
                                      <p:to>
                                        <p:strVal val="visible"/>
                                      </p:to>
                                    </p:set>
                                    <p:animEffect transition="in" filter="fade">
                                      <p:cBhvr>
                                        <p:cTn id="30" dur="500"/>
                                        <p:tgtEl>
                                          <p:spTgt spid="2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602695" y="2286000"/>
            <a:ext cx="23400000" cy="3352800"/>
            <a:chOff x="1175570" y="3048677"/>
            <a:chExt cx="22786429" cy="3353188"/>
          </a:xfrm>
        </p:grpSpPr>
        <p:sp>
          <p:nvSpPr>
            <p:cNvPr id="64" name="Rounded Rectangle 63"/>
            <p:cNvSpPr/>
            <p:nvPr/>
          </p:nvSpPr>
          <p:spPr>
            <a:xfrm>
              <a:off x="1175570" y="3533428"/>
              <a:ext cx="22786429" cy="2868437"/>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2</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066800" y="3276600"/>
                <a:ext cx="22098000" cy="2462213"/>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hình lăng trụ tam giác </a:t>
                </a:r>
                <a14:m>
                  <m:oMath xmlns:m="http://schemas.openxmlformats.org/officeDocument/2006/math">
                    <m:r>
                      <a:rPr lang="vi-VN" sz="4400" b="1" i="0">
                        <a:latin typeface="Cambria Math"/>
                      </a:rPr>
                      <m:t>𝐀𝐁𝐂</m:t>
                    </m:r>
                    <m:r>
                      <a:rPr lang="vi-VN" sz="4400" b="1" i="0">
                        <a:latin typeface="Cambria Math"/>
                      </a:rPr>
                      <m:t>.</m:t>
                    </m:r>
                    <m:r>
                      <a:rPr lang="vi-VN" sz="4400" b="1" i="0">
                        <a:latin typeface="Cambria Math"/>
                      </a:rPr>
                      <m:t>𝐀</m:t>
                    </m:r>
                    <m:r>
                      <a:rPr lang="vi-VN" sz="4400" b="1" i="0">
                        <a:latin typeface="Cambria Math"/>
                      </a:rPr>
                      <m:t>′</m:t>
                    </m:r>
                    <m:r>
                      <a:rPr lang="vi-VN" sz="4400" b="1" i="0">
                        <a:latin typeface="Cambria Math"/>
                      </a:rPr>
                      <m:t>𝐁</m:t>
                    </m:r>
                    <m:r>
                      <a:rPr lang="vi-VN" sz="4400" b="1" i="0">
                        <a:latin typeface="Cambria Math"/>
                      </a:rPr>
                      <m:t>′</m:t>
                    </m:r>
                    <m:r>
                      <a:rPr lang="vi-VN" sz="4400" b="1" i="0">
                        <a:latin typeface="Cambria Math"/>
                      </a:rPr>
                      <m:t>𝐂</m:t>
                    </m:r>
                    <m:r>
                      <a:rPr lang="vi-VN" sz="4400" b="1" i="0">
                        <a:latin typeface="Cambria Math"/>
                      </a:rPr>
                      <m:t>′</m:t>
                    </m:r>
                  </m:oMath>
                </a14:m>
                <a:r>
                  <a:rPr lang="vi-VN" sz="4400" b="1" dirty="0">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vi-VN" sz="4400" b="1" i="0">
                        <a:latin typeface="Cambria Math"/>
                      </a:rPr>
                      <m:t>𝐌</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400" b="1" i="0">
                        <a:latin typeface="Cambria Math"/>
                      </a:rPr>
                      <m:t>𝐌</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𝐁𝐂</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𝐁</m:t>
                    </m:r>
                    <m:r>
                      <a:rPr lang="en-US" sz="4400" b="1" i="0">
                        <a:latin typeface="Cambria Math"/>
                      </a:rPr>
                      <m:t>′</m:t>
                    </m:r>
                    <m:r>
                      <a:rPr lang="en-US" sz="4400" b="1" i="0">
                        <a:latin typeface="Cambria Math"/>
                      </a:rPr>
                      <m:t>𝐂</m:t>
                    </m:r>
                    <m:r>
                      <a:rPr lang="en-US" sz="4400" b="1" i="0">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d) </a:t>
                </a:r>
                <a:r>
                  <a:rPr lang="en-US" sz="4400" b="1" dirty="0" err="1">
                    <a:latin typeface="Tahoma" panose="020B0604030504040204" pitchFamily="34" charset="0"/>
                    <a:ea typeface="Tahoma" panose="020B0604030504040204" pitchFamily="34" charset="0"/>
                    <a:cs typeface="Tahoma" panose="020B0604030504040204" pitchFamily="34" charset="0"/>
                  </a:rPr>
                  <a:t>Tìm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a:rPr>
                      <m:t>𝐆</m:t>
                    </m:r>
                    <m:r>
                      <a:rPr lang="en-US" sz="4400" b="1">
                        <a:latin typeface="Cambria Math"/>
                      </a:rPr>
                      <m:t>=</m:t>
                    </m:r>
                    <m:r>
                      <a:rPr lang="en-US" sz="4400" b="1">
                        <a:latin typeface="Cambria Math"/>
                      </a:rPr>
                      <m:t>𝐝</m:t>
                    </m:r>
                    <m:r>
                      <a:rPr lang="en-US" sz="4400" b="1">
                        <a:latin typeface="Cambria Math"/>
                      </a:rPr>
                      <m:t>∩(</m:t>
                    </m:r>
                    <m:r>
                      <a:rPr lang="en-US" sz="4400" b="1">
                        <a:latin typeface="Cambria Math"/>
                      </a:rPr>
                      <m:t>𝐀𝐌𝐌</m:t>
                    </m:r>
                    <m:r>
                      <a:rPr lang="en-US" sz="4400" b="1">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minh </a:t>
                </a:r>
                <a14:m>
                  <m:oMath xmlns:m="http://schemas.openxmlformats.org/officeDocument/2006/math">
                    <m:r>
                      <a:rPr lang="vi-VN" sz="4400" b="1">
                        <a:latin typeface="Cambria Math"/>
                      </a:rPr>
                      <m:t>𝐆</m:t>
                    </m:r>
                  </m:oMath>
                </a14:m>
                <a:r>
                  <a:rPr lang="vi-VN" sz="4400" b="1" dirty="0">
                    <a:latin typeface="Tahoma" panose="020B0604030504040204" pitchFamily="34" charset="0"/>
                    <a:ea typeface="Tahoma" panose="020B0604030504040204" pitchFamily="34" charset="0"/>
                    <a:cs typeface="Tahoma" panose="020B0604030504040204" pitchFamily="34" charset="0"/>
                  </a:rPr>
                  <a:t> là trọng tâm tam giác </a:t>
                </a:r>
                <a14:m>
                  <m:oMath xmlns:m="http://schemas.openxmlformats.org/officeDocument/2006/math">
                    <m:r>
                      <a:rPr lang="en-US" sz="4400" b="1">
                        <a:latin typeface="Cambria Math"/>
                      </a:rPr>
                      <m:t>𝐀𝐁</m:t>
                    </m:r>
                    <m:r>
                      <a:rPr lang="en-US" sz="4400" b="1">
                        <a:latin typeface="Cambria Math"/>
                      </a:rPr>
                      <m:t>′</m:t>
                    </m:r>
                    <m:r>
                      <a:rPr lang="en-US" sz="4400" b="1">
                        <a:latin typeface="Cambria Math"/>
                      </a:rPr>
                      <m:t>𝐂</m:t>
                    </m:r>
                    <m:r>
                      <a:rPr lang="en-US" sz="4400" b="1">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3276600"/>
                <a:ext cx="22098000" cy="2462213"/>
              </a:xfrm>
              <a:prstGeom prst="rect">
                <a:avLst/>
              </a:prstGeom>
              <a:blipFill rotWithShape="1">
                <a:blip r:embed="rId2"/>
                <a:stretch>
                  <a:fillRect l="-1103" t="-5211" b="-5459"/>
                </a:stretch>
              </a:blipFill>
            </p:spPr>
            <p:txBody>
              <a:bodyPr/>
              <a:lstStyle/>
              <a:p>
                <a:r>
                  <a:rPr lang="en-US">
                    <a:noFill/>
                  </a:rPr>
                  <a:t> </a:t>
                </a:r>
              </a:p>
            </p:txBody>
          </p:sp>
        </mc:Fallback>
      </mc:AlternateContent>
      <p:grpSp>
        <p:nvGrpSpPr>
          <p:cNvPr id="31" name="Group 10">
            <a:extLst>
              <a:ext uri="{FF2B5EF4-FFF2-40B4-BE49-F238E27FC236}">
                <a16:creationId xmlns:a16="http://schemas.microsoft.com/office/drawing/2014/main" id="{D595695A-D875-434F-951E-B079440FBC18}"/>
              </a:ext>
            </a:extLst>
          </p:cNvPr>
          <p:cNvGrpSpPr/>
          <p:nvPr/>
        </p:nvGrpSpPr>
        <p:grpSpPr>
          <a:xfrm>
            <a:off x="602696" y="5638800"/>
            <a:ext cx="23400000" cy="7543800"/>
            <a:chOff x="1270511" y="5884226"/>
            <a:chExt cx="22385992" cy="6970634"/>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30"/>
              <a:ext cx="22379009" cy="684363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pic>
        <p:nvPicPr>
          <p:cNvPr id="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6600" y="6096000"/>
            <a:ext cx="4953000" cy="601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19431000" y="6705600"/>
            <a:ext cx="3048000" cy="281940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9431000" y="8610600"/>
            <a:ext cx="1905000" cy="9144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431000" y="7620000"/>
            <a:ext cx="2514600" cy="1905000"/>
          </a:xfrm>
          <a:prstGeom prst="line">
            <a:avLst/>
          </a:prstGeom>
          <a:ln w="28575">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050000" y="6629400"/>
            <a:ext cx="3352800" cy="38862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0676326" y="8521337"/>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22"/>
              <p:cNvSpPr/>
              <p:nvPr/>
            </p:nvSpPr>
            <p:spPr>
              <a:xfrm>
                <a:off x="20040600" y="8229600"/>
                <a:ext cx="63671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4000" b="1" i="1">
                          <a:latin typeface="Cambria Math"/>
                        </a:rPr>
                        <m:t>𝑬</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20040600" y="8229600"/>
                <a:ext cx="636713" cy="707886"/>
              </a:xfrm>
              <a:prstGeom prst="rect">
                <a:avLst/>
              </a:prstGeom>
              <a:blipFill rotWithShape="1">
                <a:blip r:embed="rId5"/>
                <a:stretch>
                  <a:fillRect/>
                </a:stretch>
              </a:blipFill>
            </p:spPr>
            <p:txBody>
              <a:bodyPr/>
              <a:lstStyle/>
              <a:p>
                <a:r>
                  <a:rPr lang="en-US">
                    <a:noFill/>
                  </a:rPr>
                  <a:t> </a:t>
                </a:r>
              </a:p>
            </p:txBody>
          </p:sp>
        </mc:Fallback>
      </mc:AlternateContent>
      <p:cxnSp>
        <p:nvCxnSpPr>
          <p:cNvPr id="10" name="Straight Connector 9"/>
          <p:cNvCxnSpPr/>
          <p:nvPr/>
        </p:nvCxnSpPr>
        <p:spPr>
          <a:xfrm>
            <a:off x="19050000" y="6629400"/>
            <a:ext cx="2743200" cy="480060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1793200" y="6714565"/>
            <a:ext cx="717176" cy="471543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103009" y="6679096"/>
            <a:ext cx="3438939" cy="39756"/>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0391410" y="9031541"/>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p:cNvSpPr/>
              <p:nvPr/>
            </p:nvSpPr>
            <p:spPr>
              <a:xfrm>
                <a:off x="20083122" y="9007890"/>
                <a:ext cx="51033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FF00FF"/>
                          </a:solidFill>
                          <a:latin typeface="Cambria Math"/>
                        </a:rPr>
                        <m:t>𝐼</m:t>
                      </m:r>
                    </m:oMath>
                  </m:oMathPara>
                </a14:m>
                <a:endParaRPr lang="en-US" sz="4000" dirty="0">
                  <a:solidFill>
                    <a:srgbClr val="FF00FF"/>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0083122" y="9007890"/>
                <a:ext cx="510332" cy="707886"/>
              </a:xfrm>
              <a:prstGeom prst="rect">
                <a:avLst/>
              </a:prstGeom>
              <a:blipFill rotWithShape="1">
                <a:blip r:embed="rId6"/>
                <a:stretch>
                  <a:fillRect/>
                </a:stretch>
              </a:blipFill>
            </p:spPr>
            <p:txBody>
              <a:bodyPr/>
              <a:lstStyle/>
              <a:p>
                <a:r>
                  <a:rPr lang="en-US">
                    <a:noFill/>
                  </a:rPr>
                  <a:t> </a:t>
                </a:r>
              </a:p>
            </p:txBody>
          </p:sp>
        </mc:Fallback>
      </mc:AlternateContent>
      <p:cxnSp>
        <p:nvCxnSpPr>
          <p:cNvPr id="25" name="Straight Connector 24"/>
          <p:cNvCxnSpPr/>
          <p:nvPr/>
        </p:nvCxnSpPr>
        <p:spPr>
          <a:xfrm flipH="1">
            <a:off x="20457268" y="6683829"/>
            <a:ext cx="2076162" cy="2333711"/>
          </a:xfrm>
          <a:prstGeom prst="line">
            <a:avLst/>
          </a:prstGeom>
          <a:ln w="28575">
            <a:solidFill>
              <a:srgbClr val="7030A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1001486" y="6838604"/>
                <a:ext cx="17068800" cy="6232796"/>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𝑰</m:t>
                    </m:r>
                    <m:r>
                      <a:rPr lang="en-US" sz="4400" b="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𝑰</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𝑨𝑴𝑴</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m:t>
                    </m:r>
                    <m:r>
                      <a:rPr lang="en-US" sz="4400" b="1" i="1">
                        <a:latin typeface="Cambria Math" panose="02040503050406030204" pitchFamily="18" charset="0"/>
                      </a:rPr>
                      <m:t>𝑨𝑴</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r>
                      <a:rPr lang="en-US" sz="4400" b="1" i="1">
                        <a:latin typeface="Cambria Math" panose="02040503050406030204" pitchFamily="18" charset="0"/>
                      </a:rPr>
                      <m:t>=</m:t>
                    </m:r>
                    <m:r>
                      <a:rPr lang="en-US" sz="4400" b="1" i="1">
                        <a:latin typeface="Cambria Math" panose="02040503050406030204" pitchFamily="18" charset="0"/>
                      </a:rPr>
                      <m:t>𝑨𝑴</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𝑰</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panose="02040503050406030204" pitchFamily="18" charset="0"/>
                                  </a:rPr>
                                  <m:t>𝑨𝑴</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𝑰</m:t>
                                </m:r>
                                <m:r>
                                  <a:rPr lang="en-US" sz="4400" b="1" i="1">
                                    <a:latin typeface="Cambria Math" panose="02040503050406030204" pitchFamily="18" charset="0"/>
                                  </a:rPr>
                                  <m:t>=</m:t>
                                </m:r>
                                <m:r>
                                  <a:rPr lang="en-US" sz="4400" b="1" i="1">
                                    <a:latin typeface="Cambria Math" panose="02040503050406030204" pitchFamily="18" charset="0"/>
                                  </a:rPr>
                                  <m:t>𝑮</m:t>
                                </m:r>
                              </m:e>
                            </m:mr>
                            <m:mr>
                              <m:e>
                                <m:r>
                                  <a:rPr lang="en-US" sz="4400" b="1" i="1">
                                    <a:latin typeface="Cambria Math" panose="02040503050406030204" pitchFamily="18" charset="0"/>
                                  </a:rPr>
                                  <m:t>𝑨𝑴</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𝑨𝑴𝑴</m:t>
                                </m:r>
                                <m:r>
                                  <a:rPr lang="en-US" sz="4400" b="1" i="1">
                                    <a:latin typeface="Cambria Math" panose="02040503050406030204" pitchFamily="18" charset="0"/>
                                  </a:rPr>
                                  <m:t>′</m:t>
                                </m:r>
                                <m:r>
                                  <a:rPr lang="en-US" sz="4400" b="1">
                                    <a:latin typeface="Cambria Math" panose="02040503050406030204" pitchFamily="18" charset="0"/>
                                  </a:rPr>
                                  <m:t>)</m:t>
                                </m:r>
                              </m:e>
                            </m:mr>
                          </m:m>
                        </m:e>
                      </m:d>
                      <m:r>
                        <a:rPr lang="en-US" sz="4400" b="1" i="1">
                          <a:latin typeface="Cambria Math" panose="02040503050406030204" pitchFamily="18" charset="0"/>
                        </a:rPr>
                        <m:t>⇒</m:t>
                      </m:r>
                      <m:r>
                        <a:rPr lang="en-US" sz="4400" b="1" i="1">
                          <a:latin typeface="Cambria Math" panose="02040503050406030204" pitchFamily="18" charset="0"/>
                        </a:rPr>
                        <m:t>𝑮</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𝑰</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𝑨𝑴𝑴</m:t>
                      </m:r>
                      <m:r>
                        <a:rPr lang="en-US" sz="4400" b="1" i="1">
                          <a:latin typeface="Cambria Math" panose="02040503050406030204" pitchFamily="18" charset="0"/>
                        </a:rPr>
                        <m:t>′</m:t>
                      </m:r>
                      <m:r>
                        <a:rPr lang="en-US" sz="4400" b="1">
                          <a:latin typeface="Cambria Math" panose="02040503050406030204" pitchFamily="18"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r>
                      <a:rPr lang="en-US" sz="4400" b="1" i="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𝑨𝑴𝑴</m:t>
                    </m:r>
                    <m:r>
                      <a:rPr lang="en-US" sz="4400" b="1" i="1">
                        <a:latin typeface="Cambria Math" panose="02040503050406030204" pitchFamily="18" charset="0"/>
                      </a:rPr>
                      <m:t>′</m:t>
                    </m:r>
                    <m:r>
                      <a:rPr lang="en-US" sz="4400" b="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tuyến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panose="02040503050406030204" pitchFamily="18" charset="0"/>
                          </a:rPr>
                          <m:t>𝑪</m:t>
                        </m:r>
                      </m:e>
                      <m:sup>
                        <m:r>
                          <a:rPr lang="en-US" sz="4400" b="1" i="1">
                            <a:latin typeface="Cambria Math" panose="02040503050406030204" pitchFamily="18" charset="0"/>
                          </a:rPr>
                          <m:t>′</m:t>
                        </m:r>
                      </m:sup>
                    </m:sSup>
                    <m:r>
                      <a:rPr lang="en-US" sz="4400" b="1" i="1">
                        <a:latin typeface="Cambria Math" panose="02040503050406030204" pitchFamily="18" charset="0"/>
                      </a:rPr>
                      <m:t>𝑰</m:t>
                    </m:r>
                    <m:r>
                      <a:rPr lang="en-US" sz="4400" b="1">
                        <a:latin typeface="Cambria Math" panose="02040503050406030204" pitchFamily="18" charset="0"/>
                      </a:rPr>
                      <m:t>,</m:t>
                    </m:r>
                    <m:r>
                      <a:rPr lang="en-US" sz="4400" b="1" i="1">
                        <a:latin typeface="Cambria Math" panose="02040503050406030204" pitchFamily="18" charset="0"/>
                      </a:rPr>
                      <m:t>𝑨</m:t>
                    </m:r>
                    <m:sSup>
                      <m:sSupPr>
                        <m:ctrlPr>
                          <a:rPr lang="en-US" sz="4400" b="1" i="1">
                            <a:latin typeface="Cambria Math" panose="02040503050406030204" pitchFamily="18" charset="0"/>
                          </a:rPr>
                        </m:ctrlPr>
                      </m:sSupPr>
                      <m:e>
                        <m:r>
                          <a:rPr lang="en-US" sz="4400" b="1" i="1">
                            <a:latin typeface="Cambria Math" panose="02040503050406030204" pitchFamily="18" charset="0"/>
                          </a:rPr>
                          <m:t>𝑴</m:t>
                        </m:r>
                      </m:e>
                      <m:sup>
                        <m:r>
                          <a:rPr lang="en-US" sz="4400" b="1" i="1">
                            <a:latin typeface="Cambria Math" panose="02040503050406030204" pitchFamily="18" charset="0"/>
                          </a:rPr>
                          <m:t>′</m:t>
                        </m:r>
                      </m:sup>
                    </m:sSup>
                  </m:oMath>
                </a14:m>
                <a:endParaRPr lang="en-US" sz="4400" b="1" i="1" dirty="0"/>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𝑮</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𝑰</m:t>
                      </m:r>
                      <m:r>
                        <a:rPr lang="en-US" sz="4400" b="1" i="1">
                          <a:latin typeface="Cambria Math" panose="02040503050406030204" pitchFamily="18" charset="0"/>
                        </a:rPr>
                        <m:t>∩</m:t>
                      </m:r>
                      <m:r>
                        <a:rPr lang="en-US" sz="4400" b="1" i="1">
                          <a:latin typeface="Cambria Math" panose="02040503050406030204" pitchFamily="18" charset="0"/>
                        </a:rPr>
                        <m:t>𝑨𝑴</m:t>
                      </m:r>
                      <m:r>
                        <a:rPr lang="en-US" sz="4400" b="1" i="1">
                          <a:latin typeface="Cambria Math" panose="02040503050406030204" pitchFamily="18" charset="0"/>
                        </a:rPr>
                        <m:t>′</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i="1" dirty="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vi-VN" sz="4400" b="1" i="1">
                        <a:latin typeface="Cambria Math" panose="02040503050406030204" pitchFamily="18" charset="0"/>
                      </a:rPr>
                      <m:t>𝑮</m:t>
                    </m:r>
                  </m:oMath>
                </a14:m>
                <a:r>
                  <a:rPr lang="vi-VN" sz="4400" b="1" i="1" dirty="0">
                    <a:latin typeface="Tahoma" panose="020B0604030504040204" pitchFamily="34" charset="0"/>
                    <a:ea typeface="Tahoma" panose="020B0604030504040204" pitchFamily="34" charset="0"/>
                    <a:cs typeface="Tahoma" panose="020B0604030504040204" pitchFamily="34" charset="0"/>
                  </a:rPr>
                  <a:t> là trọng tâm tam giác </a:t>
                </a:r>
                <a14:m>
                  <m:oMath xmlns:m="http://schemas.openxmlformats.org/officeDocument/2006/math">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001486" y="6838604"/>
                <a:ext cx="17068800" cy="6232796"/>
              </a:xfrm>
              <a:prstGeom prst="rect">
                <a:avLst/>
              </a:prstGeom>
              <a:blipFill rotWithShape="1">
                <a:blip r:embed="rId7"/>
                <a:stretch>
                  <a:fillRect l="-1429" t="-2055" b="-3620"/>
                </a:stretch>
              </a:blipFill>
            </p:spPr>
            <p:txBody>
              <a:bodyPr/>
              <a:lstStyle/>
              <a:p>
                <a:r>
                  <a:rPr lang="en-US">
                    <a:noFill/>
                  </a:rPr>
                  <a:t> </a:t>
                </a:r>
              </a:p>
            </p:txBody>
          </p:sp>
        </mc:Fallback>
      </mc:AlternateContent>
      <p:sp>
        <p:nvSpPr>
          <p:cNvPr id="8" name="Oval 7"/>
          <p:cNvSpPr/>
          <p:nvPr/>
        </p:nvSpPr>
        <p:spPr>
          <a:xfrm>
            <a:off x="21092803" y="8129517"/>
            <a:ext cx="155448" cy="156727"/>
          </a:xfrm>
          <a:prstGeom prst="ellipse">
            <a:avLst/>
          </a:prstGeom>
          <a:solidFill>
            <a:srgbClr val="0000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20591605" y="7441903"/>
                <a:ext cx="598241"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00FF"/>
                          </a:solidFill>
                          <a:latin typeface="Cambria Math"/>
                        </a:rPr>
                        <m:t>𝑮</m:t>
                      </m:r>
                    </m:oMath>
                  </m:oMathPara>
                </a14:m>
                <a:endParaRPr lang="en-US" sz="4000" dirty="0">
                  <a:solidFill>
                    <a:srgbClr val="0000FF"/>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0591605" y="7441903"/>
                <a:ext cx="598241" cy="64633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31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arn(inVertic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arn(inVertical)">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barn(inVertical)">
                                      <p:cBhvr>
                                        <p:cTn id="39" dur="500"/>
                                        <p:tgtEl>
                                          <p:spTgt spid="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arn(inVertic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barn(inVertical)">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barn(inVertical)">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barn(inVertical)">
                                      <p:cBhvr>
                                        <p:cTn id="67" dur="500"/>
                                        <p:tgtEl>
                                          <p:spTgt spid="6">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Effect transition="in" filter="barn(inVertical)">
                                      <p:cBhvr>
                                        <p:cTn id="72" dur="500"/>
                                        <p:tgtEl>
                                          <p:spTgt spid="6">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Effect transition="in" filter="barn(inVertical)">
                                      <p:cBhvr>
                                        <p:cTn id="77" dur="500"/>
                                        <p:tgtEl>
                                          <p:spTgt spid="6">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wheel(1)">
                                      <p:cBhvr>
                                        <p:cTn id="8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743371" y="2286000"/>
            <a:ext cx="23400000" cy="2473570"/>
            <a:chOff x="1175570" y="3048677"/>
            <a:chExt cx="22346764" cy="2473856"/>
          </a:xfrm>
        </p:grpSpPr>
        <p:sp>
          <p:nvSpPr>
            <p:cNvPr id="64" name="Rounded Rectangle 63"/>
            <p:cNvSpPr/>
            <p:nvPr/>
          </p:nvSpPr>
          <p:spPr>
            <a:xfrm>
              <a:off x="1175571" y="3533429"/>
              <a:ext cx="22346763" cy="1989104"/>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3</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066800" y="3276600"/>
                <a:ext cx="22098000"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hình hộp </a:t>
                </a:r>
                <a14:m>
                  <m:oMath xmlns:m="http://schemas.openxmlformats.org/officeDocument/2006/math">
                    <m:r>
                      <a:rPr lang="vi-VN" sz="4400" b="1" i="0">
                        <a:latin typeface="Cambria Math" panose="02040503050406030204" pitchFamily="18" charset="0"/>
                      </a:rPr>
                      <m:t>𝐀𝐁𝐂𝐃</m:t>
                    </m:r>
                    <m:r>
                      <a:rPr lang="vi-VN" sz="4400" b="1" i="0">
                        <a:latin typeface="Cambria Math" panose="02040503050406030204" pitchFamily="18" charset="0"/>
                      </a:rPr>
                      <m:t>.</m:t>
                    </m:r>
                    <m:r>
                      <a:rPr lang="vi-VN" sz="4400" b="1" i="0">
                        <a:latin typeface="Cambria Math" panose="02040503050406030204" pitchFamily="18" charset="0"/>
                      </a:rPr>
                      <m:t>𝐀</m:t>
                    </m:r>
                    <m:r>
                      <a:rPr lang="vi-VN" sz="4400" b="1" i="0">
                        <a:latin typeface="Cambria Math" panose="02040503050406030204" pitchFamily="18" charset="0"/>
                      </a:rPr>
                      <m:t>′</m:t>
                    </m:r>
                    <m:r>
                      <a:rPr lang="vi-VN" sz="4400" b="1" i="0">
                        <a:latin typeface="Cambria Math" panose="02040503050406030204" pitchFamily="18" charset="0"/>
                      </a:rPr>
                      <m:t>𝐁</m:t>
                    </m:r>
                    <m:r>
                      <a:rPr lang="vi-VN" sz="4400" b="1" i="0">
                        <a:latin typeface="Cambria Math" panose="02040503050406030204" pitchFamily="18" charset="0"/>
                      </a:rPr>
                      <m:t>′</m:t>
                    </m:r>
                    <m:r>
                      <a:rPr lang="vi-VN" sz="4400" b="1" i="0">
                        <a:latin typeface="Cambria Math" panose="02040503050406030204" pitchFamily="18" charset="0"/>
                      </a:rPr>
                      <m:t>𝐂</m:t>
                    </m:r>
                    <m:r>
                      <a:rPr lang="vi-VN" sz="4400" b="1" i="0">
                        <a:latin typeface="Cambria Math" panose="02040503050406030204" pitchFamily="18" charset="0"/>
                      </a:rPr>
                      <m:t>′</m:t>
                    </m:r>
                    <m:r>
                      <a:rPr lang="vi-VN" sz="4400" b="1" i="0">
                        <a:latin typeface="Cambria Math" panose="02040503050406030204" pitchFamily="18" charset="0"/>
                      </a:rPr>
                      <m:t>𝐃</m:t>
                    </m:r>
                    <m:r>
                      <a:rPr lang="vi-VN" sz="4400" b="1" i="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a) Chứng minh rằng  </a:t>
                </a:r>
                <a14:m>
                  <m:oMath xmlns:m="http://schemas.openxmlformats.org/officeDocument/2006/math">
                    <m:r>
                      <a:rPr lang="en-US" sz="4400" b="1" i="0">
                        <a:latin typeface="Cambria Math" panose="02040503050406030204" pitchFamily="18" charset="0"/>
                      </a:rPr>
                      <m:t>(</m:t>
                    </m:r>
                    <m:r>
                      <a:rPr lang="en-US" sz="4400" b="1" i="0">
                        <a:latin typeface="Cambria Math" panose="02040503050406030204" pitchFamily="18" charset="0"/>
                      </a:rPr>
                      <m:t>𝐁𝐃𝐀</m:t>
                    </m:r>
                    <m:r>
                      <a:rPr lang="en-US" sz="4400" b="1" i="0">
                        <a:latin typeface="Cambria Math" panose="02040503050406030204" pitchFamily="18" charset="0"/>
                      </a:rPr>
                      <m:t>′)//(</m:t>
                    </m:r>
                    <m:r>
                      <a:rPr lang="en-US" sz="4400" b="1" i="0">
                        <a:latin typeface="Cambria Math" panose="02040503050406030204" pitchFamily="18" charset="0"/>
                      </a:rPr>
                      <m:t>𝐁</m:t>
                    </m:r>
                    <m:r>
                      <a:rPr lang="en-US" sz="4400" b="1" i="0">
                        <a:latin typeface="Cambria Math" panose="02040503050406030204" pitchFamily="18" charset="0"/>
                      </a:rPr>
                      <m:t>′</m:t>
                    </m:r>
                    <m:r>
                      <a:rPr lang="en-US" sz="4400" b="1" i="0">
                        <a:latin typeface="Cambria Math" panose="02040503050406030204" pitchFamily="18" charset="0"/>
                      </a:rPr>
                      <m:t>𝐃</m:t>
                    </m:r>
                    <m:r>
                      <a:rPr lang="en-US" sz="4400" b="1" i="0">
                        <a:latin typeface="Cambria Math" panose="02040503050406030204" pitchFamily="18" charset="0"/>
                      </a:rPr>
                      <m:t>′</m:t>
                    </m:r>
                    <m:r>
                      <a:rPr lang="en-US" sz="4400" b="1" i="0">
                        <a:latin typeface="Cambria Math" panose="02040503050406030204" pitchFamily="18" charset="0"/>
                      </a:rPr>
                      <m:t>𝐂</m:t>
                    </m:r>
                    <m:r>
                      <a:rPr lang="en-US" sz="4400" b="1" i="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3276600"/>
                <a:ext cx="22098000" cy="1446550"/>
              </a:xfrm>
              <a:prstGeom prst="rect">
                <a:avLst/>
              </a:prstGeom>
              <a:blipFill rotWithShape="1">
                <a:blip r:embed="rId2"/>
                <a:stretch>
                  <a:fillRect l="-1103" t="-8861" b="-18565"/>
                </a:stretch>
              </a:blipFill>
            </p:spPr>
            <p:txBody>
              <a:bodyPr/>
              <a:lstStyle/>
              <a:p>
                <a:r>
                  <a:rPr lang="en-US">
                    <a:noFill/>
                  </a:rPr>
                  <a:t> </a:t>
                </a:r>
              </a:p>
            </p:txBody>
          </p:sp>
        </mc:Fallback>
      </mc:AlternateContent>
      <p:grpSp>
        <p:nvGrpSpPr>
          <p:cNvPr id="31" name="Group 10">
            <a:extLst>
              <a:ext uri="{FF2B5EF4-FFF2-40B4-BE49-F238E27FC236}">
                <a16:creationId xmlns:a16="http://schemas.microsoft.com/office/drawing/2014/main" id="{D595695A-D875-434F-951E-B079440FBC18}"/>
              </a:ext>
            </a:extLst>
          </p:cNvPr>
          <p:cNvGrpSpPr/>
          <p:nvPr/>
        </p:nvGrpSpPr>
        <p:grpSpPr>
          <a:xfrm>
            <a:off x="743372" y="5029204"/>
            <a:ext cx="23400000" cy="7795842"/>
            <a:chOff x="1270511" y="5884226"/>
            <a:chExt cx="21661156" cy="7203526"/>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30"/>
              <a:ext cx="21654173" cy="707652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18" name="Rectangle 17"/>
              <p:cNvSpPr/>
              <p:nvPr/>
            </p:nvSpPr>
            <p:spPr>
              <a:xfrm>
                <a:off x="1242647" y="5678779"/>
                <a:ext cx="12192000" cy="6447021"/>
              </a:xfrm>
              <a:prstGeom prst="rect">
                <a:avLst/>
              </a:prstGeom>
            </p:spPr>
            <p:txBody>
              <a:bodyPr>
                <a:spAutoFit/>
              </a:bodyPr>
              <a:lstStyle/>
              <a:p>
                <a:r>
                  <a:rPr lang="en-US" sz="4400" b="1" dirty="0"/>
                  <a:t>Ta </a:t>
                </a:r>
                <a:r>
                  <a:rPr lang="en-US" sz="4400" b="1" dirty="0" err="1"/>
                  <a:t>có</a:t>
                </a:r>
                <a:r>
                  <a:rPr lang="en-US" sz="4400" b="1" dirty="0"/>
                  <a:t>: </a:t>
                </a:r>
              </a:p>
              <a:p>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𝑩𝑫</m:t>
                              </m:r>
                            </m:e>
                          </m:mr>
                          <m:mr>
                            <m:e>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a:latin typeface="Cambria Math" panose="02040503050406030204" pitchFamily="18" charset="0"/>
                                </a:rPr>
                                <m:t>)</m:t>
                              </m:r>
                            </m:e>
                          </m:mr>
                          <m:mr>
                            <m:e>
                              <m:r>
                                <a:rPr lang="en-US" sz="4400" b="1" i="1">
                                  <a:latin typeface="Cambria Math" panose="02040503050406030204" pitchFamily="18" charset="0"/>
                                </a:rPr>
                                <m:t>𝑩𝑫</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a:latin typeface="Cambria Math" panose="02040503050406030204" pitchFamily="18" charset="0"/>
                                </a:rPr>
                                <m:t>)</m:t>
                              </m:r>
                            </m:e>
                          </m:mr>
                        </m:m>
                      </m:e>
                    </m:d>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(1)</a:t>
                </a:r>
              </a:p>
              <a:p>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panose="02040503050406030204" pitchFamily="18" charset="0"/>
                                </a:rPr>
                                <m:t>𝑫</m:t>
                              </m:r>
                              <m:r>
                                <a:rPr lang="en-US" sz="4400" b="1" i="1">
                                  <a:latin typeface="Cambria Math" panose="02040503050406030204" pitchFamily="18" charset="0"/>
                                </a:rPr>
                                <m:t>′</m:t>
                              </m:r>
                              <m:r>
                                <a:rPr lang="en-US" sz="4400" b="1" i="1">
                                  <a:latin typeface="Cambria Math" panose="02040503050406030204" pitchFamily="18" charset="0"/>
                                </a:rPr>
                                <m:t>𝐂</m:t>
                              </m:r>
                              <m:r>
                                <a:rPr lang="en-US" sz="4400" b="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e>
                          </m:mr>
                          <m:mr>
                            <m:e>
                              <m:r>
                                <a:rPr lang="en-US" sz="4400" b="1" i="1">
                                  <a:latin typeface="Cambria Math" panose="02040503050406030204" pitchFamily="18" charset="0"/>
                                </a:rPr>
                                <m:t>𝑫</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a:latin typeface="Cambria Math" panose="02040503050406030204" pitchFamily="18" charset="0"/>
                                </a:rPr>
                                <m:t>)</m:t>
                              </m:r>
                            </m:e>
                          </m:mr>
                          <m:mr>
                            <m:e>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a:latin typeface="Cambria Math" panose="02040503050406030204" pitchFamily="18" charset="0"/>
                                </a:rPr>
                                <m:t>)</m:t>
                              </m:r>
                            </m:e>
                          </m:mr>
                        </m:m>
                      </m:e>
                    </m:d>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r>
                      <a:rPr lang="en-US" sz="4400" b="1" i="1">
                        <a:latin typeface="Cambria Math" panose="02040503050406030204" pitchFamily="18" charset="0"/>
                      </a:rPr>
                      <m:t>𝐂</m:t>
                    </m:r>
                    <m:r>
                      <a:rPr lang="en-US" sz="4400" b="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r>
                      <a:rPr lang="en-US" sz="4400" b="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(2)</a:t>
                </a:r>
              </a:p>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𝑪𝑫</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r>
                      <a:rPr lang="en-US" sz="4400" b="1" i="1">
                        <a:latin typeface="Cambria Math" panose="02040503050406030204" pitchFamily="18" charset="0"/>
                      </a:rPr>
                      <m:t>𝐂</m:t>
                    </m:r>
                    <m:r>
                      <a:rPr lang="en-US" sz="4400" b="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(3)</a:t>
                </a:r>
              </a:p>
              <a:p>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(1),(2),(3)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𝑩𝑫𝑨</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r>
                      <a:rPr lang="en-US" sz="4400" b="1" i="1">
                        <a:latin typeface="Cambria Math" panose="02040503050406030204" pitchFamily="18" charset="0"/>
                      </a:rPr>
                      <m:t>𝐂</m:t>
                    </m:r>
                    <m:r>
                      <a:rPr lang="en-US" sz="4400" b="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242647" y="5678779"/>
                <a:ext cx="12192000" cy="6447021"/>
              </a:xfrm>
              <a:prstGeom prst="rect">
                <a:avLst/>
              </a:prstGeom>
              <a:blipFill rotWithShape="1">
                <a:blip r:embed="rId3"/>
                <a:stretch>
                  <a:fillRect l="-2050" t="-1892" b="-3500"/>
                </a:stretch>
              </a:blipFill>
            </p:spPr>
            <p:txBody>
              <a:bodyPr/>
              <a:lstStyle/>
              <a:p>
                <a:r>
                  <a:rPr lang="en-US">
                    <a:noFill/>
                  </a:rPr>
                  <a:t> </a:t>
                </a:r>
              </a:p>
            </p:txBody>
          </p:sp>
        </mc:Fallback>
      </mc:AlternateContent>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873" y="5504595"/>
            <a:ext cx="7239366" cy="682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17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barn(inVertical)">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barn(inVertic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barn(inVertical)">
                                      <p:cBhvr>
                                        <p:cTn id="27" dur="500"/>
                                        <p:tgtEl>
                                          <p:spTgt spid="1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barn(inVertical)">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barn(inVertical)">
                                      <p:cBhvr>
                                        <p:cTn id="3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743371" y="2286000"/>
            <a:ext cx="23400000" cy="2473570"/>
            <a:chOff x="1175570" y="3048677"/>
            <a:chExt cx="22346764" cy="2473856"/>
          </a:xfrm>
        </p:grpSpPr>
        <p:sp>
          <p:nvSpPr>
            <p:cNvPr id="64" name="Rounded Rectangle 63"/>
            <p:cNvSpPr/>
            <p:nvPr/>
          </p:nvSpPr>
          <p:spPr>
            <a:xfrm>
              <a:off x="1175571" y="3533429"/>
              <a:ext cx="22346763" cy="1989104"/>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3</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066800" y="3276600"/>
                <a:ext cx="22098000"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hình hộp </a:t>
                </a:r>
                <a14:m>
                  <m:oMath xmlns:m="http://schemas.openxmlformats.org/officeDocument/2006/math">
                    <m:r>
                      <a:rPr lang="vi-VN" sz="4400" b="1" i="0">
                        <a:latin typeface="Cambria Math" panose="02040503050406030204" pitchFamily="18" charset="0"/>
                      </a:rPr>
                      <m:t>𝐀𝐁𝐂𝐃</m:t>
                    </m:r>
                    <m:r>
                      <a:rPr lang="vi-VN" sz="4400" b="1" i="0">
                        <a:latin typeface="Cambria Math" panose="02040503050406030204" pitchFamily="18" charset="0"/>
                      </a:rPr>
                      <m:t>.</m:t>
                    </m:r>
                    <m:r>
                      <a:rPr lang="vi-VN" sz="4400" b="1" i="0">
                        <a:latin typeface="Cambria Math" panose="02040503050406030204" pitchFamily="18" charset="0"/>
                      </a:rPr>
                      <m:t>𝐀</m:t>
                    </m:r>
                    <m:r>
                      <a:rPr lang="vi-VN" sz="4400" b="1" i="0">
                        <a:latin typeface="Cambria Math" panose="02040503050406030204" pitchFamily="18" charset="0"/>
                      </a:rPr>
                      <m:t>′</m:t>
                    </m:r>
                    <m:r>
                      <a:rPr lang="vi-VN" sz="4400" b="1" i="0">
                        <a:latin typeface="Cambria Math" panose="02040503050406030204" pitchFamily="18" charset="0"/>
                      </a:rPr>
                      <m:t>𝐁</m:t>
                    </m:r>
                    <m:r>
                      <a:rPr lang="vi-VN" sz="4400" b="1" i="0">
                        <a:latin typeface="Cambria Math" panose="02040503050406030204" pitchFamily="18" charset="0"/>
                      </a:rPr>
                      <m:t>′</m:t>
                    </m:r>
                    <m:r>
                      <a:rPr lang="vi-VN" sz="4400" b="1" i="0">
                        <a:latin typeface="Cambria Math" panose="02040503050406030204" pitchFamily="18" charset="0"/>
                      </a:rPr>
                      <m:t>𝐂</m:t>
                    </m:r>
                    <m:r>
                      <a:rPr lang="vi-VN" sz="4400" b="1" i="0">
                        <a:latin typeface="Cambria Math" panose="02040503050406030204" pitchFamily="18" charset="0"/>
                      </a:rPr>
                      <m:t>′</m:t>
                    </m:r>
                    <m:r>
                      <a:rPr lang="vi-VN" sz="4400" b="1" i="0">
                        <a:latin typeface="Cambria Math" panose="02040503050406030204" pitchFamily="18" charset="0"/>
                      </a:rPr>
                      <m:t>𝐃</m:t>
                    </m:r>
                    <m:r>
                      <a:rPr lang="vi-VN" sz="4400" b="1" i="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b) </a:t>
                </a:r>
                <a:r>
                  <a:rPr lang="vi-VN" sz="4400" b="1" dirty="0">
                    <a:latin typeface="Tahoma" panose="020B0604030504040204" pitchFamily="34" charset="0"/>
                    <a:ea typeface="Tahoma" panose="020B0604030504040204" pitchFamily="34" charset="0"/>
                    <a:cs typeface="Tahoma" panose="020B0604030504040204" pitchFamily="34" charset="0"/>
                  </a:rPr>
                  <a:t>Chứng minh rằng </a:t>
                </a:r>
                <a14:m>
                  <m:oMath xmlns:m="http://schemas.openxmlformats.org/officeDocument/2006/math">
                    <m:r>
                      <a:rPr lang="en-US" sz="4400" b="1" i="0">
                        <a:latin typeface="Cambria Math" panose="02040503050406030204" pitchFamily="18" charset="0"/>
                      </a:rPr>
                      <m:t>𝐀𝐂</m:t>
                    </m:r>
                    <m:r>
                      <a:rPr lang="en-US" sz="4400" b="1" i="0">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panose="02040503050406030204" pitchFamily="18" charset="0"/>
                      </a:rPr>
                      <m:t>𝐆</m:t>
                    </m:r>
                    <m:r>
                      <a:rPr lang="en-US" sz="4400" b="1" i="0">
                        <a:latin typeface="Cambria Math" panose="02040503050406030204" pitchFamily="18" charset="0"/>
                      </a:rPr>
                      <m:t>,</m:t>
                    </m:r>
                    <m:r>
                      <a:rPr lang="en-US" sz="4400" b="1" i="0">
                        <a:latin typeface="Cambria Math" panose="02040503050406030204" pitchFamily="18" charset="0"/>
                      </a:rPr>
                      <m:t>𝐆</m:t>
                    </m:r>
                    <m:r>
                      <a:rPr lang="en-US" sz="4400" b="1" i="0">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tam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panose="02040503050406030204" pitchFamily="18" charset="0"/>
                      </a:rPr>
                      <m:t>𝐁𝐃𝐀</m:t>
                    </m:r>
                    <m:r>
                      <a:rPr lang="en-US" sz="4400" b="1" i="0">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panose="02040503050406030204" pitchFamily="18" charset="0"/>
                      </a:rPr>
                      <m:t>𝐁</m:t>
                    </m:r>
                    <m:r>
                      <a:rPr lang="en-US" sz="4400" b="1" i="0">
                        <a:latin typeface="Cambria Math" panose="02040503050406030204" pitchFamily="18" charset="0"/>
                      </a:rPr>
                      <m:t>′</m:t>
                    </m:r>
                    <m:r>
                      <a:rPr lang="en-US" sz="4400" b="1" i="0">
                        <a:latin typeface="Cambria Math" panose="02040503050406030204" pitchFamily="18" charset="0"/>
                      </a:rPr>
                      <m:t>𝐃</m:t>
                    </m:r>
                    <m:r>
                      <a:rPr lang="en-US" sz="4400" b="1" i="0">
                        <a:latin typeface="Cambria Math" panose="02040503050406030204" pitchFamily="18" charset="0"/>
                      </a:rPr>
                      <m:t>′</m:t>
                    </m:r>
                    <m:r>
                      <a:rPr lang="en-US" sz="4400" b="1" i="0">
                        <a:latin typeface="Cambria Math" panose="02040503050406030204" pitchFamily="18" charset="0"/>
                      </a:rPr>
                      <m:t>𝐂</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3276600"/>
                <a:ext cx="22098000" cy="1446550"/>
              </a:xfrm>
              <a:prstGeom prst="rect">
                <a:avLst/>
              </a:prstGeom>
              <a:blipFill rotWithShape="1">
                <a:blip r:embed="rId2"/>
                <a:stretch>
                  <a:fillRect l="-1103" t="-8861" b="-18565"/>
                </a:stretch>
              </a:blipFill>
            </p:spPr>
            <p:txBody>
              <a:bodyPr/>
              <a:lstStyle/>
              <a:p>
                <a:r>
                  <a:rPr lang="en-US">
                    <a:noFill/>
                  </a:rPr>
                  <a:t> </a:t>
                </a:r>
              </a:p>
            </p:txBody>
          </p:sp>
        </mc:Fallback>
      </mc:AlternateContent>
      <p:grpSp>
        <p:nvGrpSpPr>
          <p:cNvPr id="31" name="Group 10">
            <a:extLst>
              <a:ext uri="{FF2B5EF4-FFF2-40B4-BE49-F238E27FC236}">
                <a16:creationId xmlns:a16="http://schemas.microsoft.com/office/drawing/2014/main" id="{D595695A-D875-434F-951E-B079440FBC18}"/>
              </a:ext>
            </a:extLst>
          </p:cNvPr>
          <p:cNvGrpSpPr/>
          <p:nvPr/>
        </p:nvGrpSpPr>
        <p:grpSpPr>
          <a:xfrm>
            <a:off x="743372" y="4776956"/>
            <a:ext cx="23400000" cy="8939044"/>
            <a:chOff x="1270511" y="5884226"/>
            <a:chExt cx="21661156" cy="8259869"/>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30"/>
              <a:ext cx="21654173" cy="813286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9714" y="5252347"/>
            <a:ext cx="7239366" cy="682808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17345303" y="6195444"/>
            <a:ext cx="4501661" cy="4947139"/>
          </a:xfrm>
          <a:prstGeom prst="line">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6806041" y="6171998"/>
            <a:ext cx="5064369" cy="16177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345303" y="9477907"/>
            <a:ext cx="5064369" cy="1664676"/>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331527" y="7019409"/>
            <a:ext cx="3037114" cy="2492829"/>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827812" y="7803181"/>
            <a:ext cx="3037115" cy="251460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914400" y="5713068"/>
                <a:ext cx="17405131" cy="7006918"/>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sz="4400" b="1" i="1">
                        <a:latin typeface="Cambria Math"/>
                      </a:rPr>
                      <m:t>𝑶</m:t>
                    </m:r>
                    <m:r>
                      <a:rPr lang="en-US" sz="4400" b="1" i="1" smtClean="0">
                        <a:latin typeface="Cambria Math"/>
                      </a:rPr>
                      <m:t>,</m:t>
                    </m:r>
                    <m:sSup>
                      <m:sSupPr>
                        <m:ctrlPr>
                          <a:rPr lang="en-US" sz="4400" b="1" i="1">
                            <a:latin typeface="Cambria Math" panose="02040503050406030204" pitchFamily="18" charset="0"/>
                          </a:rPr>
                        </m:ctrlPr>
                      </m:sSupPr>
                      <m:e>
                        <m:r>
                          <a:rPr lang="en-US" sz="4400" b="1" i="0">
                            <a:latin typeface="Cambria Math"/>
                          </a:rPr>
                          <m:t>𝐎</m:t>
                        </m:r>
                      </m:e>
                      <m:sup>
                        <m:r>
                          <a:rPr lang="en-US" sz="4400" b="1" i="0">
                            <a:latin typeface="Cambria Math"/>
                          </a:rPr>
                          <m:t>′</m:t>
                        </m:r>
                      </m:sup>
                    </m:sSup>
                    <m:r>
                      <a:rPr lang="en-US" sz="4400" b="1" i="0" smtClean="0">
                        <a:latin typeface="Cambria Math"/>
                      </a:rPr>
                      <m:t> </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hbh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𝑨</m:t>
                    </m:r>
                    <m:r>
                      <a:rPr lang="vi-VN" sz="4400" b="1" i="1">
                        <a:latin typeface="Cambria Math"/>
                      </a:rPr>
                      <m:t>𝑩𝑪𝑫</m:t>
                    </m:r>
                    <m:r>
                      <a:rPr lang="en-US" sz="4400" b="1" i="1">
                        <a:latin typeface="Cambria Math"/>
                      </a:rPr>
                      <m:t>,  </m:t>
                    </m:r>
                    <m:r>
                      <a:rPr lang="vi-VN" sz="4400" b="1" i="1">
                        <a:latin typeface="Cambria Math"/>
                      </a:rPr>
                      <m:t>𝑨</m:t>
                    </m:r>
                    <m:r>
                      <a:rPr lang="vi-VN" sz="4400" b="1" i="1">
                        <a:latin typeface="Cambria Math"/>
                      </a:rPr>
                      <m:t>′</m:t>
                    </m:r>
                    <m:r>
                      <a:rPr lang="vi-VN" sz="4400" b="1" i="1">
                        <a:latin typeface="Cambria Math"/>
                      </a:rPr>
                      <m:t>𝑩</m:t>
                    </m:r>
                    <m:r>
                      <a:rPr lang="vi-VN" sz="4400" b="1" i="1">
                        <a:latin typeface="Cambria Math"/>
                      </a:rPr>
                      <m:t>′</m:t>
                    </m:r>
                    <m:r>
                      <a:rPr lang="vi-VN" sz="4400" b="1" i="1">
                        <a:latin typeface="Cambria Math"/>
                      </a:rPr>
                      <m:t>𝑪</m:t>
                    </m:r>
                    <m:r>
                      <a:rPr lang="vi-VN" sz="4400" b="1" i="1">
                        <a:latin typeface="Cambria Math"/>
                      </a:rPr>
                      <m:t>′</m:t>
                    </m:r>
                    <m:r>
                      <a:rPr lang="vi-VN" sz="4400" b="1" i="1">
                        <a:latin typeface="Cambria Math"/>
                      </a:rPr>
                      <m:t>𝑫</m:t>
                    </m:r>
                    <m:r>
                      <a:rPr lang="vi-VN" sz="4400" b="1" i="1">
                        <a:latin typeface="Cambria Math"/>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𝑨𝑪</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𝑨𝑶</m:t>
                    </m:r>
                    <m:r>
                      <a:rPr lang="en-US" sz="4400" b="1">
                        <a:latin typeface="Cambria Math" panose="02040503050406030204" pitchFamily="18" charset="0"/>
                      </a:rPr>
                      <m:t>,</m:t>
                    </m:r>
                    <m:r>
                      <a:rPr lang="en-US" sz="4400" b="1" i="1">
                        <a:latin typeface="Cambria Math" panose="02040503050406030204" pitchFamily="18" charset="0"/>
                      </a:rPr>
                      <m:t>𝑪𝑶</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𝑨𝑪𝑪</m:t>
                    </m:r>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r>
                      <a:rPr lang="en-US" sz="4400" b="1" i="1">
                        <a:latin typeface="Cambria Math" panose="02040503050406030204" pitchFamily="18" charset="0"/>
                      </a:rPr>
                      <m:t>=</m:t>
                    </m:r>
                    <m:r>
                      <a:rPr lang="en-US" sz="4400" b="1" i="1">
                        <a:latin typeface="Cambria Math" panose="02040503050406030204" pitchFamily="18" charset="0"/>
                      </a:rPr>
                      <m:t>𝑨𝑪</m:t>
                    </m:r>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𝑶</m:t>
                    </m:r>
                  </m:oMath>
                </a14:m>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𝑮</m:t>
                    </m:r>
                    <m:r>
                      <a:rPr lang="en-US" sz="4400" b="1" i="1">
                        <a:latin typeface="Cambria Math" panose="02040503050406030204" pitchFamily="18" charset="0"/>
                      </a:rPr>
                      <m:t>′=</m:t>
                    </m:r>
                    <m:r>
                      <a:rPr lang="en-US" sz="4400" b="1" i="1">
                        <a:latin typeface="Cambria Math" panose="02040503050406030204" pitchFamily="18" charset="0"/>
                      </a:rPr>
                      <m:t>𝑨𝑪</m:t>
                    </m:r>
                    <m:r>
                      <a:rPr lang="en-US" sz="4400" b="1" i="1">
                        <a:latin typeface="Cambria Math" panose="02040503050406030204" pitchFamily="18" charset="0"/>
                      </a:rPr>
                      <m:t>′∩</m:t>
                    </m:r>
                    <m:r>
                      <a:rPr lang="en-US" sz="4400" b="1" i="1">
                        <a:latin typeface="Cambria Math" panose="02040503050406030204" pitchFamily="18" charset="0"/>
                      </a:rPr>
                      <m:t>𝑪𝑶</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oMath>
                </a14:m>
                <a:r>
                  <a:rPr lang="en-US" sz="4400" b="1" dirty="0">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thuộc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tuyến</a:t>
                </a:r>
                <a14:m>
                  <m:oMath xmlns:m="http://schemas.openxmlformats.org/officeDocument/2006/math">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𝑶</m:t>
                    </m:r>
                  </m:oMath>
                </a14:m>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𝐀𝐎</m:t>
                    </m:r>
                    <m:r>
                      <a:rPr lang="en-US" sz="4400" b="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𝑮𝑶</m:t>
                        </m:r>
                      </m:num>
                      <m:den>
                        <m:r>
                          <a:rPr lang="en-US" sz="4800" b="1" i="1">
                            <a:latin typeface="Cambria Math" panose="02040503050406030204" pitchFamily="18" charset="0"/>
                          </a:rPr>
                          <m:t>𝑮𝑨</m:t>
                        </m:r>
                        <m:r>
                          <a:rPr lang="en-US" sz="4800" b="1" i="1">
                            <a:latin typeface="Cambria Math" panose="02040503050406030204" pitchFamily="18" charset="0"/>
                          </a:rPr>
                          <m:t>′</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𝑨𝑶</m:t>
                        </m:r>
                      </m:num>
                      <m:den>
                        <m:r>
                          <a:rPr lang="en-US" sz="4800" b="1" i="1">
                            <a:latin typeface="Cambria Math" panose="02040503050406030204" pitchFamily="18" charset="0"/>
                          </a:rPr>
                          <m:t>𝑨</m:t>
                        </m:r>
                        <m:r>
                          <a:rPr lang="en-US" sz="4800" b="1" i="1">
                            <a:latin typeface="Cambria Math" panose="02040503050406030204" pitchFamily="18" charset="0"/>
                          </a:rPr>
                          <m:t>′</m:t>
                        </m:r>
                        <m:r>
                          <a:rPr lang="en-US" sz="4800" b="1" i="1">
                            <a:latin typeface="Cambria Math" panose="02040503050406030204" pitchFamily="18" charset="0"/>
                          </a:rPr>
                          <m:t>𝑪</m:t>
                        </m:r>
                        <m:r>
                          <a:rPr lang="en-US" sz="4800" b="1" i="1">
                            <a:latin typeface="Cambria Math" panose="02040503050406030204" pitchFamily="18" charset="0"/>
                          </a:rPr>
                          <m:t>′</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𝑪𝑩</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điểm </a:t>
                </a:r>
                <a14:m>
                  <m:oMath xmlns:m="http://schemas.openxmlformats.org/officeDocument/2006/math">
                    <m:r>
                      <a:rPr lang="en-US" sz="4400" b="1" i="1">
                        <a:latin typeface="Cambria Math" panose="02040503050406030204" pitchFamily="18" charset="0"/>
                      </a:rPr>
                      <m:t>𝑮</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thuộc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tuyến</a:t>
                </a:r>
                <a14:m>
                  <m:oMath xmlns:m="http://schemas.openxmlformats.org/officeDocument/2006/math">
                    <m:r>
                      <a:rPr lang="en-US" sz="4400" b="1" i="1">
                        <a:latin typeface="Cambria Math" panose="02040503050406030204" pitchFamily="18" charset="0"/>
                      </a:rPr>
                      <m:t>𝑪𝑶</m:t>
                    </m:r>
                    <m:r>
                      <a:rPr lang="en-US" sz="4400" b="1" i="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𝑶</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𝐀𝐂</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nên</a:t>
                </a: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𝑮</m:t>
                        </m:r>
                        <m:r>
                          <a:rPr lang="en-US" sz="4800" b="1" i="1">
                            <a:latin typeface="Cambria Math" panose="02040503050406030204" pitchFamily="18" charset="0"/>
                          </a:rPr>
                          <m:t>′</m:t>
                        </m:r>
                        <m:r>
                          <a:rPr lang="en-US" sz="4800" b="1" i="1">
                            <a:latin typeface="Cambria Math" panose="02040503050406030204" pitchFamily="18" charset="0"/>
                          </a:rPr>
                          <m:t>𝑶</m:t>
                        </m:r>
                        <m:r>
                          <a:rPr lang="en-US" sz="4800" b="1" i="1">
                            <a:latin typeface="Cambria Math" panose="02040503050406030204" pitchFamily="18" charset="0"/>
                          </a:rPr>
                          <m:t>′</m:t>
                        </m:r>
                      </m:num>
                      <m:den>
                        <m:r>
                          <a:rPr lang="en-US" sz="4800" b="1" i="1">
                            <a:latin typeface="Cambria Math" panose="02040503050406030204" pitchFamily="18" charset="0"/>
                          </a:rPr>
                          <m:t>𝑮</m:t>
                        </m:r>
                        <m:r>
                          <a:rPr lang="en-US" sz="4800" b="1" i="1">
                            <a:latin typeface="Cambria Math" panose="02040503050406030204" pitchFamily="18" charset="0"/>
                          </a:rPr>
                          <m:t>′</m:t>
                        </m:r>
                        <m:r>
                          <a:rPr lang="en-US" sz="4800" b="1" i="1">
                            <a:latin typeface="Cambria Math" panose="02040503050406030204" pitchFamily="18" charset="0"/>
                          </a:rPr>
                          <m:t>𝑪</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𝑶</m:t>
                        </m:r>
                        <m:r>
                          <a:rPr lang="en-US" sz="4800" b="1" i="1">
                            <a:latin typeface="Cambria Math" panose="02040503050406030204" pitchFamily="18" charset="0"/>
                          </a:rPr>
                          <m:t>′</m:t>
                        </m:r>
                        <m:r>
                          <a:rPr lang="en-US" sz="4800" b="1" i="1">
                            <a:latin typeface="Cambria Math" panose="02040503050406030204" pitchFamily="18" charset="0"/>
                          </a:rPr>
                          <m:t>𝑪</m:t>
                        </m:r>
                        <m:r>
                          <a:rPr lang="en-US" sz="4800" b="1" i="1">
                            <a:latin typeface="Cambria Math" panose="02040503050406030204" pitchFamily="18" charset="0"/>
                          </a:rPr>
                          <m:t>′</m:t>
                        </m:r>
                      </m:num>
                      <m:den>
                        <m:r>
                          <a:rPr lang="en-US" sz="4800" b="1" i="1">
                            <a:latin typeface="Cambria Math" panose="02040503050406030204" pitchFamily="18" charset="0"/>
                          </a:rPr>
                          <m:t>𝑨𝑪</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m:t>
                        </m:r>
                      </m:den>
                    </m:f>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𝑮</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trọng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𝑩𝑫</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914400" y="5713068"/>
                <a:ext cx="17405131" cy="7006918"/>
              </a:xfrm>
              <a:prstGeom prst="rect">
                <a:avLst/>
              </a:prstGeom>
              <a:blipFill>
                <a:blip r:embed="rId4"/>
                <a:stretch>
                  <a:fillRect l="-1401" t="-1826" b="-2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9201139" y="6283340"/>
                <a:ext cx="80823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a:rPr>
                        <m:t>𝑶</m:t>
                      </m:r>
                      <m:r>
                        <a:rPr lang="en-US" sz="4000" b="1" i="1" smtClean="0">
                          <a:latin typeface="Cambria Math"/>
                        </a:rPr>
                        <m:t>′</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19201139" y="6283340"/>
                <a:ext cx="808235" cy="70788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9390325" y="10240485"/>
                <a:ext cx="6751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a:rPr>
                        <m:t>𝑶</m:t>
                      </m:r>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19390325" y="10240485"/>
                <a:ext cx="675185" cy="70788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18175843" y="9152664"/>
                <a:ext cx="644728"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a:rPr>
                        <m:t>𝑮</m:t>
                      </m:r>
                    </m:oMath>
                  </m:oMathPara>
                </a14:m>
                <a:endParaRPr lang="en-US" dirty="0"/>
              </a:p>
            </p:txBody>
          </p:sp>
        </mc:Choice>
        <mc:Fallback xmlns="">
          <p:sp>
            <p:nvSpPr>
              <p:cNvPr id="45" name="Rectangle 44"/>
              <p:cNvSpPr>
                <a:spLocks noRot="1" noChangeAspect="1" noMove="1" noResize="1" noEditPoints="1" noAdjustHandles="1" noChangeArrowheads="1" noChangeShapeType="1" noTextEdit="1"/>
              </p:cNvSpPr>
              <p:nvPr/>
            </p:nvSpPr>
            <p:spPr>
              <a:xfrm>
                <a:off x="18175843" y="9152664"/>
                <a:ext cx="644728" cy="70788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20036174" y="7986016"/>
                <a:ext cx="77777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a:rPr>
                        <m:t>𝑮</m:t>
                      </m:r>
                      <m:r>
                        <a:rPr lang="en-US" sz="4000" b="1" i="1" smtClean="0">
                          <a:latin typeface="Cambria Math"/>
                        </a:rPr>
                        <m:t>′</m:t>
                      </m:r>
                    </m:oMath>
                  </m:oMathPara>
                </a14:m>
                <a:endParaRPr lang="en-US" dirty="0"/>
              </a:p>
            </p:txBody>
          </p:sp>
        </mc:Choice>
        <mc:Fallback xmlns="">
          <p:sp>
            <p:nvSpPr>
              <p:cNvPr id="46" name="Rectangle 45"/>
              <p:cNvSpPr>
                <a:spLocks noRot="1" noChangeAspect="1" noMove="1" noResize="1" noEditPoints="1" noAdjustHandles="1" noChangeArrowheads="1" noChangeShapeType="1" noTextEdit="1"/>
              </p:cNvSpPr>
              <p:nvPr/>
            </p:nvSpPr>
            <p:spPr>
              <a:xfrm>
                <a:off x="20036174" y="7986016"/>
                <a:ext cx="777777" cy="707886"/>
              </a:xfrm>
              <a:prstGeom prst="rect">
                <a:avLst/>
              </a:prstGeom>
              <a:blipFill rotWithShape="1">
                <a:blip r:embed="rId8"/>
                <a:stretch>
                  <a:fillRect/>
                </a:stretch>
              </a:blipFill>
            </p:spPr>
            <p:txBody>
              <a:bodyPr/>
              <a:lstStyle/>
              <a:p>
                <a:r>
                  <a:rPr lang="en-US">
                    <a:noFill/>
                  </a:rPr>
                  <a:t> </a:t>
                </a:r>
              </a:p>
            </p:txBody>
          </p:sp>
        </mc:Fallback>
      </mc:AlternateContent>
      <p:sp>
        <p:nvSpPr>
          <p:cNvPr id="47" name="Oval 46"/>
          <p:cNvSpPr/>
          <p:nvPr/>
        </p:nvSpPr>
        <p:spPr>
          <a:xfrm>
            <a:off x="18793864" y="9387369"/>
            <a:ext cx="164592" cy="16459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20258212" y="7810383"/>
            <a:ext cx="164592" cy="16459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30601" y="5218112"/>
            <a:ext cx="6715124" cy="7016467"/>
          </a:xfrm>
          <a:prstGeom prst="rect">
            <a:avLst/>
          </a:prstGeom>
          <a:solidFill>
            <a:schemeClr val="accent5">
              <a:lumMod val="20000"/>
              <a:lumOff val="80000"/>
            </a:schemeClr>
          </a:solidFill>
          <a:ln>
            <a:noFill/>
          </a:ln>
          <a:effectLst/>
        </p:spPr>
      </p:pic>
    </p:spTree>
    <p:extLst>
      <p:ext uri="{BB962C8B-B14F-4D97-AF65-F5344CB8AC3E}">
        <p14:creationId xmlns:p14="http://schemas.microsoft.com/office/powerpoint/2010/main" val="34518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0">
                                            <p:txEl>
                                              <p:pRg st="0" end="0"/>
                                            </p:txEl>
                                          </p:spTgt>
                                        </p:tgtEl>
                                        <p:attrNameLst>
                                          <p:attrName>style.visibility</p:attrName>
                                        </p:attrNameLst>
                                      </p:cBhvr>
                                      <p:to>
                                        <p:strVal val="visible"/>
                                      </p:to>
                                    </p:set>
                                    <p:animEffect transition="in" filter="barn(inVertical)">
                                      <p:cBhvr>
                                        <p:cTn id="46" dur="500"/>
                                        <p:tgtEl>
                                          <p:spTgt spid="4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0">
                                            <p:txEl>
                                              <p:pRg st="1" end="1"/>
                                            </p:txEl>
                                          </p:spTgt>
                                        </p:tgtEl>
                                        <p:attrNameLst>
                                          <p:attrName>style.visibility</p:attrName>
                                        </p:attrNameLst>
                                      </p:cBhvr>
                                      <p:to>
                                        <p:strVal val="visible"/>
                                      </p:to>
                                    </p:set>
                                    <p:animEffect transition="in" filter="barn(inVertical)">
                                      <p:cBhvr>
                                        <p:cTn id="51" dur="500"/>
                                        <p:tgtEl>
                                          <p:spTgt spid="40">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Effect transition="in" filter="barn(inVertical)">
                                      <p:cBhvr>
                                        <p:cTn id="56" dur="500"/>
                                        <p:tgtEl>
                                          <p:spTgt spid="40">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inVertical)">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arn(inVertical)">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arn(inVertic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barn(inVertical)">
                                      <p:cBhvr>
                                        <p:cTn id="76" dur="500"/>
                                        <p:tgtEl>
                                          <p:spTgt spid="77"/>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48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0">
                                            <p:txEl>
                                              <p:pRg st="3" end="3"/>
                                            </p:txEl>
                                          </p:spTgt>
                                        </p:tgtEl>
                                        <p:attrNameLst>
                                          <p:attrName>style.visibility</p:attrName>
                                        </p:attrNameLst>
                                      </p:cBhvr>
                                      <p:to>
                                        <p:strVal val="visible"/>
                                      </p:to>
                                    </p:set>
                                    <p:animEffect transition="in" filter="barn(inVertical)">
                                      <p:cBhvr>
                                        <p:cTn id="85" dur="500"/>
                                        <p:tgtEl>
                                          <p:spTgt spid="40">
                                            <p:txEl>
                                              <p:pRg st="3" end="3"/>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40">
                                            <p:txEl>
                                              <p:pRg st="4" end="4"/>
                                            </p:txEl>
                                          </p:spTgt>
                                        </p:tgtEl>
                                        <p:attrNameLst>
                                          <p:attrName>style.visibility</p:attrName>
                                        </p:attrNameLst>
                                      </p:cBhvr>
                                      <p:to>
                                        <p:strVal val="visible"/>
                                      </p:to>
                                    </p:set>
                                    <p:animEffect transition="in" filter="barn(inVertical)">
                                      <p:cBhvr>
                                        <p:cTn id="90" dur="500"/>
                                        <p:tgtEl>
                                          <p:spTgt spid="40">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40">
                                            <p:txEl>
                                              <p:pRg st="5" end="5"/>
                                            </p:txEl>
                                          </p:spTgt>
                                        </p:tgtEl>
                                        <p:attrNameLst>
                                          <p:attrName>style.visibility</p:attrName>
                                        </p:attrNameLst>
                                      </p:cBhvr>
                                      <p:to>
                                        <p:strVal val="visible"/>
                                      </p:to>
                                    </p:set>
                                    <p:animEffect transition="in" filter="barn(inVertical)">
                                      <p:cBhvr>
                                        <p:cTn id="95" dur="500"/>
                                        <p:tgtEl>
                                          <p:spTgt spid="40">
                                            <p:txEl>
                                              <p:pRg st="5" end="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40">
                                            <p:txEl>
                                              <p:pRg st="6" end="6"/>
                                            </p:txEl>
                                          </p:spTgt>
                                        </p:tgtEl>
                                        <p:attrNameLst>
                                          <p:attrName>style.visibility</p:attrName>
                                        </p:attrNameLst>
                                      </p:cBhvr>
                                      <p:to>
                                        <p:strVal val="visible"/>
                                      </p:to>
                                    </p:set>
                                    <p:animEffect transition="in" filter="wipe(down)">
                                      <p:cBhvr>
                                        <p:cTn id="100" dur="500"/>
                                        <p:tgtEl>
                                          <p:spTgt spid="40">
                                            <p:txEl>
                                              <p:pRg st="6" end="6"/>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40">
                                            <p:txEl>
                                              <p:pRg st="7" end="7"/>
                                            </p:txEl>
                                          </p:spTgt>
                                        </p:tgtEl>
                                        <p:attrNameLst>
                                          <p:attrName>style.visibility</p:attrName>
                                        </p:attrNameLst>
                                      </p:cBhvr>
                                      <p:to>
                                        <p:strVal val="visible"/>
                                      </p:to>
                                    </p:set>
                                    <p:animEffect transition="in" filter="barn(inVertical)">
                                      <p:cBhvr>
                                        <p:cTn id="105" dur="500"/>
                                        <p:tgtEl>
                                          <p:spTgt spid="40">
                                            <p:txEl>
                                              <p:pRg st="7" end="7"/>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40">
                                            <p:txEl>
                                              <p:pRg st="8" end="8"/>
                                            </p:txEl>
                                          </p:spTgt>
                                        </p:tgtEl>
                                        <p:attrNameLst>
                                          <p:attrName>style.visibility</p:attrName>
                                        </p:attrNameLst>
                                      </p:cBhvr>
                                      <p:to>
                                        <p:strVal val="visible"/>
                                      </p:to>
                                    </p:set>
                                    <p:animEffect transition="in" filter="barn(inVertical)">
                                      <p:cBhvr>
                                        <p:cTn id="110" dur="500"/>
                                        <p:tgtEl>
                                          <p:spTgt spid="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animBg="1"/>
      <p:bldP spid="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743371" y="2286000"/>
            <a:ext cx="23400000" cy="2473570"/>
            <a:chOff x="1175570" y="3048677"/>
            <a:chExt cx="22346764" cy="2473856"/>
          </a:xfrm>
        </p:grpSpPr>
        <p:sp>
          <p:nvSpPr>
            <p:cNvPr id="64" name="Rounded Rectangle 63"/>
            <p:cNvSpPr/>
            <p:nvPr/>
          </p:nvSpPr>
          <p:spPr>
            <a:xfrm>
              <a:off x="1175571" y="3533429"/>
              <a:ext cx="22346763" cy="1989104"/>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3</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066800" y="3276600"/>
                <a:ext cx="22098000"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hình hộp </a:t>
                </a:r>
                <a14:m>
                  <m:oMath xmlns:m="http://schemas.openxmlformats.org/officeDocument/2006/math">
                    <m:r>
                      <a:rPr lang="vi-VN" sz="4400" b="1" i="0">
                        <a:latin typeface="Cambria Math" panose="02040503050406030204" pitchFamily="18" charset="0"/>
                      </a:rPr>
                      <m:t>𝐀𝐁𝐂𝐃</m:t>
                    </m:r>
                    <m:r>
                      <a:rPr lang="vi-VN" sz="4400" b="1" i="0">
                        <a:latin typeface="Cambria Math" panose="02040503050406030204" pitchFamily="18" charset="0"/>
                      </a:rPr>
                      <m:t>.</m:t>
                    </m:r>
                    <m:r>
                      <a:rPr lang="vi-VN" sz="4400" b="1" i="0">
                        <a:latin typeface="Cambria Math" panose="02040503050406030204" pitchFamily="18" charset="0"/>
                      </a:rPr>
                      <m:t>𝐀</m:t>
                    </m:r>
                    <m:r>
                      <a:rPr lang="vi-VN" sz="4400" b="1" i="0">
                        <a:latin typeface="Cambria Math" panose="02040503050406030204" pitchFamily="18" charset="0"/>
                      </a:rPr>
                      <m:t>′</m:t>
                    </m:r>
                    <m:r>
                      <a:rPr lang="vi-VN" sz="4400" b="1" i="0">
                        <a:latin typeface="Cambria Math" panose="02040503050406030204" pitchFamily="18" charset="0"/>
                      </a:rPr>
                      <m:t>𝐁</m:t>
                    </m:r>
                    <m:r>
                      <a:rPr lang="vi-VN" sz="4400" b="1" i="0">
                        <a:latin typeface="Cambria Math" panose="02040503050406030204" pitchFamily="18" charset="0"/>
                      </a:rPr>
                      <m:t>′</m:t>
                    </m:r>
                    <m:r>
                      <a:rPr lang="vi-VN" sz="4400" b="1" i="0">
                        <a:latin typeface="Cambria Math" panose="02040503050406030204" pitchFamily="18" charset="0"/>
                      </a:rPr>
                      <m:t>𝐂</m:t>
                    </m:r>
                    <m:r>
                      <a:rPr lang="vi-VN" sz="4400" b="1" i="0">
                        <a:latin typeface="Cambria Math" panose="02040503050406030204" pitchFamily="18" charset="0"/>
                      </a:rPr>
                      <m:t>′</m:t>
                    </m:r>
                    <m:r>
                      <a:rPr lang="vi-VN" sz="4400" b="1" i="0">
                        <a:latin typeface="Cambria Math" panose="02040503050406030204" pitchFamily="18" charset="0"/>
                      </a:rPr>
                      <m:t>𝐃</m:t>
                    </m:r>
                    <m:r>
                      <a:rPr lang="vi-VN" sz="4400" b="1" i="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Chứng minh rằng  </a:t>
                </a:r>
                <a14:m>
                  <m:oMath xmlns:m="http://schemas.openxmlformats.org/officeDocument/2006/math">
                    <m:r>
                      <a:rPr lang="en-US" sz="4400" b="1" i="0">
                        <a:latin typeface="Cambria Math" panose="02040503050406030204" pitchFamily="18" charset="0"/>
                      </a:rPr>
                      <m:t>𝐆</m:t>
                    </m:r>
                    <m:r>
                      <a:rPr lang="en-US" sz="4400" b="1" i="0">
                        <a:latin typeface="Cambria Math" panose="02040503050406030204" pitchFamily="18" charset="0"/>
                      </a:rPr>
                      <m:t>,</m:t>
                    </m:r>
                    <m:r>
                      <a:rPr lang="en-US" sz="4400" b="1" i="0">
                        <a:latin typeface="Cambria Math" panose="02040503050406030204" pitchFamily="18" charset="0"/>
                      </a:rPr>
                      <m:t>𝐆</m:t>
                    </m:r>
                    <m:r>
                      <a:rPr lang="en-US" sz="4400" b="1" i="0">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chia </a:t>
                </a:r>
                <a:r>
                  <a:rPr lang="en-US" sz="4400" b="1" dirty="0" err="1">
                    <a:latin typeface="Tahoma" panose="020B0604030504040204" pitchFamily="34" charset="0"/>
                    <a:ea typeface="Tahoma" panose="020B0604030504040204" pitchFamily="34" charset="0"/>
                    <a:cs typeface="Tahoma" panose="020B0604030504040204" pitchFamily="34" charset="0"/>
                  </a:rPr>
                  <a:t>đoạn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panose="02040503050406030204" pitchFamily="18" charset="0"/>
                      </a:rPr>
                      <m:t>𝐀𝐂</m:t>
                    </m:r>
                    <m:r>
                      <a:rPr lang="en-US" sz="4400" b="1" i="0">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66800" y="3276600"/>
                <a:ext cx="22098000" cy="1446550"/>
              </a:xfrm>
              <a:prstGeom prst="rect">
                <a:avLst/>
              </a:prstGeom>
              <a:blipFill rotWithShape="1">
                <a:blip r:embed="rId2"/>
                <a:stretch>
                  <a:fillRect l="-1103" t="-8861" b="-18565"/>
                </a:stretch>
              </a:blipFill>
            </p:spPr>
            <p:txBody>
              <a:bodyPr/>
              <a:lstStyle/>
              <a:p>
                <a:r>
                  <a:rPr lang="en-US">
                    <a:noFill/>
                  </a:rPr>
                  <a:t> </a:t>
                </a:r>
              </a:p>
            </p:txBody>
          </p:sp>
        </mc:Fallback>
      </mc:AlternateContent>
      <p:grpSp>
        <p:nvGrpSpPr>
          <p:cNvPr id="31" name="Group 10">
            <a:extLst>
              <a:ext uri="{FF2B5EF4-FFF2-40B4-BE49-F238E27FC236}">
                <a16:creationId xmlns:a16="http://schemas.microsoft.com/office/drawing/2014/main" id="{D595695A-D875-434F-951E-B079440FBC18}"/>
              </a:ext>
            </a:extLst>
          </p:cNvPr>
          <p:cNvGrpSpPr/>
          <p:nvPr/>
        </p:nvGrpSpPr>
        <p:grpSpPr>
          <a:xfrm>
            <a:off x="743372" y="4776956"/>
            <a:ext cx="23400000" cy="8939044"/>
            <a:chOff x="1270511" y="5884226"/>
            <a:chExt cx="21661156" cy="8259869"/>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30"/>
              <a:ext cx="21654173" cy="813286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6301" y="5103812"/>
            <a:ext cx="6715124" cy="7016467"/>
          </a:xfrm>
          <a:prstGeom prst="rect">
            <a:avLst/>
          </a:prstGeom>
          <a:solidFill>
            <a:schemeClr val="accent5">
              <a:lumMod val="20000"/>
              <a:lumOff val="80000"/>
            </a:schemeClr>
          </a:solidFill>
          <a:ln>
            <a:noFill/>
          </a:ln>
          <a:effectLst/>
        </p:spPr>
      </p:pic>
      <mc:AlternateContent xmlns:mc="http://schemas.openxmlformats.org/markup-compatibility/2006" xmlns:a14="http://schemas.microsoft.com/office/drawing/2010/main">
        <mc:Choice Requires="a14">
          <p:sp>
            <p:nvSpPr>
              <p:cNvPr id="10" name="Rectangle 9"/>
              <p:cNvSpPr/>
              <p:nvPr/>
            </p:nvSpPr>
            <p:spPr>
              <a:xfrm>
                <a:off x="1152525" y="5365360"/>
                <a:ext cx="15849600" cy="7605865"/>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Tứ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smtClean="0">
                            <a:latin typeface="Cambria Math" panose="02040503050406030204" pitchFamily="18" charset="0"/>
                          </a:rPr>
                        </m:ctrlPr>
                      </m:sSupPr>
                      <m:e>
                        <m:r>
                          <a:rPr lang="en-US" sz="4400" b="1" i="1" smtClean="0">
                            <a:latin typeface="Cambria Math"/>
                          </a:rPr>
                          <m:t>𝑨</m:t>
                        </m:r>
                      </m:e>
                      <m:sup>
                        <m:r>
                          <a:rPr lang="en-US" sz="4400" b="1" i="1" smtClean="0">
                            <a:latin typeface="Cambria Math"/>
                          </a:rPr>
                          <m:t>′</m:t>
                        </m:r>
                      </m:sup>
                    </m:sSup>
                    <m:sSup>
                      <m:sSupPr>
                        <m:ctrlPr>
                          <a:rPr lang="en-US" sz="4400" b="1" i="1" smtClean="0">
                            <a:latin typeface="Cambria Math" panose="02040503050406030204" pitchFamily="18" charset="0"/>
                          </a:rPr>
                        </m:ctrlPr>
                      </m:sSupPr>
                      <m:e>
                        <m:r>
                          <a:rPr lang="en-US" sz="4400" b="1" i="1" smtClean="0">
                            <a:latin typeface="Cambria Math"/>
                          </a:rPr>
                          <m:t>𝑶</m:t>
                        </m:r>
                      </m:e>
                      <m:sup>
                        <m:r>
                          <a:rPr lang="en-US" sz="4400" b="1" i="1" smtClean="0">
                            <a:latin typeface="Cambria Math"/>
                          </a:rPr>
                          <m:t>′</m:t>
                        </m:r>
                      </m:sup>
                    </m:sSup>
                    <m:r>
                      <a:rPr lang="en-US" sz="4400" b="1" i="1" smtClean="0">
                        <a:latin typeface="Cambria Math"/>
                      </a:rPr>
                      <m:t>𝑪𝑶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400" b="1" i="1">
                            <a:latin typeface="Cambria Math" panose="02040503050406030204" pitchFamily="18" charset="0"/>
                          </a:rPr>
                        </m:ctrlPr>
                      </m:sSupPr>
                      <m:e>
                        <m:r>
                          <a:rPr lang="en-US" sz="4400" b="1" i="1">
                            <a:latin typeface="Cambria Math"/>
                          </a:rPr>
                          <m:t>𝑨</m:t>
                        </m:r>
                      </m:e>
                      <m:sup>
                        <m:r>
                          <a:rPr lang="en-US" sz="4400" b="1" i="1">
                            <a:latin typeface="Cambria Math"/>
                          </a:rPr>
                          <m:t>′</m:t>
                        </m:r>
                      </m:sup>
                    </m:sSup>
                    <m:sSup>
                      <m:sSupPr>
                        <m:ctrlPr>
                          <a:rPr lang="en-US" sz="4400" b="1" i="1">
                            <a:latin typeface="Cambria Math" panose="02040503050406030204" pitchFamily="18" charset="0"/>
                          </a:rPr>
                        </m:ctrlPr>
                      </m:sSupPr>
                      <m:e>
                        <m:r>
                          <a:rPr lang="en-US" sz="4400" b="1" i="1">
                            <a:latin typeface="Cambria Math"/>
                          </a:rPr>
                          <m:t>𝑶</m:t>
                        </m:r>
                      </m:e>
                      <m:sup>
                        <m:r>
                          <a:rPr lang="en-US" sz="4400" b="1" i="1">
                            <a:latin typeface="Cambria Math"/>
                          </a:rPr>
                          <m:t>′</m:t>
                        </m:r>
                      </m:sup>
                    </m:sSup>
                    <m:r>
                      <a:rPr lang="en-US" sz="4400" b="1">
                        <a:latin typeface="Cambria Math"/>
                      </a:rPr>
                      <m:t>//=</m:t>
                    </m:r>
                    <m:r>
                      <a:rPr lang="en-US" sz="4400" b="1" i="1">
                        <a:latin typeface="Cambria Math"/>
                      </a:rPr>
                      <m:t>𝑪𝑶</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endParaRPr lang="en-US" sz="44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𝑶</m:t>
                      </m:r>
                      <m:r>
                        <a:rPr lang="en-US" sz="4400" b="1">
                          <a:latin typeface="Cambria Math" panose="02040503050406030204" pitchFamily="18" charset="0"/>
                        </a:rPr>
                        <m:t>//</m:t>
                      </m:r>
                      <m:r>
                        <a:rPr lang="en-US" sz="4400" b="1" i="1">
                          <a:latin typeface="Cambria Math" panose="02040503050406030204" pitchFamily="18" charset="0"/>
                        </a:rPr>
                        <m:t>𝑶</m:t>
                      </m:r>
                      <m:r>
                        <a:rPr lang="en-US" sz="4400" b="1" i="1">
                          <a:latin typeface="Cambria Math" panose="02040503050406030204" pitchFamily="18" charset="0"/>
                        </a:rPr>
                        <m:t>′</m:t>
                      </m:r>
                      <m:r>
                        <a:rPr lang="en-US" sz="4400" b="1" i="1">
                          <a:latin typeface="Cambria Math" panose="02040503050406030204" pitchFamily="18" charset="0"/>
                        </a:rPr>
                        <m:t>𝑪</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𝑨𝑪𝑮</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800" b="1" i="1">
                            <a:latin typeface="Cambria Math" panose="02040503050406030204" pitchFamily="18" charset="0"/>
                          </a:rPr>
                        </m:ctrlPr>
                      </m:dPr>
                      <m:e>
                        <m:m>
                          <m:mPr>
                            <m:plcHide m:val="on"/>
                            <m:mcs>
                              <m:mc>
                                <m:mcPr>
                                  <m:count m:val="1"/>
                                  <m:mcJc m:val="center"/>
                                </m:mcPr>
                              </m:mc>
                            </m:mcs>
                            <m:ctrlPr>
                              <a:rPr lang="en-US" sz="4800" b="1" i="1">
                                <a:latin typeface="Cambria Math" panose="02040503050406030204" pitchFamily="18" charset="0"/>
                              </a:rPr>
                            </m:ctrlPr>
                          </m:mPr>
                          <m:mr>
                            <m:e>
                              <m:r>
                                <a:rPr lang="en-US" sz="4800" b="1" i="1">
                                  <a:latin typeface="Cambria Math" panose="02040503050406030204" pitchFamily="18" charset="0"/>
                                </a:rPr>
                                <m:t>𝑶𝑮</m:t>
                              </m:r>
                              <m:r>
                                <a:rPr lang="en-US" sz="4800" b="1">
                                  <a:latin typeface="Cambria Math" panose="02040503050406030204" pitchFamily="18" charset="0"/>
                                </a:rPr>
                                <m:t>//</m:t>
                              </m:r>
                              <m:r>
                                <a:rPr lang="en-US" sz="4800" b="1" i="1">
                                  <a:latin typeface="Cambria Math" panose="02040503050406030204" pitchFamily="18" charset="0"/>
                                </a:rPr>
                                <m:t>𝑪𝑮</m:t>
                              </m:r>
                              <m:r>
                                <a:rPr lang="en-US" sz="4800" b="1" i="1">
                                  <a:latin typeface="Cambria Math" panose="02040503050406030204" pitchFamily="18" charset="0"/>
                                </a:rPr>
                                <m:t>′</m:t>
                              </m:r>
                            </m:e>
                          </m:mr>
                          <m:mr>
                            <m:e>
                              <m:r>
                                <a:rPr lang="en-US" sz="4800" b="1" i="1">
                                  <a:latin typeface="Cambria Math" panose="02040503050406030204" pitchFamily="18" charset="0"/>
                                </a:rPr>
                                <m:t>𝑶</m:t>
                              </m:r>
                              <m:r>
                                <a:rPr lang="en-US" sz="4800" b="1" i="1" smtClean="0">
                                  <a:latin typeface="Cambria Math"/>
                                </a:rPr>
                                <m:t> </m:t>
                              </m:r>
                              <m:r>
                                <a:rPr lang="en-US" sz="4800" b="1" i="0" smtClean="0">
                                  <a:latin typeface="Cambria Math"/>
                                </a:rPr>
                                <m:t>𝐥</m:t>
                              </m:r>
                              <m:r>
                                <a:rPr lang="en-US" sz="4800" b="1" i="0" smtClean="0">
                                  <a:latin typeface="Cambria Math"/>
                                </a:rPr>
                                <m:t>à </m:t>
                              </m:r>
                              <m:r>
                                <a:rPr lang="en-US" sz="4800" b="1" i="0" smtClean="0">
                                  <a:latin typeface="Cambria Math"/>
                                </a:rPr>
                                <m:t>𝐭𝐫𝐮𝐧𝐠</m:t>
                              </m:r>
                              <m:r>
                                <a:rPr lang="en-US" sz="4800" b="1" i="0" smtClean="0">
                                  <a:latin typeface="Cambria Math"/>
                                </a:rPr>
                                <m:t> đ</m:t>
                              </m:r>
                              <m:r>
                                <a:rPr lang="en-US" sz="4800" b="1" i="0" smtClean="0">
                                  <a:latin typeface="Cambria Math"/>
                                </a:rPr>
                                <m:t>𝐢</m:t>
                              </m:r>
                              <m:r>
                                <a:rPr lang="en-US" sz="4800" b="1" i="0" smtClean="0">
                                  <a:latin typeface="Cambria Math"/>
                                </a:rPr>
                                <m:t>ể</m:t>
                              </m:r>
                              <m:r>
                                <a:rPr lang="en-US" sz="4800" b="1" i="0" smtClean="0">
                                  <a:latin typeface="Cambria Math"/>
                                </a:rPr>
                                <m:t>𝐦</m:t>
                              </m:r>
                              <m:r>
                                <a:rPr lang="en-US" sz="4800" b="1" i="0" smtClean="0">
                                  <a:latin typeface="Cambria Math"/>
                                </a:rPr>
                                <m:t> </m:t>
                              </m:r>
                              <m:r>
                                <a:rPr lang="en-US" sz="4800" b="1" i="0" smtClean="0">
                                  <a:latin typeface="Cambria Math"/>
                                </a:rPr>
                                <m:t>𝐜</m:t>
                              </m:r>
                              <m:r>
                                <a:rPr lang="en-US" sz="4800" b="1" i="0" smtClean="0">
                                  <a:latin typeface="Cambria Math"/>
                                </a:rPr>
                                <m:t>ủ</m:t>
                              </m:r>
                              <m:r>
                                <a:rPr lang="en-US" sz="4800" b="1" i="0" smtClean="0">
                                  <a:latin typeface="Cambria Math"/>
                                </a:rPr>
                                <m:t>𝐚</m:t>
                              </m:r>
                              <m:r>
                                <a:rPr lang="en-US" sz="4800" b="1" i="0" smtClean="0">
                                  <a:latin typeface="Cambria Math"/>
                                </a:rPr>
                                <m:t> </m:t>
                              </m:r>
                              <m:r>
                                <a:rPr lang="en-US" sz="4800" b="1" i="1" smtClean="0">
                                  <a:latin typeface="Cambria Math" panose="02040503050406030204" pitchFamily="18" charset="0"/>
                                </a:rPr>
                                <m:t>𝑨</m:t>
                              </m:r>
                              <m:r>
                                <a:rPr lang="en-US" sz="4800" b="1" i="1">
                                  <a:latin typeface="Cambria Math" panose="02040503050406030204" pitchFamily="18" charset="0"/>
                                </a:rPr>
                                <m:t>𝑪</m:t>
                              </m:r>
                            </m:e>
                          </m:mr>
                        </m:m>
                      </m:e>
                    </m:d>
                  </m:oMath>
                </a14:m>
                <a:endParaRPr lang="en-US" sz="4800" b="1" i="1" dirty="0"/>
              </a:p>
              <a:p>
                <a14:m>
                  <m:oMath xmlns:m="http://schemas.openxmlformats.org/officeDocument/2006/math">
                    <m:r>
                      <a:rPr lang="en-US" sz="4800" b="1" i="1">
                        <a:latin typeface="Cambria Math" panose="02040503050406030204" pitchFamily="18" charset="0"/>
                      </a:rPr>
                      <m:t>⇒</m:t>
                    </m:r>
                    <m:r>
                      <a:rPr lang="en-US" sz="4800" b="1" i="1">
                        <a:latin typeface="Cambria Math" panose="02040503050406030204" pitchFamily="18" charset="0"/>
                      </a:rPr>
                      <m:t>𝑶𝑮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𝑨𝑪𝑮</m:t>
                    </m:r>
                    <m:r>
                      <a:rPr lang="en-US" sz="4400" b="1" i="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err="1">
                    <a:latin typeface="Tahoma" panose="020B0604030504040204" pitchFamily="34" charset="0"/>
                    <a:ea typeface="Tahoma" panose="020B0604030504040204" pitchFamily="34" charset="0"/>
                    <a:cs typeface="Tahoma" panose="020B0604030504040204" pitchFamily="34" charset="0"/>
                  </a:rPr>
                  <a:t>Xét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panose="02040503050406030204" pitchFamily="18" charset="0"/>
                                </a:rPr>
                                <m:t>𝑶</m:t>
                              </m:r>
                              <m:r>
                                <a:rPr lang="en-US" sz="4400" b="1" i="1">
                                  <a:latin typeface="Cambria Math" panose="02040503050406030204" pitchFamily="18" charset="0"/>
                                </a:rPr>
                                <m:t>′</m:t>
                              </m:r>
                              <m:r>
                                <a:rPr lang="en-US" sz="4400" b="1" i="1">
                                  <a:latin typeface="Cambria Math" panose="02040503050406030204" pitchFamily="18" charset="0"/>
                                </a:rPr>
                                <m:t>𝑮</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𝑮</m:t>
                              </m:r>
                            </m:e>
                          </m:mr>
                          <m:mr>
                            <m:e>
                              <m:sSup>
                                <m:sSupPr>
                                  <m:ctrlPr>
                                    <a:rPr lang="en-US" sz="4400" b="1" i="1">
                                      <a:latin typeface="Cambria Math" panose="02040503050406030204" pitchFamily="18" charset="0"/>
                                    </a:rPr>
                                  </m:ctrlPr>
                                </m:sSupPr>
                                <m:e>
                                  <m:r>
                                    <a:rPr lang="en-US" sz="4400" b="1" i="1">
                                      <a:latin typeface="Cambria Math" panose="02040503050406030204" pitchFamily="18" charset="0"/>
                                    </a:rPr>
                                    <m:t>𝑶</m:t>
                                  </m:r>
                                </m:e>
                                <m:sup>
                                  <m:r>
                                    <a:rPr lang="en-US" sz="4400" b="1" i="1">
                                      <a:latin typeface="Cambria Math" panose="02040503050406030204" pitchFamily="18" charset="0"/>
                                    </a:rPr>
                                    <m:t>′</m:t>
                                  </m:r>
                                </m:sup>
                              </m:sSup>
                              <m:r>
                                <a:rPr lang="en-US" sz="4400" b="1" i="1" smtClean="0">
                                  <a:latin typeface="Cambria Math"/>
                                </a:rPr>
                                <m:t> </m:t>
                              </m:r>
                              <m:r>
                                <a:rPr lang="en-US" sz="4800" b="1">
                                  <a:latin typeface="Cambria Math"/>
                                </a:rPr>
                                <m:t>𝐥</m:t>
                              </m:r>
                              <m:r>
                                <a:rPr lang="en-US" sz="4800" b="1">
                                  <a:latin typeface="Cambria Math"/>
                                </a:rPr>
                                <m:t>à </m:t>
                              </m:r>
                              <m:r>
                                <a:rPr lang="en-US" sz="4800" b="1">
                                  <a:latin typeface="Cambria Math"/>
                                </a:rPr>
                                <m:t>𝐭𝐫𝐮𝐧𝐠</m:t>
                              </m:r>
                              <m:r>
                                <a:rPr lang="en-US" sz="4800" b="1">
                                  <a:latin typeface="Cambria Math"/>
                                </a:rPr>
                                <m:t> đ</m:t>
                              </m:r>
                              <m:r>
                                <a:rPr lang="en-US" sz="4800" b="1">
                                  <a:latin typeface="Cambria Math"/>
                                </a:rPr>
                                <m:t>𝐢</m:t>
                              </m:r>
                              <m:r>
                                <a:rPr lang="en-US" sz="4800" b="1">
                                  <a:latin typeface="Cambria Math"/>
                                </a:rPr>
                                <m:t>ể</m:t>
                              </m:r>
                              <m:r>
                                <a:rPr lang="en-US" sz="4800" b="1">
                                  <a:latin typeface="Cambria Math"/>
                                </a:rPr>
                                <m:t>𝐦</m:t>
                              </m:r>
                              <m:r>
                                <a:rPr lang="en-US" sz="4800" b="1">
                                  <a:latin typeface="Cambria Math"/>
                                </a:rPr>
                                <m:t> </m:t>
                              </m:r>
                              <m:r>
                                <a:rPr lang="en-US" sz="4800" b="1">
                                  <a:latin typeface="Cambria Math"/>
                                </a:rPr>
                                <m:t>𝐜</m:t>
                              </m:r>
                              <m:r>
                                <a:rPr lang="en-US" sz="4800" b="1">
                                  <a:latin typeface="Cambria Math"/>
                                </a:rPr>
                                <m:t>ủ</m:t>
                              </m:r>
                              <m:r>
                                <a:rPr lang="en-US" sz="4800" b="1">
                                  <a:latin typeface="Cambria Math"/>
                                </a:rPr>
                                <m:t>𝐚</m:t>
                              </m:r>
                              <m:r>
                                <a:rPr lang="en-US" sz="4800" b="1" i="1" smtClean="0">
                                  <a:latin typeface="Cambria Math"/>
                                </a:rPr>
                                <m:t> </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e>
                          </m:mr>
                        </m:m>
                      </m:e>
                    </m:d>
                  </m:oMath>
                </a14:m>
                <a:endParaRPr lang="en-US" sz="4400" b="1" i="1" dirty="0"/>
              </a:p>
              <a:p>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𝑶</m:t>
                    </m:r>
                    <m:r>
                      <a:rPr lang="en-US" sz="4400" b="1" i="1">
                        <a:latin typeface="Cambria Math" panose="02040503050406030204" pitchFamily="18" charset="0"/>
                      </a:rPr>
                      <m:t>′</m:t>
                    </m:r>
                    <m:r>
                      <a:rPr lang="en-US" sz="4400" b="1" i="1">
                        <a:latin typeface="Cambria Math" panose="02040503050406030204" pitchFamily="18" charset="0"/>
                      </a:rPr>
                      <m:t>𝑮</m:t>
                    </m:r>
                    <m:r>
                      <a:rPr lang="en-US" sz="4400" b="1" i="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𝜟</m:t>
                    </m:r>
                    <m:r>
                      <a:rPr lang="en-US" sz="4400" b="1" i="1">
                        <a:latin typeface="Cambria Math" panose="02040503050406030204" pitchFamily="18" charset="0"/>
                      </a:rPr>
                      <m:t>𝑨</m:t>
                    </m:r>
                    <m:r>
                      <a:rPr lang="en-US" sz="4400" b="1" i="1">
                        <a:latin typeface="Cambria Math" panose="02040503050406030204" pitchFamily="18" charset="0"/>
                      </a:rPr>
                      <m:t>′</m:t>
                    </m:r>
                    <m:r>
                      <a:rPr lang="en-US" sz="4400" b="1" i="1">
                        <a:latin typeface="Cambria Math" panose="02040503050406030204" pitchFamily="18" charset="0"/>
                      </a:rPr>
                      <m:t>𝑪</m:t>
                    </m:r>
                    <m:r>
                      <a:rPr lang="en-US" sz="4400" b="1" i="1">
                        <a:latin typeface="Cambria Math" panose="02040503050406030204" pitchFamily="18" charset="0"/>
                      </a:rPr>
                      <m:t>′</m:t>
                    </m:r>
                    <m:r>
                      <a:rPr lang="en-US" sz="4400" b="1" i="1">
                        <a:latin typeface="Cambria Math" panose="02040503050406030204" pitchFamily="18" charset="0"/>
                      </a:rPr>
                      <m:t>𝑮</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Do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đó</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FF"/>
                        </a:solidFill>
                        <a:latin typeface="Cambria Math" panose="02040503050406030204" pitchFamily="18" charset="0"/>
                      </a:rPr>
                      <m:t>𝑨𝑮</m:t>
                    </m:r>
                    <m:r>
                      <a:rPr lang="en-US" sz="4400" b="1" i="1">
                        <a:solidFill>
                          <a:srgbClr val="0000FF"/>
                        </a:solidFill>
                        <a:latin typeface="Cambria Math" panose="02040503050406030204" pitchFamily="18" charset="0"/>
                      </a:rPr>
                      <m:t>=</m:t>
                    </m:r>
                    <m:r>
                      <a:rPr lang="en-US" sz="4400" b="1" i="1">
                        <a:solidFill>
                          <a:srgbClr val="0000FF"/>
                        </a:solidFill>
                        <a:latin typeface="Cambria Math" panose="02040503050406030204" pitchFamily="18" charset="0"/>
                      </a:rPr>
                      <m:t>𝑮𝑮</m:t>
                    </m:r>
                    <m:r>
                      <a:rPr lang="en-US" sz="4400" b="1" i="1">
                        <a:solidFill>
                          <a:srgbClr val="0000FF"/>
                        </a:solidFill>
                        <a:latin typeface="Cambria Math" panose="02040503050406030204" pitchFamily="18" charset="0"/>
                      </a:rPr>
                      <m:t>′=</m:t>
                    </m:r>
                    <m:r>
                      <a:rPr lang="en-US" sz="4400" b="1" i="1">
                        <a:solidFill>
                          <a:srgbClr val="0000FF"/>
                        </a:solidFill>
                        <a:latin typeface="Cambria Math" panose="02040503050406030204" pitchFamily="18" charset="0"/>
                      </a:rPr>
                      <m:t>𝑮</m:t>
                    </m:r>
                    <m:r>
                      <a:rPr lang="en-US" sz="4400" b="1" i="1">
                        <a:solidFill>
                          <a:srgbClr val="0000FF"/>
                        </a:solidFill>
                        <a:latin typeface="Cambria Math" panose="02040503050406030204" pitchFamily="18" charset="0"/>
                      </a:rPr>
                      <m:t>′</m:t>
                    </m:r>
                    <m:r>
                      <a:rPr lang="en-US" sz="4400" b="1" i="1">
                        <a:solidFill>
                          <a:srgbClr val="0000FF"/>
                        </a:solidFill>
                        <a:latin typeface="Cambria Math" panose="02040503050406030204" pitchFamily="18" charset="0"/>
                      </a:rPr>
                      <m:t>𝑪</m:t>
                    </m:r>
                    <m:r>
                      <a:rPr lang="en-US" sz="4400" b="1" i="1">
                        <a:solidFill>
                          <a:srgbClr val="0000FF"/>
                        </a:solidFill>
                        <a:latin typeface="Cambria Math" panose="02040503050406030204" pitchFamily="18" charset="0"/>
                      </a:rPr>
                      <m:t>′</m:t>
                    </m:r>
                  </m:oMath>
                </a14:m>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tức</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FF"/>
                        </a:solidFill>
                        <a:latin typeface="Cambria Math" panose="02040503050406030204" pitchFamily="18" charset="0"/>
                      </a:rPr>
                      <m:t>𝑮</m:t>
                    </m:r>
                    <m:r>
                      <a:rPr lang="en-US" sz="4400" b="1">
                        <a:solidFill>
                          <a:srgbClr val="0000FF"/>
                        </a:solidFill>
                        <a:latin typeface="Cambria Math" panose="02040503050406030204" pitchFamily="18" charset="0"/>
                      </a:rPr>
                      <m:t>,</m:t>
                    </m:r>
                    <m:r>
                      <a:rPr lang="en-US" sz="4400" b="1" i="1">
                        <a:solidFill>
                          <a:srgbClr val="0000FF"/>
                        </a:solidFill>
                        <a:latin typeface="Cambria Math" panose="02040503050406030204" pitchFamily="18" charset="0"/>
                      </a:rPr>
                      <m:t>𝑮</m:t>
                    </m:r>
                    <m:r>
                      <a:rPr lang="en-US" sz="4400" b="1" i="1">
                        <a:solidFill>
                          <a:srgbClr val="0000FF"/>
                        </a:solidFill>
                        <a:latin typeface="Cambria Math" panose="02040503050406030204" pitchFamily="18" charset="0"/>
                      </a:rPr>
                      <m:t>′</m:t>
                    </m:r>
                  </m:oMath>
                </a14:m>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chia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đoạn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FF"/>
                        </a:solidFill>
                        <a:latin typeface="Cambria Math" panose="02040503050406030204" pitchFamily="18" charset="0"/>
                      </a:rPr>
                      <m:t>𝑨𝑪</m:t>
                    </m:r>
                    <m:r>
                      <a:rPr lang="en-US" sz="4400" b="1" i="1">
                        <a:solidFill>
                          <a:srgbClr val="0000FF"/>
                        </a:solidFill>
                        <a:latin typeface="Cambria Math" panose="02040503050406030204" pitchFamily="18" charset="0"/>
                      </a:rPr>
                      <m:t>′</m:t>
                    </m:r>
                  </m:oMath>
                </a14:m>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thành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ba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0" name="Rectangle 9"/>
              <p:cNvSpPr>
                <a:spLocks noRot="1" noChangeAspect="1" noMove="1" noResize="1" noEditPoints="1" noAdjustHandles="1" noChangeArrowheads="1" noChangeShapeType="1" noTextEdit="1"/>
              </p:cNvSpPr>
              <p:nvPr/>
            </p:nvSpPr>
            <p:spPr>
              <a:xfrm>
                <a:off x="1152525" y="5365360"/>
                <a:ext cx="15849600" cy="7605865"/>
              </a:xfrm>
              <a:prstGeom prst="rect">
                <a:avLst/>
              </a:prstGeom>
              <a:blipFill>
                <a:blip r:embed="rId4"/>
                <a:stretch>
                  <a:fillRect l="-1538" t="-1683" b="-2885"/>
                </a:stretch>
              </a:blipFill>
            </p:spPr>
            <p:txBody>
              <a:bodyPr/>
              <a:lstStyle/>
              <a:p>
                <a:r>
                  <a:rPr lang="en-US">
                    <a:noFill/>
                  </a:rPr>
                  <a:t> </a:t>
                </a:r>
              </a:p>
            </p:txBody>
          </p:sp>
        </mc:Fallback>
      </mc:AlternateContent>
    </p:spTree>
    <p:extLst>
      <p:ext uri="{BB962C8B-B14F-4D97-AF65-F5344CB8AC3E}">
        <p14:creationId xmlns:p14="http://schemas.microsoft.com/office/powerpoint/2010/main" val="32188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arn(inVertical)">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barn(inVertical)">
                                      <p:cBhvr>
                                        <p:cTn id="32" dur="500"/>
                                        <p:tgtEl>
                                          <p:spTgt spid="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animEffect transition="in" filter="barn(inVertical)">
                                      <p:cBhvr>
                                        <p:cTn id="37" dur="500"/>
                                        <p:tgtEl>
                                          <p:spTgt spid="1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6" end="6"/>
                                            </p:txEl>
                                          </p:spTgt>
                                        </p:tgtEl>
                                        <p:attrNameLst>
                                          <p:attrName>style.visibility</p:attrName>
                                        </p:attrNameLst>
                                      </p:cBhvr>
                                      <p:to>
                                        <p:strVal val="visible"/>
                                      </p:to>
                                    </p:set>
                                    <p:animEffect transition="in" filter="barn(inVertical)">
                                      <p:cBhvr>
                                        <p:cTn id="4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909295" y="2286000"/>
            <a:ext cx="22344178" cy="4265009"/>
            <a:chOff x="1170457" y="3048677"/>
            <a:chExt cx="22346763" cy="4265502"/>
          </a:xfrm>
        </p:grpSpPr>
        <p:sp>
          <p:nvSpPr>
            <p:cNvPr id="64" name="Rounded Rectangle 63"/>
            <p:cNvSpPr/>
            <p:nvPr/>
          </p:nvSpPr>
          <p:spPr>
            <a:xfrm>
              <a:off x="1170457" y="3226402"/>
              <a:ext cx="22346763" cy="4087777"/>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4</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p:grpSp>
        <p:nvGrpSpPr>
          <p:cNvPr id="31" name="Group 10">
            <a:extLst>
              <a:ext uri="{FF2B5EF4-FFF2-40B4-BE49-F238E27FC236}">
                <a16:creationId xmlns:a16="http://schemas.microsoft.com/office/drawing/2014/main" id="{D595695A-D875-434F-951E-B079440FBC18}"/>
              </a:ext>
            </a:extLst>
          </p:cNvPr>
          <p:cNvGrpSpPr/>
          <p:nvPr/>
        </p:nvGrpSpPr>
        <p:grpSpPr>
          <a:xfrm>
            <a:off x="914822" y="6834356"/>
            <a:ext cx="22421428" cy="6881643"/>
            <a:chOff x="1270511" y="5884226"/>
            <a:chExt cx="21661156" cy="7962307"/>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29"/>
              <a:ext cx="21654173" cy="78353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14" name="Rectangle 13"/>
              <p:cNvSpPr/>
              <p:nvPr/>
            </p:nvSpPr>
            <p:spPr>
              <a:xfrm>
                <a:off x="1428750" y="3136254"/>
                <a:ext cx="22117049" cy="3477875"/>
              </a:xfrm>
              <a:prstGeom prst="rect">
                <a:avLst/>
              </a:prstGeom>
            </p:spPr>
            <p:txBody>
              <a:bodyPr wrap="square">
                <a:spAutoFit/>
              </a:bodyPr>
              <a:lstStyle/>
              <a:p>
                <a:r>
                  <a:rPr lang="vi-VN" sz="4400" b="1" i="1" dirty="0">
                    <a:latin typeface="Tahoma" panose="020B0604030504040204" pitchFamily="34" charset="0"/>
                    <a:ea typeface="Tahoma" panose="020B0604030504040204" pitchFamily="34" charset="0"/>
                    <a:cs typeface="Tahoma" panose="020B0604030504040204" pitchFamily="34" charset="0"/>
                  </a:rPr>
                  <a:t>Cho hình chóp </a:t>
                </a:r>
                <a14:m>
                  <m:oMath xmlns:m="http://schemas.openxmlformats.org/officeDocument/2006/math">
                    <m:r>
                      <a:rPr lang="en-US" sz="4400" b="1" i="1">
                        <a:latin typeface="Cambria Math" panose="02040503050406030204" pitchFamily="18" charset="0"/>
                      </a:rPr>
                      <m:t>𝑺</m:t>
                    </m:r>
                    <m:r>
                      <a:rPr lang="en-US" sz="4400" b="1">
                        <a:latin typeface="Cambria Math" panose="02040503050406030204" pitchFamily="18" charset="0"/>
                      </a:rPr>
                      <m:t>.</m:t>
                    </m:r>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đoạn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r>
                      <a:rPr lang="en-US" sz="4400" b="1" i="1">
                        <a:latin typeface="Cambria Math" panose="02040503050406030204" pitchFamily="18" charset="0"/>
                      </a:rPr>
                      <m:t>𝜷</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mp</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𝑨𝑩𝑪𝑫</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𝜷</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minh :</a:t>
                </a:r>
              </a:p>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4" name="Rectangle 13"/>
              <p:cNvSpPr>
                <a:spLocks noRot="1" noChangeAspect="1" noMove="1" noResize="1" noEditPoints="1" noAdjustHandles="1" noChangeArrowheads="1" noChangeShapeType="1" noTextEdit="1"/>
              </p:cNvSpPr>
              <p:nvPr/>
            </p:nvSpPr>
            <p:spPr>
              <a:xfrm>
                <a:off x="1428750" y="3136254"/>
                <a:ext cx="22117049" cy="3477875"/>
              </a:xfrm>
              <a:prstGeom prst="rect">
                <a:avLst/>
              </a:prstGeom>
              <a:blipFill rotWithShape="1">
                <a:blip r:embed="rId2"/>
                <a:stretch>
                  <a:fillRect l="-1103" t="-3678" b="-7180"/>
                </a:stretch>
              </a:blipFill>
            </p:spPr>
            <p:txBody>
              <a:bodyPr/>
              <a:lstStyle/>
              <a:p>
                <a:r>
                  <a:rPr lang="en-US">
                    <a:noFill/>
                  </a:rPr>
                  <a:t> </a:t>
                </a:r>
              </a:p>
            </p:txBody>
          </p:sp>
        </mc:Fallback>
      </mc:AlternateContent>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5862" y="6950075"/>
            <a:ext cx="5564187" cy="64598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0" name="Rectangle 19"/>
              <p:cNvSpPr/>
              <p:nvPr/>
            </p:nvSpPr>
            <p:spPr>
              <a:xfrm>
                <a:off x="1209674" y="7335269"/>
                <a:ext cx="16163925" cy="5743239"/>
              </a:xfrm>
              <a:prstGeom prst="rect">
                <a:avLst/>
              </a:prstGeom>
            </p:spPr>
            <p:txBody>
              <a:bodyPr wrap="square">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r>
                      <a:rPr lang="en-US" sz="4400" b="1" i="1">
                        <a:latin typeface="Cambria Math" panose="02040503050406030204" pitchFamily="18" charset="0"/>
                      </a:rPr>
                      <m:t>𝑨𝑩𝑪𝑫</m:t>
                    </m:r>
                    <m:r>
                      <a:rPr lang="en-US" sz="4400" b="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𝑨𝑩𝑪𝑫</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r>
                      <a:rPr lang="en-US" sz="4400" b="1">
                        <a:latin typeface="Cambria Math" panose="02040503050406030204" pitchFamily="18" charset="0"/>
                      </a:rPr>
                      <m:t>,</m:t>
                    </m:r>
                    <m:r>
                      <a:rPr lang="en-US" sz="4400" b="1" i="1">
                        <a:latin typeface="Cambria Math" panose="02040503050406030204" pitchFamily="18" charset="0"/>
                      </a:rPr>
                      <m:t>𝑪</m:t>
                    </m:r>
                    <m:r>
                      <a:rPr lang="en-US" sz="4400" b="1">
                        <a:latin typeface="Cambria Math" panose="02040503050406030204" pitchFamily="18" charset="0"/>
                      </a:rPr>
                      <m:t>,</m:t>
                    </m:r>
                    <m:r>
                      <a:rPr lang="en-US" sz="4400" b="1" i="1">
                        <a:latin typeface="Cambria Math" panose="02040503050406030204" pitchFamily="18" charset="0"/>
                      </a:rPr>
                      <m:t>𝑫</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hệ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lý</a:t>
                </a:r>
                <a:r>
                  <a:rPr lang="en-US" sz="4400" b="1" dirty="0">
                    <a:latin typeface="Tahoma" panose="020B0604030504040204" pitchFamily="34" charset="0"/>
                    <a:ea typeface="Tahoma" panose="020B0604030504040204" pitchFamily="34" charset="0"/>
                    <a:cs typeface="Tahoma" panose="020B0604030504040204" pitchFamily="34" charset="0"/>
                  </a:rPr>
                  <a:t> Ta-</a:t>
                </a:r>
                <a:r>
                  <a:rPr lang="en-US" sz="4400" b="1" dirty="0" err="1">
                    <a:latin typeface="Tahoma" panose="020B0604030504040204" pitchFamily="34" charset="0"/>
                    <a:ea typeface="Tahoma" panose="020B0604030504040204" pitchFamily="34" charset="0"/>
                    <a:cs typeface="Tahoma" panose="020B0604030504040204" pitchFamily="34" charset="0"/>
                  </a:rPr>
                  <a:t>lét</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𝑺</m:t>
                        </m:r>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r>
                          <a:rPr lang="en-US" sz="4400" b="1" i="1">
                            <a:latin typeface="Cambria Math" panose="02040503050406030204" pitchFamily="18" charset="0"/>
                          </a:rPr>
                          <m:t>𝑨</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𝑺</m:t>
                        </m:r>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r>
                          <a:rPr lang="en-US" sz="4400" b="1" i="1">
                            <a:latin typeface="Cambria Math" panose="02040503050406030204" pitchFamily="18" charset="0"/>
                          </a:rPr>
                          <m:t>𝑩</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𝑺</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r>
                          <a:rPr lang="en-US" sz="4400" b="1" i="1">
                            <a:latin typeface="Cambria Math" panose="02040503050406030204" pitchFamily="18" charset="0"/>
                          </a:rPr>
                          <m:t>𝑪</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𝑺</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r>
                          <a:rPr lang="en-US" sz="4400" b="1" i="1">
                            <a:latin typeface="Cambria Math" panose="02040503050406030204" pitchFamily="18" charset="0"/>
                          </a:rPr>
                          <m:t>𝑫</m:t>
                        </m:r>
                      </m:den>
                    </m:f>
                    <m:r>
                      <a:rPr lang="en-US" sz="4400" b="1" i="1">
                        <a:latin typeface="Cambria Math" panose="02040503050406030204" pitchFamily="18" charset="0"/>
                      </a:rPr>
                      <m:t>=</m:t>
                    </m:r>
                    <m:r>
                      <a:rPr lang="en-US" sz="4400" b="1" i="1">
                        <a:latin typeface="Cambria Math" panose="02040503050406030204" pitchFamily="18" charset="0"/>
                      </a:rPr>
                      <m:t>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Suy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ra</a:t>
                </a:r>
                <a14:m>
                  <m:oMath xmlns:m="http://schemas.openxmlformats.org/officeDocument/2006/math">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𝑩</m:t>
                        </m:r>
                      </m:e>
                      <m:sub>
                        <m:r>
                          <a:rPr lang="en-US" sz="4400" b="1" i="1">
                            <a:solidFill>
                              <a:srgbClr val="0000FF"/>
                            </a:solidFill>
                            <a:latin typeface="Cambria Math" panose="02040503050406030204" pitchFamily="18" charset="0"/>
                          </a:rPr>
                          <m:t>𝟏</m:t>
                        </m:r>
                      </m:sub>
                    </m:sSub>
                    <m:r>
                      <a:rPr lang="en-US" sz="4400" b="1">
                        <a:solidFill>
                          <a:srgbClr val="0000FF"/>
                        </a:solidFill>
                        <a:latin typeface="Cambria Math" panose="02040503050406030204" pitchFamily="18" charset="0"/>
                      </a:rPr>
                      <m:t>,</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𝑪</m:t>
                        </m:r>
                      </m:e>
                      <m:sub>
                        <m:r>
                          <a:rPr lang="en-US" sz="4400" b="1" i="1">
                            <a:solidFill>
                              <a:srgbClr val="0000FF"/>
                            </a:solidFill>
                            <a:latin typeface="Cambria Math" panose="02040503050406030204" pitchFamily="18" charset="0"/>
                          </a:rPr>
                          <m:t>𝟏</m:t>
                        </m:r>
                      </m:sub>
                    </m:sSub>
                    <m:r>
                      <a:rPr lang="en-US" sz="4400" b="1">
                        <a:solidFill>
                          <a:srgbClr val="0000FF"/>
                        </a:solidFill>
                        <a:latin typeface="Cambria Math" panose="02040503050406030204" pitchFamily="18" charset="0"/>
                      </a:rPr>
                      <m:t>,</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𝑫</m:t>
                        </m:r>
                      </m:e>
                      <m:sub>
                        <m:r>
                          <a:rPr lang="en-US" sz="4400" b="1" i="1">
                            <a:solidFill>
                              <a:srgbClr val="0000FF"/>
                            </a:solidFill>
                            <a:latin typeface="Cambria Math" panose="02040503050406030204" pitchFamily="18" charset="0"/>
                          </a:rPr>
                          <m:t>𝟏</m:t>
                        </m:r>
                      </m:sub>
                    </m:sSub>
                  </m:oMath>
                </a14:m>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lần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lượt</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trung</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điểm</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0000FF"/>
                        </a:solidFill>
                        <a:latin typeface="Cambria Math" panose="02040503050406030204" pitchFamily="18" charset="0"/>
                      </a:rPr>
                      <m:t>𝑺𝑩</m:t>
                    </m:r>
                    <m:r>
                      <a:rPr lang="en-US" sz="4400" b="1">
                        <a:solidFill>
                          <a:srgbClr val="0000FF"/>
                        </a:solidFill>
                        <a:latin typeface="Cambria Math" panose="02040503050406030204" pitchFamily="18" charset="0"/>
                      </a:rPr>
                      <m:t>,</m:t>
                    </m:r>
                    <m:r>
                      <a:rPr lang="en-US" sz="4400" b="1" i="1">
                        <a:solidFill>
                          <a:srgbClr val="0000FF"/>
                        </a:solidFill>
                        <a:latin typeface="Cambria Math" panose="02040503050406030204" pitchFamily="18" charset="0"/>
                      </a:rPr>
                      <m:t>𝑺𝑪</m:t>
                    </m:r>
                    <m:r>
                      <a:rPr lang="en-US" sz="4400" b="1">
                        <a:solidFill>
                          <a:srgbClr val="0000FF"/>
                        </a:solidFill>
                        <a:latin typeface="Cambria Math" panose="02040503050406030204" pitchFamily="18" charset="0"/>
                      </a:rPr>
                      <m:t>,</m:t>
                    </m:r>
                    <m:r>
                      <a:rPr lang="en-US" sz="4400" b="1" i="1">
                        <a:solidFill>
                          <a:srgbClr val="0000FF"/>
                        </a:solidFill>
                        <a:latin typeface="Cambria Math" panose="02040503050406030204" pitchFamily="18" charset="0"/>
                      </a:rPr>
                      <m:t>𝑺𝑫</m:t>
                    </m:r>
                  </m:oMath>
                </a14:m>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209674" y="7335269"/>
                <a:ext cx="16163925" cy="5743239"/>
              </a:xfrm>
              <a:prstGeom prst="rect">
                <a:avLst/>
              </a:prstGeom>
              <a:blipFill rotWithShape="1">
                <a:blip r:embed="rId4"/>
                <a:stretch>
                  <a:fillRect l="-1508" b="-1805"/>
                </a:stretch>
              </a:blipFill>
            </p:spPr>
            <p:txBody>
              <a:bodyPr/>
              <a:lstStyle/>
              <a:p>
                <a:r>
                  <a:rPr lang="en-US">
                    <a:noFill/>
                  </a:rPr>
                  <a:t> </a:t>
                </a:r>
              </a:p>
            </p:txBody>
          </p:sp>
        </mc:Fallback>
      </mc:AlternateContent>
    </p:spTree>
    <p:extLst>
      <p:ext uri="{BB962C8B-B14F-4D97-AF65-F5344CB8AC3E}">
        <p14:creationId xmlns:p14="http://schemas.microsoft.com/office/powerpoint/2010/main" val="27051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barn(inVertical)">
                                      <p:cBhvr>
                                        <p:cTn id="12" dur="500"/>
                                        <p:tgtEl>
                                          <p:spTgt spid="2150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barn(inVertical)">
                                      <p:cBhvr>
                                        <p:cTn id="22" dur="500"/>
                                        <p:tgtEl>
                                          <p:spTgt spid="2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barn(inVertical)">
                                      <p:cBhvr>
                                        <p:cTn id="27" dur="500"/>
                                        <p:tgtEl>
                                          <p:spTgt spid="2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xEl>
                                              <p:pRg st="3" end="3"/>
                                            </p:txEl>
                                          </p:spTgt>
                                        </p:tgtEl>
                                        <p:attrNameLst>
                                          <p:attrName>style.visibility</p:attrName>
                                        </p:attrNameLst>
                                      </p:cBhvr>
                                      <p:to>
                                        <p:strVal val="visible"/>
                                      </p:to>
                                    </p:set>
                                    <p:animEffect transition="in" filter="barn(inVertical)">
                                      <p:cBhvr>
                                        <p:cTn id="32" dur="500"/>
                                        <p:tgtEl>
                                          <p:spTgt spid="20">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xEl>
                                              <p:pRg st="4" end="4"/>
                                            </p:txEl>
                                          </p:spTgt>
                                        </p:tgtEl>
                                        <p:attrNameLst>
                                          <p:attrName>style.visibility</p:attrName>
                                        </p:attrNameLst>
                                      </p:cBhvr>
                                      <p:to>
                                        <p:strVal val="visible"/>
                                      </p:to>
                                    </p:set>
                                    <p:animEffect transition="in" filter="barn(inVertical)">
                                      <p:cBhvr>
                                        <p:cTn id="3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914407" y="2286000"/>
            <a:ext cx="22344178" cy="4379421"/>
            <a:chOff x="1175570" y="3048677"/>
            <a:chExt cx="22346763" cy="4379927"/>
          </a:xfrm>
        </p:grpSpPr>
        <p:sp>
          <p:nvSpPr>
            <p:cNvPr id="64" name="Rounded Rectangle 63"/>
            <p:cNvSpPr/>
            <p:nvPr/>
          </p:nvSpPr>
          <p:spPr>
            <a:xfrm>
              <a:off x="1175570" y="3340827"/>
              <a:ext cx="22346763" cy="4087777"/>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4</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p:grpSp>
        <p:nvGrpSpPr>
          <p:cNvPr id="31" name="Group 10">
            <a:extLst>
              <a:ext uri="{FF2B5EF4-FFF2-40B4-BE49-F238E27FC236}">
                <a16:creationId xmlns:a16="http://schemas.microsoft.com/office/drawing/2014/main" id="{D595695A-D875-434F-951E-B079440FBC18}"/>
              </a:ext>
            </a:extLst>
          </p:cNvPr>
          <p:cNvGrpSpPr/>
          <p:nvPr/>
        </p:nvGrpSpPr>
        <p:grpSpPr>
          <a:xfrm>
            <a:off x="914822" y="6834356"/>
            <a:ext cx="22421428" cy="6881643"/>
            <a:chOff x="1270511" y="5884226"/>
            <a:chExt cx="21661156" cy="7962307"/>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29"/>
              <a:ext cx="21654173" cy="78353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14" name="Rectangle 13"/>
              <p:cNvSpPr/>
              <p:nvPr/>
            </p:nvSpPr>
            <p:spPr>
              <a:xfrm>
                <a:off x="1428750" y="3136254"/>
                <a:ext cx="22117049" cy="4216539"/>
              </a:xfrm>
              <a:prstGeom prst="rect">
                <a:avLst/>
              </a:prstGeom>
            </p:spPr>
            <p:txBody>
              <a:bodyPr wrap="square">
                <a:spAutoFit/>
              </a:bodyPr>
              <a:lstStyle/>
              <a:p>
                <a:r>
                  <a:rPr lang="vi-VN" sz="4400" b="1" i="1" dirty="0">
                    <a:latin typeface="Tahoma" panose="020B0604030504040204" pitchFamily="34" charset="0"/>
                    <a:ea typeface="Tahoma" panose="020B0604030504040204" pitchFamily="34" charset="0"/>
                    <a:cs typeface="Tahoma" panose="020B0604030504040204" pitchFamily="34" charset="0"/>
                  </a:rPr>
                  <a:t>Cho hình chóp </a:t>
                </a:r>
                <a14:m>
                  <m:oMath xmlns:m="http://schemas.openxmlformats.org/officeDocument/2006/math">
                    <m:r>
                      <a:rPr lang="en-US" sz="4400" b="1" i="1">
                        <a:latin typeface="Cambria Math" panose="02040503050406030204" pitchFamily="18" charset="0"/>
                      </a:rPr>
                      <m:t>𝑺</m:t>
                    </m:r>
                    <m:r>
                      <a:rPr lang="en-US" sz="4400" b="1">
                        <a:latin typeface="Cambria Math" panose="02040503050406030204" pitchFamily="18" charset="0"/>
                      </a:rPr>
                      <m:t>.</m:t>
                    </m:r>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đoạn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r>
                      <a:rPr lang="en-US" sz="4400" b="1" i="1">
                        <a:latin typeface="Cambria Math" panose="02040503050406030204" pitchFamily="18" charset="0"/>
                      </a:rPr>
                      <m:t>𝜷</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mp</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𝑨𝑩𝑪𝑫</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𝜷</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minh :</a:t>
                </a:r>
              </a:p>
              <a:p>
                <a:r>
                  <a:rPr lang="en-US"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r>
                      <a:rPr lang="en-US" sz="4400" b="1" i="1">
                        <a:latin typeface="Cambria Math" panose="02040503050406030204" pitchFamily="18" charset="0"/>
                      </a:rPr>
                      <m:t>𝑩</m:t>
                    </m:r>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r>
                      <a:rPr lang="en-US" sz="4400" b="1" i="1">
                        <a:latin typeface="Cambria Math" panose="02040503050406030204" pitchFamily="18" charset="0"/>
                      </a:rPr>
                      <m:t>𝑪</m:t>
                    </m:r>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r>
                      <a:rPr lang="en-US" sz="4400" b="1" i="1">
                        <a:latin typeface="Cambria Math" panose="02040503050406030204" pitchFamily="18" charset="0"/>
                      </a:rPr>
                      <m:t>𝑫</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428750" y="3136254"/>
                <a:ext cx="22117049" cy="4216539"/>
              </a:xfrm>
              <a:prstGeom prst="rect">
                <a:avLst/>
              </a:prstGeom>
              <a:blipFill rotWithShape="1">
                <a:blip r:embed="rId2"/>
                <a:stretch>
                  <a:fillRect l="-1103" t="-3035"/>
                </a:stretch>
              </a:blipFill>
            </p:spPr>
            <p:txBody>
              <a:bodyPr/>
              <a:lstStyle/>
              <a:p>
                <a:r>
                  <a:rPr lang="en-US">
                    <a:noFill/>
                  </a:rPr>
                  <a:t> </a:t>
                </a:r>
              </a:p>
            </p:txBody>
          </p:sp>
        </mc:Fallback>
      </mc:AlternateContent>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5862" y="6950075"/>
            <a:ext cx="5564187" cy="64598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Rectangle 7"/>
              <p:cNvSpPr/>
              <p:nvPr/>
            </p:nvSpPr>
            <p:spPr>
              <a:xfrm>
                <a:off x="1114425" y="7610548"/>
                <a:ext cx="16505236" cy="6137129"/>
              </a:xfrm>
              <a:prstGeom prst="rect">
                <a:avLst/>
              </a:prstGeom>
            </p:spPr>
            <p:txBody>
              <a:bodyPr wrap="square">
                <a:spAutoFit/>
              </a:bodyPr>
              <a:lstStyle/>
              <a:p>
                <a:pPr>
                  <a:spcBef>
                    <a:spcPts val="600"/>
                  </a:spcBef>
                  <a:spcAft>
                    <a:spcPts val="600"/>
                  </a:spcAft>
                </a:pP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r>
                      <a:rPr lang="en-US" sz="4400" b="1" i="1">
                        <a:latin typeface="Cambria Math" panose="02040503050406030204" pitchFamily="18" charset="0"/>
                      </a:rPr>
                      <m:t>𝜷</m:t>
                    </m:r>
                    <m:r>
                      <a:rPr lang="en-US" sz="4400" b="1">
                        <a:latin typeface="Cambria Math" panose="02040503050406030204" pitchFamily="18" charset="0"/>
                      </a:rPr>
                      <m:t>)//(</m:t>
                    </m:r>
                    <m:r>
                      <a:rPr lang="en-US" sz="4400" b="1" i="1">
                        <a:latin typeface="Cambria Math" panose="02040503050406030204" pitchFamily="18" charset="0"/>
                      </a:rPr>
                      <m:t>𝑨𝑩𝑪𝑫</m:t>
                    </m:r>
                    <m:r>
                      <a:rPr lang="en-US" sz="4400" b="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𝑨𝑩𝑪𝑫</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𝑩</m:t>
                    </m:r>
                    <m:r>
                      <a:rPr lang="en-US" sz="4400" b="1">
                        <a:latin typeface="Cambria Math" panose="02040503050406030204" pitchFamily="18" charset="0"/>
                      </a:rPr>
                      <m:t>,</m:t>
                    </m:r>
                    <m:r>
                      <a:rPr lang="en-US" sz="4400" b="1" i="1">
                        <a:latin typeface="Cambria Math" panose="02040503050406030204" pitchFamily="18" charset="0"/>
                      </a:rPr>
                      <m:t>𝑪</m:t>
                    </m:r>
                    <m:r>
                      <a:rPr lang="en-US" sz="4400" b="1">
                        <a:latin typeface="Cambria Math" panose="02040503050406030204" pitchFamily="18" charset="0"/>
                      </a:rPr>
                      <m:t>,</m:t>
                    </m:r>
                    <m:r>
                      <a:rPr lang="en-US" sz="4400" b="1" i="1">
                        <a:latin typeface="Cambria Math" panose="02040503050406030204" pitchFamily="18" charset="0"/>
                      </a:rPr>
                      <m:t>𝑫</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𝜷</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theo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lý</a:t>
                </a:r>
                <a:r>
                  <a:rPr lang="en-US" sz="4400" b="1" dirty="0">
                    <a:latin typeface="Tahoma" panose="020B0604030504040204" pitchFamily="34" charset="0"/>
                    <a:ea typeface="Tahoma" panose="020B0604030504040204" pitchFamily="34" charset="0"/>
                    <a:cs typeface="Tahoma" panose="020B0604030504040204" pitchFamily="34" charset="0"/>
                  </a:rPr>
                  <a:t> Ta-</a:t>
                </a:r>
                <a:r>
                  <a:rPr lang="en-US" sz="4400" b="1" dirty="0" err="1">
                    <a:latin typeface="Tahoma" panose="020B0604030504040204" pitchFamily="34" charset="0"/>
                    <a:ea typeface="Tahoma" panose="020B0604030504040204" pitchFamily="34" charset="0"/>
                    <a:cs typeface="Tahoma" panose="020B0604030504040204" pitchFamily="34" charset="0"/>
                  </a:rPr>
                  <a:t>lét</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r>
                          <a:rPr lang="en-US" sz="4400" b="1" i="1">
                            <a:latin typeface="Cambria Math" panose="02040503050406030204" pitchFamily="18" charset="0"/>
                          </a:rPr>
                          <m:t>𝑨</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r>
                          <a:rPr lang="en-US" sz="4400" b="1" i="1">
                            <a:latin typeface="Cambria Math" panose="02040503050406030204" pitchFamily="18" charset="0"/>
                          </a:rPr>
                          <m:t>𝑩</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r>
                          <a:rPr lang="en-US" sz="4400" b="1" i="1">
                            <a:latin typeface="Cambria Math" panose="02040503050406030204" pitchFamily="18" charset="0"/>
                          </a:rPr>
                          <m:t>𝑪</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num>
                      <m:den>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r>
                          <a:rPr lang="en-US" sz="4400" b="1" i="1">
                            <a:latin typeface="Cambria Math" panose="02040503050406030204" pitchFamily="18" charset="0"/>
                          </a:rPr>
                          <m:t>𝑫</m:t>
                        </m:r>
                      </m:den>
                    </m:f>
                    <m:r>
                      <a:rPr lang="en-US" sz="4400" b="1" i="1">
                        <a:latin typeface="Cambria Math" panose="02040503050406030204" pitchFamily="18" charset="0"/>
                      </a:rPr>
                      <m:t>=</m:t>
                    </m:r>
                    <m:r>
                      <a:rPr lang="en-US" sz="4400" b="1" i="1">
                        <a:latin typeface="Cambria Math" panose="02040503050406030204" pitchFamily="18" charset="0"/>
                      </a:rPr>
                      <m:t>𝟏</m:t>
                    </m:r>
                  </m:oMath>
                </a14:m>
                <a:endParaRPr lang="en-US" sz="4400" b="1" dirty="0">
                  <a:latin typeface="Tahoma" panose="020B0604030504040204" pitchFamily="34" charset="0"/>
                </a:endParaRPr>
              </a:p>
              <a:p>
                <a:pPr>
                  <a:spcBef>
                    <a:spcPts val="600"/>
                  </a:spcBef>
                  <a:spcAft>
                    <a:spcPts val="600"/>
                  </a:spcAft>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Suy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𝑩</m:t>
                        </m:r>
                      </m:e>
                      <m:sub>
                        <m:r>
                          <a:rPr lang="en-US" sz="4400" b="1" i="1">
                            <a:solidFill>
                              <a:srgbClr val="0000FF"/>
                            </a:solidFill>
                            <a:latin typeface="Cambria Math" panose="02040503050406030204" pitchFamily="18" charset="0"/>
                          </a:rPr>
                          <m:t>𝟏</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𝑩</m:t>
                        </m:r>
                      </m:e>
                      <m:sub>
                        <m:r>
                          <a:rPr lang="en-US" sz="4400" b="1" i="1">
                            <a:solidFill>
                              <a:srgbClr val="0000FF"/>
                            </a:solidFill>
                            <a:latin typeface="Cambria Math" panose="02040503050406030204" pitchFamily="18" charset="0"/>
                          </a:rPr>
                          <m:t>𝟐</m:t>
                        </m:r>
                      </m:sub>
                    </m:sSub>
                    <m:r>
                      <a:rPr lang="en-US" sz="4400" b="1" i="1">
                        <a:solidFill>
                          <a:srgbClr val="0000FF"/>
                        </a:solidFill>
                        <a:latin typeface="Cambria Math" panose="02040503050406030204" pitchFamily="18" charset="0"/>
                      </a:rPr>
                      <m:t>=</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𝑩</m:t>
                        </m:r>
                      </m:e>
                      <m:sub>
                        <m:r>
                          <a:rPr lang="en-US" sz="4400" b="1" i="1">
                            <a:solidFill>
                              <a:srgbClr val="0000FF"/>
                            </a:solidFill>
                            <a:latin typeface="Cambria Math" panose="02040503050406030204" pitchFamily="18" charset="0"/>
                          </a:rPr>
                          <m:t>𝟐</m:t>
                        </m:r>
                      </m:sub>
                    </m:sSub>
                    <m:r>
                      <a:rPr lang="en-US" sz="4400" b="1" i="1">
                        <a:solidFill>
                          <a:srgbClr val="0000FF"/>
                        </a:solidFill>
                        <a:latin typeface="Cambria Math" panose="02040503050406030204" pitchFamily="18" charset="0"/>
                      </a:rPr>
                      <m:t>𝑩</m:t>
                    </m:r>
                    <m:r>
                      <a:rPr lang="en-US" sz="4400" b="1">
                        <a:solidFill>
                          <a:srgbClr val="0000FF"/>
                        </a:solidFill>
                        <a:latin typeface="Cambria Math" panose="02040503050406030204" pitchFamily="18" charset="0"/>
                      </a:rPr>
                      <m:t>,</m:t>
                    </m:r>
                    <m:r>
                      <a:rPr lang="en-US" sz="4400" b="1">
                        <a:solidFill>
                          <a:srgbClr val="0000FF"/>
                        </a:solidFill>
                        <a:latin typeface="Cambria Math"/>
                      </a:rPr>
                      <m:t>    </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𝑪</m:t>
                        </m:r>
                      </m:e>
                      <m:sub>
                        <m:r>
                          <a:rPr lang="en-US" sz="4400" b="1" i="1">
                            <a:solidFill>
                              <a:srgbClr val="0000FF"/>
                            </a:solidFill>
                            <a:latin typeface="Cambria Math" panose="02040503050406030204" pitchFamily="18" charset="0"/>
                          </a:rPr>
                          <m:t>𝟏</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𝑪</m:t>
                        </m:r>
                      </m:e>
                      <m:sub>
                        <m:r>
                          <a:rPr lang="en-US" sz="4400" b="1" i="1">
                            <a:solidFill>
                              <a:srgbClr val="0000FF"/>
                            </a:solidFill>
                            <a:latin typeface="Cambria Math" panose="02040503050406030204" pitchFamily="18" charset="0"/>
                          </a:rPr>
                          <m:t>𝟐</m:t>
                        </m:r>
                      </m:sub>
                    </m:sSub>
                    <m:r>
                      <a:rPr lang="en-US" sz="4400" b="1" i="1">
                        <a:solidFill>
                          <a:srgbClr val="0000FF"/>
                        </a:solidFill>
                        <a:latin typeface="Cambria Math" panose="02040503050406030204" pitchFamily="18" charset="0"/>
                      </a:rPr>
                      <m:t>=</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𝑪</m:t>
                        </m:r>
                      </m:e>
                      <m:sub>
                        <m:r>
                          <a:rPr lang="en-US" sz="4400" b="1" i="1">
                            <a:solidFill>
                              <a:srgbClr val="0000FF"/>
                            </a:solidFill>
                            <a:latin typeface="Cambria Math" panose="02040503050406030204" pitchFamily="18" charset="0"/>
                          </a:rPr>
                          <m:t>𝟐</m:t>
                        </m:r>
                      </m:sub>
                    </m:sSub>
                    <m:r>
                      <a:rPr lang="en-US" sz="4400" b="1" i="1">
                        <a:solidFill>
                          <a:srgbClr val="0000FF"/>
                        </a:solidFill>
                        <a:latin typeface="Cambria Math" panose="02040503050406030204" pitchFamily="18" charset="0"/>
                      </a:rPr>
                      <m:t>𝑪</m:t>
                    </m:r>
                    <m:r>
                      <a:rPr lang="en-US" sz="4400" b="1">
                        <a:solidFill>
                          <a:srgbClr val="0000FF"/>
                        </a:solidFill>
                        <a:latin typeface="Cambria Math" panose="02040503050406030204" pitchFamily="18" charset="0"/>
                      </a:rPr>
                      <m:t>,</m:t>
                    </m:r>
                    <m:r>
                      <a:rPr lang="en-US" sz="4400" b="1" i="1">
                        <a:solidFill>
                          <a:srgbClr val="0000FF"/>
                        </a:solidFill>
                        <a:latin typeface="Cambria Math"/>
                      </a:rPr>
                      <m:t>   </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𝑫</m:t>
                        </m:r>
                      </m:e>
                      <m:sub>
                        <m:r>
                          <a:rPr lang="en-US" sz="4400" b="1" i="1">
                            <a:solidFill>
                              <a:srgbClr val="0000FF"/>
                            </a:solidFill>
                            <a:latin typeface="Cambria Math" panose="02040503050406030204" pitchFamily="18" charset="0"/>
                          </a:rPr>
                          <m:t>𝟏</m:t>
                        </m:r>
                      </m:sub>
                    </m:sSub>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𝑫</m:t>
                        </m:r>
                      </m:e>
                      <m:sub>
                        <m:r>
                          <a:rPr lang="en-US" sz="4400" b="1" i="1">
                            <a:solidFill>
                              <a:srgbClr val="0000FF"/>
                            </a:solidFill>
                            <a:latin typeface="Cambria Math" panose="02040503050406030204" pitchFamily="18" charset="0"/>
                          </a:rPr>
                          <m:t>𝟐</m:t>
                        </m:r>
                      </m:sub>
                    </m:sSub>
                    <m:r>
                      <a:rPr lang="en-US" sz="4400" b="1" i="1">
                        <a:solidFill>
                          <a:srgbClr val="0000FF"/>
                        </a:solidFill>
                        <a:latin typeface="Cambria Math" panose="02040503050406030204" pitchFamily="18" charset="0"/>
                      </a:rPr>
                      <m:t>=</m:t>
                    </m:r>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𝑫</m:t>
                        </m:r>
                      </m:e>
                      <m:sub>
                        <m:r>
                          <a:rPr lang="en-US" sz="4400" b="1" i="1">
                            <a:solidFill>
                              <a:srgbClr val="0000FF"/>
                            </a:solidFill>
                            <a:latin typeface="Cambria Math" panose="02040503050406030204" pitchFamily="18" charset="0"/>
                          </a:rPr>
                          <m:t>𝟐</m:t>
                        </m:r>
                      </m:sub>
                    </m:sSub>
                    <m:r>
                      <a:rPr lang="en-US" sz="4400" b="1" i="1">
                        <a:solidFill>
                          <a:srgbClr val="0000FF"/>
                        </a:solidFill>
                        <a:latin typeface="Cambria Math" panose="02040503050406030204" pitchFamily="18" charset="0"/>
                      </a:rPr>
                      <m:t>𝑫</m:t>
                    </m:r>
                  </m:oMath>
                </a14:m>
                <a:endPar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a:spcBef>
                    <a:spcPts val="600"/>
                  </a:spcBef>
                  <a:spcAft>
                    <a:spcPts val="600"/>
                  </a:spcAft>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14425" y="7610548"/>
                <a:ext cx="16505236" cy="6137129"/>
              </a:xfrm>
              <a:prstGeom prst="rect">
                <a:avLst/>
              </a:prstGeom>
              <a:blipFill>
                <a:blip r:embed="rId4"/>
                <a:stretch>
                  <a:fillRect l="-1515" t="-2085"/>
                </a:stretch>
              </a:blipFill>
            </p:spPr>
            <p:txBody>
              <a:bodyPr/>
              <a:lstStyle/>
              <a:p>
                <a:r>
                  <a:rPr lang="en-US">
                    <a:noFill/>
                  </a:rPr>
                  <a:t> </a:t>
                </a:r>
              </a:p>
            </p:txBody>
          </p:sp>
        </mc:Fallback>
      </mc:AlternateContent>
    </p:spTree>
    <p:extLst>
      <p:ext uri="{BB962C8B-B14F-4D97-AF65-F5344CB8AC3E}">
        <p14:creationId xmlns:p14="http://schemas.microsoft.com/office/powerpoint/2010/main" val="253634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arn(inVertical)">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9"/>
          <p:cNvGrpSpPr/>
          <p:nvPr/>
        </p:nvGrpSpPr>
        <p:grpSpPr>
          <a:xfrm>
            <a:off x="914407" y="2286000"/>
            <a:ext cx="22344178" cy="4396110"/>
            <a:chOff x="1175570" y="3048677"/>
            <a:chExt cx="22346763" cy="4396618"/>
          </a:xfrm>
        </p:grpSpPr>
        <p:sp>
          <p:nvSpPr>
            <p:cNvPr id="64" name="Rounded Rectangle 63"/>
            <p:cNvSpPr/>
            <p:nvPr/>
          </p:nvSpPr>
          <p:spPr>
            <a:xfrm>
              <a:off x="1175570" y="3357518"/>
              <a:ext cx="22346763" cy="4087777"/>
            </a:xfrm>
            <a:prstGeom prst="roundRect">
              <a:avLst>
                <a:gd name="adj" fmla="val 2833"/>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2"/>
            <p:cNvGrpSpPr/>
            <p:nvPr/>
          </p:nvGrpSpPr>
          <p:grpSpPr>
            <a:xfrm>
              <a:off x="1175570" y="3048677"/>
              <a:ext cx="3903662" cy="969507"/>
              <a:chOff x="1175570" y="1834705"/>
              <a:chExt cx="3903662" cy="969507"/>
            </a:xfrm>
          </p:grpSpPr>
          <p:sp>
            <p:nvSpPr>
              <p:cNvPr id="66" name="Freeform 20"/>
              <p:cNvSpPr>
                <a:spLocks/>
              </p:cNvSpPr>
              <p:nvPr/>
            </p:nvSpPr>
            <p:spPr bwMode="auto">
              <a:xfrm rot="16200000" flipV="1">
                <a:off x="2939696" y="662657"/>
                <a:ext cx="826615" cy="345245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7" name="TextBox 66"/>
              <p:cNvSpPr txBox="1"/>
              <p:nvPr/>
            </p:nvSpPr>
            <p:spPr>
              <a:xfrm>
                <a:off x="2235431" y="1958751"/>
                <a:ext cx="2756202" cy="784921"/>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Bài tập </a:t>
                </a:r>
                <a:r>
                  <a:rPr lang="en-US" sz="4500" b="1" dirty="0">
                    <a:solidFill>
                      <a:schemeClr val="bg1"/>
                    </a:solidFill>
                    <a:latin typeface="Tahoma" pitchFamily="34" charset="0"/>
                    <a:ea typeface="Tahoma" pitchFamily="34" charset="0"/>
                    <a:cs typeface="Tahoma" pitchFamily="34" charset="0"/>
                  </a:rPr>
                  <a:t>4</a:t>
                </a:r>
              </a:p>
            </p:txBody>
          </p:sp>
          <p:sp>
            <p:nvSpPr>
              <p:cNvPr id="68" name="Round Diagonal Corner Rectangle 67"/>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
              <p:cNvGrpSpPr/>
              <p:nvPr/>
            </p:nvGrpSpPr>
            <p:grpSpPr>
              <a:xfrm>
                <a:off x="1314846" y="1951291"/>
                <a:ext cx="756925" cy="699372"/>
                <a:chOff x="7440266" y="3398551"/>
                <a:chExt cx="757238" cy="765175"/>
              </a:xfrm>
              <a:solidFill>
                <a:srgbClr val="999158"/>
              </a:solidFill>
            </p:grpSpPr>
            <p:sp>
              <p:nvSpPr>
                <p:cNvPr id="70"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1"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2"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73"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4"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5"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76"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grpSp>
        <p:nvGrpSpPr>
          <p:cNvPr id="2" name="Group 1"/>
          <p:cNvGrpSpPr/>
          <p:nvPr/>
        </p:nvGrpSpPr>
        <p:grpSpPr>
          <a:xfrm>
            <a:off x="-454895" y="1495873"/>
            <a:ext cx="11206909" cy="830997"/>
            <a:chOff x="-288924" y="1892299"/>
            <a:chExt cx="11208937" cy="830994"/>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22269"/>
              <a:ext cx="822810"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a:t>
              </a:r>
            </a:p>
          </p:txBody>
        </p:sp>
        <p:sp>
          <p:nvSpPr>
            <p:cNvPr id="5" name="TextBox 4"/>
            <p:cNvSpPr txBox="1"/>
            <p:nvPr/>
          </p:nvSpPr>
          <p:spPr>
            <a:xfrm>
              <a:off x="2087561" y="1892299"/>
              <a:ext cx="8832452" cy="830994"/>
            </a:xfrm>
            <a:prstGeom prst="rect">
              <a:avLst/>
            </a:prstGeom>
            <a:noFill/>
          </p:spPr>
          <p:txBody>
            <a:bodyPr wrap="square" rtlCol="0">
              <a:spAutoFit/>
            </a:bodyPr>
            <a:lstStyle/>
            <a:p>
              <a:pPr>
                <a:spcBef>
                  <a:spcPts val="600"/>
                </a:spcBef>
                <a:defRPr/>
              </a:pPr>
              <a:r>
                <a:rPr lang="en-US" sz="4800" b="1" dirty="0" err="1">
                  <a:solidFill>
                    <a:srgbClr val="135F82"/>
                  </a:solidFill>
                  <a:latin typeface="Tahoma" pitchFamily="34" charset="0"/>
                  <a:ea typeface="Tahoma" pitchFamily="34" charset="0"/>
                  <a:cs typeface="Tahoma" pitchFamily="34" charset="0"/>
                </a:rPr>
                <a:t>BÀI</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TẬP</a:t>
              </a:r>
              <a:r>
                <a:rPr lang="en-US" sz="4800" b="1" dirty="0">
                  <a:solidFill>
                    <a:srgbClr val="135F82"/>
                  </a:solidFill>
                  <a:latin typeface="Tahoma" pitchFamily="34" charset="0"/>
                  <a:ea typeface="Tahoma" pitchFamily="34" charset="0"/>
                  <a:cs typeface="Tahoma" pitchFamily="34" charset="0"/>
                </a:rPr>
                <a:t> </a:t>
              </a:r>
              <a:r>
                <a:rPr lang="en-US" sz="4800" b="1" dirty="0" err="1">
                  <a:solidFill>
                    <a:srgbClr val="135F82"/>
                  </a:solidFill>
                  <a:latin typeface="Tahoma" pitchFamily="34" charset="0"/>
                  <a:ea typeface="Tahoma" pitchFamily="34" charset="0"/>
                  <a:cs typeface="Tahoma" pitchFamily="34" charset="0"/>
                </a:rPr>
                <a:t>SGK</a:t>
              </a:r>
              <a:endParaRPr lang="en-US" sz="4800" b="1" dirty="0">
                <a:solidFill>
                  <a:srgbClr val="135F82"/>
                </a:solidFill>
                <a:latin typeface="Tahoma" pitchFamily="34" charset="0"/>
                <a:ea typeface="Tahoma" pitchFamily="34" charset="0"/>
                <a:cs typeface="Tahoma" pitchFamily="34" charset="0"/>
              </a:endParaRPr>
            </a:p>
          </p:txBody>
        </p:sp>
      </p:grpSp>
      <p:grpSp>
        <p:nvGrpSpPr>
          <p:cNvPr id="31" name="Group 10">
            <a:extLst>
              <a:ext uri="{FF2B5EF4-FFF2-40B4-BE49-F238E27FC236}">
                <a16:creationId xmlns:a16="http://schemas.microsoft.com/office/drawing/2014/main" id="{D595695A-D875-434F-951E-B079440FBC18}"/>
              </a:ext>
            </a:extLst>
          </p:cNvPr>
          <p:cNvGrpSpPr/>
          <p:nvPr/>
        </p:nvGrpSpPr>
        <p:grpSpPr>
          <a:xfrm>
            <a:off x="914822" y="6834356"/>
            <a:ext cx="22421428" cy="6881643"/>
            <a:chOff x="1270511" y="5884226"/>
            <a:chExt cx="21661156" cy="7962307"/>
          </a:xfrm>
        </p:grpSpPr>
        <p:sp>
          <p:nvSpPr>
            <p:cNvPr id="32" name="Rounded Rectangle 52">
              <a:extLst>
                <a:ext uri="{FF2B5EF4-FFF2-40B4-BE49-F238E27FC236}">
                  <a16:creationId xmlns:a16="http://schemas.microsoft.com/office/drawing/2014/main" id="{A42DE2E4-61FE-44C7-AF85-05F41DA21866}"/>
                </a:ext>
              </a:extLst>
            </p:cNvPr>
            <p:cNvSpPr/>
            <p:nvPr/>
          </p:nvSpPr>
          <p:spPr>
            <a:xfrm>
              <a:off x="1277494" y="6011229"/>
              <a:ext cx="21654173" cy="783530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33" name="Group 60">
              <a:extLst>
                <a:ext uri="{FF2B5EF4-FFF2-40B4-BE49-F238E27FC236}">
                  <a16:creationId xmlns:a16="http://schemas.microsoft.com/office/drawing/2014/main" id="{669435D2-1A3C-4F13-A8AB-0A0AA32062F9}"/>
                </a:ext>
              </a:extLst>
            </p:cNvPr>
            <p:cNvGrpSpPr/>
            <p:nvPr/>
          </p:nvGrpSpPr>
          <p:grpSpPr>
            <a:xfrm>
              <a:off x="1270511" y="5884226"/>
              <a:ext cx="3544036" cy="752436"/>
              <a:chOff x="1224541" y="6322793"/>
              <a:chExt cx="3544036" cy="752436"/>
            </a:xfrm>
          </p:grpSpPr>
          <p:sp>
            <p:nvSpPr>
              <p:cNvPr id="34" name="Freeform 20">
                <a:extLst>
                  <a:ext uri="{FF2B5EF4-FFF2-40B4-BE49-F238E27FC236}">
                    <a16:creationId xmlns:a16="http://schemas.microsoft.com/office/drawing/2014/main" id="{CE3F174A-7474-4C5B-9241-74C5CEADE03D}"/>
                  </a:ext>
                </a:extLst>
              </p:cNvPr>
              <p:cNvSpPr>
                <a:spLocks/>
              </p:cNvSpPr>
              <p:nvPr/>
            </p:nvSpPr>
            <p:spPr bwMode="auto">
              <a:xfrm rot="16200000" flipV="1">
                <a:off x="2923265" y="5195780"/>
                <a:ext cx="718299" cy="297232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02A7351D-A6A8-44DA-906A-9887C38DCB15}"/>
                  </a:ext>
                </a:extLst>
              </p:cNvPr>
              <p:cNvSpPr txBox="1"/>
              <p:nvPr/>
            </p:nvSpPr>
            <p:spPr>
              <a:xfrm>
                <a:off x="2141276" y="6334668"/>
                <a:ext cx="2364841" cy="734846"/>
              </a:xfrm>
              <a:prstGeom prst="rect">
                <a:avLst/>
              </a:prstGeom>
              <a:noFill/>
            </p:spPr>
            <p:txBody>
              <a:bodyPr wrap="none" rtlCol="0" anchor="ctr" anchorCtr="1">
                <a:spAutoFit/>
              </a:bodyPr>
              <a:lstStyle/>
              <a:p>
                <a:r>
                  <a:rPr lang="en-US" sz="4400" b="1">
                    <a:solidFill>
                      <a:srgbClr val="0999C8"/>
                    </a:solidFill>
                    <a:latin typeface="Tahoma" panose="020B0604030504040204" pitchFamily="34" charset="0"/>
                    <a:ea typeface="Tahoma" panose="020B0604030504040204" pitchFamily="34" charset="0"/>
                    <a:cs typeface="Tahoma" panose="020B0604030504040204" pitchFamily="34" charset="0"/>
                  </a:rPr>
                  <a:t>Bài giải</a:t>
                </a:r>
                <a:endParaRPr lang="en-US" sz="4400" b="1" dirty="0">
                  <a:solidFill>
                    <a:srgbClr val="0999C8"/>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 Diagonal Corner Rectangle 58">
                <a:extLst>
                  <a:ext uri="{FF2B5EF4-FFF2-40B4-BE49-F238E27FC236}">
                    <a16:creationId xmlns:a16="http://schemas.microsoft.com/office/drawing/2014/main" id="{26245F35-439A-4BF5-97C4-B83D8ACE9D6F}"/>
                  </a:ext>
                </a:extLst>
              </p:cNvPr>
              <p:cNvSpPr/>
              <p:nvPr/>
            </p:nvSpPr>
            <p:spPr>
              <a:xfrm flipV="1">
                <a:off x="1224541" y="6322798"/>
                <a:ext cx="886675" cy="71830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37" name="Freeform 15">
                <a:extLst>
                  <a:ext uri="{FF2B5EF4-FFF2-40B4-BE49-F238E27FC236}">
                    <a16:creationId xmlns:a16="http://schemas.microsoft.com/office/drawing/2014/main" id="{02A45960-2256-494B-9F25-39987FF29199}"/>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grpSp>
      </p:grpSp>
      <mc:AlternateContent xmlns:mc="http://schemas.openxmlformats.org/markup-compatibility/2006" xmlns:a14="http://schemas.microsoft.com/office/drawing/2010/main">
        <mc:Choice Requires="a14">
          <p:sp>
            <p:nvSpPr>
              <p:cNvPr id="14" name="Rectangle 13"/>
              <p:cNvSpPr/>
              <p:nvPr/>
            </p:nvSpPr>
            <p:spPr>
              <a:xfrm>
                <a:off x="1428750" y="3136254"/>
                <a:ext cx="22117049" cy="5493812"/>
              </a:xfrm>
              <a:prstGeom prst="rect">
                <a:avLst/>
              </a:prstGeom>
            </p:spPr>
            <p:txBody>
              <a:bodyPr wrap="square">
                <a:spAutoFit/>
              </a:bodyPr>
              <a:lstStyle/>
              <a:p>
                <a:r>
                  <a:rPr lang="vi-VN" sz="4400" b="1" i="1" dirty="0">
                    <a:latin typeface="Tahoma" panose="020B0604030504040204" pitchFamily="34" charset="0"/>
                    <a:ea typeface="Tahoma" panose="020B0604030504040204" pitchFamily="34" charset="0"/>
                    <a:cs typeface="Tahoma" panose="020B0604030504040204" pitchFamily="34" charset="0"/>
                  </a:rPr>
                  <a:t>Cho hình chóp </a:t>
                </a:r>
                <a14:m>
                  <m:oMath xmlns:m="http://schemas.openxmlformats.org/officeDocument/2006/math">
                    <m:r>
                      <a:rPr lang="en-US" sz="4400" b="1" i="1">
                        <a:latin typeface="Cambria Math" panose="02040503050406030204" pitchFamily="18" charset="0"/>
                      </a:rPr>
                      <m:t>𝑺</m:t>
                    </m:r>
                    <m:r>
                      <a:rPr lang="en-US" sz="4400" b="1">
                        <a:latin typeface="Cambria Math" panose="02040503050406030204" pitchFamily="18" charset="0"/>
                      </a:rPr>
                      <m:t>.</m:t>
                    </m:r>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𝑺𝑨</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đoạn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m:t>
                    </m:r>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r>
                      <a:rPr lang="en-US" sz="4400" b="1" i="1">
                        <a:latin typeface="Cambria Math" panose="02040503050406030204" pitchFamily="18" charset="0"/>
                      </a:rPr>
                      <m:t>𝜷</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mp</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𝑨𝑩𝑪𝑫</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a:t>
                </a:r>
                <a:r>
                  <a:rPr lang="en-US" sz="4400"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𝜶</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latin typeface="Cambria Math" panose="02040503050406030204" pitchFamily="18" charset="0"/>
                      </a:rPr>
                      <m:t>(</m:t>
                    </m:r>
                    <m:r>
                      <a:rPr lang="en-US" sz="4400" b="1" i="1">
                        <a:latin typeface="Cambria Math" panose="02040503050406030204" pitchFamily="18" charset="0"/>
                      </a:rPr>
                      <m:t>𝜷</m:t>
                    </m:r>
                    <m:r>
                      <a:rPr lang="en-US" sz="4400" b="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cắt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cạnh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𝑺𝑩</m:t>
                    </m:r>
                    <m:r>
                      <a:rPr lang="en-US" sz="4400" b="1">
                        <a:latin typeface="Cambria Math" panose="02040503050406030204" pitchFamily="18" charset="0"/>
                      </a:rPr>
                      <m:t>,</m:t>
                    </m:r>
                    <m:r>
                      <a:rPr lang="en-US" sz="4400" b="1" i="1">
                        <a:latin typeface="Cambria Math" panose="02040503050406030204" pitchFamily="18" charset="0"/>
                      </a:rPr>
                      <m:t>𝑺𝑪</m:t>
                    </m:r>
                    <m:r>
                      <a:rPr lang="en-US" sz="4400" b="1">
                        <a:latin typeface="Cambria Math" panose="02040503050406030204" pitchFamily="18" charset="0"/>
                      </a:rPr>
                      <m:t>,</m:t>
                    </m:r>
                    <m:r>
                      <a:rPr lang="en-US" sz="4400" b="1" i="1">
                        <a:latin typeface="Cambria Math" panose="02040503050406030204" pitchFamily="18" charset="0"/>
                      </a:rPr>
                      <m:t>𝑺𝑫</m:t>
                    </m:r>
                  </m:oMath>
                </a14:m>
                <a:r>
                  <a:rPr lang="en-US" sz="4400" b="1" dirty="0" err="1">
                    <a:latin typeface="Tahoma" panose="020B0604030504040204" pitchFamily="34" charset="0"/>
                    <a:ea typeface="Tahoma" panose="020B0604030504040204" pitchFamily="34" charset="0"/>
                    <a:cs typeface="Tahoma" panose="020B0604030504040204" pitchFamily="34" charset="0"/>
                  </a:rPr>
                  <a:t>lần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lượt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r>
                      <a:rPr lang="en-US" sz="4400" b="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minh :</a:t>
                </a:r>
              </a:p>
              <a:p>
                <a:r>
                  <a:rPr lang="en-US" sz="4400" b="1" dirty="0">
                    <a:latin typeface="Tahoma" panose="020B0604030504040204" pitchFamily="34" charset="0"/>
                    <a:ea typeface="Tahoma" panose="020B0604030504040204" pitchFamily="34" charset="0"/>
                    <a:cs typeface="Tahoma" panose="020B0604030504040204" pitchFamily="34" charset="0"/>
                  </a:rPr>
                  <a:t>c)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chóp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a:t>
                </a: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428750" y="3136254"/>
                <a:ext cx="22117049" cy="5493812"/>
              </a:xfrm>
              <a:prstGeom prst="rect">
                <a:avLst/>
              </a:prstGeom>
              <a:blipFill rotWithShape="1">
                <a:blip r:embed="rId2"/>
                <a:stretch>
                  <a:fillRect l="-1103" t="-2328"/>
                </a:stretch>
              </a:blipFill>
            </p:spPr>
            <p:txBody>
              <a:bodyPr/>
              <a:lstStyle/>
              <a:p>
                <a:r>
                  <a:rPr lang="en-US">
                    <a:noFill/>
                  </a:rPr>
                  <a:t> </a:t>
                </a:r>
              </a:p>
            </p:txBody>
          </p:sp>
        </mc:Fallback>
      </mc:AlternateContent>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5862" y="6950075"/>
            <a:ext cx="5564187" cy="645984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Rectangle 6"/>
              <p:cNvSpPr/>
              <p:nvPr/>
            </p:nvSpPr>
            <p:spPr>
              <a:xfrm>
                <a:off x="2581275" y="8464689"/>
                <a:ext cx="12192000" cy="2800767"/>
              </a:xfrm>
              <a:prstGeom prst="rect">
                <a:avLst/>
              </a:prstGeom>
            </p:spPr>
            <p:txBody>
              <a:bodyPr>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Các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chóp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p>
              <a:p>
                <a:pPr marL="571500" indent="-571500">
                  <a:buFont typeface="Arial" panose="020B0604020202020204" pitchFamily="34" charset="0"/>
                  <a:buChar char="•"/>
                </a:pP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𝟏</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𝟏</m:t>
                        </m:r>
                      </m:sub>
                    </m:sSub>
                    <m:r>
                      <a:rPr lang="en-US" sz="4400" b="1">
                        <a:latin typeface="Cambria Math" panose="02040503050406030204" pitchFamily="18" charset="0"/>
                      </a:rPr>
                      <m:t>.</m:t>
                    </m:r>
                    <m:r>
                      <a:rPr lang="en-US" sz="4400" b="1" i="1">
                        <a:latin typeface="Cambria Math" panose="02040503050406030204" pitchFamily="18" charset="0"/>
                      </a:rPr>
                      <m:t>𝑨𝑩𝑪𝑫</m:t>
                    </m:r>
                  </m:oMath>
                </a14:m>
                <a:endParaRPr lang="en-US" sz="4400" b="1" i="1" dirty="0"/>
              </a:p>
              <a:p>
                <a:pPr marL="571500" indent="-571500">
                  <a:buFont typeface="Arial" panose="020B0604020202020204" pitchFamily="34" charset="0"/>
                  <a:buChar char="•"/>
                </a:pP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𝑨</m:t>
                        </m:r>
                      </m:e>
                      <m:sub>
                        <m:r>
                          <a:rPr lang="en-US" sz="4400" b="1" i="1">
                            <a:latin typeface="Cambria Math" panose="02040503050406030204" pitchFamily="18" charset="0"/>
                          </a:rPr>
                          <m:t>𝟐</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𝑩</m:t>
                        </m:r>
                      </m:e>
                      <m:sub>
                        <m:r>
                          <a:rPr lang="en-US" sz="4400" b="1" i="1">
                            <a:latin typeface="Cambria Math" panose="02040503050406030204" pitchFamily="18" charset="0"/>
                          </a:rPr>
                          <m:t>𝟐</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𝑪</m:t>
                        </m:r>
                      </m:e>
                      <m:sub>
                        <m:r>
                          <a:rPr lang="en-US" sz="4400" b="1" i="1">
                            <a:latin typeface="Cambria Math" panose="02040503050406030204" pitchFamily="18" charset="0"/>
                          </a:rPr>
                          <m:t>𝟐</m:t>
                        </m:r>
                      </m:sub>
                    </m:sSub>
                    <m:sSub>
                      <m:sSubPr>
                        <m:ctrlPr>
                          <a:rPr lang="en-US" sz="4400" b="1" i="1">
                            <a:latin typeface="Cambria Math" panose="02040503050406030204" pitchFamily="18" charset="0"/>
                          </a:rPr>
                        </m:ctrlPr>
                      </m:sSubPr>
                      <m:e>
                        <m:r>
                          <a:rPr lang="en-US" sz="4400" b="1" i="1">
                            <a:latin typeface="Cambria Math" panose="02040503050406030204" pitchFamily="18" charset="0"/>
                          </a:rPr>
                          <m:t>𝑫</m:t>
                        </m:r>
                      </m:e>
                      <m:sub>
                        <m:r>
                          <a:rPr lang="en-US" sz="4400" b="1" i="1">
                            <a:latin typeface="Cambria Math" panose="02040503050406030204" pitchFamily="18" charset="0"/>
                          </a:rPr>
                          <m:t>𝟐</m:t>
                        </m:r>
                      </m:sub>
                    </m:sSub>
                    <m:r>
                      <a:rPr lang="en-US" sz="4400" b="1">
                        <a:latin typeface="Cambria Math" panose="02040503050406030204" pitchFamily="18" charset="0"/>
                      </a:rPr>
                      <m:t>.</m:t>
                    </m:r>
                    <m:r>
                      <a:rPr lang="en-US" sz="4400" b="1" i="1">
                        <a:latin typeface="Cambria Math" panose="02040503050406030204" pitchFamily="18" charset="0"/>
                      </a:rPr>
                      <m:t>𝑨𝑩𝑪𝑫</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581275" y="8464689"/>
                <a:ext cx="12192000" cy="2800767"/>
              </a:xfrm>
              <a:prstGeom prst="rect">
                <a:avLst/>
              </a:prstGeom>
              <a:blipFill rotWithShape="1">
                <a:blip r:embed="rId4"/>
                <a:stretch>
                  <a:fillRect l="-2000" t="-4357"/>
                </a:stretch>
              </a:blipFill>
            </p:spPr>
            <p:txBody>
              <a:bodyPr/>
              <a:lstStyle/>
              <a:p>
                <a:r>
                  <a:rPr lang="en-US">
                    <a:noFill/>
                  </a:rPr>
                  <a:t> </a:t>
                </a:r>
              </a:p>
            </p:txBody>
          </p:sp>
        </mc:Fallback>
      </mc:AlternateContent>
    </p:spTree>
    <p:extLst>
      <p:ext uri="{BB962C8B-B14F-4D97-AF65-F5344CB8AC3E}">
        <p14:creationId xmlns:p14="http://schemas.microsoft.com/office/powerpoint/2010/main" val="32921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553148" y="4930120"/>
            <a:ext cx="21600000" cy="1299231"/>
            <a:chOff x="1380347" y="3163074"/>
            <a:chExt cx="17369861" cy="1019540"/>
          </a:xfrm>
        </p:grpSpPr>
        <p:sp>
          <p:nvSpPr>
            <p:cNvPr id="46" name="Rectangle 45"/>
            <p:cNvSpPr/>
            <p:nvPr/>
          </p:nvSpPr>
          <p:spPr>
            <a:xfrm>
              <a:off x="1765249" y="3163074"/>
              <a:ext cx="16984959" cy="1019540"/>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r>
                <a:rPr lang="en-US" sz="4400" b="1" dirty="0">
                  <a:latin typeface="Tahoma" panose="020B0604030504040204" pitchFamily="34" charset="0"/>
                  <a:ea typeface="Tahoma" panose="020B0604030504040204" pitchFamily="34" charset="0"/>
                  <a:cs typeface="Tahoma" panose="020B0604030504040204" pitchFamily="34" charset="0"/>
                </a:rPr>
                <a:t>Hai</a:t>
              </a:r>
              <a:r>
                <a:rPr lang="vi-VN" sz="4400" b="1" dirty="0">
                  <a:latin typeface="Tahoma" panose="020B0604030504040204" pitchFamily="34" charset="0"/>
                  <a:ea typeface="Tahoma" panose="020B0604030504040204" pitchFamily="34" charset="0"/>
                  <a:cs typeface="Tahoma" panose="020B0604030504040204" pitchFamily="34" charset="0"/>
                </a:rPr>
                <a:t> mặt phẳng cùng song song với một mặt phẳng thì song song với nhau.</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553148" y="6343650"/>
            <a:ext cx="21600000" cy="1543047"/>
            <a:chOff x="1380347" y="2854266"/>
            <a:chExt cx="17594454" cy="1210869"/>
          </a:xfrm>
        </p:grpSpPr>
        <p:sp>
          <p:nvSpPr>
            <p:cNvPr id="61" name="Rectangle 60"/>
            <p:cNvSpPr/>
            <p:nvPr/>
          </p:nvSpPr>
          <p:spPr>
            <a:xfrm>
              <a:off x="1775948" y="2854266"/>
              <a:ext cx="17198853" cy="1210869"/>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Hai mặt phẳng song song với nhau thì mọi đường thẳng nằm trong mặt phẳng này đều song song với mặt phẳng kia.</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lang="en-US" b="1" dirty="0">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553148" y="8016221"/>
            <a:ext cx="21600000" cy="1899305"/>
            <a:chOff x="1380347" y="3050955"/>
            <a:chExt cx="17889070" cy="1490433"/>
          </a:xfrm>
        </p:grpSpPr>
        <p:sp>
          <p:nvSpPr>
            <p:cNvPr id="85" name="Rectangle 84"/>
            <p:cNvSpPr/>
            <p:nvPr/>
          </p:nvSpPr>
          <p:spPr>
            <a:xfrm>
              <a:off x="1742824" y="3050955"/>
              <a:ext cx="17526593" cy="1490433"/>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mặt phẳng cắt hai mặt phẳng song song cho trước theo hai giao tuyến thì hai giao tuyến song song với nhau.</a:t>
              </a:r>
              <a:endParaRPr lang="en-US" b="1" dirty="0">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314328" y="2505075"/>
            <a:ext cx="22872234" cy="1066800"/>
            <a:chOff x="534987" y="1869705"/>
            <a:chExt cx="22434294" cy="1308823"/>
          </a:xfrm>
        </p:grpSpPr>
        <p:grpSp>
          <p:nvGrpSpPr>
            <p:cNvPr id="88" name="Group 87"/>
            <p:cNvGrpSpPr/>
            <p:nvPr/>
          </p:nvGrpSpPr>
          <p:grpSpPr>
            <a:xfrm>
              <a:off x="534987" y="1869705"/>
              <a:ext cx="22434294" cy="1308823"/>
              <a:chOff x="534987" y="1647866"/>
              <a:chExt cx="22434294" cy="1308823"/>
            </a:xfrm>
          </p:grpSpPr>
          <p:sp>
            <p:nvSpPr>
              <p:cNvPr id="90" name="Rounded Rectangle 89"/>
              <p:cNvSpPr/>
              <p:nvPr/>
            </p:nvSpPr>
            <p:spPr bwMode="auto">
              <a:xfrm>
                <a:off x="755651" y="1720890"/>
                <a:ext cx="22213630" cy="1235799"/>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Mệnh đề sai là</a:t>
                </a:r>
                <a:r>
                  <a:rPr lang="en-US" sz="4400" dirty="0"/>
                  <a: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16">
                      <a:defRPr/>
                    </a:pPr>
                    <a:endParaRPr lang="en-US"/>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16">
                      <a:defRPr/>
                    </a:pPr>
                    <a:endParaRPr lang="en-US"/>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16">
                      <a:defRPr/>
                    </a:pPr>
                    <a:endParaRPr lang="en-US"/>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16">
                      <a:defRPr/>
                    </a:pPr>
                    <a:endParaRPr lang="en-US"/>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16">
                      <a:defRPr/>
                    </a:pPr>
                    <a:endParaRPr lang="en-US"/>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16">
                      <a:defRPr/>
                    </a:pPr>
                    <a:endParaRPr lang="en-US"/>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16">
                      <a:defRPr/>
                    </a:pPr>
                    <a:endParaRPr lang="en-US"/>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a:solidFill>
                      <a:schemeClr val="tx1"/>
                    </a:solidFill>
                  </a:endParaRPr>
                </a:p>
              </p:txBody>
            </p:sp>
            <p:sp>
              <p:nvSpPr>
                <p:cNvPr id="96" name="TextBox 13"/>
                <p:cNvSpPr txBox="1">
                  <a:spLocks noChangeArrowheads="1"/>
                </p:cNvSpPr>
                <p:nvPr/>
              </p:nvSpPr>
              <p:spPr bwMode="auto">
                <a:xfrm>
                  <a:off x="1798706" y="1700170"/>
                  <a:ext cx="1749426"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b="1" dirty="0" err="1">
                      <a:solidFill>
                        <a:schemeClr val="bg1"/>
                      </a:solidFill>
                      <a:latin typeface="Tahoma" pitchFamily="34" charset="0"/>
                      <a:cs typeface="Tahoma" pitchFamily="34" charset="0"/>
                    </a:rPr>
                    <a:t>Câu</a:t>
                  </a:r>
                  <a:r>
                    <a:rPr lang="en-US" b="1" dirty="0">
                      <a:solidFill>
                        <a:schemeClr val="bg1"/>
                      </a:solidFill>
                      <a:latin typeface="Tahoma" pitchFamily="34" charset="0"/>
                      <a:cs typeface="Tahoma" pitchFamily="34" charset="0"/>
                    </a:rPr>
                    <a:t> 1</a:t>
                  </a:r>
                </a:p>
              </p:txBody>
            </p:sp>
          </p:grpSp>
        </p:grpSp>
        <p:sp>
          <p:nvSpPr>
            <p:cNvPr id="89" name="Rectangle 88"/>
            <p:cNvSpPr/>
            <p:nvPr/>
          </p:nvSpPr>
          <p:spPr>
            <a:xfrm>
              <a:off x="4040187" y="1945906"/>
              <a:ext cx="18468976" cy="113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5" tIns="91433" rIns="182865" bIns="91433">
              <a:spAutoFit/>
            </a:bodyPr>
            <a:lstStyle/>
            <a:p>
              <a:pPr defTabSz="914249"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553148" y="3701395"/>
            <a:ext cx="21600000" cy="1127779"/>
            <a:chOff x="1380347" y="3163074"/>
            <a:chExt cx="15464761" cy="817728"/>
          </a:xfrm>
        </p:grpSpPr>
        <p:sp>
          <p:nvSpPr>
            <p:cNvPr id="105" name="Rectangle 104"/>
            <p:cNvSpPr/>
            <p:nvPr/>
          </p:nvSpPr>
          <p:spPr>
            <a:xfrm>
              <a:off x="1765249" y="3163074"/>
              <a:ext cx="15079859" cy="81772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r>
                <a:rPr lang="vi-VN" sz="4400" b="1" dirty="0">
                  <a:latin typeface="Tahoma" panose="020B0604030504040204" pitchFamily="34" charset="0"/>
                  <a:ea typeface="Tahoma" panose="020B0604030504040204" pitchFamily="34" charset="0"/>
                  <a:cs typeface="Tahoma" panose="020B0604030504040204" pitchFamily="34" charset="0"/>
                </a:rPr>
                <a:t>Hai mặt phẳng song song thì không có điểm chung.</a:t>
              </a:r>
              <a:endParaRPr lang="en-US" dirty="0"/>
            </a:p>
            <a:p>
              <a:pPr algn="ctr"/>
              <a:endParaRPr lang="en-US" b="1" dirty="0">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p:grpSp>
      <p:sp>
        <p:nvSpPr>
          <p:cNvPr id="107" name="Oval 106"/>
          <p:cNvSpPr/>
          <p:nvPr/>
        </p:nvSpPr>
        <p:spPr>
          <a:xfrm>
            <a:off x="640809" y="4991873"/>
            <a:ext cx="918813" cy="844536"/>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a:latin typeface="Tahoma" pitchFamily="34" charset="0"/>
                <a:ea typeface="Tahoma" pitchFamily="34" charset="0"/>
                <a:cs typeface="Tahoma" pitchFamily="34" charset="0"/>
              </a:rPr>
              <a:t>B</a:t>
            </a:r>
            <a:endParaRPr lang="en-US" dirty="0"/>
          </a:p>
        </p:txBody>
      </p:sp>
      <p:grpSp>
        <p:nvGrpSpPr>
          <p:cNvPr id="113" name="Group 112"/>
          <p:cNvGrpSpPr/>
          <p:nvPr/>
        </p:nvGrpSpPr>
        <p:grpSpPr>
          <a:xfrm>
            <a:off x="571743" y="10296530"/>
            <a:ext cx="22469233" cy="2819395"/>
            <a:chOff x="1270510" y="5267367"/>
            <a:chExt cx="22617763" cy="2500801"/>
          </a:xfrm>
        </p:grpSpPr>
        <p:sp>
          <p:nvSpPr>
            <p:cNvPr id="115" name="Rounded Rectangle 114"/>
            <p:cNvSpPr/>
            <p:nvPr/>
          </p:nvSpPr>
          <p:spPr>
            <a:xfrm>
              <a:off x="1284909" y="5638800"/>
              <a:ext cx="22603364" cy="2129368"/>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a:p>
            </p:txBody>
          </p:sp>
          <p:sp>
            <p:nvSpPr>
              <p:cNvPr id="118" name="TextBox 117"/>
              <p:cNvSpPr txBox="1"/>
              <p:nvPr/>
            </p:nvSpPr>
            <p:spPr>
              <a:xfrm>
                <a:off x="2296331" y="6349326"/>
                <a:ext cx="3238808" cy="668845"/>
              </a:xfrm>
              <a:prstGeom prst="rect">
                <a:avLst/>
              </a:prstGeom>
              <a:noFill/>
            </p:spPr>
            <p:txBody>
              <a:bodyPr wrap="none" rtlCol="0">
                <a:spAutoFit/>
              </a:bodyPr>
              <a:lstStyle/>
              <a:p>
                <a:r>
                  <a:rPr lang="en-US" b="1" dirty="0" err="1">
                    <a:solidFill>
                      <a:schemeClr val="accent6">
                        <a:lumMod val="50000"/>
                      </a:schemeClr>
                    </a:solidFill>
                    <a:latin typeface="Tahoma" pitchFamily="34" charset="0"/>
                    <a:ea typeface="Tahoma" pitchFamily="34" charset="0"/>
                    <a:cs typeface="Tahoma" pitchFamily="34" charset="0"/>
                  </a:rPr>
                  <a:t>Hướng</a:t>
                </a:r>
                <a:r>
                  <a:rPr lang="en-US" b="1" dirty="0">
                    <a:solidFill>
                      <a:schemeClr val="accent6">
                        <a:lumMod val="50000"/>
                      </a:schemeClr>
                    </a:solidFill>
                    <a:latin typeface="Tahoma" pitchFamily="34" charset="0"/>
                    <a:ea typeface="Tahoma" pitchFamily="34" charset="0"/>
                    <a:cs typeface="Tahoma" pitchFamily="34" charset="0"/>
                  </a:rPr>
                  <a:t> </a:t>
                </a:r>
                <a:r>
                  <a:rPr lang="en-US" b="1" dirty="0" err="1">
                    <a:solidFill>
                      <a:schemeClr val="accent6">
                        <a:lumMod val="50000"/>
                      </a:schemeClr>
                    </a:solidFill>
                    <a:latin typeface="Tahoma" pitchFamily="34" charset="0"/>
                    <a:ea typeface="Tahoma" pitchFamily="34" charset="0"/>
                    <a:cs typeface="Tahoma" pitchFamily="34" charset="0"/>
                  </a:rPr>
                  <a:t>dẫn</a:t>
                </a:r>
                <a:endParaRPr lang="en-US"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a:p>
            </p:txBody>
          </p:sp>
        </p:grpSp>
      </p:grpSp>
      <p:sp>
        <p:nvSpPr>
          <p:cNvPr id="114" name="Rectangle 113"/>
          <p:cNvSpPr/>
          <p:nvPr/>
        </p:nvSpPr>
        <p:spPr>
          <a:xfrm>
            <a:off x="1628776" y="11515424"/>
            <a:ext cx="21412200" cy="22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53" tIns="91427" rIns="182853" bIns="91427">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Đáp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án</a:t>
            </a:r>
            <a:r>
              <a:rPr lang="en-US" sz="4400" b="1" dirty="0">
                <a:latin typeface="Tahoma" panose="020B0604030504040204" pitchFamily="34" charset="0"/>
                <a:ea typeface="Tahoma" panose="020B0604030504040204" pitchFamily="34" charset="0"/>
                <a:cs typeface="Tahoma" panose="020B0604030504040204" pitchFamily="34" charset="0"/>
              </a:rPr>
              <a:t> B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vì</a:t>
            </a:r>
            <a:r>
              <a:rPr lang="en-US" sz="4400" b="1" dirty="0">
                <a:latin typeface="Tahoma" panose="020B0604030504040204" pitchFamily="34" charset="0"/>
                <a:ea typeface="Tahoma" panose="020B0604030504040204" pitchFamily="34" charset="0"/>
                <a:cs typeface="Tahoma" panose="020B0604030504040204" pitchFamily="34" charset="0"/>
              </a:rPr>
              <a:t> h</a:t>
            </a:r>
            <a:r>
              <a:rPr lang="vi-VN" sz="4400" b="1" dirty="0">
                <a:latin typeface="Tahoma" panose="020B0604030504040204" pitchFamily="34" charset="0"/>
                <a:ea typeface="Tahoma" panose="020B0604030504040204" pitchFamily="34" charset="0"/>
                <a:cs typeface="Tahoma" panose="020B0604030504040204" pitchFamily="34" charset="0"/>
              </a:rPr>
              <a:t>ai mặt phẳng cùng song song với một mặt phẳng thì song song với nhau </a:t>
            </a:r>
            <a:r>
              <a:rPr lang="en-US" sz="4400" b="1" dirty="0" err="1">
                <a:latin typeface="Tahoma" panose="020B0604030504040204" pitchFamily="34" charset="0"/>
                <a:ea typeface="Tahoma" panose="020B0604030504040204" pitchFamily="34" charset="0"/>
                <a:cs typeface="Tahoma" panose="020B0604030504040204" pitchFamily="34" charset="0"/>
              </a:rPr>
              <a:t>hoặc</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có thể trùng nhau.</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endParaRPr lang="en-US" dirty="0">
              <a:latin typeface="+mj-lt"/>
              <a:cs typeface="Times New Roman" panose="02020603050405020304" pitchFamily="18" charset="0"/>
            </a:endParaRPr>
          </a:p>
        </p:txBody>
      </p:sp>
      <p:sp>
        <p:nvSpPr>
          <p:cNvPr id="7" name="Rectangle 6"/>
          <p:cNvSpPr/>
          <p:nvPr/>
        </p:nvSpPr>
        <p:spPr>
          <a:xfrm>
            <a:off x="6638926" y="304800"/>
            <a:ext cx="15011400" cy="1446546"/>
          </a:xfrm>
          <a:prstGeom prst="rect">
            <a:avLst/>
          </a:prstGeom>
        </p:spPr>
        <p:txBody>
          <a:bodyPr wrap="square" lIns="91434" tIns="45718" rIns="91434" bIns="45718">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p>
          <a:p>
            <a:endParaRPr lang="nl-NL" sz="4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1141074" y="1970948"/>
            <a:ext cx="184718" cy="754049"/>
          </a:xfrm>
          <a:prstGeom prst="rect">
            <a:avLst/>
          </a:prstGeom>
          <a:noFill/>
        </p:spPr>
        <p:txBody>
          <a:bodyPr wrap="none" lIns="91434" tIns="45718" rIns="91434" bIns="45718" rtlCol="0">
            <a:spAutoFit/>
          </a:bodyPr>
          <a:lstStyle/>
          <a:p>
            <a:endParaRPr lang="en-US" dirty="0"/>
          </a:p>
        </p:txBody>
      </p:sp>
      <p:grpSp>
        <p:nvGrpSpPr>
          <p:cNvPr id="60" name="Group 59">
            <a:extLst>
              <a:ext uri="{FF2B5EF4-FFF2-40B4-BE49-F238E27FC236}">
                <a16:creationId xmlns:a16="http://schemas.microsoft.com/office/drawing/2014/main" id="{E9EEA9C9-DEEA-4F2C-9944-3E4DFAD5DD7B}"/>
              </a:ext>
            </a:extLst>
          </p:cNvPr>
          <p:cNvGrpSpPr/>
          <p:nvPr/>
        </p:nvGrpSpPr>
        <p:grpSpPr>
          <a:xfrm>
            <a:off x="-454895" y="1572073"/>
            <a:ext cx="11206909" cy="830902"/>
            <a:chOff x="-288924" y="1892299"/>
            <a:chExt cx="11208937" cy="830899"/>
          </a:xfrm>
        </p:grpSpPr>
        <p:sp>
          <p:nvSpPr>
            <p:cNvPr id="64" name="Rounded Rectangle 2">
              <a:extLst>
                <a:ext uri="{FF2B5EF4-FFF2-40B4-BE49-F238E27FC236}">
                  <a16:creationId xmlns:a16="http://schemas.microsoft.com/office/drawing/2014/main" id="{B5A98E91-80AD-40F5-90B2-87D8C028F1BB}"/>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EC9F0D68-1CA7-4920-881C-07613B1B3C94}"/>
                </a:ext>
              </a:extLst>
            </p:cNvPr>
            <p:cNvSpPr txBox="1"/>
            <p:nvPr/>
          </p:nvSpPr>
          <p:spPr>
            <a:xfrm>
              <a:off x="1082676" y="1922269"/>
              <a:ext cx="1088957"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VII</a:t>
              </a:r>
            </a:p>
          </p:txBody>
        </p:sp>
        <p:sp>
          <p:nvSpPr>
            <p:cNvPr id="66" name="TextBox 65">
              <a:extLst>
                <a:ext uri="{FF2B5EF4-FFF2-40B4-BE49-F238E27FC236}">
                  <a16:creationId xmlns:a16="http://schemas.microsoft.com/office/drawing/2014/main" id="{B22F2C3E-3A58-4678-AD0A-417F7C3D0188}"/>
                </a:ext>
              </a:extLst>
            </p:cNvPr>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err="1">
                  <a:solidFill>
                    <a:srgbClr val="145F82"/>
                  </a:solidFill>
                  <a:latin typeface="Tahoma" pitchFamily="34" charset="0"/>
                  <a:ea typeface="Tahoma" pitchFamily="34" charset="0"/>
                  <a:cs typeface="Tahoma" pitchFamily="34" charset="0"/>
                </a:rPr>
                <a:t>Bài</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tập</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trắc</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nghiệm</a:t>
              </a:r>
              <a:endParaRPr lang="en-US" sz="4800" b="1" dirty="0">
                <a:solidFill>
                  <a:srgbClr val="135F82"/>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310107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barn(inVertical)">
                                      <p:cBhvr>
                                        <p:cTn id="14" dur="500"/>
                                        <p:tgtEl>
                                          <p:spTgt spid="10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inVertical)">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wipe(left)">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4">
                                            <p:txEl>
                                              <p:pRg st="0" end="0"/>
                                            </p:txEl>
                                          </p:spTgt>
                                        </p:tgtEl>
                                        <p:attrNameLst>
                                          <p:attrName>style.visibility</p:attrName>
                                        </p:attrNameLst>
                                      </p:cBhvr>
                                      <p:to>
                                        <p:strVal val="visible"/>
                                      </p:to>
                                    </p:set>
                                    <p:animEffect transition="in" filter="wipe(left)">
                                      <p:cBhvr>
                                        <p:cTn id="39" dur="500"/>
                                        <p:tgtEl>
                                          <p:spTgt spid="11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barn(inVertical)">
                                      <p:cBhvr>
                                        <p:cTn id="4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54412" y="5115038"/>
            <a:ext cx="23582330" cy="1442105"/>
            <a:chOff x="1156112" y="3073378"/>
            <a:chExt cx="18535884" cy="1131657"/>
          </a:xfrm>
        </p:grpSpPr>
        <mc:AlternateContent xmlns:mc="http://schemas.openxmlformats.org/markup-compatibility/2006" xmlns:a14="http://schemas.microsoft.com/office/drawing/2010/main">
          <mc:Choice Requires="a14">
            <p:sp>
              <p:nvSpPr>
                <p:cNvPr id="46" name="Rectangle 45"/>
                <p:cNvSpPr/>
                <p:nvPr/>
              </p:nvSpPr>
              <p:spPr>
                <a:xfrm>
                  <a:off x="1720402" y="3073378"/>
                  <a:ext cx="17971594" cy="1131657"/>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r>
                    <a:rPr lang="en-US" sz="4400" b="1" dirty="0">
                      <a:latin typeface="Tahoma" panose="020B0604030504040204" pitchFamily="34" charset="0"/>
                      <a:ea typeface="Tahoma" panose="020B0604030504040204" pitchFamily="34" charset="0"/>
                      <a:cs typeface="Tahoma" panose="020B0604030504040204" pitchFamily="34" charset="0"/>
                    </a:rPr>
                    <a:t>Hai </a:t>
                  </a:r>
                  <a:r>
                    <a:rPr lang="en-US" sz="4400" b="1" dirty="0" err="1">
                      <a:latin typeface="Tahoma" panose="020B0604030504040204" pitchFamily="34" charset="0"/>
                      <a:ea typeface="Tahoma" panose="020B0604030504040204" pitchFamily="34" charset="0"/>
                      <a:cs typeface="Tahoma" panose="020B0604030504040204" pitchFamily="34" charset="0"/>
                    </a:rPr>
                    <a:t>mp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𝑸</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gọi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chúng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chung</a:t>
                  </a:r>
                  <a:r>
                    <a:rPr lang="en-US" sz="4400" b="1" dirty="0">
                      <a:latin typeface="Tahoma" panose="020B0604030504040204" pitchFamily="34" charset="0"/>
                      <a:ea typeface="Tahoma" panose="020B0604030504040204" pitchFamily="34" charset="0"/>
                      <a:cs typeface="Tahoma" panose="020B0604030504040204" pitchFamily="34" charset="0"/>
                    </a:rPr>
                    <a:t>.</a:t>
                  </a:r>
                </a:p>
                <a:p>
                  <a:pPr algn="ctr"/>
                  <a:endParaRPr lang="en-US" b="1" dirty="0">
                    <a:latin typeface="Tahoma" pitchFamily="34" charset="0"/>
                    <a:ea typeface="Tahoma" pitchFamily="34" charset="0"/>
                    <a:cs typeface="Tahoma"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1720402" y="3073378"/>
                  <a:ext cx="17971594" cy="1131657"/>
                </a:xfrm>
                <a:prstGeom prst="rect">
                  <a:avLst/>
                </a:prstGeom>
                <a:blipFill rotWithShape="1">
                  <a:blip r:embed="rId3"/>
                  <a:stretch>
                    <a:fillRect/>
                  </a:stretch>
                </a:blipFill>
                <a:ln w="88900">
                  <a:solidFill>
                    <a:schemeClr val="bg1"/>
                  </a:solidFill>
                </a:ln>
              </p:spPr>
              <p:txBody>
                <a:bodyPr/>
                <a:lstStyle/>
                <a:p>
                  <a:r>
                    <a:rPr lang="en-US">
                      <a:noFill/>
                    </a:rPr>
                    <a:t> </a:t>
                  </a:r>
                </a:p>
              </p:txBody>
            </p:sp>
          </mc:Fallback>
        </mc:AlternateContent>
        <p:sp>
          <p:nvSpPr>
            <p:cNvPr id="47" name="Oval 46"/>
            <p:cNvSpPr/>
            <p:nvPr/>
          </p:nvSpPr>
          <p:spPr>
            <a:xfrm>
              <a:off x="1156112" y="3308843"/>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54412" y="6728596"/>
            <a:ext cx="23582330" cy="1457325"/>
            <a:chOff x="1200955" y="2854266"/>
            <a:chExt cx="18648363" cy="1143601"/>
          </a:xfrm>
        </p:grpSpPr>
        <mc:AlternateContent xmlns:mc="http://schemas.openxmlformats.org/markup-compatibility/2006" xmlns:a14="http://schemas.microsoft.com/office/drawing/2010/main">
          <mc:Choice Requires="a14">
            <p:sp>
              <p:nvSpPr>
                <p:cNvPr id="61" name="Rectangle 60"/>
                <p:cNvSpPr/>
                <p:nvPr/>
              </p:nvSpPr>
              <p:spPr>
                <a:xfrm>
                  <a:off x="1775947" y="2854266"/>
                  <a:ext cx="18073371" cy="1143601"/>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r>
                    <a:rPr lang="en-US" sz="4400" b="1" dirty="0">
                      <a:latin typeface="Tahoma" panose="020B0604030504040204" pitchFamily="34" charset="0"/>
                      <a:ea typeface="Tahoma" panose="020B0604030504040204" pitchFamily="34" charset="0"/>
                      <a:cs typeface="Tahoma" panose="020B0604030504040204" pitchFamily="34" charset="0"/>
                    </a:rPr>
                    <a:t>Nếu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đường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𝒂</m:t>
                      </m:r>
                      <m:r>
                        <a:rPr lang="en-US" sz="4400" b="1">
                          <a:latin typeface="Cambria Math"/>
                        </a:rPr>
                        <m:t>,</m:t>
                      </m:r>
                      <m:r>
                        <a:rPr lang="en-US" sz="4400" b="1" i="1">
                          <a:latin typeface="Cambria Math"/>
                        </a:rPr>
                        <m:t> </m:t>
                      </m:r>
                      <m:r>
                        <a:rPr lang="en-US" sz="4400" b="1" i="1">
                          <a:latin typeface="Cambria Math"/>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𝒂</m:t>
                      </m:r>
                      <m:r>
                        <a:rPr lang="en-US" sz="4400" b="1">
                          <a:latin typeface="Cambria Math"/>
                        </a:rPr>
                        <m:t>,</m:t>
                      </m:r>
                      <m:r>
                        <a:rPr lang="en-US" sz="4400" b="1" i="1">
                          <a:latin typeface="Cambria Math"/>
                        </a:rPr>
                        <m:t> </m:t>
                      </m:r>
                      <m:r>
                        <a:rPr lang="en-US" sz="4400" b="1" i="1">
                          <a:latin typeface="Cambria Math"/>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𝑸</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𝑸</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a:p>
                  <a:pPr algn="ctr"/>
                  <a:endParaRPr lang="en-US" b="1" dirty="0">
                    <a:latin typeface="Tahoma" pitchFamily="34" charset="0"/>
                    <a:ea typeface="Tahoma" pitchFamily="34" charset="0"/>
                    <a:cs typeface="Tahoma" pitchFamily="34" charset="0"/>
                  </a:endParaRPr>
                </a:p>
              </p:txBody>
            </p:sp>
          </mc:Choice>
          <mc:Fallback xmlns="">
            <p:sp>
              <p:nvSpPr>
                <p:cNvPr id="61" name="Rectangle 60"/>
                <p:cNvSpPr>
                  <a:spLocks noRot="1" noChangeAspect="1" noMove="1" noResize="1" noEditPoints="1" noAdjustHandles="1" noChangeArrowheads="1" noChangeShapeType="1" noTextEdit="1"/>
                </p:cNvSpPr>
                <p:nvPr/>
              </p:nvSpPr>
              <p:spPr>
                <a:xfrm>
                  <a:off x="1775947" y="2854266"/>
                  <a:ext cx="18073371" cy="1143601"/>
                </a:xfrm>
                <a:prstGeom prst="rect">
                  <a:avLst/>
                </a:prstGeom>
                <a:blipFill>
                  <a:blip r:embed="rId4"/>
                  <a:stretch>
                    <a:fillRect t="-3475" b="-13900"/>
                  </a:stretch>
                </a:blipFill>
                <a:ln w="88900">
                  <a:solidFill>
                    <a:schemeClr val="bg1"/>
                  </a:solidFill>
                </a:ln>
              </p:spPr>
              <p:txBody>
                <a:bodyPr/>
                <a:lstStyle/>
                <a:p>
                  <a:r>
                    <a:rPr lang="en-US">
                      <a:noFill/>
                    </a:rPr>
                    <a:t> </a:t>
                  </a:r>
                </a:p>
              </p:txBody>
            </p:sp>
          </mc:Fallback>
        </mc:AlternateContent>
        <p:sp>
          <p:nvSpPr>
            <p:cNvPr id="62" name="Oval 61"/>
            <p:cNvSpPr/>
            <p:nvPr/>
          </p:nvSpPr>
          <p:spPr>
            <a:xfrm>
              <a:off x="1200955" y="317430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54412" y="8315444"/>
            <a:ext cx="23582330" cy="1356379"/>
            <a:chOff x="1198219" y="3050955"/>
            <a:chExt cx="18799709" cy="1064385"/>
          </a:xfrm>
        </p:grpSpPr>
        <p:sp>
          <p:nvSpPr>
            <p:cNvPr id="85" name="Rectangle 84"/>
            <p:cNvSpPr/>
            <p:nvPr/>
          </p:nvSpPr>
          <p:spPr>
            <a:xfrm>
              <a:off x="1742824" y="3050955"/>
              <a:ext cx="18255104" cy="106438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ahoma" panose="020B0604030504040204" pitchFamily="34" charset="0"/>
                  <a:ea typeface="Tahoma" panose="020B0604030504040204" pitchFamily="34" charset="0"/>
                  <a:cs typeface="Tahoma" panose="020B0604030504040204" pitchFamily="34" charset="0"/>
                </a:rPr>
                <a:t>  Hai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86" name="Oval 85"/>
            <p:cNvSpPr/>
            <p:nvPr/>
          </p:nvSpPr>
          <p:spPr>
            <a:xfrm>
              <a:off x="1198219"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202032" y="2575698"/>
            <a:ext cx="23534709" cy="1009651"/>
            <a:chOff x="534987" y="1869705"/>
            <a:chExt cx="22434294" cy="1238708"/>
          </a:xfrm>
        </p:grpSpPr>
        <p:grpSp>
          <p:nvGrpSpPr>
            <p:cNvPr id="88" name="Group 87"/>
            <p:cNvGrpSpPr/>
            <p:nvPr/>
          </p:nvGrpSpPr>
          <p:grpSpPr>
            <a:xfrm>
              <a:off x="534987" y="1869705"/>
              <a:ext cx="22434294" cy="1238708"/>
              <a:chOff x="534987" y="1647866"/>
              <a:chExt cx="22434294" cy="1238708"/>
            </a:xfrm>
          </p:grpSpPr>
          <p:sp>
            <p:nvSpPr>
              <p:cNvPr id="90" name="Rounded Rectangle 89"/>
              <p:cNvSpPr/>
              <p:nvPr/>
            </p:nvSpPr>
            <p:spPr bwMode="auto">
              <a:xfrm>
                <a:off x="755651" y="1650775"/>
                <a:ext cx="22213630" cy="1235799"/>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mệnh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Mệnh đề sai là</a:t>
                </a:r>
                <a:r>
                  <a:rPr lang="en-US" sz="4400" dirty="0"/>
                  <a:t>:</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16">
                      <a:defRPr/>
                    </a:pPr>
                    <a:endParaRPr lang="en-US"/>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16">
                      <a:defRPr/>
                    </a:pPr>
                    <a:endParaRPr lang="en-US"/>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16">
                      <a:defRPr/>
                    </a:pPr>
                    <a:endParaRPr lang="en-US"/>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16">
                      <a:defRPr/>
                    </a:pPr>
                    <a:endParaRPr lang="en-US"/>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16">
                      <a:defRPr/>
                    </a:pPr>
                    <a:endParaRPr lang="en-US"/>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16">
                      <a:defRPr/>
                    </a:pPr>
                    <a:endParaRPr lang="en-US"/>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16">
                      <a:defRPr/>
                    </a:pPr>
                    <a:endParaRPr lang="en-US"/>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a:solidFill>
                      <a:schemeClr val="tx1"/>
                    </a:solidFill>
                  </a:endParaRPr>
                </a:p>
              </p:txBody>
            </p:sp>
            <p:sp>
              <p:nvSpPr>
                <p:cNvPr id="96" name="TextBox 13"/>
                <p:cNvSpPr txBox="1">
                  <a:spLocks noChangeArrowheads="1"/>
                </p:cNvSpPr>
                <p:nvPr/>
              </p:nvSpPr>
              <p:spPr bwMode="auto">
                <a:xfrm>
                  <a:off x="1798706" y="1700170"/>
                  <a:ext cx="1749426"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b="1" dirty="0" err="1">
                      <a:solidFill>
                        <a:schemeClr val="bg1"/>
                      </a:solidFill>
                      <a:latin typeface="Tahoma" pitchFamily="34" charset="0"/>
                      <a:cs typeface="Tahoma" pitchFamily="34" charset="0"/>
                    </a:rPr>
                    <a:t>Câu</a:t>
                  </a:r>
                  <a:r>
                    <a:rPr lang="en-US" b="1" dirty="0">
                      <a:solidFill>
                        <a:schemeClr val="bg1"/>
                      </a:solidFill>
                      <a:latin typeface="Tahoma" pitchFamily="34" charset="0"/>
                      <a:cs typeface="Tahoma" pitchFamily="34" charset="0"/>
                    </a:rPr>
                    <a:t> 2</a:t>
                  </a:r>
                </a:p>
              </p:txBody>
            </p:sp>
          </p:grpSp>
        </p:grpSp>
        <p:sp>
          <p:nvSpPr>
            <p:cNvPr id="89" name="Rectangle 88"/>
            <p:cNvSpPr/>
            <p:nvPr/>
          </p:nvSpPr>
          <p:spPr>
            <a:xfrm>
              <a:off x="4040187" y="1945906"/>
              <a:ext cx="18468976" cy="113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5" tIns="91433" rIns="182865" bIns="91433">
              <a:spAutoFit/>
            </a:bodyPr>
            <a:lstStyle/>
            <a:p>
              <a:pPr defTabSz="914249"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154412" y="3543418"/>
            <a:ext cx="23582330" cy="1442104"/>
            <a:chOff x="1100502" y="3100912"/>
            <a:chExt cx="16524173" cy="1045637"/>
          </a:xfrm>
        </p:grpSpPr>
        <p:sp>
          <p:nvSpPr>
            <p:cNvPr id="105" name="Rectangle 104"/>
            <p:cNvSpPr/>
            <p:nvPr/>
          </p:nvSpPr>
          <p:spPr>
            <a:xfrm>
              <a:off x="1545370" y="3100912"/>
              <a:ext cx="16079305" cy="1045637"/>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Tahoma" panose="020B0604030504040204" pitchFamily="34" charset="0"/>
                  <a:ea typeface="Tahoma" panose="020B0604030504040204" pitchFamily="34" charset="0"/>
                  <a:cs typeface="Tahoma" panose="020B0604030504040204" pitchFamily="34" charset="0"/>
                </a:rPr>
                <a:t>     Qua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ngoài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trước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song </a:t>
              </a:r>
              <a:r>
                <a:rPr lang="en-US" sz="4400" b="1" dirty="0">
                  <a:solidFill>
                    <a:srgbClr val="FFFFFF"/>
                  </a:solidFill>
                  <a:latin typeface="Tahoma" panose="020B0604030504040204" pitchFamily="34" charset="0"/>
                  <a:ea typeface="Tahoma" panose="020B0604030504040204" pitchFamily="34" charset="0"/>
                  <a:cs typeface="Tahoma" panose="020B0604030504040204" pitchFamily="34" charset="0"/>
                </a:rPr>
                <a:t>song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106" name="Oval 105"/>
            <p:cNvSpPr/>
            <p:nvPr/>
          </p:nvSpPr>
          <p:spPr>
            <a:xfrm>
              <a:off x="1100502" y="3324448"/>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p:grpSp>
      <p:sp>
        <p:nvSpPr>
          <p:cNvPr id="107" name="Oval 106"/>
          <p:cNvSpPr/>
          <p:nvPr/>
        </p:nvSpPr>
        <p:spPr>
          <a:xfrm>
            <a:off x="214189" y="7005595"/>
            <a:ext cx="918813" cy="844536"/>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C</a:t>
            </a:r>
          </a:p>
        </p:txBody>
      </p:sp>
      <p:grpSp>
        <p:nvGrpSpPr>
          <p:cNvPr id="113" name="Group 112"/>
          <p:cNvGrpSpPr/>
          <p:nvPr/>
        </p:nvGrpSpPr>
        <p:grpSpPr>
          <a:xfrm>
            <a:off x="459448" y="9938527"/>
            <a:ext cx="17773407" cy="2819395"/>
            <a:chOff x="1270510" y="5267367"/>
            <a:chExt cx="17775721" cy="2500801"/>
          </a:xfrm>
        </p:grpSpPr>
        <p:sp>
          <p:nvSpPr>
            <p:cNvPr id="115" name="Rounded Rectangle 114"/>
            <p:cNvSpPr/>
            <p:nvPr/>
          </p:nvSpPr>
          <p:spPr>
            <a:xfrm>
              <a:off x="1284909" y="5638800"/>
              <a:ext cx="17761322" cy="2129368"/>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a:p>
            </p:txBody>
          </p:sp>
          <p:sp>
            <p:nvSpPr>
              <p:cNvPr id="118" name="TextBox 117"/>
              <p:cNvSpPr txBox="1"/>
              <p:nvPr/>
            </p:nvSpPr>
            <p:spPr>
              <a:xfrm>
                <a:off x="2296331" y="6349326"/>
                <a:ext cx="3238808" cy="668845"/>
              </a:xfrm>
              <a:prstGeom prst="rect">
                <a:avLst/>
              </a:prstGeom>
              <a:noFill/>
            </p:spPr>
            <p:txBody>
              <a:bodyPr wrap="none" rtlCol="0">
                <a:spAutoFit/>
              </a:bodyPr>
              <a:lstStyle/>
              <a:p>
                <a:r>
                  <a:rPr lang="en-US" b="1" dirty="0" err="1">
                    <a:solidFill>
                      <a:schemeClr val="accent6">
                        <a:lumMod val="50000"/>
                      </a:schemeClr>
                    </a:solidFill>
                    <a:latin typeface="Tahoma" pitchFamily="34" charset="0"/>
                    <a:ea typeface="Tahoma" pitchFamily="34" charset="0"/>
                    <a:cs typeface="Tahoma" pitchFamily="34" charset="0"/>
                  </a:rPr>
                  <a:t>Hướng</a:t>
                </a:r>
                <a:r>
                  <a:rPr lang="en-US" b="1" dirty="0">
                    <a:solidFill>
                      <a:schemeClr val="accent6">
                        <a:lumMod val="50000"/>
                      </a:schemeClr>
                    </a:solidFill>
                    <a:latin typeface="Tahoma" pitchFamily="34" charset="0"/>
                    <a:ea typeface="Tahoma" pitchFamily="34" charset="0"/>
                    <a:cs typeface="Tahoma" pitchFamily="34" charset="0"/>
                  </a:rPr>
                  <a:t> </a:t>
                </a:r>
                <a:r>
                  <a:rPr lang="en-US" b="1" dirty="0" err="1">
                    <a:solidFill>
                      <a:schemeClr val="accent6">
                        <a:lumMod val="50000"/>
                      </a:schemeClr>
                    </a:solidFill>
                    <a:latin typeface="Tahoma" pitchFamily="34" charset="0"/>
                    <a:ea typeface="Tahoma" pitchFamily="34" charset="0"/>
                    <a:cs typeface="Tahoma" pitchFamily="34" charset="0"/>
                  </a:rPr>
                  <a:t>dẫn</a:t>
                </a:r>
                <a:endParaRPr lang="en-US"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a:p>
            </p:txBody>
          </p:sp>
        </p:grpSp>
      </p:grpSp>
      <p:sp>
        <p:nvSpPr>
          <p:cNvPr id="7" name="Rectangle 6"/>
          <p:cNvSpPr/>
          <p:nvPr/>
        </p:nvSpPr>
        <p:spPr>
          <a:xfrm>
            <a:off x="6638926" y="304800"/>
            <a:ext cx="15011400" cy="1446546"/>
          </a:xfrm>
          <a:prstGeom prst="rect">
            <a:avLst/>
          </a:prstGeom>
        </p:spPr>
        <p:txBody>
          <a:bodyPr wrap="square" lIns="91434" tIns="45718" rIns="91434" bIns="45718">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p>
          <a:p>
            <a:endParaRPr lang="nl-NL" sz="4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1141074" y="1970948"/>
            <a:ext cx="184718" cy="754049"/>
          </a:xfrm>
          <a:prstGeom prst="rect">
            <a:avLst/>
          </a:prstGeom>
          <a:noFill/>
        </p:spPr>
        <p:txBody>
          <a:bodyPr wrap="none" lIns="91434" tIns="45718" rIns="91434" bIns="45718" rtlCol="0">
            <a:spAutoFit/>
          </a:bodyPr>
          <a:lstStyle/>
          <a:p>
            <a:endParaRPr lang="en-US" dirty="0"/>
          </a:p>
        </p:txBody>
      </p:sp>
      <p:grpSp>
        <p:nvGrpSpPr>
          <p:cNvPr id="60" name="Group 59">
            <a:extLst>
              <a:ext uri="{FF2B5EF4-FFF2-40B4-BE49-F238E27FC236}">
                <a16:creationId xmlns:a16="http://schemas.microsoft.com/office/drawing/2014/main" id="{E9EEA9C9-DEEA-4F2C-9944-3E4DFAD5DD7B}"/>
              </a:ext>
            </a:extLst>
          </p:cNvPr>
          <p:cNvGrpSpPr/>
          <p:nvPr/>
        </p:nvGrpSpPr>
        <p:grpSpPr>
          <a:xfrm>
            <a:off x="-454895" y="1572073"/>
            <a:ext cx="11206909" cy="830902"/>
            <a:chOff x="-288924" y="1892299"/>
            <a:chExt cx="11208937" cy="830899"/>
          </a:xfrm>
        </p:grpSpPr>
        <p:sp>
          <p:nvSpPr>
            <p:cNvPr id="64" name="Rounded Rectangle 2">
              <a:extLst>
                <a:ext uri="{FF2B5EF4-FFF2-40B4-BE49-F238E27FC236}">
                  <a16:creationId xmlns:a16="http://schemas.microsoft.com/office/drawing/2014/main" id="{B5A98E91-80AD-40F5-90B2-87D8C028F1BB}"/>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EC9F0D68-1CA7-4920-881C-07613B1B3C94}"/>
                </a:ext>
              </a:extLst>
            </p:cNvPr>
            <p:cNvSpPr txBox="1"/>
            <p:nvPr/>
          </p:nvSpPr>
          <p:spPr>
            <a:xfrm>
              <a:off x="1082676" y="1922269"/>
              <a:ext cx="1088957"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VII</a:t>
              </a:r>
            </a:p>
          </p:txBody>
        </p:sp>
        <p:sp>
          <p:nvSpPr>
            <p:cNvPr id="66" name="TextBox 65">
              <a:extLst>
                <a:ext uri="{FF2B5EF4-FFF2-40B4-BE49-F238E27FC236}">
                  <a16:creationId xmlns:a16="http://schemas.microsoft.com/office/drawing/2014/main" id="{B22F2C3E-3A58-4678-AD0A-417F7C3D0188}"/>
                </a:ext>
              </a:extLst>
            </p:cNvPr>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err="1">
                  <a:solidFill>
                    <a:srgbClr val="145F82"/>
                  </a:solidFill>
                  <a:latin typeface="Tahoma" pitchFamily="34" charset="0"/>
                  <a:ea typeface="Tahoma" pitchFamily="34" charset="0"/>
                  <a:cs typeface="Tahoma" pitchFamily="34" charset="0"/>
                </a:rPr>
                <a:t>Bài</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tập</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trắc</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nghiệm</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13" name="Rectangle 12"/>
              <p:cNvSpPr/>
              <p:nvPr/>
            </p:nvSpPr>
            <p:spPr>
              <a:xfrm>
                <a:off x="630655" y="11119100"/>
                <a:ext cx="18345149" cy="1446550"/>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r>
                      <a:rPr lang="en-US" sz="4400" b="1">
                        <a:latin typeface="Cambria Math" panose="02040503050406030204" pitchFamily="18" charset="0"/>
                      </a:rPr>
                      <m:t>,</m:t>
                    </m:r>
                    <m:r>
                      <a:rPr lang="en-US" sz="4400" b="1" i="1">
                        <a:latin typeface="Cambria Math" panose="02040503050406030204" pitchFamily="18" charset="0"/>
                      </a:rPr>
                      <m:t> </m:t>
                    </m:r>
                    <m:r>
                      <a:rPr lang="en-US" sz="4400" b="1" i="1">
                        <a:latin typeface="Cambria Math" panose="02040503050406030204" pitchFamily="18" charset="0"/>
                      </a:rPr>
                      <m:t>𝒃</m:t>
                    </m:r>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r>
                      <a:rPr lang="en-US" sz="4400" b="1">
                        <a:latin typeface="Cambria Math" panose="02040503050406030204" pitchFamily="18" charset="0"/>
                      </a:rPr>
                      <m:t>,</m:t>
                    </m:r>
                    <m:r>
                      <a:rPr lang="en-US" sz="4400" b="1" i="1">
                        <a:latin typeface="Cambria Math" panose="02040503050406030204" pitchFamily="18" charset="0"/>
                      </a:rPr>
                      <m:t> </m:t>
                    </m:r>
                    <m:r>
                      <a:rPr lang="en-US" sz="4400" b="1" i="1">
                        <a:latin typeface="Cambria Math" panose="02040503050406030204" pitchFamily="18" charset="0"/>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𝑸</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𝒂</m:t>
                    </m:r>
                  </m:oMath>
                </a14:m>
                <a:r>
                  <a:rPr lang="en-US" sz="4400" b="1" dirty="0">
                    <a:latin typeface="Tahoma" panose="020B0604030504040204" pitchFamily="34" charset="0"/>
                    <a:ea typeface="Tahoma" panose="020B0604030504040204" pitchFamily="34" charset="0"/>
                    <a:cs typeface="Tahoma" panose="020B0604030504040204" pitchFamily="34" charset="0"/>
                  </a:rPr>
                  <a:t> song song </a:t>
                </a:r>
                <a14:m>
                  <m:oMath xmlns:m="http://schemas.openxmlformats.org/officeDocument/2006/math">
                    <m:r>
                      <a:rPr lang="en-US" sz="4400" b="1" i="1">
                        <a:latin typeface="Cambria Math" panose="02040503050406030204" pitchFamily="18" charset="0"/>
                      </a:rPr>
                      <m:t>𝒃</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𝑷</m:t>
                        </m:r>
                      </m:e>
                    </m:d>
                  </m:oMath>
                </a14:m>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𝑸</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13" name="Rectangle 12"/>
              <p:cNvSpPr>
                <a:spLocks noRot="1" noChangeAspect="1" noMove="1" noResize="1" noEditPoints="1" noAdjustHandles="1" noChangeArrowheads="1" noChangeShapeType="1" noTextEdit="1"/>
              </p:cNvSpPr>
              <p:nvPr/>
            </p:nvSpPr>
            <p:spPr>
              <a:xfrm>
                <a:off x="630655" y="11119100"/>
                <a:ext cx="18345149" cy="1446550"/>
              </a:xfrm>
              <a:prstGeom prst="rect">
                <a:avLst/>
              </a:prstGeom>
              <a:blipFill>
                <a:blip r:embed="rId5"/>
                <a:stretch>
                  <a:fillRect l="-1329" t="-8861" b="-18987"/>
                </a:stretch>
              </a:blipFill>
            </p:spPr>
            <p:txBody>
              <a:bodyPr/>
              <a:lstStyle/>
              <a:p>
                <a:r>
                  <a:rPr lang="en-US">
                    <a:noFill/>
                  </a:rPr>
                  <a:t> </a:t>
                </a:r>
              </a:p>
            </p:txBody>
          </p:sp>
        </mc:Fallback>
      </mc:AlternateContent>
      <p:pic>
        <p:nvPicPr>
          <p:cNvPr id="2355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40544" y="10000949"/>
            <a:ext cx="3829050" cy="356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6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barn(inVertical)">
                                      <p:cBhvr>
                                        <p:cTn id="14" dur="500"/>
                                        <p:tgtEl>
                                          <p:spTgt spid="10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inVertical)">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wipe(left)">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barn(inVertical)">
                                      <p:cBhvr>
                                        <p:cTn id="39" dur="500"/>
                                        <p:tgtEl>
                                          <p:spTgt spid="10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554"/>
                                        </p:tgtEl>
                                        <p:attrNameLst>
                                          <p:attrName>style.visibility</p:attrName>
                                        </p:attrNameLst>
                                      </p:cBhvr>
                                      <p:to>
                                        <p:strVal val="visible"/>
                                      </p:to>
                                    </p:set>
                                    <p:animEffect transition="in" filter="barn(inVertical)">
                                      <p:cBhvr>
                                        <p:cTn id="44" dur="500"/>
                                        <p:tgtEl>
                                          <p:spTgt spid="2355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52601" y="8458200"/>
            <a:ext cx="20955000" cy="4876800"/>
          </a:xfrm>
          <a:prstGeom prst="rect">
            <a:avLst/>
          </a:prstGeom>
          <a:solidFill>
            <a:srgbClr val="FFF7A7"/>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p:sp>
        <p:nvSpPr>
          <p:cNvPr id="6" name="Rectangle 5"/>
          <p:cNvSpPr/>
          <p:nvPr/>
        </p:nvSpPr>
        <p:spPr>
          <a:xfrm>
            <a:off x="1752601" y="2286005"/>
            <a:ext cx="19735800" cy="1415768"/>
          </a:xfrm>
          <a:prstGeom prst="rect">
            <a:avLst/>
          </a:prstGeom>
        </p:spPr>
        <p:txBody>
          <a:bodyPr wrap="square" lIns="91434" tIns="45718" rIns="91434" bIns="45718">
            <a:spAutoFit/>
          </a:bodyPr>
          <a:lstStyle/>
          <a:p>
            <a:r>
              <a:rPr lang="fr-FR" b="1" dirty="0">
                <a:latin typeface="Tahoma" panose="020B0604030504040204" pitchFamily="34" charset="0"/>
                <a:ea typeface="Tahoma" panose="020B0604030504040204" pitchFamily="34" charset="0"/>
                <a:cs typeface="Tahoma" panose="020B0604030504040204" pitchFamily="34" charset="0"/>
              </a:rPr>
              <a:t> </a:t>
            </a:r>
            <a:r>
              <a:rPr lang="fr-FR" b="1" u="sng" dirty="0" err="1">
                <a:solidFill>
                  <a:srgbClr val="3333FF"/>
                </a:solidFill>
                <a:latin typeface="Tahoma" panose="020B0604030504040204" pitchFamily="34" charset="0"/>
                <a:ea typeface="Tahoma" panose="020B0604030504040204" pitchFamily="34" charset="0"/>
                <a:cs typeface="Tahoma" panose="020B0604030504040204" pitchFamily="34" charset="0"/>
              </a:rPr>
              <a:t>Câu</a:t>
            </a:r>
            <a:r>
              <a:rPr lang="fr-FR" b="1" u="sng"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u="sng" dirty="0" err="1">
                <a:solidFill>
                  <a:srgbClr val="3333FF"/>
                </a:solidFill>
                <a:latin typeface="Tahoma" panose="020B0604030504040204" pitchFamily="34" charset="0"/>
                <a:ea typeface="Tahoma" panose="020B0604030504040204" pitchFamily="34" charset="0"/>
                <a:cs typeface="Tahoma" panose="020B0604030504040204" pitchFamily="34" charset="0"/>
              </a:rPr>
              <a:t>hỏi</a:t>
            </a:r>
            <a:r>
              <a:rPr lang="fr-FR" b="1" u="sng" dirty="0">
                <a:solidFill>
                  <a:srgbClr val="3333FF"/>
                </a:solidFill>
                <a:latin typeface="Tahoma" panose="020B0604030504040204" pitchFamily="34" charset="0"/>
                <a:ea typeface="Tahoma" panose="020B0604030504040204" pitchFamily="34" charset="0"/>
                <a:cs typeface="Tahoma" panose="020B0604030504040204" pitchFamily="34" charset="0"/>
              </a:rPr>
              <a:t> 2: </a:t>
            </a:r>
            <a:r>
              <a:rPr lang="fr-FR" b="1" dirty="0" err="1">
                <a:latin typeface="Tahoma" panose="020B0604030504040204" pitchFamily="34" charset="0"/>
                <a:ea typeface="Tahoma" panose="020B0604030504040204" pitchFamily="34" charset="0"/>
                <a:cs typeface="Tahoma" panose="020B0604030504040204" pitchFamily="34" charset="0"/>
              </a:rPr>
              <a:t>Quan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sát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hình</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vẽ</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sau</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và</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đưa</a:t>
            </a:r>
            <a:r>
              <a:rPr lang="fr-FR" b="1" dirty="0">
                <a:latin typeface="Tahoma" panose="020B0604030504040204" pitchFamily="34" charset="0"/>
                <a:ea typeface="Tahoma" panose="020B0604030504040204" pitchFamily="34" charset="0"/>
                <a:cs typeface="Tahoma" panose="020B0604030504040204" pitchFamily="34" charset="0"/>
              </a:rPr>
              <a:t> ra </a:t>
            </a:r>
            <a:r>
              <a:rPr lang="fr-FR" b="1" dirty="0" err="1">
                <a:latin typeface="Tahoma" panose="020B0604030504040204" pitchFamily="34" charset="0"/>
                <a:ea typeface="Tahoma" panose="020B0604030504040204" pitchFamily="34" charset="0"/>
                <a:cs typeface="Tahoma" panose="020B0604030504040204" pitchFamily="34" charset="0"/>
              </a:rPr>
              <a:t>nhận</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xét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về</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các</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điểm</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chung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của</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hai</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mặt</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phẳng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trong</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mỗi</a:t>
            </a:r>
            <a:r>
              <a:rPr lang="fr-FR" b="1" dirty="0">
                <a:latin typeface="Tahoma" panose="020B0604030504040204" pitchFamily="34" charset="0"/>
                <a:ea typeface="Tahoma" panose="020B0604030504040204" pitchFamily="34" charset="0"/>
                <a:cs typeface="Tahoma" panose="020B0604030504040204" pitchFamily="34" charset="0"/>
              </a:rPr>
              <a:t> </a:t>
            </a:r>
            <a:r>
              <a:rPr lang="fr-FR" b="1" dirty="0" err="1">
                <a:latin typeface="Tahoma" panose="020B0604030504040204" pitchFamily="34" charset="0"/>
                <a:ea typeface="Tahoma" panose="020B0604030504040204" pitchFamily="34" charset="0"/>
                <a:cs typeface="Tahoma" panose="020B0604030504040204" pitchFamily="34" charset="0"/>
              </a:rPr>
              <a:t>hình</a:t>
            </a:r>
            <a:r>
              <a:rPr lang="fr-FR"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3200404" y="7162800"/>
            <a:ext cx="1991239" cy="754049"/>
          </a:xfrm>
          <a:prstGeom prst="rect">
            <a:avLst/>
          </a:prstGeom>
        </p:spPr>
        <p:txBody>
          <a:bodyPr wrap="none" lIns="91434" tIns="45718" rIns="91434" bIns="45718">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1</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10363204" y="7239000"/>
            <a:ext cx="1991239" cy="754049"/>
          </a:xfrm>
          <a:prstGeom prst="rect">
            <a:avLst/>
          </a:prstGeom>
        </p:spPr>
        <p:txBody>
          <a:bodyPr wrap="none" lIns="91434" tIns="45718" rIns="91434" bIns="45718">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2</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7221204" y="7315200"/>
            <a:ext cx="1991239" cy="754049"/>
          </a:xfrm>
          <a:prstGeom prst="rect">
            <a:avLst/>
          </a:prstGeom>
        </p:spPr>
        <p:txBody>
          <a:bodyPr wrap="none" lIns="91434" tIns="45718" rIns="91434" bIns="45718">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3</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1905000" y="8229600"/>
            <a:ext cx="18684911" cy="4062647"/>
          </a:xfrm>
          <a:prstGeom prst="rect">
            <a:avLst/>
          </a:prstGeom>
          <a:noFill/>
          <a:ln>
            <a:noFill/>
          </a:ln>
        </p:spPr>
        <p:txBody>
          <a:bodyPr wrap="none" lIns="91434" tIns="45718" rIns="91434" bIns="45718" rtlCol="0">
            <a:spAutoFit/>
          </a:bodyPr>
          <a:lstStyle/>
          <a:p>
            <a:pPr>
              <a:lnSpc>
                <a:spcPct val="150000"/>
              </a:lnSpc>
            </a:pPr>
            <a:r>
              <a:rPr lang="fr-FR" b="1" u="sng" dirty="0" err="1">
                <a:solidFill>
                  <a:srgbClr val="3333FF"/>
                </a:solidFill>
                <a:latin typeface="Tahoma" panose="020B0604030504040204" pitchFamily="34" charset="0"/>
                <a:ea typeface="Tahoma" panose="020B0604030504040204" pitchFamily="34" charset="0"/>
                <a:cs typeface="Tahoma" panose="020B0604030504040204" pitchFamily="34" charset="0"/>
              </a:rPr>
              <a:t>Trả</a:t>
            </a:r>
            <a:r>
              <a:rPr lang="fr-FR" b="1" u="sng"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u="sng" dirty="0" err="1">
                <a:solidFill>
                  <a:srgbClr val="3333FF"/>
                </a:solidFill>
                <a:latin typeface="Tahoma" panose="020B0604030504040204" pitchFamily="34" charset="0"/>
                <a:ea typeface="Tahoma" panose="020B0604030504040204" pitchFamily="34" charset="0"/>
                <a:cs typeface="Tahoma" panose="020B0604030504040204" pitchFamily="34" charset="0"/>
              </a:rPr>
              <a:t>lời</a:t>
            </a:r>
            <a:r>
              <a:rPr lang="fr-FR" b="1" u="sng" dirty="0">
                <a:solidFill>
                  <a:srgbClr val="3333FF"/>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1:</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Mọi</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điểm</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thuộc</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này</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cũng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thuộc</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kia</a:t>
            </a:r>
            <a:endParaRPr lang="fr-FR" b="1" dirty="0">
              <a:solidFill>
                <a:srgbClr val="3333FF"/>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2:</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Hai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không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có</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điểm</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chung</a:t>
            </a:r>
            <a:endParaRPr lang="fr-FR" b="1" dirty="0">
              <a:solidFill>
                <a:srgbClr val="3333FF"/>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sym typeface="Symbol"/>
              </a:rPr>
              <a:t> </a:t>
            </a:r>
            <a:r>
              <a:rPr lang="fr-FR"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fr-FR" b="1" dirty="0">
                <a:solidFill>
                  <a:srgbClr val="FF0000"/>
                </a:solidFill>
                <a:latin typeface="Tahoma" panose="020B0604030504040204" pitchFamily="34" charset="0"/>
                <a:ea typeface="Tahoma" panose="020B0604030504040204" pitchFamily="34" charset="0"/>
                <a:cs typeface="Tahoma" panose="020B0604030504040204" pitchFamily="34" charset="0"/>
              </a:rPr>
              <a:t> 3:</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Hai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mặt</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phẳng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có</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một</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đường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thẳng</a:t>
            </a:r>
            <a:r>
              <a:rPr lang="fr-FR"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fr-FR" b="1" dirty="0" err="1">
                <a:solidFill>
                  <a:srgbClr val="3333FF"/>
                </a:solidFill>
                <a:latin typeface="Tahoma" panose="020B0604030504040204" pitchFamily="34" charset="0"/>
                <a:ea typeface="Tahoma" panose="020B0604030504040204" pitchFamily="34" charset="0"/>
                <a:cs typeface="Tahoma" panose="020B0604030504040204" pitchFamily="34" charset="0"/>
              </a:rPr>
              <a:t>chung</a:t>
            </a:r>
            <a:endParaRPr lang="en-US" dirty="0"/>
          </a:p>
        </p:txBody>
      </p:sp>
      <p:sp>
        <p:nvSpPr>
          <p:cNvPr id="12" name="Arc 11"/>
          <p:cNvSpPr/>
          <p:nvPr/>
        </p:nvSpPr>
        <p:spPr>
          <a:xfrm>
            <a:off x="2158613" y="4226764"/>
            <a:ext cx="152400" cy="2286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91434" tIns="45718" rIns="91434" bIns="45718" rtlCol="0" anchor="ctr"/>
          <a:lstStyle/>
          <a:p>
            <a:pPr algn="ctr"/>
            <a:endParaRPr lang="en-US"/>
          </a:p>
        </p:txBody>
      </p:sp>
      <p:pic>
        <p:nvPicPr>
          <p:cNvPr id="5123" name="Picture 3" descr="C:\Users\ADMIN\Pictur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3810000"/>
            <a:ext cx="3965611" cy="32344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Pictur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4648205"/>
            <a:ext cx="4648200" cy="164263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Picture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600" y="3048000"/>
            <a:ext cx="6096000" cy="424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2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down)">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barn(inVertical)">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barn(inVertical)">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06969" y="5587341"/>
            <a:ext cx="9561934" cy="1270659"/>
            <a:chOff x="1156112" y="3073378"/>
            <a:chExt cx="7503499" cy="997119"/>
          </a:xfrm>
        </p:grpSpPr>
        <p:sp>
          <p:nvSpPr>
            <p:cNvPr id="46" name="Rectangle 45"/>
            <p:cNvSpPr/>
            <p:nvPr/>
          </p:nvSpPr>
          <p:spPr>
            <a:xfrm>
              <a:off x="1720402" y="3073378"/>
              <a:ext cx="6939209" cy="997119"/>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nhật</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47" name="Oval 46"/>
            <p:cNvSpPr/>
            <p:nvPr/>
          </p:nvSpPr>
          <p:spPr>
            <a:xfrm>
              <a:off x="1156112" y="3308843"/>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2222268" y="4029073"/>
            <a:ext cx="9676710" cy="1457326"/>
            <a:chOff x="1200955" y="2854266"/>
            <a:chExt cx="7593562" cy="1143602"/>
          </a:xfrm>
        </p:grpSpPr>
        <p:sp>
          <p:nvSpPr>
            <p:cNvPr id="61" name="Rectangle 60"/>
            <p:cNvSpPr/>
            <p:nvPr/>
          </p:nvSpPr>
          <p:spPr>
            <a:xfrm>
              <a:off x="1775947" y="2854266"/>
              <a:ext cx="7018570" cy="1143602"/>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thoi</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62" name="Oval 61"/>
            <p:cNvSpPr/>
            <p:nvPr/>
          </p:nvSpPr>
          <p:spPr>
            <a:xfrm>
              <a:off x="1200955" y="317430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2418342" y="5673076"/>
            <a:ext cx="9537787" cy="1242076"/>
            <a:chOff x="1198219" y="3050956"/>
            <a:chExt cx="7598848" cy="974688"/>
          </a:xfrm>
        </p:grpSpPr>
        <p:sp>
          <p:nvSpPr>
            <p:cNvPr id="85" name="Rectangle 84"/>
            <p:cNvSpPr/>
            <p:nvPr/>
          </p:nvSpPr>
          <p:spPr>
            <a:xfrm>
              <a:off x="1742825" y="3050956"/>
              <a:ext cx="7054242" cy="974688"/>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86" name="Oval 85"/>
            <p:cNvSpPr/>
            <p:nvPr/>
          </p:nvSpPr>
          <p:spPr>
            <a:xfrm>
              <a:off x="1198219"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410581" y="2562226"/>
            <a:ext cx="22431372" cy="1009651"/>
            <a:chOff x="534987" y="1869705"/>
            <a:chExt cx="22434294" cy="1238708"/>
          </a:xfrm>
        </p:grpSpPr>
        <p:grpSp>
          <p:nvGrpSpPr>
            <p:cNvPr id="88" name="Group 87"/>
            <p:cNvGrpSpPr/>
            <p:nvPr/>
          </p:nvGrpSpPr>
          <p:grpSpPr>
            <a:xfrm>
              <a:off x="534987" y="1869705"/>
              <a:ext cx="22434294" cy="1238708"/>
              <a:chOff x="534987" y="1647866"/>
              <a:chExt cx="22434294" cy="1238708"/>
            </a:xfrm>
          </p:grpSpPr>
          <mc:AlternateContent xmlns:mc="http://schemas.openxmlformats.org/markup-compatibility/2006" xmlns:a14="http://schemas.microsoft.com/office/drawing/2010/main">
            <mc:Choice Requires="a14">
              <p:sp>
                <p:nvSpPr>
                  <p:cNvPr id="90" name="Rounded Rectangle 89"/>
                  <p:cNvSpPr/>
                  <p:nvPr/>
                </p:nvSpPr>
                <p:spPr bwMode="auto">
                  <a:xfrm>
                    <a:off x="755651" y="1650775"/>
                    <a:ext cx="22213630" cy="1235799"/>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1">
                            <a:solidFill>
                              <a:schemeClr val="tx1"/>
                            </a:solidFill>
                            <a:latin typeface="Cambria Math"/>
                          </a:rPr>
                          <m:t>𝑨𝑩𝑪𝑫</m:t>
                        </m:r>
                        <m:r>
                          <a:rPr lang="vi-VN" sz="4400" b="1">
                            <a:solidFill>
                              <a:schemeClr val="tx1"/>
                            </a:solidFill>
                            <a:latin typeface="Cambria Math"/>
                          </a:rPr>
                          <m:t>.</m:t>
                        </m:r>
                        <m:r>
                          <a:rPr lang="vi-VN" sz="4400" b="1" i="1">
                            <a:solidFill>
                              <a:schemeClr val="tx1"/>
                            </a:solidFill>
                            <a:latin typeface="Cambria Math"/>
                          </a:rPr>
                          <m:t>𝑨</m:t>
                        </m:r>
                        <m:r>
                          <a:rPr lang="vi-VN" sz="4400" b="1" i="1">
                            <a:solidFill>
                              <a:schemeClr val="tx1"/>
                            </a:solidFill>
                            <a:latin typeface="Cambria Math"/>
                          </a:rPr>
                          <m:t>′</m:t>
                        </m:r>
                        <m:r>
                          <a:rPr lang="vi-VN" sz="4400" b="1" i="1">
                            <a:solidFill>
                              <a:schemeClr val="tx1"/>
                            </a:solidFill>
                            <a:latin typeface="Cambria Math"/>
                          </a:rPr>
                          <m:t>𝑩</m:t>
                        </m:r>
                        <m:r>
                          <a:rPr lang="vi-VN" sz="4400" b="1" i="1">
                            <a:solidFill>
                              <a:schemeClr val="tx1"/>
                            </a:solidFill>
                            <a:latin typeface="Cambria Math"/>
                          </a:rPr>
                          <m:t>′</m:t>
                        </m:r>
                        <m:r>
                          <a:rPr lang="vi-VN" sz="4400" b="1" i="1">
                            <a:solidFill>
                              <a:schemeClr val="tx1"/>
                            </a:solidFill>
                            <a:latin typeface="Cambria Math"/>
                          </a:rPr>
                          <m:t>𝑪</m:t>
                        </m:r>
                        <m:r>
                          <a:rPr lang="vi-VN" sz="4400" b="1" i="1">
                            <a:solidFill>
                              <a:schemeClr val="tx1"/>
                            </a:solidFill>
                            <a:latin typeface="Cambria Math"/>
                          </a:rPr>
                          <m:t>′</m:t>
                        </m:r>
                        <m:r>
                          <a:rPr lang="vi-VN" sz="4400" b="1" i="1">
                            <a:solidFill>
                              <a:schemeClr val="tx1"/>
                            </a:solidFill>
                            <a:latin typeface="Cambria Math"/>
                          </a:rPr>
                          <m:t>𝑫</m:t>
                        </m:r>
                        <m:r>
                          <a:rPr lang="vi-VN" sz="4400" b="1" i="1">
                            <a:solidFill>
                              <a:schemeClr val="tx1"/>
                            </a:solidFill>
                            <a:latin typeface="Cambria Math"/>
                          </a:rPr>
                          <m:t>′</m:t>
                        </m:r>
                      </m:oMath>
                    </a14:m>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hộp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0" name="Rounded Rectangle 89"/>
                  <p:cNvSpPr>
                    <a:spLocks noRot="1" noChangeAspect="1" noMove="1" noResize="1" noEditPoints="1" noAdjustHandles="1" noChangeArrowheads="1" noChangeShapeType="1" noTextEdit="1"/>
                  </p:cNvSpPr>
                  <p:nvPr/>
                </p:nvSpPr>
                <p:spPr bwMode="auto">
                  <a:xfrm>
                    <a:off x="755651" y="1650775"/>
                    <a:ext cx="22213630" cy="1235799"/>
                  </a:xfrm>
                  <a:prstGeom prst="roundRect">
                    <a:avLst>
                      <a:gd name="adj" fmla="val 5492"/>
                    </a:avLst>
                  </a:prstGeom>
                  <a:blipFill rotWithShape="1">
                    <a:blip r:embed="rId3"/>
                    <a:stretch>
                      <a:fillRect/>
                    </a:stretch>
                  </a:blipFill>
                  <a:ln w="76200">
                    <a:solidFill>
                      <a:schemeClr val="bg1"/>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16">
                      <a:defRPr/>
                    </a:pPr>
                    <a:endParaRPr lang="en-US"/>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16">
                      <a:defRPr/>
                    </a:pPr>
                    <a:endParaRPr lang="en-US"/>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16">
                      <a:defRPr/>
                    </a:pPr>
                    <a:endParaRPr lang="en-US"/>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16">
                      <a:defRPr/>
                    </a:pPr>
                    <a:endParaRPr lang="en-US"/>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16">
                      <a:defRPr/>
                    </a:pPr>
                    <a:endParaRPr lang="en-US"/>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16">
                      <a:defRPr/>
                    </a:pPr>
                    <a:endParaRPr lang="en-US"/>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16">
                      <a:defRPr/>
                    </a:pPr>
                    <a:endParaRPr lang="en-US"/>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a:solidFill>
                      <a:schemeClr val="tx1"/>
                    </a:solidFill>
                  </a:endParaRPr>
                </a:p>
              </p:txBody>
            </p:sp>
            <p:sp>
              <p:nvSpPr>
                <p:cNvPr id="96" name="TextBox 13"/>
                <p:cNvSpPr txBox="1">
                  <a:spLocks noChangeArrowheads="1"/>
                </p:cNvSpPr>
                <p:nvPr/>
              </p:nvSpPr>
              <p:spPr bwMode="auto">
                <a:xfrm>
                  <a:off x="1798706" y="1700170"/>
                  <a:ext cx="1749426"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b="1" dirty="0" err="1">
                      <a:solidFill>
                        <a:schemeClr val="bg1"/>
                      </a:solidFill>
                      <a:latin typeface="Tahoma" pitchFamily="34" charset="0"/>
                      <a:cs typeface="Tahoma" pitchFamily="34" charset="0"/>
                    </a:rPr>
                    <a:t>Câu</a:t>
                  </a:r>
                  <a:r>
                    <a:rPr lang="en-US" b="1" dirty="0">
                      <a:solidFill>
                        <a:schemeClr val="bg1"/>
                      </a:solidFill>
                      <a:latin typeface="Tahoma" pitchFamily="34" charset="0"/>
                      <a:cs typeface="Tahoma" pitchFamily="34" charset="0"/>
                    </a:rPr>
                    <a:t> 3</a:t>
                  </a:r>
                </a:p>
              </p:txBody>
            </p:sp>
          </p:grpSp>
        </p:grpSp>
        <p:sp>
          <p:nvSpPr>
            <p:cNvPr id="89" name="Rectangle 88"/>
            <p:cNvSpPr/>
            <p:nvPr/>
          </p:nvSpPr>
          <p:spPr>
            <a:xfrm>
              <a:off x="4040187" y="1945906"/>
              <a:ext cx="18468976" cy="113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5" tIns="91433" rIns="182865" bIns="91433">
              <a:spAutoFit/>
            </a:bodyPr>
            <a:lstStyle/>
            <a:p>
              <a:pPr defTabSz="914249"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334385" y="3872845"/>
            <a:ext cx="9734543" cy="1270653"/>
            <a:chOff x="1100502" y="3100912"/>
            <a:chExt cx="6809556" cy="921322"/>
          </a:xfrm>
        </p:grpSpPr>
        <p:sp>
          <p:nvSpPr>
            <p:cNvPr id="105" name="Rectangle 104"/>
            <p:cNvSpPr/>
            <p:nvPr/>
          </p:nvSpPr>
          <p:spPr>
            <a:xfrm>
              <a:off x="1545370" y="3100912"/>
              <a:ext cx="6364688" cy="921322"/>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106" name="Oval 105"/>
            <p:cNvSpPr/>
            <p:nvPr/>
          </p:nvSpPr>
          <p:spPr>
            <a:xfrm>
              <a:off x="1100502" y="3324448"/>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p:grpSp>
      <p:sp>
        <p:nvSpPr>
          <p:cNvPr id="107" name="Oval 106"/>
          <p:cNvSpPr/>
          <p:nvPr/>
        </p:nvSpPr>
        <p:spPr>
          <a:xfrm>
            <a:off x="12424237" y="5906273"/>
            <a:ext cx="918813" cy="844536"/>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a:latin typeface="Tahoma" panose="020B0604030504040204" pitchFamily="34" charset="0"/>
                <a:ea typeface="Tahoma" panose="020B0604030504040204" pitchFamily="34" charset="0"/>
                <a:cs typeface="Tahoma" panose="020B0604030504040204" pitchFamily="34" charset="0"/>
              </a:rPr>
              <a:t>D</a:t>
            </a:r>
          </a:p>
        </p:txBody>
      </p:sp>
      <p:grpSp>
        <p:nvGrpSpPr>
          <p:cNvPr id="113" name="Group 112"/>
          <p:cNvGrpSpPr/>
          <p:nvPr/>
        </p:nvGrpSpPr>
        <p:grpSpPr>
          <a:xfrm>
            <a:off x="496546" y="8181980"/>
            <a:ext cx="15373107" cy="4333870"/>
            <a:chOff x="1270510" y="5267367"/>
            <a:chExt cx="15375108" cy="3844139"/>
          </a:xfrm>
        </p:grpSpPr>
        <p:sp>
          <p:nvSpPr>
            <p:cNvPr id="115" name="Rounded Rectangle 114"/>
            <p:cNvSpPr/>
            <p:nvPr/>
          </p:nvSpPr>
          <p:spPr>
            <a:xfrm>
              <a:off x="1284909" y="5638800"/>
              <a:ext cx="15360709" cy="3472706"/>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a:p>
            </p:txBody>
          </p:sp>
          <p:sp>
            <p:nvSpPr>
              <p:cNvPr id="118" name="TextBox 117"/>
              <p:cNvSpPr txBox="1"/>
              <p:nvPr/>
            </p:nvSpPr>
            <p:spPr>
              <a:xfrm>
                <a:off x="2296331" y="6349326"/>
                <a:ext cx="3238808" cy="668845"/>
              </a:xfrm>
              <a:prstGeom prst="rect">
                <a:avLst/>
              </a:prstGeom>
              <a:noFill/>
            </p:spPr>
            <p:txBody>
              <a:bodyPr wrap="none" rtlCol="0">
                <a:spAutoFit/>
              </a:bodyPr>
              <a:lstStyle/>
              <a:p>
                <a:r>
                  <a:rPr lang="en-US" b="1" dirty="0" err="1">
                    <a:solidFill>
                      <a:schemeClr val="accent6">
                        <a:lumMod val="50000"/>
                      </a:schemeClr>
                    </a:solidFill>
                    <a:latin typeface="Tahoma" pitchFamily="34" charset="0"/>
                    <a:ea typeface="Tahoma" pitchFamily="34" charset="0"/>
                    <a:cs typeface="Tahoma" pitchFamily="34" charset="0"/>
                  </a:rPr>
                  <a:t>Hướng</a:t>
                </a:r>
                <a:r>
                  <a:rPr lang="en-US" b="1" dirty="0">
                    <a:solidFill>
                      <a:schemeClr val="accent6">
                        <a:lumMod val="50000"/>
                      </a:schemeClr>
                    </a:solidFill>
                    <a:latin typeface="Tahoma" pitchFamily="34" charset="0"/>
                    <a:ea typeface="Tahoma" pitchFamily="34" charset="0"/>
                    <a:cs typeface="Tahoma" pitchFamily="34" charset="0"/>
                  </a:rPr>
                  <a:t> </a:t>
                </a:r>
                <a:r>
                  <a:rPr lang="en-US" b="1" dirty="0" err="1">
                    <a:solidFill>
                      <a:schemeClr val="accent6">
                        <a:lumMod val="50000"/>
                      </a:schemeClr>
                    </a:solidFill>
                    <a:latin typeface="Tahoma" pitchFamily="34" charset="0"/>
                    <a:ea typeface="Tahoma" pitchFamily="34" charset="0"/>
                    <a:cs typeface="Tahoma" pitchFamily="34" charset="0"/>
                  </a:rPr>
                  <a:t>dẫn</a:t>
                </a:r>
                <a:endParaRPr lang="en-US"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a:p>
            </p:txBody>
          </p:sp>
        </p:grpSp>
      </p:grpSp>
      <p:sp>
        <p:nvSpPr>
          <p:cNvPr id="7" name="Rectangle 6"/>
          <p:cNvSpPr/>
          <p:nvPr/>
        </p:nvSpPr>
        <p:spPr>
          <a:xfrm>
            <a:off x="6638926" y="304800"/>
            <a:ext cx="15011400" cy="1446546"/>
          </a:xfrm>
          <a:prstGeom prst="rect">
            <a:avLst/>
          </a:prstGeom>
        </p:spPr>
        <p:txBody>
          <a:bodyPr wrap="square" lIns="91434" tIns="45718" rIns="91434" bIns="45718">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p>
          <a:p>
            <a:endParaRPr lang="nl-NL" sz="44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1237327" y="2256698"/>
            <a:ext cx="184718" cy="754049"/>
          </a:xfrm>
          <a:prstGeom prst="rect">
            <a:avLst/>
          </a:prstGeom>
          <a:noFill/>
        </p:spPr>
        <p:txBody>
          <a:bodyPr wrap="none" lIns="91434" tIns="45718" rIns="91434" bIns="45718" rtlCol="0">
            <a:spAutoFit/>
          </a:bodyPr>
          <a:lstStyle/>
          <a:p>
            <a:endParaRPr lang="en-US" dirty="0"/>
          </a:p>
        </p:txBody>
      </p:sp>
      <p:grpSp>
        <p:nvGrpSpPr>
          <p:cNvPr id="60" name="Group 59">
            <a:extLst>
              <a:ext uri="{FF2B5EF4-FFF2-40B4-BE49-F238E27FC236}">
                <a16:creationId xmlns:a16="http://schemas.microsoft.com/office/drawing/2014/main" id="{E9EEA9C9-DEEA-4F2C-9944-3E4DFAD5DD7B}"/>
              </a:ext>
            </a:extLst>
          </p:cNvPr>
          <p:cNvGrpSpPr/>
          <p:nvPr/>
        </p:nvGrpSpPr>
        <p:grpSpPr>
          <a:xfrm>
            <a:off x="-454895" y="1572073"/>
            <a:ext cx="11206909" cy="830902"/>
            <a:chOff x="-288924" y="1892299"/>
            <a:chExt cx="11208937" cy="830899"/>
          </a:xfrm>
        </p:grpSpPr>
        <p:sp>
          <p:nvSpPr>
            <p:cNvPr id="64" name="Rounded Rectangle 2">
              <a:extLst>
                <a:ext uri="{FF2B5EF4-FFF2-40B4-BE49-F238E27FC236}">
                  <a16:creationId xmlns:a16="http://schemas.microsoft.com/office/drawing/2014/main" id="{B5A98E91-80AD-40F5-90B2-87D8C028F1BB}"/>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EC9F0D68-1CA7-4920-881C-07613B1B3C94}"/>
                </a:ext>
              </a:extLst>
            </p:cNvPr>
            <p:cNvSpPr txBox="1"/>
            <p:nvPr/>
          </p:nvSpPr>
          <p:spPr>
            <a:xfrm>
              <a:off x="1082676" y="1922269"/>
              <a:ext cx="1088957"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VII</a:t>
              </a:r>
            </a:p>
          </p:txBody>
        </p:sp>
        <p:sp>
          <p:nvSpPr>
            <p:cNvPr id="66" name="TextBox 65">
              <a:extLst>
                <a:ext uri="{FF2B5EF4-FFF2-40B4-BE49-F238E27FC236}">
                  <a16:creationId xmlns:a16="http://schemas.microsoft.com/office/drawing/2014/main" id="{B22F2C3E-3A58-4678-AD0A-417F7C3D0188}"/>
                </a:ext>
              </a:extLst>
            </p:cNvPr>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err="1">
                  <a:solidFill>
                    <a:srgbClr val="145F82"/>
                  </a:solidFill>
                  <a:latin typeface="Tahoma" pitchFamily="34" charset="0"/>
                  <a:ea typeface="Tahoma" pitchFamily="34" charset="0"/>
                  <a:cs typeface="Tahoma" pitchFamily="34" charset="0"/>
                </a:rPr>
                <a:t>Bài</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tập</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trắc</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nghiệm</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553453" y="9379089"/>
                <a:ext cx="14944725" cy="1446550"/>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𝑨𝑩𝑪𝑫</m:t>
                    </m:r>
                    <m:r>
                      <a:rPr lang="vi-VN" sz="4400" b="1">
                        <a:latin typeface="Cambria Math" panose="02040503050406030204" pitchFamily="18" charset="0"/>
                      </a:rPr>
                      <m:t>.</m:t>
                    </m:r>
                    <m:r>
                      <a:rPr lang="vi-VN" sz="4400" b="1" i="1">
                        <a:latin typeface="Cambria Math" panose="02040503050406030204" pitchFamily="18" charset="0"/>
                      </a:rPr>
                      <m:t>𝑨</m:t>
                    </m:r>
                    <m:r>
                      <a:rPr lang="vi-VN" sz="4400" b="1" i="1">
                        <a:latin typeface="Cambria Math" panose="02040503050406030204" pitchFamily="18" charset="0"/>
                      </a:rPr>
                      <m:t>′</m:t>
                    </m:r>
                    <m:r>
                      <a:rPr lang="vi-VN" sz="4400" b="1" i="1">
                        <a:latin typeface="Cambria Math" panose="02040503050406030204" pitchFamily="18" charset="0"/>
                      </a:rPr>
                      <m:t>𝑩</m:t>
                    </m:r>
                    <m:r>
                      <a:rPr lang="vi-VN" sz="4400" b="1" i="1">
                        <a:latin typeface="Cambria Math" panose="02040503050406030204" pitchFamily="18" charset="0"/>
                      </a:rPr>
                      <m:t>′</m:t>
                    </m:r>
                    <m:r>
                      <a:rPr lang="vi-VN" sz="4400" b="1" i="1">
                        <a:latin typeface="Cambria Math" panose="02040503050406030204" pitchFamily="18" charset="0"/>
                      </a:rPr>
                      <m:t>𝑪</m:t>
                    </m:r>
                    <m:r>
                      <a:rPr lang="vi-VN" sz="4400" b="1" i="1">
                        <a:latin typeface="Cambria Math" panose="02040503050406030204" pitchFamily="18" charset="0"/>
                      </a:rPr>
                      <m:t>′</m:t>
                    </m:r>
                    <m:r>
                      <a:rPr lang="vi-VN" sz="4400" b="1" i="1">
                        <a:latin typeface="Cambria Math" panose="02040503050406030204" pitchFamily="18" charset="0"/>
                      </a:rPr>
                      <m:t>𝑫</m:t>
                    </m:r>
                    <m:r>
                      <a:rPr lang="vi-VN" sz="4400" b="1" i="1">
                        <a:latin typeface="Cambria Math" panose="02040503050406030204" pitchFamily="18" charset="0"/>
                      </a:rPr>
                      <m:t>′</m:t>
                    </m:r>
                  </m:oMath>
                </a14:m>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thì</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8" name="Rectangle 7"/>
              <p:cNvSpPr>
                <a:spLocks noRot="1" noChangeAspect="1" noMove="1" noResize="1" noEditPoints="1" noAdjustHandles="1" noChangeArrowheads="1" noChangeShapeType="1" noTextEdit="1"/>
              </p:cNvSpPr>
              <p:nvPr/>
            </p:nvSpPr>
            <p:spPr>
              <a:xfrm>
                <a:off x="553453" y="9379089"/>
                <a:ext cx="14944725" cy="1446550"/>
              </a:xfrm>
              <a:prstGeom prst="rect">
                <a:avLst/>
              </a:prstGeom>
              <a:blipFill>
                <a:blip r:embed="rId4"/>
                <a:stretch>
                  <a:fillRect l="-1673" t="-9283" r="-775" b="-19409"/>
                </a:stretch>
              </a:blipFill>
            </p:spPr>
            <p:txBody>
              <a:bodyPr/>
              <a:lstStyle/>
              <a:p>
                <a:r>
                  <a:rPr lang="en-US">
                    <a:noFill/>
                  </a:rPr>
                  <a:t> </a:t>
                </a:r>
              </a:p>
            </p:txBody>
          </p:sp>
        </mc:Fallback>
      </mc:AlternateContent>
      <p:pic>
        <p:nvPicPr>
          <p:cNvPr id="2457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30639" y="7297258"/>
            <a:ext cx="5643562" cy="5887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33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barn(inVertical)">
                                      <p:cBhvr>
                                        <p:cTn id="14" dur="500"/>
                                        <p:tgtEl>
                                          <p:spTgt spid="10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arn(inVertical)">
                                      <p:cBhvr>
                                        <p:cTn id="19" dur="5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3"/>
                                        </p:tgtEl>
                                        <p:attrNameLst>
                                          <p:attrName>style.visibility</p:attrName>
                                        </p:attrNameLst>
                                      </p:cBhvr>
                                      <p:to>
                                        <p:strVal val="visible"/>
                                      </p:to>
                                    </p:set>
                                    <p:animEffect transition="in" filter="wipe(left)">
                                      <p:cBhvr>
                                        <p:cTn id="34" dur="500"/>
                                        <p:tgtEl>
                                          <p:spTgt spid="1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barn(inVertical)">
                                      <p:cBhvr>
                                        <p:cTn id="39" dur="500"/>
                                        <p:tgtEl>
                                          <p:spTgt spid="10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4578"/>
                                        </p:tgtEl>
                                        <p:attrNameLst>
                                          <p:attrName>style.visibility</p:attrName>
                                        </p:attrNameLst>
                                      </p:cBhvr>
                                      <p:to>
                                        <p:strVal val="visible"/>
                                      </p:to>
                                    </p:set>
                                    <p:animEffect transition="in" filter="barn(inVertical)">
                                      <p:cBhvr>
                                        <p:cTn id="44" dur="500"/>
                                        <p:tgtEl>
                                          <p:spTgt spid="2457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916457" y="6440587"/>
            <a:ext cx="6218660" cy="1156355"/>
            <a:chOff x="1380347" y="3163074"/>
            <a:chExt cx="4879945" cy="907421"/>
          </a:xfrm>
        </p:grpSpPr>
        <p:sp>
          <p:nvSpPr>
            <p:cNvPr id="46" name="Rectangle 45"/>
            <p:cNvSpPr/>
            <p:nvPr/>
          </p:nvSpPr>
          <p:spPr>
            <a:xfrm>
              <a:off x="1765249" y="3163074"/>
              <a:ext cx="4495043" cy="907421"/>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2631740" y="5075812"/>
            <a:ext cx="6504877" cy="1006651"/>
            <a:chOff x="1380347" y="3163073"/>
            <a:chExt cx="5104544" cy="789945"/>
          </a:xfrm>
        </p:grpSpPr>
        <p:sp>
          <p:nvSpPr>
            <p:cNvPr id="61" name="Rectangle 60"/>
            <p:cNvSpPr/>
            <p:nvPr/>
          </p:nvSpPr>
          <p:spPr>
            <a:xfrm>
              <a:off x="1765248" y="3163073"/>
              <a:ext cx="4719643" cy="78994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2599205" y="6497737"/>
            <a:ext cx="6651712" cy="984904"/>
            <a:chOff x="1380347" y="3163074"/>
            <a:chExt cx="5219770" cy="772879"/>
          </a:xfrm>
        </p:grpSpPr>
        <p:sp>
          <p:nvSpPr>
            <p:cNvPr id="85" name="Rectangle 84"/>
            <p:cNvSpPr/>
            <p:nvPr/>
          </p:nvSpPr>
          <p:spPr>
            <a:xfrm>
              <a:off x="1765248" y="3163074"/>
              <a:ext cx="4834869" cy="772879"/>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305695" y="2586789"/>
            <a:ext cx="23067652" cy="2381251"/>
            <a:chOff x="534987" y="1869705"/>
            <a:chExt cx="22434294" cy="2921481"/>
          </a:xfrm>
        </p:grpSpPr>
        <p:grpSp>
          <p:nvGrpSpPr>
            <p:cNvPr id="88" name="Group 87"/>
            <p:cNvGrpSpPr/>
            <p:nvPr/>
          </p:nvGrpSpPr>
          <p:grpSpPr>
            <a:xfrm>
              <a:off x="534987" y="1869705"/>
              <a:ext cx="22434294" cy="2921481"/>
              <a:chOff x="534987" y="1647866"/>
              <a:chExt cx="22434294" cy="2921481"/>
            </a:xfrm>
          </p:grpSpPr>
          <p:sp>
            <p:nvSpPr>
              <p:cNvPr id="90" name="Rounded Rectangle 89"/>
              <p:cNvSpPr/>
              <p:nvPr/>
            </p:nvSpPr>
            <p:spPr bwMode="auto">
              <a:xfrm>
                <a:off x="755651" y="1720893"/>
                <a:ext cx="22213630" cy="2848454"/>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dirty="0"/>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16">
                      <a:defRPr/>
                    </a:pPr>
                    <a:endParaRPr lang="en-US"/>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16">
                      <a:defRPr/>
                    </a:pPr>
                    <a:endParaRPr lang="en-US"/>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16">
                      <a:defRPr/>
                    </a:pPr>
                    <a:endParaRPr lang="en-US"/>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16">
                      <a:defRPr/>
                    </a:pPr>
                    <a:endParaRPr lang="en-US"/>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16">
                      <a:defRPr/>
                    </a:pPr>
                    <a:endParaRPr lang="en-US"/>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16">
                      <a:defRPr/>
                    </a:pPr>
                    <a:endParaRPr lang="en-US"/>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16">
                      <a:defRPr/>
                    </a:pPr>
                    <a:endParaRPr lang="en-US"/>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a:solidFill>
                      <a:schemeClr val="tx1"/>
                    </a:solidFill>
                  </a:endParaRPr>
                </a:p>
              </p:txBody>
            </p:sp>
            <p:sp>
              <p:nvSpPr>
                <p:cNvPr id="96" name="TextBox 13"/>
                <p:cNvSpPr txBox="1">
                  <a:spLocks noChangeArrowheads="1"/>
                </p:cNvSpPr>
                <p:nvPr/>
              </p:nvSpPr>
              <p:spPr bwMode="auto">
                <a:xfrm>
                  <a:off x="1798706" y="1700170"/>
                  <a:ext cx="1749426"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b="1" dirty="0" err="1">
                      <a:solidFill>
                        <a:schemeClr val="bg1"/>
                      </a:solidFill>
                      <a:latin typeface="Tahoma" pitchFamily="34" charset="0"/>
                      <a:cs typeface="Tahoma" pitchFamily="34" charset="0"/>
                    </a:rPr>
                    <a:t>Câu</a:t>
                  </a:r>
                  <a:r>
                    <a:rPr lang="en-US" b="1" dirty="0">
                      <a:solidFill>
                        <a:schemeClr val="bg1"/>
                      </a:solidFill>
                      <a:latin typeface="Tahoma" pitchFamily="34" charset="0"/>
                      <a:cs typeface="Tahoma" pitchFamily="34" charset="0"/>
                    </a:rPr>
                    <a:t> 4</a:t>
                  </a:r>
                </a:p>
              </p:txBody>
            </p:sp>
          </p:grpSp>
        </p:grpSp>
        <p:sp>
          <p:nvSpPr>
            <p:cNvPr id="89" name="Rectangle 88"/>
            <p:cNvSpPr/>
            <p:nvPr/>
          </p:nvSpPr>
          <p:spPr>
            <a:xfrm>
              <a:off x="4040187" y="1945906"/>
              <a:ext cx="18468976" cy="113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5" tIns="91433" rIns="182865" bIns="91433">
              <a:spAutoFit/>
            </a:bodyPr>
            <a:lstStyle/>
            <a:p>
              <a:pPr defTabSz="914249"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915299" y="4983262"/>
            <a:ext cx="6248394" cy="1270655"/>
            <a:chOff x="1380347" y="3163074"/>
            <a:chExt cx="4903275" cy="997115"/>
          </a:xfrm>
        </p:grpSpPr>
        <p:sp>
          <p:nvSpPr>
            <p:cNvPr id="105" name="Rectangle 104"/>
            <p:cNvSpPr/>
            <p:nvPr/>
          </p:nvSpPr>
          <p:spPr>
            <a:xfrm>
              <a:off x="1765249" y="3163074"/>
              <a:ext cx="4518373" cy="9971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p:grpSp>
      <p:sp>
        <p:nvSpPr>
          <p:cNvPr id="107" name="Oval 106"/>
          <p:cNvSpPr/>
          <p:nvPr/>
        </p:nvSpPr>
        <p:spPr>
          <a:xfrm>
            <a:off x="975076" y="6559487"/>
            <a:ext cx="918813" cy="844536"/>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a:latin typeface="Tahoma" pitchFamily="34" charset="0"/>
                <a:ea typeface="Tahoma" pitchFamily="34" charset="0"/>
                <a:cs typeface="Tahoma" pitchFamily="34" charset="0"/>
              </a:rPr>
              <a:t>B</a:t>
            </a:r>
            <a:endParaRPr lang="en-US" dirty="0"/>
          </a:p>
        </p:txBody>
      </p:sp>
      <mc:AlternateContent xmlns:mc="http://schemas.openxmlformats.org/markup-compatibility/2006">
        <mc:Choice xmlns:a14="http://schemas.microsoft.com/office/drawing/2010/main" Requires="a14">
          <p:sp>
            <p:nvSpPr>
              <p:cNvPr id="108" name="Rectangle 107"/>
              <p:cNvSpPr/>
              <p:nvPr/>
            </p:nvSpPr>
            <p:spPr>
              <a:xfrm>
                <a:off x="2125643" y="5277014"/>
                <a:ext cx="3799682"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r>
                        <a:rPr lang="vi-VN" sz="4400" b="1" i="1" smtClean="0">
                          <a:solidFill>
                            <a:schemeClr val="accent3">
                              <a:lumMod val="20000"/>
                              <a:lumOff val="80000"/>
                            </a:schemeClr>
                          </a:solidFill>
                          <a:latin typeface="Cambria Math"/>
                        </a:rPr>
                        <m:t>𝑨</m:t>
                      </m:r>
                      <m:r>
                        <a:rPr lang="vi-VN" sz="4400" b="1" i="1" smtClean="0">
                          <a:solidFill>
                            <a:schemeClr val="accent3">
                              <a:lumMod val="20000"/>
                              <a:lumOff val="80000"/>
                            </a:schemeClr>
                          </a:solidFill>
                          <a:latin typeface="Cambria Math"/>
                        </a:rPr>
                        <m:t>′</m:t>
                      </m:r>
                      <m:r>
                        <a:rPr lang="vi-VN" sz="4400" b="1" i="1" smtClean="0">
                          <a:solidFill>
                            <a:schemeClr val="accent3">
                              <a:lumMod val="20000"/>
                              <a:lumOff val="80000"/>
                            </a:schemeClr>
                          </a:solidFill>
                          <a:latin typeface="Cambria Math"/>
                        </a:rPr>
                        <m:t>𝑩</m:t>
                      </m:r>
                      <m:r>
                        <a:rPr lang="vi-VN" sz="4400" b="1" i="1" smtClean="0">
                          <a:solidFill>
                            <a:schemeClr val="accent3">
                              <a:lumMod val="20000"/>
                              <a:lumOff val="80000"/>
                            </a:schemeClr>
                          </a:solidFill>
                          <a:latin typeface="Cambria Math"/>
                        </a:rPr>
                        <m:t>′ </m:t>
                      </m:r>
                      <m:r>
                        <a:rPr lang="vi-VN" sz="4400" b="1">
                          <a:solidFill>
                            <a:schemeClr val="accent3">
                              <a:lumMod val="20000"/>
                              <a:lumOff val="80000"/>
                            </a:schemeClr>
                          </a:solidFill>
                          <a:latin typeface="Cambria Math"/>
                        </a:rPr>
                        <m:t>//</m:t>
                      </m:r>
                      <m:r>
                        <a:rPr lang="vi-VN" sz="4400" b="1" i="1">
                          <a:solidFill>
                            <a:schemeClr val="accent3">
                              <a:lumMod val="20000"/>
                              <a:lumOff val="80000"/>
                            </a:schemeClr>
                          </a:solidFill>
                          <a:latin typeface="Cambria Math"/>
                        </a:rPr>
                        <m:t> </m:t>
                      </m:r>
                      <m:d>
                        <m:dPr>
                          <m:ctrlPr>
                            <a:rPr lang="en-US" sz="4400" b="1" i="1">
                              <a:solidFill>
                                <a:schemeClr val="accent3">
                                  <a:lumMod val="20000"/>
                                  <a:lumOff val="80000"/>
                                </a:schemeClr>
                              </a:solidFill>
                              <a:latin typeface="Cambria Math" panose="02040503050406030204" pitchFamily="18" charset="0"/>
                            </a:rPr>
                          </m:ctrlPr>
                        </m:dPr>
                        <m:e>
                          <m:r>
                            <a:rPr lang="vi-VN" sz="4400" b="1" i="1">
                              <a:solidFill>
                                <a:schemeClr val="accent3">
                                  <a:lumMod val="20000"/>
                                  <a:lumOff val="80000"/>
                                </a:schemeClr>
                              </a:solidFill>
                              <a:latin typeface="Cambria Math"/>
                            </a:rPr>
                            <m:t>𝑺𝑨𝑩</m:t>
                          </m:r>
                        </m:e>
                      </m:d>
                    </m:oMath>
                  </m:oMathPara>
                </a14:m>
                <a:endPar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8" name="Rectangle 107"/>
              <p:cNvSpPr>
                <a:spLocks noRot="1" noChangeAspect="1" noMove="1" noResize="1" noEditPoints="1" noAdjustHandles="1" noChangeArrowheads="1" noChangeShapeType="1" noTextEdit="1"/>
              </p:cNvSpPr>
              <p:nvPr/>
            </p:nvSpPr>
            <p:spPr>
              <a:xfrm>
                <a:off x="2125643" y="5277014"/>
                <a:ext cx="3799682" cy="7694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9" name="Rectangle 108"/>
              <p:cNvSpPr/>
              <p:nvPr/>
            </p:nvSpPr>
            <p:spPr>
              <a:xfrm>
                <a:off x="2264253" y="6670358"/>
                <a:ext cx="4816243"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ctrlPr>
                            <a:rPr lang="en-US" sz="4400" i="1" smtClean="0">
                              <a:solidFill>
                                <a:schemeClr val="accent3">
                                  <a:lumMod val="20000"/>
                                  <a:lumOff val="80000"/>
                                </a:schemeClr>
                              </a:solidFill>
                              <a:latin typeface="Cambria Math" panose="02040503050406030204" pitchFamily="18" charset="0"/>
                            </a:rPr>
                          </m:ctrlPr>
                        </m:dPr>
                        <m:e>
                          <m:r>
                            <a:rPr lang="vi-VN" sz="4400" b="1" i="1">
                              <a:solidFill>
                                <a:schemeClr val="accent3">
                                  <a:lumMod val="20000"/>
                                  <a:lumOff val="80000"/>
                                </a:schemeClr>
                              </a:solidFill>
                              <a:latin typeface="Cambria Math"/>
                            </a:rPr>
                            <m:t>𝑨</m:t>
                          </m:r>
                          <m:r>
                            <a:rPr lang="vi-VN" sz="4400" b="1" i="1">
                              <a:solidFill>
                                <a:schemeClr val="accent3">
                                  <a:lumMod val="20000"/>
                                  <a:lumOff val="80000"/>
                                </a:schemeClr>
                              </a:solidFill>
                              <a:latin typeface="Cambria Math"/>
                            </a:rPr>
                            <m:t>′</m:t>
                          </m:r>
                          <m:r>
                            <a:rPr lang="vi-VN" sz="4400" b="1" i="1">
                              <a:solidFill>
                                <a:schemeClr val="accent3">
                                  <a:lumMod val="20000"/>
                                  <a:lumOff val="80000"/>
                                </a:schemeClr>
                              </a:solidFill>
                              <a:latin typeface="Cambria Math"/>
                            </a:rPr>
                            <m:t>𝑩</m:t>
                          </m:r>
                          <m:r>
                            <a:rPr lang="vi-VN" sz="4400" b="1" i="1">
                              <a:solidFill>
                                <a:schemeClr val="accent3">
                                  <a:lumMod val="20000"/>
                                  <a:lumOff val="80000"/>
                                </a:schemeClr>
                              </a:solidFill>
                              <a:latin typeface="Cambria Math"/>
                            </a:rPr>
                            <m:t>′</m:t>
                          </m:r>
                          <m:r>
                            <a:rPr lang="vi-VN" sz="4400" b="1" i="1">
                              <a:solidFill>
                                <a:schemeClr val="accent3">
                                  <a:lumMod val="20000"/>
                                  <a:lumOff val="80000"/>
                                </a:schemeClr>
                              </a:solidFill>
                              <a:latin typeface="Cambria Math"/>
                            </a:rPr>
                            <m:t>𝑪</m:t>
                          </m:r>
                          <m:r>
                            <a:rPr lang="vi-VN" sz="4400" b="1" i="1">
                              <a:solidFill>
                                <a:schemeClr val="accent3">
                                  <a:lumMod val="20000"/>
                                  <a:lumOff val="80000"/>
                                </a:schemeClr>
                              </a:solidFill>
                              <a:latin typeface="Cambria Math"/>
                            </a:rPr>
                            <m:t>′ </m:t>
                          </m:r>
                        </m:e>
                      </m:d>
                      <m:r>
                        <a:rPr lang="vi-VN" sz="4400" b="1">
                          <a:solidFill>
                            <a:schemeClr val="accent3">
                              <a:lumMod val="20000"/>
                              <a:lumOff val="80000"/>
                            </a:schemeClr>
                          </a:solidFill>
                          <a:latin typeface="Cambria Math"/>
                        </a:rPr>
                        <m:t>//</m:t>
                      </m:r>
                      <m:r>
                        <a:rPr lang="vi-VN" sz="4400" b="1" i="1">
                          <a:solidFill>
                            <a:schemeClr val="accent3">
                              <a:lumMod val="20000"/>
                              <a:lumOff val="80000"/>
                            </a:schemeClr>
                          </a:solidFill>
                          <a:latin typeface="Cambria Math"/>
                        </a:rPr>
                        <m:t> </m:t>
                      </m:r>
                      <m:d>
                        <m:dPr>
                          <m:ctrlPr>
                            <a:rPr lang="en-US" sz="4400" i="1">
                              <a:solidFill>
                                <a:schemeClr val="accent3">
                                  <a:lumMod val="20000"/>
                                  <a:lumOff val="80000"/>
                                </a:schemeClr>
                              </a:solidFill>
                              <a:latin typeface="Cambria Math" panose="02040503050406030204" pitchFamily="18" charset="0"/>
                            </a:rPr>
                          </m:ctrlPr>
                        </m:dPr>
                        <m:e>
                          <m:r>
                            <a:rPr lang="vi-VN" sz="4400" b="1" i="1">
                              <a:solidFill>
                                <a:schemeClr val="accent3">
                                  <a:lumMod val="20000"/>
                                  <a:lumOff val="80000"/>
                                </a:schemeClr>
                              </a:solidFill>
                              <a:latin typeface="Cambria Math"/>
                            </a:rPr>
                            <m:t>𝑨𝑪𝑫</m:t>
                          </m:r>
                        </m:e>
                      </m:d>
                    </m:oMath>
                  </m:oMathPara>
                </a14:m>
                <a:endPar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9" name="Rectangle 108"/>
              <p:cNvSpPr>
                <a:spLocks noRot="1" noChangeAspect="1" noMove="1" noResize="1" noEditPoints="1" noAdjustHandles="1" noChangeArrowheads="1" noChangeShapeType="1" noTextEdit="1"/>
              </p:cNvSpPr>
              <p:nvPr/>
            </p:nvSpPr>
            <p:spPr>
              <a:xfrm>
                <a:off x="2264253" y="6670358"/>
                <a:ext cx="4816243" cy="76943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0" name="Rectangle 109"/>
              <p:cNvSpPr/>
              <p:nvPr/>
            </p:nvSpPr>
            <p:spPr>
              <a:xfrm>
                <a:off x="13932015" y="5238846"/>
                <a:ext cx="3743577"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accent3">
                              <a:lumMod val="20000"/>
                              <a:lumOff val="80000"/>
                            </a:schemeClr>
                          </a:solidFill>
                          <a:latin typeface="Cambria Math"/>
                        </a:rPr>
                        <m:t>𝑨</m:t>
                      </m:r>
                      <m:r>
                        <a:rPr lang="en-US" sz="4400" b="1" i="1" smtClean="0">
                          <a:solidFill>
                            <a:schemeClr val="accent3">
                              <a:lumMod val="20000"/>
                              <a:lumOff val="80000"/>
                            </a:schemeClr>
                          </a:solidFill>
                          <a:latin typeface="Cambria Math"/>
                        </a:rPr>
                        <m:t>′</m:t>
                      </m:r>
                      <m:r>
                        <a:rPr lang="en-US" sz="4400" b="1" i="1" smtClean="0">
                          <a:solidFill>
                            <a:schemeClr val="accent3">
                              <a:lumMod val="20000"/>
                              <a:lumOff val="80000"/>
                            </a:schemeClr>
                          </a:solidFill>
                          <a:latin typeface="Cambria Math"/>
                        </a:rPr>
                        <m:t>𝑩</m:t>
                      </m:r>
                      <m:r>
                        <a:rPr lang="en-US" sz="4400" b="1" i="1" smtClean="0">
                          <a:solidFill>
                            <a:schemeClr val="accent3">
                              <a:lumMod val="20000"/>
                              <a:lumOff val="80000"/>
                            </a:schemeClr>
                          </a:solidFill>
                          <a:latin typeface="Cambria Math"/>
                        </a:rPr>
                        <m:t>′ </m:t>
                      </m:r>
                      <m:r>
                        <a:rPr lang="en-US" sz="4400" b="1">
                          <a:solidFill>
                            <a:schemeClr val="accent3">
                              <a:lumMod val="20000"/>
                              <a:lumOff val="80000"/>
                            </a:schemeClr>
                          </a:solidFill>
                          <a:latin typeface="Cambria Math"/>
                        </a:rPr>
                        <m:t>//</m:t>
                      </m:r>
                      <m:r>
                        <a:rPr lang="en-US" sz="4400" b="1" i="1">
                          <a:solidFill>
                            <a:schemeClr val="accent3">
                              <a:lumMod val="20000"/>
                              <a:lumOff val="80000"/>
                            </a:schemeClr>
                          </a:solidFill>
                          <a:latin typeface="Cambria Math"/>
                        </a:rPr>
                        <m:t> </m:t>
                      </m:r>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𝑺𝑩𝑪</m:t>
                          </m:r>
                        </m:e>
                      </m:d>
                    </m:oMath>
                  </m:oMathPara>
                </a14:m>
                <a:endParaRPr lang="en-US" sz="4400" b="1" dirty="0">
                  <a:solidFill>
                    <a:schemeClr val="accent3">
                      <a:lumMod val="20000"/>
                      <a:lumOff val="80000"/>
                    </a:schemeClr>
                  </a:solidFill>
                </a:endParaRPr>
              </a:p>
            </p:txBody>
          </p:sp>
        </mc:Choice>
        <mc:Fallback>
          <p:sp>
            <p:nvSpPr>
              <p:cNvPr id="110" name="Rectangle 109"/>
              <p:cNvSpPr>
                <a:spLocks noRot="1" noChangeAspect="1" noMove="1" noResize="1" noEditPoints="1" noAdjustHandles="1" noChangeArrowheads="1" noChangeShapeType="1" noTextEdit="1"/>
              </p:cNvSpPr>
              <p:nvPr/>
            </p:nvSpPr>
            <p:spPr>
              <a:xfrm>
                <a:off x="13932015" y="5238846"/>
                <a:ext cx="3743577" cy="7694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1" name="Rectangle 110"/>
              <p:cNvSpPr/>
              <p:nvPr/>
            </p:nvSpPr>
            <p:spPr>
              <a:xfrm>
                <a:off x="14130378" y="6610451"/>
                <a:ext cx="4764947"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ctrlPr>
                            <a:rPr lang="en-US" sz="4400" b="1" i="1" smtClean="0">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𝑩𝑨</m:t>
                          </m:r>
                          <m:r>
                            <a:rPr lang="en-US" sz="4400" b="1" i="1">
                              <a:solidFill>
                                <a:schemeClr val="accent3">
                                  <a:lumMod val="20000"/>
                                  <a:lumOff val="80000"/>
                                </a:schemeClr>
                              </a:solidFill>
                              <a:latin typeface="Cambria Math"/>
                            </a:rPr>
                            <m:t>′</m:t>
                          </m:r>
                          <m:r>
                            <a:rPr lang="en-US" sz="4400" b="1" i="1">
                              <a:solidFill>
                                <a:schemeClr val="accent3">
                                  <a:lumMod val="20000"/>
                                  <a:lumOff val="80000"/>
                                </a:schemeClr>
                              </a:solidFill>
                              <a:latin typeface="Cambria Math"/>
                            </a:rPr>
                            <m:t>𝑪</m:t>
                          </m:r>
                          <m:r>
                            <a:rPr lang="en-US" sz="4400" b="1" i="1">
                              <a:solidFill>
                                <a:schemeClr val="accent3">
                                  <a:lumMod val="20000"/>
                                  <a:lumOff val="80000"/>
                                </a:schemeClr>
                              </a:solidFill>
                              <a:latin typeface="Cambria Math"/>
                            </a:rPr>
                            <m:t>′</m:t>
                          </m:r>
                        </m:e>
                      </m:d>
                      <m:r>
                        <a:rPr lang="en-US" sz="4400" b="1" i="1">
                          <a:solidFill>
                            <a:schemeClr val="accent3">
                              <a:lumMod val="20000"/>
                              <a:lumOff val="80000"/>
                            </a:schemeClr>
                          </a:solidFill>
                          <a:latin typeface="Cambria Math"/>
                        </a:rPr>
                        <m:t> </m:t>
                      </m:r>
                      <m:r>
                        <a:rPr lang="en-US" sz="4400" b="1">
                          <a:solidFill>
                            <a:schemeClr val="accent3">
                              <a:lumMod val="20000"/>
                              <a:lumOff val="80000"/>
                            </a:schemeClr>
                          </a:solidFill>
                          <a:latin typeface="Cambria Math"/>
                        </a:rPr>
                        <m:t>//</m:t>
                      </m:r>
                      <m:r>
                        <a:rPr lang="en-US" sz="4400" b="1" i="1">
                          <a:solidFill>
                            <a:schemeClr val="accent3">
                              <a:lumMod val="20000"/>
                              <a:lumOff val="80000"/>
                            </a:schemeClr>
                          </a:solidFill>
                          <a:latin typeface="Cambria Math"/>
                        </a:rPr>
                        <m:t> </m:t>
                      </m:r>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𝑩</m:t>
                          </m:r>
                          <m:r>
                            <a:rPr lang="en-US" sz="4400" b="1" i="1">
                              <a:solidFill>
                                <a:schemeClr val="accent3">
                                  <a:lumMod val="20000"/>
                                  <a:lumOff val="80000"/>
                                </a:schemeClr>
                              </a:solidFill>
                              <a:latin typeface="Cambria Math"/>
                            </a:rPr>
                            <m:t>′</m:t>
                          </m:r>
                          <m:r>
                            <a:rPr lang="en-US" sz="4400" b="1" i="1">
                              <a:solidFill>
                                <a:schemeClr val="accent3">
                                  <a:lumMod val="20000"/>
                                  <a:lumOff val="80000"/>
                                </a:schemeClr>
                              </a:solidFill>
                              <a:latin typeface="Cambria Math"/>
                            </a:rPr>
                            <m:t>𝑨𝑪</m:t>
                          </m:r>
                        </m:e>
                      </m:d>
                    </m:oMath>
                  </m:oMathPara>
                </a14:m>
                <a:endParaRPr lang="en-US" sz="4400" b="1" dirty="0">
                  <a:solidFill>
                    <a:schemeClr val="accent3">
                      <a:lumMod val="20000"/>
                      <a:lumOff val="80000"/>
                    </a:schemeClr>
                  </a:solidFill>
                </a:endParaRPr>
              </a:p>
            </p:txBody>
          </p:sp>
        </mc:Choice>
        <mc:Fallback>
          <p:sp>
            <p:nvSpPr>
              <p:cNvPr id="111" name="Rectangle 110"/>
              <p:cNvSpPr>
                <a:spLocks noRot="1" noChangeAspect="1" noMove="1" noResize="1" noEditPoints="1" noAdjustHandles="1" noChangeArrowheads="1" noChangeShapeType="1" noTextEdit="1"/>
              </p:cNvSpPr>
              <p:nvPr/>
            </p:nvSpPr>
            <p:spPr>
              <a:xfrm>
                <a:off x="14130378" y="6610451"/>
                <a:ext cx="4764947" cy="769437"/>
              </a:xfrm>
              <a:prstGeom prst="rect">
                <a:avLst/>
              </a:prstGeom>
              <a:blipFill>
                <a:blip r:embed="rId6"/>
                <a:stretch>
                  <a:fillRect/>
                </a:stretch>
              </a:blipFill>
            </p:spPr>
            <p:txBody>
              <a:bodyPr/>
              <a:lstStyle/>
              <a:p>
                <a:r>
                  <a:rPr lang="en-US">
                    <a:noFill/>
                  </a:rPr>
                  <a:t> </a:t>
                </a:r>
              </a:p>
            </p:txBody>
          </p:sp>
        </mc:Fallback>
      </mc:AlternateContent>
      <p:grpSp>
        <p:nvGrpSpPr>
          <p:cNvPr id="113" name="Group 112"/>
          <p:cNvGrpSpPr/>
          <p:nvPr/>
        </p:nvGrpSpPr>
        <p:grpSpPr>
          <a:xfrm>
            <a:off x="620260" y="7720769"/>
            <a:ext cx="22574007" cy="5791195"/>
            <a:chOff x="1270510" y="5267367"/>
            <a:chExt cx="22576946" cy="5136785"/>
          </a:xfrm>
        </p:grpSpPr>
        <p:sp>
          <p:nvSpPr>
            <p:cNvPr id="115" name="Rounded Rectangle 114"/>
            <p:cNvSpPr/>
            <p:nvPr/>
          </p:nvSpPr>
          <p:spPr>
            <a:xfrm>
              <a:off x="1284909" y="5638800"/>
              <a:ext cx="22562547" cy="4765352"/>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a:p>
            </p:txBody>
          </p:sp>
          <p:sp>
            <p:nvSpPr>
              <p:cNvPr id="118" name="TextBox 117"/>
              <p:cNvSpPr txBox="1"/>
              <p:nvPr/>
            </p:nvSpPr>
            <p:spPr>
              <a:xfrm>
                <a:off x="2296331" y="6349326"/>
                <a:ext cx="3238808" cy="668845"/>
              </a:xfrm>
              <a:prstGeom prst="rect">
                <a:avLst/>
              </a:prstGeom>
              <a:noFill/>
            </p:spPr>
            <p:txBody>
              <a:bodyPr wrap="none" rtlCol="0">
                <a:spAutoFit/>
              </a:bodyPr>
              <a:lstStyle/>
              <a:p>
                <a:r>
                  <a:rPr lang="en-US" b="1" dirty="0" err="1">
                    <a:solidFill>
                      <a:schemeClr val="accent6">
                        <a:lumMod val="50000"/>
                      </a:schemeClr>
                    </a:solidFill>
                    <a:latin typeface="Tahoma" pitchFamily="34" charset="0"/>
                    <a:ea typeface="Tahoma" pitchFamily="34" charset="0"/>
                    <a:cs typeface="Tahoma" pitchFamily="34" charset="0"/>
                  </a:rPr>
                  <a:t>Hướng</a:t>
                </a:r>
                <a:r>
                  <a:rPr lang="en-US" b="1" dirty="0">
                    <a:solidFill>
                      <a:schemeClr val="accent6">
                        <a:lumMod val="50000"/>
                      </a:schemeClr>
                    </a:solidFill>
                    <a:latin typeface="Tahoma" pitchFamily="34" charset="0"/>
                    <a:ea typeface="Tahoma" pitchFamily="34" charset="0"/>
                    <a:cs typeface="Tahoma" pitchFamily="34" charset="0"/>
                  </a:rPr>
                  <a:t> </a:t>
                </a:r>
                <a:r>
                  <a:rPr lang="en-US" b="1" dirty="0" err="1">
                    <a:solidFill>
                      <a:schemeClr val="accent6">
                        <a:lumMod val="50000"/>
                      </a:schemeClr>
                    </a:solidFill>
                    <a:latin typeface="Tahoma" pitchFamily="34" charset="0"/>
                    <a:ea typeface="Tahoma" pitchFamily="34" charset="0"/>
                    <a:cs typeface="Tahoma" pitchFamily="34" charset="0"/>
                  </a:rPr>
                  <a:t>dẫn</a:t>
                </a:r>
                <a:endParaRPr lang="en-US"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a:p>
            </p:txBody>
          </p:sp>
        </p:grpSp>
      </p:grpSp>
      <p:sp>
        <p:nvSpPr>
          <p:cNvPr id="114" name="Rectangle 113"/>
          <p:cNvSpPr/>
          <p:nvPr/>
        </p:nvSpPr>
        <p:spPr>
          <a:xfrm>
            <a:off x="962918" y="8758989"/>
            <a:ext cx="21412200" cy="8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53" tIns="91427" rIns="182853" bIns="91427">
            <a:spAutoFit/>
          </a:bodyPr>
          <a:lstStyle/>
          <a:p>
            <a:pPr algn="just"/>
            <a:endParaRPr lang="en-US" dirty="0">
              <a:latin typeface="+mj-lt"/>
              <a:cs typeface="Times New Roman" panose="02020603050405020304" pitchFamily="18" charset="0"/>
            </a:endParaRPr>
          </a:p>
        </p:txBody>
      </p:sp>
      <p:sp>
        <p:nvSpPr>
          <p:cNvPr id="6" name="TextBox 5"/>
          <p:cNvSpPr txBox="1"/>
          <p:nvPr/>
        </p:nvSpPr>
        <p:spPr>
          <a:xfrm>
            <a:off x="21141074" y="1970948"/>
            <a:ext cx="184718" cy="754049"/>
          </a:xfrm>
          <a:prstGeom prst="rect">
            <a:avLst/>
          </a:prstGeom>
          <a:noFill/>
        </p:spPr>
        <p:txBody>
          <a:bodyPr wrap="none" lIns="91434" tIns="45718" rIns="91434" bIns="45718" rtlCol="0">
            <a:spAutoFit/>
          </a:bodyPr>
          <a:lstStyle/>
          <a:p>
            <a:endParaRPr lang="en-US" dirty="0"/>
          </a:p>
        </p:txBody>
      </p:sp>
      <mc:AlternateContent xmlns:mc="http://schemas.openxmlformats.org/markup-compatibility/2006">
        <mc:Choice xmlns:a14="http://schemas.microsoft.com/office/drawing/2010/main" Requires="a14">
          <p:sp>
            <p:nvSpPr>
              <p:cNvPr id="2" name="Rectangle 1"/>
              <p:cNvSpPr/>
              <p:nvPr/>
            </p:nvSpPr>
            <p:spPr>
              <a:xfrm>
                <a:off x="858142" y="3308189"/>
                <a:ext cx="21736050"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hình chóp </a:t>
                </a:r>
                <a14:m>
                  <m:oMath xmlns:m="http://schemas.openxmlformats.org/officeDocument/2006/math">
                    <m:r>
                      <a:rPr lang="vi-VN" sz="4400" b="1" i="1">
                        <a:latin typeface="Cambria Math" panose="02040503050406030204" pitchFamily="18" charset="0"/>
                      </a:rPr>
                      <m:t>𝑺</m:t>
                    </m:r>
                    <m:r>
                      <a:rPr lang="vi-VN" sz="4400" b="1">
                        <a:latin typeface="Cambria Math" panose="02040503050406030204" pitchFamily="18" charset="0"/>
                      </a:rPr>
                      <m:t>.</m:t>
                    </m:r>
                    <m:r>
                      <a:rPr lang="vi-VN" sz="4400" b="1" i="1">
                        <a:latin typeface="Cambria Math" panose="02040503050406030204" pitchFamily="18" charset="0"/>
                      </a:rPr>
                      <m:t>𝑨𝑩𝑪𝑫</m:t>
                    </m:r>
                  </m:oMath>
                </a14:m>
                <a:r>
                  <a:rPr lang="vi-VN" sz="4400" b="1" dirty="0">
                    <a:latin typeface="Tahoma" panose="020B0604030504040204" pitchFamily="34" charset="0"/>
                    <a:ea typeface="Tahoma" panose="020B0604030504040204" pitchFamily="34" charset="0"/>
                    <a:cs typeface="Tahoma" panose="020B0604030504040204" pitchFamily="34" charset="0"/>
                  </a:rPr>
                  <a:t> có đáy </a:t>
                </a:r>
                <a14:m>
                  <m:oMath xmlns:m="http://schemas.openxmlformats.org/officeDocument/2006/math">
                    <m:r>
                      <a:rPr lang="vi-VN" sz="4400" b="1" i="1">
                        <a:latin typeface="Cambria Math" panose="02040503050406030204" pitchFamily="18" charset="0"/>
                      </a:rPr>
                      <m:t>𝑨𝑩𝑪𝑫</m:t>
                    </m:r>
                  </m:oMath>
                </a14:m>
                <a:r>
                  <a:rPr lang="vi-VN" sz="4400" b="1" dirty="0">
                    <a:latin typeface="Tahoma" panose="020B0604030504040204" pitchFamily="34" charset="0"/>
                    <a:ea typeface="Tahoma" panose="020B0604030504040204" pitchFamily="34" charset="0"/>
                    <a:cs typeface="Tahoma" panose="020B0604030504040204" pitchFamily="34" charset="0"/>
                  </a:rPr>
                  <a:t> là một hình bình hành. Gọi </a:t>
                </a:r>
                <a14:m>
                  <m:oMath xmlns:m="http://schemas.openxmlformats.org/officeDocument/2006/math">
                    <m:r>
                      <a:rPr lang="vi-VN" sz="4400" b="1" i="1">
                        <a:latin typeface="Cambria Math" panose="02040503050406030204" pitchFamily="18" charset="0"/>
                      </a:rPr>
                      <m:t>𝑨</m:t>
                    </m:r>
                    <m:r>
                      <a:rPr lang="vi-VN" sz="4400" b="1" i="1">
                        <a:latin typeface="Cambria Math" panose="02040503050406030204" pitchFamily="18" charset="0"/>
                      </a:rPr>
                      <m:t>′</m:t>
                    </m:r>
                    <m:r>
                      <a:rPr lang="vi-VN" sz="4400" b="1">
                        <a:latin typeface="Cambria Math" panose="02040503050406030204" pitchFamily="18" charset="0"/>
                      </a:rPr>
                      <m:t>,</m:t>
                    </m:r>
                    <m:r>
                      <a:rPr lang="vi-VN" sz="4400" b="1" i="1">
                        <a:latin typeface="Cambria Math" panose="02040503050406030204" pitchFamily="18" charset="0"/>
                      </a:rPr>
                      <m:t>  </m:t>
                    </m:r>
                    <m:r>
                      <a:rPr lang="vi-VN" sz="4400" b="1" i="1">
                        <a:latin typeface="Cambria Math" panose="02040503050406030204" pitchFamily="18" charset="0"/>
                      </a:rPr>
                      <m:t>𝑩</m:t>
                    </m:r>
                    <m:r>
                      <a:rPr lang="vi-VN" sz="4400" b="1" i="1">
                        <a:latin typeface="Cambria Math" panose="02040503050406030204" pitchFamily="18" charset="0"/>
                      </a:rPr>
                      <m:t>′</m:t>
                    </m:r>
                    <m:r>
                      <a:rPr lang="vi-VN" sz="4400" b="1">
                        <a:latin typeface="Cambria Math" panose="02040503050406030204" pitchFamily="18" charset="0"/>
                      </a:rPr>
                      <m:t>,</m:t>
                    </m:r>
                    <m:r>
                      <a:rPr lang="vi-VN" sz="4400" b="1" i="1">
                        <a:latin typeface="Cambria Math" panose="02040503050406030204" pitchFamily="18" charset="0"/>
                      </a:rPr>
                      <m:t>  </m:t>
                    </m:r>
                    <m:r>
                      <a:rPr lang="vi-VN" sz="4400" b="1" i="1">
                        <a:latin typeface="Cambria Math" panose="02040503050406030204" pitchFamily="18" charset="0"/>
                      </a:rPr>
                      <m:t>𝑪</m:t>
                    </m:r>
                    <m:r>
                      <a:rPr lang="vi-VN" sz="4400" b="1" i="1">
                        <a:latin typeface="Cambria Math" panose="02040503050406030204" pitchFamily="18"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 lần lượt là trung điểm của các cạnh </a:t>
                </a:r>
                <a14:m>
                  <m:oMath xmlns:m="http://schemas.openxmlformats.org/officeDocument/2006/math">
                    <m:r>
                      <a:rPr lang="vi-VN" sz="4400" b="1" i="1">
                        <a:latin typeface="Cambria Math" panose="02040503050406030204" pitchFamily="18" charset="0"/>
                      </a:rPr>
                      <m:t>𝑺𝑨</m:t>
                    </m:r>
                    <m:r>
                      <a:rPr lang="vi-VN" sz="4400" b="1">
                        <a:latin typeface="Cambria Math" panose="02040503050406030204" pitchFamily="18" charset="0"/>
                      </a:rPr>
                      <m:t>,</m:t>
                    </m:r>
                    <m:r>
                      <a:rPr lang="vi-VN" sz="4400" b="1" i="1">
                        <a:latin typeface="Cambria Math" panose="02040503050406030204" pitchFamily="18" charset="0"/>
                      </a:rPr>
                      <m:t>  </m:t>
                    </m:r>
                    <m:r>
                      <a:rPr lang="vi-VN" sz="4400" b="1" i="1">
                        <a:latin typeface="Cambria Math" panose="02040503050406030204" pitchFamily="18" charset="0"/>
                      </a:rPr>
                      <m:t>𝑺𝑩</m:t>
                    </m:r>
                    <m:r>
                      <a:rPr lang="vi-VN" sz="4400" b="1">
                        <a:latin typeface="Cambria Math" panose="02040503050406030204" pitchFamily="18" charset="0"/>
                      </a:rPr>
                      <m:t>,</m:t>
                    </m:r>
                    <m:r>
                      <a:rPr lang="vi-VN" sz="4400" b="1" i="1">
                        <a:latin typeface="Cambria Math" panose="02040503050406030204" pitchFamily="18" charset="0"/>
                      </a:rPr>
                      <m:t>  </m:t>
                    </m:r>
                    <m:r>
                      <a:rPr lang="vi-VN" sz="4400" b="1" i="1">
                        <a:latin typeface="Cambria Math" panose="02040503050406030204" pitchFamily="18" charset="0"/>
                      </a:rPr>
                      <m:t>𝑺𝑪</m:t>
                    </m:r>
                    <m:r>
                      <a:rPr lang="vi-VN" sz="4400" b="1">
                        <a:latin typeface="Cambria Math" panose="02040503050406030204" pitchFamily="18"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858142" y="3308189"/>
                <a:ext cx="21736050" cy="1446550"/>
              </a:xfrm>
              <a:prstGeom prst="rect">
                <a:avLst/>
              </a:prstGeom>
              <a:blipFill>
                <a:blip r:embed="rId7"/>
                <a:stretch>
                  <a:fillRect l="-1150" t="-9283" b="-18987"/>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E9EEA9C9-DEEA-4F2C-9944-3E4DFAD5DD7B}"/>
              </a:ext>
            </a:extLst>
          </p:cNvPr>
          <p:cNvGrpSpPr/>
          <p:nvPr/>
        </p:nvGrpSpPr>
        <p:grpSpPr>
          <a:xfrm>
            <a:off x="-454895" y="1572073"/>
            <a:ext cx="11206909" cy="830902"/>
            <a:chOff x="-288924" y="1892299"/>
            <a:chExt cx="11208937" cy="830899"/>
          </a:xfrm>
        </p:grpSpPr>
        <p:sp>
          <p:nvSpPr>
            <p:cNvPr id="56" name="Rounded Rectangle 2">
              <a:extLst>
                <a:ext uri="{FF2B5EF4-FFF2-40B4-BE49-F238E27FC236}">
                  <a16:creationId xmlns:a16="http://schemas.microsoft.com/office/drawing/2014/main" id="{B5A98E91-80AD-40F5-90B2-87D8C028F1BB}"/>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C9F0D68-1CA7-4920-881C-07613B1B3C94}"/>
                </a:ext>
              </a:extLst>
            </p:cNvPr>
            <p:cNvSpPr txBox="1"/>
            <p:nvPr/>
          </p:nvSpPr>
          <p:spPr>
            <a:xfrm>
              <a:off x="1082676" y="1922269"/>
              <a:ext cx="1088957"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VII</a:t>
              </a:r>
            </a:p>
          </p:txBody>
        </p:sp>
        <p:sp>
          <p:nvSpPr>
            <p:cNvPr id="58" name="TextBox 57">
              <a:extLst>
                <a:ext uri="{FF2B5EF4-FFF2-40B4-BE49-F238E27FC236}">
                  <a16:creationId xmlns:a16="http://schemas.microsoft.com/office/drawing/2014/main" id="{B22F2C3E-3A58-4678-AD0A-417F7C3D0188}"/>
                </a:ext>
              </a:extLst>
            </p:cNvPr>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err="1">
                  <a:solidFill>
                    <a:srgbClr val="145F82"/>
                  </a:solidFill>
                  <a:latin typeface="Tahoma" pitchFamily="34" charset="0"/>
                  <a:ea typeface="Tahoma" pitchFamily="34" charset="0"/>
                  <a:cs typeface="Tahoma" pitchFamily="34" charset="0"/>
                </a:rPr>
                <a:t>Bài</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tập</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trắc</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nghiệm</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4" name="TextBox 3"/>
              <p:cNvSpPr txBox="1"/>
              <p:nvPr/>
            </p:nvSpPr>
            <p:spPr>
              <a:xfrm>
                <a:off x="620017" y="8711364"/>
                <a:ext cx="8050474" cy="30426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i="1">
                              <a:latin typeface="Cambria Math" panose="02040503050406030204" pitchFamily="18" charset="0"/>
                            </a:rPr>
                          </m:ctrlPr>
                        </m:mPr>
                        <m:mr>
                          <m:e>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a:latin typeface="Cambria Math" panose="02040503050406030204" pitchFamily="18" charset="0"/>
                                        </a:rPr>
                                        <m:t>//</m:t>
                                      </m:r>
                                      <m:r>
                                        <a:rPr lang="vi-VN" b="1" i="1">
                                          <a:latin typeface="Cambria Math" panose="02040503050406030204" pitchFamily="18" charset="0"/>
                                        </a:rPr>
                                        <m:t>𝑨𝑩</m:t>
                                      </m:r>
                                    </m:e>
                                  </m:mr>
                                  <m:mr>
                                    <m:e>
                                      <m:r>
                                        <a:rPr lang="vi-VN" b="1" i="1">
                                          <a:latin typeface="Cambria Math" panose="02040503050406030204" pitchFamily="18" charset="0"/>
                                        </a:rPr>
                                        <m:t>𝑨𝑩</m:t>
                                      </m:r>
                                      <m:r>
                                        <a:rPr lang="vi-VN" b="1" i="1">
                                          <a:latin typeface="Cambria Math" panose="02040503050406030204" pitchFamily="18" charset="0"/>
                                        </a:rPr>
                                        <m:t>⊂</m:t>
                                      </m:r>
                                      <m:r>
                                        <a:rPr lang="vi-VN" b="1">
                                          <a:latin typeface="Cambria Math" panose="02040503050406030204" pitchFamily="18" charset="0"/>
                                        </a:rPr>
                                        <m:t>(</m:t>
                                      </m:r>
                                      <m:r>
                                        <a:rPr lang="vi-VN" b="1" i="1">
                                          <a:latin typeface="Cambria Math" panose="02040503050406030204" pitchFamily="18" charset="0"/>
                                        </a:rPr>
                                        <m:t>𝑨𝑪𝑫</m:t>
                                      </m:r>
                                      <m:r>
                                        <a:rPr lang="vi-VN" b="1">
                                          <a:latin typeface="Cambria Math" panose="02040503050406030204" pitchFamily="18" charset="0"/>
                                        </a:rPr>
                                        <m:t>)</m:t>
                                      </m:r>
                                    </m:e>
                                  </m:mr>
                                  <m:mr>
                                    <m:e>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a:latin typeface="Cambria Math" panose="02040503050406030204" pitchFamily="18" charset="0"/>
                                        </a:rPr>
                                        <m:t>(</m:t>
                                      </m:r>
                                      <m:r>
                                        <a:rPr lang="vi-VN" b="1" i="1">
                                          <a:latin typeface="Cambria Math" panose="02040503050406030204" pitchFamily="18" charset="0"/>
                                        </a:rPr>
                                        <m:t>𝑨𝑪𝑫</m:t>
                                      </m:r>
                                      <m:r>
                                        <a:rPr lang="vi-VN" b="1">
                                          <a:latin typeface="Cambria Math" panose="02040503050406030204" pitchFamily="18" charset="0"/>
                                        </a:rPr>
                                        <m:t>)</m:t>
                                      </m:r>
                                    </m:e>
                                  </m:mr>
                                </m:m>
                              </m:e>
                            </m:d>
                            <m:r>
                              <a:rPr lang="vi-VN" b="1" i="1">
                                <a:latin typeface="Cambria Math" panose="02040503050406030204" pitchFamily="18" charset="0"/>
                              </a:rPr>
                              <m:t>⇒</m:t>
                            </m:r>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a:latin typeface="Cambria Math" panose="02040503050406030204" pitchFamily="18" charset="0"/>
                              </a:rPr>
                              <m:t>//(</m:t>
                            </m:r>
                            <m:r>
                              <a:rPr lang="vi-VN" b="1" i="1">
                                <a:latin typeface="Cambria Math" panose="02040503050406030204" pitchFamily="18" charset="0"/>
                              </a:rPr>
                              <m:t>𝑨𝑪𝑫</m:t>
                            </m:r>
                            <m:r>
                              <a:rPr lang="vi-VN" b="1">
                                <a:latin typeface="Cambria Math" panose="02040503050406030204" pitchFamily="18" charset="0"/>
                              </a:rPr>
                              <m:t>)</m:t>
                            </m:r>
                          </m:e>
                        </m:mr>
                        <m:mr>
                          <m:e/>
                        </m:mr>
                      </m:m>
                    </m:oMath>
                  </m:oMathPara>
                </a14:m>
                <a:endParaRPr lang="en-US" dirty="0"/>
              </a:p>
              <a:p>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620017" y="8711364"/>
                <a:ext cx="8050474" cy="304269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9723164" y="8492428"/>
                <a:ext cx="7949356" cy="2380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i="1">
                              <a:latin typeface="Cambria Math" panose="02040503050406030204" pitchFamily="18" charset="0"/>
                            </a:rPr>
                          </m:ctrlPr>
                        </m:mPr>
                        <m:mr>
                          <m:e>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a:latin typeface="Cambria Math" panose="02040503050406030204" pitchFamily="18" charset="0"/>
                                        </a:rPr>
                                        <m:t>//</m:t>
                                      </m:r>
                                      <m:r>
                                        <a:rPr lang="vi-VN" b="1" i="1">
                                          <a:latin typeface="Cambria Math" panose="02040503050406030204" pitchFamily="18" charset="0"/>
                                        </a:rPr>
                                        <m:t>𝑨𝑩</m:t>
                                      </m:r>
                                    </m:e>
                                  </m:mr>
                                  <m:mr>
                                    <m:e>
                                      <m:r>
                                        <a:rPr lang="vi-VN" b="1" i="1">
                                          <a:latin typeface="Cambria Math" panose="02040503050406030204" pitchFamily="18" charset="0"/>
                                        </a:rPr>
                                        <m:t>𝑨𝑩</m:t>
                                      </m:r>
                                      <m:r>
                                        <a:rPr lang="vi-VN" b="1" i="1">
                                          <a:latin typeface="Cambria Math" panose="02040503050406030204" pitchFamily="18" charset="0"/>
                                        </a:rPr>
                                        <m:t>⊂</m:t>
                                      </m:r>
                                      <m:r>
                                        <a:rPr lang="vi-VN" b="1">
                                          <a:latin typeface="Cambria Math" panose="02040503050406030204" pitchFamily="18" charset="0"/>
                                        </a:rPr>
                                        <m:t>(</m:t>
                                      </m:r>
                                      <m:r>
                                        <a:rPr lang="vi-VN" b="1" i="1">
                                          <a:latin typeface="Cambria Math" panose="02040503050406030204" pitchFamily="18" charset="0"/>
                                        </a:rPr>
                                        <m:t>𝑨𝑪𝑫</m:t>
                                      </m:r>
                                      <m:r>
                                        <a:rPr lang="vi-VN" b="1">
                                          <a:latin typeface="Cambria Math" panose="02040503050406030204" pitchFamily="18" charset="0"/>
                                        </a:rPr>
                                        <m:t>)</m:t>
                                      </m:r>
                                    </m:e>
                                  </m:mr>
                                  <m:mr>
                                    <m:e>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a:latin typeface="Cambria Math" panose="02040503050406030204" pitchFamily="18" charset="0"/>
                                        </a:rPr>
                                        <m:t>(</m:t>
                                      </m:r>
                                      <m:r>
                                        <a:rPr lang="vi-VN" b="1" i="1">
                                          <a:latin typeface="Cambria Math" panose="02040503050406030204" pitchFamily="18" charset="0"/>
                                        </a:rPr>
                                        <m:t>𝑨𝑪𝑫</m:t>
                                      </m:r>
                                      <m:r>
                                        <a:rPr lang="vi-VN" b="1">
                                          <a:latin typeface="Cambria Math" panose="02040503050406030204" pitchFamily="18" charset="0"/>
                                        </a:rPr>
                                        <m:t>)</m:t>
                                      </m:r>
                                    </m:e>
                                  </m:mr>
                                </m:m>
                              </m:e>
                            </m:d>
                            <m:r>
                              <a:rPr lang="vi-VN" b="1" i="1">
                                <a:latin typeface="Cambria Math" panose="02040503050406030204" pitchFamily="18" charset="0"/>
                              </a:rPr>
                              <m:t>⇒</m:t>
                            </m:r>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a:latin typeface="Cambria Math" panose="02040503050406030204" pitchFamily="18" charset="0"/>
                              </a:rPr>
                              <m:t>//(</m:t>
                            </m:r>
                            <m:r>
                              <a:rPr lang="vi-VN" b="1" i="1">
                                <a:latin typeface="Cambria Math" panose="02040503050406030204" pitchFamily="18" charset="0"/>
                              </a:rPr>
                              <m:t>𝑨𝑪𝑫</m:t>
                            </m:r>
                            <m:r>
                              <a:rPr lang="vi-VN" b="1">
                                <a:latin typeface="Cambria Math" panose="02040503050406030204" pitchFamily="18" charset="0"/>
                              </a:rPr>
                              <m:t>)</m:t>
                            </m:r>
                          </m:e>
                        </m:mr>
                        <m:mr>
                          <m:e/>
                        </m:mr>
                      </m:m>
                    </m:oMath>
                  </m:oMathPara>
                </a14:m>
                <a:endParaRPr lang="en-US" dirty="0"/>
              </a:p>
            </p:txBody>
          </p:sp>
        </mc:Choice>
        <mc:Fallback>
          <p:sp>
            <p:nvSpPr>
              <p:cNvPr id="9" name="Rectangle 8"/>
              <p:cNvSpPr>
                <a:spLocks noRot="1" noChangeAspect="1" noMove="1" noResize="1" noEditPoints="1" noAdjustHandles="1" noChangeArrowheads="1" noChangeShapeType="1" noTextEdit="1"/>
              </p:cNvSpPr>
              <p:nvPr/>
            </p:nvSpPr>
            <p:spPr>
              <a:xfrm>
                <a:off x="9723164" y="8492428"/>
                <a:ext cx="7949356" cy="2380973"/>
              </a:xfrm>
              <a:prstGeom prst="rect">
                <a:avLst/>
              </a:prstGeom>
              <a:blipFill>
                <a:blip r:embed="rId9"/>
                <a:stretch>
                  <a:fillRect b="-38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286767" y="11546778"/>
                <a:ext cx="12192000" cy="1446550"/>
              </a:xfrm>
              <a:prstGeom prst="rect">
                <a:avLst/>
              </a:prstGeom>
            </p:spPr>
            <p:txBody>
              <a:bodyPr>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1">
                            <a:latin typeface="Cambria Math" panose="02040503050406030204" pitchFamily="18" charset="0"/>
                          </a:rPr>
                          <m:t>𝑨</m:t>
                        </m:r>
                        <m:r>
                          <a:rPr lang="vi-VN" sz="4400" b="1" i="1">
                            <a:latin typeface="Cambria Math" panose="02040503050406030204" pitchFamily="18" charset="0"/>
                          </a:rPr>
                          <m:t>′</m:t>
                        </m:r>
                        <m:r>
                          <a:rPr lang="vi-VN" sz="4400" b="1" i="1">
                            <a:latin typeface="Cambria Math" panose="02040503050406030204" pitchFamily="18" charset="0"/>
                          </a:rPr>
                          <m:t>𝑩</m:t>
                        </m:r>
                        <m:r>
                          <a:rPr lang="vi-VN" sz="4400" b="1" i="1">
                            <a:latin typeface="Cambria Math" panose="02040503050406030204" pitchFamily="18" charset="0"/>
                          </a:rPr>
                          <m:t>′</m:t>
                        </m:r>
                        <m:r>
                          <a:rPr lang="vi-VN" sz="4400" b="1" i="1">
                            <a:latin typeface="Cambria Math" panose="02040503050406030204" pitchFamily="18" charset="0"/>
                          </a:rPr>
                          <m:t>𝑪</m:t>
                        </m:r>
                        <m:r>
                          <a:rPr lang="vi-VN" sz="4400" b="1" i="1">
                            <a:latin typeface="Cambria Math" panose="02040503050406030204" pitchFamily="18" charset="0"/>
                          </a:rPr>
                          <m:t>′</m:t>
                        </m:r>
                      </m:e>
                    </m:d>
                    <m:r>
                      <a:rPr lang="vi-VN" sz="4400" b="1">
                        <a:latin typeface="Cambria Math" panose="02040503050406030204" pitchFamily="18" charset="0"/>
                      </a:rPr>
                      <m:t>,</m:t>
                    </m:r>
                    <m:r>
                      <a:rPr lang="vi-VN" sz="4400" b="1" i="1">
                        <a:latin typeface="Cambria Math" panose="02040503050406030204" pitchFamily="18" charset="0"/>
                      </a:rPr>
                      <m:t>𝑨</m:t>
                    </m:r>
                    <m:r>
                      <a:rPr lang="vi-VN" sz="4400" b="1" i="1">
                        <a:latin typeface="Cambria Math" panose="02040503050406030204" pitchFamily="18" charset="0"/>
                      </a:rPr>
                      <m:t>′</m:t>
                    </m:r>
                    <m:r>
                      <a:rPr lang="vi-VN" sz="4400" b="1" i="1">
                        <a:latin typeface="Cambria Math" panose="02040503050406030204" pitchFamily="18" charset="0"/>
                      </a:rPr>
                      <m:t>𝑩</m:t>
                    </m:r>
                    <m:r>
                      <a:rPr lang="vi-VN" sz="4400" b="1" i="1">
                        <a:latin typeface="Cambria Math" panose="02040503050406030204" pitchFamily="18" charset="0"/>
                      </a:rPr>
                      <m:t>′∩</m:t>
                    </m:r>
                    <m:r>
                      <a:rPr lang="vi-VN" sz="4400" b="1" i="1">
                        <a:latin typeface="Cambria Math" panose="02040503050406030204" pitchFamily="18" charset="0"/>
                      </a:rPr>
                      <m:t>𝑩</m:t>
                    </m:r>
                    <m:r>
                      <a:rPr lang="vi-VN" sz="4400" b="1" i="1">
                        <a:latin typeface="Cambria Math" panose="02040503050406030204" pitchFamily="18" charset="0"/>
                      </a:rPr>
                      <m:t>′</m:t>
                    </m:r>
                    <m:r>
                      <a:rPr lang="vi-VN" sz="4400" b="1" i="1">
                        <a:latin typeface="Cambria Math" panose="02040503050406030204" pitchFamily="18" charset="0"/>
                      </a:rPr>
                      <m:t>𝑪</m:t>
                    </m:r>
                    <m:r>
                      <a:rPr lang="vi-VN" sz="4400" b="1" i="1">
                        <a:latin typeface="Cambria Math" panose="02040503050406030204" pitchFamily="18" charset="0"/>
                      </a:rPr>
                      <m:t>′=</m:t>
                    </m:r>
                    <m:r>
                      <a:rPr lang="vi-VN" sz="4400" b="1" i="1">
                        <a:latin typeface="Cambria Math" panose="02040503050406030204" pitchFamily="18" charset="0"/>
                      </a:rPr>
                      <m:t>𝑩</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Do </a:t>
                </a:r>
                <a:r>
                  <a:rPr lang="en-US" sz="4400" b="1" dirty="0" err="1">
                    <a:latin typeface="Tahoma" panose="020B0604030504040204" pitchFamily="34" charset="0"/>
                    <a:ea typeface="Tahoma" panose="020B0604030504040204" pitchFamily="34" charset="0"/>
                    <a:cs typeface="Tahoma" panose="020B0604030504040204" pitchFamily="34" charset="0"/>
                  </a:rPr>
                  <a:t>đó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1">
                            <a:latin typeface="Cambria Math" panose="02040503050406030204" pitchFamily="18" charset="0"/>
                          </a:rPr>
                          <m:t>𝑨</m:t>
                        </m:r>
                        <m:r>
                          <a:rPr lang="vi-VN" sz="4400" b="1" i="1">
                            <a:latin typeface="Cambria Math" panose="02040503050406030204" pitchFamily="18" charset="0"/>
                          </a:rPr>
                          <m:t>′</m:t>
                        </m:r>
                        <m:r>
                          <a:rPr lang="vi-VN" sz="4400" b="1" i="1">
                            <a:latin typeface="Cambria Math" panose="02040503050406030204" pitchFamily="18" charset="0"/>
                          </a:rPr>
                          <m:t>𝑩</m:t>
                        </m:r>
                        <m:r>
                          <a:rPr lang="vi-VN" sz="4400" b="1" i="1">
                            <a:latin typeface="Cambria Math" panose="02040503050406030204" pitchFamily="18" charset="0"/>
                          </a:rPr>
                          <m:t>′</m:t>
                        </m:r>
                        <m:r>
                          <a:rPr lang="vi-VN" sz="4400" b="1" i="1">
                            <a:latin typeface="Cambria Math" panose="02040503050406030204" pitchFamily="18" charset="0"/>
                          </a:rPr>
                          <m:t>𝑪</m:t>
                        </m:r>
                        <m:r>
                          <a:rPr lang="vi-VN" sz="4400" b="1" i="1">
                            <a:latin typeface="Cambria Math" panose="02040503050406030204" pitchFamily="18" charset="0"/>
                          </a:rPr>
                          <m:t>′ </m:t>
                        </m:r>
                      </m:e>
                    </m:d>
                    <m:r>
                      <a:rPr lang="vi-VN" sz="4400" b="1">
                        <a:latin typeface="Cambria Math" panose="02040503050406030204" pitchFamily="18" charset="0"/>
                      </a:rPr>
                      <m:t>//</m:t>
                    </m:r>
                    <m:r>
                      <a:rPr lang="vi-VN" sz="4400" b="1" i="1">
                        <a:latin typeface="Cambria Math" panose="02040503050406030204" pitchFamily="18" charset="0"/>
                      </a:rPr>
                      <m:t> </m:t>
                    </m:r>
                    <m:d>
                      <m:dPr>
                        <m:ctrlPr>
                          <a:rPr lang="en-US" sz="4400" b="1" i="1">
                            <a:latin typeface="Cambria Math" panose="02040503050406030204" pitchFamily="18" charset="0"/>
                          </a:rPr>
                        </m:ctrlPr>
                      </m:dPr>
                      <m:e>
                        <m:r>
                          <a:rPr lang="vi-VN" sz="4400" b="1" i="1">
                            <a:latin typeface="Cambria Math" panose="02040503050406030204" pitchFamily="18" charset="0"/>
                          </a:rPr>
                          <m:t>𝑨𝑪𝑫</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286767" y="11546778"/>
                <a:ext cx="12192000" cy="1446550"/>
              </a:xfrm>
              <a:prstGeom prst="rect">
                <a:avLst/>
              </a:prstGeom>
              <a:blipFill>
                <a:blip r:embed="rId10"/>
                <a:stretch>
                  <a:fillRect l="-2000" t="-8861" b="-18987"/>
                </a:stretch>
              </a:blipFill>
            </p:spPr>
            <p:txBody>
              <a:bodyPr/>
              <a:lstStyle/>
              <a:p>
                <a:r>
                  <a:rPr lang="en-US">
                    <a:noFill/>
                  </a:rPr>
                  <a:t> </a:t>
                </a:r>
              </a:p>
            </p:txBody>
          </p:sp>
        </mc:Fallback>
      </mc:AlternateContent>
      <p:pic>
        <p:nvPicPr>
          <p:cNvPr id="25602" name="Picture 1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412592" y="7714793"/>
            <a:ext cx="5524500" cy="585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52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wipe(left)">
                                      <p:cBhvr>
                                        <p:cTn id="43" dur="500"/>
                                        <p:tgtEl>
                                          <p:spTgt spid="1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nodePh="1">
                                  <p:stCondLst>
                                    <p:cond delay="0"/>
                                  </p:stCondLst>
                                  <p:endCondLst>
                                    <p:cond evt="begin" delay="0">
                                      <p:tn val="46"/>
                                    </p:cond>
                                  </p:endCondLst>
                                  <p:childTnLst>
                                    <p:set>
                                      <p:cBhvr>
                                        <p:cTn id="47" dur="1" fill="hold">
                                          <p:stCondLst>
                                            <p:cond delay="0"/>
                                          </p:stCondLst>
                                        </p:cTn>
                                        <p:tgtEl>
                                          <p:spTgt spid="114">
                                            <p:txEl>
                                              <p:pRg st="0" end="0"/>
                                            </p:txEl>
                                          </p:spTgt>
                                        </p:tgtEl>
                                        <p:attrNameLst>
                                          <p:attrName>style.visibility</p:attrName>
                                        </p:attrNameLst>
                                      </p:cBhvr>
                                      <p:to>
                                        <p:strVal val="visible"/>
                                      </p:to>
                                    </p:set>
                                    <p:animEffect transition="in" filter="wipe(left)">
                                      <p:cBhvr>
                                        <p:cTn id="48" dur="500"/>
                                        <p:tgtEl>
                                          <p:spTgt spid="1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5602"/>
                                        </p:tgtEl>
                                        <p:attrNameLst>
                                          <p:attrName>style.visibility</p:attrName>
                                        </p:attrNameLst>
                                      </p:cBhvr>
                                      <p:to>
                                        <p:strVal val="visible"/>
                                      </p:to>
                                    </p:set>
                                    <p:animEffect transition="in" filter="barn(inVertical)">
                                      <p:cBhvr>
                                        <p:cTn id="53" dur="500"/>
                                        <p:tgtEl>
                                          <p:spTgt spid="2560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Effect transition="in" filter="barn(inVertical)">
                                      <p:cBhvr>
                                        <p:cTn id="68" dur="500"/>
                                        <p:tgtEl>
                                          <p:spTgt spid="1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1">
                                            <p:txEl>
                                              <p:pRg st="1" end="1"/>
                                            </p:txEl>
                                          </p:spTgt>
                                        </p:tgtEl>
                                        <p:attrNameLst>
                                          <p:attrName>style.visibility</p:attrName>
                                        </p:attrNameLst>
                                      </p:cBhvr>
                                      <p:to>
                                        <p:strVal val="visible"/>
                                      </p:to>
                                    </p:set>
                                    <p:animEffect transition="in" filter="barn(inVertical)">
                                      <p:cBhvr>
                                        <p:cTn id="73" dur="500"/>
                                        <p:tgtEl>
                                          <p:spTgt spid="11">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grpId="0" nodeType="click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wheel(1)">
                                      <p:cBhvr>
                                        <p:cTn id="78"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2" grpId="0"/>
      <p:bldP spid="4"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916457" y="6544550"/>
            <a:ext cx="6218660" cy="1156355"/>
            <a:chOff x="1380347" y="3163074"/>
            <a:chExt cx="4879945" cy="907421"/>
          </a:xfrm>
        </p:grpSpPr>
        <p:sp>
          <p:nvSpPr>
            <p:cNvPr id="46" name="Rectangle 45"/>
            <p:cNvSpPr/>
            <p:nvPr/>
          </p:nvSpPr>
          <p:spPr>
            <a:xfrm>
              <a:off x="1765249" y="3163074"/>
              <a:ext cx="4495043" cy="907421"/>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2631740" y="5179775"/>
            <a:ext cx="6504877" cy="1006651"/>
            <a:chOff x="1380347" y="3163073"/>
            <a:chExt cx="5104544" cy="789945"/>
          </a:xfrm>
        </p:grpSpPr>
        <p:sp>
          <p:nvSpPr>
            <p:cNvPr id="61" name="Rectangle 60"/>
            <p:cNvSpPr/>
            <p:nvPr/>
          </p:nvSpPr>
          <p:spPr>
            <a:xfrm>
              <a:off x="1765248" y="3163073"/>
              <a:ext cx="4719643" cy="78994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2599205" y="6601700"/>
            <a:ext cx="6651712" cy="984904"/>
            <a:chOff x="1380347" y="3163074"/>
            <a:chExt cx="5219770" cy="772879"/>
          </a:xfrm>
        </p:grpSpPr>
        <p:sp>
          <p:nvSpPr>
            <p:cNvPr id="85" name="Rectangle 84"/>
            <p:cNvSpPr/>
            <p:nvPr/>
          </p:nvSpPr>
          <p:spPr>
            <a:xfrm>
              <a:off x="1765248" y="3163074"/>
              <a:ext cx="4834869" cy="772879"/>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503502" y="2676151"/>
            <a:ext cx="22690765" cy="2381251"/>
            <a:chOff x="534987" y="1869705"/>
            <a:chExt cx="22693721" cy="2921481"/>
          </a:xfrm>
        </p:grpSpPr>
        <p:grpSp>
          <p:nvGrpSpPr>
            <p:cNvPr id="88" name="Group 87"/>
            <p:cNvGrpSpPr/>
            <p:nvPr/>
          </p:nvGrpSpPr>
          <p:grpSpPr>
            <a:xfrm>
              <a:off x="534987" y="1869705"/>
              <a:ext cx="22693721" cy="2921481"/>
              <a:chOff x="534987" y="1647866"/>
              <a:chExt cx="22693721" cy="2921481"/>
            </a:xfrm>
          </p:grpSpPr>
          <p:sp>
            <p:nvSpPr>
              <p:cNvPr id="90" name="Rounded Rectangle 89"/>
              <p:cNvSpPr/>
              <p:nvPr/>
            </p:nvSpPr>
            <p:spPr bwMode="auto">
              <a:xfrm>
                <a:off x="755651" y="1720893"/>
                <a:ext cx="22473057" cy="2848454"/>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16">
                      <a:defRPr/>
                    </a:pPr>
                    <a:endParaRPr lang="en-US"/>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16">
                      <a:defRPr/>
                    </a:pPr>
                    <a:endParaRPr lang="en-US"/>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16">
                      <a:defRPr/>
                    </a:pPr>
                    <a:endParaRPr lang="en-US"/>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16">
                      <a:defRPr/>
                    </a:pPr>
                    <a:endParaRPr lang="en-US"/>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16">
                      <a:defRPr/>
                    </a:pPr>
                    <a:endParaRPr lang="en-US"/>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16">
                      <a:defRPr/>
                    </a:pPr>
                    <a:endParaRPr lang="en-US"/>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16">
                      <a:defRPr/>
                    </a:pPr>
                    <a:endParaRPr lang="en-US"/>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a:solidFill>
                      <a:schemeClr val="tx1"/>
                    </a:solidFill>
                  </a:endParaRPr>
                </a:p>
              </p:txBody>
            </p:sp>
            <p:sp>
              <p:nvSpPr>
                <p:cNvPr id="96" name="TextBox 13"/>
                <p:cNvSpPr txBox="1">
                  <a:spLocks noChangeArrowheads="1"/>
                </p:cNvSpPr>
                <p:nvPr/>
              </p:nvSpPr>
              <p:spPr bwMode="auto">
                <a:xfrm>
                  <a:off x="1798706" y="1700170"/>
                  <a:ext cx="1749426"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b="1" dirty="0" err="1">
                      <a:solidFill>
                        <a:schemeClr val="bg1"/>
                      </a:solidFill>
                      <a:latin typeface="Tahoma" pitchFamily="34" charset="0"/>
                      <a:cs typeface="Tahoma" pitchFamily="34" charset="0"/>
                    </a:rPr>
                    <a:t>Câu</a:t>
                  </a:r>
                  <a:r>
                    <a:rPr lang="en-US" b="1" dirty="0">
                      <a:solidFill>
                        <a:schemeClr val="bg1"/>
                      </a:solidFill>
                      <a:latin typeface="Tahoma" pitchFamily="34" charset="0"/>
                      <a:cs typeface="Tahoma" pitchFamily="34" charset="0"/>
                    </a:rPr>
                    <a:t> 5</a:t>
                  </a:r>
                </a:p>
              </p:txBody>
            </p:sp>
          </p:grpSp>
        </p:grpSp>
        <p:sp>
          <p:nvSpPr>
            <p:cNvPr id="89" name="Rectangle 88"/>
            <p:cNvSpPr/>
            <p:nvPr/>
          </p:nvSpPr>
          <p:spPr>
            <a:xfrm>
              <a:off x="4040187" y="1945906"/>
              <a:ext cx="18468976" cy="113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5" tIns="91433" rIns="182865" bIns="91433">
              <a:spAutoFit/>
            </a:bodyPr>
            <a:lstStyle/>
            <a:p>
              <a:pPr defTabSz="914249"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915299" y="5087225"/>
            <a:ext cx="6248394" cy="1270655"/>
            <a:chOff x="1380347" y="3163074"/>
            <a:chExt cx="4903275" cy="997115"/>
          </a:xfrm>
        </p:grpSpPr>
        <p:sp>
          <p:nvSpPr>
            <p:cNvPr id="105" name="Rectangle 104"/>
            <p:cNvSpPr/>
            <p:nvPr/>
          </p:nvSpPr>
          <p:spPr>
            <a:xfrm>
              <a:off x="1765249" y="3163074"/>
              <a:ext cx="4518373" cy="9971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p:grpSp>
      <p:sp>
        <p:nvSpPr>
          <p:cNvPr id="107" name="Oval 106"/>
          <p:cNvSpPr/>
          <p:nvPr/>
        </p:nvSpPr>
        <p:spPr>
          <a:xfrm>
            <a:off x="975076" y="6663450"/>
            <a:ext cx="918813" cy="844536"/>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a:latin typeface="Tahoma" pitchFamily="34" charset="0"/>
                <a:ea typeface="Tahoma" pitchFamily="34" charset="0"/>
                <a:cs typeface="Tahoma" pitchFamily="34" charset="0"/>
              </a:rPr>
              <a:t>B</a:t>
            </a:r>
            <a:endParaRPr lang="en-US" dirty="0"/>
          </a:p>
        </p:txBody>
      </p:sp>
      <mc:AlternateContent xmlns:mc="http://schemas.openxmlformats.org/markup-compatibility/2006">
        <mc:Choice xmlns:a14="http://schemas.microsoft.com/office/drawing/2010/main" Requires="a14">
          <p:sp>
            <p:nvSpPr>
              <p:cNvPr id="108" name="Rectangle 107"/>
              <p:cNvSpPr/>
              <p:nvPr/>
            </p:nvSpPr>
            <p:spPr>
              <a:xfrm>
                <a:off x="2125643" y="5380977"/>
                <a:ext cx="3309164"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r>
                        <a:rPr lang="en-US" sz="4400" b="1" i="1" smtClean="0">
                          <a:solidFill>
                            <a:schemeClr val="accent3">
                              <a:lumMod val="20000"/>
                              <a:lumOff val="80000"/>
                            </a:schemeClr>
                          </a:solidFill>
                          <a:latin typeface="Cambria Math"/>
                        </a:rPr>
                        <m:t>𝑨𝑫</m:t>
                      </m:r>
                      <m:r>
                        <a:rPr lang="en-US" sz="4400" b="1">
                          <a:solidFill>
                            <a:schemeClr val="accent3">
                              <a:lumMod val="20000"/>
                              <a:lumOff val="80000"/>
                            </a:schemeClr>
                          </a:solidFill>
                          <a:latin typeface="Cambria Math"/>
                        </a:rPr>
                        <m:t>//</m:t>
                      </m:r>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𝑩𝑬𝑭</m:t>
                          </m:r>
                        </m:e>
                      </m:d>
                    </m:oMath>
                  </m:oMathPara>
                </a14:m>
                <a:endPar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8" name="Rectangle 107"/>
              <p:cNvSpPr>
                <a:spLocks noRot="1" noChangeAspect="1" noMove="1" noResize="1" noEditPoints="1" noAdjustHandles="1" noChangeArrowheads="1" noChangeShapeType="1" noTextEdit="1"/>
              </p:cNvSpPr>
              <p:nvPr/>
            </p:nvSpPr>
            <p:spPr>
              <a:xfrm>
                <a:off x="2125643" y="5380977"/>
                <a:ext cx="3309164" cy="7694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9" name="Rectangle 108"/>
              <p:cNvSpPr/>
              <p:nvPr/>
            </p:nvSpPr>
            <p:spPr>
              <a:xfrm>
                <a:off x="2264253" y="6774321"/>
                <a:ext cx="4131760"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𝑨𝑭𝑫</m:t>
                          </m:r>
                        </m:e>
                      </m:d>
                      <m:r>
                        <a:rPr lang="en-US" sz="4400" b="1">
                          <a:solidFill>
                            <a:schemeClr val="accent3">
                              <a:lumMod val="20000"/>
                              <a:lumOff val="80000"/>
                            </a:schemeClr>
                          </a:solidFill>
                          <a:latin typeface="Cambria Math"/>
                        </a:rPr>
                        <m:t>//</m:t>
                      </m:r>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𝑩𝑬𝑪</m:t>
                          </m:r>
                        </m:e>
                      </m:d>
                    </m:oMath>
                  </m:oMathPara>
                </a14:m>
                <a:endPar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9" name="Rectangle 108"/>
              <p:cNvSpPr>
                <a:spLocks noRot="1" noChangeAspect="1" noMove="1" noResize="1" noEditPoints="1" noAdjustHandles="1" noChangeArrowheads="1" noChangeShapeType="1" noTextEdit="1"/>
              </p:cNvSpPr>
              <p:nvPr/>
            </p:nvSpPr>
            <p:spPr>
              <a:xfrm>
                <a:off x="2264253" y="6774321"/>
                <a:ext cx="4131760" cy="76943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0" name="Rectangle 109"/>
              <p:cNvSpPr/>
              <p:nvPr/>
            </p:nvSpPr>
            <p:spPr>
              <a:xfrm>
                <a:off x="13932015" y="5342809"/>
                <a:ext cx="4094891"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𝑨𝑩𝑫</m:t>
                          </m:r>
                        </m:e>
                      </m:d>
                      <m:r>
                        <a:rPr lang="en-US" sz="4400" b="1">
                          <a:solidFill>
                            <a:schemeClr val="accent3">
                              <a:lumMod val="20000"/>
                              <a:lumOff val="80000"/>
                            </a:schemeClr>
                          </a:solidFill>
                          <a:latin typeface="Cambria Math"/>
                        </a:rPr>
                        <m:t>//</m:t>
                      </m:r>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𝑬𝑭𝑪</m:t>
                          </m:r>
                        </m:e>
                      </m:d>
                    </m:oMath>
                  </m:oMathPara>
                </a14:m>
                <a:endParaRPr lang="en-US" sz="4400" b="1" dirty="0">
                  <a:solidFill>
                    <a:schemeClr val="accent3">
                      <a:lumMod val="20000"/>
                      <a:lumOff val="80000"/>
                    </a:schemeClr>
                  </a:solidFill>
                </a:endParaRPr>
              </a:p>
            </p:txBody>
          </p:sp>
        </mc:Choice>
        <mc:Fallback>
          <p:sp>
            <p:nvSpPr>
              <p:cNvPr id="110" name="Rectangle 109"/>
              <p:cNvSpPr>
                <a:spLocks noRot="1" noChangeAspect="1" noMove="1" noResize="1" noEditPoints="1" noAdjustHandles="1" noChangeArrowheads="1" noChangeShapeType="1" noTextEdit="1"/>
              </p:cNvSpPr>
              <p:nvPr/>
            </p:nvSpPr>
            <p:spPr>
              <a:xfrm>
                <a:off x="13932015" y="5342809"/>
                <a:ext cx="4094891" cy="7694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1" name="Rectangle 110"/>
              <p:cNvSpPr/>
              <p:nvPr/>
            </p:nvSpPr>
            <p:spPr>
              <a:xfrm>
                <a:off x="14249648" y="6738549"/>
                <a:ext cx="3379696"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r>
                        <a:rPr lang="en-US" sz="4400" b="1" i="1">
                          <a:solidFill>
                            <a:schemeClr val="accent3">
                              <a:lumMod val="20000"/>
                              <a:lumOff val="80000"/>
                            </a:schemeClr>
                          </a:solidFill>
                          <a:latin typeface="Cambria Math"/>
                        </a:rPr>
                        <m:t>𝑬𝑪</m:t>
                      </m:r>
                      <m:r>
                        <a:rPr lang="en-US" sz="4400" b="1">
                          <a:solidFill>
                            <a:schemeClr val="accent3">
                              <a:lumMod val="20000"/>
                              <a:lumOff val="80000"/>
                            </a:schemeClr>
                          </a:solidFill>
                          <a:latin typeface="Cambria Math"/>
                        </a:rPr>
                        <m:t>//</m:t>
                      </m:r>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𝑨𝑩𝑭</m:t>
                          </m:r>
                        </m:e>
                      </m:d>
                      <m:r>
                        <m:rPr>
                          <m:nor/>
                        </m:rP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schemeClr val="accent3">
                      <a:lumMod val="20000"/>
                      <a:lumOff val="80000"/>
                    </a:schemeClr>
                  </a:solidFill>
                </a:endParaRPr>
              </a:p>
            </p:txBody>
          </p:sp>
        </mc:Choice>
        <mc:Fallback>
          <p:sp>
            <p:nvSpPr>
              <p:cNvPr id="111" name="Rectangle 110"/>
              <p:cNvSpPr>
                <a:spLocks noRot="1" noChangeAspect="1" noMove="1" noResize="1" noEditPoints="1" noAdjustHandles="1" noChangeArrowheads="1" noChangeShapeType="1" noTextEdit="1"/>
              </p:cNvSpPr>
              <p:nvPr/>
            </p:nvSpPr>
            <p:spPr>
              <a:xfrm>
                <a:off x="14249648" y="6738549"/>
                <a:ext cx="3379696" cy="769437"/>
              </a:xfrm>
              <a:prstGeom prst="rect">
                <a:avLst/>
              </a:prstGeom>
              <a:blipFill>
                <a:blip r:embed="rId6"/>
                <a:stretch>
                  <a:fillRect/>
                </a:stretch>
              </a:blipFill>
            </p:spPr>
            <p:txBody>
              <a:bodyPr/>
              <a:lstStyle/>
              <a:p>
                <a:r>
                  <a:rPr lang="en-US">
                    <a:noFill/>
                  </a:rPr>
                  <a:t> </a:t>
                </a:r>
              </a:p>
            </p:txBody>
          </p:sp>
        </mc:Fallback>
      </mc:AlternateContent>
      <p:grpSp>
        <p:nvGrpSpPr>
          <p:cNvPr id="113" name="Group 112"/>
          <p:cNvGrpSpPr/>
          <p:nvPr/>
        </p:nvGrpSpPr>
        <p:grpSpPr>
          <a:xfrm>
            <a:off x="620260" y="7824732"/>
            <a:ext cx="22574007" cy="5791195"/>
            <a:chOff x="1270510" y="5267367"/>
            <a:chExt cx="22576946" cy="5136785"/>
          </a:xfrm>
        </p:grpSpPr>
        <p:sp>
          <p:nvSpPr>
            <p:cNvPr id="115" name="Rounded Rectangle 114"/>
            <p:cNvSpPr/>
            <p:nvPr/>
          </p:nvSpPr>
          <p:spPr>
            <a:xfrm>
              <a:off x="1284909" y="5638800"/>
              <a:ext cx="22562547" cy="4765352"/>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a:p>
            </p:txBody>
          </p:sp>
          <p:sp>
            <p:nvSpPr>
              <p:cNvPr id="118" name="TextBox 117"/>
              <p:cNvSpPr txBox="1"/>
              <p:nvPr/>
            </p:nvSpPr>
            <p:spPr>
              <a:xfrm>
                <a:off x="2296331" y="6349326"/>
                <a:ext cx="3238808" cy="668845"/>
              </a:xfrm>
              <a:prstGeom prst="rect">
                <a:avLst/>
              </a:prstGeom>
              <a:noFill/>
            </p:spPr>
            <p:txBody>
              <a:bodyPr wrap="none" rtlCol="0">
                <a:spAutoFit/>
              </a:bodyPr>
              <a:lstStyle/>
              <a:p>
                <a:r>
                  <a:rPr lang="en-US" b="1" dirty="0" err="1">
                    <a:solidFill>
                      <a:schemeClr val="accent6">
                        <a:lumMod val="50000"/>
                      </a:schemeClr>
                    </a:solidFill>
                    <a:latin typeface="Tahoma" pitchFamily="34" charset="0"/>
                    <a:ea typeface="Tahoma" pitchFamily="34" charset="0"/>
                    <a:cs typeface="Tahoma" pitchFamily="34" charset="0"/>
                  </a:rPr>
                  <a:t>Hướng</a:t>
                </a:r>
                <a:r>
                  <a:rPr lang="en-US" b="1" dirty="0">
                    <a:solidFill>
                      <a:schemeClr val="accent6">
                        <a:lumMod val="50000"/>
                      </a:schemeClr>
                    </a:solidFill>
                    <a:latin typeface="Tahoma" pitchFamily="34" charset="0"/>
                    <a:ea typeface="Tahoma" pitchFamily="34" charset="0"/>
                    <a:cs typeface="Tahoma" pitchFamily="34" charset="0"/>
                  </a:rPr>
                  <a:t> </a:t>
                </a:r>
                <a:r>
                  <a:rPr lang="en-US" b="1" dirty="0" err="1">
                    <a:solidFill>
                      <a:schemeClr val="accent6">
                        <a:lumMod val="50000"/>
                      </a:schemeClr>
                    </a:solidFill>
                    <a:latin typeface="Tahoma" pitchFamily="34" charset="0"/>
                    <a:ea typeface="Tahoma" pitchFamily="34" charset="0"/>
                    <a:cs typeface="Tahoma" pitchFamily="34" charset="0"/>
                  </a:rPr>
                  <a:t>dẫn</a:t>
                </a:r>
                <a:endParaRPr lang="en-US"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a:p>
            </p:txBody>
          </p:sp>
        </p:grpSp>
      </p:grpSp>
      <p:sp>
        <p:nvSpPr>
          <p:cNvPr id="114" name="Rectangle 113"/>
          <p:cNvSpPr/>
          <p:nvPr/>
        </p:nvSpPr>
        <p:spPr>
          <a:xfrm>
            <a:off x="962918" y="8862952"/>
            <a:ext cx="21412200" cy="8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53" tIns="91427" rIns="182853" bIns="91427">
            <a:spAutoFit/>
          </a:bodyPr>
          <a:lstStyle/>
          <a:p>
            <a:pPr algn="just"/>
            <a:endParaRPr lang="en-US" dirty="0">
              <a:latin typeface="+mj-lt"/>
              <a:cs typeface="Times New Roman" panose="02020603050405020304" pitchFamily="18" charset="0"/>
            </a:endParaRPr>
          </a:p>
        </p:txBody>
      </p:sp>
      <p:sp>
        <p:nvSpPr>
          <p:cNvPr id="6" name="TextBox 5"/>
          <p:cNvSpPr txBox="1"/>
          <p:nvPr/>
        </p:nvSpPr>
        <p:spPr>
          <a:xfrm>
            <a:off x="21141074" y="1970948"/>
            <a:ext cx="184718" cy="754049"/>
          </a:xfrm>
          <a:prstGeom prst="rect">
            <a:avLst/>
          </a:prstGeom>
          <a:noFill/>
        </p:spPr>
        <p:txBody>
          <a:bodyPr wrap="none" lIns="91434" tIns="45718" rIns="91434" bIns="45718" rtlCol="0">
            <a:spAutoFit/>
          </a:bodyPr>
          <a:lstStyle/>
          <a:p>
            <a:endParaRPr lang="en-US" dirty="0"/>
          </a:p>
        </p:txBody>
      </p:sp>
      <mc:AlternateContent xmlns:mc="http://schemas.openxmlformats.org/markup-compatibility/2006">
        <mc:Choice xmlns:a14="http://schemas.microsoft.com/office/drawing/2010/main" Requires="a14">
          <p:sp>
            <p:nvSpPr>
              <p:cNvPr id="2" name="Rectangle 1"/>
              <p:cNvSpPr/>
              <p:nvPr/>
            </p:nvSpPr>
            <p:spPr>
              <a:xfrm>
                <a:off x="858142" y="3412152"/>
                <a:ext cx="21736050" cy="1446550"/>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Cho 2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𝑨𝑩𝑬𝑭</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nằm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đúng</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858142" y="3412152"/>
                <a:ext cx="21736050" cy="1446550"/>
              </a:xfrm>
              <a:prstGeom prst="rect">
                <a:avLst/>
              </a:prstGeom>
              <a:blipFill>
                <a:blip r:embed="rId7"/>
                <a:stretch>
                  <a:fillRect l="-1150" t="-9283" b="-19409"/>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E9EEA9C9-DEEA-4F2C-9944-3E4DFAD5DD7B}"/>
              </a:ext>
            </a:extLst>
          </p:cNvPr>
          <p:cNvGrpSpPr/>
          <p:nvPr/>
        </p:nvGrpSpPr>
        <p:grpSpPr>
          <a:xfrm>
            <a:off x="-454895" y="1572073"/>
            <a:ext cx="11206909" cy="830902"/>
            <a:chOff x="-288924" y="1892299"/>
            <a:chExt cx="11208937" cy="830899"/>
          </a:xfrm>
        </p:grpSpPr>
        <p:sp>
          <p:nvSpPr>
            <p:cNvPr id="56" name="Rounded Rectangle 2">
              <a:extLst>
                <a:ext uri="{FF2B5EF4-FFF2-40B4-BE49-F238E27FC236}">
                  <a16:creationId xmlns:a16="http://schemas.microsoft.com/office/drawing/2014/main" id="{B5A98E91-80AD-40F5-90B2-87D8C028F1BB}"/>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C9F0D68-1CA7-4920-881C-07613B1B3C94}"/>
                </a:ext>
              </a:extLst>
            </p:cNvPr>
            <p:cNvSpPr txBox="1"/>
            <p:nvPr/>
          </p:nvSpPr>
          <p:spPr>
            <a:xfrm>
              <a:off x="1082676" y="1922269"/>
              <a:ext cx="1088957"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VII</a:t>
              </a:r>
            </a:p>
          </p:txBody>
        </p:sp>
        <p:sp>
          <p:nvSpPr>
            <p:cNvPr id="58" name="TextBox 57">
              <a:extLst>
                <a:ext uri="{FF2B5EF4-FFF2-40B4-BE49-F238E27FC236}">
                  <a16:creationId xmlns:a16="http://schemas.microsoft.com/office/drawing/2014/main" id="{B22F2C3E-3A58-4678-AD0A-417F7C3D0188}"/>
                </a:ext>
              </a:extLst>
            </p:cNvPr>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err="1">
                  <a:solidFill>
                    <a:srgbClr val="145F82"/>
                  </a:solidFill>
                  <a:latin typeface="Tahoma" pitchFamily="34" charset="0"/>
                  <a:ea typeface="Tahoma" pitchFamily="34" charset="0"/>
                  <a:cs typeface="Tahoma" pitchFamily="34" charset="0"/>
                </a:rPr>
                <a:t>Bài</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tập</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trắc</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nghiệm</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mc:Choice xmlns:a14="http://schemas.microsoft.com/office/drawing/2010/main" Requires="a14">
          <p:sp>
            <p:nvSpPr>
              <p:cNvPr id="4" name="TextBox 3"/>
              <p:cNvSpPr txBox="1"/>
              <p:nvPr/>
            </p:nvSpPr>
            <p:spPr>
              <a:xfrm>
                <a:off x="620017" y="9215377"/>
                <a:ext cx="7192867" cy="4154984"/>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4400" b="1" i="1">
                          <a:latin typeface="Cambria Math"/>
                        </a:rPr>
                        <m:t>𝑨𝑫</m:t>
                      </m:r>
                      <m:r>
                        <a:rPr lang="en-US" sz="4400" b="1">
                          <a:latin typeface="Cambria Math"/>
                        </a:rPr>
                        <m:t>//</m:t>
                      </m:r>
                      <m:r>
                        <a:rPr lang="en-US" sz="4400" b="1" i="1">
                          <a:latin typeface="Cambria Math"/>
                        </a:rPr>
                        <m:t>𝑪𝑩</m:t>
                      </m:r>
                      <m:r>
                        <a:rPr lang="en-US" sz="4400" b="1" i="1">
                          <a:latin typeface="Cambria Math"/>
                        </a:rPr>
                        <m:t>⇒</m:t>
                      </m:r>
                      <m:r>
                        <a:rPr lang="en-US" sz="4400" b="1" i="1">
                          <a:latin typeface="Cambria Math"/>
                        </a:rPr>
                        <m:t>𝑨</m:t>
                      </m:r>
                      <m:r>
                        <a:rPr lang="en-US" sz="4400" b="1" i="1">
                          <a:latin typeface="Cambria Math"/>
                        </a:rPr>
                        <m:t>​</m:t>
                      </m:r>
                      <m:r>
                        <a:rPr lang="en-US" sz="4400" b="1" i="1">
                          <a:latin typeface="Cambria Math"/>
                        </a:rPr>
                        <m:t>𝑫</m:t>
                      </m:r>
                      <m:r>
                        <a:rPr lang="en-US" sz="4400" b="1">
                          <a:latin typeface="Cambria Math"/>
                        </a:rPr>
                        <m:t>//</m:t>
                      </m:r>
                      <m:d>
                        <m:dPr>
                          <m:ctrlPr>
                            <a:rPr lang="en-US" sz="4400" b="1" i="1">
                              <a:latin typeface="Cambria Math" panose="02040503050406030204" pitchFamily="18" charset="0"/>
                            </a:rPr>
                          </m:ctrlPr>
                        </m:dPr>
                        <m:e>
                          <m:r>
                            <a:rPr lang="en-US" sz="4400" b="1" i="1">
                              <a:latin typeface="Cambria Math"/>
                            </a:rPr>
                            <m:t>𝑪𝑩𝑬</m:t>
                          </m:r>
                        </m:e>
                      </m:d>
                    </m:oMath>
                  </m:oMathPara>
                </a14:m>
                <a:endParaRPr lang="en-US" sz="4400" dirty="0"/>
              </a:p>
              <a:p>
                <a:pPr>
                  <a:lnSpc>
                    <a:spcPct val="150000"/>
                  </a:lnSpc>
                </a:pPr>
                <a14:m>
                  <m:oMathPara xmlns:m="http://schemas.openxmlformats.org/officeDocument/2006/math">
                    <m:oMathParaPr>
                      <m:jc m:val="centerGroup"/>
                    </m:oMathParaPr>
                    <m:oMath xmlns:m="http://schemas.openxmlformats.org/officeDocument/2006/math">
                      <m:r>
                        <a:rPr lang="en-US" sz="4400" b="1" i="1">
                          <a:latin typeface="Cambria Math"/>
                        </a:rPr>
                        <m:t>𝑨𝑭</m:t>
                      </m:r>
                      <m:r>
                        <a:rPr lang="en-US" sz="4400" b="1">
                          <a:latin typeface="Cambria Math"/>
                        </a:rPr>
                        <m:t>//</m:t>
                      </m:r>
                      <m:r>
                        <a:rPr lang="en-US" sz="4400" b="1" i="1">
                          <a:latin typeface="Cambria Math"/>
                        </a:rPr>
                        <m:t>𝑩𝑬</m:t>
                      </m:r>
                      <m:r>
                        <a:rPr lang="en-US" sz="4400" b="1" i="1">
                          <a:latin typeface="Cambria Math"/>
                        </a:rPr>
                        <m:t>⇒</m:t>
                      </m:r>
                      <m:r>
                        <a:rPr lang="en-US" sz="4400" b="1" i="1">
                          <a:latin typeface="Cambria Math"/>
                        </a:rPr>
                        <m:t>𝑨</m:t>
                      </m:r>
                      <m:r>
                        <a:rPr lang="en-US" sz="4400" b="1" i="1">
                          <a:latin typeface="Cambria Math"/>
                        </a:rPr>
                        <m:t>​</m:t>
                      </m:r>
                      <m:r>
                        <a:rPr lang="en-US" sz="4400" b="1" i="1">
                          <a:latin typeface="Cambria Math"/>
                        </a:rPr>
                        <m:t>𝑭</m:t>
                      </m:r>
                      <m:r>
                        <a:rPr lang="en-US" sz="4400" b="1">
                          <a:latin typeface="Cambria Math"/>
                        </a:rPr>
                        <m:t>//</m:t>
                      </m:r>
                      <m:d>
                        <m:dPr>
                          <m:ctrlPr>
                            <a:rPr lang="en-US" sz="4400" b="1" i="1">
                              <a:latin typeface="Cambria Math" panose="02040503050406030204" pitchFamily="18" charset="0"/>
                            </a:rPr>
                          </m:ctrlPr>
                        </m:dPr>
                        <m:e>
                          <m:r>
                            <a:rPr lang="en-US" sz="4400" b="1" i="1">
                              <a:latin typeface="Cambria Math"/>
                            </a:rPr>
                            <m:t>𝑪𝑩𝑬</m:t>
                          </m:r>
                        </m:e>
                      </m:d>
                    </m:oMath>
                  </m:oMathPara>
                </a14:m>
                <a:endParaRPr lang="en-US" sz="4400" dirty="0"/>
              </a:p>
              <a:p>
                <a:pPr>
                  <a:lnSpc>
                    <a:spcPct val="150000"/>
                  </a:lnSpc>
                </a:pPr>
                <a14:m>
                  <m:oMathPara xmlns:m="http://schemas.openxmlformats.org/officeDocument/2006/math">
                    <m:oMathParaPr>
                      <m:jc m:val="centerGroup"/>
                    </m:oMathParaPr>
                    <m:oMath xmlns:m="http://schemas.openxmlformats.org/officeDocument/2006/math">
                      <m:r>
                        <a:rPr lang="en-US" sz="4400" b="1" i="1">
                          <a:latin typeface="Cambria Math"/>
                        </a:rPr>
                        <m:t>𝐓𝐫𝐨𝐧𝐠</m:t>
                      </m:r>
                      <m:d>
                        <m:dPr>
                          <m:ctrlPr>
                            <a:rPr lang="en-US" sz="4400" b="1" i="1">
                              <a:latin typeface="Cambria Math" panose="02040503050406030204" pitchFamily="18" charset="0"/>
                            </a:rPr>
                          </m:ctrlPr>
                        </m:dPr>
                        <m:e>
                          <m:r>
                            <a:rPr lang="en-US" sz="4400" b="1" i="1">
                              <a:latin typeface="Cambria Math"/>
                            </a:rPr>
                            <m:t>𝑨𝑫𝑭</m:t>
                          </m:r>
                        </m:e>
                      </m:d>
                      <m:r>
                        <a:rPr lang="en-US" sz="4400" b="1">
                          <a:latin typeface="Cambria Math"/>
                        </a:rPr>
                        <m:t>,</m:t>
                      </m:r>
                      <m:r>
                        <a:rPr lang="en-US" sz="4400" b="1" i="1">
                          <a:latin typeface="Cambria Math"/>
                        </a:rPr>
                        <m:t>𝑨𝑫</m:t>
                      </m:r>
                      <m:r>
                        <a:rPr lang="en-US" sz="4400" b="1" i="1">
                          <a:latin typeface="Cambria Math"/>
                        </a:rPr>
                        <m:t>∩</m:t>
                      </m:r>
                      <m:r>
                        <a:rPr lang="en-US" sz="4400" b="1" i="1">
                          <a:latin typeface="Cambria Math"/>
                        </a:rPr>
                        <m:t>𝑨</m:t>
                      </m:r>
                      <m:r>
                        <a:rPr lang="en-US" sz="4400" b="1" i="1">
                          <a:latin typeface="Cambria Math"/>
                        </a:rPr>
                        <m:t>​</m:t>
                      </m:r>
                      <m:r>
                        <a:rPr lang="en-US" sz="4400" b="1" i="1">
                          <a:latin typeface="Cambria Math"/>
                        </a:rPr>
                        <m:t>𝑭</m:t>
                      </m:r>
                      <m:r>
                        <a:rPr lang="en-US" sz="4400" b="1" i="1">
                          <a:latin typeface="Cambria Math"/>
                        </a:rPr>
                        <m:t>=</m:t>
                      </m:r>
                      <m:r>
                        <a:rPr lang="en-US" sz="4400" b="1" i="1">
                          <a:latin typeface="Cambria Math"/>
                        </a:rPr>
                        <m:t>𝑨</m:t>
                      </m:r>
                    </m:oMath>
                  </m:oMathPara>
                </a14:m>
                <a:endParaRPr lang="en-US" sz="4400" dirty="0"/>
              </a:p>
              <a:p>
                <a:pPr>
                  <a:lnSpc>
                    <a:spcPct val="150000"/>
                  </a:lnSpc>
                </a:pPr>
                <a:endParaRPr lang="en-US" sz="4400" dirty="0"/>
              </a:p>
            </p:txBody>
          </p:sp>
        </mc:Choice>
        <mc:Fallback>
          <p:sp>
            <p:nvSpPr>
              <p:cNvPr id="4" name="TextBox 3"/>
              <p:cNvSpPr txBox="1">
                <a:spLocks noRot="1" noChangeAspect="1" noMove="1" noResize="1" noEditPoints="1" noAdjustHandles="1" noChangeArrowheads="1" noChangeShapeType="1" noTextEdit="1"/>
              </p:cNvSpPr>
              <p:nvPr/>
            </p:nvSpPr>
            <p:spPr>
              <a:xfrm>
                <a:off x="620017" y="9215377"/>
                <a:ext cx="7192867" cy="4154984"/>
              </a:xfrm>
              <a:prstGeom prst="rect">
                <a:avLst/>
              </a:prstGeom>
              <a:blipFill>
                <a:blip r:embed="rId8"/>
                <a:stretch>
                  <a:fillRect/>
                </a:stretch>
              </a:blipFill>
            </p:spPr>
            <p:txBody>
              <a:bodyPr/>
              <a:lstStyle/>
              <a:p>
                <a:r>
                  <a:rPr lang="en-US">
                    <a:noFill/>
                  </a:rPr>
                  <a:t> </a:t>
                </a:r>
              </a:p>
            </p:txBody>
          </p:sp>
        </mc:Fallback>
      </mc:AlternateContent>
      <p:pic>
        <p:nvPicPr>
          <p:cNvPr id="266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36242" y="8377177"/>
            <a:ext cx="7237953" cy="489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0" name="Rectangle 9"/>
              <p:cNvSpPr/>
              <p:nvPr/>
            </p:nvSpPr>
            <p:spPr>
              <a:xfrm>
                <a:off x="466014" y="9559469"/>
                <a:ext cx="1154127" cy="2599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latin typeface="Cambria Math" panose="02040503050406030204" pitchFamily="18" charset="0"/>
                            </a:rPr>
                          </m:ctrlPr>
                        </m:dPr>
                        <m:e>
                          <m:eqArr>
                            <m:eqArrPr>
                              <m:ctrlPr>
                                <a:rPr lang="en-US" sz="4400" b="1" i="1">
                                  <a:latin typeface="Cambria Math" panose="02040503050406030204" pitchFamily="18" charset="0"/>
                                </a:rPr>
                              </m:ctrlPr>
                            </m:eqArrPr>
                            <m:e/>
                            <m:e/>
                            <m:e/>
                            <m:e/>
                          </m:eqArr>
                        </m:e>
                      </m:d>
                    </m:oMath>
                  </m:oMathPara>
                </a14:m>
                <a:endParaRPr lang="en-US" sz="4400" dirty="0"/>
              </a:p>
            </p:txBody>
          </p:sp>
        </mc:Choice>
        <mc:Fallback>
          <p:sp>
            <p:nvSpPr>
              <p:cNvPr id="10" name="Rectangle 9"/>
              <p:cNvSpPr>
                <a:spLocks noRot="1" noChangeAspect="1" noMove="1" noResize="1" noEditPoints="1" noAdjustHandles="1" noChangeArrowheads="1" noChangeShapeType="1" noTextEdit="1"/>
              </p:cNvSpPr>
              <p:nvPr/>
            </p:nvSpPr>
            <p:spPr>
              <a:xfrm>
                <a:off x="466014" y="9559469"/>
                <a:ext cx="1154127" cy="2599558"/>
              </a:xfrm>
              <a:prstGeom prst="rect">
                <a:avLst/>
              </a:prstGeom>
              <a:blipFill>
                <a:blip r:embed="rId10"/>
                <a:stretch>
                  <a:fillRect b="-28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7650569" y="10375909"/>
                <a:ext cx="474052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b="1" i="1" smtClean="0">
                          <a:latin typeface="Cambria Math"/>
                        </a:rPr>
                        <m:t>⇒</m:t>
                      </m:r>
                      <m:d>
                        <m:dPr>
                          <m:ctrlPr>
                            <a:rPr lang="en-US" sz="4400" b="1" i="1">
                              <a:latin typeface="Cambria Math" panose="02040503050406030204" pitchFamily="18" charset="0"/>
                            </a:rPr>
                          </m:ctrlPr>
                        </m:dPr>
                        <m:e>
                          <m:r>
                            <a:rPr lang="en-US" sz="4400" b="1" i="1">
                              <a:latin typeface="Cambria Math"/>
                            </a:rPr>
                            <m:t>𝑨</m:t>
                          </m:r>
                          <m:r>
                            <a:rPr lang="en-US" sz="4400" b="1" i="1">
                              <a:latin typeface="Cambria Math"/>
                            </a:rPr>
                            <m:t>​</m:t>
                          </m:r>
                          <m:r>
                            <a:rPr lang="en-US" sz="4400" b="1" i="1">
                              <a:latin typeface="Cambria Math"/>
                            </a:rPr>
                            <m:t>𝑭𝑫</m:t>
                          </m:r>
                        </m:e>
                      </m:d>
                      <m:r>
                        <a:rPr lang="en-US" sz="4400" b="1">
                          <a:latin typeface="Cambria Math"/>
                        </a:rPr>
                        <m:t>//</m:t>
                      </m:r>
                      <m:d>
                        <m:dPr>
                          <m:ctrlPr>
                            <a:rPr lang="en-US" sz="4400" b="1" i="1">
                              <a:latin typeface="Cambria Math" panose="02040503050406030204" pitchFamily="18" charset="0"/>
                            </a:rPr>
                          </m:ctrlPr>
                        </m:dPr>
                        <m:e>
                          <m:r>
                            <a:rPr lang="en-US" sz="4400" b="1" i="1">
                              <a:latin typeface="Cambria Math"/>
                            </a:rPr>
                            <m:t>𝑩𝑬</m:t>
                          </m:r>
                          <m:r>
                            <a:rPr lang="en-US" sz="4400" b="1" i="1" smtClean="0">
                              <a:latin typeface="Cambria Math"/>
                            </a:rPr>
                            <m:t>𝑪</m:t>
                          </m:r>
                        </m:e>
                      </m:d>
                    </m:oMath>
                  </m:oMathPara>
                </a14:m>
                <a:endParaRPr lang="en-US" sz="4400" dirty="0"/>
              </a:p>
            </p:txBody>
          </p:sp>
        </mc:Choice>
        <mc:Fallback>
          <p:sp>
            <p:nvSpPr>
              <p:cNvPr id="12" name="Rectangle 11"/>
              <p:cNvSpPr>
                <a:spLocks noRot="1" noChangeAspect="1" noMove="1" noResize="1" noEditPoints="1" noAdjustHandles="1" noChangeArrowheads="1" noChangeShapeType="1" noTextEdit="1"/>
              </p:cNvSpPr>
              <p:nvPr/>
            </p:nvSpPr>
            <p:spPr>
              <a:xfrm>
                <a:off x="7650569" y="10375909"/>
                <a:ext cx="4740529" cy="76944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78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wipe(left)">
                                      <p:cBhvr>
                                        <p:cTn id="43" dur="500"/>
                                        <p:tgtEl>
                                          <p:spTgt spid="1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nodePh="1">
                                  <p:stCondLst>
                                    <p:cond delay="0"/>
                                  </p:stCondLst>
                                  <p:endCondLst>
                                    <p:cond evt="begin" delay="0">
                                      <p:tn val="46"/>
                                    </p:cond>
                                  </p:endCondLst>
                                  <p:childTnLst>
                                    <p:set>
                                      <p:cBhvr>
                                        <p:cTn id="47" dur="1" fill="hold">
                                          <p:stCondLst>
                                            <p:cond delay="0"/>
                                          </p:stCondLst>
                                        </p:cTn>
                                        <p:tgtEl>
                                          <p:spTgt spid="114">
                                            <p:txEl>
                                              <p:pRg st="0" end="0"/>
                                            </p:txEl>
                                          </p:spTgt>
                                        </p:tgtEl>
                                        <p:attrNameLst>
                                          <p:attrName>style.visibility</p:attrName>
                                        </p:attrNameLst>
                                      </p:cBhvr>
                                      <p:to>
                                        <p:strVal val="visible"/>
                                      </p:to>
                                    </p:set>
                                    <p:animEffect transition="in" filter="wipe(left)">
                                      <p:cBhvr>
                                        <p:cTn id="48" dur="500"/>
                                        <p:tgtEl>
                                          <p:spTgt spid="11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626"/>
                                        </p:tgtEl>
                                        <p:attrNameLst>
                                          <p:attrName>style.visibility</p:attrName>
                                        </p:attrNameLst>
                                      </p:cBhvr>
                                      <p:to>
                                        <p:strVal val="visible"/>
                                      </p:to>
                                    </p:set>
                                    <p:animEffect transition="in" filter="barn(inVertical)">
                                      <p:cBhvr>
                                        <p:cTn id="53" dur="500"/>
                                        <p:tgtEl>
                                          <p:spTgt spid="2662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barn(inVertical)">
                                      <p:cBhvr>
                                        <p:cTn id="63" dur="500"/>
                                        <p:tgtEl>
                                          <p:spTgt spid="4">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barn(inVertical)">
                                      <p:cBhvr>
                                        <p:cTn id="68" dur="500"/>
                                        <p:tgtEl>
                                          <p:spTgt spid="4">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Effect transition="in" filter="barn(inVertical)">
                                      <p:cBhvr>
                                        <p:cTn id="73" dur="500"/>
                                        <p:tgtEl>
                                          <p:spTgt spid="4">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down)">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barn(inVertical)">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107"/>
                                        </p:tgtEl>
                                        <p:attrNameLst>
                                          <p:attrName>style.visibility</p:attrName>
                                        </p:attrNameLst>
                                      </p:cBhvr>
                                      <p:to>
                                        <p:strVal val="visible"/>
                                      </p:to>
                                    </p:set>
                                    <p:animEffect transition="in" filter="wheel(1)">
                                      <p:cBhvr>
                                        <p:cTn id="88"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2" grpId="0"/>
      <p:bldP spid="4" grpId="0"/>
      <p:bldP spid="10"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867940" y="6564964"/>
            <a:ext cx="6218660" cy="1156355"/>
            <a:chOff x="1380347" y="3163074"/>
            <a:chExt cx="4879945" cy="907421"/>
          </a:xfrm>
        </p:grpSpPr>
        <p:sp>
          <p:nvSpPr>
            <p:cNvPr id="46" name="Rectangle 45"/>
            <p:cNvSpPr/>
            <p:nvPr/>
          </p:nvSpPr>
          <p:spPr>
            <a:xfrm>
              <a:off x="1765249" y="3163074"/>
              <a:ext cx="4495043" cy="907421"/>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2583223" y="5200189"/>
            <a:ext cx="6504877" cy="1006651"/>
            <a:chOff x="1380347" y="3163073"/>
            <a:chExt cx="5104544" cy="789945"/>
          </a:xfrm>
        </p:grpSpPr>
        <p:sp>
          <p:nvSpPr>
            <p:cNvPr id="61" name="Rectangle 60"/>
            <p:cNvSpPr/>
            <p:nvPr/>
          </p:nvSpPr>
          <p:spPr>
            <a:xfrm>
              <a:off x="1765248" y="3163073"/>
              <a:ext cx="4719643" cy="78994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2550688" y="6622114"/>
            <a:ext cx="6651712" cy="984904"/>
            <a:chOff x="1380347" y="3163074"/>
            <a:chExt cx="5219770" cy="772879"/>
          </a:xfrm>
        </p:grpSpPr>
        <p:sp>
          <p:nvSpPr>
            <p:cNvPr id="85" name="Rectangle 84"/>
            <p:cNvSpPr/>
            <p:nvPr/>
          </p:nvSpPr>
          <p:spPr>
            <a:xfrm>
              <a:off x="1765248" y="3163074"/>
              <a:ext cx="4834869" cy="772879"/>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404815" y="2630645"/>
            <a:ext cx="22740936" cy="2381251"/>
            <a:chOff x="534987" y="1869705"/>
            <a:chExt cx="22743898" cy="2921481"/>
          </a:xfrm>
        </p:grpSpPr>
        <p:grpSp>
          <p:nvGrpSpPr>
            <p:cNvPr id="88" name="Group 87"/>
            <p:cNvGrpSpPr/>
            <p:nvPr/>
          </p:nvGrpSpPr>
          <p:grpSpPr>
            <a:xfrm>
              <a:off x="534987" y="1869705"/>
              <a:ext cx="22743898" cy="2921481"/>
              <a:chOff x="534987" y="1647866"/>
              <a:chExt cx="22743898" cy="2921481"/>
            </a:xfrm>
          </p:grpSpPr>
          <p:sp>
            <p:nvSpPr>
              <p:cNvPr id="90" name="Rounded Rectangle 89"/>
              <p:cNvSpPr/>
              <p:nvPr/>
            </p:nvSpPr>
            <p:spPr bwMode="auto">
              <a:xfrm>
                <a:off x="755651" y="1720893"/>
                <a:ext cx="22523234" cy="2848454"/>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dirty="0"/>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16">
                      <a:defRPr/>
                    </a:pPr>
                    <a:endParaRPr lang="en-US"/>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16">
                      <a:defRPr/>
                    </a:pPr>
                    <a:endParaRPr lang="en-US"/>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16">
                      <a:defRPr/>
                    </a:pPr>
                    <a:endParaRPr lang="en-US"/>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16">
                      <a:defRPr/>
                    </a:pPr>
                    <a:endParaRPr lang="en-US"/>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16">
                      <a:defRPr/>
                    </a:pPr>
                    <a:endParaRPr lang="en-US"/>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16">
                      <a:defRPr/>
                    </a:pPr>
                    <a:endParaRPr lang="en-US"/>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16">
                      <a:defRPr/>
                    </a:pPr>
                    <a:endParaRPr lang="en-US"/>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a:solidFill>
                      <a:schemeClr val="tx1"/>
                    </a:solidFill>
                  </a:endParaRPr>
                </a:p>
              </p:txBody>
            </p:sp>
            <p:sp>
              <p:nvSpPr>
                <p:cNvPr id="96" name="TextBox 13"/>
                <p:cNvSpPr txBox="1">
                  <a:spLocks noChangeArrowheads="1"/>
                </p:cNvSpPr>
                <p:nvPr/>
              </p:nvSpPr>
              <p:spPr bwMode="auto">
                <a:xfrm>
                  <a:off x="1798706" y="1700170"/>
                  <a:ext cx="1749426"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b="1" dirty="0" err="1">
                      <a:solidFill>
                        <a:schemeClr val="bg1"/>
                      </a:solidFill>
                      <a:latin typeface="Tahoma" pitchFamily="34" charset="0"/>
                      <a:cs typeface="Tahoma" pitchFamily="34" charset="0"/>
                    </a:rPr>
                    <a:t>Câu</a:t>
                  </a:r>
                  <a:r>
                    <a:rPr lang="en-US" b="1" dirty="0">
                      <a:solidFill>
                        <a:schemeClr val="bg1"/>
                      </a:solidFill>
                      <a:latin typeface="Tahoma" pitchFamily="34" charset="0"/>
                      <a:cs typeface="Tahoma" pitchFamily="34" charset="0"/>
                    </a:rPr>
                    <a:t> 6</a:t>
                  </a:r>
                </a:p>
              </p:txBody>
            </p:sp>
          </p:grpSp>
        </p:grpSp>
        <p:sp>
          <p:nvSpPr>
            <p:cNvPr id="89" name="Rectangle 88"/>
            <p:cNvSpPr/>
            <p:nvPr/>
          </p:nvSpPr>
          <p:spPr>
            <a:xfrm>
              <a:off x="4040187" y="1945906"/>
              <a:ext cx="18468976" cy="113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5" tIns="91433" rIns="182865" bIns="91433">
              <a:spAutoFit/>
            </a:bodyPr>
            <a:lstStyle/>
            <a:p>
              <a:pPr defTabSz="914249"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866782" y="5107639"/>
            <a:ext cx="6248394" cy="1270655"/>
            <a:chOff x="1380347" y="3163074"/>
            <a:chExt cx="4903275" cy="997115"/>
          </a:xfrm>
        </p:grpSpPr>
        <p:sp>
          <p:nvSpPr>
            <p:cNvPr id="105" name="Rectangle 104"/>
            <p:cNvSpPr/>
            <p:nvPr/>
          </p:nvSpPr>
          <p:spPr>
            <a:xfrm>
              <a:off x="1765249" y="3163074"/>
              <a:ext cx="4518373" cy="9971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p:grpSp>
      <p:sp>
        <p:nvSpPr>
          <p:cNvPr id="107" name="Oval 106"/>
          <p:cNvSpPr/>
          <p:nvPr/>
        </p:nvSpPr>
        <p:spPr>
          <a:xfrm>
            <a:off x="12556584" y="5312264"/>
            <a:ext cx="918813" cy="844536"/>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a:latin typeface="Tahoma" pitchFamily="34" charset="0"/>
                <a:ea typeface="Tahoma" pitchFamily="34" charset="0"/>
                <a:cs typeface="Tahoma" pitchFamily="34" charset="0"/>
              </a:rPr>
              <a:t>C</a:t>
            </a:r>
            <a:endParaRPr lang="en-US" dirty="0"/>
          </a:p>
        </p:txBody>
      </p:sp>
      <mc:AlternateContent xmlns:mc="http://schemas.openxmlformats.org/markup-compatibility/2006">
        <mc:Choice xmlns:a14="http://schemas.microsoft.com/office/drawing/2010/main" Requires="a14">
          <p:sp>
            <p:nvSpPr>
              <p:cNvPr id="108" name="Rectangle 107"/>
              <p:cNvSpPr/>
              <p:nvPr/>
            </p:nvSpPr>
            <p:spPr>
              <a:xfrm>
                <a:off x="2077126" y="5401391"/>
                <a:ext cx="2276829"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ctrlPr>
                            <a:rPr lang="en-US" sz="4400" b="1" i="1" smtClean="0">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𝑩𝑪𝑨</m:t>
                          </m:r>
                          <m:r>
                            <a:rPr lang="en-US" sz="4400" b="1" i="1">
                              <a:solidFill>
                                <a:schemeClr val="accent3">
                                  <a:lumMod val="20000"/>
                                  <a:lumOff val="80000"/>
                                </a:schemeClr>
                              </a:solidFill>
                              <a:latin typeface="Cambria Math"/>
                            </a:rPr>
                            <m:t>′</m:t>
                          </m:r>
                        </m:e>
                      </m:d>
                      <m:r>
                        <m:rPr>
                          <m:nor/>
                        </m:rP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8" name="Rectangle 107"/>
              <p:cNvSpPr>
                <a:spLocks noRot="1" noChangeAspect="1" noMove="1" noResize="1" noEditPoints="1" noAdjustHandles="1" noChangeArrowheads="1" noChangeShapeType="1" noTextEdit="1"/>
              </p:cNvSpPr>
              <p:nvPr/>
            </p:nvSpPr>
            <p:spPr>
              <a:xfrm>
                <a:off x="2077126" y="5401391"/>
                <a:ext cx="2276829" cy="7694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9" name="Rectangle 108"/>
              <p:cNvSpPr/>
              <p:nvPr/>
            </p:nvSpPr>
            <p:spPr>
              <a:xfrm>
                <a:off x="2215736" y="6794735"/>
                <a:ext cx="2191870"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𝑨</m:t>
                          </m:r>
                          <m:r>
                            <a:rPr lang="en-US" sz="4400" b="1" i="1">
                              <a:solidFill>
                                <a:schemeClr val="accent3">
                                  <a:lumMod val="20000"/>
                                  <a:lumOff val="80000"/>
                                </a:schemeClr>
                              </a:solidFill>
                              <a:latin typeface="Cambria Math"/>
                            </a:rPr>
                            <m:t>′</m:t>
                          </m:r>
                          <m:r>
                            <a:rPr lang="en-US" sz="4400" b="1" i="1">
                              <a:solidFill>
                                <a:schemeClr val="accent3">
                                  <a:lumMod val="20000"/>
                                  <a:lumOff val="80000"/>
                                </a:schemeClr>
                              </a:solidFill>
                              <a:latin typeface="Cambria Math"/>
                            </a:rPr>
                            <m:t>𝑪</m:t>
                          </m:r>
                          <m:r>
                            <a:rPr lang="en-US" sz="4400" b="1" i="1">
                              <a:solidFill>
                                <a:schemeClr val="accent3">
                                  <a:lumMod val="20000"/>
                                  <a:lumOff val="80000"/>
                                </a:schemeClr>
                              </a:solidFill>
                              <a:latin typeface="Cambria Math"/>
                            </a:rPr>
                            <m:t>′</m:t>
                          </m:r>
                          <m:r>
                            <a:rPr lang="en-US" sz="4400" b="1" i="1">
                              <a:solidFill>
                                <a:schemeClr val="accent3">
                                  <a:lumMod val="20000"/>
                                  <a:lumOff val="80000"/>
                                </a:schemeClr>
                              </a:solidFill>
                              <a:latin typeface="Cambria Math"/>
                            </a:rPr>
                            <m:t>𝑪</m:t>
                          </m:r>
                        </m:e>
                      </m:d>
                    </m:oMath>
                  </m:oMathPara>
                </a14:m>
                <a:endPar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9" name="Rectangle 108"/>
              <p:cNvSpPr>
                <a:spLocks noRot="1" noChangeAspect="1" noMove="1" noResize="1" noEditPoints="1" noAdjustHandles="1" noChangeArrowheads="1" noChangeShapeType="1" noTextEdit="1"/>
              </p:cNvSpPr>
              <p:nvPr/>
            </p:nvSpPr>
            <p:spPr>
              <a:xfrm>
                <a:off x="2215736" y="6794735"/>
                <a:ext cx="2191870" cy="76943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0" name="Rectangle 109"/>
              <p:cNvSpPr/>
              <p:nvPr/>
            </p:nvSpPr>
            <p:spPr>
              <a:xfrm>
                <a:off x="13883498" y="5363223"/>
                <a:ext cx="2113323"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𝑩𝑪</m:t>
                          </m:r>
                          <m:r>
                            <a:rPr lang="en-US" sz="4400" b="1" i="1">
                              <a:solidFill>
                                <a:schemeClr val="accent3">
                                  <a:lumMod val="20000"/>
                                  <a:lumOff val="80000"/>
                                </a:schemeClr>
                              </a:solidFill>
                              <a:latin typeface="Cambria Math"/>
                            </a:rPr>
                            <m:t>′</m:t>
                          </m:r>
                          <m:r>
                            <a:rPr lang="en-US" sz="4400" b="1" i="1">
                              <a:solidFill>
                                <a:schemeClr val="accent3">
                                  <a:lumMod val="20000"/>
                                  <a:lumOff val="80000"/>
                                </a:schemeClr>
                              </a:solidFill>
                              <a:latin typeface="Cambria Math"/>
                            </a:rPr>
                            <m:t>𝑫</m:t>
                          </m:r>
                        </m:e>
                      </m:d>
                    </m:oMath>
                  </m:oMathPara>
                </a14:m>
                <a:endParaRPr lang="en-US" sz="4400" b="1" dirty="0">
                  <a:solidFill>
                    <a:schemeClr val="accent3">
                      <a:lumMod val="20000"/>
                      <a:lumOff val="80000"/>
                    </a:schemeClr>
                  </a:solidFill>
                </a:endParaRPr>
              </a:p>
            </p:txBody>
          </p:sp>
        </mc:Choice>
        <mc:Fallback>
          <p:sp>
            <p:nvSpPr>
              <p:cNvPr id="110" name="Rectangle 109"/>
              <p:cNvSpPr>
                <a:spLocks noRot="1" noChangeAspect="1" noMove="1" noResize="1" noEditPoints="1" noAdjustHandles="1" noChangeArrowheads="1" noChangeShapeType="1" noTextEdit="1"/>
              </p:cNvSpPr>
              <p:nvPr/>
            </p:nvSpPr>
            <p:spPr>
              <a:xfrm>
                <a:off x="13883498" y="5363223"/>
                <a:ext cx="2113323" cy="76943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1" name="Rectangle 110"/>
              <p:cNvSpPr/>
              <p:nvPr/>
            </p:nvSpPr>
            <p:spPr>
              <a:xfrm>
                <a:off x="14081861" y="6734828"/>
                <a:ext cx="2132558"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ctrlPr>
                            <a:rPr lang="en-US" sz="4400" b="1" i="1">
                              <a:solidFill>
                                <a:schemeClr val="accent3">
                                  <a:lumMod val="20000"/>
                                  <a:lumOff val="80000"/>
                                </a:schemeClr>
                              </a:solidFill>
                              <a:latin typeface="Cambria Math" panose="02040503050406030204" pitchFamily="18" charset="0"/>
                            </a:rPr>
                          </m:ctrlPr>
                        </m:dPr>
                        <m:e>
                          <m:r>
                            <a:rPr lang="en-US" sz="4400" b="1" i="1">
                              <a:solidFill>
                                <a:schemeClr val="accent3">
                                  <a:lumMod val="20000"/>
                                  <a:lumOff val="80000"/>
                                </a:schemeClr>
                              </a:solidFill>
                              <a:latin typeface="Cambria Math"/>
                            </a:rPr>
                            <m:t>𝑩𝑫𝑨</m:t>
                          </m:r>
                          <m:r>
                            <a:rPr lang="en-US" sz="4400" b="1" i="1">
                              <a:solidFill>
                                <a:schemeClr val="accent3">
                                  <a:lumMod val="20000"/>
                                  <a:lumOff val="80000"/>
                                </a:schemeClr>
                              </a:solidFill>
                              <a:latin typeface="Cambria Math"/>
                            </a:rPr>
                            <m:t>′</m:t>
                          </m:r>
                        </m:e>
                      </m:d>
                    </m:oMath>
                  </m:oMathPara>
                </a14:m>
                <a:endParaRPr lang="en-US" sz="4400" b="1" dirty="0">
                  <a:solidFill>
                    <a:schemeClr val="accent3">
                      <a:lumMod val="20000"/>
                      <a:lumOff val="80000"/>
                    </a:schemeClr>
                  </a:solidFill>
                </a:endParaRPr>
              </a:p>
            </p:txBody>
          </p:sp>
        </mc:Choice>
        <mc:Fallback>
          <p:sp>
            <p:nvSpPr>
              <p:cNvPr id="111" name="Rectangle 110"/>
              <p:cNvSpPr>
                <a:spLocks noRot="1" noChangeAspect="1" noMove="1" noResize="1" noEditPoints="1" noAdjustHandles="1" noChangeArrowheads="1" noChangeShapeType="1" noTextEdit="1"/>
              </p:cNvSpPr>
              <p:nvPr/>
            </p:nvSpPr>
            <p:spPr>
              <a:xfrm>
                <a:off x="14081861" y="6734828"/>
                <a:ext cx="2132558" cy="769437"/>
              </a:xfrm>
              <a:prstGeom prst="rect">
                <a:avLst/>
              </a:prstGeom>
              <a:blipFill>
                <a:blip r:embed="rId6"/>
                <a:stretch>
                  <a:fillRect/>
                </a:stretch>
              </a:blipFill>
            </p:spPr>
            <p:txBody>
              <a:bodyPr/>
              <a:lstStyle/>
              <a:p>
                <a:r>
                  <a:rPr lang="en-US">
                    <a:noFill/>
                  </a:rPr>
                  <a:t> </a:t>
                </a:r>
              </a:p>
            </p:txBody>
          </p:sp>
        </mc:Fallback>
      </mc:AlternateContent>
      <p:grpSp>
        <p:nvGrpSpPr>
          <p:cNvPr id="113" name="Group 112"/>
          <p:cNvGrpSpPr/>
          <p:nvPr/>
        </p:nvGrpSpPr>
        <p:grpSpPr>
          <a:xfrm>
            <a:off x="404815" y="7981590"/>
            <a:ext cx="22574007" cy="5592950"/>
            <a:chOff x="1270510" y="5264217"/>
            <a:chExt cx="22576946" cy="4960942"/>
          </a:xfrm>
        </p:grpSpPr>
        <p:sp>
          <p:nvSpPr>
            <p:cNvPr id="115" name="Rounded Rectangle 114"/>
            <p:cNvSpPr/>
            <p:nvPr/>
          </p:nvSpPr>
          <p:spPr>
            <a:xfrm>
              <a:off x="1284909" y="5264217"/>
              <a:ext cx="22562547" cy="4960942"/>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a:p>
            </p:txBody>
          </p:sp>
          <p:sp>
            <p:nvSpPr>
              <p:cNvPr id="118" name="TextBox 117"/>
              <p:cNvSpPr txBox="1"/>
              <p:nvPr/>
            </p:nvSpPr>
            <p:spPr>
              <a:xfrm>
                <a:off x="2296331" y="6349326"/>
                <a:ext cx="3238808" cy="668845"/>
              </a:xfrm>
              <a:prstGeom prst="rect">
                <a:avLst/>
              </a:prstGeom>
              <a:noFill/>
            </p:spPr>
            <p:txBody>
              <a:bodyPr wrap="none" rtlCol="0">
                <a:spAutoFit/>
              </a:bodyPr>
              <a:lstStyle/>
              <a:p>
                <a:r>
                  <a:rPr lang="en-US" b="1" dirty="0" err="1">
                    <a:solidFill>
                      <a:schemeClr val="accent6">
                        <a:lumMod val="50000"/>
                      </a:schemeClr>
                    </a:solidFill>
                    <a:latin typeface="Tahoma" pitchFamily="34" charset="0"/>
                    <a:ea typeface="Tahoma" pitchFamily="34" charset="0"/>
                    <a:cs typeface="Tahoma" pitchFamily="34" charset="0"/>
                  </a:rPr>
                  <a:t>Hướng</a:t>
                </a:r>
                <a:r>
                  <a:rPr lang="en-US" b="1" dirty="0">
                    <a:solidFill>
                      <a:schemeClr val="accent6">
                        <a:lumMod val="50000"/>
                      </a:schemeClr>
                    </a:solidFill>
                    <a:latin typeface="Tahoma" pitchFamily="34" charset="0"/>
                    <a:ea typeface="Tahoma" pitchFamily="34" charset="0"/>
                    <a:cs typeface="Tahoma" pitchFamily="34" charset="0"/>
                  </a:rPr>
                  <a:t> </a:t>
                </a:r>
                <a:r>
                  <a:rPr lang="en-US" b="1" dirty="0" err="1">
                    <a:solidFill>
                      <a:schemeClr val="accent6">
                        <a:lumMod val="50000"/>
                      </a:schemeClr>
                    </a:solidFill>
                    <a:latin typeface="Tahoma" pitchFamily="34" charset="0"/>
                    <a:ea typeface="Tahoma" pitchFamily="34" charset="0"/>
                    <a:cs typeface="Tahoma" pitchFamily="34" charset="0"/>
                  </a:rPr>
                  <a:t>dẫn</a:t>
                </a:r>
                <a:endParaRPr lang="en-US"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a:p>
            </p:txBody>
          </p:sp>
        </p:grpSp>
      </p:grpSp>
      <p:sp>
        <p:nvSpPr>
          <p:cNvPr id="114" name="Rectangle 113"/>
          <p:cNvSpPr/>
          <p:nvPr/>
        </p:nvSpPr>
        <p:spPr>
          <a:xfrm>
            <a:off x="914401" y="8534400"/>
            <a:ext cx="21412200" cy="8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53" tIns="91427" rIns="182853" bIns="91427">
            <a:spAutoFit/>
          </a:bodyPr>
          <a:lstStyle/>
          <a:p>
            <a:pPr algn="just"/>
            <a:endParaRPr lang="en-US" dirty="0">
              <a:latin typeface="+mj-lt"/>
              <a:cs typeface="Times New Roman" panose="02020603050405020304" pitchFamily="18" charset="0"/>
            </a:endParaRPr>
          </a:p>
        </p:txBody>
      </p:sp>
      <p:sp>
        <p:nvSpPr>
          <p:cNvPr id="6" name="TextBox 5"/>
          <p:cNvSpPr txBox="1"/>
          <p:nvPr/>
        </p:nvSpPr>
        <p:spPr>
          <a:xfrm>
            <a:off x="21141074" y="2319914"/>
            <a:ext cx="184718" cy="754049"/>
          </a:xfrm>
          <a:prstGeom prst="rect">
            <a:avLst/>
          </a:prstGeom>
          <a:noFill/>
        </p:spPr>
        <p:txBody>
          <a:bodyPr wrap="none" lIns="91434" tIns="45718" rIns="91434" bIns="45718" rtlCol="0">
            <a:spAutoFit/>
          </a:bodyPr>
          <a:lstStyle/>
          <a:p>
            <a:endParaRPr lang="en-US" dirty="0"/>
          </a:p>
        </p:txBody>
      </p:sp>
      <mc:AlternateContent xmlns:mc="http://schemas.openxmlformats.org/markup-compatibility/2006">
        <mc:Choice xmlns:a14="http://schemas.microsoft.com/office/drawing/2010/main" Requires="a14">
          <p:sp>
            <p:nvSpPr>
              <p:cNvPr id="2" name="Rectangle 1"/>
              <p:cNvSpPr/>
              <p:nvPr/>
            </p:nvSpPr>
            <p:spPr>
              <a:xfrm>
                <a:off x="809625" y="3432566"/>
                <a:ext cx="21736050" cy="1446550"/>
              </a:xfrm>
              <a:prstGeom prst="rect">
                <a:avLst/>
              </a:prstGeom>
            </p:spPr>
            <p:txBody>
              <a:bodyPr wrap="square">
                <a:spAutoFit/>
              </a:bodyPr>
              <a:lstStyle/>
              <a:p>
                <a:r>
                  <a:rPr lang="pt-BR" sz="4400" b="1" dirty="0">
                    <a:latin typeface="Tahoma" panose="020B0604030504040204" pitchFamily="34" charset="0"/>
                    <a:ea typeface="Tahoma" panose="020B0604030504040204" pitchFamily="34" charset="0"/>
                    <a:cs typeface="Tahoma" panose="020B0604030504040204" pitchFamily="34" charset="0"/>
                  </a:rPr>
                  <a:t>Cho hình hộp</a:t>
                </a:r>
                <a14:m>
                  <m:oMath xmlns:m="http://schemas.openxmlformats.org/officeDocument/2006/math">
                    <m:r>
                      <a:rPr lang="pt-BR" sz="4400" b="1" i="1">
                        <a:latin typeface="Cambria Math"/>
                      </a:rPr>
                      <m:t>𝑨𝑩𝑪𝑫</m:t>
                    </m:r>
                    <m:r>
                      <a:rPr lang="pt-BR" sz="4400" b="1">
                        <a:latin typeface="Cambria Math"/>
                      </a:rPr>
                      <m:t>.</m:t>
                    </m:r>
                    <m:r>
                      <a:rPr lang="pt-BR" sz="4400" b="1" i="1">
                        <a:latin typeface="Cambria Math"/>
                      </a:rPr>
                      <m:t>𝑨</m:t>
                    </m:r>
                    <m:r>
                      <a:rPr lang="pt-BR" sz="4400" b="1" i="1">
                        <a:latin typeface="Cambria Math"/>
                      </a:rPr>
                      <m:t>′</m:t>
                    </m:r>
                    <m:r>
                      <a:rPr lang="pt-BR" sz="4400" b="1" i="1">
                        <a:latin typeface="Cambria Math"/>
                      </a:rPr>
                      <m:t>𝑩</m:t>
                    </m:r>
                    <m:r>
                      <a:rPr lang="pt-BR" sz="4400" b="1" i="1">
                        <a:latin typeface="Cambria Math"/>
                      </a:rPr>
                      <m:t>′</m:t>
                    </m:r>
                    <m:r>
                      <a:rPr lang="pt-BR" sz="4400" b="1" i="1">
                        <a:latin typeface="Cambria Math"/>
                      </a:rPr>
                      <m:t>𝑪</m:t>
                    </m:r>
                    <m:r>
                      <a:rPr lang="pt-BR" sz="4400" b="1" i="1">
                        <a:latin typeface="Cambria Math"/>
                      </a:rPr>
                      <m:t>′</m:t>
                    </m:r>
                    <m:r>
                      <a:rPr lang="pt-BR" sz="4400" b="1" i="1">
                        <a:latin typeface="Cambria Math"/>
                      </a:rPr>
                      <m:t>𝑫</m:t>
                    </m:r>
                    <m:r>
                      <a:rPr lang="pt-BR" sz="4400" b="1" i="1">
                        <a:latin typeface="Cambria Math"/>
                      </a:rPr>
                      <m:t>′</m:t>
                    </m:r>
                  </m:oMath>
                </a14:m>
                <a:r>
                  <a:rPr lang="pt-BR"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𝑨𝑩</m:t>
                        </m:r>
                        <m:r>
                          <a:rPr lang="en-US" sz="4400" b="1" i="1">
                            <a:latin typeface="Cambria Math"/>
                          </a:rPr>
                          <m:t>′</m:t>
                        </m:r>
                        <m:r>
                          <a:rPr lang="en-US" sz="4400" b="1" i="1">
                            <a:latin typeface="Cambria Math"/>
                          </a:rPr>
                          <m:t>𝑫</m:t>
                        </m:r>
                        <m:r>
                          <a:rPr lang="en-US" sz="4400" b="1" i="1">
                            <a:latin typeface="Cambria Math"/>
                          </a:rPr>
                          <m:t>′</m:t>
                        </m:r>
                      </m:e>
                    </m:d>
                  </m:oMath>
                </a14:m>
                <a:r>
                  <a:rPr lang="pt-BR" sz="4400" b="1" dirty="0">
                    <a:latin typeface="Tahoma" panose="020B0604030504040204" pitchFamily="34" charset="0"/>
                    <a:ea typeface="Tahoma" panose="020B0604030504040204" pitchFamily="34" charset="0"/>
                    <a:cs typeface="Tahoma" panose="020B0604030504040204" pitchFamily="34" charset="0"/>
                  </a:rPr>
                  <a:t> song song với mặt phẳng nào trong các mặt phẳng sau đây</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809625" y="3432566"/>
                <a:ext cx="21736050" cy="1446550"/>
              </a:xfrm>
              <a:prstGeom prst="rect">
                <a:avLst/>
              </a:prstGeom>
              <a:blipFill>
                <a:blip r:embed="rId7"/>
                <a:stretch>
                  <a:fillRect l="-1150" t="-8861" r="-1178" b="-19409"/>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E9EEA9C9-DEEA-4F2C-9944-3E4DFAD5DD7B}"/>
              </a:ext>
            </a:extLst>
          </p:cNvPr>
          <p:cNvGrpSpPr/>
          <p:nvPr/>
        </p:nvGrpSpPr>
        <p:grpSpPr>
          <a:xfrm>
            <a:off x="-454895" y="1572073"/>
            <a:ext cx="11206909" cy="830902"/>
            <a:chOff x="-288924" y="1892299"/>
            <a:chExt cx="11208937" cy="830899"/>
          </a:xfrm>
        </p:grpSpPr>
        <p:sp>
          <p:nvSpPr>
            <p:cNvPr id="56" name="Rounded Rectangle 2">
              <a:extLst>
                <a:ext uri="{FF2B5EF4-FFF2-40B4-BE49-F238E27FC236}">
                  <a16:creationId xmlns:a16="http://schemas.microsoft.com/office/drawing/2014/main" id="{B5A98E91-80AD-40F5-90B2-87D8C028F1BB}"/>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C9F0D68-1CA7-4920-881C-07613B1B3C94}"/>
                </a:ext>
              </a:extLst>
            </p:cNvPr>
            <p:cNvSpPr txBox="1"/>
            <p:nvPr/>
          </p:nvSpPr>
          <p:spPr>
            <a:xfrm>
              <a:off x="1082676" y="1922269"/>
              <a:ext cx="1088957"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VII</a:t>
              </a:r>
            </a:p>
          </p:txBody>
        </p:sp>
        <p:sp>
          <p:nvSpPr>
            <p:cNvPr id="58" name="TextBox 57">
              <a:extLst>
                <a:ext uri="{FF2B5EF4-FFF2-40B4-BE49-F238E27FC236}">
                  <a16:creationId xmlns:a16="http://schemas.microsoft.com/office/drawing/2014/main" id="{B22F2C3E-3A58-4678-AD0A-417F7C3D0188}"/>
                </a:ext>
              </a:extLst>
            </p:cNvPr>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err="1">
                  <a:solidFill>
                    <a:srgbClr val="145F82"/>
                  </a:solidFill>
                  <a:latin typeface="Tahoma" pitchFamily="34" charset="0"/>
                  <a:ea typeface="Tahoma" pitchFamily="34" charset="0"/>
                  <a:cs typeface="Tahoma" pitchFamily="34" charset="0"/>
                </a:rPr>
                <a:t>Bài</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tập</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trắc</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nghiệm</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rot="10800000" flipH="1">
                <a:off x="15230476" y="9859567"/>
                <a:ext cx="1246172" cy="2599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b="1" i="1" smtClean="0">
                              <a:latin typeface="Cambria Math" panose="02040503050406030204" pitchFamily="18" charset="0"/>
                            </a:rPr>
                          </m:ctrlPr>
                        </m:dPr>
                        <m:e>
                          <m:eqArr>
                            <m:eqArrPr>
                              <m:ctrlPr>
                                <a:rPr lang="en-US" sz="4400" b="1" i="1">
                                  <a:latin typeface="Cambria Math" panose="02040503050406030204" pitchFamily="18" charset="0"/>
                                </a:rPr>
                              </m:ctrlPr>
                            </m:eqArrPr>
                            <m:e/>
                            <m:e/>
                            <m:e/>
                            <m:e/>
                          </m:eqArr>
                        </m:e>
                      </m:d>
                    </m:oMath>
                  </m:oMathPara>
                </a14:m>
                <a:endParaRPr lang="en-US" sz="4400" dirty="0"/>
              </a:p>
            </p:txBody>
          </p:sp>
        </mc:Choice>
        <mc:Fallback xmlns="">
          <p:sp>
            <p:nvSpPr>
              <p:cNvPr id="10" name="Rectangle 9"/>
              <p:cNvSpPr>
                <a:spLocks noRot="1" noChangeAspect="1" noMove="1" noResize="1" noEditPoints="1" noAdjustHandles="1" noChangeArrowheads="1" noChangeShapeType="1" noTextEdit="1"/>
              </p:cNvSpPr>
              <p:nvPr/>
            </p:nvSpPr>
            <p:spPr>
              <a:xfrm rot="10800000" flipH="1">
                <a:off x="15230476" y="9859567"/>
                <a:ext cx="1246172" cy="2599558"/>
              </a:xfrm>
              <a:prstGeom prst="rect">
                <a:avLst/>
              </a:prstGeom>
              <a:blipFill rotWithShape="1">
                <a:blip r:embed="rId8"/>
                <a:stretch>
                  <a:fillRect/>
                </a:stretch>
              </a:blipFill>
            </p:spPr>
            <p:txBody>
              <a:bodyPr/>
              <a:lstStyle/>
              <a:p>
                <a:r>
                  <a:rPr lang="en-US">
                    <a:noFill/>
                  </a:rPr>
                  <a:t> </a:t>
                </a:r>
              </a:p>
            </p:txBody>
          </p:sp>
        </mc:Fallback>
      </mc:AlternateContent>
      <p:pic>
        <p:nvPicPr>
          <p:cNvPr id="276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58964" y="7906983"/>
            <a:ext cx="5738813" cy="5968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628650" y="8524890"/>
                <a:ext cx="16173449" cy="5170646"/>
              </a:xfrm>
              <a:prstGeom prst="rect">
                <a:avLst/>
              </a:prstGeom>
            </p:spPr>
            <p:txBody>
              <a:bodyPr wrap="square">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𝑨𝑫𝑪</m:t>
                    </m:r>
                    <m:r>
                      <a:rPr lang="en-US" sz="4400" b="1" i="1">
                        <a:latin typeface="Cambria Math" panose="02040503050406030204" pitchFamily="18" charset="0"/>
                      </a:rPr>
                      <m:t>′</m:t>
                    </m:r>
                    <m:r>
                      <a:rPr lang="en-US" sz="4400" b="1" i="1">
                        <a:latin typeface="Cambria Math" panose="02040503050406030204" pitchFamily="18" charset="0"/>
                      </a:rPr>
                      <m:t>𝑩</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𝑫𝑪</m:t>
                    </m:r>
                    <m:r>
                      <a:rPr lang="en-US" sz="4400" b="1" i="1">
                        <a:latin typeface="Cambria Math" panose="02040503050406030204" pitchFamily="18" charset="0"/>
                      </a:rPr>
                      <m:t>′⇒</m:t>
                    </m:r>
                    <m:r>
                      <a:rPr lang="en-US" sz="4400" b="1" i="1">
                        <a:latin typeface="Cambria Math" panose="02040503050406030204" pitchFamily="18" charset="0"/>
                      </a:rPr>
                      <m:t>𝑨𝑩</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𝑫𝑩𝑪</m:t>
                    </m:r>
                    <m:r>
                      <a:rPr lang="en-US" sz="4400" b="1" i="1">
                        <a:latin typeface="Cambria Math" panose="02040503050406030204" pitchFamily="18" charset="0"/>
                      </a:rPr>
                      <m:t>′</m:t>
                    </m:r>
                    <m:r>
                      <a:rPr lang="en-US" sz="4400" b="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𝑨𝑩𝑪</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𝑨𝑫</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𝑩𝑪</m:t>
                    </m:r>
                    <m:r>
                      <a:rPr lang="en-US" sz="4400" b="1" i="1">
                        <a:latin typeface="Cambria Math" panose="02040503050406030204" pitchFamily="18" charset="0"/>
                      </a:rPr>
                      <m:t>′⇒</m:t>
                    </m:r>
                    <m:r>
                      <a:rPr lang="en-US" sz="4400" b="1" i="1">
                        <a:latin typeface="Cambria Math" panose="02040503050406030204" pitchFamily="18" charset="0"/>
                      </a:rPr>
                      <m:t>𝑨𝑫</m:t>
                    </m:r>
                    <m:r>
                      <a:rPr lang="en-US" sz="4400" b="1" i="1">
                        <a:latin typeface="Cambria Math" panose="02040503050406030204" pitchFamily="18" charset="0"/>
                      </a:rPr>
                      <m:t>′</m:t>
                    </m:r>
                    <m:r>
                      <a:rPr lang="en-US" sz="4400" b="1">
                        <a:latin typeface="Cambria Math" panose="02040503050406030204" pitchFamily="18" charset="0"/>
                      </a:rPr>
                      <m:t>//(</m:t>
                    </m:r>
                    <m:r>
                      <a:rPr lang="en-US" sz="4400" b="1" i="1">
                        <a:latin typeface="Cambria Math" panose="02040503050406030204" pitchFamily="18" charset="0"/>
                      </a:rPr>
                      <m:t>𝑫𝑩𝑪</m:t>
                    </m:r>
                    <m:r>
                      <a:rPr lang="en-US" sz="4400" b="1" i="1">
                        <a:latin typeface="Cambria Math" panose="02040503050406030204" pitchFamily="18" charset="0"/>
                      </a:rPr>
                      <m:t>′</m:t>
                    </m:r>
                    <m:r>
                      <a:rPr lang="en-US" sz="4400" b="1">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1">
                            <a:latin typeface="Cambria Math" panose="02040503050406030204" pitchFamily="18" charset="0"/>
                          </a:rPr>
                          <m:t>𝑨𝑩</m:t>
                        </m:r>
                        <m:r>
                          <a:rPr lang="vi-VN" sz="4400" b="1" i="1">
                            <a:latin typeface="Cambria Math" panose="02040503050406030204" pitchFamily="18" charset="0"/>
                          </a:rPr>
                          <m:t>′</m:t>
                        </m:r>
                        <m:r>
                          <a:rPr lang="vi-VN" sz="4400" b="1" i="1">
                            <a:latin typeface="Cambria Math" panose="02040503050406030204" pitchFamily="18" charset="0"/>
                          </a:rPr>
                          <m:t>𝑫</m:t>
                        </m:r>
                        <m:r>
                          <a:rPr lang="vi-VN" sz="4400" b="1" i="1">
                            <a:latin typeface="Cambria Math" panose="02040503050406030204" pitchFamily="18" charset="0"/>
                          </a:rPr>
                          <m:t>′</m:t>
                        </m:r>
                      </m:e>
                    </m:d>
                    <m:r>
                      <a:rPr lang="vi-VN" sz="4400" b="1">
                        <a:latin typeface="Cambria Math" panose="02040503050406030204" pitchFamily="18" charset="0"/>
                      </a:rPr>
                      <m:t>,</m:t>
                    </m:r>
                    <m:r>
                      <a:rPr lang="vi-VN" sz="4400" b="1" i="1">
                        <a:latin typeface="Cambria Math" panose="02040503050406030204" pitchFamily="18" charset="0"/>
                      </a:rPr>
                      <m:t>𝑨𝑩</m:t>
                    </m:r>
                    <m:r>
                      <a:rPr lang="vi-VN" sz="4400" b="1" i="1">
                        <a:latin typeface="Cambria Math" panose="02040503050406030204" pitchFamily="18" charset="0"/>
                      </a:rPr>
                      <m:t>′∩</m:t>
                    </m:r>
                    <m:r>
                      <a:rPr lang="vi-VN" sz="4400" b="1" i="1">
                        <a:latin typeface="Cambria Math" panose="02040503050406030204" pitchFamily="18" charset="0"/>
                      </a:rPr>
                      <m:t>𝑨𝑫</m:t>
                    </m:r>
                    <m:r>
                      <a:rPr lang="vi-VN" sz="4400" b="1" i="1">
                        <a:latin typeface="Cambria Math" panose="02040503050406030204" pitchFamily="18" charset="0"/>
                      </a:rPr>
                      <m:t>′=</m:t>
                    </m:r>
                    <m:r>
                      <a:rPr lang="vi-VN" sz="4400" b="1" i="1">
                        <a:latin typeface="Cambria Math" panose="02040503050406030204" pitchFamily="18" charset="0"/>
                      </a:rPr>
                      <m:t>𝑨</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𝑨𝑩</m:t>
                        </m:r>
                        <m:r>
                          <a:rPr lang="en-US" sz="4400" b="1" i="1">
                            <a:latin typeface="Cambria Math" panose="02040503050406030204" pitchFamily="18" charset="0"/>
                          </a:rPr>
                          <m:t>′</m:t>
                        </m:r>
                        <m:r>
                          <a:rPr lang="en-US" sz="4400" b="1" i="1">
                            <a:latin typeface="Cambria Math" panose="02040503050406030204" pitchFamily="18" charset="0"/>
                          </a:rPr>
                          <m:t>𝑫</m:t>
                        </m:r>
                        <m:r>
                          <a:rPr lang="en-US" sz="4400" b="1" i="1">
                            <a:latin typeface="Cambria Math" panose="02040503050406030204" pitchFamily="18" charset="0"/>
                          </a:rPr>
                          <m:t>′</m:t>
                        </m:r>
                      </m:e>
                    </m:d>
                    <m:r>
                      <a:rPr lang="en-US" sz="4400" b="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𝑫𝑩𝑪</m:t>
                        </m:r>
                        <m:r>
                          <a:rPr lang="en-US" sz="4400" b="1" i="1">
                            <a:latin typeface="Cambria Math" panose="02040503050406030204" pitchFamily="18" charset="0"/>
                          </a:rPr>
                          <m:t>′</m:t>
                        </m:r>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628650" y="8524890"/>
                <a:ext cx="16173449" cy="5170646"/>
              </a:xfrm>
              <a:prstGeom prst="rect">
                <a:avLst/>
              </a:prstGeom>
              <a:blipFill rotWithShape="1">
                <a:blip r:embed="rId10"/>
                <a:stretch>
                  <a:fillRect l="-1508" b="-2002"/>
                </a:stretch>
              </a:blipFill>
            </p:spPr>
            <p:txBody>
              <a:bodyPr/>
              <a:lstStyle/>
              <a:p>
                <a:r>
                  <a:rPr lang="en-US">
                    <a:noFill/>
                  </a:rPr>
                  <a:t> </a:t>
                </a:r>
              </a:p>
            </p:txBody>
          </p:sp>
        </mc:Fallback>
      </mc:AlternateContent>
    </p:spTree>
    <p:extLst>
      <p:ext uri="{BB962C8B-B14F-4D97-AF65-F5344CB8AC3E}">
        <p14:creationId xmlns:p14="http://schemas.microsoft.com/office/powerpoint/2010/main" val="121374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wipe(left)">
                                      <p:cBhvr>
                                        <p:cTn id="43" dur="500"/>
                                        <p:tgtEl>
                                          <p:spTgt spid="1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7650"/>
                                        </p:tgtEl>
                                        <p:attrNameLst>
                                          <p:attrName>style.visibility</p:attrName>
                                        </p:attrNameLst>
                                      </p:cBhvr>
                                      <p:to>
                                        <p:strVal val="visible"/>
                                      </p:to>
                                    </p:set>
                                    <p:animEffect transition="in" filter="barn(inVertical)">
                                      <p:cBhvr>
                                        <p:cTn id="48" dur="500"/>
                                        <p:tgtEl>
                                          <p:spTgt spid="2765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nodePh="1">
                                  <p:stCondLst>
                                    <p:cond delay="0"/>
                                  </p:stCondLst>
                                  <p:endCondLst>
                                    <p:cond evt="begin" delay="0">
                                      <p:tn val="51"/>
                                    </p:cond>
                                  </p:endCondLst>
                                  <p:childTnLst>
                                    <p:set>
                                      <p:cBhvr>
                                        <p:cTn id="52" dur="1" fill="hold">
                                          <p:stCondLst>
                                            <p:cond delay="0"/>
                                          </p:stCondLst>
                                        </p:cTn>
                                        <p:tgtEl>
                                          <p:spTgt spid="114">
                                            <p:txEl>
                                              <p:pRg st="0" end="0"/>
                                            </p:txEl>
                                          </p:spTgt>
                                        </p:tgtEl>
                                        <p:attrNameLst>
                                          <p:attrName>style.visibility</p:attrName>
                                        </p:attrNameLst>
                                      </p:cBhvr>
                                      <p:to>
                                        <p:strVal val="visible"/>
                                      </p:to>
                                    </p:set>
                                    <p:animEffect transition="in" filter="wipe(left)">
                                      <p:cBhvr>
                                        <p:cTn id="53" dur="500"/>
                                        <p:tgtEl>
                                          <p:spTgt spid="11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07"/>
                                        </p:tgtEl>
                                        <p:attrNameLst>
                                          <p:attrName>style.visibility</p:attrName>
                                        </p:attrNameLst>
                                      </p:cBhvr>
                                      <p:to>
                                        <p:strVal val="visible"/>
                                      </p:to>
                                    </p:set>
                                    <p:animEffect transition="in" filter="wheel(1)">
                                      <p:cBhvr>
                                        <p:cTn id="58" dur="2000"/>
                                        <p:tgtEl>
                                          <p:spTgt spid="107"/>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Effect transition="in" filter="barn(inVertical)">
                                      <p:cBhvr>
                                        <p:cTn id="63" dur="500"/>
                                        <p:tgtEl>
                                          <p:spTgt spid="5">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barn(inVertical)">
                                      <p:cBhvr>
                                        <p:cTn id="68" dur="500"/>
                                        <p:tgtEl>
                                          <p:spTgt spid="5">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xEl>
                                              <p:pRg st="2" end="2"/>
                                            </p:txEl>
                                          </p:spTgt>
                                        </p:tgtEl>
                                        <p:attrNameLst>
                                          <p:attrName>style.visibility</p:attrName>
                                        </p:attrNameLst>
                                      </p:cBhvr>
                                      <p:to>
                                        <p:strVal val="visible"/>
                                      </p:to>
                                    </p:set>
                                    <p:animEffect transition="in" filter="barn(inVertical)">
                                      <p:cBhvr>
                                        <p:cTn id="73" dur="500"/>
                                        <p:tgtEl>
                                          <p:spTgt spid="5">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5">
                                            <p:txEl>
                                              <p:pRg st="3" end="3"/>
                                            </p:txEl>
                                          </p:spTgt>
                                        </p:tgtEl>
                                        <p:attrNameLst>
                                          <p:attrName>style.visibility</p:attrName>
                                        </p:attrNameLst>
                                      </p:cBhvr>
                                      <p:to>
                                        <p:strVal val="visible"/>
                                      </p:to>
                                    </p:set>
                                    <p:animEffect transition="in" filter="barn(inVertical)">
                                      <p:cBhvr>
                                        <p:cTn id="78" dur="500"/>
                                        <p:tgtEl>
                                          <p:spTgt spid="5">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arn(inVertic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5">
                                            <p:txEl>
                                              <p:pRg st="4" end="4"/>
                                            </p:txEl>
                                          </p:spTgt>
                                        </p:tgtEl>
                                        <p:attrNameLst>
                                          <p:attrName>style.visibility</p:attrName>
                                        </p:attrNameLst>
                                      </p:cBhvr>
                                      <p:to>
                                        <p:strVal val="visible"/>
                                      </p:to>
                                    </p:set>
                                    <p:animEffect transition="in" filter="barn(inVertical)">
                                      <p:cBhvr>
                                        <p:cTn id="8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2"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411572" y="6216029"/>
            <a:ext cx="6218660" cy="1156355"/>
            <a:chOff x="1380347" y="3163074"/>
            <a:chExt cx="4879945" cy="907421"/>
          </a:xfrm>
        </p:grpSpPr>
        <p:sp>
          <p:nvSpPr>
            <p:cNvPr id="46" name="Rectangle 45"/>
            <p:cNvSpPr/>
            <p:nvPr/>
          </p:nvSpPr>
          <p:spPr>
            <a:xfrm>
              <a:off x="1765249" y="3163074"/>
              <a:ext cx="4495043" cy="907421"/>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47" name="Oval 46"/>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B</a:t>
              </a:r>
              <a:endParaRPr lang="en-US" dirty="0"/>
            </a:p>
          </p:txBody>
        </p:sp>
      </p:grpSp>
      <p:grpSp>
        <p:nvGrpSpPr>
          <p:cNvPr id="48" name="Group 47"/>
          <p:cNvGrpSpPr/>
          <p:nvPr/>
        </p:nvGrpSpPr>
        <p:grpSpPr>
          <a:xfrm>
            <a:off x="15132238" y="4897327"/>
            <a:ext cx="6504877" cy="1006651"/>
            <a:chOff x="1380347" y="3163073"/>
            <a:chExt cx="5104544" cy="789945"/>
          </a:xfrm>
        </p:grpSpPr>
        <p:sp>
          <p:nvSpPr>
            <p:cNvPr id="61" name="Rectangle 60"/>
            <p:cNvSpPr/>
            <p:nvPr/>
          </p:nvSpPr>
          <p:spPr>
            <a:xfrm>
              <a:off x="1765248" y="3163073"/>
              <a:ext cx="4719643" cy="78994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62" name="Oval 61"/>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C</a:t>
              </a:r>
              <a:endParaRPr lang="en-US" dirty="0"/>
            </a:p>
          </p:txBody>
        </p:sp>
      </p:grpSp>
      <p:grpSp>
        <p:nvGrpSpPr>
          <p:cNvPr id="63" name="Group 62"/>
          <p:cNvGrpSpPr/>
          <p:nvPr/>
        </p:nvGrpSpPr>
        <p:grpSpPr>
          <a:xfrm>
            <a:off x="15094320" y="6273179"/>
            <a:ext cx="6651712" cy="984904"/>
            <a:chOff x="1380347" y="3163074"/>
            <a:chExt cx="5219770" cy="772879"/>
          </a:xfrm>
        </p:grpSpPr>
        <p:sp>
          <p:nvSpPr>
            <p:cNvPr id="85" name="Rectangle 84"/>
            <p:cNvSpPr/>
            <p:nvPr/>
          </p:nvSpPr>
          <p:spPr>
            <a:xfrm>
              <a:off x="1765248" y="3163074"/>
              <a:ext cx="4834869" cy="772879"/>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86" name="Oval 8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D</a:t>
              </a:r>
              <a:endParaRPr lang="en-US" dirty="0"/>
            </a:p>
          </p:txBody>
        </p:sp>
      </p:grpSp>
      <p:grpSp>
        <p:nvGrpSpPr>
          <p:cNvPr id="87" name="Group 86"/>
          <p:cNvGrpSpPr/>
          <p:nvPr/>
        </p:nvGrpSpPr>
        <p:grpSpPr>
          <a:xfrm>
            <a:off x="257178" y="2362200"/>
            <a:ext cx="23545796" cy="2466643"/>
            <a:chOff x="534987" y="1869705"/>
            <a:chExt cx="22491452" cy="3026246"/>
          </a:xfrm>
        </p:grpSpPr>
        <p:grpSp>
          <p:nvGrpSpPr>
            <p:cNvPr id="88" name="Group 87"/>
            <p:cNvGrpSpPr/>
            <p:nvPr/>
          </p:nvGrpSpPr>
          <p:grpSpPr>
            <a:xfrm>
              <a:off x="534987" y="1869705"/>
              <a:ext cx="22491452" cy="3026246"/>
              <a:chOff x="534987" y="1647866"/>
              <a:chExt cx="22491452" cy="3026246"/>
            </a:xfrm>
          </p:grpSpPr>
          <p:sp>
            <p:nvSpPr>
              <p:cNvPr id="90" name="Rounded Rectangle 89"/>
              <p:cNvSpPr/>
              <p:nvPr/>
            </p:nvSpPr>
            <p:spPr bwMode="auto">
              <a:xfrm>
                <a:off x="755651" y="1720893"/>
                <a:ext cx="22270788" cy="2953219"/>
              </a:xfrm>
              <a:prstGeom prst="roundRect">
                <a:avLst>
                  <a:gd name="adj" fmla="val 5492"/>
                </a:avLst>
              </a:prstGeom>
              <a:solidFill>
                <a:srgbClr val="E0E0E0"/>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dirty="0"/>
              </a:p>
            </p:txBody>
          </p:sp>
          <p:grpSp>
            <p:nvGrpSpPr>
              <p:cNvPr id="91" name="Group 90"/>
              <p:cNvGrpSpPr/>
              <p:nvPr/>
            </p:nvGrpSpPr>
            <p:grpSpPr>
              <a:xfrm>
                <a:off x="534987" y="1647866"/>
                <a:ext cx="3505200" cy="1176337"/>
                <a:chOff x="534987" y="1647866"/>
                <a:chExt cx="3505200" cy="1176337"/>
              </a:xfrm>
            </p:grpSpPr>
            <p:sp>
              <p:nvSpPr>
                <p:cNvPr id="92"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sp>
              <p:nvSpPr>
                <p:cNvPr id="93" name="Pentagon 92"/>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16"/>
                  <a:endParaRPr lang="en-US">
                    <a:solidFill>
                      <a:prstClr val="white"/>
                    </a:solidFill>
                  </a:endParaRPr>
                </a:p>
              </p:txBody>
            </p:sp>
            <p:grpSp>
              <p:nvGrpSpPr>
                <p:cNvPr id="94" name="Group 11"/>
                <p:cNvGrpSpPr/>
                <p:nvPr/>
              </p:nvGrpSpPr>
              <p:grpSpPr bwMode="auto">
                <a:xfrm>
                  <a:off x="683775" y="1836907"/>
                  <a:ext cx="582199" cy="537956"/>
                  <a:chOff x="7440266" y="3398551"/>
                  <a:chExt cx="757238" cy="765175"/>
                </a:xfrm>
                <a:solidFill>
                  <a:schemeClr val="bg1">
                    <a:lumMod val="95000"/>
                  </a:schemeClr>
                </a:solidFill>
              </p:grpSpPr>
              <p:sp>
                <p:nvSpPr>
                  <p:cNvPr id="97" name="Freeform 96"/>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16">
                      <a:defRPr/>
                    </a:pPr>
                    <a:endParaRPr lang="en-US"/>
                  </a:p>
                </p:txBody>
              </p:sp>
              <p:sp>
                <p:nvSpPr>
                  <p:cNvPr id="98" name="Freeform 97"/>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16">
                      <a:defRPr/>
                    </a:pPr>
                    <a:endParaRPr lang="en-US"/>
                  </a:p>
                </p:txBody>
              </p:sp>
              <p:sp>
                <p:nvSpPr>
                  <p:cNvPr id="99" name="Freeform 98"/>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16">
                      <a:defRPr/>
                    </a:pPr>
                    <a:endParaRPr lang="en-US"/>
                  </a:p>
                </p:txBody>
              </p:sp>
              <p:sp>
                <p:nvSpPr>
                  <p:cNvPr id="100" name="Rectangle 99"/>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16">
                      <a:defRPr/>
                    </a:pPr>
                    <a:endParaRPr lang="en-US"/>
                  </a:p>
                </p:txBody>
              </p:sp>
              <p:sp>
                <p:nvSpPr>
                  <p:cNvPr id="101" name="Rectangle 100"/>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16">
                      <a:defRPr/>
                    </a:pPr>
                    <a:endParaRPr lang="en-US"/>
                  </a:p>
                </p:txBody>
              </p:sp>
              <p:sp>
                <p:nvSpPr>
                  <p:cNvPr id="102" name="Rectangle 101"/>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16">
                      <a:defRPr/>
                    </a:pPr>
                    <a:endParaRPr lang="en-US"/>
                  </a:p>
                </p:txBody>
              </p:sp>
              <p:sp>
                <p:nvSpPr>
                  <p:cNvPr id="103" name="Rectangle 102"/>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16">
                      <a:defRPr/>
                    </a:pPr>
                    <a:endParaRPr lang="en-US"/>
                  </a:p>
                </p:txBody>
              </p:sp>
            </p:grpSp>
            <p:sp>
              <p:nvSpPr>
                <p:cNvPr id="95" name="Chevron 94"/>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16">
                    <a:defRPr/>
                  </a:pPr>
                  <a:endParaRPr lang="en-US">
                    <a:solidFill>
                      <a:schemeClr val="tx1"/>
                    </a:solidFill>
                  </a:endParaRPr>
                </a:p>
              </p:txBody>
            </p:sp>
            <p:sp>
              <p:nvSpPr>
                <p:cNvPr id="96" name="TextBox 13"/>
                <p:cNvSpPr txBox="1">
                  <a:spLocks noChangeArrowheads="1"/>
                </p:cNvSpPr>
                <p:nvPr/>
              </p:nvSpPr>
              <p:spPr bwMode="auto">
                <a:xfrm>
                  <a:off x="1798706" y="1700170"/>
                  <a:ext cx="1749426" cy="92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b="1" dirty="0" err="1">
                      <a:solidFill>
                        <a:schemeClr val="bg1"/>
                      </a:solidFill>
                      <a:latin typeface="Tahoma" pitchFamily="34" charset="0"/>
                      <a:cs typeface="Tahoma" pitchFamily="34" charset="0"/>
                    </a:rPr>
                    <a:t>Câu</a:t>
                  </a:r>
                  <a:r>
                    <a:rPr lang="en-US" b="1" dirty="0">
                      <a:solidFill>
                        <a:schemeClr val="bg1"/>
                      </a:solidFill>
                      <a:latin typeface="Tahoma" pitchFamily="34" charset="0"/>
                      <a:cs typeface="Tahoma" pitchFamily="34" charset="0"/>
                    </a:rPr>
                    <a:t> 7</a:t>
                  </a:r>
                </a:p>
              </p:txBody>
            </p:sp>
          </p:grpSp>
        </p:grpSp>
        <p:sp>
          <p:nvSpPr>
            <p:cNvPr id="89" name="Rectangle 88"/>
            <p:cNvSpPr/>
            <p:nvPr/>
          </p:nvSpPr>
          <p:spPr>
            <a:xfrm>
              <a:off x="4040187" y="1945906"/>
              <a:ext cx="18468976" cy="113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65" tIns="91433" rIns="182865" bIns="91433">
              <a:spAutoFit/>
            </a:bodyPr>
            <a:lstStyle/>
            <a:p>
              <a:pPr defTabSz="914249" eaLnBrk="0" fontAlgn="base" hangingPunct="0">
                <a:spcBef>
                  <a:spcPct val="0"/>
                </a:spcBef>
                <a:spcAft>
                  <a:spcPct val="0"/>
                </a:spcAft>
              </a:pPr>
              <a:endParaRPr lang="en-US" altLang="en-US" sz="4800" dirty="0">
                <a:latin typeface="Times New Roman" panose="02020603050405020304" pitchFamily="18" charset="0"/>
                <a:cs typeface="Times New Roman" panose="02020603050405020304" pitchFamily="18" charset="0"/>
              </a:endParaRPr>
            </a:p>
          </p:txBody>
        </p:sp>
      </p:grpSp>
      <p:grpSp>
        <p:nvGrpSpPr>
          <p:cNvPr id="104" name="Group 103"/>
          <p:cNvGrpSpPr/>
          <p:nvPr/>
        </p:nvGrpSpPr>
        <p:grpSpPr>
          <a:xfrm>
            <a:off x="3435302" y="4919066"/>
            <a:ext cx="6228000" cy="1044000"/>
            <a:chOff x="1380347" y="3163074"/>
            <a:chExt cx="4903275" cy="997115"/>
          </a:xfrm>
        </p:grpSpPr>
        <p:sp>
          <p:nvSpPr>
            <p:cNvPr id="105" name="Rectangle 104"/>
            <p:cNvSpPr/>
            <p:nvPr/>
          </p:nvSpPr>
          <p:spPr>
            <a:xfrm>
              <a:off x="1765249" y="3163074"/>
              <a:ext cx="4518373" cy="997115"/>
            </a:xfrm>
            <a:prstGeom prst="rect">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6" name="Oval 105"/>
            <p:cNvSpPr/>
            <p:nvPr/>
          </p:nvSpPr>
          <p:spPr>
            <a:xfrm>
              <a:off x="1380347" y="3241572"/>
              <a:ext cx="721016" cy="662729"/>
            </a:xfrm>
            <a:prstGeom prst="ellipse">
              <a:avLst/>
            </a:prstGeom>
            <a:solidFill>
              <a:schemeClr val="accent5">
                <a:lumMod val="50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ahoma" pitchFamily="34" charset="0"/>
                  <a:ea typeface="Tahoma" pitchFamily="34" charset="0"/>
                  <a:cs typeface="Tahoma" pitchFamily="34" charset="0"/>
                </a:rPr>
                <a:t>A</a:t>
              </a:r>
              <a:endParaRPr lang="en-US" dirty="0"/>
            </a:p>
          </p:txBody>
        </p:sp>
      </p:grpSp>
      <p:sp>
        <p:nvSpPr>
          <p:cNvPr id="107" name="Oval 106"/>
          <p:cNvSpPr/>
          <p:nvPr/>
        </p:nvSpPr>
        <p:spPr>
          <a:xfrm>
            <a:off x="15100216" y="4963329"/>
            <a:ext cx="918813" cy="844536"/>
          </a:xfrm>
          <a:prstGeom prst="ellipse">
            <a:avLst/>
          </a:prstGeom>
          <a:solidFill>
            <a:schemeClr val="accent6">
              <a:lumMod val="75000"/>
            </a:schemeClr>
          </a:solidFill>
          <a:ln w="889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r>
              <a:rPr lang="en-US" b="1" dirty="0">
                <a:latin typeface="Tahoma" pitchFamily="34" charset="0"/>
                <a:ea typeface="Tahoma" pitchFamily="34" charset="0"/>
                <a:cs typeface="Tahoma" pitchFamily="34" charset="0"/>
              </a:rPr>
              <a:t>C</a:t>
            </a:r>
            <a:endParaRPr lang="en-US" dirty="0"/>
          </a:p>
        </p:txBody>
      </p:sp>
      <mc:AlternateContent xmlns:mc="http://schemas.openxmlformats.org/markup-compatibility/2006">
        <mc:Choice xmlns:a14="http://schemas.microsoft.com/office/drawing/2010/main" Requires="a14">
          <p:sp>
            <p:nvSpPr>
              <p:cNvPr id="108" name="Rectangle 107"/>
              <p:cNvSpPr/>
              <p:nvPr/>
            </p:nvSpPr>
            <p:spPr>
              <a:xfrm>
                <a:off x="4665477" y="5006083"/>
                <a:ext cx="3076471" cy="769437"/>
              </a:xfrm>
              <a:prstGeom prst="rect">
                <a:avLst/>
              </a:prstGeom>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r>
                        <m:rPr>
                          <m:nor/>
                        </m:rP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m:t>Tam</m:t>
                      </m:r>
                      <m:r>
                        <m:rPr>
                          <m:nor/>
                        </m:rP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m:t> </m:t>
                      </m:r>
                      <m:r>
                        <m:rPr>
                          <m:nor/>
                        </m:rP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m:t>gi</m:t>
                      </m:r>
                      <m:r>
                        <m:rPr>
                          <m:nor/>
                        </m:rP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m:t>á</m:t>
                      </m:r>
                      <m:r>
                        <m:rPr>
                          <m:nor/>
                        </m:rP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m:t>c</m:t>
                      </m:r>
                      <m:r>
                        <m:rPr>
                          <m:nor/>
                        </m:rP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m:t>.</m:t>
                      </m:r>
                    </m:oMath>
                  </m:oMathPara>
                </a14:m>
                <a:endPar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08" name="Rectangle 107"/>
              <p:cNvSpPr>
                <a:spLocks noRot="1" noChangeAspect="1" noMove="1" noResize="1" noEditPoints="1" noAdjustHandles="1" noChangeArrowheads="1" noChangeShapeType="1" noTextEdit="1"/>
              </p:cNvSpPr>
              <p:nvPr/>
            </p:nvSpPr>
            <p:spPr>
              <a:xfrm>
                <a:off x="4665477" y="5006083"/>
                <a:ext cx="3076471" cy="769437"/>
              </a:xfrm>
              <a:prstGeom prst="rect">
                <a:avLst/>
              </a:prstGeom>
              <a:blipFill>
                <a:blip r:embed="rId3"/>
                <a:stretch>
                  <a:fillRect/>
                </a:stretch>
              </a:blipFill>
            </p:spPr>
            <p:txBody>
              <a:bodyPr/>
              <a:lstStyle/>
              <a:p>
                <a:r>
                  <a:rPr lang="en-US">
                    <a:noFill/>
                  </a:rPr>
                  <a:t> </a:t>
                </a:r>
              </a:p>
            </p:txBody>
          </p:sp>
        </mc:Fallback>
      </mc:AlternateContent>
      <p:sp>
        <p:nvSpPr>
          <p:cNvPr id="109" name="Rectangle 108"/>
          <p:cNvSpPr/>
          <p:nvPr/>
        </p:nvSpPr>
        <p:spPr>
          <a:xfrm>
            <a:off x="4759368" y="6445800"/>
            <a:ext cx="4681078" cy="769437"/>
          </a:xfrm>
          <a:prstGeom prst="rect">
            <a:avLst/>
          </a:prstGeom>
        </p:spPr>
        <p:txBody>
          <a:bodyPr wrap="none" lIns="91434" tIns="45718" rIns="91434" bIns="45718">
            <a:spAutoFit/>
          </a:bodyPr>
          <a:lstStyle/>
          <a:p>
            <a:r>
              <a:rPr lang="en-US" sz="4400" b="1" dirty="0" err="1">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110" name="Rectangle 109"/>
          <p:cNvSpPr/>
          <p:nvPr/>
        </p:nvSpPr>
        <p:spPr>
          <a:xfrm>
            <a:off x="16427130" y="5014288"/>
            <a:ext cx="3498061" cy="769437"/>
          </a:xfrm>
          <a:prstGeom prst="rect">
            <a:avLst/>
          </a:prstGeom>
        </p:spPr>
        <p:txBody>
          <a:bodyPr wrap="none" lIns="91434" tIns="45718" rIns="91434" bIns="45718">
            <a:spAutoFit/>
          </a:bodyPr>
          <a:lstStyle/>
          <a:p>
            <a:r>
              <a:rPr lang="en-US" sz="4400" b="1" dirty="0" err="1">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 thang.</a:t>
            </a:r>
            <a:endParaRPr lang="en-US" sz="4400" b="1" dirty="0">
              <a:solidFill>
                <a:schemeClr val="accent3">
                  <a:lumMod val="20000"/>
                  <a:lumOff val="80000"/>
                </a:schemeClr>
              </a:solidFill>
            </a:endParaRPr>
          </a:p>
        </p:txBody>
      </p:sp>
      <p:sp>
        <p:nvSpPr>
          <p:cNvPr id="111" name="Rectangle 110"/>
          <p:cNvSpPr/>
          <p:nvPr/>
        </p:nvSpPr>
        <p:spPr>
          <a:xfrm>
            <a:off x="16625493" y="6385893"/>
            <a:ext cx="3424323" cy="769437"/>
          </a:xfrm>
          <a:prstGeom prst="rect">
            <a:avLst/>
          </a:prstGeom>
        </p:spPr>
        <p:txBody>
          <a:bodyPr wrap="none" lIns="91434" tIns="45718" rIns="91434" bIns="45718">
            <a:spAutoFit/>
          </a:bodyPr>
          <a:lstStyle/>
          <a:p>
            <a:r>
              <a:rPr lang="en-US" sz="4400" b="1" dirty="0" err="1">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Hình</a:t>
            </a:r>
            <a:r>
              <a:rPr lang="en-US" sz="4400" b="1" dirty="0">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accent3">
                    <a:lumMod val="20000"/>
                    <a:lumOff val="80000"/>
                  </a:schemeClr>
                </a:solidFill>
                <a:latin typeface="Tahoma" panose="020B0604030504040204" pitchFamily="34" charset="0"/>
                <a:ea typeface="Tahoma" panose="020B0604030504040204" pitchFamily="34" charset="0"/>
                <a:cs typeface="Tahoma" panose="020B0604030504040204" pitchFamily="34" charset="0"/>
              </a:rPr>
              <a:t>vuông</a:t>
            </a:r>
            <a:endParaRPr lang="en-US" sz="4400" b="1" dirty="0">
              <a:solidFill>
                <a:schemeClr val="accent3">
                  <a:lumMod val="20000"/>
                  <a:lumOff val="80000"/>
                </a:schemeClr>
              </a:solidFill>
            </a:endParaRPr>
          </a:p>
        </p:txBody>
      </p:sp>
      <p:grpSp>
        <p:nvGrpSpPr>
          <p:cNvPr id="113" name="Group 112"/>
          <p:cNvGrpSpPr/>
          <p:nvPr/>
        </p:nvGrpSpPr>
        <p:grpSpPr>
          <a:xfrm>
            <a:off x="571743" y="7410455"/>
            <a:ext cx="23231231" cy="6105520"/>
            <a:chOff x="1270510" y="5267367"/>
            <a:chExt cx="23234256" cy="5415591"/>
          </a:xfrm>
        </p:grpSpPr>
        <p:sp>
          <p:nvSpPr>
            <p:cNvPr id="115" name="Rounded Rectangle 114"/>
            <p:cNvSpPr/>
            <p:nvPr/>
          </p:nvSpPr>
          <p:spPr>
            <a:xfrm>
              <a:off x="1284908" y="5638799"/>
              <a:ext cx="23219858" cy="5044159"/>
            </a:xfrm>
            <a:prstGeom prst="roundRect">
              <a:avLst>
                <a:gd name="adj" fmla="val 2239"/>
              </a:avLst>
            </a:prstGeom>
            <a:solidFill>
              <a:schemeClr val="accent6">
                <a:lumMod val="20000"/>
                <a:lumOff val="80000"/>
              </a:schemeClr>
            </a:solidFill>
            <a:ln w="571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1270510" y="5267367"/>
              <a:ext cx="4643604" cy="828633"/>
              <a:chOff x="1224541" y="6322796"/>
              <a:chExt cx="4643604" cy="828633"/>
            </a:xfrm>
          </p:grpSpPr>
          <p:sp>
            <p:nvSpPr>
              <p:cNvPr id="11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91428" tIns="45714" rIns="91428" bIns="45714" numCol="1" anchor="t" anchorCtr="0" compatLnSpc="1">
                <a:prstTxWarp prst="textNoShape">
                  <a:avLst/>
                </a:prstTxWarp>
              </a:bodyPr>
              <a:lstStyle/>
              <a:p>
                <a:endParaRPr lang="en-US" dirty="0"/>
              </a:p>
            </p:txBody>
          </p:sp>
          <p:sp>
            <p:nvSpPr>
              <p:cNvPr id="118" name="TextBox 117"/>
              <p:cNvSpPr txBox="1"/>
              <p:nvPr/>
            </p:nvSpPr>
            <p:spPr>
              <a:xfrm>
                <a:off x="2296331" y="6349326"/>
                <a:ext cx="3238808" cy="668845"/>
              </a:xfrm>
              <a:prstGeom prst="rect">
                <a:avLst/>
              </a:prstGeom>
              <a:noFill/>
            </p:spPr>
            <p:txBody>
              <a:bodyPr wrap="none" rtlCol="0">
                <a:spAutoFit/>
              </a:bodyPr>
              <a:lstStyle/>
              <a:p>
                <a:r>
                  <a:rPr lang="en-US" b="1" dirty="0" err="1">
                    <a:solidFill>
                      <a:schemeClr val="accent6">
                        <a:lumMod val="50000"/>
                      </a:schemeClr>
                    </a:solidFill>
                    <a:latin typeface="Tahoma" pitchFamily="34" charset="0"/>
                    <a:ea typeface="Tahoma" pitchFamily="34" charset="0"/>
                    <a:cs typeface="Tahoma" pitchFamily="34" charset="0"/>
                  </a:rPr>
                  <a:t>Hướng</a:t>
                </a:r>
                <a:r>
                  <a:rPr lang="en-US" b="1" dirty="0">
                    <a:solidFill>
                      <a:schemeClr val="accent6">
                        <a:lumMod val="50000"/>
                      </a:schemeClr>
                    </a:solidFill>
                    <a:latin typeface="Tahoma" pitchFamily="34" charset="0"/>
                    <a:ea typeface="Tahoma" pitchFamily="34" charset="0"/>
                    <a:cs typeface="Tahoma" pitchFamily="34" charset="0"/>
                  </a:rPr>
                  <a:t> </a:t>
                </a:r>
                <a:r>
                  <a:rPr lang="en-US" b="1" dirty="0" err="1">
                    <a:solidFill>
                      <a:schemeClr val="accent6">
                        <a:lumMod val="50000"/>
                      </a:schemeClr>
                    </a:solidFill>
                    <a:latin typeface="Tahoma" pitchFamily="34" charset="0"/>
                    <a:ea typeface="Tahoma" pitchFamily="34" charset="0"/>
                    <a:cs typeface="Tahoma" pitchFamily="34" charset="0"/>
                  </a:rPr>
                  <a:t>dẫn</a:t>
                </a:r>
                <a:endParaRPr lang="en-US" b="1" dirty="0">
                  <a:solidFill>
                    <a:schemeClr val="accent6">
                      <a:lumMod val="50000"/>
                    </a:schemeClr>
                  </a:solidFill>
                  <a:latin typeface="Tahoma" pitchFamily="34" charset="0"/>
                  <a:ea typeface="Tahoma" pitchFamily="34" charset="0"/>
                  <a:cs typeface="Tahoma" pitchFamily="34" charset="0"/>
                </a:endParaRPr>
              </a:p>
            </p:txBody>
          </p:sp>
          <p:sp>
            <p:nvSpPr>
              <p:cNvPr id="119" name="Round Diagonal Corner Rectangle 118"/>
              <p:cNvSpPr/>
              <p:nvPr/>
            </p:nvSpPr>
            <p:spPr>
              <a:xfrm flipV="1">
                <a:off x="1224541" y="6322799"/>
                <a:ext cx="903517" cy="828630"/>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8" tIns="45714" rIns="91428" bIns="45714" numCol="1" anchor="t" anchorCtr="0" compatLnSpc="1">
                <a:prstTxWarp prst="textNoShape">
                  <a:avLst/>
                </a:prstTxWarp>
              </a:bodyPr>
              <a:lstStyle/>
              <a:p>
                <a:endParaRPr lang="en-US"/>
              </a:p>
            </p:txBody>
          </p:sp>
        </p:grpSp>
      </p:grpSp>
      <p:sp>
        <p:nvSpPr>
          <p:cNvPr id="114" name="Rectangle 113"/>
          <p:cNvSpPr/>
          <p:nvPr/>
        </p:nvSpPr>
        <p:spPr>
          <a:xfrm>
            <a:off x="914401" y="8534400"/>
            <a:ext cx="21412200" cy="84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53" tIns="91427" rIns="182853" bIns="91427">
            <a:spAutoFit/>
          </a:bodyPr>
          <a:lstStyle/>
          <a:p>
            <a:pPr algn="just"/>
            <a:endParaRPr lang="en-US" dirty="0">
              <a:latin typeface="+mj-lt"/>
              <a:cs typeface="Times New Roman" panose="02020603050405020304" pitchFamily="18" charset="0"/>
            </a:endParaRPr>
          </a:p>
        </p:txBody>
      </p:sp>
      <p:sp>
        <p:nvSpPr>
          <p:cNvPr id="6" name="TextBox 5"/>
          <p:cNvSpPr txBox="1"/>
          <p:nvPr/>
        </p:nvSpPr>
        <p:spPr>
          <a:xfrm>
            <a:off x="21141074" y="1970948"/>
            <a:ext cx="184718" cy="754049"/>
          </a:xfrm>
          <a:prstGeom prst="rect">
            <a:avLst/>
          </a:prstGeom>
          <a:noFill/>
        </p:spPr>
        <p:txBody>
          <a:bodyPr wrap="none" lIns="91434" tIns="45718" rIns="91434" bIns="45718" rtlCol="0">
            <a:spAutoFit/>
          </a:bodyPr>
          <a:lstStyle/>
          <a:p>
            <a:endParaRPr lang="en-US" dirty="0"/>
          </a:p>
        </p:txBody>
      </p:sp>
      <mc:AlternateContent xmlns:mc="http://schemas.openxmlformats.org/markup-compatibility/2006">
        <mc:Choice xmlns:a14="http://schemas.microsoft.com/office/drawing/2010/main" Requires="a14">
          <p:sp>
            <p:nvSpPr>
              <p:cNvPr id="2" name="Rectangle 1"/>
              <p:cNvSpPr/>
              <p:nvPr/>
            </p:nvSpPr>
            <p:spPr>
              <a:xfrm>
                <a:off x="914401" y="2568470"/>
                <a:ext cx="21736050" cy="2123658"/>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Cho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chóp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𝑺</m:t>
                    </m:r>
                    <m:r>
                      <a:rPr lang="en-US" sz="4400" b="1">
                        <a:latin typeface="Cambria Math"/>
                      </a:rPr>
                      <m:t>.</m:t>
                    </m:r>
                    <m:r>
                      <a:rPr lang="en-US" sz="4400" b="1" i="1">
                        <a:latin typeface="Cambria Math"/>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đáy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tâm</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𝑶</m:t>
                    </m:r>
                  </m:oMath>
                </a14:m>
                <a:r>
                  <a:rPr lang="en-US" sz="44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sz="4400" b="1" i="1">
                        <a:latin typeface="Cambria Math"/>
                      </a:rPr>
                      <m:t>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trung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𝑩𝑪</m:t>
                    </m:r>
                  </m:oMath>
                </a14:m>
                <a:r>
                  <a:rPr lang="en-US" sz="4400" b="1" dirty="0">
                    <a:latin typeface="Tahoma" panose="020B0604030504040204" pitchFamily="34" charset="0"/>
                    <a:ea typeface="Tahoma" panose="020B0604030504040204" pitchFamily="34" charset="0"/>
                    <a:cs typeface="Tahoma" panose="020B0604030504040204" pitchFamily="34" charset="0"/>
                  </a:rPr>
                  <a:t> . Qua </a:t>
                </a:r>
                <a14:m>
                  <m:oMath xmlns:m="http://schemas.openxmlformats.org/officeDocument/2006/math">
                    <m:r>
                      <a:rPr lang="en-US" sz="4400" b="1" i="1">
                        <a:latin typeface="Cambria Math"/>
                      </a:rPr>
                      <m:t>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phẳng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𝜶</m:t>
                        </m:r>
                      </m:e>
                    </m:d>
                  </m:oMath>
                </a14:m>
                <a:r>
                  <a:rPr lang="en-US" sz="4400" b="1" dirty="0">
                    <a:latin typeface="Tahoma" panose="020B0604030504040204" pitchFamily="34" charset="0"/>
                    <a:ea typeface="Tahoma" panose="020B0604030504040204" pitchFamily="34" charset="0"/>
                    <a:cs typeface="Tahoma" panose="020B0604030504040204" pitchFamily="34" charset="0"/>
                  </a:rPr>
                  <a:t> song song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𝑺𝑪𝑫</m:t>
                        </m:r>
                      </m:e>
                    </m:d>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bới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a:rPr>
                          <m:t>𝜶</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chóp</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𝑺</m:t>
                    </m:r>
                    <m:r>
                      <a:rPr lang="en-US" sz="4400" b="1">
                        <a:latin typeface="Cambria Math"/>
                      </a:rPr>
                      <m:t>.</m:t>
                    </m:r>
                    <m:r>
                      <a:rPr lang="en-US" sz="4400" b="1" i="1">
                        <a:latin typeface="Cambria Math"/>
                      </a:rPr>
                      <m:t>𝑨𝑩𝑪𝑫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gì</a:t>
                </a:r>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2" name="Rectangle 1"/>
              <p:cNvSpPr>
                <a:spLocks noRot="1" noChangeAspect="1" noMove="1" noResize="1" noEditPoints="1" noAdjustHandles="1" noChangeArrowheads="1" noChangeShapeType="1" noTextEdit="1"/>
              </p:cNvSpPr>
              <p:nvPr/>
            </p:nvSpPr>
            <p:spPr>
              <a:xfrm>
                <a:off x="914401" y="2568470"/>
                <a:ext cx="21736050" cy="2123658"/>
              </a:xfrm>
              <a:prstGeom prst="rect">
                <a:avLst/>
              </a:prstGeom>
              <a:blipFill>
                <a:blip r:embed="rId4"/>
                <a:stretch>
                  <a:fillRect l="-1122" t="-6017" r="-897" b="-12321"/>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E9EEA9C9-DEEA-4F2C-9944-3E4DFAD5DD7B}"/>
              </a:ext>
            </a:extLst>
          </p:cNvPr>
          <p:cNvGrpSpPr/>
          <p:nvPr/>
        </p:nvGrpSpPr>
        <p:grpSpPr>
          <a:xfrm>
            <a:off x="-454895" y="1572073"/>
            <a:ext cx="11206909" cy="830902"/>
            <a:chOff x="-288924" y="1892299"/>
            <a:chExt cx="11208937" cy="830899"/>
          </a:xfrm>
        </p:grpSpPr>
        <p:sp>
          <p:nvSpPr>
            <p:cNvPr id="56" name="Rounded Rectangle 2">
              <a:extLst>
                <a:ext uri="{FF2B5EF4-FFF2-40B4-BE49-F238E27FC236}">
                  <a16:creationId xmlns:a16="http://schemas.microsoft.com/office/drawing/2014/main" id="{B5A98E91-80AD-40F5-90B2-87D8C028F1BB}"/>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C9F0D68-1CA7-4920-881C-07613B1B3C94}"/>
                </a:ext>
              </a:extLst>
            </p:cNvPr>
            <p:cNvSpPr txBox="1"/>
            <p:nvPr/>
          </p:nvSpPr>
          <p:spPr>
            <a:xfrm>
              <a:off x="1082676" y="1922269"/>
              <a:ext cx="1088957"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VII</a:t>
              </a:r>
            </a:p>
          </p:txBody>
        </p:sp>
        <p:sp>
          <p:nvSpPr>
            <p:cNvPr id="58" name="TextBox 57">
              <a:extLst>
                <a:ext uri="{FF2B5EF4-FFF2-40B4-BE49-F238E27FC236}">
                  <a16:creationId xmlns:a16="http://schemas.microsoft.com/office/drawing/2014/main" id="{B22F2C3E-3A58-4678-AD0A-417F7C3D0188}"/>
                </a:ext>
              </a:extLst>
            </p:cNvPr>
            <p:cNvSpPr txBox="1"/>
            <p:nvPr/>
          </p:nvSpPr>
          <p:spPr>
            <a:xfrm>
              <a:off x="2087561" y="1892299"/>
              <a:ext cx="8832452" cy="830899"/>
            </a:xfrm>
            <a:prstGeom prst="rect">
              <a:avLst/>
            </a:prstGeom>
            <a:noFill/>
          </p:spPr>
          <p:txBody>
            <a:bodyPr wrap="square" rtlCol="0">
              <a:spAutoFit/>
            </a:bodyPr>
            <a:lstStyle/>
            <a:p>
              <a:pPr>
                <a:spcBef>
                  <a:spcPts val="600"/>
                </a:spcBef>
                <a:defRPr/>
              </a:pPr>
              <a:r>
                <a:rPr lang="en-US" sz="4800" b="1" dirty="0" err="1">
                  <a:solidFill>
                    <a:srgbClr val="145F82"/>
                  </a:solidFill>
                  <a:latin typeface="Tahoma" pitchFamily="34" charset="0"/>
                  <a:ea typeface="Tahoma" pitchFamily="34" charset="0"/>
                  <a:cs typeface="Tahoma" pitchFamily="34" charset="0"/>
                </a:rPr>
                <a:t>Bài</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tập</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trắc</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nghiệm</a:t>
              </a:r>
              <a:endParaRPr lang="en-US" sz="4800" b="1" dirty="0">
                <a:solidFill>
                  <a:srgbClr val="135F82"/>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 name="Rectangle 4"/>
              <p:cNvSpPr/>
              <p:nvPr/>
            </p:nvSpPr>
            <p:spPr>
              <a:xfrm>
                <a:off x="628650" y="8324865"/>
                <a:ext cx="17373600" cy="5057731"/>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𝑨𝑩𝑪𝑫</m:t>
                        </m:r>
                      </m:e>
                    </m:d>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kẻ</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𝑴𝑵</m:t>
                    </m:r>
                    <m:r>
                      <a:rPr lang="en-US" sz="4400" b="1">
                        <a:latin typeface="Cambria Math" panose="02040503050406030204" pitchFamily="18" charset="0"/>
                      </a:rPr>
                      <m:t>//</m:t>
                    </m:r>
                    <m:r>
                      <a:rPr lang="en-US" sz="4400" b="1" i="1">
                        <a:latin typeface="Cambria Math" panose="02040503050406030204" pitchFamily="18" charset="0"/>
                      </a:rPr>
                      <m:t>𝑪𝑫</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𝑪𝑫</m:t>
                    </m:r>
                    <m:r>
                      <a:rPr lang="en-US" sz="4400" b="1">
                        <a:latin typeface="Cambria Math" panose="02040503050406030204" pitchFamily="18" charset="0"/>
                      </a:rPr>
                      <m:t>//</m:t>
                    </m:r>
                    <m:r>
                      <a:rPr lang="en-US" sz="4400" b="1" i="1">
                        <a:latin typeface="Cambria Math" panose="02040503050406030204" pitchFamily="18" charset="0"/>
                      </a:rPr>
                      <m:t>𝑨𝑩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r>
                      <a:rPr lang="en-US" sz="4400" b="1" i="1">
                        <a:latin typeface="Cambria Math" panose="02040503050406030204" pitchFamily="18" charset="0"/>
                      </a:rPr>
                      <m:t>𝑴𝑵</m:t>
                    </m:r>
                    <m:r>
                      <a:rPr lang="en-US" sz="4400" b="1">
                        <a:latin typeface="Cambria Math" panose="02040503050406030204" pitchFamily="18" charset="0"/>
                      </a:rPr>
                      <m:t>//</m:t>
                    </m:r>
                    <m:r>
                      <a:rPr lang="en-US" sz="4400" b="1" i="1">
                        <a:latin typeface="Cambria Math" panose="02040503050406030204" pitchFamily="18" charset="0"/>
                      </a:rPr>
                      <m:t>𝑨𝑩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𝟏</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𝑺𝑩𝑪</m:t>
                        </m:r>
                      </m:e>
                    </m:d>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kẻ</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𝑴𝑸</m:t>
                    </m:r>
                    <m:r>
                      <a:rPr lang="en-US" sz="4400" b="1">
                        <a:latin typeface="Cambria Math" panose="02040503050406030204" pitchFamily="18" charset="0"/>
                      </a:rPr>
                      <m:t>//</m:t>
                    </m:r>
                    <m:r>
                      <a:rPr lang="en-US" sz="4400" b="1" i="1">
                        <a:latin typeface="Cambria Math" panose="02040503050406030204" pitchFamily="18" charset="0"/>
                      </a:rPr>
                      <m:t>𝑺𝑪</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𝑺𝑸</m:t>
                        </m:r>
                      </m:num>
                      <m:den>
                        <m:r>
                          <a:rPr lang="en-US" sz="4400" b="1" i="1">
                            <a:latin typeface="Cambria Math" panose="02040503050406030204" pitchFamily="18" charset="0"/>
                          </a:rPr>
                          <m:t>𝑺𝑩</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𝑪𝑴</m:t>
                        </m:r>
                      </m:num>
                      <m:den>
                        <m:r>
                          <a:rPr lang="en-US" sz="4400" b="1" i="1">
                            <a:latin typeface="Cambria Math" panose="02040503050406030204" pitchFamily="18" charset="0"/>
                          </a:rPr>
                          <m:t>𝑪𝑩</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𝑺𝑨𝑫</m:t>
                        </m:r>
                      </m:e>
                    </m:d>
                  </m:oMath>
                </a14:m>
                <a:r>
                  <a:rPr lang="en-US" sz="4400" b="1" dirty="0">
                    <a:latin typeface="Tahoma" panose="020B0604030504040204" pitchFamily="34" charset="0"/>
                    <a:ea typeface="Tahoma" panose="020B0604030504040204" pitchFamily="34" charset="0"/>
                    <a:cs typeface="Tahoma" panose="020B0604030504040204" pitchFamily="34" charset="0"/>
                  </a:rPr>
                  <a:t> ,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kẻ</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𝑵𝑷</m:t>
                    </m:r>
                    <m:r>
                      <a:rPr lang="en-US" sz="4400" b="1">
                        <a:latin typeface="Cambria Math" panose="02040503050406030204" pitchFamily="18" charset="0"/>
                      </a:rPr>
                      <m:t>//</m:t>
                    </m:r>
                    <m:r>
                      <a:rPr lang="en-US" sz="4400" b="1" i="1">
                        <a:latin typeface="Cambria Math" panose="02040503050406030204" pitchFamily="18" charset="0"/>
                      </a:rPr>
                      <m:t>𝑺𝑫</m:t>
                    </m:r>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𝑺𝑷</m:t>
                        </m:r>
                      </m:num>
                      <m:den>
                        <m:r>
                          <a:rPr lang="en-US" sz="4400" b="1" i="1">
                            <a:latin typeface="Cambria Math" panose="02040503050406030204" pitchFamily="18" charset="0"/>
                          </a:rPr>
                          <m:t>𝑺𝑨</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𝑫𝑵</m:t>
                        </m:r>
                      </m:num>
                      <m:den>
                        <m:r>
                          <a:rPr lang="en-US" sz="4400" b="1" i="1">
                            <a:latin typeface="Cambria Math" panose="02040503050406030204" pitchFamily="18" charset="0"/>
                          </a:rPr>
                          <m:t>𝑫𝑨</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𝟏</m:t>
                        </m:r>
                      </m:num>
                      <m:den>
                        <m:r>
                          <a:rPr lang="en-US" sz="4400" b="1" i="1">
                            <a:latin typeface="Cambria Math" panose="02040503050406030204" pitchFamily="18" charset="0"/>
                          </a:rPr>
                          <m:t>𝟐</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𝑺𝑸</m:t>
                        </m:r>
                      </m:num>
                      <m:den>
                        <m:r>
                          <a:rPr lang="en-US" sz="4400" b="1" i="1">
                            <a:latin typeface="Cambria Math" panose="02040503050406030204" pitchFamily="18" charset="0"/>
                          </a:rPr>
                          <m:t>𝑺𝑩</m:t>
                        </m:r>
                      </m:den>
                    </m:f>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𝑺𝑷</m:t>
                        </m:r>
                      </m:num>
                      <m:den>
                        <m:r>
                          <a:rPr lang="en-US" sz="4400" b="1" i="1">
                            <a:latin typeface="Cambria Math" panose="02040503050406030204" pitchFamily="18" charset="0"/>
                          </a:rPr>
                          <m:t>𝑺𝑨</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𝑷𝑸</m:t>
                    </m:r>
                    <m:r>
                      <a:rPr lang="en-US" sz="4400" b="1">
                        <a:latin typeface="Cambria Math" panose="02040503050406030204" pitchFamily="18" charset="0"/>
                      </a:rPr>
                      <m:t>//</m:t>
                    </m:r>
                    <m:r>
                      <a:rPr lang="en-US" sz="4400" b="1" i="1">
                        <a:latin typeface="Cambria Math" panose="02040503050406030204" pitchFamily="18" charset="0"/>
                      </a:rPr>
                      <m:t>𝑨𝑩</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𝟐</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p>
              <a:p>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𝟏</m:t>
                        </m:r>
                      </m:e>
                    </m:d>
                    <m:r>
                      <a:rPr lang="en-US" sz="4400" b="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𝟐</m:t>
                        </m:r>
                      </m:e>
                    </m:d>
                  </m:oMath>
                </a14:m>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𝑴𝑵</m:t>
                    </m:r>
                    <m:r>
                      <a:rPr lang="en-US" sz="4400" b="1">
                        <a:latin typeface="Cambria Math" panose="02040503050406030204" pitchFamily="18" charset="0"/>
                      </a:rPr>
                      <m:t>//</m:t>
                    </m:r>
                    <m:r>
                      <a:rPr lang="en-US" sz="4400" b="1" i="1">
                        <a:latin typeface="Cambria Math" panose="02040503050406030204" pitchFamily="18" charset="0"/>
                      </a:rPr>
                      <m:t>𝑷𝑸</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thang  </a:t>
                </a:r>
                <a14:m>
                  <m:oMath xmlns:m="http://schemas.openxmlformats.org/officeDocument/2006/math">
                    <m:r>
                      <a:rPr lang="en-US" sz="4400" b="1" i="1">
                        <a:latin typeface="Cambria Math" panose="02040503050406030204" pitchFamily="18" charset="0"/>
                      </a:rPr>
                      <m:t>𝑴𝑵𝑷𝑸</m:t>
                    </m:r>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628650" y="8324865"/>
                <a:ext cx="17373600" cy="5057731"/>
              </a:xfrm>
              <a:prstGeom prst="rect">
                <a:avLst/>
              </a:prstGeom>
              <a:blipFill rotWithShape="1">
                <a:blip r:embed="rId5"/>
                <a:stretch>
                  <a:fillRect l="-1404" t="-2533" b="-4825"/>
                </a:stretch>
              </a:blipFill>
            </p:spPr>
            <p:txBody>
              <a:bodyPr/>
              <a:lstStyle/>
              <a:p>
                <a:r>
                  <a:rPr lang="en-US">
                    <a:noFill/>
                  </a:rPr>
                  <a:t> </a:t>
                </a:r>
              </a:p>
            </p:txBody>
          </p:sp>
        </mc:Fallback>
      </mc:AlternateContent>
      <p:pic>
        <p:nvPicPr>
          <p:cNvPr id="28674"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66615" y="7915274"/>
            <a:ext cx="7435714" cy="542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91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down)">
                                      <p:cBhvr>
                                        <p:cTn id="16" dur="500"/>
                                        <p:tgtEl>
                                          <p:spTgt spid="45"/>
                                        </p:tgtEl>
                                      </p:cBhvr>
                                    </p:animEffec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wipe(left)">
                                      <p:cBhvr>
                                        <p:cTn id="43" dur="500"/>
                                        <p:tgtEl>
                                          <p:spTgt spid="11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8674"/>
                                        </p:tgtEl>
                                        <p:attrNameLst>
                                          <p:attrName>style.visibility</p:attrName>
                                        </p:attrNameLst>
                                      </p:cBhvr>
                                      <p:to>
                                        <p:strVal val="visible"/>
                                      </p:to>
                                    </p:set>
                                    <p:animEffect transition="in" filter="barn(inVertical)">
                                      <p:cBhvr>
                                        <p:cTn id="48" dur="500"/>
                                        <p:tgtEl>
                                          <p:spTgt spid="2867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nodePh="1">
                                  <p:stCondLst>
                                    <p:cond delay="0"/>
                                  </p:stCondLst>
                                  <p:endCondLst>
                                    <p:cond evt="begin" delay="0">
                                      <p:tn val="51"/>
                                    </p:cond>
                                  </p:endCondLst>
                                  <p:childTnLst>
                                    <p:set>
                                      <p:cBhvr>
                                        <p:cTn id="52" dur="1" fill="hold">
                                          <p:stCondLst>
                                            <p:cond delay="0"/>
                                          </p:stCondLst>
                                        </p:cTn>
                                        <p:tgtEl>
                                          <p:spTgt spid="114">
                                            <p:txEl>
                                              <p:pRg st="0" end="0"/>
                                            </p:txEl>
                                          </p:spTgt>
                                        </p:tgtEl>
                                        <p:attrNameLst>
                                          <p:attrName>style.visibility</p:attrName>
                                        </p:attrNameLst>
                                      </p:cBhvr>
                                      <p:to>
                                        <p:strVal val="visible"/>
                                      </p:to>
                                    </p:set>
                                    <p:animEffect transition="in" filter="wipe(left)">
                                      <p:cBhvr>
                                        <p:cTn id="53" dur="500"/>
                                        <p:tgtEl>
                                          <p:spTgt spid="11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barn(inVertical)">
                                      <p:cBhvr>
                                        <p:cTn id="58" dur="5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barn(inVertical)">
                                      <p:cBhvr>
                                        <p:cTn id="63" dur="500"/>
                                        <p:tgtEl>
                                          <p:spTgt spid="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Effect transition="in" filter="barn(inVertical)">
                                      <p:cBhvr>
                                        <p:cTn id="68" dur="500"/>
                                        <p:tgtEl>
                                          <p:spTgt spid="5">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Effect transition="in" filter="barn(inVertical)">
                                      <p:cBhvr>
                                        <p:cTn id="73" dur="500"/>
                                        <p:tgtEl>
                                          <p:spTgt spid="5">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barn(inVertical)">
                                      <p:cBhvr>
                                        <p:cTn id="78" dur="500"/>
                                        <p:tgtEl>
                                          <p:spTgt spid="5">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5">
                                            <p:txEl>
                                              <p:pRg st="5" end="5"/>
                                            </p:txEl>
                                          </p:spTgt>
                                        </p:tgtEl>
                                        <p:attrNameLst>
                                          <p:attrName>style.visibility</p:attrName>
                                        </p:attrNameLst>
                                      </p:cBhvr>
                                      <p:to>
                                        <p:strVal val="visible"/>
                                      </p:to>
                                    </p:set>
                                    <p:animEffect transition="in" filter="barn(inVertical)">
                                      <p:cBhvr>
                                        <p:cTn id="83" dur="500"/>
                                        <p:tgtEl>
                                          <p:spTgt spid="5">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107"/>
                                        </p:tgtEl>
                                        <p:attrNameLst>
                                          <p:attrName>style.visibility</p:attrName>
                                        </p:attrNameLst>
                                      </p:cBhvr>
                                      <p:to>
                                        <p:strVal val="visible"/>
                                      </p:to>
                                    </p:set>
                                    <p:animEffect transition="in" filter="wheel(1)">
                                      <p:cBhvr>
                                        <p:cTn id="88"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p:bldP spid="109" grpId="0"/>
      <p:bldP spid="110" grpId="0"/>
      <p:bldP spid="11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450764" cy="754050"/>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1074829" y="2590800"/>
            <a:ext cx="22394773" cy="5105400"/>
            <a:chOff x="1076414" y="4334859"/>
            <a:chExt cx="22394773" cy="6491741"/>
          </a:xfrm>
        </p:grpSpPr>
        <p:grpSp>
          <p:nvGrpSpPr>
            <p:cNvPr id="22" name="Group 5"/>
            <p:cNvGrpSpPr/>
            <p:nvPr/>
          </p:nvGrpSpPr>
          <p:grpSpPr>
            <a:xfrm>
              <a:off x="1533269" y="4671091"/>
              <a:ext cx="21937918" cy="6155509"/>
              <a:chOff x="637542" y="1083939"/>
              <a:chExt cx="8638921" cy="2423452"/>
            </a:xfrm>
          </p:grpSpPr>
          <p:sp>
            <p:nvSpPr>
              <p:cNvPr id="39" name="Rounded Rectangle 38"/>
              <p:cNvSpPr/>
              <p:nvPr/>
            </p:nvSpPr>
            <p:spPr>
              <a:xfrm>
                <a:off x="637542" y="1083939"/>
                <a:ext cx="8638921" cy="2423452"/>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784550" y="1396358"/>
                    <a:ext cx="6121379" cy="1628079"/>
                  </a:xfrm>
                  <a:prstGeom prst="rect">
                    <a:avLst/>
                  </a:prstGeom>
                  <a:noFill/>
                </p:spPr>
                <p:txBody>
                  <a:bodyPr wrap="square" rtlCol="0">
                    <a:sp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Hai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𝜶</m:t>
                            </m:r>
                          </m:e>
                        </m:d>
                        <m:r>
                          <a:rPr lang="en-US" b="1">
                            <a:latin typeface="Cambria Math"/>
                          </a:rPr>
                          <m:t>,</m:t>
                        </m:r>
                        <m:r>
                          <a:rPr lang="en-US" b="1" i="1">
                            <a:latin typeface="Cambria Math"/>
                          </a:rPr>
                          <m:t>  </m:t>
                        </m:r>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chung</a:t>
                    </a:r>
                    <a:r>
                      <a:rPr lang="en-US" b="1" dirty="0">
                        <a:latin typeface="Tahoma" panose="020B0604030504040204" pitchFamily="34" charset="0"/>
                        <a:ea typeface="Tahoma" panose="020B0604030504040204" pitchFamily="34" charset="0"/>
                        <a:cs typeface="Tahoma" panose="020B0604030504040204" pitchFamily="34" charset="0"/>
                      </a:rPr>
                      <a:t>. Ký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a:latin typeface="Cambria Math"/>
                          </a:rPr>
                          <m:t>(</m:t>
                        </m:r>
                        <m:r>
                          <a:rPr lang="en-US" b="1" i="1">
                            <a:latin typeface="Cambria Math"/>
                          </a:rPr>
                          <m:t>𝜶</m:t>
                        </m:r>
                        <m:r>
                          <a:rPr lang="en-US" b="1">
                            <a:latin typeface="Cambria Math"/>
                          </a:rPr>
                          <m:t>)//</m:t>
                        </m:r>
                        <m:r>
                          <a:rPr lang="en-US" b="1" i="1">
                            <a:latin typeface="Cambria Math"/>
                          </a:rPr>
                          <m:t> </m:t>
                        </m:r>
                        <m:r>
                          <a:rPr lang="en-US" b="1">
                            <a:latin typeface="Cambria Math"/>
                          </a:rPr>
                          <m:t>(</m:t>
                        </m:r>
                        <m:r>
                          <a:rPr lang="en-US" b="1" i="1">
                            <a:latin typeface="Cambria Math"/>
                          </a:rPr>
                          <m:t>𝜷</m:t>
                        </m:r>
                        <m:r>
                          <a:rPr lang="en-US" b="1">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pPr algn="just">
                      <a:lnSpc>
                        <a:spcPts val="4000"/>
                      </a:lnSpc>
                    </a:pPr>
                    <a:endParaRPr lang="en-US" sz="4500" b="1" dirty="0">
                      <a:latin typeface="Tahoma" pitchFamily="34" charset="0"/>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784550" y="1396358"/>
                    <a:ext cx="6121379" cy="1628079"/>
                  </a:xfrm>
                  <a:prstGeom prst="rect">
                    <a:avLst/>
                  </a:prstGeom>
                  <a:blipFill rotWithShape="1">
                    <a:blip r:embed="rId3"/>
                    <a:stretch>
                      <a:fillRect l="-1569"/>
                    </a:stretch>
                  </a:blipFill>
                </p:spPr>
                <p:txBody>
                  <a:bodyPr/>
                  <a:lstStyle/>
                  <a:p>
                    <a:r>
                      <a:rPr lang="en-US">
                        <a:noFill/>
                      </a:rPr>
                      <a:t> </a:t>
                    </a:r>
                  </a:p>
                </p:txBody>
              </p:sp>
            </mc:Fallback>
          </mc:AlternateContent>
        </p:grpSp>
        <p:grpSp>
          <p:nvGrpSpPr>
            <p:cNvPr id="23" name="Group 65"/>
            <p:cNvGrpSpPr/>
            <p:nvPr/>
          </p:nvGrpSpPr>
          <p:grpSpPr>
            <a:xfrm>
              <a:off x="1076414" y="4334859"/>
              <a:ext cx="4411573" cy="997947"/>
              <a:chOff x="166396" y="8712046"/>
              <a:chExt cx="4411573" cy="997947"/>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26" name="TextBox 25"/>
              <p:cNvSpPr txBox="1"/>
              <p:nvPr/>
            </p:nvSpPr>
            <p:spPr>
              <a:xfrm>
                <a:off x="932119" y="8712046"/>
                <a:ext cx="3502882" cy="997947"/>
              </a:xfrm>
              <a:prstGeom prst="rect">
                <a:avLst/>
              </a:prstGeom>
              <a:noFill/>
            </p:spPr>
            <p:txBody>
              <a:bodyPr wrap="none" rtlCol="0">
                <a:spAutoFit/>
              </a:bodyPr>
              <a:lstStyle/>
              <a:p>
                <a:r>
                  <a:rPr lang="vi-VN" sz="4500" b="1">
                    <a:solidFill>
                      <a:schemeClr val="bg1"/>
                    </a:solidFill>
                    <a:latin typeface="Tahoma" pitchFamily="34" charset="0"/>
                    <a:ea typeface="Tahoma" pitchFamily="34" charset="0"/>
                    <a:cs typeface="Tahoma" pitchFamily="34" charset="0"/>
                  </a:rPr>
                  <a:t>Định nghĩa</a:t>
                </a:r>
                <a:r>
                  <a:rPr lang="en-US" sz="4500" b="1">
                    <a:solidFill>
                      <a:schemeClr val="bg1"/>
                    </a:solidFill>
                    <a:latin typeface="Tahoma" pitchFamily="34" charset="0"/>
                    <a:ea typeface="Tahoma" pitchFamily="34" charset="0"/>
                    <a:cs typeface="Tahoma" pitchFamily="34" charset="0"/>
                  </a:rPr>
                  <a:t> </a:t>
                </a:r>
                <a:endParaRPr lang="en-US" sz="4500" b="1" dirty="0">
                  <a:solidFill>
                    <a:schemeClr val="bg1"/>
                  </a:solidFill>
                  <a:latin typeface="Tahoma" pitchFamily="34" charset="0"/>
                  <a:ea typeface="Tahoma" pitchFamily="34" charset="0"/>
                  <a:cs typeface="Tahoma" pitchFamily="34" charset="0"/>
                </a:endParaRPr>
              </a:p>
            </p:txBody>
          </p:sp>
        </p:grpSp>
      </p:grpSp>
      <p:pic>
        <p:nvPicPr>
          <p:cNvPr id="42" name="Picture 3" descr="C:\Users\ADMIN\Picture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6600" y="3124200"/>
            <a:ext cx="3965611" cy="323445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7" y="11049005"/>
            <a:ext cx="2846387" cy="110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8229605"/>
            <a:ext cx="2789237" cy="111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19202400" y="3429000"/>
            <a:ext cx="2743200" cy="6096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640800" y="3276600"/>
            <a:ext cx="468386" cy="754049"/>
          </a:xfrm>
          <a:prstGeom prst="rect">
            <a:avLst/>
          </a:prstGeom>
          <a:noFill/>
        </p:spPr>
        <p:txBody>
          <a:bodyPr wrap="none" lIns="91434" tIns="45718" rIns="91434" bIns="45718" rtlCol="0">
            <a:spAutoFit/>
          </a:bodyPr>
          <a:lstStyle/>
          <a:p>
            <a:r>
              <a:rPr lang="en-US" i="1" dirty="0">
                <a:solidFill>
                  <a:srgbClr val="FFFF00"/>
                </a:solidFill>
              </a:rPr>
              <a:t>d</a:t>
            </a:r>
          </a:p>
        </p:txBody>
      </p:sp>
      <mc:AlternateContent xmlns:mc="http://schemas.openxmlformats.org/markup-compatibility/2006" xmlns:a14="http://schemas.microsoft.com/office/drawing/2010/main">
        <mc:Choice Requires="a14">
          <p:sp>
            <p:nvSpPr>
              <p:cNvPr id="9" name="TextBox 8"/>
              <p:cNvSpPr txBox="1"/>
              <p:nvPr/>
            </p:nvSpPr>
            <p:spPr>
              <a:xfrm>
                <a:off x="4953007" y="8001005"/>
                <a:ext cx="17449316" cy="2032219"/>
              </a:xfrm>
              <a:prstGeom prst="rect">
                <a:avLst/>
              </a:prstGeom>
              <a:solidFill>
                <a:schemeClr val="accent2">
                  <a:lumMod val="40000"/>
                  <a:lumOff val="60000"/>
                </a:schemeClr>
              </a:solidFill>
            </p:spPr>
            <p:txBody>
              <a:bodyPr wrap="none" lIns="91434" tIns="45718" rIns="91434" bIns="45718"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a:latin typeface="Cambria Math"/>
                                </a:rPr>
                                <m:t>(</m:t>
                              </m:r>
                              <m:r>
                                <a:rPr lang="en-US" b="1" i="1">
                                  <a:latin typeface="Cambria Math"/>
                                </a:rPr>
                                <m:t>𝜶</m:t>
                              </m:r>
                              <m:r>
                                <a:rPr lang="en-US" b="1">
                                  <a:latin typeface="Cambria Math"/>
                                </a:rPr>
                                <m:t>)//(</m:t>
                              </m:r>
                              <m:r>
                                <a:rPr lang="en-US" b="1" i="1">
                                  <a:latin typeface="Cambria Math"/>
                                </a:rPr>
                                <m:t>𝜷</m:t>
                              </m:r>
                              <m:r>
                                <a:rPr lang="en-US" b="1">
                                  <a:latin typeface="Cambria Math"/>
                                </a:rPr>
                                <m:t>)</m:t>
                              </m:r>
                            </m:e>
                          </m:mr>
                          <m:mr>
                            <m:e>
                              <m:r>
                                <a:rPr lang="en-US" b="1" i="1">
                                  <a:latin typeface="Cambria Math"/>
                                </a:rPr>
                                <m:t>𝒅</m:t>
                              </m:r>
                              <m:r>
                                <a:rPr lang="en-US" b="1" i="1">
                                  <a:latin typeface="Cambria Math"/>
                                </a:rPr>
                                <m:t>⊂</m:t>
                              </m:r>
                              <m:r>
                                <a:rPr lang="en-US" b="1">
                                  <a:latin typeface="Cambria Math"/>
                                </a:rPr>
                                <m:t>(</m:t>
                              </m:r>
                              <m:r>
                                <a:rPr lang="en-US" b="1" i="1">
                                  <a:latin typeface="Cambria Math"/>
                                </a:rPr>
                                <m:t>𝜶</m:t>
                              </m:r>
                              <m:r>
                                <a:rPr lang="en-US" b="1">
                                  <a:latin typeface="Cambria Math"/>
                                </a:rPr>
                                <m:t>)</m:t>
                              </m:r>
                            </m:e>
                          </m:mr>
                        </m:m>
                      </m:e>
                    </m:d>
                    <m:r>
                      <a:rPr lang="en-US" b="1" i="1">
                        <a:latin typeface="Cambria Math"/>
                      </a:rPr>
                      <m:t> </m:t>
                    </m:r>
                  </m:oMath>
                </a14:m>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em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nhận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đối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br>
                  <a:rPr lang="en-US" b="1" dirty="0">
                    <a:latin typeface="Tahoma" panose="020B0604030504040204" pitchFamily="34" charset="0"/>
                    <a:ea typeface="Tahoma" panose="020B0604030504040204" pitchFamily="34" charset="0"/>
                    <a:cs typeface="Tahoma" panose="020B0604030504040204" pitchFamily="34" charset="0"/>
                  </a:rPr>
                </a:b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𝒅</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4953007" y="8001005"/>
                <a:ext cx="17449316" cy="2032219"/>
              </a:xfrm>
              <a:prstGeom prst="rect">
                <a:avLst/>
              </a:prstGeom>
              <a:blipFill rotWithShape="1">
                <a:blip r:embed="rId7"/>
                <a:stretch>
                  <a:fillRect l="-1398" b="-12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486400" y="10972800"/>
                <a:ext cx="13676681" cy="1370499"/>
              </a:xfrm>
              <a:prstGeom prst="rect">
                <a:avLst/>
              </a:prstGeom>
              <a:solidFill>
                <a:schemeClr val="accent6">
                  <a:lumMod val="40000"/>
                  <a:lumOff val="60000"/>
                </a:schemeClr>
              </a:solidFill>
            </p:spPr>
            <p:txBody>
              <a:bodyPr wrap="non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a:latin typeface="Cambria Math"/>
                                </a:rPr>
                                <m:t>(</m:t>
                              </m:r>
                              <m:r>
                                <a:rPr lang="en-US" b="1" i="1">
                                  <a:latin typeface="Cambria Math"/>
                                </a:rPr>
                                <m:t>𝜶</m:t>
                              </m:r>
                              <m:r>
                                <a:rPr lang="en-US" b="1">
                                  <a:latin typeface="Cambria Math"/>
                                </a:rPr>
                                <m:t>)//(</m:t>
                              </m:r>
                              <m:r>
                                <a:rPr lang="en-US" b="1" i="1">
                                  <a:latin typeface="Cambria Math"/>
                                </a:rPr>
                                <m:t>𝜷</m:t>
                              </m:r>
                              <m:r>
                                <a:rPr lang="en-US" b="1">
                                  <a:latin typeface="Cambria Math"/>
                                </a:rPr>
                                <m:t>)</m:t>
                              </m:r>
                            </m:e>
                          </m:mr>
                          <m:mr>
                            <m:e>
                              <m:r>
                                <a:rPr lang="en-US" b="1" i="1">
                                  <a:latin typeface="Cambria Math"/>
                                </a:rPr>
                                <m:t>𝒅</m:t>
                              </m:r>
                              <m:r>
                                <a:rPr lang="en-US" b="1" i="1">
                                  <a:latin typeface="Cambria Math"/>
                                </a:rPr>
                                <m:t>⊂</m:t>
                              </m:r>
                              <m:r>
                                <a:rPr lang="en-US" b="1">
                                  <a:latin typeface="Cambria Math"/>
                                </a:rPr>
                                <m:t>(</m:t>
                              </m:r>
                              <m:r>
                                <a:rPr lang="en-US" b="1" i="1">
                                  <a:latin typeface="Cambria Math"/>
                                </a:rPr>
                                <m:t>𝜶</m:t>
                              </m:r>
                              <m:r>
                                <a:rPr lang="en-US" b="1">
                                  <a:latin typeface="Cambria Math"/>
                                </a:rPr>
                                <m:t>)</m:t>
                              </m:r>
                            </m:e>
                          </m:mr>
                        </m:m>
                      </m:e>
                    </m:d>
                    <m:r>
                      <a:rPr lang="en-US" b="1" i="1">
                        <a:latin typeface="Cambria Math"/>
                      </a:rPr>
                      <m:t> </m:t>
                    </m:r>
                  </m:oMath>
                </a14:m>
                <a:r>
                  <a:rPr lang="en-US" b="1" dirty="0">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b="1" i="1">
                        <a:latin typeface="Cambria Math"/>
                      </a:rPr>
                      <m:t>𝒅</m:t>
                    </m:r>
                  </m:oMath>
                </a14:m>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486400" y="10972800"/>
                <a:ext cx="13676681" cy="1370499"/>
              </a:xfrm>
              <a:prstGeom prst="rect">
                <a:avLst/>
              </a:prstGeom>
              <a:blipFill rotWithShape="1">
                <a:blip r:embed="rId8"/>
                <a:stretch>
                  <a:fillRect l="-1783"/>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450764" cy="754050"/>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728533" y="2424178"/>
            <a:ext cx="21969656" cy="4882998"/>
            <a:chOff x="1076414" y="4211714"/>
            <a:chExt cx="21969655" cy="6208946"/>
          </a:xfrm>
        </p:grpSpPr>
        <p:grpSp>
          <p:nvGrpSpPr>
            <p:cNvPr id="22" name="Group 5"/>
            <p:cNvGrpSpPr/>
            <p:nvPr/>
          </p:nvGrpSpPr>
          <p:grpSpPr>
            <a:xfrm>
              <a:off x="1565352" y="4569548"/>
              <a:ext cx="21480717" cy="5851112"/>
              <a:chOff x="650176" y="1043961"/>
              <a:chExt cx="8458880" cy="2303609"/>
            </a:xfrm>
          </p:grpSpPr>
          <p:sp>
            <p:nvSpPr>
              <p:cNvPr id="39" name="Rounded Rectangle 38"/>
              <p:cNvSpPr/>
              <p:nvPr/>
            </p:nvSpPr>
            <p:spPr>
              <a:xfrm>
                <a:off x="650176" y="1043961"/>
                <a:ext cx="8458880" cy="1393490"/>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dirty="0">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Requires="a14">
              <p:sp>
                <p:nvSpPr>
                  <p:cNvPr id="40" name="TextBox 39"/>
                  <p:cNvSpPr txBox="1"/>
                  <p:nvPr/>
                </p:nvSpPr>
                <p:spPr>
                  <a:xfrm>
                    <a:off x="797185" y="1388226"/>
                    <a:ext cx="8311871" cy="1959344"/>
                  </a:xfrm>
                  <a:prstGeom prst="rect">
                    <a:avLst/>
                  </a:prstGeom>
                  <a:noFill/>
                </p:spPr>
                <p:txBody>
                  <a:bodyPr wrap="square" rtlCol="0">
                    <a:sp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Hai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𝜶</m:t>
                            </m:r>
                          </m:e>
                        </m:d>
                        <m:r>
                          <a:rPr lang="en-US" b="1">
                            <a:latin typeface="Cambria Math"/>
                          </a:rPr>
                          <m:t>,</m:t>
                        </m:r>
                        <m:r>
                          <a:rPr lang="en-US" b="1" i="1">
                            <a:latin typeface="Cambria Math"/>
                          </a:rPr>
                          <m:t>  </m:t>
                        </m:r>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chúng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chung</a:t>
                    </a:r>
                    <a:r>
                      <a:rPr lang="en-US" b="1" dirty="0">
                        <a:latin typeface="Tahoma" panose="020B0604030504040204" pitchFamily="34" charset="0"/>
                        <a:ea typeface="Tahoma" panose="020B0604030504040204" pitchFamily="34" charset="0"/>
                        <a:cs typeface="Tahoma" panose="020B0604030504040204" pitchFamily="34" charset="0"/>
                      </a:rPr>
                      <a:t>.</a:t>
                    </a: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Ký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a:latin typeface="Cambria Math"/>
                          </a:rPr>
                          <m:t>(</m:t>
                        </m:r>
                        <m:r>
                          <a:rPr lang="en-US" b="1" i="1">
                            <a:latin typeface="Cambria Math"/>
                          </a:rPr>
                          <m:t>𝜶</m:t>
                        </m:r>
                        <m:r>
                          <a:rPr lang="en-US" b="1">
                            <a:latin typeface="Cambria Math"/>
                          </a:rPr>
                          <m:t>)//</m:t>
                        </m:r>
                        <m:r>
                          <a:rPr lang="en-US" b="1" i="1">
                            <a:latin typeface="Cambria Math"/>
                          </a:rPr>
                          <m:t> </m:t>
                        </m:r>
                        <m:r>
                          <a:rPr lang="en-US" b="1">
                            <a:latin typeface="Cambria Math"/>
                          </a:rPr>
                          <m:t>(</m:t>
                        </m:r>
                        <m:r>
                          <a:rPr lang="en-US" b="1" i="1">
                            <a:latin typeface="Cambria Math"/>
                          </a:rPr>
                          <m:t>𝜷</m:t>
                        </m:r>
                        <m:r>
                          <a:rPr lang="en-US" b="1">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endParaRPr lang="en-US" b="1" dirty="0">
                      <a:latin typeface="Tahoma" panose="020B0604030504040204" pitchFamily="34" charset="0"/>
                      <a:ea typeface="Tahoma" panose="020B0604030504040204" pitchFamily="34" charset="0"/>
                      <a:cs typeface="Tahoma" panose="020B0604030504040204" pitchFamily="34" charset="0"/>
                    </a:endParaRPr>
                  </a:p>
                  <a:p>
                    <a:pPr algn="just">
                      <a:lnSpc>
                        <a:spcPts val="4000"/>
                      </a:lnSpc>
                    </a:pPr>
                    <a:endParaRPr lang="en-US" sz="4500" b="1" dirty="0">
                      <a:latin typeface="Tahoma" pitchFamily="34" charset="0"/>
                      <a:ea typeface="Tahoma" pitchFamily="34" charset="0"/>
                      <a:cs typeface="Tahoma" pitchFamily="34" charset="0"/>
                    </a:endParaRPr>
                  </a:p>
                </p:txBody>
              </p:sp>
            </mc:Choice>
            <mc:Fallback>
              <p:sp>
                <p:nvSpPr>
                  <p:cNvPr id="40" name="TextBox 39"/>
                  <p:cNvSpPr txBox="1">
                    <a:spLocks noRot="1" noChangeAspect="1" noMove="1" noResize="1" noEditPoints="1" noAdjustHandles="1" noChangeArrowheads="1" noChangeShapeType="1" noTextEdit="1"/>
                  </p:cNvSpPr>
                  <p:nvPr/>
                </p:nvSpPr>
                <p:spPr>
                  <a:xfrm>
                    <a:off x="797185" y="1388226"/>
                    <a:ext cx="8311871" cy="1959344"/>
                  </a:xfrm>
                  <a:prstGeom prst="rect">
                    <a:avLst/>
                  </a:prstGeom>
                  <a:blipFill>
                    <a:blip r:embed="rId3"/>
                    <a:stretch>
                      <a:fillRect l="-1155"/>
                    </a:stretch>
                  </a:blipFill>
                </p:spPr>
                <p:txBody>
                  <a:bodyPr/>
                  <a:lstStyle/>
                  <a:p>
                    <a:r>
                      <a:rPr lang="en-US">
                        <a:noFill/>
                      </a:rPr>
                      <a:t> </a:t>
                    </a:r>
                  </a:p>
                </p:txBody>
              </p:sp>
            </mc:Fallback>
          </mc:AlternateContent>
        </p:grpSp>
        <p:grpSp>
          <p:nvGrpSpPr>
            <p:cNvPr id="23" name="Group 65"/>
            <p:cNvGrpSpPr/>
            <p:nvPr/>
          </p:nvGrpSpPr>
          <p:grpSpPr>
            <a:xfrm>
              <a:off x="1076414" y="4211714"/>
              <a:ext cx="4411573" cy="997946"/>
              <a:chOff x="166396" y="8588901"/>
              <a:chExt cx="4411573" cy="997946"/>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26" name="TextBox 25"/>
              <p:cNvSpPr txBox="1"/>
              <p:nvPr/>
            </p:nvSpPr>
            <p:spPr>
              <a:xfrm>
                <a:off x="932351" y="8588901"/>
                <a:ext cx="3502882" cy="997946"/>
              </a:xfrm>
              <a:prstGeom prst="rect">
                <a:avLst/>
              </a:prstGeom>
              <a:noFill/>
            </p:spPr>
            <p:txBody>
              <a:bodyPr wrap="none" rtlCol="0">
                <a:spAutoFit/>
              </a:bodyPr>
              <a:lstStyle/>
              <a:p>
                <a:r>
                  <a:rPr lang="vi-VN" sz="4500" b="1" dirty="0">
                    <a:solidFill>
                      <a:schemeClr val="bg1"/>
                    </a:solidFill>
                    <a:latin typeface="Tahoma" pitchFamily="34" charset="0"/>
                    <a:ea typeface="Tahoma" pitchFamily="34" charset="0"/>
                    <a:cs typeface="Tahoma" pitchFamily="34" charset="0"/>
                  </a:rPr>
                  <a:t>Định nghĩa</a:t>
                </a:r>
                <a:r>
                  <a:rPr lang="en-US" sz="4500" b="1" dirty="0">
                    <a:solidFill>
                      <a:schemeClr val="bg1"/>
                    </a:solidFill>
                    <a:latin typeface="Tahoma" pitchFamily="34" charset="0"/>
                    <a:ea typeface="Tahoma" pitchFamily="34" charset="0"/>
                    <a:cs typeface="Tahoma" pitchFamily="34" charset="0"/>
                  </a:rPr>
                  <a:t> </a:t>
                </a:r>
              </a:p>
            </p:txBody>
          </p:sp>
        </p:grpSp>
      </p:grpSp>
      <p:grpSp>
        <p:nvGrpSpPr>
          <p:cNvPr id="10" name="Group 9"/>
          <p:cNvGrpSpPr/>
          <p:nvPr/>
        </p:nvGrpSpPr>
        <p:grpSpPr>
          <a:xfrm>
            <a:off x="1219200" y="5638800"/>
            <a:ext cx="21640800" cy="7010400"/>
            <a:chOff x="1524001" y="5410200"/>
            <a:chExt cx="21564599" cy="7010400"/>
          </a:xfrm>
        </p:grpSpPr>
        <p:grpSp>
          <p:nvGrpSpPr>
            <p:cNvPr id="42" name="Group 41"/>
            <p:cNvGrpSpPr/>
            <p:nvPr/>
          </p:nvGrpSpPr>
          <p:grpSpPr>
            <a:xfrm>
              <a:off x="1524001" y="5410200"/>
              <a:ext cx="21564599" cy="7010400"/>
              <a:chOff x="1390107" y="4038600"/>
              <a:chExt cx="21948825" cy="7439608"/>
            </a:xfrm>
          </p:grpSpPr>
          <p:grpSp>
            <p:nvGrpSpPr>
              <p:cNvPr id="44" name="Group 43"/>
              <p:cNvGrpSpPr/>
              <p:nvPr/>
            </p:nvGrpSpPr>
            <p:grpSpPr>
              <a:xfrm>
                <a:off x="1390107" y="4076041"/>
                <a:ext cx="21948825" cy="7402167"/>
                <a:chOff x="1232452" y="2495616"/>
                <a:chExt cx="21948825" cy="7402167"/>
              </a:xfrm>
            </p:grpSpPr>
            <p:sp>
              <p:nvSpPr>
                <p:cNvPr id="46" name="Rounded Rectangle 45"/>
                <p:cNvSpPr/>
                <p:nvPr/>
              </p:nvSpPr>
              <p:spPr>
                <a:xfrm>
                  <a:off x="1232452" y="2858285"/>
                  <a:ext cx="21948825" cy="7039498"/>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47" name="Freeform 20"/>
                <p:cNvSpPr>
                  <a:spLocks/>
                </p:cNvSpPr>
                <p:nvPr/>
              </p:nvSpPr>
              <p:spPr bwMode="auto">
                <a:xfrm>
                  <a:off x="1247578" y="2495616"/>
                  <a:ext cx="3785199" cy="852077"/>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1661194" y="4038600"/>
                <a:ext cx="2853638" cy="832881"/>
              </a:xfrm>
              <a:prstGeom prst="rect">
                <a:avLst/>
              </a:prstGeom>
              <a:noFill/>
            </p:spPr>
            <p:txBody>
              <a:bodyPr wrap="none" rtlCol="0">
                <a:spAutoFit/>
              </a:bodyPr>
              <a:lstStyle/>
              <a:p>
                <a:r>
                  <a:rPr lang="en-US" sz="4500" b="1" dirty="0" err="1">
                    <a:solidFill>
                      <a:schemeClr val="bg1"/>
                    </a:solidFill>
                    <a:latin typeface="Tahoma" pitchFamily="34" charset="0"/>
                    <a:ea typeface="Tahoma" pitchFamily="34" charset="0"/>
                    <a:cs typeface="Tahoma" pitchFamily="34" charset="0"/>
                  </a:rPr>
                  <a:t>Nhận</a:t>
                </a:r>
                <a:r>
                  <a:rPr lang="en-US" sz="4500" b="1" dirty="0">
                    <a:solidFill>
                      <a:schemeClr val="bg1"/>
                    </a:solidFill>
                    <a:latin typeface="Tahoma" pitchFamily="34" charset="0"/>
                    <a:ea typeface="Tahoma" pitchFamily="34" charset="0"/>
                    <a:cs typeface="Tahoma" pitchFamily="34" charset="0"/>
                  </a:rPr>
                  <a:t> </a:t>
                </a:r>
                <a:r>
                  <a:rPr lang="en-US" sz="4500" b="1" dirty="0" err="1">
                    <a:solidFill>
                      <a:schemeClr val="bg1"/>
                    </a:solidFill>
                    <a:latin typeface="Tahoma" pitchFamily="34" charset="0"/>
                    <a:ea typeface="Tahoma" pitchFamily="34" charset="0"/>
                    <a:cs typeface="Tahoma" pitchFamily="34" charset="0"/>
                  </a:rPr>
                  <a:t>xét</a:t>
                </a:r>
                <a:endParaRPr lang="en-US" sz="4500" b="1" dirty="0">
                  <a:solidFill>
                    <a:schemeClr val="bg1"/>
                  </a:solidFill>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2055523" y="6019800"/>
                  <a:ext cx="20729350" cy="2077492"/>
                </a:xfrm>
                <a:prstGeom prst="rect">
                  <a:avLst/>
                </a:prstGeom>
              </p:spPr>
              <p:txBody>
                <a:bodyPr wrap="square">
                  <a:spAutoFit/>
                </a:bodyPr>
                <a:lstStyle/>
                <a:p>
                  <a:pPr>
                    <a:lnSpc>
                      <a:spcPct val="150000"/>
                    </a:lnSpc>
                  </a:pPr>
                  <a:r>
                    <a:rPr lang="fr-FR" b="1" dirty="0">
                      <a:latin typeface="Tahoma" panose="020B0604030504040204" pitchFamily="34" charset="0"/>
                      <a:ea typeface="Tahoma" panose="020B0604030504040204" pitchFamily="34" charset="0"/>
                      <a:cs typeface="Tahoma" panose="020B0604030504040204" pitchFamily="34" charset="0"/>
                    </a:rPr>
                    <a:t>Cho </a:t>
                  </a:r>
                  <a:r>
                    <a:rPr lang="fr-FR" b="1" dirty="0" err="1">
                      <a:latin typeface="Tahoma" panose="020B0604030504040204" pitchFamily="34" charset="0"/>
                      <a:ea typeface="Tahoma" panose="020B0604030504040204" pitchFamily="34" charset="0"/>
                      <a:cs typeface="Tahoma" panose="020B0604030504040204" pitchFamily="34" charset="0"/>
                    </a:rPr>
                    <a:t>hai</a:t>
                  </a:r>
                  <a:r>
                    <a:rPr lang="fr-FR"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song song </a:t>
                  </a:r>
                  <a14:m>
                    <m:oMath xmlns:m="http://schemas.openxmlformats.org/officeDocument/2006/math">
                      <m:d>
                        <m:dPr>
                          <m:ctrlPr>
                            <a:rPr lang="en-US" b="1" i="1">
                              <a:latin typeface="Cambria Math" panose="02040503050406030204" pitchFamily="18" charset="0"/>
                            </a:rPr>
                          </m:ctrlPr>
                        </m:dPr>
                        <m:e>
                          <m:r>
                            <a:rPr lang="en-US" b="1" i="1">
                              <a:latin typeface="Cambria Math"/>
                            </a:rPr>
                            <m:t>𝜶</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𝒅</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𝜶</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𝒅</m:t>
                      </m:r>
                    </m:oMath>
                  </a14:m>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055522" y="6019800"/>
                  <a:ext cx="20729351" cy="2123658"/>
                </a:xfrm>
                <a:prstGeom prst="rect">
                  <a:avLst/>
                </a:prstGeom>
                <a:blipFill rotWithShape="1">
                  <a:blip r:embed="rId4"/>
                  <a:stretch>
                    <a:fillRect l="-1172" b="-6609"/>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p:cNvSpPr/>
              <p:nvPr/>
            </p:nvSpPr>
            <p:spPr>
              <a:xfrm>
                <a:off x="3124207" y="9983298"/>
                <a:ext cx="5149859" cy="1370499"/>
              </a:xfrm>
              <a:prstGeom prst="rect">
                <a:avLst/>
              </a:prstGeom>
              <a:solidFill>
                <a:schemeClr val="accent4">
                  <a:lumMod val="75000"/>
                </a:schemeClr>
              </a:solidFill>
              <a:ln>
                <a:solidFill>
                  <a:schemeClr val="accent2"/>
                </a:solidFill>
              </a:ln>
            </p:spPr>
            <p:txBody>
              <a:bodyPr wrap="none" lIns="91434" tIns="45718" rIns="91434" bIns="45718">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en-US">
                                    <a:latin typeface="Cambria Math"/>
                                  </a:rPr>
                                  <m:t>(</m:t>
                                </m:r>
                                <m:r>
                                  <a:rPr lang="en-US" i="1">
                                    <a:latin typeface="Cambria Math"/>
                                  </a:rPr>
                                  <m:t>𝛼</m:t>
                                </m:r>
                                <m:r>
                                  <a:rPr lang="en-US">
                                    <a:latin typeface="Cambria Math"/>
                                  </a:rPr>
                                  <m:t>)//(</m:t>
                                </m:r>
                                <m:r>
                                  <a:rPr lang="en-US" i="1">
                                    <a:latin typeface="Cambria Math"/>
                                  </a:rPr>
                                  <m:t>𝛽</m:t>
                                </m:r>
                                <m:r>
                                  <a:rPr lang="en-US">
                                    <a:latin typeface="Cambria Math"/>
                                  </a:rPr>
                                  <m:t>)</m:t>
                                </m:r>
                              </m:e>
                            </m:mr>
                            <m:mr>
                              <m:e>
                                <m:r>
                                  <a:rPr lang="en-US" i="1">
                                    <a:latin typeface="Cambria Math"/>
                                  </a:rPr>
                                  <m:t>𝑑</m:t>
                                </m:r>
                                <m:r>
                                  <a:rPr lang="en-US" i="1">
                                    <a:latin typeface="Cambria Math"/>
                                  </a:rPr>
                                  <m:t>⊂</m:t>
                                </m:r>
                                <m:r>
                                  <a:rPr lang="en-US">
                                    <a:latin typeface="Cambria Math"/>
                                  </a:rPr>
                                  <m:t>(</m:t>
                                </m:r>
                                <m:r>
                                  <a:rPr lang="en-US" i="1">
                                    <a:latin typeface="Cambria Math"/>
                                  </a:rPr>
                                  <m:t>𝛼</m:t>
                                </m:r>
                                <m:r>
                                  <a:rPr lang="en-US">
                                    <a:latin typeface="Cambria Math"/>
                                  </a:rPr>
                                  <m:t>)</m:t>
                                </m:r>
                              </m:e>
                            </m:mr>
                          </m:m>
                        </m:e>
                      </m:d>
                      <m:r>
                        <a:rPr lang="en-US" i="1">
                          <a:latin typeface="Cambria Math"/>
                        </a:rPr>
                        <m:t>⇒</m:t>
                      </m:r>
                      <m:r>
                        <a:rPr lang="en-US" i="1">
                          <a:latin typeface="Cambria Math"/>
                        </a:rPr>
                        <m:t>𝑑</m:t>
                      </m:r>
                      <m:r>
                        <a:rPr lang="en-US">
                          <a:latin typeface="Cambria Math"/>
                        </a:rPr>
                        <m:t>//(</m:t>
                      </m:r>
                      <m:r>
                        <a:rPr lang="en-US" i="1">
                          <a:latin typeface="Cambria Math"/>
                        </a:rPr>
                        <m:t>𝛽</m:t>
                      </m:r>
                      <m:r>
                        <a:rPr lang="en-US">
                          <a:latin typeface="Cambria Math"/>
                        </a:rPr>
                        <m:t>)</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124200" y="9983297"/>
                <a:ext cx="5082352" cy="1370503"/>
              </a:xfrm>
              <a:prstGeom prst="rect">
                <a:avLst/>
              </a:prstGeom>
              <a:blipFill rotWithShape="1">
                <a:blip r:embed="rId5"/>
                <a:stretch>
                  <a:fillRect/>
                </a:stretch>
              </a:blipFill>
              <a:ln>
                <a:solidFill>
                  <a:schemeClr val="accent2"/>
                </a:solidFill>
              </a:ln>
            </p:spPr>
            <p:txBody>
              <a:bodyPr/>
              <a:lstStyle/>
              <a:p>
                <a:r>
                  <a:rPr lang="en-US">
                    <a:noFill/>
                  </a:rPr>
                  <a:t> </a:t>
                </a:r>
              </a:p>
            </p:txBody>
          </p:sp>
        </mc:Fallback>
      </mc:AlternateContent>
      <p:pic>
        <p:nvPicPr>
          <p:cNvPr id="6146" name="Picture 2" descr="C:\Users\ADMIN\Pictures\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1" y="7772400"/>
            <a:ext cx="4800600" cy="3915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8383255"/>
            <a:ext cx="15810726" cy="1415768"/>
          </a:xfrm>
          <a:prstGeom prst="rect">
            <a:avLst/>
          </a:prstGeom>
          <a:solidFill>
            <a:srgbClr val="FFFF00"/>
          </a:solidFill>
        </p:spPr>
        <p:txBody>
          <a:bodyPr wrap="none" lIns="91434" tIns="45718" rIns="91434" bIns="45718" rtlCol="0">
            <a:spAutoFit/>
          </a:bodyPr>
          <a:lstStyle/>
          <a:p>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Cách</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chứng</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minh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đường</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thẳng</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song song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với</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mặt</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phẳng</a:t>
            </a:r>
            <a:b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b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khi</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có</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yếu</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tố</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hai</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mặt</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FF"/>
                </a:solidFill>
                <a:latin typeface="Tahoma" panose="020B0604030504040204" pitchFamily="34" charset="0"/>
                <a:ea typeface="Tahoma" panose="020B0604030504040204" pitchFamily="34" charset="0"/>
                <a:cs typeface="Tahoma" panose="020B0604030504040204" pitchFamily="34" charset="0"/>
              </a:rPr>
              <a:t>phẳng</a:t>
            </a:r>
            <a:r>
              <a:rPr lang="en-US" b="1" u="sng" dirty="0">
                <a:solidFill>
                  <a:srgbClr val="0000FF"/>
                </a:solidFill>
                <a:latin typeface="Tahoma" panose="020B0604030504040204" pitchFamily="34" charset="0"/>
                <a:ea typeface="Tahoma" panose="020B0604030504040204" pitchFamily="34" charset="0"/>
                <a:cs typeface="Tahoma" panose="020B0604030504040204" pitchFamily="34" charset="0"/>
              </a:rPr>
              <a:t> song song:</a:t>
            </a:r>
          </a:p>
        </p:txBody>
      </p:sp>
    </p:spTree>
    <p:extLst>
      <p:ext uri="{BB962C8B-B14F-4D97-AF65-F5344CB8AC3E}">
        <p14:creationId xmlns:p14="http://schemas.microsoft.com/office/powerpoint/2010/main" val="104202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39" y="2504841"/>
            <a:ext cx="187118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1</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1</a:t>
              </a:r>
            </a:p>
          </p:txBody>
        </p:sp>
      </p:grpSp>
      <p:grpSp>
        <p:nvGrpSpPr>
          <p:cNvPr id="35" name="Group 34">
            <a:extLst>
              <a:ext uri="{FF2B5EF4-FFF2-40B4-BE49-F238E27FC236}">
                <a16:creationId xmlns:a16="http://schemas.microsoft.com/office/drawing/2014/main" id="{C2283E39-A7F0-4A3F-BB4F-B9651B15FF26}"/>
              </a:ext>
            </a:extLst>
          </p:cNvPr>
          <p:cNvGrpSpPr/>
          <p:nvPr/>
        </p:nvGrpSpPr>
        <p:grpSpPr>
          <a:xfrm>
            <a:off x="0" y="3324155"/>
            <a:ext cx="23698200" cy="6082397"/>
            <a:chOff x="1076414" y="4311047"/>
            <a:chExt cx="23698199" cy="5833297"/>
          </a:xfrm>
        </p:grpSpPr>
        <p:grpSp>
          <p:nvGrpSpPr>
            <p:cNvPr id="36" name="Group 5">
              <a:extLst>
                <a:ext uri="{FF2B5EF4-FFF2-40B4-BE49-F238E27FC236}">
                  <a16:creationId xmlns:a16="http://schemas.microsoft.com/office/drawing/2014/main" id="{6F1D97FC-08EE-4207-A739-E5A8A43D8BD0}"/>
                </a:ext>
              </a:extLst>
            </p:cNvPr>
            <p:cNvGrpSpPr/>
            <p:nvPr/>
          </p:nvGrpSpPr>
          <p:grpSpPr>
            <a:xfrm>
              <a:off x="1463362" y="4663397"/>
              <a:ext cx="23311251" cy="5480947"/>
              <a:chOff x="610014" y="1080910"/>
              <a:chExt cx="9179725" cy="2157874"/>
            </a:xfrm>
          </p:grpSpPr>
          <p:sp>
            <p:nvSpPr>
              <p:cNvPr id="58" name="Rounded Rectangle 38">
                <a:extLst>
                  <a:ext uri="{FF2B5EF4-FFF2-40B4-BE49-F238E27FC236}">
                    <a16:creationId xmlns:a16="http://schemas.microsoft.com/office/drawing/2014/main" id="{52367330-301E-4219-BF6E-BD6B833C17E9}"/>
                  </a:ext>
                </a:extLst>
              </p:cNvPr>
              <p:cNvSpPr/>
              <p:nvPr/>
            </p:nvSpPr>
            <p:spPr>
              <a:xfrm>
                <a:off x="610014" y="1080910"/>
                <a:ext cx="9179725" cy="2157874"/>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E31B463-AB5F-4576-9A06-19AF35216851}"/>
                      </a:ext>
                    </a:extLst>
                  </p:cNvPr>
                  <p:cNvSpPr txBox="1"/>
                  <p:nvPr/>
                </p:nvSpPr>
                <p:spPr>
                  <a:xfrm>
                    <a:off x="787712" y="1373762"/>
                    <a:ext cx="8311871" cy="563621"/>
                  </a:xfrm>
                  <a:prstGeom prst="rect">
                    <a:avLst/>
                  </a:prstGeom>
                  <a:noFill/>
                </p:spPr>
                <p:txBody>
                  <a:bodyPr wrap="square" rtlCol="0">
                    <a:spAutoFit/>
                  </a:bodyPr>
                  <a:lstStyle/>
                  <a:p>
                    <a:r>
                      <a:rPr lang="vi-VN"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mặt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a:latin typeface="Cambria Math"/>
                              </a:rPr>
                              <m:t>𝛂</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𝒂</m:t>
                        </m:r>
                        <m:r>
                          <a:rPr lang="en-US" sz="4800" b="1" i="1">
                            <a:latin typeface="Cambria Math"/>
                          </a:rPr>
                          <m:t>,  </m:t>
                        </m:r>
                        <m:r>
                          <a:rPr lang="en-US" sz="4800" b="1" i="1">
                            <a:latin typeface="Cambria Math"/>
                          </a:rPr>
                          <m:t>𝒃</m:t>
                        </m:r>
                      </m:oMath>
                    </a14:m>
                    <a:r>
                      <a:rPr lang="en-US" sz="4800" b="1" i="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latin typeface="Cambria Math"/>
                          </a:rPr>
                          <m:t>𝒂</m:t>
                        </m:r>
                        <m:r>
                          <a:rPr lang="en-US" sz="4800" b="1" i="1">
                            <a:latin typeface="Cambria Math"/>
                          </a:rPr>
                          <m:t>,  </m:t>
                        </m:r>
                        <m:r>
                          <a:rPr lang="en-US" sz="4800" b="1" i="1">
                            <a:latin typeface="Cambria Math"/>
                          </a:rPr>
                          <m:t>𝒃</m:t>
                        </m:r>
                      </m:oMath>
                    </a14:m>
                    <a:r>
                      <a:rPr lang="en-US" sz="4800" b="1" i="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a:latin typeface="Cambria Math"/>
                              </a:rPr>
                              <m:t>𝛃</m:t>
                            </m:r>
                          </m:e>
                        </m:d>
                        <m:r>
                          <a:rPr lang="en-US" b="1" i="1">
                            <a:latin typeface="Cambria Math"/>
                          </a:rPr>
                          <m:t> </m:t>
                        </m:r>
                      </m:oMath>
                    </a14:m>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a:latin typeface="Cambria Math"/>
                              </a:rPr>
                              <m:t>𝛂</m:t>
                            </m:r>
                          </m:e>
                        </m:d>
                      </m:oMath>
                    </a14:m>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a:latin typeface="Cambria Math"/>
                              </a:rPr>
                              <m:t>𝛃</m:t>
                            </m:r>
                          </m:e>
                        </m:d>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9" name="TextBox 58">
                    <a:extLst>
                      <a:ext uri="{FF2B5EF4-FFF2-40B4-BE49-F238E27FC236}">
                        <a16:creationId xmlns:a16="http://schemas.microsoft.com/office/drawing/2014/main" id="{AE31B463-AB5F-4576-9A06-19AF35216851}"/>
                      </a:ext>
                    </a:extLst>
                  </p:cNvPr>
                  <p:cNvSpPr txBox="1">
                    <a:spLocks noRot="1" noChangeAspect="1" noMove="1" noResize="1" noEditPoints="1" noAdjustHandles="1" noChangeArrowheads="1" noChangeShapeType="1" noTextEdit="1"/>
                  </p:cNvSpPr>
                  <p:nvPr/>
                </p:nvSpPr>
                <p:spPr>
                  <a:xfrm>
                    <a:off x="787712" y="1373762"/>
                    <a:ext cx="8311871" cy="563621"/>
                  </a:xfrm>
                  <a:prstGeom prst="rect">
                    <a:avLst/>
                  </a:prstGeom>
                  <a:blipFill>
                    <a:blip r:embed="rId3"/>
                    <a:stretch>
                      <a:fillRect l="-1155" t="-4082" r="-87" b="-17959"/>
                    </a:stretch>
                  </a:blipFill>
                </p:spPr>
                <p:txBody>
                  <a:bodyPr/>
                  <a:lstStyle/>
                  <a:p>
                    <a:r>
                      <a:rPr lang="en-US">
                        <a:noFill/>
                      </a:rPr>
                      <a:t> </a:t>
                    </a:r>
                  </a:p>
                </p:txBody>
              </p:sp>
            </mc:Fallback>
          </mc:AlternateContent>
        </p:grpSp>
        <p:grpSp>
          <p:nvGrpSpPr>
            <p:cNvPr id="37" name="Group 65">
              <a:extLst>
                <a:ext uri="{FF2B5EF4-FFF2-40B4-BE49-F238E27FC236}">
                  <a16:creationId xmlns:a16="http://schemas.microsoft.com/office/drawing/2014/main" id="{6AE0AA62-7E43-4E14-B3C0-7BAA9B1A16C6}"/>
                </a:ext>
              </a:extLst>
            </p:cNvPr>
            <p:cNvGrpSpPr/>
            <p:nvPr/>
          </p:nvGrpSpPr>
          <p:grpSpPr>
            <a:xfrm>
              <a:off x="1076414" y="4311047"/>
              <a:ext cx="3495556" cy="798946"/>
              <a:chOff x="166396" y="8688234"/>
              <a:chExt cx="3495556" cy="798946"/>
            </a:xfrm>
          </p:grpSpPr>
          <p:sp>
            <p:nvSpPr>
              <p:cNvPr id="38" name="Freeform 20">
                <a:extLst>
                  <a:ext uri="{FF2B5EF4-FFF2-40B4-BE49-F238E27FC236}">
                    <a16:creationId xmlns:a16="http://schemas.microsoft.com/office/drawing/2014/main" id="{F3DA7964-C06E-4EB0-9C76-F6433A907A37}"/>
                  </a:ext>
                </a:extLst>
              </p:cNvPr>
              <p:cNvSpPr>
                <a:spLocks/>
              </p:cNvSpPr>
              <p:nvPr/>
            </p:nvSpPr>
            <p:spPr bwMode="auto">
              <a:xfrm>
                <a:off x="384523" y="8755082"/>
                <a:ext cx="3230908" cy="73209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dirty="0">
                  <a:latin typeface="Tahoma" pitchFamily="34" charset="0"/>
                  <a:ea typeface="Tahoma" pitchFamily="34" charset="0"/>
                  <a:cs typeface="Tahoma" pitchFamily="34" charset="0"/>
                </a:endParaRPr>
              </a:p>
            </p:txBody>
          </p:sp>
          <p:grpSp>
            <p:nvGrpSpPr>
              <p:cNvPr id="39" name="Group 7">
                <a:extLst>
                  <a:ext uri="{FF2B5EF4-FFF2-40B4-BE49-F238E27FC236}">
                    <a16:creationId xmlns:a16="http://schemas.microsoft.com/office/drawing/2014/main" id="{7A2882B6-338C-4E91-9AD6-23D0FEBD50FF}"/>
                  </a:ext>
                </a:extLst>
              </p:cNvPr>
              <p:cNvGrpSpPr/>
              <p:nvPr/>
            </p:nvGrpSpPr>
            <p:grpSpPr>
              <a:xfrm>
                <a:off x="166396" y="8780577"/>
                <a:ext cx="702538" cy="572229"/>
                <a:chOff x="-145995" y="8633545"/>
                <a:chExt cx="787401" cy="641352"/>
              </a:xfrm>
            </p:grpSpPr>
            <p:sp>
              <p:nvSpPr>
                <p:cNvPr id="41" name="Freeform 45">
                  <a:extLst>
                    <a:ext uri="{FF2B5EF4-FFF2-40B4-BE49-F238E27FC236}">
                      <a16:creationId xmlns:a16="http://schemas.microsoft.com/office/drawing/2014/main" id="{D5B5DB03-F19F-4964-B964-00114BF3849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2" name="Freeform 46">
                  <a:extLst>
                    <a:ext uri="{FF2B5EF4-FFF2-40B4-BE49-F238E27FC236}">
                      <a16:creationId xmlns:a16="http://schemas.microsoft.com/office/drawing/2014/main" id="{7E5F6252-0F6C-48EE-9FDA-DC4ACC41409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3" name="Freeform 47">
                  <a:extLst>
                    <a:ext uri="{FF2B5EF4-FFF2-40B4-BE49-F238E27FC236}">
                      <a16:creationId xmlns:a16="http://schemas.microsoft.com/office/drawing/2014/main" id="{75A93BEC-F11A-4834-8251-E4928499A702}"/>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4" name="Freeform 48">
                  <a:extLst>
                    <a:ext uri="{FF2B5EF4-FFF2-40B4-BE49-F238E27FC236}">
                      <a16:creationId xmlns:a16="http://schemas.microsoft.com/office/drawing/2014/main" id="{856C0689-8E0E-492D-B50E-403FDC4C0AFD}"/>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0" name="Freeform 49">
                  <a:extLst>
                    <a:ext uri="{FF2B5EF4-FFF2-40B4-BE49-F238E27FC236}">
                      <a16:creationId xmlns:a16="http://schemas.microsoft.com/office/drawing/2014/main" id="{B00750DD-ECBB-42F2-A659-C2C87A1CF88D}"/>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1" name="Freeform 50">
                  <a:extLst>
                    <a:ext uri="{FF2B5EF4-FFF2-40B4-BE49-F238E27FC236}">
                      <a16:creationId xmlns:a16="http://schemas.microsoft.com/office/drawing/2014/main" id="{268C08E5-9D86-4BF5-8FDB-0EA1EC13C93C}"/>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2" name="Freeform 51">
                  <a:extLst>
                    <a:ext uri="{FF2B5EF4-FFF2-40B4-BE49-F238E27FC236}">
                      <a16:creationId xmlns:a16="http://schemas.microsoft.com/office/drawing/2014/main" id="{56467F58-9E8F-458A-ADAD-EC39506E43F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3" name="Freeform 52">
                  <a:extLst>
                    <a:ext uri="{FF2B5EF4-FFF2-40B4-BE49-F238E27FC236}">
                      <a16:creationId xmlns:a16="http://schemas.microsoft.com/office/drawing/2014/main" id="{5B7D0389-C217-4042-A325-462E493CBF7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4" name="Rectangle 53">
                  <a:extLst>
                    <a:ext uri="{FF2B5EF4-FFF2-40B4-BE49-F238E27FC236}">
                      <a16:creationId xmlns:a16="http://schemas.microsoft.com/office/drawing/2014/main" id="{B65318AC-3AF6-435E-9995-936FB1C4AEA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5" name="Rectangle 54">
                  <a:extLst>
                    <a:ext uri="{FF2B5EF4-FFF2-40B4-BE49-F238E27FC236}">
                      <a16:creationId xmlns:a16="http://schemas.microsoft.com/office/drawing/2014/main" id="{7D2CDB22-F955-49B1-935C-55FDF25EE03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6" name="Freeform 55">
                  <a:extLst>
                    <a:ext uri="{FF2B5EF4-FFF2-40B4-BE49-F238E27FC236}">
                      <a16:creationId xmlns:a16="http://schemas.microsoft.com/office/drawing/2014/main" id="{26CC724A-B718-451A-8D80-C1402644AF4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7" name="Freeform 56">
                  <a:extLst>
                    <a:ext uri="{FF2B5EF4-FFF2-40B4-BE49-F238E27FC236}">
                      <a16:creationId xmlns:a16="http://schemas.microsoft.com/office/drawing/2014/main" id="{5B80A99D-FBB9-4754-BF90-360A5E1751D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40" name="TextBox 39">
                <a:extLst>
                  <a:ext uri="{FF2B5EF4-FFF2-40B4-BE49-F238E27FC236}">
                    <a16:creationId xmlns:a16="http://schemas.microsoft.com/office/drawing/2014/main" id="{63C4EFED-88A8-485D-AD55-0BCCE6CD0C4B}"/>
                  </a:ext>
                </a:extLst>
              </p:cNvPr>
              <p:cNvSpPr txBox="1"/>
              <p:nvPr/>
            </p:nvSpPr>
            <p:spPr>
              <a:xfrm>
                <a:off x="1080796" y="8688234"/>
                <a:ext cx="2581156" cy="796965"/>
              </a:xfrm>
              <a:prstGeom prst="rect">
                <a:avLst/>
              </a:prstGeom>
              <a:noFill/>
            </p:spPr>
            <p:txBody>
              <a:bodyPr wrap="none" rtlCol="0">
                <a:spAutoFit/>
              </a:bodyPr>
              <a:lstStyle/>
              <a:p>
                <a:r>
                  <a:rPr lang="en-US" sz="4800" b="1" i="1" dirty="0" err="1">
                    <a:solidFill>
                      <a:srgbClr val="FFFF00"/>
                    </a:solidFill>
                  </a:rPr>
                  <a:t>Định</a:t>
                </a:r>
                <a:r>
                  <a:rPr lang="en-US" sz="4800" b="1" i="1" dirty="0">
                    <a:solidFill>
                      <a:srgbClr val="FFFF00"/>
                    </a:solidFill>
                  </a:rPr>
                  <a:t> </a:t>
                </a:r>
                <a:r>
                  <a:rPr lang="en-US" sz="4800" b="1" i="1" dirty="0" err="1">
                    <a:solidFill>
                      <a:srgbClr val="FFFF00"/>
                    </a:solidFill>
                  </a:rPr>
                  <a:t>lý</a:t>
                </a:r>
                <a:r>
                  <a:rPr lang="en-US" sz="4800" b="1" i="1" dirty="0">
                    <a:solidFill>
                      <a:srgbClr val="FFFF00"/>
                    </a:solidFill>
                  </a:rPr>
                  <a:t> 1:</a:t>
                </a:r>
                <a:endParaRPr lang="en-US" sz="4800" dirty="0">
                  <a:solidFill>
                    <a:srgbClr val="FFFF00"/>
                  </a:solidFill>
                </a:endParaRPr>
              </a:p>
            </p:txBody>
          </p:sp>
        </p:grpSp>
      </p:grpSp>
      <p:pic>
        <p:nvPicPr>
          <p:cNvPr id="1033" name="Picture 9" descr="C:\Users\ADMIN\Pictures\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3200" y="5412259"/>
            <a:ext cx="5029200" cy="41019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Object 26"/>
          <p:cNvGraphicFramePr>
            <a:graphicFrameLocks noChangeAspect="1"/>
          </p:cNvGraphicFramePr>
          <p:nvPr>
            <p:extLst>
              <p:ext uri="{D42A27DB-BD31-4B8C-83A1-F6EECF244321}">
                <p14:modId xmlns:p14="http://schemas.microsoft.com/office/powerpoint/2010/main" val="1785529461"/>
              </p:ext>
            </p:extLst>
          </p:nvPr>
        </p:nvGraphicFramePr>
        <p:xfrm>
          <a:off x="12142793" y="6804031"/>
          <a:ext cx="98424" cy="107950"/>
        </p:xfrm>
        <a:graphic>
          <a:graphicData uri="http://schemas.openxmlformats.org/presentationml/2006/ole">
            <mc:AlternateContent xmlns:mc="http://schemas.openxmlformats.org/markup-compatibility/2006">
              <mc:Choice xmlns:v="urn:schemas-microsoft-com:vml" Requires="v">
                <p:oleObj name="Equation" r:id="rId5" imgW="98280" imgH="108000" progId="Equation.DSMT4">
                  <p:embed/>
                </p:oleObj>
              </mc:Choice>
              <mc:Fallback>
                <p:oleObj name="Equation" r:id="rId5" imgW="98280" imgH="108000" progId="Equation.DSMT4">
                  <p:embed/>
                  <p:pic>
                    <p:nvPicPr>
                      <p:cNvPr id="0" name=""/>
                      <p:cNvPicPr/>
                      <p:nvPr/>
                    </p:nvPicPr>
                    <p:blipFill>
                      <a:blip r:embed="rId6"/>
                      <a:stretch>
                        <a:fillRect/>
                      </a:stretch>
                    </p:blipFill>
                    <p:spPr>
                      <a:xfrm>
                        <a:off x="12142793" y="6804031"/>
                        <a:ext cx="98424" cy="107950"/>
                      </a:xfrm>
                      <a:prstGeom prst="rect">
                        <a:avLst/>
                      </a:prstGeom>
                    </p:spPr>
                  </p:pic>
                </p:oleObj>
              </mc:Fallback>
            </mc:AlternateContent>
          </a:graphicData>
        </a:graphic>
      </p:graphicFrame>
      <p:grpSp>
        <p:nvGrpSpPr>
          <p:cNvPr id="32" name="Group 31"/>
          <p:cNvGrpSpPr/>
          <p:nvPr/>
        </p:nvGrpSpPr>
        <p:grpSpPr>
          <a:xfrm>
            <a:off x="19126198" y="5257800"/>
            <a:ext cx="3279666" cy="1455320"/>
            <a:chOff x="19126200" y="5638800"/>
            <a:chExt cx="3279668" cy="1455320"/>
          </a:xfrm>
        </p:grpSpPr>
        <p:cxnSp>
          <p:nvCxnSpPr>
            <p:cNvPr id="123" name="Straight Connector 122"/>
            <p:cNvCxnSpPr/>
            <p:nvPr/>
          </p:nvCxnSpPr>
          <p:spPr>
            <a:xfrm flipV="1">
              <a:off x="19126200" y="5867400"/>
              <a:ext cx="2819400" cy="122672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21793201" y="5638800"/>
                  <a:ext cx="612667"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FFFF00"/>
                            </a:solidFill>
                            <a:latin typeface="Cambria Math"/>
                          </a:rPr>
                          <m:t>𝐚</m:t>
                        </m:r>
                      </m:oMath>
                    </m:oMathPara>
                  </a14:m>
                  <a:endParaRPr lang="en-US" dirty="0">
                    <a:solidFill>
                      <a:srgbClr val="FFFF00"/>
                    </a:solidFill>
                  </a:endParaRPr>
                </a:p>
              </p:txBody>
            </p:sp>
          </mc:Choice>
          <mc:Fallback xmlns="">
            <p:sp>
              <p:nvSpPr>
                <p:cNvPr id="28" name="Rectangle 27"/>
                <p:cNvSpPr>
                  <a:spLocks noRot="1" noChangeAspect="1" noMove="1" noResize="1" noEditPoints="1" noAdjustHandles="1" noChangeArrowheads="1" noChangeShapeType="1" noTextEdit="1"/>
                </p:cNvSpPr>
                <p:nvPr/>
              </p:nvSpPr>
              <p:spPr>
                <a:xfrm>
                  <a:off x="21793200" y="5638800"/>
                  <a:ext cx="623889" cy="769441"/>
                </a:xfrm>
                <a:prstGeom prst="rect">
                  <a:avLst/>
                </a:prstGeom>
                <a:blipFill rotWithShape="1">
                  <a:blip r:embed="rId12"/>
                  <a:stretch>
                    <a:fillRect/>
                  </a:stretch>
                </a:blipFill>
              </p:spPr>
              <p:txBody>
                <a:bodyPr/>
                <a:lstStyle/>
                <a:p>
                  <a:r>
                    <a:rPr lang="en-US">
                      <a:noFill/>
                    </a:rPr>
                    <a:t> </a:t>
                  </a:r>
                </a:p>
              </p:txBody>
            </p:sp>
          </mc:Fallback>
        </mc:AlternateContent>
      </p:grpSp>
      <p:grpSp>
        <p:nvGrpSpPr>
          <p:cNvPr id="31" name="Group 30"/>
          <p:cNvGrpSpPr/>
          <p:nvPr/>
        </p:nvGrpSpPr>
        <p:grpSpPr>
          <a:xfrm>
            <a:off x="19431001" y="5867405"/>
            <a:ext cx="2819400" cy="1344603"/>
            <a:chOff x="19431000" y="6248400"/>
            <a:chExt cx="2819400" cy="1344600"/>
          </a:xfrm>
        </p:grpSpPr>
        <p:cxnSp>
          <p:nvCxnSpPr>
            <p:cNvPr id="125" name="Straight Connector 124"/>
            <p:cNvCxnSpPr/>
            <p:nvPr/>
          </p:nvCxnSpPr>
          <p:spPr>
            <a:xfrm>
              <a:off x="19431000" y="6248400"/>
              <a:ext cx="2819400" cy="914400"/>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tangle 29"/>
                <p:cNvSpPr/>
                <p:nvPr/>
              </p:nvSpPr>
              <p:spPr>
                <a:xfrm>
                  <a:off x="21212176" y="6838949"/>
                  <a:ext cx="643125" cy="7540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solidFill>
                              <a:srgbClr val="C00000"/>
                            </a:solidFill>
                            <a:latin typeface="Cambria Math"/>
                          </a:rPr>
                          <m:t>𝐛</m:t>
                        </m:r>
                      </m:oMath>
                    </m:oMathPara>
                  </a14:m>
                  <a:endParaRPr lang="en-US" dirty="0">
                    <a:solidFill>
                      <a:srgbClr val="C00000"/>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21212175" y="6838950"/>
                  <a:ext cx="654345" cy="769441"/>
                </a:xfrm>
                <a:prstGeom prst="rect">
                  <a:avLst/>
                </a:prstGeom>
                <a:blipFill rotWithShape="1">
                  <a:blip r:embed="rId13"/>
                  <a:stretch>
                    <a:fillRect/>
                  </a:stretch>
                </a:blipFill>
              </p:spPr>
              <p:txBody>
                <a:bodyPr/>
                <a:lstStyle/>
                <a:p>
                  <a:r>
                    <a:rPr lang="en-US">
                      <a:noFill/>
                    </a:rPr>
                    <a:t> </a:t>
                  </a:r>
                </a:p>
              </p:txBody>
            </p:sp>
          </mc:Fallback>
        </mc:AlternateContent>
      </p:grpSp>
      <p:sp>
        <p:nvSpPr>
          <p:cNvPr id="33" name="Oval 32"/>
          <p:cNvSpPr/>
          <p:nvPr/>
        </p:nvSpPr>
        <p:spPr>
          <a:xfrm flipH="1">
            <a:off x="20293584" y="6068568"/>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mc:AlternateContent xmlns:mc="http://schemas.openxmlformats.org/markup-compatibility/2006" xmlns:a14="http://schemas.microsoft.com/office/drawing/2010/main">
        <mc:Choice Requires="a14">
          <p:sp>
            <p:nvSpPr>
              <p:cNvPr id="45" name="Rectangle 44"/>
              <p:cNvSpPr/>
              <p:nvPr/>
            </p:nvSpPr>
            <p:spPr>
              <a:xfrm>
                <a:off x="3657600" y="6705600"/>
                <a:ext cx="9753600" cy="2204895"/>
              </a:xfrm>
              <a:prstGeom prst="rect">
                <a:avLst/>
              </a:prstGeom>
              <a:solidFill>
                <a:srgbClr val="FFFF85"/>
              </a:solidFill>
              <a:ln>
                <a:solidFill>
                  <a:srgbClr val="3333FF"/>
                </a:solidFill>
              </a:ln>
            </p:spPr>
            <p:txBody>
              <a:bodyPr wrap="square" lIns="91434" tIns="45718" rIns="91434" bIns="45718">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plcHide m:val="on"/>
                              <m:mcs>
                                <m:mc>
                                  <m:mcPr>
                                    <m:count m:val="1"/>
                                    <m:mcJc m:val="center"/>
                                  </m:mcPr>
                                </m:mc>
                              </m:mcs>
                              <m:ctrlPr>
                                <a:rPr lang="en-US" i="1">
                                  <a:latin typeface="Cambria Math" panose="02040503050406030204" pitchFamily="18" charset="0"/>
                                </a:rPr>
                              </m:ctrlPr>
                            </m:mPr>
                            <m:mr>
                              <m:e>
                                <m:r>
                                  <a:rPr lang="en-US" i="1">
                                    <a:latin typeface="Cambria Math"/>
                                  </a:rPr>
                                  <m:t>𝑎</m:t>
                                </m:r>
                                <m:r>
                                  <a:rPr lang="en-US">
                                    <a:latin typeface="Cambria Math"/>
                                  </a:rPr>
                                  <m:t>//(</m:t>
                                </m:r>
                                <m:r>
                                  <a:rPr lang="en-US" i="1">
                                    <a:latin typeface="Cambria Math"/>
                                  </a:rPr>
                                  <m:t>𝛽</m:t>
                                </m:r>
                                <m:r>
                                  <a:rPr lang="en-US">
                                    <a:latin typeface="Cambria Math"/>
                                  </a:rPr>
                                  <m:t>)</m:t>
                                </m:r>
                              </m:e>
                            </m:mr>
                            <m:mr>
                              <m:e>
                                <m:r>
                                  <a:rPr lang="en-US" i="1">
                                    <a:latin typeface="Cambria Math"/>
                                  </a:rPr>
                                  <m:t>𝑏</m:t>
                                </m:r>
                                <m:r>
                                  <a:rPr lang="en-US">
                                    <a:latin typeface="Cambria Math"/>
                                  </a:rPr>
                                  <m:t>//(</m:t>
                                </m:r>
                                <m:r>
                                  <a:rPr lang="en-US" i="1">
                                    <a:latin typeface="Cambria Math"/>
                                  </a:rPr>
                                  <m:t>𝛽</m:t>
                                </m:r>
                                <m:r>
                                  <a:rPr lang="en-US">
                                    <a:latin typeface="Cambria Math"/>
                                  </a:rPr>
                                  <m:t>)</m:t>
                                </m:r>
                              </m:e>
                            </m:mr>
                            <m:mr>
                              <m:e>
                                <m:r>
                                  <a:rPr lang="en-US" i="1">
                                    <a:latin typeface="Cambria Math"/>
                                  </a:rPr>
                                  <m:t>𝑎</m:t>
                                </m:r>
                                <m:r>
                                  <a:rPr lang="en-US">
                                    <a:latin typeface="Cambria Math"/>
                                  </a:rPr>
                                  <m:t>,</m:t>
                                </m:r>
                                <m:r>
                                  <a:rPr lang="en-US" i="1">
                                    <a:latin typeface="Cambria Math"/>
                                  </a:rPr>
                                  <m:t>𝑏</m:t>
                                </m:r>
                                <m:r>
                                  <a:rPr lang="en-US" i="1">
                                    <a:latin typeface="Cambria Math"/>
                                  </a:rPr>
                                  <m:t>⊂</m:t>
                                </m:r>
                                <m:d>
                                  <m:dPr>
                                    <m:ctrlPr>
                                      <a:rPr lang="en-US" i="1">
                                        <a:latin typeface="Cambria Math" panose="02040503050406030204" pitchFamily="18" charset="0"/>
                                      </a:rPr>
                                    </m:ctrlPr>
                                  </m:dPr>
                                  <m:e>
                                    <m:r>
                                      <a:rPr lang="en-US" i="1">
                                        <a:latin typeface="Cambria Math"/>
                                      </a:rPr>
                                      <m:t>𝛼</m:t>
                                    </m:r>
                                  </m:e>
                                </m:d>
                                <m:r>
                                  <a:rPr lang="en-US">
                                    <a:latin typeface="Cambria Math"/>
                                  </a:rPr>
                                  <m:t>,</m:t>
                                </m:r>
                                <m:r>
                                  <a:rPr lang="en-US" i="1">
                                    <a:latin typeface="Cambria Math"/>
                                  </a:rPr>
                                  <m:t>𝑎</m:t>
                                </m:r>
                                <m:r>
                                  <a:rPr lang="en-US" i="1">
                                    <a:latin typeface="Cambria Math"/>
                                  </a:rPr>
                                  <m:t> </m:t>
                                </m:r>
                                <m:r>
                                  <a:rPr lang="en-US" i="1">
                                    <a:latin typeface="Cambria Math"/>
                                  </a:rPr>
                                  <m:t>𝑐</m:t>
                                </m:r>
                                <m:r>
                                  <a:rPr lang="en-US" i="1">
                                    <a:latin typeface="Cambria Math"/>
                                  </a:rPr>
                                  <m:t>ắ</m:t>
                                </m:r>
                                <m:r>
                                  <a:rPr lang="en-US" i="1">
                                    <a:latin typeface="Cambria Math"/>
                                  </a:rPr>
                                  <m:t>𝑡</m:t>
                                </m:r>
                                <m:r>
                                  <a:rPr lang="en-US" i="1">
                                    <a:latin typeface="Cambria Math"/>
                                  </a:rPr>
                                  <m:t> </m:t>
                                </m:r>
                                <m:r>
                                  <a:rPr lang="en-US" i="1">
                                    <a:latin typeface="Cambria Math"/>
                                  </a:rPr>
                                  <m:t>𝑏</m:t>
                                </m:r>
                              </m:e>
                            </m:mr>
                          </m:m>
                        </m:e>
                      </m:d>
                      <m:r>
                        <a:rPr lang="en-US" i="1">
                          <a:latin typeface="Cambria Math"/>
                        </a:rPr>
                        <m:t>⇒</m:t>
                      </m:r>
                      <m:r>
                        <a:rPr lang="en-US">
                          <a:latin typeface="Cambria Math"/>
                        </a:rPr>
                        <m:t>(</m:t>
                      </m:r>
                      <m:r>
                        <a:rPr lang="en-US" i="1">
                          <a:latin typeface="Cambria Math"/>
                        </a:rPr>
                        <m:t>𝛼</m:t>
                      </m:r>
                      <m:r>
                        <a:rPr lang="en-US">
                          <a:latin typeface="Cambria Math"/>
                        </a:rPr>
                        <m:t>)//(</m:t>
                      </m:r>
                      <m:r>
                        <a:rPr lang="en-US" i="1">
                          <a:latin typeface="Cambria Math"/>
                        </a:rPr>
                        <m:t>𝛽</m:t>
                      </m:r>
                      <m:r>
                        <a:rPr lang="en-US">
                          <a:latin typeface="Cambria Math"/>
                        </a:rPr>
                        <m:t>)</m:t>
                      </m:r>
                    </m:oMath>
                  </m:oMathPara>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44"/>
              <p:cNvSpPr>
                <a:spLocks noRot="1" noChangeAspect="1" noMove="1" noResize="1" noEditPoints="1" noAdjustHandles="1" noChangeArrowheads="1" noChangeShapeType="1" noTextEdit="1"/>
              </p:cNvSpPr>
              <p:nvPr/>
            </p:nvSpPr>
            <p:spPr>
              <a:xfrm>
                <a:off x="3657600" y="6705600"/>
                <a:ext cx="9753600" cy="2204895"/>
              </a:xfrm>
              <a:prstGeom prst="rect">
                <a:avLst/>
              </a:prstGeom>
              <a:blipFill rotWithShape="1">
                <a:blip r:embed="rId14"/>
                <a:stretch>
                  <a:fillRect/>
                </a:stretch>
              </a:blipFill>
              <a:ln>
                <a:solidFill>
                  <a:srgbClr val="3333FF"/>
                </a:solidFill>
              </a:ln>
            </p:spPr>
            <p:txBody>
              <a:bodyPr/>
              <a:lstStyle/>
              <a:p>
                <a:r>
                  <a:rPr lang="en-US">
                    <a:noFill/>
                  </a:rPr>
                  <a:t> </a:t>
                </a:r>
              </a:p>
            </p:txBody>
          </p:sp>
        </mc:Fallback>
      </mc:AlternateContent>
      <p:grpSp>
        <p:nvGrpSpPr>
          <p:cNvPr id="18" name="Group 17"/>
          <p:cNvGrpSpPr/>
          <p:nvPr/>
        </p:nvGrpSpPr>
        <p:grpSpPr>
          <a:xfrm>
            <a:off x="381000" y="9525000"/>
            <a:ext cx="23317200" cy="4038600"/>
            <a:chOff x="381000" y="9525000"/>
            <a:chExt cx="23317200" cy="4038600"/>
          </a:xfrm>
        </p:grpSpPr>
        <p:sp>
          <p:nvSpPr>
            <p:cNvPr id="10" name="Rounded Rectangle 9"/>
            <p:cNvSpPr/>
            <p:nvPr/>
          </p:nvSpPr>
          <p:spPr>
            <a:xfrm>
              <a:off x="381000" y="9525000"/>
              <a:ext cx="23317200" cy="4038600"/>
            </a:xfrm>
            <a:prstGeom prst="roundRect">
              <a:avLst/>
            </a:prstGeom>
            <a:solidFill>
              <a:srgbClr val="E7D2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20"/>
            <p:cNvSpPr>
              <a:spLocks/>
            </p:cNvSpPr>
            <p:nvPr/>
          </p:nvSpPr>
          <p:spPr bwMode="auto">
            <a:xfrm>
              <a:off x="762000" y="9601200"/>
              <a:ext cx="3732078" cy="802919"/>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r>
                <a:rPr lang="en-US" sz="4500" b="1" dirty="0" err="1">
                  <a:solidFill>
                    <a:srgbClr val="FFFFFF"/>
                  </a:solidFill>
                  <a:latin typeface="Tahoma" panose="020B0604030504040204" pitchFamily="34" charset="0"/>
                  <a:ea typeface="Tahoma" panose="020B0604030504040204" pitchFamily="34" charset="0"/>
                  <a:cs typeface="Tahoma" panose="020B0604030504040204" pitchFamily="34" charset="0"/>
                </a:rPr>
                <a:t>Nhận</a:t>
              </a:r>
              <a:r>
                <a:rPr lang="en-US" sz="45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FFFF"/>
                  </a:solidFill>
                  <a:latin typeface="Tahoma" panose="020B0604030504040204" pitchFamily="34" charset="0"/>
                  <a:ea typeface="Tahoma" panose="020B0604030504040204" pitchFamily="34" charset="0"/>
                  <a:cs typeface="Tahoma" panose="020B0604030504040204" pitchFamily="34" charset="0"/>
                </a:rPr>
                <a:t>xét</a:t>
              </a:r>
              <a:r>
                <a:rPr lang="en-US" sz="4500" b="1"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grpSp>
      <mc:AlternateContent xmlns:mc="http://schemas.openxmlformats.org/markup-compatibility/2006">
        <mc:Choice xmlns:a14="http://schemas.microsoft.com/office/drawing/2010/main" Requires="a14">
          <p:sp>
            <p:nvSpPr>
              <p:cNvPr id="11" name="TextBox 10"/>
              <p:cNvSpPr txBox="1"/>
              <p:nvPr/>
            </p:nvSpPr>
            <p:spPr>
              <a:xfrm>
                <a:off x="4646473" y="9593760"/>
                <a:ext cx="18440400" cy="754049"/>
              </a:xfrm>
              <a:prstGeom prst="rect">
                <a:avLst/>
              </a:prstGeom>
              <a:solidFill>
                <a:srgbClr val="FFFF85"/>
              </a:solidFill>
            </p:spPr>
            <p:txBody>
              <a:bodyPr wrap="square" lIns="91434" tIns="45718" rIns="91434" bIns="45718" rtlCol="0">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Cách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chứng</a:t>
                </a:r>
                <a:r>
                  <a:rPr lang="en-US" b="1" dirty="0">
                    <a:latin typeface="Tahoma" panose="020B0604030504040204" pitchFamily="34" charset="0"/>
                    <a:ea typeface="Tahoma" panose="020B0604030504040204" pitchFamily="34" charset="0"/>
                    <a:cs typeface="Tahoma" panose="020B0604030504040204" pitchFamily="34" charset="0"/>
                  </a:rPr>
                  <a:t> minh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a:latin typeface="Cambria Math"/>
                      </a:rPr>
                      <m:t>(</m:t>
                    </m:r>
                    <m:r>
                      <a:rPr lang="en-US" b="1" i="1">
                        <a:latin typeface="Cambria Math"/>
                      </a:rPr>
                      <m:t>𝜶</m:t>
                    </m:r>
                    <m:r>
                      <a:rPr lang="en-US" b="1">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b="1">
                        <a:latin typeface="Cambria Math"/>
                      </a:rPr>
                      <m:t>(</m:t>
                    </m:r>
                    <m:r>
                      <a:rPr lang="en-US" b="1" i="1">
                        <a:latin typeface="Cambria Math"/>
                      </a:rPr>
                      <m:t>𝜷</m:t>
                    </m:r>
                    <m:r>
                      <a:rPr lang="en-US" b="1">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 song song</a:t>
                </a:r>
              </a:p>
            </p:txBody>
          </p:sp>
        </mc:Choice>
        <mc:Fallback>
          <p:sp>
            <p:nvSpPr>
              <p:cNvPr id="11" name="TextBox 10"/>
              <p:cNvSpPr txBox="1">
                <a:spLocks noRot="1" noChangeAspect="1" noMove="1" noResize="1" noEditPoints="1" noAdjustHandles="1" noChangeArrowheads="1" noChangeShapeType="1" noTextEdit="1"/>
              </p:cNvSpPr>
              <p:nvPr/>
            </p:nvSpPr>
            <p:spPr>
              <a:xfrm>
                <a:off x="4646473" y="9593760"/>
                <a:ext cx="18440400" cy="754049"/>
              </a:xfrm>
              <a:prstGeom prst="rect">
                <a:avLst/>
              </a:prstGeom>
              <a:blipFill>
                <a:blip r:embed="rId15"/>
                <a:stretch>
                  <a:fillRect l="-1289" t="-17073" b="-37398"/>
                </a:stretch>
              </a:blipFill>
            </p:spPr>
            <p:txBody>
              <a:bodyPr/>
              <a:lstStyle/>
              <a:p>
                <a:r>
                  <a:rPr lang="en-US">
                    <a:noFill/>
                  </a:rPr>
                  <a:t> </a:t>
                </a:r>
              </a:p>
            </p:txBody>
          </p:sp>
        </mc:Fallback>
      </mc:AlternateContent>
      <p:grpSp>
        <p:nvGrpSpPr>
          <p:cNvPr id="78" name="Group 77"/>
          <p:cNvGrpSpPr/>
          <p:nvPr/>
        </p:nvGrpSpPr>
        <p:grpSpPr>
          <a:xfrm>
            <a:off x="228606" y="10564944"/>
            <a:ext cx="3153592" cy="935760"/>
            <a:chOff x="4015409" y="5125279"/>
            <a:chExt cx="3153958" cy="935868"/>
          </a:xfrm>
        </p:grpSpPr>
        <p:grpSp>
          <p:nvGrpSpPr>
            <p:cNvPr id="91" name="Group 90"/>
            <p:cNvGrpSpPr/>
            <p:nvPr/>
          </p:nvGrpSpPr>
          <p:grpSpPr>
            <a:xfrm>
              <a:off x="4015409" y="5125279"/>
              <a:ext cx="2996578" cy="935868"/>
              <a:chOff x="1033670" y="4274403"/>
              <a:chExt cx="2996578" cy="935868"/>
            </a:xfrm>
          </p:grpSpPr>
          <p:sp>
            <p:nvSpPr>
              <p:cNvPr id="93" name="Right Triangle 92"/>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4" name="Round Same Side Corner Rectangle 93"/>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69"/>
              <p:cNvSpPr txBox="1"/>
              <p:nvPr/>
            </p:nvSpPr>
            <p:spPr>
              <a:xfrm>
                <a:off x="1506728" y="4274403"/>
                <a:ext cx="628462" cy="754140"/>
              </a:xfrm>
              <a:prstGeom prst="rect">
                <a:avLst/>
              </a:prstGeom>
              <a:noFill/>
            </p:spPr>
            <p:txBody>
              <a:bodyPr wrap="square" rtlCol="0">
                <a:sp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b="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92" name="Rectangle 91"/>
            <p:cNvSpPr/>
            <p:nvPr/>
          </p:nvSpPr>
          <p:spPr>
            <a:xfrm>
              <a:off x="4701739" y="5181599"/>
              <a:ext cx="2467628" cy="754140"/>
            </a:xfrm>
            <a:prstGeom prst="rect">
              <a:avLst/>
            </a:prstGeom>
          </p:spPr>
          <p:txBody>
            <a:bodyPr wrap="none">
              <a:sp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r>
                <a:rPr lang="en-US"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Bước</a:t>
              </a:r>
              <a:r>
                <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1: </a:t>
              </a:r>
              <a:endPar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9" name="Group 78"/>
          <p:cNvGrpSpPr/>
          <p:nvPr/>
        </p:nvGrpSpPr>
        <p:grpSpPr>
          <a:xfrm>
            <a:off x="228605" y="11484839"/>
            <a:ext cx="3288040" cy="935760"/>
            <a:chOff x="4015409" y="6397488"/>
            <a:chExt cx="2996578" cy="935868"/>
          </a:xfrm>
        </p:grpSpPr>
        <p:grpSp>
          <p:nvGrpSpPr>
            <p:cNvPr id="86" name="Group 85"/>
            <p:cNvGrpSpPr/>
            <p:nvPr/>
          </p:nvGrpSpPr>
          <p:grpSpPr>
            <a:xfrm>
              <a:off x="4015409" y="6397488"/>
              <a:ext cx="2996578" cy="935868"/>
              <a:chOff x="1033670" y="4274403"/>
              <a:chExt cx="2996578" cy="935868"/>
            </a:xfrm>
          </p:grpSpPr>
          <p:sp>
            <p:nvSpPr>
              <p:cNvPr id="88" name="Right Triangle 87"/>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9" name="Round Same Side Corner Rectangle 88"/>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0" name="TextBox 75"/>
              <p:cNvSpPr txBox="1"/>
              <p:nvPr/>
            </p:nvSpPr>
            <p:spPr>
              <a:xfrm>
                <a:off x="1506725" y="4274403"/>
                <a:ext cx="628462" cy="754140"/>
              </a:xfrm>
              <a:prstGeom prst="rect">
                <a:avLst/>
              </a:prstGeom>
              <a:noFill/>
            </p:spPr>
            <p:txBody>
              <a:bodyPr wrap="square" rtlCol="0">
                <a:sp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b="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87" name="Rectangle 86"/>
            <p:cNvSpPr/>
            <p:nvPr/>
          </p:nvSpPr>
          <p:spPr>
            <a:xfrm>
              <a:off x="4701739" y="6476999"/>
              <a:ext cx="2248630" cy="754140"/>
            </a:xfrm>
            <a:prstGeom prst="rect">
              <a:avLst/>
            </a:prstGeom>
          </p:spPr>
          <p:txBody>
            <a:bodyPr wrap="none">
              <a:sp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r>
                <a:rPr lang="en-US"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Bước</a:t>
              </a:r>
              <a:r>
                <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2: </a:t>
              </a:r>
              <a:endPar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0" name="Group 79"/>
          <p:cNvGrpSpPr/>
          <p:nvPr/>
        </p:nvGrpSpPr>
        <p:grpSpPr>
          <a:xfrm>
            <a:off x="228600" y="12475440"/>
            <a:ext cx="3153592" cy="935760"/>
            <a:chOff x="4015409" y="7689575"/>
            <a:chExt cx="3153958" cy="935868"/>
          </a:xfrm>
        </p:grpSpPr>
        <p:grpSp>
          <p:nvGrpSpPr>
            <p:cNvPr id="81" name="Group 80"/>
            <p:cNvGrpSpPr/>
            <p:nvPr/>
          </p:nvGrpSpPr>
          <p:grpSpPr>
            <a:xfrm>
              <a:off x="4015409" y="7689575"/>
              <a:ext cx="2996578" cy="935868"/>
              <a:chOff x="1033670" y="4274403"/>
              <a:chExt cx="2996578" cy="935868"/>
            </a:xfrm>
          </p:grpSpPr>
          <p:sp>
            <p:nvSpPr>
              <p:cNvPr id="83" name="Right Triangle 82"/>
              <p:cNvSpPr/>
              <p:nvPr/>
            </p:nvSpPr>
            <p:spPr>
              <a:xfrm flipH="1" flipV="1">
                <a:off x="1039717" y="5029202"/>
                <a:ext cx="181069" cy="18106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4" name="Round Same Side Corner Rectangle 83"/>
              <p:cNvSpPr/>
              <p:nvPr/>
            </p:nvSpPr>
            <p:spPr>
              <a:xfrm rot="5400000">
                <a:off x="2193000" y="3191957"/>
                <a:ext cx="677917" cy="2996578"/>
              </a:xfrm>
              <a:prstGeom prst="round2SameRect">
                <a:avLst>
                  <a:gd name="adj1" fmla="val 19612"/>
                  <a:gd name="adj2" fmla="val 0"/>
                </a:avLst>
              </a:prstGeom>
              <a:solidFill>
                <a:schemeClr val="bg1">
                  <a:lumMod val="95000"/>
                </a:schemeClr>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5" name="TextBox 81"/>
              <p:cNvSpPr txBox="1"/>
              <p:nvPr/>
            </p:nvSpPr>
            <p:spPr>
              <a:xfrm>
                <a:off x="1506728" y="4274403"/>
                <a:ext cx="628462" cy="754140"/>
              </a:xfrm>
              <a:prstGeom prst="rect">
                <a:avLst/>
              </a:prstGeom>
              <a:noFill/>
            </p:spPr>
            <p:txBody>
              <a:bodyPr wrap="square" rtlCol="0">
                <a:sp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endParaRPr lang="en-US" b="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
          <p:nvSpPr>
            <p:cNvPr id="82" name="Rectangle 81"/>
            <p:cNvSpPr/>
            <p:nvPr/>
          </p:nvSpPr>
          <p:spPr>
            <a:xfrm>
              <a:off x="4701739" y="7772399"/>
              <a:ext cx="2467628" cy="754140"/>
            </a:xfrm>
            <a:prstGeom prst="rect">
              <a:avLst/>
            </a:prstGeom>
          </p:spPr>
          <p:txBody>
            <a:bodyPr wrap="none">
              <a:spAutoFit/>
            </a:bodyPr>
            <a:ls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a:lstStyle>
            <a:p>
              <a:r>
                <a:rPr lang="en-US"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Bước</a:t>
              </a:r>
              <a:r>
                <a:rPr lang="en-US"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3: </a:t>
              </a:r>
              <a:endParaRPr lang="en-US"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3" name="Rectangle 12"/>
              <p:cNvSpPr/>
              <p:nvPr/>
            </p:nvSpPr>
            <p:spPr>
              <a:xfrm>
                <a:off x="3810000" y="11574960"/>
                <a:ext cx="20726400" cy="754049"/>
              </a:xfrm>
              <a:prstGeom prst="rect">
                <a:avLst/>
              </a:prstGeom>
            </p:spPr>
            <p:txBody>
              <a:bodyPr wrap="squar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Chứng minh </a:t>
                </a:r>
                <a14:m>
                  <m:oMath xmlns:m="http://schemas.openxmlformats.org/officeDocument/2006/math">
                    <m:r>
                      <a:rPr lang="en-US" b="1" i="1">
                        <a:latin typeface="Cambria Math"/>
                      </a:rPr>
                      <m:t>𝒂</m:t>
                    </m:r>
                    <m:r>
                      <a:rPr lang="en-US" b="1">
                        <a:latin typeface="Cambria Math"/>
                      </a:rPr>
                      <m:t>//(</m:t>
                    </m:r>
                    <m:r>
                      <a:rPr lang="en-US" b="1" i="1">
                        <a:latin typeface="Cambria Math"/>
                      </a:rPr>
                      <m:t>𝜷</m:t>
                    </m:r>
                    <m:r>
                      <a:rPr lang="en-US" b="1" i="1">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r>
                      <a:rPr lang="en-US" b="1" i="1">
                        <a:latin typeface="Cambria Math"/>
                      </a:rPr>
                      <m:t>𝒃</m:t>
                    </m:r>
                    <m:r>
                      <a:rPr lang="en-US" b="1">
                        <a:latin typeface="Cambria Math"/>
                      </a:rPr>
                      <m:t>//(</m:t>
                    </m:r>
                    <m:r>
                      <a:rPr lang="en-US" b="1" i="1">
                        <a:latin typeface="Cambria Math"/>
                      </a:rPr>
                      <m:t>𝜷</m:t>
                    </m:r>
                    <m:r>
                      <a:rPr lang="en-US" b="1" i="1">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810000" y="11574959"/>
                <a:ext cx="20726400" cy="769441"/>
              </a:xfrm>
              <a:prstGeom prst="rect">
                <a:avLst/>
              </a:prstGeom>
              <a:blipFill rotWithShape="1">
                <a:blip r:embed="rId16"/>
                <a:stretch>
                  <a:fillRect l="-1176"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810007" y="10591800"/>
                <a:ext cx="13687581" cy="830993"/>
              </a:xfrm>
              <a:prstGeom prst="rect">
                <a:avLst/>
              </a:prstGeom>
            </p:spPr>
            <p:txBody>
              <a:bodyPr wrap="non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Trong </a:t>
                </a:r>
                <a:r>
                  <a:rPr lang="en-US" b="1" dirty="0" err="1">
                    <a:latin typeface="Tahoma" panose="020B0604030504040204" pitchFamily="34" charset="0"/>
                    <a:ea typeface="Tahoma" panose="020B0604030504040204" pitchFamily="34" charset="0"/>
                    <a:cs typeface="Tahoma" panose="020B0604030504040204" pitchFamily="34" charset="0"/>
                  </a:rPr>
                  <a:t>mp</a:t>
                </a:r>
                <a14:m>
                  <m:oMath xmlns:m="http://schemas.openxmlformats.org/officeDocument/2006/math">
                    <m:d>
                      <m:dPr>
                        <m:ctrlPr>
                          <a:rPr lang="en-US" b="1" i="1">
                            <a:latin typeface="Cambria Math" panose="02040503050406030204" pitchFamily="18" charset="0"/>
                          </a:rPr>
                        </m:ctrlPr>
                      </m:dPr>
                      <m:e>
                        <m:r>
                          <a:rPr lang="en-US" b="1">
                            <a:latin typeface="Cambria Math"/>
                          </a:rPr>
                          <m:t>𝛂</m:t>
                        </m:r>
                      </m:e>
                    </m:d>
                  </m:oMath>
                </a14:m>
                <a:r>
                  <a:rPr lang="en-US" b="1" dirty="0">
                    <a:latin typeface="Tahoma" panose="020B0604030504040204" pitchFamily="34" charset="0"/>
                    <a:ea typeface="Tahoma" panose="020B0604030504040204" pitchFamily="34" charset="0"/>
                    <a:cs typeface="Tahoma" panose="020B0604030504040204" pitchFamily="34" charset="0"/>
                  </a:rPr>
                  <a:t>, tìm hai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smtClean="0">
                        <a:latin typeface="Cambria Math"/>
                      </a:rPr>
                      <m:t>𝒂</m:t>
                    </m:r>
                    <m:r>
                      <a:rPr lang="en-US" sz="4800" b="1">
                        <a:latin typeface="Cambria Math"/>
                      </a:rPr>
                      <m:t>,  </m:t>
                    </m:r>
                    <m:r>
                      <a:rPr lang="en-US" sz="4800" b="1" i="1">
                        <a:latin typeface="Cambria Math"/>
                      </a:rPr>
                      <m:t>𝒃</m:t>
                    </m:r>
                  </m:oMath>
                </a14:m>
                <a:r>
                  <a:rPr lang="en-US" sz="4800"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nhau</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810007" y="10591800"/>
                <a:ext cx="13687581" cy="830993"/>
              </a:xfrm>
              <a:prstGeom prst="rect">
                <a:avLst/>
              </a:prstGeom>
              <a:blipFill>
                <a:blip r:embed="rId17"/>
                <a:stretch>
                  <a:fillRect l="-1737" t="-8824" r="-1203" b="-301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733804" y="12565560"/>
                <a:ext cx="8422550" cy="754049"/>
              </a:xfrm>
              <a:prstGeom prst="rect">
                <a:avLst/>
              </a:prstGeom>
            </p:spPr>
            <p:txBody>
              <a:bodyPr wrap="none" lIns="91434" tIns="45718" rIns="91434" bIns="45718">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Kết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luận</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d>
                      <m:dPr>
                        <m:ctrlPr>
                          <a:rPr lang="en-US" b="1" i="1">
                            <a:latin typeface="Cambria Math" panose="02040503050406030204" pitchFamily="18" charset="0"/>
                          </a:rPr>
                        </m:ctrlPr>
                      </m:dPr>
                      <m:e>
                        <m:r>
                          <a:rPr lang="en-US" b="1">
                            <a:latin typeface="Cambria Math"/>
                          </a:rPr>
                          <m:t>𝛂</m:t>
                        </m:r>
                      </m:e>
                    </m:d>
                  </m:oMath>
                </a14:m>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a:latin typeface="Cambria Math"/>
                          </a:rPr>
                          <m:t>𝛃</m:t>
                        </m:r>
                      </m:e>
                    </m:d>
                  </m:oMath>
                </a14:m>
                <a:endParaRPr lang="en-US"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733800" y="12565559"/>
                <a:ext cx="8608960" cy="769441"/>
              </a:xfrm>
              <a:prstGeom prst="rect">
                <a:avLst/>
              </a:prstGeom>
              <a:blipFill rotWithShape="1">
                <a:blip r:embed="rId18"/>
                <a:stretch>
                  <a:fillRect l="-2904" t="-16535" b="-35433"/>
                </a:stretch>
              </a:blipFill>
            </p:spPr>
            <p:txBody>
              <a:bodyPr/>
              <a:lstStyle/>
              <a:p>
                <a:r>
                  <a:rPr lang="en-US">
                    <a:noFill/>
                  </a:rPr>
                  <a:t> </a:t>
                </a:r>
              </a:p>
            </p:txBody>
          </p:sp>
        </mc:Fallback>
      </mc:AlternateContent>
    </p:spTree>
    <p:extLst>
      <p:ext uri="{BB962C8B-B14F-4D97-AF65-F5344CB8AC3E}">
        <p14:creationId xmlns:p14="http://schemas.microsoft.com/office/powerpoint/2010/main" val="23143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33"/>
                                        </p:tgtEl>
                                        <p:attrNameLst>
                                          <p:attrName>style.visibility</p:attrName>
                                        </p:attrNameLst>
                                      </p:cBhvr>
                                      <p:to>
                                        <p:strVal val="visible"/>
                                      </p:to>
                                    </p:set>
                                    <p:animEffect transition="in" filter="barn(inVertical)">
                                      <p:cBhvr>
                                        <p:cTn id="16" dur="500"/>
                                        <p:tgtEl>
                                          <p:spTgt spid="103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barn(inVertical)">
                                      <p:cBhvr>
                                        <p:cTn id="48" dur="500"/>
                                        <p:tgtEl>
                                          <p:spTgt spid="7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barn(inVertical)">
                                      <p:cBhvr>
                                        <p:cTn id="56" dur="500"/>
                                        <p:tgtEl>
                                          <p:spTgt spid="7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barn(inVertical)">
                                      <p:cBhvr>
                                        <p:cTn id="64" dur="500"/>
                                        <p:tgtEl>
                                          <p:spTgt spid="80"/>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5" grpId="0" animBg="1"/>
      <p:bldP spid="11" grpId="0" animBg="1"/>
      <p:bldP spid="13"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582" y="-377024"/>
            <a:ext cx="184718" cy="754049"/>
          </a:xfrm>
          <a:prstGeom prst="rect">
            <a:avLst/>
          </a:prstGeom>
          <a:noFill/>
          <a:ln w="9525">
            <a:noFill/>
            <a:miter lim="800000"/>
            <a:headEnd/>
            <a:tailEnd/>
          </a:ln>
          <a:effectLst/>
        </p:spPr>
        <p:txBody>
          <a:bodyPr vert="horz" wrap="none" lIns="91434" tIns="45718" rIns="91434" bIns="45718" numCol="1" anchor="ctr" anchorCtr="0" compatLnSpc="1">
            <a:prstTxWarp prst="textNoShape">
              <a:avLst/>
            </a:prstTxWarp>
            <a:spAutoFit/>
          </a:bodyPr>
          <a:lstStyle/>
          <a:p>
            <a:endParaRPr lang="en-US"/>
          </a:p>
        </p:txBody>
      </p:sp>
      <p:grpSp>
        <p:nvGrpSpPr>
          <p:cNvPr id="52" name="Group 10"/>
          <p:cNvGrpSpPr/>
          <p:nvPr/>
        </p:nvGrpSpPr>
        <p:grpSpPr>
          <a:xfrm>
            <a:off x="1244061" y="6705600"/>
            <a:ext cx="21895877" cy="6655123"/>
            <a:chOff x="1270511" y="5737377"/>
            <a:chExt cx="21895876" cy="8569414"/>
          </a:xfrm>
        </p:grpSpPr>
        <p:sp>
          <p:nvSpPr>
            <p:cNvPr id="53" name="Rounded Rectangle 52"/>
            <p:cNvSpPr/>
            <p:nvPr/>
          </p:nvSpPr>
          <p:spPr>
            <a:xfrm>
              <a:off x="1270511" y="5975895"/>
              <a:ext cx="21895876" cy="833089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60"/>
            <p:cNvGrpSpPr/>
            <p:nvPr/>
          </p:nvGrpSpPr>
          <p:grpSpPr>
            <a:xfrm>
              <a:off x="1270511" y="5737377"/>
              <a:ext cx="3568119" cy="1010580"/>
              <a:chOff x="1224541" y="6175944"/>
              <a:chExt cx="3568119" cy="1010580"/>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8" name="TextBox 57"/>
              <p:cNvSpPr txBox="1"/>
              <p:nvPr/>
            </p:nvSpPr>
            <p:spPr>
              <a:xfrm>
                <a:off x="2296330" y="6175944"/>
                <a:ext cx="2329484" cy="1010580"/>
              </a:xfrm>
              <a:prstGeom prst="rect">
                <a:avLst/>
              </a:prstGeom>
              <a:noFill/>
            </p:spPr>
            <p:txBody>
              <a:bodyPr wrap="none" rtlCol="0">
                <a:spAutoFit/>
              </a:bodyPr>
              <a:lstStyle/>
              <a:p>
                <a:r>
                  <a:rPr lang="vi-VN" sz="4500" b="1" dirty="0">
                    <a:solidFill>
                      <a:srgbClr val="0999C8"/>
                    </a:solidFill>
                    <a:latin typeface="Tahoma" pitchFamily="34" charset="0"/>
                    <a:ea typeface="Tahoma" pitchFamily="34" charset="0"/>
                    <a:cs typeface="Tahoma" pitchFamily="34" charset="0"/>
                  </a:rPr>
                  <a:t>Bài giải</a:t>
                </a:r>
                <a:endParaRPr lang="en-US" sz="4500" b="1" dirty="0">
                  <a:solidFill>
                    <a:srgbClr val="0999C8"/>
                  </a:solidFill>
                  <a:latin typeface="Tahoma" pitchFamily="34" charset="0"/>
                  <a:ea typeface="Tahoma" pitchFamily="34" charset="0"/>
                  <a:cs typeface="Tahoma" pitchFamily="34"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7" name="Group 96"/>
          <p:cNvGrpSpPr/>
          <p:nvPr/>
        </p:nvGrpSpPr>
        <p:grpSpPr>
          <a:xfrm>
            <a:off x="533400" y="1524001"/>
            <a:ext cx="19659600" cy="830998"/>
            <a:chOff x="-288924" y="1892299"/>
            <a:chExt cx="19659599" cy="830995"/>
          </a:xfrm>
        </p:grpSpPr>
        <p:sp>
          <p:nvSpPr>
            <p:cNvPr id="98" name="Rounded Rectangle 97"/>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100" name="TextBox 99"/>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101" name="Group 100"/>
          <p:cNvGrpSpPr/>
          <p:nvPr/>
        </p:nvGrpSpPr>
        <p:grpSpPr>
          <a:xfrm>
            <a:off x="1066800" y="2362205"/>
            <a:ext cx="18711861" cy="861774"/>
            <a:chOff x="644526" y="2766774"/>
            <a:chExt cx="10253661" cy="861774"/>
          </a:xfrm>
        </p:grpSpPr>
        <p:sp>
          <p:nvSpPr>
            <p:cNvPr id="102" name="TextBox 101"/>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1</a:t>
              </a:r>
            </a:p>
          </p:txBody>
        </p:sp>
        <p:sp>
          <p:nvSpPr>
            <p:cNvPr id="103" name="Rounded Rectangle 102"/>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1</a:t>
              </a:r>
            </a:p>
          </p:txBody>
        </p:sp>
      </p:grpSp>
      <p:grpSp>
        <p:nvGrpSpPr>
          <p:cNvPr id="31" name="Group 30"/>
          <p:cNvGrpSpPr/>
          <p:nvPr/>
        </p:nvGrpSpPr>
        <p:grpSpPr>
          <a:xfrm>
            <a:off x="1219201" y="3124200"/>
            <a:ext cx="21869400" cy="3679671"/>
            <a:chOff x="1219200" y="3505200"/>
            <a:chExt cx="21869400" cy="3679671"/>
          </a:xfrm>
        </p:grpSpPr>
        <p:grpSp>
          <p:nvGrpSpPr>
            <p:cNvPr id="61" name="Group 54"/>
            <p:cNvGrpSpPr/>
            <p:nvPr/>
          </p:nvGrpSpPr>
          <p:grpSpPr>
            <a:xfrm>
              <a:off x="1219200" y="3505200"/>
              <a:ext cx="21841827" cy="3581400"/>
              <a:chOff x="1268078" y="3405486"/>
              <a:chExt cx="21841827" cy="3581400"/>
            </a:xfrm>
          </p:grpSpPr>
          <p:sp>
            <p:nvSpPr>
              <p:cNvPr id="62" name="Rounded Rectangle 61"/>
              <p:cNvSpPr/>
              <p:nvPr/>
            </p:nvSpPr>
            <p:spPr>
              <a:xfrm>
                <a:off x="1268078" y="3790950"/>
                <a:ext cx="21841827" cy="319593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12722"/>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5" name="TextBox 64"/>
                <p:cNvSpPr txBox="1"/>
                <p:nvPr/>
              </p:nvSpPr>
              <p:spPr>
                <a:xfrm>
                  <a:off x="2250670" y="3527166"/>
                  <a:ext cx="2185214" cy="784830"/>
                </a:xfrm>
                <a:prstGeom prst="rect">
                  <a:avLst/>
                </a:prstGeom>
                <a:noFill/>
              </p:spPr>
              <p:txBody>
                <a:bodyPr wrap="none" rtlCol="0">
                  <a:spAutoFit/>
                </a:bodyPr>
                <a:lstStyle/>
                <a:p>
                  <a:r>
                    <a:rPr lang="en-US" sz="4500" b="1" dirty="0" err="1">
                      <a:solidFill>
                        <a:schemeClr val="bg1"/>
                      </a:solidFill>
                      <a:latin typeface="Tahoma" pitchFamily="34" charset="0"/>
                      <a:ea typeface="Tahoma" pitchFamily="34" charset="0"/>
                      <a:cs typeface="Tahoma" pitchFamily="34" charset="0"/>
                    </a:rPr>
                    <a:t>Ví</a:t>
                  </a:r>
                  <a:r>
                    <a:rPr lang="en-US" sz="4500" b="1" dirty="0">
                      <a:solidFill>
                        <a:schemeClr val="bg1"/>
                      </a:solidFill>
                      <a:latin typeface="Tahoma" pitchFamily="34" charset="0"/>
                      <a:ea typeface="Tahoma" pitchFamily="34" charset="0"/>
                      <a:cs typeface="Tahoma" pitchFamily="34" charset="0"/>
                    </a:rPr>
                    <a:t> </a:t>
                  </a:r>
                  <a:r>
                    <a:rPr lang="en-US" sz="4500" b="1" dirty="0" err="1">
                      <a:solidFill>
                        <a:schemeClr val="bg1"/>
                      </a:solidFill>
                      <a:latin typeface="Tahoma" pitchFamily="34" charset="0"/>
                      <a:ea typeface="Tahoma" pitchFamily="34" charset="0"/>
                      <a:cs typeface="Tahoma" pitchFamily="34" charset="0"/>
                    </a:rPr>
                    <a:t>dụ</a:t>
                  </a:r>
                  <a:r>
                    <a:rPr lang="en-US" sz="4500" b="1" dirty="0">
                      <a:solidFill>
                        <a:schemeClr val="bg1"/>
                      </a:solidFill>
                      <a:latin typeface="Tahoma" pitchFamily="34" charset="0"/>
                      <a:ea typeface="Tahoma" pitchFamily="34" charset="0"/>
                      <a:cs typeface="Tahoma" pitchFamily="34" charset="0"/>
                    </a:rPr>
                    <a:t> 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5" name="Rectangle 4"/>
                <p:cNvSpPr/>
                <p:nvPr/>
              </p:nvSpPr>
              <p:spPr>
                <a:xfrm>
                  <a:off x="1828800" y="4114800"/>
                  <a:ext cx="21259800" cy="3070071"/>
                </a:xfrm>
                <a:prstGeom prst="rect">
                  <a:avLst/>
                </a:prstGeom>
              </p:spPr>
              <p:txBody>
                <a:bodyPr wrap="square">
                  <a:spAutoFit/>
                </a:bodyPr>
                <a:lstStyle/>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Cho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diện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𝑨𝑩𝑪𝑫</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𝑴</m:t>
                      </m:r>
                      <m:r>
                        <a:rPr lang="en-US" b="1" i="1">
                          <a:latin typeface="Cambria Math"/>
                        </a:rPr>
                        <m:t>,</m:t>
                      </m:r>
                      <m:r>
                        <a:rPr lang="en-US" b="1" i="1">
                          <a:latin typeface="Cambria Math"/>
                        </a:rPr>
                        <m:t>𝑵</m:t>
                      </m:r>
                      <m:r>
                        <a:rPr lang="en-US" b="1" i="1">
                          <a:latin typeface="Cambria Math"/>
                        </a:rPr>
                        <m:t> </m:t>
                      </m:r>
                    </m:oMath>
                  </a14:m>
                  <a:r>
                    <a:rPr lang="en-US" b="1" dirty="0">
                      <a:latin typeface="Tahoma" panose="020B0604030504040204" pitchFamily="34" charset="0"/>
                      <a:ea typeface="Tahoma" panose="020B0604030504040204" pitchFamily="34" charset="0"/>
                      <a:cs typeface="Tahoma" panose="020B0604030504040204" pitchFamily="34" charset="0"/>
                    </a:rPr>
                    <a:t>là 2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cạnh</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𝑨𝑩</m:t>
                      </m:r>
                      <m:r>
                        <a:rPr lang="en-US" b="1" i="1">
                          <a:latin typeface="Cambria Math"/>
                        </a:rPr>
                        <m:t>,</m:t>
                      </m:r>
                      <m:r>
                        <a:rPr lang="en-US" b="1" i="1">
                          <a:latin typeface="Cambria Math"/>
                        </a:rPr>
                        <m:t>𝑨𝑪</m:t>
                      </m:r>
                      <m:r>
                        <a:rPr lang="en-US" b="1" i="1">
                          <a:latin typeface="Cambria Math"/>
                        </a:rPr>
                        <m:t> </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thỏa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𝑨𝑴</m:t>
                      </m:r>
                      <m:r>
                        <a:rPr lang="en-US" b="1" i="1">
                          <a:latin typeface="Cambria Math"/>
                        </a:rPr>
                        <m:t>=</m:t>
                      </m:r>
                      <m:r>
                        <a:rPr lang="en-US" b="1" i="1">
                          <a:latin typeface="Cambria Math"/>
                        </a:rPr>
                        <m:t>𝟐</m:t>
                      </m:r>
                      <m:r>
                        <a:rPr lang="en-US" b="1" i="1">
                          <a:latin typeface="Cambria Math"/>
                        </a:rPr>
                        <m:t>𝑴𝑩</m:t>
                      </m:r>
                      <m:r>
                        <a:rPr lang="en-US" b="1">
                          <a:latin typeface="Cambria Math"/>
                        </a:rPr>
                        <m:t>,</m:t>
                      </m:r>
                      <m:r>
                        <a:rPr lang="en-US" b="1" i="1">
                          <a:latin typeface="Cambria Math"/>
                        </a:rPr>
                        <m:t>  </m:t>
                      </m:r>
                      <m:r>
                        <a:rPr lang="en-US" b="1" i="1">
                          <a:latin typeface="Cambria Math"/>
                        </a:rPr>
                        <m:t>𝑨𝑵</m:t>
                      </m:r>
                      <m:r>
                        <a:rPr lang="en-US" b="1" i="1">
                          <a:latin typeface="Cambria Math"/>
                        </a:rPr>
                        <m:t>=</m:t>
                      </m:r>
                      <m:r>
                        <a:rPr lang="en-US" b="1" i="1">
                          <a:latin typeface="Cambria Math"/>
                        </a:rPr>
                        <m:t>𝟐</m:t>
                      </m:r>
                      <m:r>
                        <a:rPr lang="en-US" b="1" i="1">
                          <a:latin typeface="Cambria Math"/>
                        </a:rPr>
                        <m:t>𝑵𝑪</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𝑮</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trọng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tâm</a:t>
                  </a:r>
                  <a:r>
                    <a:rPr lang="en-US" b="1" dirty="0">
                      <a:latin typeface="Tahoma" panose="020B0604030504040204" pitchFamily="34" charset="0"/>
                      <a:ea typeface="Tahoma" panose="020B0604030504040204" pitchFamily="34" charset="0"/>
                      <a:cs typeface="Tahoma" panose="020B0604030504040204" pitchFamily="34" charset="0"/>
                    </a:rPr>
                    <a:t> tam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𝑨𝑪𝑫</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Chứng</a:t>
                  </a:r>
                  <a:r>
                    <a:rPr lang="en-US" b="1" dirty="0">
                      <a:latin typeface="Tahoma" panose="020B0604030504040204" pitchFamily="34" charset="0"/>
                      <a:ea typeface="Tahoma" panose="020B0604030504040204" pitchFamily="34" charset="0"/>
                      <a:cs typeface="Tahoma" panose="020B0604030504040204" pitchFamily="34" charset="0"/>
                    </a:rPr>
                    <a:t> minh </a:t>
                  </a:r>
                  <a:r>
                    <a:rPr lang="en-US" b="1" dirty="0" err="1">
                      <a:latin typeface="Tahoma" panose="020B0604030504040204" pitchFamily="34" charset="0"/>
                      <a:ea typeface="Tahoma" panose="020B0604030504040204" pitchFamily="34" charset="0"/>
                      <a:cs typeface="Tahoma" panose="020B0604030504040204" pitchFamily="34" charset="0"/>
                    </a:rPr>
                    <a:t>rằng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𝑴𝑵𝑮</m:t>
                          </m:r>
                        </m:e>
                      </m:d>
                    </m:oMath>
                  </a14:m>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𝑩𝑪𝑫</m:t>
                          </m:r>
                        </m:e>
                      </m:d>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828800" y="4114800"/>
                  <a:ext cx="21259800" cy="3139321"/>
                </a:xfrm>
                <a:prstGeom prst="rect">
                  <a:avLst/>
                </a:prstGeom>
                <a:blipFill rotWithShape="1">
                  <a:blip r:embed="rId3"/>
                  <a:stretch>
                    <a:fillRect l="-1147" b="-4078"/>
                  </a:stretch>
                </a:blipFill>
              </p:spPr>
              <p:txBody>
                <a:bodyPr/>
                <a:lstStyle/>
                <a:p>
                  <a:r>
                    <a:rPr lang="en-US">
                      <a:noFill/>
                    </a:rPr>
                    <a:t> </a:t>
                  </a:r>
                </a:p>
              </p:txBody>
            </p:sp>
          </mc:Fallback>
        </mc:AlternateContent>
      </p:grpSp>
      <p:pic>
        <p:nvPicPr>
          <p:cNvPr id="7170" name="Picture 2" descr="C:\Users\ADMIN\Pictures\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5400" y="6781805"/>
            <a:ext cx="6705600" cy="62713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Rectangle 29"/>
              <p:cNvSpPr/>
              <p:nvPr/>
            </p:nvSpPr>
            <p:spPr>
              <a:xfrm>
                <a:off x="1981201" y="7162805"/>
                <a:ext cx="15163800" cy="6061720"/>
              </a:xfrm>
              <a:prstGeom prst="rect">
                <a:avLst/>
              </a:prstGeom>
            </p:spPr>
            <p:txBody>
              <a:bodyPr wrap="square" lIns="91434" tIns="45718" rIns="91434" bIns="45718">
                <a:spAutoFit/>
              </a:bodyPr>
              <a:lstStyle/>
              <a:p>
                <a:r>
                  <a:rPr lang="en-US"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b="1" i="1">
                        <a:latin typeface="Cambria Math"/>
                      </a:rPr>
                      <m:t>𝑰</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𝑪𝑫</m:t>
                    </m:r>
                  </m:oMath>
                </a14:m>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latin typeface="Cambria Math" panose="02040503050406030204" pitchFamily="18" charset="0"/>
                          </a:rPr>
                        </m:ctrlPr>
                      </m:fPr>
                      <m:num>
                        <m:r>
                          <a:rPr lang="en-US" sz="4800" b="1" i="1">
                            <a:latin typeface="Cambria Math"/>
                          </a:rPr>
                          <m:t>𝑨𝑴</m:t>
                        </m:r>
                      </m:num>
                      <m:den>
                        <m:r>
                          <a:rPr lang="en-US" sz="4800" b="1" i="1">
                            <a:latin typeface="Cambria Math"/>
                          </a:rPr>
                          <m:t>𝑨𝑩</m:t>
                        </m:r>
                      </m:den>
                    </m:f>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𝑨𝑵</m:t>
                        </m:r>
                      </m:num>
                      <m:den>
                        <m:r>
                          <a:rPr lang="en-US" sz="4800" b="1" i="1">
                            <a:latin typeface="Cambria Math"/>
                          </a:rPr>
                          <m:t>𝑨𝑪</m:t>
                        </m:r>
                      </m:den>
                    </m:f>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𝑨𝑮</m:t>
                        </m:r>
                      </m:num>
                      <m:den>
                        <m:r>
                          <a:rPr lang="en-US" sz="4800" b="1" i="1">
                            <a:latin typeface="Cambria Math"/>
                          </a:rPr>
                          <m:t>𝑨𝑰</m:t>
                        </m:r>
                      </m:den>
                    </m:f>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𝟐</m:t>
                        </m:r>
                      </m:num>
                      <m:den>
                        <m:r>
                          <a:rPr lang="en-US" sz="4800" b="1" i="1">
                            <a:latin typeface="Cambria Math"/>
                          </a:rPr>
                          <m:t>𝟑</m:t>
                        </m:r>
                      </m:den>
                    </m:f>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a:rPr>
                                <m:t>𝑴𝑵</m:t>
                              </m:r>
                              <m:r>
                                <a:rPr lang="en-US" b="1">
                                  <a:latin typeface="Cambria Math"/>
                                </a:rPr>
                                <m:t>//</m:t>
                              </m:r>
                              <m:r>
                                <a:rPr lang="en-US" b="1" i="1">
                                  <a:latin typeface="Cambria Math"/>
                                </a:rPr>
                                <m:t>𝑩𝑪</m:t>
                              </m:r>
                            </m:e>
                          </m:mr>
                          <m:mr>
                            <m:e>
                              <m:r>
                                <a:rPr lang="en-US" b="1" i="1">
                                  <a:latin typeface="Cambria Math"/>
                                </a:rPr>
                                <m:t>𝑴𝑵</m:t>
                              </m:r>
                              <m:r>
                                <a:rPr lang="en-US" b="1" i="1">
                                  <a:latin typeface="Cambria Math"/>
                                </a:rPr>
                                <m:t>⊄</m:t>
                              </m:r>
                              <m:r>
                                <a:rPr lang="en-US" b="1">
                                  <a:latin typeface="Cambria Math"/>
                                </a:rPr>
                                <m:t>(</m:t>
                              </m:r>
                              <m:r>
                                <a:rPr lang="en-US" b="1" i="1">
                                  <a:latin typeface="Cambria Math"/>
                                </a:rPr>
                                <m:t>𝑩𝑪𝑫</m:t>
                              </m:r>
                              <m:r>
                                <a:rPr lang="en-US" b="1">
                                  <a:latin typeface="Cambria Math"/>
                                </a:rPr>
                                <m:t>),</m:t>
                              </m:r>
                              <m:r>
                                <a:rPr lang="en-US" b="1" i="1">
                                  <a:latin typeface="Cambria Math"/>
                                </a:rPr>
                                <m:t>𝑩𝑪</m:t>
                              </m:r>
                              <m:r>
                                <a:rPr lang="en-US" b="1" i="1">
                                  <a:latin typeface="Cambria Math"/>
                                </a:rPr>
                                <m:t>⊂</m:t>
                              </m:r>
                              <m:r>
                                <a:rPr lang="en-US" b="1">
                                  <a:latin typeface="Cambria Math"/>
                                </a:rPr>
                                <m:t>(</m:t>
                              </m:r>
                              <m:r>
                                <a:rPr lang="en-US" b="1" i="1">
                                  <a:latin typeface="Cambria Math"/>
                                </a:rPr>
                                <m:t>𝑩𝑪𝑫</m:t>
                              </m:r>
                              <m:r>
                                <a:rPr lang="en-US" b="1">
                                  <a:latin typeface="Cambria Math"/>
                                </a:rPr>
                                <m:t>)</m:t>
                              </m:r>
                            </m:e>
                          </m:mr>
                        </m:m>
                      </m:e>
                    </m:d>
                    <m:r>
                      <a:rPr lang="en-US" b="1" i="1">
                        <a:latin typeface="Cambria Math"/>
                      </a:rPr>
                      <m:t>⇒</m:t>
                    </m:r>
                    <m:r>
                      <a:rPr lang="en-US" b="1" i="1">
                        <a:latin typeface="Cambria Math"/>
                      </a:rPr>
                      <m:t>𝑴𝑵</m:t>
                    </m:r>
                    <m:r>
                      <a:rPr lang="en-US" b="1">
                        <a:latin typeface="Cambria Math"/>
                      </a:rPr>
                      <m:t>//</m:t>
                    </m:r>
                    <m:r>
                      <a:rPr lang="en-US" b="1" i="1">
                        <a:latin typeface="Cambria Math"/>
                      </a:rPr>
                      <m:t> </m:t>
                    </m:r>
                    <m:r>
                      <a:rPr lang="en-US" b="1">
                        <a:latin typeface="Cambria Math"/>
                      </a:rPr>
                      <m:t>(</m:t>
                    </m:r>
                    <m:r>
                      <a:rPr lang="en-US" b="1" i="1">
                        <a:latin typeface="Cambria Math"/>
                      </a:rPr>
                      <m:t>𝑩𝑪𝑫</m:t>
                    </m:r>
                    <m:r>
                      <a:rPr lang="en-US" b="1">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(1)</a:t>
                </a:r>
              </a:p>
              <a:p>
                <a:pPr>
                  <a:lnSpc>
                    <a:spcPct val="150000"/>
                  </a:lnSpc>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a:rPr>
                                <m:t>𝑵𝑮</m:t>
                              </m:r>
                              <m:r>
                                <a:rPr lang="en-US" b="1">
                                  <a:latin typeface="Cambria Math"/>
                                </a:rPr>
                                <m:t>//</m:t>
                              </m:r>
                              <m:r>
                                <a:rPr lang="en-US" b="1" i="1">
                                  <a:latin typeface="Cambria Math"/>
                                </a:rPr>
                                <m:t>𝑰𝑪</m:t>
                              </m:r>
                            </m:e>
                          </m:mr>
                          <m:mr>
                            <m:e>
                              <m:r>
                                <a:rPr lang="en-US" b="1" i="1">
                                  <a:latin typeface="Cambria Math"/>
                                </a:rPr>
                                <m:t>𝑵𝑮</m:t>
                              </m:r>
                              <m:r>
                                <a:rPr lang="en-US" b="1" i="1">
                                  <a:latin typeface="Cambria Math"/>
                                </a:rPr>
                                <m:t>⊄</m:t>
                              </m:r>
                              <m:r>
                                <a:rPr lang="en-US" b="1">
                                  <a:latin typeface="Cambria Math"/>
                                </a:rPr>
                                <m:t>(</m:t>
                              </m:r>
                              <m:r>
                                <a:rPr lang="en-US" b="1" i="1">
                                  <a:latin typeface="Cambria Math"/>
                                </a:rPr>
                                <m:t>𝑩𝑪𝑫</m:t>
                              </m:r>
                              <m:r>
                                <a:rPr lang="en-US" b="1">
                                  <a:latin typeface="Cambria Math"/>
                                </a:rPr>
                                <m:t>),</m:t>
                              </m:r>
                              <m:r>
                                <a:rPr lang="en-US" b="1" i="1">
                                  <a:latin typeface="Cambria Math"/>
                                </a:rPr>
                                <m:t>𝑰𝑪</m:t>
                              </m:r>
                              <m:r>
                                <a:rPr lang="en-US" b="1" i="1">
                                  <a:latin typeface="Cambria Math"/>
                                </a:rPr>
                                <m:t>⊂</m:t>
                              </m:r>
                              <m:r>
                                <a:rPr lang="en-US" b="1">
                                  <a:latin typeface="Cambria Math"/>
                                </a:rPr>
                                <m:t>(</m:t>
                              </m:r>
                              <m:r>
                                <a:rPr lang="en-US" b="1" i="1">
                                  <a:latin typeface="Cambria Math"/>
                                </a:rPr>
                                <m:t>𝑩𝑪𝑫</m:t>
                              </m:r>
                              <m:r>
                                <a:rPr lang="en-US" b="1">
                                  <a:latin typeface="Cambria Math"/>
                                </a:rPr>
                                <m:t>)</m:t>
                              </m:r>
                            </m:e>
                          </m:mr>
                        </m:m>
                      </m:e>
                    </m:d>
                    <m:r>
                      <a:rPr lang="en-US" b="1" i="1">
                        <a:latin typeface="Cambria Math"/>
                      </a:rPr>
                      <m:t>⇒</m:t>
                    </m:r>
                    <m:r>
                      <a:rPr lang="en-US" b="1" i="1">
                        <a:latin typeface="Cambria Math"/>
                      </a:rPr>
                      <m:t>𝑵𝑮</m:t>
                    </m:r>
                    <m:r>
                      <a:rPr lang="en-US" b="1">
                        <a:latin typeface="Cambria Math"/>
                      </a:rPr>
                      <m:t>//</m:t>
                    </m:r>
                    <m:r>
                      <a:rPr lang="en-US" b="1" i="1">
                        <a:latin typeface="Cambria Math"/>
                      </a:rPr>
                      <m:t> </m:t>
                    </m:r>
                    <m:r>
                      <a:rPr lang="en-US" b="1">
                        <a:latin typeface="Cambria Math"/>
                      </a:rPr>
                      <m:t>(</m:t>
                    </m:r>
                    <m:r>
                      <a:rPr lang="en-US" b="1" i="1">
                        <a:latin typeface="Cambria Math"/>
                      </a:rPr>
                      <m:t>𝑩𝑪𝑫</m:t>
                    </m:r>
                    <m:r>
                      <a:rPr lang="en-US" b="1">
                        <a:latin typeface="Cambria Math"/>
                      </a:rPr>
                      <m:t>)</m:t>
                    </m: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(2)</a:t>
                </a:r>
              </a:p>
              <a:p>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a:latin typeface="Cambria Math"/>
                      </a:rPr>
                      <m:t>(</m:t>
                    </m:r>
                    <m:r>
                      <a:rPr lang="en-US" b="1" i="1">
                        <a:latin typeface="Cambria Math"/>
                      </a:rPr>
                      <m:t>𝑴𝑵𝑮</m:t>
                    </m:r>
                    <m:r>
                      <a:rPr lang="en-US" b="1">
                        <a:latin typeface="Cambria Math"/>
                      </a:rPr>
                      <m:t>),</m:t>
                    </m:r>
                    <m:r>
                      <a:rPr lang="en-US" b="1" i="1">
                        <a:latin typeface="Cambria Math"/>
                      </a:rPr>
                      <m:t>𝑴𝑵</m:t>
                    </m:r>
                    <m:r>
                      <a:rPr lang="en-US" b="1" i="1">
                        <a:latin typeface="Cambria Math"/>
                      </a:rPr>
                      <m:t>∩</m:t>
                    </m:r>
                    <m:r>
                      <a:rPr lang="en-US" b="1" i="1">
                        <a:latin typeface="Cambria Math"/>
                      </a:rPr>
                      <m:t>𝑵𝑮</m:t>
                    </m:r>
                    <m:r>
                      <a:rPr lang="en-US" b="1" i="1">
                        <a:latin typeface="Cambria Math"/>
                      </a:rPr>
                      <m:t>=</m:t>
                    </m:r>
                    <m:r>
                      <a:rPr lang="en-US" b="1" i="1">
                        <a:latin typeface="Cambria Math"/>
                      </a:rPr>
                      <m:t>𝑵</m:t>
                    </m:r>
                  </m:oMath>
                </a14:m>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(3)</a:t>
                </a:r>
              </a:p>
              <a:p>
                <a:pPr>
                  <a:lnSpc>
                    <a:spcPct val="150000"/>
                  </a:lnSpc>
                  <a:spcBef>
                    <a:spcPts val="600"/>
                  </a:spcBef>
                </a:pP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Từ (1),(2),(3)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suy</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3333FF"/>
                    </a:solidFill>
                    <a:latin typeface="Tahoma" panose="020B0604030504040204" pitchFamily="34" charset="0"/>
                    <a:ea typeface="Tahoma" panose="020B0604030504040204" pitchFamily="34" charset="0"/>
                    <a:cs typeface="Tahoma" panose="020B0604030504040204" pitchFamily="34" charset="0"/>
                  </a:rPr>
                  <a:t>ra</a:t>
                </a:r>
                <a:r>
                  <a:rPr lang="en-US" b="1" dirty="0">
                    <a:solidFill>
                      <a:srgbClr val="3333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a:solidFill>
                          <a:srgbClr val="3333FF"/>
                        </a:solidFill>
                        <a:latin typeface="Cambria Math"/>
                      </a:rPr>
                      <m:t>(</m:t>
                    </m:r>
                    <m:r>
                      <a:rPr lang="en-US" b="1" i="1">
                        <a:solidFill>
                          <a:srgbClr val="3333FF"/>
                        </a:solidFill>
                        <a:latin typeface="Cambria Math"/>
                      </a:rPr>
                      <m:t>𝑴𝑵𝑮</m:t>
                    </m:r>
                    <m:r>
                      <a:rPr lang="en-US" b="1">
                        <a:solidFill>
                          <a:srgbClr val="3333FF"/>
                        </a:solidFill>
                        <a:latin typeface="Cambria Math"/>
                      </a:rPr>
                      <m:t>)//</m:t>
                    </m:r>
                    <m:r>
                      <a:rPr lang="en-US" b="1" i="1">
                        <a:solidFill>
                          <a:srgbClr val="3333FF"/>
                        </a:solidFill>
                        <a:latin typeface="Cambria Math"/>
                      </a:rPr>
                      <m:t> </m:t>
                    </m:r>
                    <m:r>
                      <a:rPr lang="en-US" b="1">
                        <a:solidFill>
                          <a:srgbClr val="3333FF"/>
                        </a:solidFill>
                        <a:latin typeface="Cambria Math"/>
                      </a:rPr>
                      <m:t>(</m:t>
                    </m:r>
                    <m:r>
                      <a:rPr lang="en-US" b="1" i="1">
                        <a:solidFill>
                          <a:srgbClr val="3333FF"/>
                        </a:solidFill>
                        <a:latin typeface="Cambria Math"/>
                      </a:rPr>
                      <m:t>𝑩𝑪𝑫</m:t>
                    </m:r>
                    <m:r>
                      <a:rPr lang="en-US" b="1">
                        <a:solidFill>
                          <a:srgbClr val="3333FF"/>
                        </a:solidFill>
                        <a:latin typeface="Cambria Math"/>
                      </a:rPr>
                      <m:t>)</m:t>
                    </m:r>
                  </m:oMath>
                </a14:m>
                <a:endParaRPr lang="en-US" b="1" dirty="0">
                  <a:solidFill>
                    <a:srgbClr val="3333FF"/>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981201" y="7162805"/>
                <a:ext cx="15163800" cy="6061720"/>
              </a:xfrm>
              <a:prstGeom prst="rect">
                <a:avLst/>
              </a:prstGeom>
              <a:blipFill rotWithShape="1">
                <a:blip r:embed="rId5"/>
                <a:stretch>
                  <a:fillRect l="-1568" b="-1610"/>
                </a:stretch>
              </a:blipFill>
            </p:spPr>
            <p:txBody>
              <a:bodyPr/>
              <a:lstStyle/>
              <a:p>
                <a:r>
                  <a:rPr lang="en-US">
                    <a:noFill/>
                  </a:rPr>
                  <a:t> </a:t>
                </a:r>
              </a:p>
            </p:txBody>
          </p:sp>
        </mc:Fallback>
      </mc:AlternateContent>
    </p:spTree>
    <p:extLst>
      <p:ext uri="{BB962C8B-B14F-4D97-AF65-F5344CB8AC3E}">
        <p14:creationId xmlns:p14="http://schemas.microsoft.com/office/powerpoint/2010/main" val="268908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arn(inVertical)">
                                      <p:cBhvr>
                                        <p:cTn id="22" dur="5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0">
                                            <p:txEl>
                                              <p:pRg st="4" end="4"/>
                                            </p:txEl>
                                          </p:spTgt>
                                        </p:tgtEl>
                                        <p:attrNameLst>
                                          <p:attrName>style.visibility</p:attrName>
                                        </p:attrNameLst>
                                      </p:cBhvr>
                                      <p:to>
                                        <p:strVal val="visible"/>
                                      </p:to>
                                    </p:set>
                                    <p:animEffect transition="in" filter="barn(inVertical)">
                                      <p:cBhvr>
                                        <p:cTn id="43" dur="500"/>
                                        <p:tgtEl>
                                          <p:spTgt spid="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762000" y="3505200"/>
            <a:ext cx="23012400" cy="2971800"/>
            <a:chOff x="762000" y="3505200"/>
            <a:chExt cx="23012400" cy="2971800"/>
          </a:xfrm>
        </p:grpSpPr>
        <p:grpSp>
          <p:nvGrpSpPr>
            <p:cNvPr id="16" name="Group 15"/>
            <p:cNvGrpSpPr/>
            <p:nvPr/>
          </p:nvGrpSpPr>
          <p:grpSpPr>
            <a:xfrm>
              <a:off x="762000" y="3505200"/>
              <a:ext cx="22250399" cy="2971800"/>
              <a:chOff x="762000" y="3505200"/>
              <a:chExt cx="22250399" cy="2971800"/>
            </a:xfrm>
          </p:grpSpPr>
          <p:grpSp>
            <p:nvGrpSpPr>
              <p:cNvPr id="36" name="Group 5">
                <a:extLst>
                  <a:ext uri="{FF2B5EF4-FFF2-40B4-BE49-F238E27FC236}">
                    <a16:creationId xmlns:a16="http://schemas.microsoft.com/office/drawing/2014/main" id="{6F1D97FC-08EE-4207-A739-E5A8A43D8BD0}"/>
                  </a:ext>
                </a:extLst>
              </p:cNvPr>
              <p:cNvGrpSpPr/>
              <p:nvPr/>
            </p:nvGrpSpPr>
            <p:grpSpPr>
              <a:xfrm>
                <a:off x="1219200" y="3886200"/>
                <a:ext cx="21793199" cy="2590800"/>
                <a:chOff x="637678" y="1086046"/>
                <a:chExt cx="9002027" cy="3308739"/>
              </a:xfrm>
            </p:grpSpPr>
            <p:sp>
              <p:nvSpPr>
                <p:cNvPr id="58" name="Rounded Rectangle 38">
                  <a:extLst>
                    <a:ext uri="{FF2B5EF4-FFF2-40B4-BE49-F238E27FC236}">
                      <a16:creationId xmlns:a16="http://schemas.microsoft.com/office/drawing/2014/main" id="{52367330-301E-4219-BF6E-BD6B833C17E9}"/>
                    </a:ext>
                  </a:extLst>
                </p:cNvPr>
                <p:cNvSpPr/>
                <p:nvPr/>
              </p:nvSpPr>
              <p:spPr>
                <a:xfrm>
                  <a:off x="637678" y="1086046"/>
                  <a:ext cx="9002027" cy="3308739"/>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500">
                    <a:latin typeface="Tahoma" pitchFamily="34" charset="0"/>
                    <a:ea typeface="Tahoma" pitchFamily="34" charset="0"/>
                    <a:cs typeface="Tahoma" pitchFamily="34" charset="0"/>
                  </a:endParaRPr>
                </a:p>
              </p:txBody>
            </p:sp>
            <p:sp>
              <p:nvSpPr>
                <p:cNvPr id="63" name="TextBox 62">
                  <a:extLst>
                    <a:ext uri="{FF2B5EF4-FFF2-40B4-BE49-F238E27FC236}">
                      <a16:creationId xmlns:a16="http://schemas.microsoft.com/office/drawing/2014/main" id="{DDF35FB6-51CE-4AAF-8076-8848AAB68BD8}"/>
                    </a:ext>
                  </a:extLst>
                </p:cNvPr>
                <p:cNvSpPr txBox="1"/>
                <p:nvPr/>
              </p:nvSpPr>
              <p:spPr>
                <a:xfrm>
                  <a:off x="877732" y="3416549"/>
                  <a:ext cx="4621041" cy="792680"/>
                </a:xfrm>
                <a:prstGeom prst="rect">
                  <a:avLst/>
                </a:prstGeom>
                <a:noFill/>
              </p:spPr>
              <p:txBody>
                <a:bodyPr wrap="square" rtlCol="0">
                  <a:spAutoFit/>
                </a:bodyPr>
                <a:lstStyle/>
                <a:p>
                  <a:pPr algn="just">
                    <a:lnSpc>
                      <a:spcPts val="4000"/>
                    </a:lnSpc>
                  </a:pPr>
                  <a:endParaRPr lang="en-US" sz="5500" b="1" dirty="0">
                    <a:latin typeface="Tahoma" pitchFamily="34" charset="0"/>
                    <a:ea typeface="Tahoma" pitchFamily="34" charset="0"/>
                    <a:cs typeface="Tahoma" pitchFamily="34" charset="0"/>
                  </a:endParaRPr>
                </a:p>
              </p:txBody>
            </p:sp>
          </p:grpSp>
          <p:grpSp>
            <p:nvGrpSpPr>
              <p:cNvPr id="37" name="Group 65">
                <a:extLst>
                  <a:ext uri="{FF2B5EF4-FFF2-40B4-BE49-F238E27FC236}">
                    <a16:creationId xmlns:a16="http://schemas.microsoft.com/office/drawing/2014/main" id="{6AE0AA62-7E43-4E14-B3C0-7BAA9B1A16C6}"/>
                  </a:ext>
                </a:extLst>
              </p:cNvPr>
              <p:cNvGrpSpPr/>
              <p:nvPr/>
            </p:nvGrpSpPr>
            <p:grpSpPr>
              <a:xfrm>
                <a:off x="762000" y="3505200"/>
                <a:ext cx="22098000" cy="833064"/>
                <a:chOff x="166396" y="8688234"/>
                <a:chExt cx="22098000" cy="798946"/>
              </a:xfrm>
            </p:grpSpPr>
            <p:sp>
              <p:nvSpPr>
                <p:cNvPr id="38" name="Freeform 20">
                  <a:extLst>
                    <a:ext uri="{FF2B5EF4-FFF2-40B4-BE49-F238E27FC236}">
                      <a16:creationId xmlns:a16="http://schemas.microsoft.com/office/drawing/2014/main" id="{F3DA7964-C06E-4EB0-9C76-F6433A907A37}"/>
                    </a:ext>
                  </a:extLst>
                </p:cNvPr>
                <p:cNvSpPr>
                  <a:spLocks/>
                </p:cNvSpPr>
                <p:nvPr/>
              </p:nvSpPr>
              <p:spPr bwMode="auto">
                <a:xfrm>
                  <a:off x="384522" y="8755082"/>
                  <a:ext cx="21879874" cy="732098"/>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nvGrpSpPr>
                <p:cNvPr id="39" name="Group 7">
                  <a:extLst>
                    <a:ext uri="{FF2B5EF4-FFF2-40B4-BE49-F238E27FC236}">
                      <a16:creationId xmlns:a16="http://schemas.microsoft.com/office/drawing/2014/main" id="{7A2882B6-338C-4E91-9AD6-23D0FEBD50FF}"/>
                    </a:ext>
                  </a:extLst>
                </p:cNvPr>
                <p:cNvGrpSpPr/>
                <p:nvPr/>
              </p:nvGrpSpPr>
              <p:grpSpPr>
                <a:xfrm>
                  <a:off x="166396" y="8780577"/>
                  <a:ext cx="702538" cy="572229"/>
                  <a:chOff x="-145995" y="8633545"/>
                  <a:chExt cx="787401" cy="641352"/>
                </a:xfrm>
              </p:grpSpPr>
              <p:sp>
                <p:nvSpPr>
                  <p:cNvPr id="41" name="Freeform 45">
                    <a:extLst>
                      <a:ext uri="{FF2B5EF4-FFF2-40B4-BE49-F238E27FC236}">
                        <a16:creationId xmlns:a16="http://schemas.microsoft.com/office/drawing/2014/main" id="{D5B5DB03-F19F-4964-B964-00114BF38499}"/>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2" name="Freeform 46">
                    <a:extLst>
                      <a:ext uri="{FF2B5EF4-FFF2-40B4-BE49-F238E27FC236}">
                        <a16:creationId xmlns:a16="http://schemas.microsoft.com/office/drawing/2014/main" id="{7E5F6252-0F6C-48EE-9FDA-DC4ACC41409B}"/>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3" name="Freeform 47">
                    <a:extLst>
                      <a:ext uri="{FF2B5EF4-FFF2-40B4-BE49-F238E27FC236}">
                        <a16:creationId xmlns:a16="http://schemas.microsoft.com/office/drawing/2014/main" id="{75A93BEC-F11A-4834-8251-E4928499A702}"/>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44" name="Freeform 48">
                    <a:extLst>
                      <a:ext uri="{FF2B5EF4-FFF2-40B4-BE49-F238E27FC236}">
                        <a16:creationId xmlns:a16="http://schemas.microsoft.com/office/drawing/2014/main" id="{856C0689-8E0E-492D-B50E-403FDC4C0AFD}"/>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0" name="Freeform 49">
                    <a:extLst>
                      <a:ext uri="{FF2B5EF4-FFF2-40B4-BE49-F238E27FC236}">
                        <a16:creationId xmlns:a16="http://schemas.microsoft.com/office/drawing/2014/main" id="{B00750DD-ECBB-42F2-A659-C2C87A1CF88D}"/>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1" name="Freeform 50">
                    <a:extLst>
                      <a:ext uri="{FF2B5EF4-FFF2-40B4-BE49-F238E27FC236}">
                        <a16:creationId xmlns:a16="http://schemas.microsoft.com/office/drawing/2014/main" id="{268C08E5-9D86-4BF5-8FDB-0EA1EC13C93C}"/>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2" name="Freeform 51">
                    <a:extLst>
                      <a:ext uri="{FF2B5EF4-FFF2-40B4-BE49-F238E27FC236}">
                        <a16:creationId xmlns:a16="http://schemas.microsoft.com/office/drawing/2014/main" id="{56467F58-9E8F-458A-ADAD-EC39506E43F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3" name="Freeform 52">
                    <a:extLst>
                      <a:ext uri="{FF2B5EF4-FFF2-40B4-BE49-F238E27FC236}">
                        <a16:creationId xmlns:a16="http://schemas.microsoft.com/office/drawing/2014/main" id="{5B7D0389-C217-4042-A325-462E493CBF76}"/>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4" name="Rectangle 53">
                    <a:extLst>
                      <a:ext uri="{FF2B5EF4-FFF2-40B4-BE49-F238E27FC236}">
                        <a16:creationId xmlns:a16="http://schemas.microsoft.com/office/drawing/2014/main" id="{B65318AC-3AF6-435E-9995-936FB1C4AEA5}"/>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5" name="Rectangle 54">
                    <a:extLst>
                      <a:ext uri="{FF2B5EF4-FFF2-40B4-BE49-F238E27FC236}">
                        <a16:creationId xmlns:a16="http://schemas.microsoft.com/office/drawing/2014/main" id="{7D2CDB22-F955-49B1-935C-55FDF25EE031}"/>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6" name="Freeform 55">
                    <a:extLst>
                      <a:ext uri="{FF2B5EF4-FFF2-40B4-BE49-F238E27FC236}">
                        <a16:creationId xmlns:a16="http://schemas.microsoft.com/office/drawing/2014/main" id="{26CC724A-B718-451A-8D80-C1402644AF47}"/>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sp>
                <p:nvSpPr>
                  <p:cNvPr id="57" name="Freeform 56">
                    <a:extLst>
                      <a:ext uri="{FF2B5EF4-FFF2-40B4-BE49-F238E27FC236}">
                        <a16:creationId xmlns:a16="http://schemas.microsoft.com/office/drawing/2014/main" id="{5B80A99D-FBB9-4754-BF90-360A5E1751D0}"/>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500">
                      <a:latin typeface="Tahoma" pitchFamily="34" charset="0"/>
                      <a:ea typeface="Tahoma" pitchFamily="34" charset="0"/>
                      <a:cs typeface="Tahoma" pitchFamily="34" charset="0"/>
                    </a:endParaRPr>
                  </a:p>
                </p:txBody>
              </p:sp>
            </p:grpSp>
            <p:sp>
              <p:nvSpPr>
                <p:cNvPr id="40" name="TextBox 39">
                  <a:extLst>
                    <a:ext uri="{FF2B5EF4-FFF2-40B4-BE49-F238E27FC236}">
                      <a16:creationId xmlns:a16="http://schemas.microsoft.com/office/drawing/2014/main" id="{63C4EFED-88A8-485D-AD55-0BCCE6CD0C4B}"/>
                    </a:ext>
                  </a:extLst>
                </p:cNvPr>
                <p:cNvSpPr txBox="1"/>
                <p:nvPr/>
              </p:nvSpPr>
              <p:spPr>
                <a:xfrm>
                  <a:off x="1080796" y="8688234"/>
                  <a:ext cx="2720617" cy="796964"/>
                </a:xfrm>
                <a:prstGeom prst="rect">
                  <a:avLst/>
                </a:prstGeom>
                <a:noFill/>
              </p:spPr>
              <p:txBody>
                <a:bodyPr wrap="none" rtlCol="0">
                  <a:spAutoFit/>
                </a:bodyPr>
                <a:lstStyle/>
                <a:p>
                  <a:r>
                    <a:rPr lang="en-US" sz="4800" b="1" i="1" dirty="0">
                      <a:solidFill>
                        <a:srgbClr val="FFFF00"/>
                      </a:solidFill>
                    </a:rPr>
                    <a:t> </a:t>
                  </a:r>
                  <a:r>
                    <a:rPr lang="en-US" sz="4800" b="1" i="1" dirty="0" err="1">
                      <a:solidFill>
                        <a:srgbClr val="FFFF00"/>
                      </a:solidFill>
                    </a:rPr>
                    <a:t>Định</a:t>
                  </a:r>
                  <a:r>
                    <a:rPr lang="en-US" sz="4800" b="1" i="1" dirty="0">
                      <a:solidFill>
                        <a:srgbClr val="FFFF00"/>
                      </a:solidFill>
                    </a:rPr>
                    <a:t> </a:t>
                  </a:r>
                  <a:r>
                    <a:rPr lang="en-US" sz="4800" b="1" i="1" dirty="0" err="1">
                      <a:solidFill>
                        <a:srgbClr val="FFFF00"/>
                      </a:solidFill>
                    </a:rPr>
                    <a:t>lý</a:t>
                  </a:r>
                  <a:r>
                    <a:rPr lang="en-US" sz="4800" b="1" i="1" dirty="0">
                      <a:solidFill>
                        <a:srgbClr val="FFFF00"/>
                      </a:solidFill>
                    </a:rPr>
                    <a:t> 2:</a:t>
                  </a:r>
                  <a:endParaRPr lang="en-US" sz="4800" dirty="0">
                    <a:solidFill>
                      <a:srgbClr val="FFFF00"/>
                    </a:solidFill>
                  </a:endParaRPr>
                </a:p>
              </p:txBody>
            </p:sp>
          </p:grpSp>
        </p:grpSp>
        <p:sp>
          <p:nvSpPr>
            <p:cNvPr id="11" name="Rectangle 10"/>
            <p:cNvSpPr/>
            <p:nvPr/>
          </p:nvSpPr>
          <p:spPr>
            <a:xfrm>
              <a:off x="1524000" y="4495800"/>
              <a:ext cx="22250400" cy="1415772"/>
            </a:xfrm>
            <a:prstGeom prst="rect">
              <a:avLst/>
            </a:prstGeom>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Qua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ngoài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a:t>
              </a:r>
            </a:p>
          </p:txBody>
        </p:sp>
      </p:grpSp>
      <p:grpSp>
        <p:nvGrpSpPr>
          <p:cNvPr id="18" name="Group 17"/>
          <p:cNvGrpSpPr/>
          <p:nvPr/>
        </p:nvGrpSpPr>
        <p:grpSpPr>
          <a:xfrm>
            <a:off x="1295400" y="6781800"/>
            <a:ext cx="22402800" cy="6629400"/>
            <a:chOff x="1295400" y="6781800"/>
            <a:chExt cx="22402800" cy="6629400"/>
          </a:xfrm>
        </p:grpSpPr>
        <p:grpSp>
          <p:nvGrpSpPr>
            <p:cNvPr id="49" name="Group 48"/>
            <p:cNvGrpSpPr/>
            <p:nvPr/>
          </p:nvGrpSpPr>
          <p:grpSpPr>
            <a:xfrm>
              <a:off x="1295400" y="6817081"/>
              <a:ext cx="22402800" cy="6594119"/>
              <a:chOff x="1232452" y="2495616"/>
              <a:chExt cx="22721672" cy="6997841"/>
            </a:xfrm>
          </p:grpSpPr>
          <p:sp>
            <p:nvSpPr>
              <p:cNvPr id="61" name="Rounded Rectangle 60"/>
              <p:cNvSpPr/>
              <p:nvPr/>
            </p:nvSpPr>
            <p:spPr>
              <a:xfrm>
                <a:off x="1232452" y="2858285"/>
                <a:ext cx="22721672" cy="6635172"/>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62" name="Freeform 20"/>
              <p:cNvSpPr>
                <a:spLocks/>
              </p:cNvSpPr>
              <p:nvPr/>
            </p:nvSpPr>
            <p:spPr bwMode="auto">
              <a:xfrm>
                <a:off x="1247578" y="2495616"/>
                <a:ext cx="3785199" cy="852077"/>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60" name="TextBox 59"/>
            <p:cNvSpPr txBox="1"/>
            <p:nvPr/>
          </p:nvSpPr>
          <p:spPr>
            <a:xfrm>
              <a:off x="1562683" y="6781800"/>
              <a:ext cx="2444900" cy="830997"/>
            </a:xfrm>
            <a:prstGeom prst="rect">
              <a:avLst/>
            </a:prstGeom>
            <a:noFill/>
          </p:spPr>
          <p:txBody>
            <a:bodyPr wrap="none" rtlCol="0">
              <a:spAutoFit/>
            </a:bodyPr>
            <a:lstStyle/>
            <a:p>
              <a:r>
                <a:rPr lang="vi-VN" sz="4800" b="1" i="1" dirty="0">
                  <a:solidFill>
                    <a:srgbClr val="FFFF00"/>
                  </a:solidFill>
                </a:rPr>
                <a:t>Hệ quả:</a:t>
              </a:r>
              <a:endParaRPr lang="en-US" sz="4800" i="1" dirty="0">
                <a:solidFill>
                  <a:srgbClr val="FFFF00"/>
                </a:solidFill>
              </a:endParaRPr>
            </a:p>
          </p:txBody>
        </p:sp>
      </p:grpSp>
      <p:grpSp>
        <p:nvGrpSpPr>
          <p:cNvPr id="2" name="Group 1"/>
          <p:cNvGrpSpPr/>
          <p:nvPr/>
        </p:nvGrpSpPr>
        <p:grpSpPr>
          <a:xfrm>
            <a:off x="-457200" y="1572067"/>
            <a:ext cx="19659600" cy="830998"/>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6" y="1913523"/>
              <a:ext cx="716863" cy="754050"/>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830995"/>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Tính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chất</a:t>
              </a:r>
              <a:endParaRPr lang="en-US" sz="4800" b="1" dirty="0">
                <a:solidFill>
                  <a:srgbClr val="145F82"/>
                </a:solidFill>
                <a:latin typeface="Tahoma" pitchFamily="34" charset="0"/>
                <a:ea typeface="Tahoma" pitchFamily="34" charset="0"/>
                <a:cs typeface="Tahoma" pitchFamily="34" charset="0"/>
              </a:endParaRPr>
            </a:p>
          </p:txBody>
        </p:sp>
      </p:grpSp>
      <p:grpSp>
        <p:nvGrpSpPr>
          <p:cNvPr id="6" name="Group 5"/>
          <p:cNvGrpSpPr/>
          <p:nvPr/>
        </p:nvGrpSpPr>
        <p:grpSpPr>
          <a:xfrm>
            <a:off x="642939" y="2504841"/>
            <a:ext cx="18711861" cy="861774"/>
            <a:chOff x="644526" y="2766774"/>
            <a:chExt cx="10253661" cy="861774"/>
          </a:xfrm>
        </p:grpSpPr>
        <p:sp>
          <p:nvSpPr>
            <p:cNvPr id="7" name="TextBox 6"/>
            <p:cNvSpPr txBox="1"/>
            <p:nvPr/>
          </p:nvSpPr>
          <p:spPr>
            <a:xfrm>
              <a:off x="1906587" y="2766774"/>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lý</a:t>
              </a:r>
              <a:r>
                <a:rPr lang="en-US" sz="4800" b="1" dirty="0">
                  <a:solidFill>
                    <a:srgbClr val="145F82"/>
                  </a:solidFill>
                  <a:latin typeface="Tahoma" pitchFamily="34" charset="0"/>
                  <a:ea typeface="Tahoma" pitchFamily="34" charset="0"/>
                  <a:cs typeface="Tahoma" pitchFamily="34" charset="0"/>
                </a:rPr>
                <a:t> 2</a:t>
              </a: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17276" y="2795826"/>
              <a:ext cx="293564"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2</a:t>
              </a:r>
            </a:p>
          </p:txBody>
        </p:sp>
      </p:grpSp>
      <p:pic>
        <p:nvPicPr>
          <p:cNvPr id="1033" name="Picture 9" descr="C:\Users\ADMIN\Pictures\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2800" y="5791205"/>
            <a:ext cx="5791200" cy="47234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2" name="Object 121"/>
          <p:cNvGraphicFramePr>
            <a:graphicFrameLocks noChangeAspect="1"/>
          </p:cNvGraphicFramePr>
          <p:nvPr>
            <p:extLst>
              <p:ext uri="{D42A27DB-BD31-4B8C-83A1-F6EECF244321}">
                <p14:modId xmlns:p14="http://schemas.microsoft.com/office/powerpoint/2010/main" val="2464624303"/>
              </p:ext>
            </p:extLst>
          </p:nvPr>
        </p:nvGraphicFramePr>
        <p:xfrm>
          <a:off x="15399569" y="2404528"/>
          <a:ext cx="87832" cy="119772"/>
        </p:xfrm>
        <a:graphic>
          <a:graphicData uri="http://schemas.openxmlformats.org/presentationml/2006/ole">
            <mc:AlternateContent xmlns:mc="http://schemas.openxmlformats.org/markup-compatibility/2006">
              <mc:Choice xmlns:v="urn:schemas-microsoft-com:vml" Requires="v">
                <p:oleObj name="Equation" r:id="rId4" imgW="139680" imgH="190440" progId="Equation.DSMT4">
                  <p:embed/>
                </p:oleObj>
              </mc:Choice>
              <mc:Fallback>
                <p:oleObj name="Equation" r:id="rId4" imgW="139680" imgH="190440" progId="Equation.DSMT4">
                  <p:embed/>
                  <p:pic>
                    <p:nvPicPr>
                      <p:cNvPr id="0" name=""/>
                      <p:cNvPicPr/>
                      <p:nvPr/>
                    </p:nvPicPr>
                    <p:blipFill>
                      <a:blip r:embed="rId5"/>
                      <a:stretch>
                        <a:fillRect/>
                      </a:stretch>
                    </p:blipFill>
                    <p:spPr>
                      <a:xfrm>
                        <a:off x="15399569" y="2404528"/>
                        <a:ext cx="87832" cy="119772"/>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3735114277"/>
              </p:ext>
            </p:extLst>
          </p:nvPr>
        </p:nvGraphicFramePr>
        <p:xfrm>
          <a:off x="15319787" y="2735397"/>
          <a:ext cx="98309" cy="107246"/>
        </p:xfrm>
        <a:graphic>
          <a:graphicData uri="http://schemas.openxmlformats.org/presentationml/2006/ole">
            <mc:AlternateContent xmlns:mc="http://schemas.openxmlformats.org/markup-compatibility/2006">
              <mc:Choice xmlns:v="urn:schemas-microsoft-com:vml" Requires="v">
                <p:oleObj name="Equation" r:id="rId6" imgW="139680" imgH="152280" progId="Equation.DSMT4">
                  <p:embed/>
                </p:oleObj>
              </mc:Choice>
              <mc:Fallback>
                <p:oleObj name="Equation" r:id="rId6" imgW="139680" imgH="152280" progId="Equation.DSMT4">
                  <p:embed/>
                  <p:pic>
                    <p:nvPicPr>
                      <p:cNvPr id="0" name=""/>
                      <p:cNvPicPr/>
                      <p:nvPr/>
                    </p:nvPicPr>
                    <p:blipFill>
                      <a:blip r:embed="rId7"/>
                      <a:stretch>
                        <a:fillRect/>
                      </a:stretch>
                    </p:blipFill>
                    <p:spPr>
                      <a:xfrm>
                        <a:off x="15319787" y="2735397"/>
                        <a:ext cx="98309" cy="107246"/>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626521551"/>
              </p:ext>
            </p:extLst>
          </p:nvPr>
        </p:nvGraphicFramePr>
        <p:xfrm>
          <a:off x="12142793" y="6804031"/>
          <a:ext cx="98424" cy="107950"/>
        </p:xfrm>
        <a:graphic>
          <a:graphicData uri="http://schemas.openxmlformats.org/presentationml/2006/ole">
            <mc:AlternateContent xmlns:mc="http://schemas.openxmlformats.org/markup-compatibility/2006">
              <mc:Choice xmlns:v="urn:schemas-microsoft-com:vml" Requires="v">
                <p:oleObj name="Equation" r:id="rId8" imgW="98280" imgH="108000" progId="Equation.DSMT4">
                  <p:embed/>
                </p:oleObj>
              </mc:Choice>
              <mc:Fallback>
                <p:oleObj name="Equation" r:id="rId8" imgW="98280" imgH="108000" progId="Equation.DSMT4">
                  <p:embed/>
                  <p:pic>
                    <p:nvPicPr>
                      <p:cNvPr id="0" name=""/>
                      <p:cNvPicPr/>
                      <p:nvPr/>
                    </p:nvPicPr>
                    <p:blipFill>
                      <a:blip r:embed="rId9"/>
                      <a:stretch>
                        <a:fillRect/>
                      </a:stretch>
                    </p:blipFill>
                    <p:spPr>
                      <a:xfrm>
                        <a:off x="12142793" y="6804031"/>
                        <a:ext cx="98424" cy="107950"/>
                      </a:xfrm>
                      <a:prstGeom prst="rect">
                        <a:avLst/>
                      </a:prstGeom>
                    </p:spPr>
                  </p:pic>
                </p:oleObj>
              </mc:Fallback>
            </mc:AlternateContent>
          </a:graphicData>
        </a:graphic>
      </p:graphicFrame>
      <p:grpSp>
        <p:nvGrpSpPr>
          <p:cNvPr id="32" name="Group 31"/>
          <p:cNvGrpSpPr/>
          <p:nvPr/>
        </p:nvGrpSpPr>
        <p:grpSpPr>
          <a:xfrm>
            <a:off x="20269205" y="5791200"/>
            <a:ext cx="3141810" cy="1455320"/>
            <a:chOff x="19126200" y="5638800"/>
            <a:chExt cx="3141809" cy="1455320"/>
          </a:xfrm>
        </p:grpSpPr>
        <p:cxnSp>
          <p:nvCxnSpPr>
            <p:cNvPr id="123" name="Straight Connector 122"/>
            <p:cNvCxnSpPr/>
            <p:nvPr/>
          </p:nvCxnSpPr>
          <p:spPr>
            <a:xfrm flipV="1">
              <a:off x="19126200" y="5867400"/>
              <a:ext cx="2819400" cy="122672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1793199" y="5638800"/>
              <a:ext cx="474810" cy="754053"/>
            </a:xfrm>
            <a:prstGeom prst="rect">
              <a:avLst/>
            </a:prstGeom>
          </p:spPr>
          <p:txBody>
            <a:bodyPr wrap="none">
              <a:spAutoFit/>
            </a:bodyPr>
            <a:lstStyle/>
            <a:p>
              <a:r>
                <a:rPr lang="en-US" dirty="0">
                  <a:solidFill>
                    <a:srgbClr val="FFFF00"/>
                  </a:solidFill>
                </a:rPr>
                <a:t>d</a:t>
              </a:r>
            </a:p>
          </p:txBody>
        </p:sp>
      </p:grpSp>
      <p:sp>
        <p:nvSpPr>
          <p:cNvPr id="33" name="Oval 32"/>
          <p:cNvSpPr/>
          <p:nvPr/>
        </p:nvSpPr>
        <p:spPr>
          <a:xfrm flipH="1">
            <a:off x="21436584" y="6601968"/>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p>
        </p:txBody>
      </p:sp>
      <mc:AlternateContent xmlns:mc="http://schemas.openxmlformats.org/markup-compatibility/2006" xmlns:a14="http://schemas.microsoft.com/office/drawing/2010/main">
        <mc:Choice Requires="a14">
          <p:sp>
            <p:nvSpPr>
              <p:cNvPr id="15" name="Rectangle 14"/>
              <p:cNvSpPr/>
              <p:nvPr/>
            </p:nvSpPr>
            <p:spPr>
              <a:xfrm>
                <a:off x="1295399" y="7772400"/>
                <a:ext cx="19238843" cy="1431157"/>
              </a:xfrm>
              <a:prstGeom prst="rect">
                <a:avLst/>
              </a:prstGeom>
            </p:spPr>
            <p:txBody>
              <a:bodyPr wrap="square" lIns="91434" tIns="45718" rIns="91434" bIns="45718">
                <a:spAutoFit/>
              </a:bodyPr>
              <a:lstStyle/>
              <a:p>
                <a:pPr marL="742900" indent="-742900">
                  <a:buFontTx/>
                  <a:buAutoNum type="alphaLcParenR"/>
                </a:pP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Hệ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quả</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1: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panose="02040503050406030204" pitchFamily="18" charset="0"/>
                      </a:rPr>
                      <m:t>𝒅</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mp</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qua </a:t>
                </a:r>
                <a14:m>
                  <m:oMath xmlns:m="http://schemas.openxmlformats.org/officeDocument/2006/math">
                    <m:r>
                      <a:rPr lang="en-US" sz="4400" b="1" i="1">
                        <a:latin typeface="Cambria Math" panose="02040503050406030204" pitchFamily="18" charset="0"/>
                        <a:ea typeface="Calibri" panose="020F0502020204030204" pitchFamily="34" charset="0"/>
                      </a:rPr>
                      <m:t>𝒅</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duy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mặt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phẳng</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b="1" i="1">
                            <a:latin typeface="Cambria Math" panose="02040503050406030204" pitchFamily="18" charset="0"/>
                          </a:rPr>
                        </m:ctrlPr>
                      </m:dPr>
                      <m:e>
                        <m:r>
                          <a:rPr lang="en-US" b="1" i="1">
                            <a:latin typeface="Cambria Math"/>
                          </a:rPr>
                          <m:t>𝜶</m:t>
                        </m:r>
                      </m:e>
                    </m:d>
                  </m:oMath>
                </a14:m>
                <a:r>
                  <a:rPr lang="en-US" b="1" dirty="0">
                    <a:latin typeface="Tahoma" panose="020B0604030504040204" pitchFamily="34" charset="0"/>
                    <a:ea typeface="Tahoma" panose="020B0604030504040204" pitchFamily="34" charset="0"/>
                    <a:cs typeface="Tahoma" panose="020B0604030504040204" pitchFamily="34" charset="0"/>
                  </a:rPr>
                  <a:t> song song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mp</a:t>
                </a:r>
                <a14:m>
                  <m:oMath xmlns:m="http://schemas.openxmlformats.org/officeDocument/2006/math">
                    <m:d>
                      <m:dPr>
                        <m:ctrlPr>
                          <a:rPr lang="en-US" b="1" i="1">
                            <a:latin typeface="Cambria Math" panose="02040503050406030204" pitchFamily="18" charset="0"/>
                          </a:rPr>
                        </m:ctrlPr>
                      </m:dPr>
                      <m:e>
                        <m:r>
                          <a:rPr lang="en-US" b="1" i="1">
                            <a:latin typeface="Cambria Math"/>
                          </a:rPr>
                          <m:t>𝜷</m:t>
                        </m:r>
                      </m:e>
                    </m:d>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Rectangle 14"/>
              <p:cNvSpPr>
                <a:spLocks noRot="1" noChangeAspect="1" noMove="1" noResize="1" noEditPoints="1" noAdjustHandles="1" noChangeArrowheads="1" noChangeShapeType="1" noTextEdit="1"/>
              </p:cNvSpPr>
              <p:nvPr/>
            </p:nvSpPr>
            <p:spPr>
              <a:xfrm>
                <a:off x="1295399" y="7772400"/>
                <a:ext cx="19238843" cy="1431157"/>
              </a:xfrm>
              <a:prstGeom prst="rect">
                <a:avLst/>
              </a:prstGeom>
              <a:blipFill>
                <a:blip r:embed="rId10"/>
                <a:stretch>
                  <a:fillRect l="-1267" t="-8511" b="-18723"/>
                </a:stretch>
              </a:blipFill>
            </p:spPr>
            <p:txBody>
              <a:bodyPr/>
              <a:lstStyle/>
              <a:p>
                <a:r>
                  <a:rPr lang="en-US">
                    <a:noFill/>
                  </a:rPr>
                  <a:t> </a:t>
                </a:r>
              </a:p>
            </p:txBody>
          </p:sp>
        </mc:Fallback>
      </mc:AlternateContent>
      <p:sp>
        <p:nvSpPr>
          <p:cNvPr id="19" name="TextBox 18"/>
          <p:cNvSpPr txBox="1"/>
          <p:nvPr/>
        </p:nvSpPr>
        <p:spPr>
          <a:xfrm>
            <a:off x="21031200" y="5867400"/>
            <a:ext cx="514872" cy="754049"/>
          </a:xfrm>
          <a:prstGeom prst="rect">
            <a:avLst/>
          </a:prstGeom>
          <a:noFill/>
        </p:spPr>
        <p:txBody>
          <a:bodyPr wrap="none" lIns="91434" tIns="45718" rIns="91434" bIns="45718" rtlCol="0">
            <a:spAutoFit/>
          </a:bodyPr>
          <a:lstStyle/>
          <a:p>
            <a:r>
              <a:rPr lang="en-US" dirty="0">
                <a:solidFill>
                  <a:srgbClr val="0000FF"/>
                </a:solidFill>
                <a:latin typeface="Tahoma" panose="020B0604030504040204" pitchFamily="34" charset="0"/>
                <a:ea typeface="Tahoma" panose="020B0604030504040204" pitchFamily="34" charset="0"/>
                <a:cs typeface="Tahoma" panose="020B0604030504040204" pitchFamily="34" charset="0"/>
              </a:rPr>
              <a:t>A</a:t>
            </a:r>
          </a:p>
        </p:txBody>
      </p:sp>
    </p:spTree>
    <p:extLst>
      <p:ext uri="{BB962C8B-B14F-4D97-AF65-F5344CB8AC3E}">
        <p14:creationId xmlns:p14="http://schemas.microsoft.com/office/powerpoint/2010/main" val="30458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33"/>
                                        </p:tgtEl>
                                        <p:attrNameLst>
                                          <p:attrName>style.visibility</p:attrName>
                                        </p:attrNameLst>
                                      </p:cBhvr>
                                      <p:to>
                                        <p:strVal val="visible"/>
                                      </p:to>
                                    </p:set>
                                    <p:animEffect transition="in" filter="barn(inVertical)">
                                      <p:cBhvr>
                                        <p:cTn id="11" dur="500"/>
                                        <p:tgtEl>
                                          <p:spTgt spid="103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barn(inVertical)">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barn(inVertical)">
                                      <p:cBhvr>
                                        <p:cTn id="4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4038</TotalTime>
  <Words>5395</Words>
  <PresentationFormat>Custom</PresentationFormat>
  <Paragraphs>600</Paragraphs>
  <Slides>44</Slides>
  <Notes>24</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5" baseType="lpstr">
      <vt:lpstr>Arial</vt:lpstr>
      <vt:lpstr>Calibri</vt:lpstr>
      <vt:lpstr>Calibri Light</vt:lpstr>
      <vt:lpstr>Cambria Math</vt:lpstr>
      <vt:lpstr>Tahoma</vt:lpstr>
      <vt:lpstr>Times New Roman</vt:lpstr>
      <vt:lpstr>Wingdings</vt: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2021-08-31T11:22:00Z</dcterms:modified>
</cp:coreProperties>
</file>