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7" r:id="rId2"/>
    <p:sldId id="276" r:id="rId3"/>
    <p:sldId id="259" r:id="rId4"/>
    <p:sldId id="262" r:id="rId5"/>
    <p:sldId id="274" r:id="rId6"/>
    <p:sldId id="318" r:id="rId7"/>
    <p:sldId id="278" r:id="rId8"/>
    <p:sldId id="283" r:id="rId9"/>
    <p:sldId id="320" r:id="rId10"/>
    <p:sldId id="279" r:id="rId11"/>
    <p:sldId id="321" r:id="rId12"/>
    <p:sldId id="280" r:id="rId13"/>
    <p:sldId id="322" r:id="rId14"/>
    <p:sldId id="319" r:id="rId15"/>
    <p:sldId id="323" r:id="rId16"/>
    <p:sldId id="282" r:id="rId17"/>
    <p:sldId id="324" r:id="rId18"/>
    <p:sldId id="284" r:id="rId19"/>
    <p:sldId id="325" r:id="rId20"/>
    <p:sldId id="281" r:id="rId21"/>
    <p:sldId id="326" r:id="rId22"/>
    <p:sldId id="327" r:id="rId23"/>
    <p:sldId id="328" r:id="rId24"/>
    <p:sldId id="329" r:id="rId25"/>
    <p:sldId id="330" r:id="rId26"/>
    <p:sldId id="270" r:id="rId27"/>
    <p:sldId id="331" r:id="rId28"/>
    <p:sldId id="332" r:id="rId29"/>
    <p:sldId id="288" r:id="rId30"/>
    <p:sldId id="333" r:id="rId31"/>
    <p:sldId id="293" r:id="rId32"/>
    <p:sldId id="334" r:id="rId33"/>
    <p:sldId id="290" r:id="rId34"/>
    <p:sldId id="335" r:id="rId35"/>
    <p:sldId id="337" r:id="rId36"/>
    <p:sldId id="336" r:id="rId37"/>
    <p:sldId id="296" r:id="rId38"/>
    <p:sldId id="271" r:id="rId39"/>
    <p:sldId id="338" r:id="rId40"/>
    <p:sldId id="339" r:id="rId41"/>
    <p:sldId id="340" r:id="rId42"/>
    <p:sldId id="304" r:id="rId43"/>
    <p:sldId id="341" r:id="rId44"/>
    <p:sldId id="307" r:id="rId45"/>
    <p:sldId id="342" r:id="rId46"/>
    <p:sldId id="261" r:id="rId47"/>
    <p:sldId id="317" r:id="rId48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63DADD6-D521-4E4A-9101-E2024A068287}">
          <p14:sldIdLst>
            <p14:sldId id="267"/>
            <p14:sldId id="276"/>
            <p14:sldId id="259"/>
            <p14:sldId id="262"/>
            <p14:sldId id="274"/>
            <p14:sldId id="318"/>
            <p14:sldId id="278"/>
            <p14:sldId id="283"/>
            <p14:sldId id="320"/>
            <p14:sldId id="279"/>
            <p14:sldId id="321"/>
            <p14:sldId id="280"/>
            <p14:sldId id="322"/>
            <p14:sldId id="319"/>
            <p14:sldId id="323"/>
            <p14:sldId id="282"/>
            <p14:sldId id="324"/>
            <p14:sldId id="284"/>
            <p14:sldId id="325"/>
            <p14:sldId id="281"/>
            <p14:sldId id="326"/>
            <p14:sldId id="327"/>
            <p14:sldId id="328"/>
            <p14:sldId id="329"/>
            <p14:sldId id="330"/>
            <p14:sldId id="270"/>
            <p14:sldId id="331"/>
            <p14:sldId id="332"/>
            <p14:sldId id="288"/>
            <p14:sldId id="333"/>
            <p14:sldId id="293"/>
            <p14:sldId id="334"/>
            <p14:sldId id="290"/>
            <p14:sldId id="335"/>
            <p14:sldId id="337"/>
            <p14:sldId id="336"/>
            <p14:sldId id="296"/>
            <p14:sldId id="271"/>
            <p14:sldId id="338"/>
            <p14:sldId id="339"/>
            <p14:sldId id="340"/>
            <p14:sldId id="304"/>
            <p14:sldId id="341"/>
            <p14:sldId id="307"/>
            <p14:sldId id="342"/>
            <p14:sldId id="261"/>
            <p14:sldId id="31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493"/>
    <a:srgbClr val="FBF2E1"/>
    <a:srgbClr val="333333"/>
    <a:srgbClr val="E8BE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85" autoAdjust="0"/>
    <p:restoredTop sz="94627" autoAdjust="0"/>
  </p:normalViewPr>
  <p:slideViewPr>
    <p:cSldViewPr>
      <p:cViewPr varScale="1">
        <p:scale>
          <a:sx n="50" d="100"/>
          <a:sy n="50" d="100"/>
        </p:scale>
        <p:origin x="288" y="-2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8BB521-D382-E847-BA00-AD8D1EE0C6FD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CEF76E-F37D-F54E-8187-C250E9968D09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4000" dirty="0"/>
            <a:t>1</a:t>
          </a:r>
        </a:p>
      </dgm:t>
    </dgm:pt>
    <dgm:pt modelId="{D5DC7FBF-DC40-C645-8C6D-3D9BAA457D4C}" type="parTrans" cxnId="{7E345583-A6C6-414A-88E2-3028A16742BD}">
      <dgm:prSet/>
      <dgm:spPr/>
      <dgm:t>
        <a:bodyPr/>
        <a:lstStyle/>
        <a:p>
          <a:endParaRPr lang="en-US" sz="4000"/>
        </a:p>
      </dgm:t>
    </dgm:pt>
    <dgm:pt modelId="{4A7720FF-A01A-B647-AF5F-3825D1B8CB99}" type="sibTrans" cxnId="{7E345583-A6C6-414A-88E2-3028A16742BD}">
      <dgm:prSet/>
      <dgm:spPr/>
      <dgm:t>
        <a:bodyPr/>
        <a:lstStyle/>
        <a:p>
          <a:endParaRPr lang="en-US" sz="4000"/>
        </a:p>
      </dgm:t>
    </dgm:pt>
    <dgm:pt modelId="{70F461F5-1315-DF4F-8FA2-DA1964942455}">
      <dgm:prSet phldrT="[Text]" custT="1"/>
      <dgm:spPr/>
      <dgm:t>
        <a:bodyPr/>
        <a:lstStyle/>
        <a:p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Phân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tích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chuẩn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độ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trong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phòng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thí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nghiệm</a:t>
          </a:r>
          <a:endParaRPr lang="en-US" sz="4000" dirty="0">
            <a:solidFill>
              <a:schemeClr val="accent5">
                <a:lumMod val="75000"/>
              </a:schemeClr>
            </a:solidFill>
          </a:endParaRPr>
        </a:p>
      </dgm:t>
    </dgm:pt>
    <dgm:pt modelId="{A2BFCBC4-F207-614E-8B82-945BD1E362C6}" type="parTrans" cxnId="{244C3140-C1D3-B74B-82EA-914B64D8E798}">
      <dgm:prSet/>
      <dgm:spPr/>
      <dgm:t>
        <a:bodyPr/>
        <a:lstStyle/>
        <a:p>
          <a:endParaRPr lang="en-US" sz="4000"/>
        </a:p>
      </dgm:t>
    </dgm:pt>
    <dgm:pt modelId="{37ABCF15-291F-344D-AE61-A10E170966E2}" type="sibTrans" cxnId="{244C3140-C1D3-B74B-82EA-914B64D8E798}">
      <dgm:prSet/>
      <dgm:spPr/>
      <dgm:t>
        <a:bodyPr/>
        <a:lstStyle/>
        <a:p>
          <a:endParaRPr lang="en-US" sz="4000"/>
        </a:p>
      </dgm:t>
    </dgm:pt>
    <dgm:pt modelId="{06E581B0-38A5-2D42-BBE5-632B69C1078F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4000" dirty="0"/>
            <a:t>2</a:t>
          </a:r>
        </a:p>
      </dgm:t>
    </dgm:pt>
    <dgm:pt modelId="{A160D7E0-6E56-944A-A1BE-1CCC44B48510}" type="parTrans" cxnId="{8C2A86C0-241A-354E-B31C-036B956A735B}">
      <dgm:prSet/>
      <dgm:spPr/>
      <dgm:t>
        <a:bodyPr/>
        <a:lstStyle/>
        <a:p>
          <a:endParaRPr lang="en-US" sz="4000"/>
        </a:p>
      </dgm:t>
    </dgm:pt>
    <dgm:pt modelId="{AACFD095-5A7A-8247-A713-92286B4318DE}" type="sibTrans" cxnId="{8C2A86C0-241A-354E-B31C-036B956A735B}">
      <dgm:prSet/>
      <dgm:spPr/>
      <dgm:t>
        <a:bodyPr/>
        <a:lstStyle/>
        <a:p>
          <a:endParaRPr lang="en-US" sz="4000"/>
        </a:p>
      </dgm:t>
    </dgm:pt>
    <dgm:pt modelId="{19D388AB-9068-1E47-98B4-2D0F884AB275}">
      <dgm:prSet phldrT="[Text]" custT="1"/>
      <dgm:spPr/>
      <dgm:t>
        <a:bodyPr/>
        <a:lstStyle/>
        <a:p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tại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hiện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trường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bằng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máy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oxygen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điện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tử</a:t>
          </a:r>
          <a:endParaRPr lang="en-US" sz="4000" dirty="0">
            <a:solidFill>
              <a:schemeClr val="accent5">
                <a:lumMod val="75000"/>
              </a:schemeClr>
            </a:solidFill>
          </a:endParaRPr>
        </a:p>
      </dgm:t>
    </dgm:pt>
    <dgm:pt modelId="{8C4877DF-CEC6-0740-9E98-12830E24312D}" type="parTrans" cxnId="{E223A73F-B263-D741-81B2-9D7C18C76C13}">
      <dgm:prSet/>
      <dgm:spPr/>
      <dgm:t>
        <a:bodyPr/>
        <a:lstStyle/>
        <a:p>
          <a:endParaRPr lang="en-US" sz="4000"/>
        </a:p>
      </dgm:t>
    </dgm:pt>
    <dgm:pt modelId="{C7B19973-6841-CF41-8516-4E5F85D162D5}" type="sibTrans" cxnId="{E223A73F-B263-D741-81B2-9D7C18C76C13}">
      <dgm:prSet/>
      <dgm:spPr/>
      <dgm:t>
        <a:bodyPr/>
        <a:lstStyle/>
        <a:p>
          <a:endParaRPr lang="en-US" sz="4000"/>
        </a:p>
      </dgm:t>
    </dgm:pt>
    <dgm:pt modelId="{51219D11-17D9-A142-9341-6919056A398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4000" dirty="0"/>
            <a:t>3</a:t>
          </a:r>
        </a:p>
      </dgm:t>
    </dgm:pt>
    <dgm:pt modelId="{231803B0-2017-EA4B-8BE8-61B46FC52796}" type="parTrans" cxnId="{DE49B16C-7C8E-A94A-B870-B3B016922734}">
      <dgm:prSet/>
      <dgm:spPr/>
      <dgm:t>
        <a:bodyPr/>
        <a:lstStyle/>
        <a:p>
          <a:endParaRPr lang="en-US" sz="4000"/>
        </a:p>
      </dgm:t>
    </dgm:pt>
    <dgm:pt modelId="{E675F9F8-A4E4-BB4A-9A61-8D7B504577B1}" type="sibTrans" cxnId="{DE49B16C-7C8E-A94A-B870-B3B016922734}">
      <dgm:prSet/>
      <dgm:spPr/>
      <dgm:t>
        <a:bodyPr/>
        <a:lstStyle/>
        <a:p>
          <a:endParaRPr lang="en-US" sz="4000"/>
        </a:p>
      </dgm:t>
    </dgm:pt>
    <dgm:pt modelId="{69DB5853-405B-DA4D-9A41-BF7285C62799}">
      <dgm:prSet phldrT="[Text]" custT="1"/>
      <dgm:spPr/>
      <dgm:t>
        <a:bodyPr/>
        <a:lstStyle/>
        <a:p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Sử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dụng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các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bộ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KIT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nhanh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bằng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phương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pháp</a:t>
          </a:r>
          <a:r>
            <a:rPr lang="en-US" sz="4000" dirty="0">
              <a:solidFill>
                <a:schemeClr val="accent5">
                  <a:lumMod val="75000"/>
                </a:schemeClr>
              </a:solidFill>
            </a:rPr>
            <a:t> so </a:t>
          </a:r>
          <a:r>
            <a:rPr lang="en-US" sz="4000" dirty="0" err="1">
              <a:solidFill>
                <a:schemeClr val="accent5">
                  <a:lumMod val="75000"/>
                </a:schemeClr>
              </a:solidFill>
            </a:rPr>
            <a:t>màu</a:t>
          </a:r>
          <a:endParaRPr lang="en-US" sz="4000" dirty="0">
            <a:solidFill>
              <a:schemeClr val="accent5">
                <a:lumMod val="75000"/>
              </a:schemeClr>
            </a:solidFill>
          </a:endParaRPr>
        </a:p>
      </dgm:t>
    </dgm:pt>
    <dgm:pt modelId="{7522ECFE-034C-AA4C-B7B9-57DA8D473031}" type="parTrans" cxnId="{347F144D-38AA-5845-97D2-711D429F0E0A}">
      <dgm:prSet/>
      <dgm:spPr/>
      <dgm:t>
        <a:bodyPr/>
        <a:lstStyle/>
        <a:p>
          <a:endParaRPr lang="en-US" sz="4000"/>
        </a:p>
      </dgm:t>
    </dgm:pt>
    <dgm:pt modelId="{59C28FD6-1946-DC49-8374-8FFA1102B20C}" type="sibTrans" cxnId="{347F144D-38AA-5845-97D2-711D429F0E0A}">
      <dgm:prSet/>
      <dgm:spPr/>
      <dgm:t>
        <a:bodyPr/>
        <a:lstStyle/>
        <a:p>
          <a:endParaRPr lang="en-US" sz="4000"/>
        </a:p>
      </dgm:t>
    </dgm:pt>
    <dgm:pt modelId="{9424F9EB-BBAF-C448-ADD4-3EDD1316E8E4}" type="pres">
      <dgm:prSet presAssocID="{D38BB521-D382-E847-BA00-AD8D1EE0C6FD}" presName="linearFlow" presStyleCnt="0">
        <dgm:presLayoutVars>
          <dgm:dir/>
          <dgm:animLvl val="lvl"/>
          <dgm:resizeHandles val="exact"/>
        </dgm:presLayoutVars>
      </dgm:prSet>
      <dgm:spPr/>
    </dgm:pt>
    <dgm:pt modelId="{9377857A-899B-4440-A89E-4EC3F9FBCF83}" type="pres">
      <dgm:prSet presAssocID="{76CEF76E-F37D-F54E-8187-C250E9968D09}" presName="composite" presStyleCnt="0"/>
      <dgm:spPr/>
    </dgm:pt>
    <dgm:pt modelId="{73BA0961-8EEB-8B4B-AFF3-18C430C0E1C9}" type="pres">
      <dgm:prSet presAssocID="{76CEF76E-F37D-F54E-8187-C250E9968D09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CDFBE927-3AF7-FF41-82B6-54B33F88E573}" type="pres">
      <dgm:prSet presAssocID="{76CEF76E-F37D-F54E-8187-C250E9968D09}" presName="descendantText" presStyleLbl="alignAcc1" presStyleIdx="0" presStyleCnt="3">
        <dgm:presLayoutVars>
          <dgm:bulletEnabled val="1"/>
        </dgm:presLayoutVars>
      </dgm:prSet>
      <dgm:spPr/>
    </dgm:pt>
    <dgm:pt modelId="{419BD99A-C054-6944-81E0-09E06681227C}" type="pres">
      <dgm:prSet presAssocID="{4A7720FF-A01A-B647-AF5F-3825D1B8CB99}" presName="sp" presStyleCnt="0"/>
      <dgm:spPr/>
    </dgm:pt>
    <dgm:pt modelId="{A10F33C7-893E-E646-ACDA-6C53B5A574AA}" type="pres">
      <dgm:prSet presAssocID="{06E581B0-38A5-2D42-BBE5-632B69C1078F}" presName="composite" presStyleCnt="0"/>
      <dgm:spPr/>
    </dgm:pt>
    <dgm:pt modelId="{65EEA462-BBFC-7C42-A012-00F69D534298}" type="pres">
      <dgm:prSet presAssocID="{06E581B0-38A5-2D42-BBE5-632B69C1078F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47BB7A2-8E59-3F45-A2DF-A9BF51171B63}" type="pres">
      <dgm:prSet presAssocID="{06E581B0-38A5-2D42-BBE5-632B69C1078F}" presName="descendantText" presStyleLbl="alignAcc1" presStyleIdx="1" presStyleCnt="3">
        <dgm:presLayoutVars>
          <dgm:bulletEnabled val="1"/>
        </dgm:presLayoutVars>
      </dgm:prSet>
      <dgm:spPr/>
    </dgm:pt>
    <dgm:pt modelId="{C32BC978-70DE-3F4E-A551-697873EBE102}" type="pres">
      <dgm:prSet presAssocID="{AACFD095-5A7A-8247-A713-92286B4318DE}" presName="sp" presStyleCnt="0"/>
      <dgm:spPr/>
    </dgm:pt>
    <dgm:pt modelId="{AB233B1C-6F17-AF4D-BB53-6CCA0A806739}" type="pres">
      <dgm:prSet presAssocID="{51219D11-17D9-A142-9341-6919056A398F}" presName="composite" presStyleCnt="0"/>
      <dgm:spPr/>
    </dgm:pt>
    <dgm:pt modelId="{FBA87D46-5192-8447-9215-846DD5AFD8B0}" type="pres">
      <dgm:prSet presAssocID="{51219D11-17D9-A142-9341-6919056A398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5BC5399-CEA0-2241-A4AA-3DE93E72C62F}" type="pres">
      <dgm:prSet presAssocID="{51219D11-17D9-A142-9341-6919056A398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651C7624-CD4D-3A43-BED8-04268028E571}" type="presOf" srcId="{70F461F5-1315-DF4F-8FA2-DA1964942455}" destId="{CDFBE927-3AF7-FF41-82B6-54B33F88E573}" srcOrd="0" destOrd="0" presId="urn:microsoft.com/office/officeart/2005/8/layout/chevron2"/>
    <dgm:cxn modelId="{C6CAA02C-C229-5842-A9EA-B723F21A2608}" type="presOf" srcId="{51219D11-17D9-A142-9341-6919056A398F}" destId="{FBA87D46-5192-8447-9215-846DD5AFD8B0}" srcOrd="0" destOrd="0" presId="urn:microsoft.com/office/officeart/2005/8/layout/chevron2"/>
    <dgm:cxn modelId="{E223A73F-B263-D741-81B2-9D7C18C76C13}" srcId="{06E581B0-38A5-2D42-BBE5-632B69C1078F}" destId="{19D388AB-9068-1E47-98B4-2D0F884AB275}" srcOrd="0" destOrd="0" parTransId="{8C4877DF-CEC6-0740-9E98-12830E24312D}" sibTransId="{C7B19973-6841-CF41-8516-4E5F85D162D5}"/>
    <dgm:cxn modelId="{244C3140-C1D3-B74B-82EA-914B64D8E798}" srcId="{76CEF76E-F37D-F54E-8187-C250E9968D09}" destId="{70F461F5-1315-DF4F-8FA2-DA1964942455}" srcOrd="0" destOrd="0" parTransId="{A2BFCBC4-F207-614E-8B82-945BD1E362C6}" sibTransId="{37ABCF15-291F-344D-AE61-A10E170966E2}"/>
    <dgm:cxn modelId="{50370568-23B2-534C-BBCA-ED63ABF1178F}" type="presOf" srcId="{D38BB521-D382-E847-BA00-AD8D1EE0C6FD}" destId="{9424F9EB-BBAF-C448-ADD4-3EDD1316E8E4}" srcOrd="0" destOrd="0" presId="urn:microsoft.com/office/officeart/2005/8/layout/chevron2"/>
    <dgm:cxn modelId="{DE49B16C-7C8E-A94A-B870-B3B016922734}" srcId="{D38BB521-D382-E847-BA00-AD8D1EE0C6FD}" destId="{51219D11-17D9-A142-9341-6919056A398F}" srcOrd="2" destOrd="0" parTransId="{231803B0-2017-EA4B-8BE8-61B46FC52796}" sibTransId="{E675F9F8-A4E4-BB4A-9A61-8D7B504577B1}"/>
    <dgm:cxn modelId="{347F144D-38AA-5845-97D2-711D429F0E0A}" srcId="{51219D11-17D9-A142-9341-6919056A398F}" destId="{69DB5853-405B-DA4D-9A41-BF7285C62799}" srcOrd="0" destOrd="0" parTransId="{7522ECFE-034C-AA4C-B7B9-57DA8D473031}" sibTransId="{59C28FD6-1946-DC49-8374-8FFA1102B20C}"/>
    <dgm:cxn modelId="{7E345583-A6C6-414A-88E2-3028A16742BD}" srcId="{D38BB521-D382-E847-BA00-AD8D1EE0C6FD}" destId="{76CEF76E-F37D-F54E-8187-C250E9968D09}" srcOrd="0" destOrd="0" parTransId="{D5DC7FBF-DC40-C645-8C6D-3D9BAA457D4C}" sibTransId="{4A7720FF-A01A-B647-AF5F-3825D1B8CB99}"/>
    <dgm:cxn modelId="{9CBAAF8E-63E5-BF4C-BC28-5A8C31EBF8DC}" type="presOf" srcId="{19D388AB-9068-1E47-98B4-2D0F884AB275}" destId="{C47BB7A2-8E59-3F45-A2DF-A9BF51171B63}" srcOrd="0" destOrd="0" presId="urn:microsoft.com/office/officeart/2005/8/layout/chevron2"/>
    <dgm:cxn modelId="{EF2F1998-D703-594C-B122-77C66864AB84}" type="presOf" srcId="{06E581B0-38A5-2D42-BBE5-632B69C1078F}" destId="{65EEA462-BBFC-7C42-A012-00F69D534298}" srcOrd="0" destOrd="0" presId="urn:microsoft.com/office/officeart/2005/8/layout/chevron2"/>
    <dgm:cxn modelId="{6CA0FEBD-700E-B842-9331-CE83087647F3}" type="presOf" srcId="{76CEF76E-F37D-F54E-8187-C250E9968D09}" destId="{73BA0961-8EEB-8B4B-AFF3-18C430C0E1C9}" srcOrd="0" destOrd="0" presId="urn:microsoft.com/office/officeart/2005/8/layout/chevron2"/>
    <dgm:cxn modelId="{8C2A86C0-241A-354E-B31C-036B956A735B}" srcId="{D38BB521-D382-E847-BA00-AD8D1EE0C6FD}" destId="{06E581B0-38A5-2D42-BBE5-632B69C1078F}" srcOrd="1" destOrd="0" parTransId="{A160D7E0-6E56-944A-A1BE-1CCC44B48510}" sibTransId="{AACFD095-5A7A-8247-A713-92286B4318DE}"/>
    <dgm:cxn modelId="{1D1F0EDA-2798-214E-BEF5-3E17E8A05018}" type="presOf" srcId="{69DB5853-405B-DA4D-9A41-BF7285C62799}" destId="{B5BC5399-CEA0-2241-A4AA-3DE93E72C62F}" srcOrd="0" destOrd="0" presId="urn:microsoft.com/office/officeart/2005/8/layout/chevron2"/>
    <dgm:cxn modelId="{A5DEF594-006F-6F49-A4A7-0F79E23D5B11}" type="presParOf" srcId="{9424F9EB-BBAF-C448-ADD4-3EDD1316E8E4}" destId="{9377857A-899B-4440-A89E-4EC3F9FBCF83}" srcOrd="0" destOrd="0" presId="urn:microsoft.com/office/officeart/2005/8/layout/chevron2"/>
    <dgm:cxn modelId="{A53850B2-BE90-0B46-B46B-9E2F24BAD42C}" type="presParOf" srcId="{9377857A-899B-4440-A89E-4EC3F9FBCF83}" destId="{73BA0961-8EEB-8B4B-AFF3-18C430C0E1C9}" srcOrd="0" destOrd="0" presId="urn:microsoft.com/office/officeart/2005/8/layout/chevron2"/>
    <dgm:cxn modelId="{59AFEB1B-B437-514C-A968-6400A97BE230}" type="presParOf" srcId="{9377857A-899B-4440-A89E-4EC3F9FBCF83}" destId="{CDFBE927-3AF7-FF41-82B6-54B33F88E573}" srcOrd="1" destOrd="0" presId="urn:microsoft.com/office/officeart/2005/8/layout/chevron2"/>
    <dgm:cxn modelId="{BA68F066-C4AC-0146-B068-F2A7B0C13A8D}" type="presParOf" srcId="{9424F9EB-BBAF-C448-ADD4-3EDD1316E8E4}" destId="{419BD99A-C054-6944-81E0-09E06681227C}" srcOrd="1" destOrd="0" presId="urn:microsoft.com/office/officeart/2005/8/layout/chevron2"/>
    <dgm:cxn modelId="{7AA07A19-D46B-934B-A80E-7B48F13DCFD8}" type="presParOf" srcId="{9424F9EB-BBAF-C448-ADD4-3EDD1316E8E4}" destId="{A10F33C7-893E-E646-ACDA-6C53B5A574AA}" srcOrd="2" destOrd="0" presId="urn:microsoft.com/office/officeart/2005/8/layout/chevron2"/>
    <dgm:cxn modelId="{7377ED66-15ED-ED4B-97FA-7322FFBCEA47}" type="presParOf" srcId="{A10F33C7-893E-E646-ACDA-6C53B5A574AA}" destId="{65EEA462-BBFC-7C42-A012-00F69D534298}" srcOrd="0" destOrd="0" presId="urn:microsoft.com/office/officeart/2005/8/layout/chevron2"/>
    <dgm:cxn modelId="{7A83B554-D7F3-1F46-82A3-CAA446BC97CF}" type="presParOf" srcId="{A10F33C7-893E-E646-ACDA-6C53B5A574AA}" destId="{C47BB7A2-8E59-3F45-A2DF-A9BF51171B63}" srcOrd="1" destOrd="0" presId="urn:microsoft.com/office/officeart/2005/8/layout/chevron2"/>
    <dgm:cxn modelId="{133BCB16-1E8F-214C-97A2-0072D9778708}" type="presParOf" srcId="{9424F9EB-BBAF-C448-ADD4-3EDD1316E8E4}" destId="{C32BC978-70DE-3F4E-A551-697873EBE102}" srcOrd="3" destOrd="0" presId="urn:microsoft.com/office/officeart/2005/8/layout/chevron2"/>
    <dgm:cxn modelId="{0B81F1A2-9F2F-8A44-BB17-38C0C3464078}" type="presParOf" srcId="{9424F9EB-BBAF-C448-ADD4-3EDD1316E8E4}" destId="{AB233B1C-6F17-AF4D-BB53-6CCA0A806739}" srcOrd="4" destOrd="0" presId="urn:microsoft.com/office/officeart/2005/8/layout/chevron2"/>
    <dgm:cxn modelId="{3F6CFA74-EE8B-B443-83E7-F772BA5294A1}" type="presParOf" srcId="{AB233B1C-6F17-AF4D-BB53-6CCA0A806739}" destId="{FBA87D46-5192-8447-9215-846DD5AFD8B0}" srcOrd="0" destOrd="0" presId="urn:microsoft.com/office/officeart/2005/8/layout/chevron2"/>
    <dgm:cxn modelId="{EBC151E5-DFE7-B040-903D-C884312BB25F}" type="presParOf" srcId="{AB233B1C-6F17-AF4D-BB53-6CCA0A806739}" destId="{B5BC5399-CEA0-2241-A4AA-3DE93E72C62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CC3D5B8-FBEE-0546-AD70-683931D7980D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A10F1D-3289-4545-BD7F-ACDF6145C4F5}">
      <dgm:prSet phldrT="[Text]" custT="1"/>
      <dgm:spPr/>
      <dgm:t>
        <a:bodyPr/>
        <a:lstStyle/>
        <a:p>
          <a:r>
            <a:rPr lang="en-US" sz="4000" dirty="0" err="1">
              <a:solidFill>
                <a:srgbClr val="0070C0"/>
              </a:solidFill>
            </a:rPr>
            <a:t>Chất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thải</a:t>
          </a:r>
          <a:r>
            <a:rPr lang="en-US" sz="4000" dirty="0">
              <a:solidFill>
                <a:srgbClr val="0070C0"/>
              </a:solidFill>
            </a:rPr>
            <a:t>, </a:t>
          </a:r>
          <a:r>
            <a:rPr lang="en-US" sz="4000" dirty="0" err="1">
              <a:solidFill>
                <a:srgbClr val="0070C0"/>
              </a:solidFill>
            </a:rPr>
            <a:t>chất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bài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tiết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của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động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vật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thuỷ</a:t>
          </a:r>
          <a:r>
            <a:rPr lang="en-US" sz="4000" dirty="0">
              <a:solidFill>
                <a:srgbClr val="0070C0"/>
              </a:solidFill>
            </a:rPr>
            <a:t> </a:t>
          </a:r>
          <a:r>
            <a:rPr lang="en-US" sz="4000" dirty="0" err="1">
              <a:solidFill>
                <a:srgbClr val="0070C0"/>
              </a:solidFill>
            </a:rPr>
            <a:t>sản</a:t>
          </a:r>
          <a:r>
            <a:rPr lang="en-US" sz="4000" dirty="0">
              <a:solidFill>
                <a:srgbClr val="0070C0"/>
              </a:solidFill>
            </a:rPr>
            <a:t>.</a:t>
          </a:r>
        </a:p>
      </dgm:t>
    </dgm:pt>
    <dgm:pt modelId="{AAA68447-BE1A-9A49-8405-A3847ED92EA3}" type="parTrans" cxnId="{F293F568-13A5-E446-A8E0-87311A7D9DAD}">
      <dgm:prSet/>
      <dgm:spPr/>
      <dgm:t>
        <a:bodyPr/>
        <a:lstStyle/>
        <a:p>
          <a:endParaRPr lang="en-US"/>
        </a:p>
      </dgm:t>
    </dgm:pt>
    <dgm:pt modelId="{2ADE8452-977F-F34F-B0FC-DCAB52718A67}" type="sibTrans" cxnId="{F293F568-13A5-E446-A8E0-87311A7D9DAD}">
      <dgm:prSet/>
      <dgm:spPr/>
      <dgm:t>
        <a:bodyPr/>
        <a:lstStyle/>
        <a:p>
          <a:endParaRPr lang="en-US"/>
        </a:p>
      </dgm:t>
    </dgm:pt>
    <dgm:pt modelId="{D285E3B3-AF9A-8F4B-8ADC-6D44F57EC4B3}">
      <dgm:prSet phldrT="[Text]" custT="1"/>
      <dgm:spPr/>
      <dgm:t>
        <a:bodyPr/>
        <a:lstStyle/>
        <a:p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Phân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huỷ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chất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thải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hữu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cơ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chứa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Nitrogen.</a:t>
          </a:r>
        </a:p>
      </dgm:t>
    </dgm:pt>
    <dgm:pt modelId="{5AB280AE-528B-9546-8F7E-F03591C7E04D}" type="parTrans" cxnId="{9862E9F9-FDFF-4B47-974F-BC0AC5F514C2}">
      <dgm:prSet/>
      <dgm:spPr/>
      <dgm:t>
        <a:bodyPr/>
        <a:lstStyle/>
        <a:p>
          <a:endParaRPr lang="en-US"/>
        </a:p>
      </dgm:t>
    </dgm:pt>
    <dgm:pt modelId="{A190E581-29BE-2840-AE69-74A6E3803739}" type="sibTrans" cxnId="{9862E9F9-FDFF-4B47-974F-BC0AC5F514C2}">
      <dgm:prSet/>
      <dgm:spPr/>
      <dgm:t>
        <a:bodyPr/>
        <a:lstStyle/>
        <a:p>
          <a:endParaRPr lang="en-US"/>
        </a:p>
      </dgm:t>
    </dgm:pt>
    <dgm:pt modelId="{6BD1BDDE-5511-5B4A-A70E-484E267F9674}">
      <dgm:prSet phldrT="[Text]" custT="1"/>
      <dgm:spPr/>
      <dgm:t>
        <a:bodyPr/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nuôi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mật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độ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,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thức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ăn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chứa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hàm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lượng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ammonia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gm:t>
    </dgm:pt>
    <dgm:pt modelId="{9148521D-7A9D-F741-A382-6FD61DA88D21}" type="parTrans" cxnId="{67F711FB-250E-174A-B31D-58ED5BE42453}">
      <dgm:prSet/>
      <dgm:spPr/>
      <dgm:t>
        <a:bodyPr/>
        <a:lstStyle/>
        <a:p>
          <a:endParaRPr lang="en-US"/>
        </a:p>
      </dgm:t>
    </dgm:pt>
    <dgm:pt modelId="{E4BBB8BD-F8F4-3E4D-B259-8B1ABC1213AA}" type="sibTrans" cxnId="{67F711FB-250E-174A-B31D-58ED5BE42453}">
      <dgm:prSet/>
      <dgm:spPr/>
      <dgm:t>
        <a:bodyPr/>
        <a:lstStyle/>
        <a:p>
          <a:endParaRPr lang="en-US"/>
        </a:p>
      </dgm:t>
    </dgm:pt>
    <dgm:pt modelId="{2B8B6A7C-6B69-8F49-BAF3-BC83C75835D7}">
      <dgm:prSet phldrT="[Text]" custT="1"/>
      <dgm:spPr/>
      <dgm:t>
        <a:bodyPr/>
        <a:lstStyle/>
        <a:p>
          <a:pPr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Ảnh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hưởng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: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Cản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trở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quá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trình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hô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hấp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gây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ngộ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độc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thuỷ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sản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gm:t>
    </dgm:pt>
    <dgm:pt modelId="{AF58A204-B521-AA4C-94B6-D6EC319548D8}" type="parTrans" cxnId="{A168EBDC-D424-EF44-B361-E4716100D9A5}">
      <dgm:prSet/>
      <dgm:spPr/>
      <dgm:t>
        <a:bodyPr/>
        <a:lstStyle/>
        <a:p>
          <a:endParaRPr lang="en-US"/>
        </a:p>
      </dgm:t>
    </dgm:pt>
    <dgm:pt modelId="{8C5751FA-9D93-944D-8402-5127352FDBA7}" type="sibTrans" cxnId="{A168EBDC-D424-EF44-B361-E4716100D9A5}">
      <dgm:prSet/>
      <dgm:spPr/>
      <dgm:t>
        <a:bodyPr/>
        <a:lstStyle/>
        <a:p>
          <a:endParaRPr lang="en-US"/>
        </a:p>
      </dgm:t>
    </dgm:pt>
    <dgm:pt modelId="{EADB7483-0598-854C-B2D7-1DA4ED7D1B9C}" type="pres">
      <dgm:prSet presAssocID="{FCC3D5B8-FBEE-0546-AD70-683931D7980D}" presName="compositeShape" presStyleCnt="0">
        <dgm:presLayoutVars>
          <dgm:dir/>
          <dgm:resizeHandles/>
        </dgm:presLayoutVars>
      </dgm:prSet>
      <dgm:spPr/>
    </dgm:pt>
    <dgm:pt modelId="{442B37CE-88FA-2F4E-9382-E34B35AC6B12}" type="pres">
      <dgm:prSet presAssocID="{FCC3D5B8-FBEE-0546-AD70-683931D7980D}" presName="pyramid" presStyleLbl="node1" presStyleIdx="0" presStyleCnt="1" custScaleX="128860" custLinFactNeighborX="-51074"/>
      <dgm:spPr/>
    </dgm:pt>
    <dgm:pt modelId="{CE317E93-96F4-4A4E-82D0-4B19D330BD4F}" type="pres">
      <dgm:prSet presAssocID="{FCC3D5B8-FBEE-0546-AD70-683931D7980D}" presName="theList" presStyleCnt="0"/>
      <dgm:spPr/>
    </dgm:pt>
    <dgm:pt modelId="{3D881D5B-AAD1-7A41-A582-F0FE751FF97F}" type="pres">
      <dgm:prSet presAssocID="{19A10F1D-3289-4545-BD7F-ACDF6145C4F5}" presName="aNode" presStyleLbl="fgAcc1" presStyleIdx="0" presStyleCnt="4" custScaleX="416397" custLinFactNeighborX="71154">
        <dgm:presLayoutVars>
          <dgm:bulletEnabled val="1"/>
        </dgm:presLayoutVars>
      </dgm:prSet>
      <dgm:spPr/>
    </dgm:pt>
    <dgm:pt modelId="{2229FA68-4A77-6647-A215-2933E5562186}" type="pres">
      <dgm:prSet presAssocID="{19A10F1D-3289-4545-BD7F-ACDF6145C4F5}" presName="aSpace" presStyleCnt="0"/>
      <dgm:spPr/>
    </dgm:pt>
    <dgm:pt modelId="{1B8314BC-D77C-8741-8C24-BAD03CC873F7}" type="pres">
      <dgm:prSet presAssocID="{D285E3B3-AF9A-8F4B-8ADC-6D44F57EC4B3}" presName="aNode" presStyleLbl="fgAcc1" presStyleIdx="1" presStyleCnt="4" custScaleX="423752" custLinFactNeighborX="67476">
        <dgm:presLayoutVars>
          <dgm:bulletEnabled val="1"/>
        </dgm:presLayoutVars>
      </dgm:prSet>
      <dgm:spPr/>
    </dgm:pt>
    <dgm:pt modelId="{0133A29E-C1AF-9640-B28D-D5A0E97D63B2}" type="pres">
      <dgm:prSet presAssocID="{D285E3B3-AF9A-8F4B-8ADC-6D44F57EC4B3}" presName="aSpace" presStyleCnt="0"/>
      <dgm:spPr/>
    </dgm:pt>
    <dgm:pt modelId="{A8550DFE-9885-6241-A0CD-29F64B2A1CEC}" type="pres">
      <dgm:prSet presAssocID="{6BD1BDDE-5511-5B4A-A70E-484E267F9674}" presName="aNode" presStyleLbl="fgAcc1" presStyleIdx="2" presStyleCnt="4" custScaleX="423751" custScaleY="195120" custLinFactNeighborX="62078">
        <dgm:presLayoutVars>
          <dgm:bulletEnabled val="1"/>
        </dgm:presLayoutVars>
      </dgm:prSet>
      <dgm:spPr/>
    </dgm:pt>
    <dgm:pt modelId="{18183FF6-C5BB-A842-AFEA-FEBB9F471FDE}" type="pres">
      <dgm:prSet presAssocID="{6BD1BDDE-5511-5B4A-A70E-484E267F9674}" presName="aSpace" presStyleCnt="0"/>
      <dgm:spPr/>
    </dgm:pt>
    <dgm:pt modelId="{859148A2-0B81-DE41-A2C0-E7A642D1319A}" type="pres">
      <dgm:prSet presAssocID="{2B8B6A7C-6B69-8F49-BAF3-BC83C75835D7}" presName="aNode" presStyleLbl="fgAcc1" presStyleIdx="3" presStyleCnt="4" custScaleX="423751" custScaleY="195120" custLinFactNeighborX="42878" custLinFactNeighborY="-91654">
        <dgm:presLayoutVars>
          <dgm:bulletEnabled val="1"/>
        </dgm:presLayoutVars>
      </dgm:prSet>
      <dgm:spPr/>
    </dgm:pt>
    <dgm:pt modelId="{41CE5E5B-8902-CA4D-A5D4-21EF74EA0B89}" type="pres">
      <dgm:prSet presAssocID="{2B8B6A7C-6B69-8F49-BAF3-BC83C75835D7}" presName="aSpace" presStyleCnt="0"/>
      <dgm:spPr/>
    </dgm:pt>
  </dgm:ptLst>
  <dgm:cxnLst>
    <dgm:cxn modelId="{E1AD322B-A12E-7B4F-912E-2833FB8F9459}" type="presOf" srcId="{FCC3D5B8-FBEE-0546-AD70-683931D7980D}" destId="{EADB7483-0598-854C-B2D7-1DA4ED7D1B9C}" srcOrd="0" destOrd="0" presId="urn:microsoft.com/office/officeart/2005/8/layout/pyramid2"/>
    <dgm:cxn modelId="{E8755F41-EB3F-1242-80D4-1A09AA880F59}" type="presOf" srcId="{2B8B6A7C-6B69-8F49-BAF3-BC83C75835D7}" destId="{859148A2-0B81-DE41-A2C0-E7A642D1319A}" srcOrd="0" destOrd="0" presId="urn:microsoft.com/office/officeart/2005/8/layout/pyramid2"/>
    <dgm:cxn modelId="{F293F568-13A5-E446-A8E0-87311A7D9DAD}" srcId="{FCC3D5B8-FBEE-0546-AD70-683931D7980D}" destId="{19A10F1D-3289-4545-BD7F-ACDF6145C4F5}" srcOrd="0" destOrd="0" parTransId="{AAA68447-BE1A-9A49-8405-A3847ED92EA3}" sibTransId="{2ADE8452-977F-F34F-B0FC-DCAB52718A67}"/>
    <dgm:cxn modelId="{263C294F-6166-214B-BC5F-3E9E46232EAD}" type="presOf" srcId="{D285E3B3-AF9A-8F4B-8ADC-6D44F57EC4B3}" destId="{1B8314BC-D77C-8741-8C24-BAD03CC873F7}" srcOrd="0" destOrd="0" presId="urn:microsoft.com/office/officeart/2005/8/layout/pyramid2"/>
    <dgm:cxn modelId="{34C6E655-85C3-EA4C-A407-CE95FE669F9B}" type="presOf" srcId="{6BD1BDDE-5511-5B4A-A70E-484E267F9674}" destId="{A8550DFE-9885-6241-A0CD-29F64B2A1CEC}" srcOrd="0" destOrd="0" presId="urn:microsoft.com/office/officeart/2005/8/layout/pyramid2"/>
    <dgm:cxn modelId="{389F4FCF-24E0-0942-9249-FA0449559BDB}" type="presOf" srcId="{19A10F1D-3289-4545-BD7F-ACDF6145C4F5}" destId="{3D881D5B-AAD1-7A41-A582-F0FE751FF97F}" srcOrd="0" destOrd="0" presId="urn:microsoft.com/office/officeart/2005/8/layout/pyramid2"/>
    <dgm:cxn modelId="{A168EBDC-D424-EF44-B361-E4716100D9A5}" srcId="{FCC3D5B8-FBEE-0546-AD70-683931D7980D}" destId="{2B8B6A7C-6B69-8F49-BAF3-BC83C75835D7}" srcOrd="3" destOrd="0" parTransId="{AF58A204-B521-AA4C-94B6-D6EC319548D8}" sibTransId="{8C5751FA-9D93-944D-8402-5127352FDBA7}"/>
    <dgm:cxn modelId="{9862E9F9-FDFF-4B47-974F-BC0AC5F514C2}" srcId="{FCC3D5B8-FBEE-0546-AD70-683931D7980D}" destId="{D285E3B3-AF9A-8F4B-8ADC-6D44F57EC4B3}" srcOrd="1" destOrd="0" parTransId="{5AB280AE-528B-9546-8F7E-F03591C7E04D}" sibTransId="{A190E581-29BE-2840-AE69-74A6E3803739}"/>
    <dgm:cxn modelId="{67F711FB-250E-174A-B31D-58ED5BE42453}" srcId="{FCC3D5B8-FBEE-0546-AD70-683931D7980D}" destId="{6BD1BDDE-5511-5B4A-A70E-484E267F9674}" srcOrd="2" destOrd="0" parTransId="{9148521D-7A9D-F741-A382-6FD61DA88D21}" sibTransId="{E4BBB8BD-F8F4-3E4D-B259-8B1ABC1213AA}"/>
    <dgm:cxn modelId="{E3F1E1B9-B035-C84D-AE05-12056FBBB91D}" type="presParOf" srcId="{EADB7483-0598-854C-B2D7-1DA4ED7D1B9C}" destId="{442B37CE-88FA-2F4E-9382-E34B35AC6B12}" srcOrd="0" destOrd="0" presId="urn:microsoft.com/office/officeart/2005/8/layout/pyramid2"/>
    <dgm:cxn modelId="{2056244B-AFAA-A64F-8168-9915A7BC1C97}" type="presParOf" srcId="{EADB7483-0598-854C-B2D7-1DA4ED7D1B9C}" destId="{CE317E93-96F4-4A4E-82D0-4B19D330BD4F}" srcOrd="1" destOrd="0" presId="urn:microsoft.com/office/officeart/2005/8/layout/pyramid2"/>
    <dgm:cxn modelId="{288B25C8-48D7-1A4E-AED2-2B2B10019B3C}" type="presParOf" srcId="{CE317E93-96F4-4A4E-82D0-4B19D330BD4F}" destId="{3D881D5B-AAD1-7A41-A582-F0FE751FF97F}" srcOrd="0" destOrd="0" presId="urn:microsoft.com/office/officeart/2005/8/layout/pyramid2"/>
    <dgm:cxn modelId="{B442074C-64A9-0543-886F-C5358BDB6053}" type="presParOf" srcId="{CE317E93-96F4-4A4E-82D0-4B19D330BD4F}" destId="{2229FA68-4A77-6647-A215-2933E5562186}" srcOrd="1" destOrd="0" presId="urn:microsoft.com/office/officeart/2005/8/layout/pyramid2"/>
    <dgm:cxn modelId="{98D5C7EE-4676-4345-A11B-D414C53D50BF}" type="presParOf" srcId="{CE317E93-96F4-4A4E-82D0-4B19D330BD4F}" destId="{1B8314BC-D77C-8741-8C24-BAD03CC873F7}" srcOrd="2" destOrd="0" presId="urn:microsoft.com/office/officeart/2005/8/layout/pyramid2"/>
    <dgm:cxn modelId="{6B94E431-6A06-BD47-87AC-ACB7F14B1355}" type="presParOf" srcId="{CE317E93-96F4-4A4E-82D0-4B19D330BD4F}" destId="{0133A29E-C1AF-9640-B28D-D5A0E97D63B2}" srcOrd="3" destOrd="0" presId="urn:microsoft.com/office/officeart/2005/8/layout/pyramid2"/>
    <dgm:cxn modelId="{C0A421FD-2824-9C4C-8B21-40F851F87EBD}" type="presParOf" srcId="{CE317E93-96F4-4A4E-82D0-4B19D330BD4F}" destId="{A8550DFE-9885-6241-A0CD-29F64B2A1CEC}" srcOrd="4" destOrd="0" presId="urn:microsoft.com/office/officeart/2005/8/layout/pyramid2"/>
    <dgm:cxn modelId="{586D61CD-7E08-8548-92BE-D993B1E5BFB3}" type="presParOf" srcId="{CE317E93-96F4-4A4E-82D0-4B19D330BD4F}" destId="{18183FF6-C5BB-A842-AFEA-FEBB9F471FDE}" srcOrd="5" destOrd="0" presId="urn:microsoft.com/office/officeart/2005/8/layout/pyramid2"/>
    <dgm:cxn modelId="{53276FF1-FB6B-624C-8771-78CA67B961AB}" type="presParOf" srcId="{CE317E93-96F4-4A4E-82D0-4B19D330BD4F}" destId="{859148A2-0B81-DE41-A2C0-E7A642D1319A}" srcOrd="6" destOrd="0" presId="urn:microsoft.com/office/officeart/2005/8/layout/pyramid2"/>
    <dgm:cxn modelId="{A44AE2FF-7707-194D-BD60-6AADB2A6BB56}" type="presParOf" srcId="{CE317E93-96F4-4A4E-82D0-4B19D330BD4F}" destId="{41CE5E5B-8902-CA4D-A5D4-21EF74EA0B89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924765-4DD2-EB48-B2E6-F8F0CE3BA0C9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A87B2A-D5FE-A448-9715-9F7E7664AAF1}">
      <dgm:prSet phldrT="[Text]" custT="1"/>
      <dgm:spPr>
        <a:noFill/>
        <a:ln>
          <a:noFill/>
        </a:ln>
      </dgm:spPr>
      <dgm:t>
        <a:bodyPr/>
        <a:lstStyle/>
        <a:p>
          <a:r>
            <a:rPr lang="en-US" sz="5400" dirty="0" err="1"/>
            <a:t>Các</a:t>
          </a:r>
          <a:r>
            <a:rPr lang="en-US" sz="5400" dirty="0"/>
            <a:t> </a:t>
          </a:r>
          <a:r>
            <a:rPr lang="en-US" sz="5400" dirty="0" err="1"/>
            <a:t>yếu</a:t>
          </a:r>
          <a:r>
            <a:rPr lang="en-US" sz="5400" dirty="0"/>
            <a:t> </a:t>
          </a:r>
          <a:r>
            <a:rPr lang="en-US" sz="5400" dirty="0" err="1"/>
            <a:t>tố</a:t>
          </a:r>
          <a:r>
            <a:rPr lang="en-US" sz="5400" dirty="0"/>
            <a:t> </a:t>
          </a:r>
          <a:r>
            <a:rPr lang="en-US" sz="5400" dirty="0" err="1"/>
            <a:t>ảnh</a:t>
          </a:r>
          <a:r>
            <a:rPr lang="en-US" sz="5400" dirty="0"/>
            <a:t> </a:t>
          </a:r>
          <a:r>
            <a:rPr lang="en-US" sz="5400" dirty="0" err="1"/>
            <a:t>hương</a:t>
          </a:r>
          <a:r>
            <a:rPr lang="en-US" sz="5400" dirty="0"/>
            <a:t> </a:t>
          </a:r>
          <a:r>
            <a:rPr lang="en-US" sz="5400" dirty="0" err="1"/>
            <a:t>đến</a:t>
          </a:r>
          <a:r>
            <a:rPr lang="en-US" sz="5400" dirty="0"/>
            <a:t> MT </a:t>
          </a:r>
          <a:r>
            <a:rPr lang="en-US" sz="5400" dirty="0" err="1"/>
            <a:t>nuôi</a:t>
          </a:r>
          <a:r>
            <a:rPr lang="en-US" sz="5400" dirty="0"/>
            <a:t> </a:t>
          </a:r>
          <a:r>
            <a:rPr lang="en-US" sz="5400" dirty="0" err="1"/>
            <a:t>thuỷ</a:t>
          </a:r>
          <a:r>
            <a:rPr lang="en-US" sz="5400" dirty="0"/>
            <a:t> </a:t>
          </a:r>
          <a:r>
            <a:rPr lang="en-US" sz="5400" dirty="0" err="1"/>
            <a:t>sản</a:t>
          </a:r>
          <a:endParaRPr lang="en-US" sz="5400" dirty="0"/>
        </a:p>
      </dgm:t>
    </dgm:pt>
    <dgm:pt modelId="{7E055C1D-935E-8A44-A922-10B68793BFD9}" type="parTrans" cxnId="{C780FFC0-7302-2940-8A3C-E62EB8D81434}">
      <dgm:prSet/>
      <dgm:spPr/>
      <dgm:t>
        <a:bodyPr/>
        <a:lstStyle/>
        <a:p>
          <a:endParaRPr lang="en-US" sz="5400"/>
        </a:p>
      </dgm:t>
    </dgm:pt>
    <dgm:pt modelId="{586076F3-7C3A-CF49-A64C-90C11FAB452F}" type="sibTrans" cxnId="{C780FFC0-7302-2940-8A3C-E62EB8D81434}">
      <dgm:prSet/>
      <dgm:spPr/>
      <dgm:t>
        <a:bodyPr/>
        <a:lstStyle/>
        <a:p>
          <a:endParaRPr lang="en-US" sz="5400"/>
        </a:p>
      </dgm:t>
    </dgm:pt>
    <dgm:pt modelId="{A7504E20-E3BC-7144-8790-037ADAC72CB2}">
      <dgm:prSet phldrT="[Text]" custT="1"/>
      <dgm:spPr/>
      <dgm:t>
        <a:bodyPr/>
        <a:lstStyle/>
        <a:p>
          <a:r>
            <a:rPr lang="en-US" sz="5400" dirty="0" err="1"/>
            <a:t>Thời</a:t>
          </a:r>
          <a:r>
            <a:rPr lang="en-US" sz="5400" dirty="0"/>
            <a:t> </a:t>
          </a:r>
          <a:r>
            <a:rPr lang="en-US" sz="5400" dirty="0" err="1"/>
            <a:t>tiết</a:t>
          </a:r>
          <a:r>
            <a:rPr lang="en-US" sz="5400" dirty="0"/>
            <a:t>, </a:t>
          </a:r>
          <a:r>
            <a:rPr lang="en-US" sz="5400" dirty="0" err="1"/>
            <a:t>khí</a:t>
          </a:r>
          <a:r>
            <a:rPr lang="en-US" sz="5400" dirty="0"/>
            <a:t> </a:t>
          </a:r>
          <a:r>
            <a:rPr lang="en-US" sz="5400" dirty="0" err="1"/>
            <a:t>hậu</a:t>
          </a:r>
          <a:endParaRPr lang="en-US" sz="5400" dirty="0"/>
        </a:p>
      </dgm:t>
    </dgm:pt>
    <dgm:pt modelId="{FC9A0BE6-0D49-5246-90A3-B1B0E816A99B}" type="parTrans" cxnId="{5EEF330B-13FD-A444-8836-5A756A757FC2}">
      <dgm:prSet/>
      <dgm:spPr/>
      <dgm:t>
        <a:bodyPr/>
        <a:lstStyle/>
        <a:p>
          <a:endParaRPr lang="en-US" sz="5400"/>
        </a:p>
      </dgm:t>
    </dgm:pt>
    <dgm:pt modelId="{EEF6E991-2F27-AD41-A9F1-83114C5F638A}" type="sibTrans" cxnId="{5EEF330B-13FD-A444-8836-5A756A757FC2}">
      <dgm:prSet/>
      <dgm:spPr/>
      <dgm:t>
        <a:bodyPr/>
        <a:lstStyle/>
        <a:p>
          <a:endParaRPr lang="en-US" sz="5400"/>
        </a:p>
      </dgm:t>
    </dgm:pt>
    <dgm:pt modelId="{E5B0AE35-9F52-FD48-B2F0-EC5C9B25D451}">
      <dgm:prSet phldrT="[Text]" custT="1"/>
      <dgm:spPr/>
      <dgm:t>
        <a:bodyPr/>
        <a:lstStyle/>
        <a:p>
          <a:r>
            <a:rPr lang="en-US" sz="5400" dirty="0" err="1"/>
            <a:t>Nguồn</a:t>
          </a:r>
          <a:r>
            <a:rPr lang="en-US" sz="5400" dirty="0"/>
            <a:t> </a:t>
          </a:r>
          <a:r>
            <a:rPr lang="en-US" sz="5400" dirty="0" err="1"/>
            <a:t>nước</a:t>
          </a:r>
          <a:endParaRPr lang="en-US" sz="5400" dirty="0"/>
        </a:p>
      </dgm:t>
    </dgm:pt>
    <dgm:pt modelId="{BD167216-A6EB-D145-91A0-23B6C0DD8AF2}" type="parTrans" cxnId="{C6CB258B-31EB-C442-A79D-AC54DA80A36C}">
      <dgm:prSet/>
      <dgm:spPr/>
      <dgm:t>
        <a:bodyPr/>
        <a:lstStyle/>
        <a:p>
          <a:endParaRPr lang="en-US" sz="5400"/>
        </a:p>
      </dgm:t>
    </dgm:pt>
    <dgm:pt modelId="{5BA62094-8697-0B40-AFFC-73B2B8572A47}" type="sibTrans" cxnId="{C6CB258B-31EB-C442-A79D-AC54DA80A36C}">
      <dgm:prSet/>
      <dgm:spPr/>
      <dgm:t>
        <a:bodyPr/>
        <a:lstStyle/>
        <a:p>
          <a:endParaRPr lang="en-US" sz="5400"/>
        </a:p>
      </dgm:t>
    </dgm:pt>
    <dgm:pt modelId="{B71EF490-B04F-DC4F-A02F-98BF6ADB600B}">
      <dgm:prSet phldrT="[Text]" custT="1"/>
      <dgm:spPr/>
      <dgm:t>
        <a:bodyPr/>
        <a:lstStyle/>
        <a:p>
          <a:r>
            <a:rPr lang="en-US" sz="5400" dirty="0" err="1"/>
            <a:t>Thổ</a:t>
          </a:r>
          <a:r>
            <a:rPr lang="en-US" sz="5400" dirty="0"/>
            <a:t> </a:t>
          </a:r>
          <a:r>
            <a:rPr lang="en-US" sz="5400" dirty="0" err="1"/>
            <a:t>nhưỡng</a:t>
          </a:r>
          <a:endParaRPr lang="en-US" sz="5400" dirty="0"/>
        </a:p>
      </dgm:t>
    </dgm:pt>
    <dgm:pt modelId="{D99C89EA-19CD-E74D-BD77-476EBAE71420}" type="parTrans" cxnId="{44642BC1-338C-0644-A041-28567BBFF322}">
      <dgm:prSet/>
      <dgm:spPr/>
      <dgm:t>
        <a:bodyPr/>
        <a:lstStyle/>
        <a:p>
          <a:endParaRPr lang="en-US" sz="5400"/>
        </a:p>
      </dgm:t>
    </dgm:pt>
    <dgm:pt modelId="{00258EFD-7836-0D4A-AE42-68BF5A1D62E2}" type="sibTrans" cxnId="{44642BC1-338C-0644-A041-28567BBFF322}">
      <dgm:prSet/>
      <dgm:spPr/>
      <dgm:t>
        <a:bodyPr/>
        <a:lstStyle/>
        <a:p>
          <a:endParaRPr lang="en-US" sz="5400"/>
        </a:p>
      </dgm:t>
    </dgm:pt>
    <dgm:pt modelId="{70E19B3D-C87D-EA4E-B6B1-A21774335BBF}">
      <dgm:prSet phldrT="[Text]" custT="1"/>
      <dgm:spPr/>
      <dgm:t>
        <a:bodyPr/>
        <a:lstStyle/>
        <a:p>
          <a:r>
            <a:rPr lang="en-US" sz="5400" dirty="0" err="1"/>
            <a:t>Ảnh</a:t>
          </a:r>
          <a:r>
            <a:rPr lang="en-US" sz="5400" dirty="0"/>
            <a:t> </a:t>
          </a:r>
          <a:r>
            <a:rPr lang="en-US" sz="5400" dirty="0" err="1"/>
            <a:t>hưởng</a:t>
          </a:r>
          <a:r>
            <a:rPr lang="en-US" sz="5400" dirty="0"/>
            <a:t> </a:t>
          </a:r>
          <a:r>
            <a:rPr lang="en-US" sz="5400" dirty="0" err="1"/>
            <a:t>từ</a:t>
          </a:r>
          <a:r>
            <a:rPr lang="en-US" sz="5400" dirty="0"/>
            <a:t> </a:t>
          </a:r>
          <a:r>
            <a:rPr lang="en-US" sz="5400" dirty="0" err="1"/>
            <a:t>quá</a:t>
          </a:r>
          <a:r>
            <a:rPr lang="en-US" sz="5400" dirty="0"/>
            <a:t> </a:t>
          </a:r>
          <a:r>
            <a:rPr lang="en-US" sz="5400" dirty="0" err="1"/>
            <a:t>trình</a:t>
          </a:r>
          <a:r>
            <a:rPr lang="en-US" sz="5400" dirty="0"/>
            <a:t> </a:t>
          </a:r>
          <a:r>
            <a:rPr lang="en-US" sz="5400" dirty="0" err="1"/>
            <a:t>vận</a:t>
          </a:r>
          <a:r>
            <a:rPr lang="en-US" sz="5400" dirty="0"/>
            <a:t> </a:t>
          </a:r>
          <a:r>
            <a:rPr lang="en-US" sz="5400" dirty="0" err="1"/>
            <a:t>hành</a:t>
          </a:r>
          <a:r>
            <a:rPr lang="en-US" sz="5400" dirty="0"/>
            <a:t> </a:t>
          </a:r>
          <a:r>
            <a:rPr lang="en-US" sz="5400" dirty="0" err="1"/>
            <a:t>nuôi</a:t>
          </a:r>
          <a:endParaRPr lang="en-US" sz="5400" dirty="0"/>
        </a:p>
      </dgm:t>
    </dgm:pt>
    <dgm:pt modelId="{1B7AF468-9C2F-1F47-8C76-A05B3D1EC274}" type="parTrans" cxnId="{B66A13F5-64EB-4E43-8384-585AAF53ECA5}">
      <dgm:prSet/>
      <dgm:spPr/>
      <dgm:t>
        <a:bodyPr/>
        <a:lstStyle/>
        <a:p>
          <a:endParaRPr lang="en-US" sz="5400"/>
        </a:p>
      </dgm:t>
    </dgm:pt>
    <dgm:pt modelId="{6EB1F530-B97B-EF41-B808-28BA3C7C5EF2}" type="sibTrans" cxnId="{B66A13F5-64EB-4E43-8384-585AAF53ECA5}">
      <dgm:prSet/>
      <dgm:spPr/>
      <dgm:t>
        <a:bodyPr/>
        <a:lstStyle/>
        <a:p>
          <a:endParaRPr lang="en-US" sz="5400"/>
        </a:p>
      </dgm:t>
    </dgm:pt>
    <dgm:pt modelId="{F49D4D99-A64E-4840-BAF6-5D835874E678}" type="pres">
      <dgm:prSet presAssocID="{35924765-4DD2-EB48-B2E6-F8F0CE3BA0C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B3F157D-7954-4449-AE3C-D2EECF156CCC}" type="pres">
      <dgm:prSet presAssocID="{CDA87B2A-D5FE-A448-9715-9F7E7664AAF1}" presName="hierRoot1" presStyleCnt="0">
        <dgm:presLayoutVars>
          <dgm:hierBranch val="init"/>
        </dgm:presLayoutVars>
      </dgm:prSet>
      <dgm:spPr/>
    </dgm:pt>
    <dgm:pt modelId="{6B03C436-51DF-9C40-9AC4-F5FE79E0E236}" type="pres">
      <dgm:prSet presAssocID="{CDA87B2A-D5FE-A448-9715-9F7E7664AAF1}" presName="rootComposite1" presStyleCnt="0"/>
      <dgm:spPr/>
    </dgm:pt>
    <dgm:pt modelId="{2BD75AFC-1540-ED42-8639-0B4DC36DD432}" type="pres">
      <dgm:prSet presAssocID="{CDA87B2A-D5FE-A448-9715-9F7E7664AAF1}" presName="rootText1" presStyleLbl="node0" presStyleIdx="0" presStyleCnt="2" custScaleX="224598" custScaleY="56619" custLinFactY="-57232" custLinFactNeighborX="61765" custLinFactNeighborY="-100000">
        <dgm:presLayoutVars>
          <dgm:chPref val="3"/>
        </dgm:presLayoutVars>
      </dgm:prSet>
      <dgm:spPr/>
    </dgm:pt>
    <dgm:pt modelId="{58A52A8F-2E71-A446-939B-62F12C5D97E0}" type="pres">
      <dgm:prSet presAssocID="{CDA87B2A-D5FE-A448-9715-9F7E7664AAF1}" presName="rootConnector1" presStyleLbl="node1" presStyleIdx="0" presStyleCnt="0"/>
      <dgm:spPr/>
    </dgm:pt>
    <dgm:pt modelId="{7372BC08-6543-284E-9756-5DF9CF70876C}" type="pres">
      <dgm:prSet presAssocID="{CDA87B2A-D5FE-A448-9715-9F7E7664AAF1}" presName="hierChild2" presStyleCnt="0"/>
      <dgm:spPr/>
    </dgm:pt>
    <dgm:pt modelId="{0CAB6498-7AC9-0F41-93FF-D41814C85CBF}" type="pres">
      <dgm:prSet presAssocID="{FC9A0BE6-0D49-5246-90A3-B1B0E816A99B}" presName="Name37" presStyleLbl="parChTrans1D2" presStyleIdx="0" presStyleCnt="3"/>
      <dgm:spPr/>
    </dgm:pt>
    <dgm:pt modelId="{8640F6E2-9A13-BE48-B602-890B65E1A837}" type="pres">
      <dgm:prSet presAssocID="{A7504E20-E3BC-7144-8790-037ADAC72CB2}" presName="hierRoot2" presStyleCnt="0">
        <dgm:presLayoutVars>
          <dgm:hierBranch val="init"/>
        </dgm:presLayoutVars>
      </dgm:prSet>
      <dgm:spPr/>
    </dgm:pt>
    <dgm:pt modelId="{204B7527-A764-D342-BEA7-3FCE8D6DA043}" type="pres">
      <dgm:prSet presAssocID="{A7504E20-E3BC-7144-8790-037ADAC72CB2}" presName="rootComposite" presStyleCnt="0"/>
      <dgm:spPr/>
    </dgm:pt>
    <dgm:pt modelId="{82264326-AB7F-824F-82F2-6EAB90CFA1F6}" type="pres">
      <dgm:prSet presAssocID="{A7504E20-E3BC-7144-8790-037ADAC72CB2}" presName="rootText" presStyleLbl="node2" presStyleIdx="0" presStyleCnt="3" custLinFactY="-48498" custLinFactNeighborX="13685" custLinFactNeighborY="-100000">
        <dgm:presLayoutVars>
          <dgm:chPref val="3"/>
        </dgm:presLayoutVars>
      </dgm:prSet>
      <dgm:spPr/>
    </dgm:pt>
    <dgm:pt modelId="{79389FFB-52CE-C64E-963D-9EADF567C600}" type="pres">
      <dgm:prSet presAssocID="{A7504E20-E3BC-7144-8790-037ADAC72CB2}" presName="rootConnector" presStyleLbl="node2" presStyleIdx="0" presStyleCnt="3"/>
      <dgm:spPr/>
    </dgm:pt>
    <dgm:pt modelId="{519195C3-DACC-0C42-8EAB-20390C268617}" type="pres">
      <dgm:prSet presAssocID="{A7504E20-E3BC-7144-8790-037ADAC72CB2}" presName="hierChild4" presStyleCnt="0"/>
      <dgm:spPr/>
    </dgm:pt>
    <dgm:pt modelId="{48776680-EE1A-164A-9CB7-55DF67590D5E}" type="pres">
      <dgm:prSet presAssocID="{A7504E20-E3BC-7144-8790-037ADAC72CB2}" presName="hierChild5" presStyleCnt="0"/>
      <dgm:spPr/>
    </dgm:pt>
    <dgm:pt modelId="{13CFF1F1-B9F9-9446-B18E-0679554E54FA}" type="pres">
      <dgm:prSet presAssocID="{BD167216-A6EB-D145-91A0-23B6C0DD8AF2}" presName="Name37" presStyleLbl="parChTrans1D2" presStyleIdx="1" presStyleCnt="3"/>
      <dgm:spPr/>
    </dgm:pt>
    <dgm:pt modelId="{695FE24B-EC29-8447-A290-E15C4F3FA7D0}" type="pres">
      <dgm:prSet presAssocID="{E5B0AE35-9F52-FD48-B2F0-EC5C9B25D451}" presName="hierRoot2" presStyleCnt="0">
        <dgm:presLayoutVars>
          <dgm:hierBranch val="init"/>
        </dgm:presLayoutVars>
      </dgm:prSet>
      <dgm:spPr/>
    </dgm:pt>
    <dgm:pt modelId="{5D001E06-1D94-9847-A290-81441C55A982}" type="pres">
      <dgm:prSet presAssocID="{E5B0AE35-9F52-FD48-B2F0-EC5C9B25D451}" presName="rootComposite" presStyleCnt="0"/>
      <dgm:spPr/>
    </dgm:pt>
    <dgm:pt modelId="{31D1C007-DC67-4646-A023-D03818C8369F}" type="pres">
      <dgm:prSet presAssocID="{E5B0AE35-9F52-FD48-B2F0-EC5C9B25D451}" presName="rootText" presStyleLbl="node2" presStyleIdx="1" presStyleCnt="3" custLinFactNeighborX="-27191" custLinFactNeighborY="7103">
        <dgm:presLayoutVars>
          <dgm:chPref val="3"/>
        </dgm:presLayoutVars>
      </dgm:prSet>
      <dgm:spPr/>
    </dgm:pt>
    <dgm:pt modelId="{E23EF74E-78B0-FE4C-8A9F-F92ADCDD1577}" type="pres">
      <dgm:prSet presAssocID="{E5B0AE35-9F52-FD48-B2F0-EC5C9B25D451}" presName="rootConnector" presStyleLbl="node2" presStyleIdx="1" presStyleCnt="3"/>
      <dgm:spPr/>
    </dgm:pt>
    <dgm:pt modelId="{D6190310-C5E4-EF48-98C8-4D6D61C77355}" type="pres">
      <dgm:prSet presAssocID="{E5B0AE35-9F52-FD48-B2F0-EC5C9B25D451}" presName="hierChild4" presStyleCnt="0"/>
      <dgm:spPr/>
    </dgm:pt>
    <dgm:pt modelId="{DFDE3612-E6EF-1C4E-BF6D-E131499B3982}" type="pres">
      <dgm:prSet presAssocID="{E5B0AE35-9F52-FD48-B2F0-EC5C9B25D451}" presName="hierChild5" presStyleCnt="0"/>
      <dgm:spPr/>
    </dgm:pt>
    <dgm:pt modelId="{DEBD1DE2-3F9C-B043-859A-9E9432830380}" type="pres">
      <dgm:prSet presAssocID="{D99C89EA-19CD-E74D-BD77-476EBAE71420}" presName="Name37" presStyleLbl="parChTrans1D2" presStyleIdx="2" presStyleCnt="3"/>
      <dgm:spPr/>
    </dgm:pt>
    <dgm:pt modelId="{A4B55BF2-B64D-C445-B82F-080E812B8E2F}" type="pres">
      <dgm:prSet presAssocID="{B71EF490-B04F-DC4F-A02F-98BF6ADB600B}" presName="hierRoot2" presStyleCnt="0">
        <dgm:presLayoutVars>
          <dgm:hierBranch val="init"/>
        </dgm:presLayoutVars>
      </dgm:prSet>
      <dgm:spPr/>
    </dgm:pt>
    <dgm:pt modelId="{167E1767-5438-204D-B4E0-9432AFE2AFF1}" type="pres">
      <dgm:prSet presAssocID="{B71EF490-B04F-DC4F-A02F-98BF6ADB600B}" presName="rootComposite" presStyleCnt="0"/>
      <dgm:spPr/>
    </dgm:pt>
    <dgm:pt modelId="{57CB02D2-556A-0841-AF10-1267B1A53AB9}" type="pres">
      <dgm:prSet presAssocID="{B71EF490-B04F-DC4F-A02F-98BF6ADB600B}" presName="rootText" presStyleLbl="node2" presStyleIdx="2" presStyleCnt="3" custAng="0" custLinFactNeighborX="32161" custLinFactNeighborY="-497">
        <dgm:presLayoutVars>
          <dgm:chPref val="3"/>
        </dgm:presLayoutVars>
      </dgm:prSet>
      <dgm:spPr/>
    </dgm:pt>
    <dgm:pt modelId="{64369C35-C3F3-154C-8722-52F91D9BABB9}" type="pres">
      <dgm:prSet presAssocID="{B71EF490-B04F-DC4F-A02F-98BF6ADB600B}" presName="rootConnector" presStyleLbl="node2" presStyleIdx="2" presStyleCnt="3"/>
      <dgm:spPr/>
    </dgm:pt>
    <dgm:pt modelId="{D6C8B563-2237-E74B-92E6-0F78CCD6DC11}" type="pres">
      <dgm:prSet presAssocID="{B71EF490-B04F-DC4F-A02F-98BF6ADB600B}" presName="hierChild4" presStyleCnt="0"/>
      <dgm:spPr/>
    </dgm:pt>
    <dgm:pt modelId="{21329B9F-3B91-E34B-AC92-996F518B1AE1}" type="pres">
      <dgm:prSet presAssocID="{B71EF490-B04F-DC4F-A02F-98BF6ADB600B}" presName="hierChild5" presStyleCnt="0"/>
      <dgm:spPr/>
    </dgm:pt>
    <dgm:pt modelId="{0EF63EB1-1F03-D645-8437-5C02A3C8892F}" type="pres">
      <dgm:prSet presAssocID="{CDA87B2A-D5FE-A448-9715-9F7E7664AAF1}" presName="hierChild3" presStyleCnt="0"/>
      <dgm:spPr/>
    </dgm:pt>
    <dgm:pt modelId="{D7933820-B721-0740-9CB3-80EF2666BB52}" type="pres">
      <dgm:prSet presAssocID="{70E19B3D-C87D-EA4E-B6B1-A21774335BBF}" presName="hierRoot1" presStyleCnt="0">
        <dgm:presLayoutVars>
          <dgm:hierBranch val="init"/>
        </dgm:presLayoutVars>
      </dgm:prSet>
      <dgm:spPr/>
    </dgm:pt>
    <dgm:pt modelId="{EE830A23-1C84-A44F-B0CF-93373297B53F}" type="pres">
      <dgm:prSet presAssocID="{70E19B3D-C87D-EA4E-B6B1-A21774335BBF}" presName="rootComposite1" presStyleCnt="0"/>
      <dgm:spPr/>
    </dgm:pt>
    <dgm:pt modelId="{06CC5B40-8483-0240-A29C-7229368C090B}" type="pres">
      <dgm:prSet presAssocID="{70E19B3D-C87D-EA4E-B6B1-A21774335BBF}" presName="rootText1" presStyleLbl="node0" presStyleIdx="1" presStyleCnt="2" custAng="0" custScaleX="171611" custLinFactNeighborX="-19111" custLinFactNeighborY="-54654">
        <dgm:presLayoutVars>
          <dgm:chPref val="3"/>
        </dgm:presLayoutVars>
      </dgm:prSet>
      <dgm:spPr/>
    </dgm:pt>
    <dgm:pt modelId="{0D26F05F-7910-4D4E-8891-6C3DE41DB82A}" type="pres">
      <dgm:prSet presAssocID="{70E19B3D-C87D-EA4E-B6B1-A21774335BBF}" presName="rootConnector1" presStyleLbl="node1" presStyleIdx="0" presStyleCnt="0"/>
      <dgm:spPr/>
    </dgm:pt>
    <dgm:pt modelId="{38DA892C-2DD3-0842-A753-465AFE761AA9}" type="pres">
      <dgm:prSet presAssocID="{70E19B3D-C87D-EA4E-B6B1-A21774335BBF}" presName="hierChild2" presStyleCnt="0"/>
      <dgm:spPr/>
    </dgm:pt>
    <dgm:pt modelId="{61A44787-9986-FE40-B102-89A7F0EE0AAF}" type="pres">
      <dgm:prSet presAssocID="{70E19B3D-C87D-EA4E-B6B1-A21774335BBF}" presName="hierChild3" presStyleCnt="0"/>
      <dgm:spPr/>
    </dgm:pt>
  </dgm:ptLst>
  <dgm:cxnLst>
    <dgm:cxn modelId="{557FBF06-AB27-1646-ACD0-01F26EFCC8A9}" type="presOf" srcId="{35924765-4DD2-EB48-B2E6-F8F0CE3BA0C9}" destId="{F49D4D99-A64E-4840-BAF6-5D835874E678}" srcOrd="0" destOrd="0" presId="urn:microsoft.com/office/officeart/2005/8/layout/orgChart1"/>
    <dgm:cxn modelId="{5EEF330B-13FD-A444-8836-5A756A757FC2}" srcId="{CDA87B2A-D5FE-A448-9715-9F7E7664AAF1}" destId="{A7504E20-E3BC-7144-8790-037ADAC72CB2}" srcOrd="0" destOrd="0" parTransId="{FC9A0BE6-0D49-5246-90A3-B1B0E816A99B}" sibTransId="{EEF6E991-2F27-AD41-A9F1-83114C5F638A}"/>
    <dgm:cxn modelId="{36AE7C24-EFAE-754C-B906-E5FC11851B84}" type="presOf" srcId="{FC9A0BE6-0D49-5246-90A3-B1B0E816A99B}" destId="{0CAB6498-7AC9-0F41-93FF-D41814C85CBF}" srcOrd="0" destOrd="0" presId="urn:microsoft.com/office/officeart/2005/8/layout/orgChart1"/>
    <dgm:cxn modelId="{0B15FD2C-E9C7-D64F-A21C-B4469E4C4C70}" type="presOf" srcId="{E5B0AE35-9F52-FD48-B2F0-EC5C9B25D451}" destId="{31D1C007-DC67-4646-A023-D03818C8369F}" srcOrd="0" destOrd="0" presId="urn:microsoft.com/office/officeart/2005/8/layout/orgChart1"/>
    <dgm:cxn modelId="{AEB15C67-CBB0-AB4F-BD3B-88C2E8792363}" type="presOf" srcId="{70E19B3D-C87D-EA4E-B6B1-A21774335BBF}" destId="{06CC5B40-8483-0240-A29C-7229368C090B}" srcOrd="0" destOrd="0" presId="urn:microsoft.com/office/officeart/2005/8/layout/orgChart1"/>
    <dgm:cxn modelId="{E9717E68-4638-A14D-AFEB-8440B017C8AC}" type="presOf" srcId="{B71EF490-B04F-DC4F-A02F-98BF6ADB600B}" destId="{64369C35-C3F3-154C-8722-52F91D9BABB9}" srcOrd="1" destOrd="0" presId="urn:microsoft.com/office/officeart/2005/8/layout/orgChart1"/>
    <dgm:cxn modelId="{FA99D04A-781D-0C43-9201-5005E19FBDB5}" type="presOf" srcId="{A7504E20-E3BC-7144-8790-037ADAC72CB2}" destId="{82264326-AB7F-824F-82F2-6EAB90CFA1F6}" srcOrd="0" destOrd="0" presId="urn:microsoft.com/office/officeart/2005/8/layout/orgChart1"/>
    <dgm:cxn modelId="{09F43353-14C1-7D4F-8C91-ACA66CC3B9FB}" type="presOf" srcId="{E5B0AE35-9F52-FD48-B2F0-EC5C9B25D451}" destId="{E23EF74E-78B0-FE4C-8A9F-F92ADCDD1577}" srcOrd="1" destOrd="0" presId="urn:microsoft.com/office/officeart/2005/8/layout/orgChart1"/>
    <dgm:cxn modelId="{3AF65C74-B5B3-2544-8757-F0A3DBDD3F44}" type="presOf" srcId="{A7504E20-E3BC-7144-8790-037ADAC72CB2}" destId="{79389FFB-52CE-C64E-963D-9EADF567C600}" srcOrd="1" destOrd="0" presId="urn:microsoft.com/office/officeart/2005/8/layout/orgChart1"/>
    <dgm:cxn modelId="{4A12C882-0871-BF41-A9DE-B1E5E4D96116}" type="presOf" srcId="{70E19B3D-C87D-EA4E-B6B1-A21774335BBF}" destId="{0D26F05F-7910-4D4E-8891-6C3DE41DB82A}" srcOrd="1" destOrd="0" presId="urn:microsoft.com/office/officeart/2005/8/layout/orgChart1"/>
    <dgm:cxn modelId="{C6CB258B-31EB-C442-A79D-AC54DA80A36C}" srcId="{CDA87B2A-D5FE-A448-9715-9F7E7664AAF1}" destId="{E5B0AE35-9F52-FD48-B2F0-EC5C9B25D451}" srcOrd="1" destOrd="0" parTransId="{BD167216-A6EB-D145-91A0-23B6C0DD8AF2}" sibTransId="{5BA62094-8697-0B40-AFFC-73B2B8572A47}"/>
    <dgm:cxn modelId="{BBA8AAC0-1B91-7C4F-9A27-2A5E089D70B6}" type="presOf" srcId="{B71EF490-B04F-DC4F-A02F-98BF6ADB600B}" destId="{57CB02D2-556A-0841-AF10-1267B1A53AB9}" srcOrd="0" destOrd="0" presId="urn:microsoft.com/office/officeart/2005/8/layout/orgChart1"/>
    <dgm:cxn modelId="{C780FFC0-7302-2940-8A3C-E62EB8D81434}" srcId="{35924765-4DD2-EB48-B2E6-F8F0CE3BA0C9}" destId="{CDA87B2A-D5FE-A448-9715-9F7E7664AAF1}" srcOrd="0" destOrd="0" parTransId="{7E055C1D-935E-8A44-A922-10B68793BFD9}" sibTransId="{586076F3-7C3A-CF49-A64C-90C11FAB452F}"/>
    <dgm:cxn modelId="{44642BC1-338C-0644-A041-28567BBFF322}" srcId="{CDA87B2A-D5FE-A448-9715-9F7E7664AAF1}" destId="{B71EF490-B04F-DC4F-A02F-98BF6ADB600B}" srcOrd="2" destOrd="0" parTransId="{D99C89EA-19CD-E74D-BD77-476EBAE71420}" sibTransId="{00258EFD-7836-0D4A-AE42-68BF5A1D62E2}"/>
    <dgm:cxn modelId="{734245DA-4B35-8149-9F63-00E8F4F093D4}" type="presOf" srcId="{D99C89EA-19CD-E74D-BD77-476EBAE71420}" destId="{DEBD1DE2-3F9C-B043-859A-9E9432830380}" srcOrd="0" destOrd="0" presId="urn:microsoft.com/office/officeart/2005/8/layout/orgChart1"/>
    <dgm:cxn modelId="{51A846DC-E1EA-8444-8899-A47EA9916DF6}" type="presOf" srcId="{BD167216-A6EB-D145-91A0-23B6C0DD8AF2}" destId="{13CFF1F1-B9F9-9446-B18E-0679554E54FA}" srcOrd="0" destOrd="0" presId="urn:microsoft.com/office/officeart/2005/8/layout/orgChart1"/>
    <dgm:cxn modelId="{B66A13F5-64EB-4E43-8384-585AAF53ECA5}" srcId="{35924765-4DD2-EB48-B2E6-F8F0CE3BA0C9}" destId="{70E19B3D-C87D-EA4E-B6B1-A21774335BBF}" srcOrd="1" destOrd="0" parTransId="{1B7AF468-9C2F-1F47-8C76-A05B3D1EC274}" sibTransId="{6EB1F530-B97B-EF41-B808-28BA3C7C5EF2}"/>
    <dgm:cxn modelId="{6329DCFB-EF06-DD46-B30F-FEEB34E2F4CF}" type="presOf" srcId="{CDA87B2A-D5FE-A448-9715-9F7E7664AAF1}" destId="{58A52A8F-2E71-A446-939B-62F12C5D97E0}" srcOrd="1" destOrd="0" presId="urn:microsoft.com/office/officeart/2005/8/layout/orgChart1"/>
    <dgm:cxn modelId="{FB2304FF-5983-6E43-9AA6-07FD5173042C}" type="presOf" srcId="{CDA87B2A-D5FE-A448-9715-9F7E7664AAF1}" destId="{2BD75AFC-1540-ED42-8639-0B4DC36DD432}" srcOrd="0" destOrd="0" presId="urn:microsoft.com/office/officeart/2005/8/layout/orgChart1"/>
    <dgm:cxn modelId="{200E93C3-124C-CE4D-B9F8-3BCC9A200014}" type="presParOf" srcId="{F49D4D99-A64E-4840-BAF6-5D835874E678}" destId="{FB3F157D-7954-4449-AE3C-D2EECF156CCC}" srcOrd="0" destOrd="0" presId="urn:microsoft.com/office/officeart/2005/8/layout/orgChart1"/>
    <dgm:cxn modelId="{9DA97E9E-5B95-F54F-B13A-CC743C38140D}" type="presParOf" srcId="{FB3F157D-7954-4449-AE3C-D2EECF156CCC}" destId="{6B03C436-51DF-9C40-9AC4-F5FE79E0E236}" srcOrd="0" destOrd="0" presId="urn:microsoft.com/office/officeart/2005/8/layout/orgChart1"/>
    <dgm:cxn modelId="{F033DDB7-EC9E-4E4F-B628-0034B03812A6}" type="presParOf" srcId="{6B03C436-51DF-9C40-9AC4-F5FE79E0E236}" destId="{2BD75AFC-1540-ED42-8639-0B4DC36DD432}" srcOrd="0" destOrd="0" presId="urn:microsoft.com/office/officeart/2005/8/layout/orgChart1"/>
    <dgm:cxn modelId="{9D949CFC-2873-B544-9FEC-3C6499960636}" type="presParOf" srcId="{6B03C436-51DF-9C40-9AC4-F5FE79E0E236}" destId="{58A52A8F-2E71-A446-939B-62F12C5D97E0}" srcOrd="1" destOrd="0" presId="urn:microsoft.com/office/officeart/2005/8/layout/orgChart1"/>
    <dgm:cxn modelId="{3F7E224A-575E-404B-8C1D-49749AED4541}" type="presParOf" srcId="{FB3F157D-7954-4449-AE3C-D2EECF156CCC}" destId="{7372BC08-6543-284E-9756-5DF9CF70876C}" srcOrd="1" destOrd="0" presId="urn:microsoft.com/office/officeart/2005/8/layout/orgChart1"/>
    <dgm:cxn modelId="{41A7C02D-E1AE-1D48-821C-BCBBA824F903}" type="presParOf" srcId="{7372BC08-6543-284E-9756-5DF9CF70876C}" destId="{0CAB6498-7AC9-0F41-93FF-D41814C85CBF}" srcOrd="0" destOrd="0" presId="urn:microsoft.com/office/officeart/2005/8/layout/orgChart1"/>
    <dgm:cxn modelId="{46C907F2-B60F-A44A-8B03-56BED750C49D}" type="presParOf" srcId="{7372BC08-6543-284E-9756-5DF9CF70876C}" destId="{8640F6E2-9A13-BE48-B602-890B65E1A837}" srcOrd="1" destOrd="0" presId="urn:microsoft.com/office/officeart/2005/8/layout/orgChart1"/>
    <dgm:cxn modelId="{EA3F6CFF-118B-7C42-8BE1-B96F0CA8A33A}" type="presParOf" srcId="{8640F6E2-9A13-BE48-B602-890B65E1A837}" destId="{204B7527-A764-D342-BEA7-3FCE8D6DA043}" srcOrd="0" destOrd="0" presId="urn:microsoft.com/office/officeart/2005/8/layout/orgChart1"/>
    <dgm:cxn modelId="{D95EE39E-A778-8A44-8E3F-F7E39B61F408}" type="presParOf" srcId="{204B7527-A764-D342-BEA7-3FCE8D6DA043}" destId="{82264326-AB7F-824F-82F2-6EAB90CFA1F6}" srcOrd="0" destOrd="0" presId="urn:microsoft.com/office/officeart/2005/8/layout/orgChart1"/>
    <dgm:cxn modelId="{C267BD5D-C159-2045-ADEC-19143A0E8DE3}" type="presParOf" srcId="{204B7527-A764-D342-BEA7-3FCE8D6DA043}" destId="{79389FFB-52CE-C64E-963D-9EADF567C600}" srcOrd="1" destOrd="0" presId="urn:microsoft.com/office/officeart/2005/8/layout/orgChart1"/>
    <dgm:cxn modelId="{D53D885B-9EEE-614B-86B5-DBB74CE47ED6}" type="presParOf" srcId="{8640F6E2-9A13-BE48-B602-890B65E1A837}" destId="{519195C3-DACC-0C42-8EAB-20390C268617}" srcOrd="1" destOrd="0" presId="urn:microsoft.com/office/officeart/2005/8/layout/orgChart1"/>
    <dgm:cxn modelId="{171DCA7F-8CFA-0F46-AFA0-27039ECB4600}" type="presParOf" srcId="{8640F6E2-9A13-BE48-B602-890B65E1A837}" destId="{48776680-EE1A-164A-9CB7-55DF67590D5E}" srcOrd="2" destOrd="0" presId="urn:microsoft.com/office/officeart/2005/8/layout/orgChart1"/>
    <dgm:cxn modelId="{E99BDF19-C8C0-9949-91D4-BC471A15A2AC}" type="presParOf" srcId="{7372BC08-6543-284E-9756-5DF9CF70876C}" destId="{13CFF1F1-B9F9-9446-B18E-0679554E54FA}" srcOrd="2" destOrd="0" presId="urn:microsoft.com/office/officeart/2005/8/layout/orgChart1"/>
    <dgm:cxn modelId="{E82FFEE6-5DD2-764B-AD58-2CD7A368AAFB}" type="presParOf" srcId="{7372BC08-6543-284E-9756-5DF9CF70876C}" destId="{695FE24B-EC29-8447-A290-E15C4F3FA7D0}" srcOrd="3" destOrd="0" presId="urn:microsoft.com/office/officeart/2005/8/layout/orgChart1"/>
    <dgm:cxn modelId="{481DCCCE-0BDE-F44B-9B97-32C90C572B21}" type="presParOf" srcId="{695FE24B-EC29-8447-A290-E15C4F3FA7D0}" destId="{5D001E06-1D94-9847-A290-81441C55A982}" srcOrd="0" destOrd="0" presId="urn:microsoft.com/office/officeart/2005/8/layout/orgChart1"/>
    <dgm:cxn modelId="{23558245-AD44-3649-BF5D-50651A4DBF1B}" type="presParOf" srcId="{5D001E06-1D94-9847-A290-81441C55A982}" destId="{31D1C007-DC67-4646-A023-D03818C8369F}" srcOrd="0" destOrd="0" presId="urn:microsoft.com/office/officeart/2005/8/layout/orgChart1"/>
    <dgm:cxn modelId="{786E11EB-20FB-8F4D-B5B7-19E271404F3F}" type="presParOf" srcId="{5D001E06-1D94-9847-A290-81441C55A982}" destId="{E23EF74E-78B0-FE4C-8A9F-F92ADCDD1577}" srcOrd="1" destOrd="0" presId="urn:microsoft.com/office/officeart/2005/8/layout/orgChart1"/>
    <dgm:cxn modelId="{1DF2E4E3-8D0C-234F-A041-235EFBAE9ABA}" type="presParOf" srcId="{695FE24B-EC29-8447-A290-E15C4F3FA7D0}" destId="{D6190310-C5E4-EF48-98C8-4D6D61C77355}" srcOrd="1" destOrd="0" presId="urn:microsoft.com/office/officeart/2005/8/layout/orgChart1"/>
    <dgm:cxn modelId="{67255EB4-B885-C042-9F80-7533D58ED4A7}" type="presParOf" srcId="{695FE24B-EC29-8447-A290-E15C4F3FA7D0}" destId="{DFDE3612-E6EF-1C4E-BF6D-E131499B3982}" srcOrd="2" destOrd="0" presId="urn:microsoft.com/office/officeart/2005/8/layout/orgChart1"/>
    <dgm:cxn modelId="{C478BF9F-D740-A444-86DB-B813E233018C}" type="presParOf" srcId="{7372BC08-6543-284E-9756-5DF9CF70876C}" destId="{DEBD1DE2-3F9C-B043-859A-9E9432830380}" srcOrd="4" destOrd="0" presId="urn:microsoft.com/office/officeart/2005/8/layout/orgChart1"/>
    <dgm:cxn modelId="{633E4D81-78E8-C047-914A-B20CCBE44C0F}" type="presParOf" srcId="{7372BC08-6543-284E-9756-5DF9CF70876C}" destId="{A4B55BF2-B64D-C445-B82F-080E812B8E2F}" srcOrd="5" destOrd="0" presId="urn:microsoft.com/office/officeart/2005/8/layout/orgChart1"/>
    <dgm:cxn modelId="{27521310-38C6-1748-914D-C6E4B84AC55C}" type="presParOf" srcId="{A4B55BF2-B64D-C445-B82F-080E812B8E2F}" destId="{167E1767-5438-204D-B4E0-9432AFE2AFF1}" srcOrd="0" destOrd="0" presId="urn:microsoft.com/office/officeart/2005/8/layout/orgChart1"/>
    <dgm:cxn modelId="{12A785E1-F1ED-AF45-A0B0-C37CD7439EE3}" type="presParOf" srcId="{167E1767-5438-204D-B4E0-9432AFE2AFF1}" destId="{57CB02D2-556A-0841-AF10-1267B1A53AB9}" srcOrd="0" destOrd="0" presId="urn:microsoft.com/office/officeart/2005/8/layout/orgChart1"/>
    <dgm:cxn modelId="{AE6E975A-C039-E24A-BF23-09454F1054D0}" type="presParOf" srcId="{167E1767-5438-204D-B4E0-9432AFE2AFF1}" destId="{64369C35-C3F3-154C-8722-52F91D9BABB9}" srcOrd="1" destOrd="0" presId="urn:microsoft.com/office/officeart/2005/8/layout/orgChart1"/>
    <dgm:cxn modelId="{AC776229-979A-3D49-932F-948DBF1E70EB}" type="presParOf" srcId="{A4B55BF2-B64D-C445-B82F-080E812B8E2F}" destId="{D6C8B563-2237-E74B-92E6-0F78CCD6DC11}" srcOrd="1" destOrd="0" presId="urn:microsoft.com/office/officeart/2005/8/layout/orgChart1"/>
    <dgm:cxn modelId="{9E0B0379-EDFE-864F-9768-59340DE817A8}" type="presParOf" srcId="{A4B55BF2-B64D-C445-B82F-080E812B8E2F}" destId="{21329B9F-3B91-E34B-AC92-996F518B1AE1}" srcOrd="2" destOrd="0" presId="urn:microsoft.com/office/officeart/2005/8/layout/orgChart1"/>
    <dgm:cxn modelId="{655F913B-F090-874F-9A80-5B0FC4435D3B}" type="presParOf" srcId="{FB3F157D-7954-4449-AE3C-D2EECF156CCC}" destId="{0EF63EB1-1F03-D645-8437-5C02A3C8892F}" srcOrd="2" destOrd="0" presId="urn:microsoft.com/office/officeart/2005/8/layout/orgChart1"/>
    <dgm:cxn modelId="{488E0E0D-4545-C040-83D0-35EEE01A50DB}" type="presParOf" srcId="{F49D4D99-A64E-4840-BAF6-5D835874E678}" destId="{D7933820-B721-0740-9CB3-80EF2666BB52}" srcOrd="1" destOrd="0" presId="urn:microsoft.com/office/officeart/2005/8/layout/orgChart1"/>
    <dgm:cxn modelId="{B22199C7-EDE9-0A4B-9D05-75FC49839940}" type="presParOf" srcId="{D7933820-B721-0740-9CB3-80EF2666BB52}" destId="{EE830A23-1C84-A44F-B0CF-93373297B53F}" srcOrd="0" destOrd="0" presId="urn:microsoft.com/office/officeart/2005/8/layout/orgChart1"/>
    <dgm:cxn modelId="{B81B6355-CCAF-EA4E-B394-FDE5F0031FF9}" type="presParOf" srcId="{EE830A23-1C84-A44F-B0CF-93373297B53F}" destId="{06CC5B40-8483-0240-A29C-7229368C090B}" srcOrd="0" destOrd="0" presId="urn:microsoft.com/office/officeart/2005/8/layout/orgChart1"/>
    <dgm:cxn modelId="{2680CC52-2489-D148-A63D-60863884F4B5}" type="presParOf" srcId="{EE830A23-1C84-A44F-B0CF-93373297B53F}" destId="{0D26F05F-7910-4D4E-8891-6C3DE41DB82A}" srcOrd="1" destOrd="0" presId="urn:microsoft.com/office/officeart/2005/8/layout/orgChart1"/>
    <dgm:cxn modelId="{5FA8CEC2-8CA2-CF4E-9AB1-92EF5968D611}" type="presParOf" srcId="{D7933820-B721-0740-9CB3-80EF2666BB52}" destId="{38DA892C-2DD3-0842-A753-465AFE761AA9}" srcOrd="1" destOrd="0" presId="urn:microsoft.com/office/officeart/2005/8/layout/orgChart1"/>
    <dgm:cxn modelId="{08FC995D-7891-554A-A64C-43D4344FD1F4}" type="presParOf" srcId="{D7933820-B721-0740-9CB3-80EF2666BB52}" destId="{61A44787-9986-FE40-B102-89A7F0EE0AAF}" srcOrd="2" destOrd="0" presId="urn:microsoft.com/office/officeart/2005/8/layout/orgChart1"/>
  </dgm:cxnLst>
  <dgm:bg>
    <a:solidFill>
      <a:schemeClr val="accent3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A0961-8EEB-8B4B-AFF3-18C430C0E1C9}">
      <dsp:nvSpPr>
        <dsp:cNvPr id="0" name=""/>
        <dsp:cNvSpPr/>
      </dsp:nvSpPr>
      <dsp:spPr>
        <a:xfrm rot="5400000">
          <a:off x="-194923" y="196885"/>
          <a:ext cx="1299487" cy="909641"/>
        </a:xfrm>
        <a:prstGeom prst="chevron">
          <a:avLst/>
        </a:prstGeom>
        <a:solidFill>
          <a:schemeClr val="accent3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1</a:t>
          </a:r>
        </a:p>
      </dsp:txBody>
      <dsp:txXfrm rot="-5400000">
        <a:off x="1" y="456783"/>
        <a:ext cx="909641" cy="389846"/>
      </dsp:txXfrm>
    </dsp:sp>
    <dsp:sp modelId="{CDFBE927-3AF7-FF41-82B6-54B33F88E573}">
      <dsp:nvSpPr>
        <dsp:cNvPr id="0" name=""/>
        <dsp:cNvSpPr/>
      </dsp:nvSpPr>
      <dsp:spPr>
        <a:xfrm rot="5400000">
          <a:off x="8185665" y="-7274061"/>
          <a:ext cx="845111" cy="153971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Phân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tích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chuẩn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độ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trong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phòng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thí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nghiệm</a:t>
          </a:r>
          <a:endParaRPr lang="en-US" sz="4000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909642" y="43217"/>
        <a:ext cx="15355903" cy="762601"/>
      </dsp:txXfrm>
    </dsp:sp>
    <dsp:sp modelId="{65EEA462-BBFC-7C42-A012-00F69D534298}">
      <dsp:nvSpPr>
        <dsp:cNvPr id="0" name=""/>
        <dsp:cNvSpPr/>
      </dsp:nvSpPr>
      <dsp:spPr>
        <a:xfrm rot="5400000">
          <a:off x="-194923" y="1297779"/>
          <a:ext cx="1299487" cy="909641"/>
        </a:xfrm>
        <a:prstGeom prst="chevron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2</a:t>
          </a:r>
        </a:p>
      </dsp:txBody>
      <dsp:txXfrm rot="-5400000">
        <a:off x="1" y="1557677"/>
        <a:ext cx="909641" cy="389846"/>
      </dsp:txXfrm>
    </dsp:sp>
    <dsp:sp modelId="{C47BB7A2-8E59-3F45-A2DF-A9BF51171B63}">
      <dsp:nvSpPr>
        <dsp:cNvPr id="0" name=""/>
        <dsp:cNvSpPr/>
      </dsp:nvSpPr>
      <dsp:spPr>
        <a:xfrm rot="5400000">
          <a:off x="8185887" y="-6173389"/>
          <a:ext cx="844666" cy="153971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tại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hiện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trường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bằng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máy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oxygen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điện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tử</a:t>
          </a:r>
          <a:endParaRPr lang="en-US" sz="4000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909642" y="1144089"/>
        <a:ext cx="15355925" cy="762200"/>
      </dsp:txXfrm>
    </dsp:sp>
    <dsp:sp modelId="{FBA87D46-5192-8447-9215-846DD5AFD8B0}">
      <dsp:nvSpPr>
        <dsp:cNvPr id="0" name=""/>
        <dsp:cNvSpPr/>
      </dsp:nvSpPr>
      <dsp:spPr>
        <a:xfrm rot="5400000">
          <a:off x="-194923" y="2398673"/>
          <a:ext cx="1299487" cy="909641"/>
        </a:xfrm>
        <a:prstGeom prst="chevron">
          <a:avLst/>
        </a:prstGeom>
        <a:solidFill>
          <a:srgbClr val="00B050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3</a:t>
          </a:r>
        </a:p>
      </dsp:txBody>
      <dsp:txXfrm rot="-5400000">
        <a:off x="1" y="2658571"/>
        <a:ext cx="909641" cy="389846"/>
      </dsp:txXfrm>
    </dsp:sp>
    <dsp:sp modelId="{B5BC5399-CEA0-2241-A4AA-3DE93E72C62F}">
      <dsp:nvSpPr>
        <dsp:cNvPr id="0" name=""/>
        <dsp:cNvSpPr/>
      </dsp:nvSpPr>
      <dsp:spPr>
        <a:xfrm rot="5400000">
          <a:off x="8185887" y="-5072495"/>
          <a:ext cx="844666" cy="1539715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480" tIns="25400" rIns="25400" bIns="25400" numCol="1" spcCol="1270" anchor="ctr" anchorCtr="0">
          <a:noAutofit/>
        </a:bodyPr>
        <a:lstStyle/>
        <a:p>
          <a:pPr marL="285750" lvl="1" indent="-285750" algn="l" defTabSz="1778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Sử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dụng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các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bộ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KIT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đo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nhanh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bằng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phương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pháp</a:t>
          </a:r>
          <a:r>
            <a:rPr lang="en-US" sz="4000" kern="1200" dirty="0">
              <a:solidFill>
                <a:schemeClr val="accent5">
                  <a:lumMod val="75000"/>
                </a:schemeClr>
              </a:solidFill>
            </a:rPr>
            <a:t> so </a:t>
          </a:r>
          <a:r>
            <a:rPr lang="en-US" sz="4000" kern="1200" dirty="0" err="1">
              <a:solidFill>
                <a:schemeClr val="accent5">
                  <a:lumMod val="75000"/>
                </a:schemeClr>
              </a:solidFill>
            </a:rPr>
            <a:t>màu</a:t>
          </a:r>
          <a:endParaRPr lang="en-US" sz="4000" kern="1200" dirty="0">
            <a:solidFill>
              <a:schemeClr val="accent5">
                <a:lumMod val="75000"/>
              </a:schemeClr>
            </a:solidFill>
          </a:endParaRPr>
        </a:p>
      </dsp:txBody>
      <dsp:txXfrm rot="-5400000">
        <a:off x="909642" y="2244983"/>
        <a:ext cx="15355925" cy="7622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B37CE-88FA-2F4E-9382-E34B35AC6B12}">
      <dsp:nvSpPr>
        <dsp:cNvPr id="0" name=""/>
        <dsp:cNvSpPr/>
      </dsp:nvSpPr>
      <dsp:spPr>
        <a:xfrm>
          <a:off x="976682" y="0"/>
          <a:ext cx="6480627" cy="5029199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881D5B-AAD1-7A41-A582-F0FE751FF97F}">
      <dsp:nvSpPr>
        <dsp:cNvPr id="0" name=""/>
        <dsp:cNvSpPr/>
      </dsp:nvSpPr>
      <dsp:spPr>
        <a:xfrm>
          <a:off x="3228265" y="505310"/>
          <a:ext cx="13611934" cy="6276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</a:rPr>
            <a:t>Chất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thải</a:t>
          </a:r>
          <a:r>
            <a:rPr lang="en-US" sz="4000" kern="1200" dirty="0">
              <a:solidFill>
                <a:srgbClr val="0070C0"/>
              </a:solidFill>
            </a:rPr>
            <a:t>, </a:t>
          </a:r>
          <a:r>
            <a:rPr lang="en-US" sz="4000" kern="1200" dirty="0" err="1">
              <a:solidFill>
                <a:srgbClr val="0070C0"/>
              </a:solidFill>
            </a:rPr>
            <a:t>chất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bài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tiết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của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động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vật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thuỷ</a:t>
          </a:r>
          <a:r>
            <a:rPr lang="en-US" sz="4000" kern="1200" dirty="0">
              <a:solidFill>
                <a:srgbClr val="0070C0"/>
              </a:solidFill>
            </a:rPr>
            <a:t> </a:t>
          </a:r>
          <a:r>
            <a:rPr lang="en-US" sz="4000" kern="1200" dirty="0" err="1">
              <a:solidFill>
                <a:srgbClr val="0070C0"/>
              </a:solidFill>
            </a:rPr>
            <a:t>sản</a:t>
          </a:r>
          <a:r>
            <a:rPr lang="en-US" sz="4000" kern="1200" dirty="0">
              <a:solidFill>
                <a:srgbClr val="0070C0"/>
              </a:solidFill>
            </a:rPr>
            <a:t>.</a:t>
          </a:r>
        </a:p>
      </dsp:txBody>
      <dsp:txXfrm>
        <a:off x="3258905" y="535950"/>
        <a:ext cx="13550654" cy="566387"/>
      </dsp:txXfrm>
    </dsp:sp>
    <dsp:sp modelId="{1B8314BC-D77C-8741-8C24-BAD03CC873F7}">
      <dsp:nvSpPr>
        <dsp:cNvPr id="0" name=""/>
        <dsp:cNvSpPr/>
      </dsp:nvSpPr>
      <dsp:spPr>
        <a:xfrm>
          <a:off x="2987831" y="1211436"/>
          <a:ext cx="13852368" cy="62766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Phân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huỷ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chất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thải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hữu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cơ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chứa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Nitrogen.</a:t>
          </a:r>
        </a:p>
      </dsp:txBody>
      <dsp:txXfrm>
        <a:off x="3018471" y="1242076"/>
        <a:ext cx="13791088" cy="566387"/>
      </dsp:txXfrm>
    </dsp:sp>
    <dsp:sp modelId="{A8550DFE-9885-6241-A0CD-29F64B2A1CEC}">
      <dsp:nvSpPr>
        <dsp:cNvPr id="0" name=""/>
        <dsp:cNvSpPr/>
      </dsp:nvSpPr>
      <dsp:spPr>
        <a:xfrm>
          <a:off x="2987864" y="1917562"/>
          <a:ext cx="13852335" cy="12247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nuôi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mật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độ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,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thức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ăn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chứa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hàm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lượng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ammonia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cao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sp:txBody>
      <dsp:txXfrm>
        <a:off x="3047649" y="1977347"/>
        <a:ext cx="13732765" cy="1105135"/>
      </dsp:txXfrm>
    </dsp:sp>
    <dsp:sp modelId="{859148A2-0B81-DE41-A2C0-E7A642D1319A}">
      <dsp:nvSpPr>
        <dsp:cNvPr id="0" name=""/>
        <dsp:cNvSpPr/>
      </dsp:nvSpPr>
      <dsp:spPr>
        <a:xfrm>
          <a:off x="2895605" y="3148815"/>
          <a:ext cx="13852335" cy="122470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Ảnh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hưởng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: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Cản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trở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quá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trình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hô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hấp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gây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ngộ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độc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cho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thuỷ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 </a:t>
          </a:r>
          <a:r>
            <a:rPr lang="en-US" sz="4000" kern="1200" dirty="0" err="1">
              <a:solidFill>
                <a:srgbClr val="0070C0"/>
              </a:solidFill>
              <a:latin typeface="Calibri"/>
              <a:ea typeface="+mn-ea"/>
              <a:cs typeface="+mn-cs"/>
            </a:rPr>
            <a:t>sản</a:t>
          </a:r>
          <a:r>
            <a:rPr lang="en-US" sz="4000" kern="1200" dirty="0">
              <a:solidFill>
                <a:srgbClr val="0070C0"/>
              </a:solidFill>
              <a:latin typeface="Calibri"/>
              <a:ea typeface="+mn-ea"/>
              <a:cs typeface="+mn-cs"/>
            </a:rPr>
            <a:t>.</a:t>
          </a:r>
        </a:p>
      </dsp:txBody>
      <dsp:txXfrm>
        <a:off x="2955390" y="3208600"/>
        <a:ext cx="13732765" cy="11051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BD1DE2-3F9C-B043-859A-9E9432830380}">
      <dsp:nvSpPr>
        <dsp:cNvPr id="0" name=""/>
        <dsp:cNvSpPr/>
      </dsp:nvSpPr>
      <dsp:spPr>
        <a:xfrm>
          <a:off x="7731942" y="1371601"/>
          <a:ext cx="3030676" cy="32950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46831"/>
              </a:lnTo>
              <a:lnTo>
                <a:pt x="3030676" y="2946831"/>
              </a:lnTo>
              <a:lnTo>
                <a:pt x="3030676" y="329501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CFF1F1-B9F9-9446-B18E-0679554E54FA}">
      <dsp:nvSpPr>
        <dsp:cNvPr id="0" name=""/>
        <dsp:cNvSpPr/>
      </dsp:nvSpPr>
      <dsp:spPr>
        <a:xfrm>
          <a:off x="4782176" y="1371601"/>
          <a:ext cx="2949766" cy="3421017"/>
        </a:xfrm>
        <a:custGeom>
          <a:avLst/>
          <a:gdLst/>
          <a:ahLst/>
          <a:cxnLst/>
          <a:rect l="0" t="0" r="0" b="0"/>
          <a:pathLst>
            <a:path>
              <a:moveTo>
                <a:pt x="2949766" y="0"/>
              </a:moveTo>
              <a:lnTo>
                <a:pt x="2949766" y="3072839"/>
              </a:lnTo>
              <a:lnTo>
                <a:pt x="0" y="3072839"/>
              </a:lnTo>
              <a:lnTo>
                <a:pt x="0" y="342101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AB6498-7AC9-0F41-93FF-D41814C85CBF}">
      <dsp:nvSpPr>
        <dsp:cNvPr id="0" name=""/>
        <dsp:cNvSpPr/>
      </dsp:nvSpPr>
      <dsp:spPr>
        <a:xfrm>
          <a:off x="2125277" y="1371601"/>
          <a:ext cx="5606665" cy="841165"/>
        </a:xfrm>
        <a:custGeom>
          <a:avLst/>
          <a:gdLst/>
          <a:ahLst/>
          <a:cxnLst/>
          <a:rect l="0" t="0" r="0" b="0"/>
          <a:pathLst>
            <a:path>
              <a:moveTo>
                <a:pt x="5606665" y="0"/>
              </a:moveTo>
              <a:lnTo>
                <a:pt x="5606665" y="492987"/>
              </a:lnTo>
              <a:lnTo>
                <a:pt x="0" y="492987"/>
              </a:lnTo>
              <a:lnTo>
                <a:pt x="0" y="84116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D75AFC-1540-ED42-8639-0B4DC36DD432}">
      <dsp:nvSpPr>
        <dsp:cNvPr id="0" name=""/>
        <dsp:cNvSpPr/>
      </dsp:nvSpPr>
      <dsp:spPr>
        <a:xfrm>
          <a:off x="4008126" y="432862"/>
          <a:ext cx="7447632" cy="93873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Các</a:t>
          </a:r>
          <a:r>
            <a:rPr lang="en-US" sz="5400" kern="1200" dirty="0"/>
            <a:t> </a:t>
          </a:r>
          <a:r>
            <a:rPr lang="en-US" sz="5400" kern="1200" dirty="0" err="1"/>
            <a:t>yếu</a:t>
          </a:r>
          <a:r>
            <a:rPr lang="en-US" sz="5400" kern="1200" dirty="0"/>
            <a:t> </a:t>
          </a:r>
          <a:r>
            <a:rPr lang="en-US" sz="5400" kern="1200" dirty="0" err="1"/>
            <a:t>tố</a:t>
          </a:r>
          <a:r>
            <a:rPr lang="en-US" sz="5400" kern="1200" dirty="0"/>
            <a:t> </a:t>
          </a:r>
          <a:r>
            <a:rPr lang="en-US" sz="5400" kern="1200" dirty="0" err="1"/>
            <a:t>ảnh</a:t>
          </a:r>
          <a:r>
            <a:rPr lang="en-US" sz="5400" kern="1200" dirty="0"/>
            <a:t> </a:t>
          </a:r>
          <a:r>
            <a:rPr lang="en-US" sz="5400" kern="1200" dirty="0" err="1"/>
            <a:t>hương</a:t>
          </a:r>
          <a:r>
            <a:rPr lang="en-US" sz="5400" kern="1200" dirty="0"/>
            <a:t> </a:t>
          </a:r>
          <a:r>
            <a:rPr lang="en-US" sz="5400" kern="1200" dirty="0" err="1"/>
            <a:t>đến</a:t>
          </a:r>
          <a:r>
            <a:rPr lang="en-US" sz="5400" kern="1200" dirty="0"/>
            <a:t> MT </a:t>
          </a:r>
          <a:r>
            <a:rPr lang="en-US" sz="5400" kern="1200" dirty="0" err="1"/>
            <a:t>nuôi</a:t>
          </a:r>
          <a:r>
            <a:rPr lang="en-US" sz="5400" kern="1200" dirty="0"/>
            <a:t> </a:t>
          </a:r>
          <a:r>
            <a:rPr lang="en-US" sz="5400" kern="1200" dirty="0" err="1"/>
            <a:t>thuỷ</a:t>
          </a:r>
          <a:r>
            <a:rPr lang="en-US" sz="5400" kern="1200" dirty="0"/>
            <a:t> </a:t>
          </a:r>
          <a:r>
            <a:rPr lang="en-US" sz="5400" kern="1200" dirty="0" err="1"/>
            <a:t>sản</a:t>
          </a:r>
          <a:endParaRPr lang="en-US" sz="5400" kern="1200" dirty="0"/>
        </a:p>
      </dsp:txBody>
      <dsp:txXfrm>
        <a:off x="4008126" y="432862"/>
        <a:ext cx="7447632" cy="938738"/>
      </dsp:txXfrm>
    </dsp:sp>
    <dsp:sp modelId="{82264326-AB7F-824F-82F2-6EAB90CFA1F6}">
      <dsp:nvSpPr>
        <dsp:cNvPr id="0" name=""/>
        <dsp:cNvSpPr/>
      </dsp:nvSpPr>
      <dsp:spPr>
        <a:xfrm>
          <a:off x="467285" y="2212766"/>
          <a:ext cx="3315983" cy="1657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Thời</a:t>
          </a:r>
          <a:r>
            <a:rPr lang="en-US" sz="5400" kern="1200" dirty="0"/>
            <a:t> </a:t>
          </a:r>
          <a:r>
            <a:rPr lang="en-US" sz="5400" kern="1200" dirty="0" err="1"/>
            <a:t>tiết</a:t>
          </a:r>
          <a:r>
            <a:rPr lang="en-US" sz="5400" kern="1200" dirty="0"/>
            <a:t>, </a:t>
          </a:r>
          <a:r>
            <a:rPr lang="en-US" sz="5400" kern="1200" dirty="0" err="1"/>
            <a:t>khí</a:t>
          </a:r>
          <a:r>
            <a:rPr lang="en-US" sz="5400" kern="1200" dirty="0"/>
            <a:t> </a:t>
          </a:r>
          <a:r>
            <a:rPr lang="en-US" sz="5400" kern="1200" dirty="0" err="1"/>
            <a:t>hậu</a:t>
          </a:r>
          <a:endParaRPr lang="en-US" sz="5400" kern="1200" dirty="0"/>
        </a:p>
      </dsp:txBody>
      <dsp:txXfrm>
        <a:off x="467285" y="2212766"/>
        <a:ext cx="3315983" cy="1657991"/>
      </dsp:txXfrm>
    </dsp:sp>
    <dsp:sp modelId="{31D1C007-DC67-4646-A023-D03818C8369F}">
      <dsp:nvSpPr>
        <dsp:cNvPr id="0" name=""/>
        <dsp:cNvSpPr/>
      </dsp:nvSpPr>
      <dsp:spPr>
        <a:xfrm>
          <a:off x="3124184" y="4792618"/>
          <a:ext cx="3315983" cy="1657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Nguồn</a:t>
          </a:r>
          <a:r>
            <a:rPr lang="en-US" sz="5400" kern="1200" dirty="0"/>
            <a:t> </a:t>
          </a:r>
          <a:r>
            <a:rPr lang="en-US" sz="5400" kern="1200" dirty="0" err="1"/>
            <a:t>nước</a:t>
          </a:r>
          <a:endParaRPr lang="en-US" sz="5400" kern="1200" dirty="0"/>
        </a:p>
      </dsp:txBody>
      <dsp:txXfrm>
        <a:off x="3124184" y="4792618"/>
        <a:ext cx="3315983" cy="1657991"/>
      </dsp:txXfrm>
    </dsp:sp>
    <dsp:sp modelId="{57CB02D2-556A-0841-AF10-1267B1A53AB9}">
      <dsp:nvSpPr>
        <dsp:cNvPr id="0" name=""/>
        <dsp:cNvSpPr/>
      </dsp:nvSpPr>
      <dsp:spPr>
        <a:xfrm>
          <a:off x="9104627" y="4666611"/>
          <a:ext cx="3315983" cy="1657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Thổ</a:t>
          </a:r>
          <a:r>
            <a:rPr lang="en-US" sz="5400" kern="1200" dirty="0"/>
            <a:t> </a:t>
          </a:r>
          <a:r>
            <a:rPr lang="en-US" sz="5400" kern="1200" dirty="0" err="1"/>
            <a:t>nhưỡng</a:t>
          </a:r>
          <a:endParaRPr lang="en-US" sz="5400" kern="1200" dirty="0"/>
        </a:p>
      </dsp:txBody>
      <dsp:txXfrm>
        <a:off x="9104627" y="4666611"/>
        <a:ext cx="3315983" cy="1657991"/>
      </dsp:txXfrm>
    </dsp:sp>
    <dsp:sp modelId="{06CC5B40-8483-0240-A29C-7229368C090B}">
      <dsp:nvSpPr>
        <dsp:cNvPr id="0" name=""/>
        <dsp:cNvSpPr/>
      </dsp:nvSpPr>
      <dsp:spPr>
        <a:xfrm>
          <a:off x="11416796" y="2133597"/>
          <a:ext cx="5690592" cy="16579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 err="1"/>
            <a:t>Ảnh</a:t>
          </a:r>
          <a:r>
            <a:rPr lang="en-US" sz="5400" kern="1200" dirty="0"/>
            <a:t> </a:t>
          </a:r>
          <a:r>
            <a:rPr lang="en-US" sz="5400" kern="1200" dirty="0" err="1"/>
            <a:t>hưởng</a:t>
          </a:r>
          <a:r>
            <a:rPr lang="en-US" sz="5400" kern="1200" dirty="0"/>
            <a:t> </a:t>
          </a:r>
          <a:r>
            <a:rPr lang="en-US" sz="5400" kern="1200" dirty="0" err="1"/>
            <a:t>từ</a:t>
          </a:r>
          <a:r>
            <a:rPr lang="en-US" sz="5400" kern="1200" dirty="0"/>
            <a:t> </a:t>
          </a:r>
          <a:r>
            <a:rPr lang="en-US" sz="5400" kern="1200" dirty="0" err="1"/>
            <a:t>quá</a:t>
          </a:r>
          <a:r>
            <a:rPr lang="en-US" sz="5400" kern="1200" dirty="0"/>
            <a:t> </a:t>
          </a:r>
          <a:r>
            <a:rPr lang="en-US" sz="5400" kern="1200" dirty="0" err="1"/>
            <a:t>trình</a:t>
          </a:r>
          <a:r>
            <a:rPr lang="en-US" sz="5400" kern="1200" dirty="0"/>
            <a:t> </a:t>
          </a:r>
          <a:r>
            <a:rPr lang="en-US" sz="5400" kern="1200" dirty="0" err="1"/>
            <a:t>vận</a:t>
          </a:r>
          <a:r>
            <a:rPr lang="en-US" sz="5400" kern="1200" dirty="0"/>
            <a:t> </a:t>
          </a:r>
          <a:r>
            <a:rPr lang="en-US" sz="5400" kern="1200" dirty="0" err="1"/>
            <a:t>hành</a:t>
          </a:r>
          <a:r>
            <a:rPr lang="en-US" sz="5400" kern="1200" dirty="0"/>
            <a:t> </a:t>
          </a:r>
          <a:r>
            <a:rPr lang="en-US" sz="5400" kern="1200" dirty="0" err="1"/>
            <a:t>nuôi</a:t>
          </a:r>
          <a:endParaRPr lang="en-US" sz="5400" kern="1200" dirty="0"/>
        </a:p>
      </dsp:txBody>
      <dsp:txXfrm>
        <a:off x="11416796" y="2133597"/>
        <a:ext cx="5690592" cy="16579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1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62.svg"/><Relationship Id="rId7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55429" y="1943100"/>
            <a:ext cx="1539240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XIN CHÀO CÁC EM!</a:t>
            </a:r>
          </a:p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MỚI!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8040438" y="8171815"/>
            <a:ext cx="298398" cy="298398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257499" y="8171815"/>
            <a:ext cx="298398" cy="29839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648968" y="8171815"/>
            <a:ext cx="298398" cy="298398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8493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5009683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2883F9C-8B85-3E7C-FCB2-47E6ED05525C}"/>
              </a:ext>
            </a:extLst>
          </p:cNvPr>
          <p:cNvSpPr/>
          <p:nvPr/>
        </p:nvSpPr>
        <p:spPr>
          <a:xfrm>
            <a:off x="2438400" y="571500"/>
            <a:ext cx="14325600" cy="1174967"/>
          </a:xfrm>
          <a:prstGeom prst="roundRect">
            <a:avLst/>
          </a:prstGeom>
          <a:solidFill>
            <a:srgbClr val="408493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quyết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98BB0A1-8708-DA3E-F104-2592B7548EA9}"/>
              </a:ext>
            </a:extLst>
          </p:cNvPr>
          <p:cNvGrpSpPr/>
          <p:nvPr/>
        </p:nvGrpSpPr>
        <p:grpSpPr>
          <a:xfrm>
            <a:off x="1066800" y="2171699"/>
            <a:ext cx="16383000" cy="1429310"/>
            <a:chOff x="1219200" y="3075816"/>
            <a:chExt cx="16002000" cy="1423599"/>
          </a:xfrm>
        </p:grpSpPr>
        <p:sp>
          <p:nvSpPr>
            <p:cNvPr id="8" name="Freeform 2">
              <a:extLst>
                <a:ext uri="{FF2B5EF4-FFF2-40B4-BE49-F238E27FC236}">
                  <a16:creationId xmlns:a16="http://schemas.microsoft.com/office/drawing/2014/main" id="{05BAC728-5EB0-9B34-29D1-F53EE3DC3E94}"/>
                </a:ext>
              </a:extLst>
            </p:cNvPr>
            <p:cNvSpPr/>
            <p:nvPr/>
          </p:nvSpPr>
          <p:spPr>
            <a:xfrm>
              <a:off x="1219200" y="3390904"/>
              <a:ext cx="1306051" cy="1108511"/>
            </a:xfrm>
            <a:custGeom>
              <a:avLst/>
              <a:gdLst/>
              <a:ahLst/>
              <a:cxnLst/>
              <a:rect l="l" t="t" r="r" b="b"/>
              <a:pathLst>
                <a:path w="4848071" h="4114800">
                  <a:moveTo>
                    <a:pt x="0" y="0"/>
                  </a:moveTo>
                  <a:lnTo>
                    <a:pt x="4848071" y="0"/>
                  </a:lnTo>
                  <a:lnTo>
                    <a:pt x="484807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190DBBC-B7D3-1515-C02C-2910BD43BDB4}"/>
                </a:ext>
              </a:extLst>
            </p:cNvPr>
            <p:cNvSpPr txBox="1"/>
            <p:nvPr/>
          </p:nvSpPr>
          <p:spPr>
            <a:xfrm>
              <a:off x="2667000" y="3075816"/>
              <a:ext cx="14554200" cy="79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 dirty="0"/>
                <a:t>Hoá chất, cặn vẫn, phù sa.</a:t>
              </a:r>
              <a:endParaRPr lang="en-US" sz="38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18ADC97-D542-7D19-907E-C02BEACCF577}"/>
              </a:ext>
            </a:extLst>
          </p:cNvPr>
          <p:cNvGrpSpPr/>
          <p:nvPr/>
        </p:nvGrpSpPr>
        <p:grpSpPr>
          <a:xfrm>
            <a:off x="1066800" y="3695700"/>
            <a:ext cx="16002000" cy="1738233"/>
            <a:chOff x="1219200" y="3075816"/>
            <a:chExt cx="16002000" cy="1580212"/>
          </a:xfrm>
        </p:grpSpPr>
        <p:sp>
          <p:nvSpPr>
            <p:cNvPr id="13" name="Freeform 2">
              <a:extLst>
                <a:ext uri="{FF2B5EF4-FFF2-40B4-BE49-F238E27FC236}">
                  <a16:creationId xmlns:a16="http://schemas.microsoft.com/office/drawing/2014/main" id="{03B2DA28-8B78-C15D-9450-E951511A72E3}"/>
                </a:ext>
              </a:extLst>
            </p:cNvPr>
            <p:cNvSpPr/>
            <p:nvPr/>
          </p:nvSpPr>
          <p:spPr>
            <a:xfrm>
              <a:off x="1219200" y="3390904"/>
              <a:ext cx="1306051" cy="1108511"/>
            </a:xfrm>
            <a:custGeom>
              <a:avLst/>
              <a:gdLst/>
              <a:ahLst/>
              <a:cxnLst/>
              <a:rect l="l" t="t" r="r" b="b"/>
              <a:pathLst>
                <a:path w="4848071" h="4114800">
                  <a:moveTo>
                    <a:pt x="0" y="0"/>
                  </a:moveTo>
                  <a:lnTo>
                    <a:pt x="4848071" y="0"/>
                  </a:lnTo>
                  <a:lnTo>
                    <a:pt x="484807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3BBB532-83A0-9818-F5A6-932AD27B0BF6}"/>
                </a:ext>
              </a:extLst>
            </p:cNvPr>
            <p:cNvSpPr txBox="1"/>
            <p:nvPr/>
          </p:nvSpPr>
          <p:spPr>
            <a:xfrm>
              <a:off x="2667000" y="3075816"/>
              <a:ext cx="14554200" cy="15802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loài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vi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tốc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tạo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khác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0A1F53-F353-6092-CAAB-E7ADA00BAF2B}"/>
              </a:ext>
            </a:extLst>
          </p:cNvPr>
          <p:cNvGrpSpPr/>
          <p:nvPr/>
        </p:nvGrpSpPr>
        <p:grpSpPr>
          <a:xfrm>
            <a:off x="1090612" y="6134100"/>
            <a:ext cx="15978188" cy="3671583"/>
            <a:chOff x="1243012" y="7864223"/>
            <a:chExt cx="15978188" cy="3337803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9DAA28D6-93A4-31EC-0329-3E2A3C8AE22A}"/>
                </a:ext>
              </a:extLst>
            </p:cNvPr>
            <p:cNvSpPr/>
            <p:nvPr/>
          </p:nvSpPr>
          <p:spPr>
            <a:xfrm>
              <a:off x="1243012" y="9041859"/>
              <a:ext cx="838200" cy="762000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53906-B71A-0934-F602-D9AD37E5843E}"/>
                </a:ext>
              </a:extLst>
            </p:cNvPr>
            <p:cNvSpPr txBox="1"/>
            <p:nvPr/>
          </p:nvSpPr>
          <p:spPr>
            <a:xfrm>
              <a:off x="2490788" y="7864223"/>
              <a:ext cx="14730412" cy="3337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ngọt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xanh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lục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tôm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nâu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tảo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silic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). 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phù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20– 30cm,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tôm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30 – 45cm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6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Màu nước nuôi nào tốt cho tôm phát triển? - Bio Blue Việt Nam">
            <a:extLst>
              <a:ext uri="{FF2B5EF4-FFF2-40B4-BE49-F238E27FC236}">
                <a16:creationId xmlns:a16="http://schemas.microsoft.com/office/drawing/2014/main" id="{AB3126D7-7851-A245-AE87-240B96425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"/>
            <a:ext cx="16535400" cy="826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223FD1-42C1-5742-85DF-446D8E7FE04C}"/>
              </a:ext>
            </a:extLst>
          </p:cNvPr>
          <p:cNvSpPr txBox="1"/>
          <p:nvPr/>
        </p:nvSpPr>
        <p:spPr>
          <a:xfrm>
            <a:off x="1905000" y="9334500"/>
            <a:ext cx="1386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000" dirty="0">
                <a:solidFill>
                  <a:srgbClr val="0070C0"/>
                </a:solidFill>
              </a:rPr>
              <a:t>MỘT SỐ MÀU NƯỚC PHỔ BIẾN</a:t>
            </a:r>
          </a:p>
        </p:txBody>
      </p:sp>
    </p:spTree>
    <p:extLst>
      <p:ext uri="{BB962C8B-B14F-4D97-AF65-F5344CB8AC3E}">
        <p14:creationId xmlns:p14="http://schemas.microsoft.com/office/powerpoint/2010/main" val="18352436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9A1B8F6-7400-072F-8B12-D6635FFEAD31}"/>
              </a:ext>
            </a:extLst>
          </p:cNvPr>
          <p:cNvGrpSpPr/>
          <p:nvPr/>
        </p:nvGrpSpPr>
        <p:grpSpPr>
          <a:xfrm>
            <a:off x="8917541" y="6090455"/>
            <a:ext cx="8458200" cy="2629371"/>
            <a:chOff x="8991600" y="1743001"/>
            <a:chExt cx="8458200" cy="2629371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234F8184-9DD3-309D-4760-33F287B1125C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3009900"/>
              <a:ext cx="2438400" cy="0"/>
            </a:xfrm>
            <a:prstGeom prst="line">
              <a:avLst/>
            </a:prstGeom>
            <a:ln w="38100">
              <a:solidFill>
                <a:srgbClr val="4084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FCB9B4A-3152-0841-1E62-DD41BE1250F1}"/>
                </a:ext>
              </a:extLst>
            </p:cNvPr>
            <p:cNvSpPr/>
            <p:nvPr/>
          </p:nvSpPr>
          <p:spPr>
            <a:xfrm>
              <a:off x="10896600" y="1743001"/>
              <a:ext cx="6553200" cy="26293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084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7F762BC-EB3C-9492-ED0E-E94135A9D2C0}"/>
                </a:ext>
              </a:extLst>
            </p:cNvPr>
            <p:cNvSpPr txBox="1"/>
            <p:nvPr/>
          </p:nvSpPr>
          <p:spPr>
            <a:xfrm>
              <a:off x="11175188" y="2235378"/>
              <a:ext cx="5996023" cy="1843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VN" sz="4000" dirty="0"/>
                <a:t>Quang hợp của thực vật thuỷ sinh.</a:t>
              </a:r>
              <a:endParaRPr lang="en-US" sz="4000" dirty="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CB071A-C54B-267E-E92C-8D6AF4B8ADA2}"/>
              </a:ext>
            </a:extLst>
          </p:cNvPr>
          <p:cNvGrpSpPr/>
          <p:nvPr/>
        </p:nvGrpSpPr>
        <p:grpSpPr>
          <a:xfrm>
            <a:off x="8991600" y="2697060"/>
            <a:ext cx="8458200" cy="2677159"/>
            <a:chOff x="8991600" y="1695213"/>
            <a:chExt cx="8458200" cy="2677159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3E379C-8277-96BA-EBC6-6AD828DA50EA}"/>
                </a:ext>
              </a:extLst>
            </p:cNvPr>
            <p:cNvCxnSpPr>
              <a:cxnSpLocks/>
            </p:cNvCxnSpPr>
            <p:nvPr/>
          </p:nvCxnSpPr>
          <p:spPr>
            <a:xfrm>
              <a:off x="8991600" y="3009900"/>
              <a:ext cx="2438400" cy="0"/>
            </a:xfrm>
            <a:prstGeom prst="line">
              <a:avLst/>
            </a:prstGeom>
            <a:ln w="38100">
              <a:solidFill>
                <a:srgbClr val="40849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808B02D-E462-A64E-A4B0-51C9EE383F67}"/>
                </a:ext>
              </a:extLst>
            </p:cNvPr>
            <p:cNvSpPr/>
            <p:nvPr/>
          </p:nvSpPr>
          <p:spPr>
            <a:xfrm>
              <a:off x="10896600" y="1743001"/>
              <a:ext cx="6553200" cy="262937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40849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73BABA-A03A-DAE3-5F47-9AB7F1E56E36}"/>
                </a:ext>
              </a:extLst>
            </p:cNvPr>
            <p:cNvSpPr txBox="1"/>
            <p:nvPr/>
          </p:nvSpPr>
          <p:spPr>
            <a:xfrm>
              <a:off x="11175188" y="1695213"/>
              <a:ext cx="5996023" cy="1752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vi-VN" sz="3800" dirty="0"/>
            </a:p>
            <a:p>
              <a:pPr algn="just">
                <a:lnSpc>
                  <a:spcPct val="150000"/>
                </a:lnSpc>
              </a:pPr>
              <a:r>
                <a:rPr lang="vi-VN" sz="3800" dirty="0"/>
                <a:t>Khuếch tán từ không khí</a:t>
              </a:r>
              <a:endParaRPr lang="en-US" sz="3800" dirty="0"/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DF64CBD-327F-41CE-CC7A-A7795BE414E2}"/>
              </a:ext>
            </a:extLst>
          </p:cNvPr>
          <p:cNvSpPr txBox="1"/>
          <p:nvPr/>
        </p:nvSpPr>
        <p:spPr>
          <a:xfrm>
            <a:off x="533400" y="495300"/>
            <a:ext cx="121158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oxygen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tan: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C3D0569-4415-85EC-84F3-ADF129B39D00}"/>
              </a:ext>
            </a:extLst>
          </p:cNvPr>
          <p:cNvGrpSpPr/>
          <p:nvPr/>
        </p:nvGrpSpPr>
        <p:grpSpPr>
          <a:xfrm>
            <a:off x="762000" y="2497812"/>
            <a:ext cx="8763000" cy="6172200"/>
            <a:chOff x="1066800" y="3150214"/>
            <a:chExt cx="8763000" cy="6172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F27747A-34E0-CCB1-0ED7-87416EE4A3F1}"/>
                </a:ext>
              </a:extLst>
            </p:cNvPr>
            <p:cNvGrpSpPr/>
            <p:nvPr/>
          </p:nvGrpSpPr>
          <p:grpSpPr>
            <a:xfrm>
              <a:off x="1066800" y="4178188"/>
              <a:ext cx="8763000" cy="5144226"/>
              <a:chOff x="1066800" y="4178188"/>
              <a:chExt cx="8763000" cy="514422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2D05C22F-DEFD-CF85-5567-67FED6260FFD}"/>
                  </a:ext>
                </a:extLst>
              </p:cNvPr>
              <p:cNvSpPr/>
              <p:nvPr/>
            </p:nvSpPr>
            <p:spPr>
              <a:xfrm>
                <a:off x="1066800" y="4178188"/>
                <a:ext cx="8763000" cy="5144226"/>
              </a:xfrm>
              <a:prstGeom prst="roundRect">
                <a:avLst>
                  <a:gd name="adj" fmla="val 11996"/>
                </a:avLst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2013FBE-5EB0-17DE-290C-1A04513F9984}"/>
                  </a:ext>
                </a:extLst>
              </p:cNvPr>
              <p:cNvSpPr txBox="1"/>
              <p:nvPr/>
            </p:nvSpPr>
            <p:spPr>
              <a:xfrm>
                <a:off x="1386774" y="4647828"/>
                <a:ext cx="8214425" cy="3492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SGK (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a,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mục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1.2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56)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vi-VN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Nêu nguồn cung cấp oxygen hoà tan cho ao nuôi thuỷ sản.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8FE95C5-1317-4071-C673-3E7B73B654D8}"/>
                </a:ext>
              </a:extLst>
            </p:cNvPr>
            <p:cNvSpPr/>
            <p:nvPr/>
          </p:nvSpPr>
          <p:spPr>
            <a:xfrm>
              <a:off x="4601497" y="3150214"/>
              <a:ext cx="1494503" cy="144780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6439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21F0F9-7426-5D49-A903-0AE7BB11027B}"/>
              </a:ext>
            </a:extLst>
          </p:cNvPr>
          <p:cNvSpPr txBox="1"/>
          <p:nvPr/>
        </p:nvSpPr>
        <p:spPr>
          <a:xfrm>
            <a:off x="457200" y="1104900"/>
            <a:ext cx="17221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6">
                    <a:lumMod val="75000"/>
                  </a:schemeClr>
                </a:solidFill>
              </a:rPr>
              <a:t>1. Ao nuôi thuỷ sản thường có hàm lượng oxygen hoà tan thấp khi nào?   </a:t>
            </a:r>
          </a:p>
          <a:p>
            <a:r>
              <a:rPr lang="en-VN" sz="4000" dirty="0"/>
              <a:t>          </a:t>
            </a:r>
            <a:r>
              <a:rPr lang="en-VN" sz="4000" dirty="0">
                <a:solidFill>
                  <a:schemeClr val="accent5">
                    <a:lumMod val="75000"/>
                  </a:schemeClr>
                </a:solidFill>
              </a:rPr>
              <a:t>Mức thấp (&lt; 3ml) thường xuất hiện vào ban đêm và rạng sáng, đặc biệt những ngày trời nắng.</a:t>
            </a:r>
          </a:p>
          <a:p>
            <a:r>
              <a:rPr lang="en-VN" sz="4000" dirty="0"/>
              <a:t>         </a:t>
            </a:r>
            <a:r>
              <a:rPr lang="en-VN" sz="4000" dirty="0">
                <a:solidFill>
                  <a:schemeClr val="accent5">
                    <a:lumMod val="75000"/>
                  </a:schemeClr>
                </a:solidFill>
              </a:rPr>
              <a:t>Mức cao (&gt;5ml) thường xuất hiện vào ban ngày, các loài thuỷ sản phát triển tốt ở mức này.</a:t>
            </a:r>
          </a:p>
          <a:p>
            <a:r>
              <a:rPr lang="en-VN" sz="4000" dirty="0">
                <a:solidFill>
                  <a:schemeClr val="accent6">
                    <a:lumMod val="75000"/>
                  </a:schemeClr>
                </a:solidFill>
              </a:rPr>
              <a:t>2. Làm thế nào để xác định lượng oxygen hoà tan trong nước?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DDA737E9-27AF-E544-A091-BF495A388A12}"/>
              </a:ext>
            </a:extLst>
          </p:cNvPr>
          <p:cNvSpPr/>
          <p:nvPr/>
        </p:nvSpPr>
        <p:spPr>
          <a:xfrm>
            <a:off x="1066801" y="1790700"/>
            <a:ext cx="533400" cy="6858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A134173-6DFB-1C40-AB24-DA0E8E6B386B}"/>
              </a:ext>
            </a:extLst>
          </p:cNvPr>
          <p:cNvSpPr/>
          <p:nvPr/>
        </p:nvSpPr>
        <p:spPr>
          <a:xfrm>
            <a:off x="1066800" y="3009900"/>
            <a:ext cx="533400" cy="685800"/>
          </a:xfrm>
          <a:custGeom>
            <a:avLst/>
            <a:gdLst/>
            <a:ahLst/>
            <a:cxnLst/>
            <a:rect l="l" t="t" r="r" b="b"/>
            <a:pathLst>
              <a:path w="4848071" h="4114800">
                <a:moveTo>
                  <a:pt x="0" y="0"/>
                </a:moveTo>
                <a:lnTo>
                  <a:pt x="4848071" y="0"/>
                </a:lnTo>
                <a:lnTo>
                  <a:pt x="48480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E6782184-269B-EE4F-9A2C-ED158A1A09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9796635"/>
              </p:ext>
            </p:extLst>
          </p:nvPr>
        </p:nvGraphicFramePr>
        <p:xfrm>
          <a:off x="1066800" y="5143500"/>
          <a:ext cx="16306800" cy="3505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96155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DDA5AB-0283-2849-9D01-74B84B04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3594100"/>
            <a:ext cx="67945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1D7BF56F-68E9-A94E-B12E-31B14107B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2755900"/>
            <a:ext cx="6604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Nuôi trồng thủy sản và những rủi ro của biến đổi khí hậu 2023">
            <a:extLst>
              <a:ext uri="{FF2B5EF4-FFF2-40B4-BE49-F238E27FC236}">
                <a16:creationId xmlns:a16="http://schemas.microsoft.com/office/drawing/2014/main" id="{31484924-607F-7241-A2EF-C68137FE9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0" y="3981450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H LÀ GÌ? ẢNH HƯỠNG pH?, CÁCH TĂNG, GIẢM pH TRONG AO NUÔI CÁ, TÔM - YouTube">
            <a:extLst>
              <a:ext uri="{FF2B5EF4-FFF2-40B4-BE49-F238E27FC236}">
                <a16:creationId xmlns:a16="http://schemas.microsoft.com/office/drawing/2014/main" id="{6A0CD8DF-6A9D-0C47-B7EF-E07A0DDD8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7518400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2595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A1DF92-F07D-B045-B67B-F101C15871AA}"/>
              </a:ext>
            </a:extLst>
          </p:cNvPr>
          <p:cNvSpPr txBox="1"/>
          <p:nvPr/>
        </p:nvSpPr>
        <p:spPr>
          <a:xfrm>
            <a:off x="533400" y="495300"/>
            <a:ext cx="1211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3" name="Picture 10" descr="pH LÀ GÌ? ẢNH HƯỠNG pH?, CÁCH TĂNG, GIẢM pH TRONG AO NUÔI CÁ, TÔM - YouTube">
            <a:extLst>
              <a:ext uri="{FF2B5EF4-FFF2-40B4-BE49-F238E27FC236}">
                <a16:creationId xmlns:a16="http://schemas.microsoft.com/office/drawing/2014/main" id="{547D50F8-7B29-254B-9D6A-C640B451B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90700"/>
            <a:ext cx="11125200" cy="770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977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E4411B4-CFF8-A248-9609-345040E104C1}"/>
              </a:ext>
            </a:extLst>
          </p:cNvPr>
          <p:cNvSpPr txBox="1"/>
          <p:nvPr/>
        </p:nvSpPr>
        <p:spPr>
          <a:xfrm>
            <a:off x="838200" y="2380098"/>
            <a:ext cx="9296400" cy="612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chu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-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6,5 – 8,5.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quỳ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KIT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EB2E5-B4F2-F44F-A7F8-9A7C1C54312C}"/>
              </a:ext>
            </a:extLst>
          </p:cNvPr>
          <p:cNvSpPr txBox="1"/>
          <p:nvPr/>
        </p:nvSpPr>
        <p:spPr>
          <a:xfrm>
            <a:off x="533400" y="266700"/>
            <a:ext cx="982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1266" name="Picture 2" descr="Độ PH trong nuôi trồng thủy sản">
            <a:extLst>
              <a:ext uri="{FF2B5EF4-FFF2-40B4-BE49-F238E27FC236}">
                <a16:creationId xmlns:a16="http://schemas.microsoft.com/office/drawing/2014/main" id="{F7A4DE90-2465-A642-B58B-F009FBCE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133522"/>
            <a:ext cx="7162800" cy="464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avico-Chi Tiết Kỹ Thuật">
            <a:extLst>
              <a:ext uri="{FF2B5EF4-FFF2-40B4-BE49-F238E27FC236}">
                <a16:creationId xmlns:a16="http://schemas.microsoft.com/office/drawing/2014/main" id="{AA17D2AC-7ED8-474B-AF15-A49AAACF4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0" y="4914900"/>
            <a:ext cx="72390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08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48B021-DA0D-3442-8A5C-A2D8A2EED615}"/>
              </a:ext>
            </a:extLst>
          </p:cNvPr>
          <p:cNvSpPr txBox="1"/>
          <p:nvPr/>
        </p:nvSpPr>
        <p:spPr>
          <a:xfrm>
            <a:off x="533400" y="266700"/>
            <a:ext cx="982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amonia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0DFC504-C498-0C48-BC57-BB5843286D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3304631"/>
              </p:ext>
            </p:extLst>
          </p:nvPr>
        </p:nvGraphicFramePr>
        <p:xfrm>
          <a:off x="762000" y="4991100"/>
          <a:ext cx="16840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Horizontal Scroll 4">
            <a:extLst>
              <a:ext uri="{FF2B5EF4-FFF2-40B4-BE49-F238E27FC236}">
                <a16:creationId xmlns:a16="http://schemas.microsoft.com/office/drawing/2014/main" id="{9EE7E3E3-9FC5-D249-A341-77D6A4A85362}"/>
              </a:ext>
            </a:extLst>
          </p:cNvPr>
          <p:cNvSpPr/>
          <p:nvPr/>
        </p:nvSpPr>
        <p:spPr>
          <a:xfrm>
            <a:off x="1447800" y="1714500"/>
            <a:ext cx="15621000" cy="3200400"/>
          </a:xfrm>
          <a:prstGeom prst="horizontalScroll">
            <a:avLst/>
          </a:prstGeom>
          <a:solidFill>
            <a:srgbClr val="408493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ammonia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nàycó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0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50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50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F4B841-D00E-4443-B0E6-AA229F759352}"/>
              </a:ext>
            </a:extLst>
          </p:cNvPr>
          <p:cNvSpPr txBox="1"/>
          <p:nvPr/>
        </p:nvSpPr>
        <p:spPr>
          <a:xfrm>
            <a:off x="35442" y="6347637"/>
            <a:ext cx="3962400" cy="1754326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solidFill>
                  <a:srgbClr val="00B050"/>
                </a:solidFill>
              </a:rPr>
              <a:t>NGUỒN GỐC AMONIA</a:t>
            </a:r>
          </a:p>
        </p:txBody>
      </p:sp>
    </p:spTree>
    <p:extLst>
      <p:ext uri="{BB962C8B-B14F-4D97-AF65-F5344CB8AC3E}">
        <p14:creationId xmlns:p14="http://schemas.microsoft.com/office/powerpoint/2010/main" val="63706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E4411B4-CFF8-A248-9609-345040E104C1}"/>
              </a:ext>
            </a:extLst>
          </p:cNvPr>
          <p:cNvSpPr txBox="1"/>
          <p:nvPr/>
        </p:nvSpPr>
        <p:spPr>
          <a:xfrm>
            <a:off x="609600" y="2638024"/>
            <a:ext cx="6934200" cy="3492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pH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KIT so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thí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3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584C0B-CBD2-854E-8519-54597E017F98}"/>
              </a:ext>
            </a:extLst>
          </p:cNvPr>
          <p:cNvSpPr txBox="1"/>
          <p:nvPr/>
        </p:nvSpPr>
        <p:spPr>
          <a:xfrm>
            <a:off x="533400" y="266700"/>
            <a:ext cx="9829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Hàm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amonia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pH:</a:t>
            </a:r>
          </a:p>
        </p:txBody>
      </p:sp>
      <p:pic>
        <p:nvPicPr>
          <p:cNvPr id="13314" name="Picture 2" descr="Máy đo pH và nhiệt độ dạng bút AD12">
            <a:extLst>
              <a:ext uri="{FF2B5EF4-FFF2-40B4-BE49-F238E27FC236}">
                <a16:creationId xmlns:a16="http://schemas.microsoft.com/office/drawing/2014/main" id="{3D47AA8A-0A96-3248-A812-783FFFA95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2095499"/>
            <a:ext cx="4445000" cy="438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Test thử nước Clo - pH">
            <a:extLst>
              <a:ext uri="{FF2B5EF4-FFF2-40B4-BE49-F238E27FC236}">
                <a16:creationId xmlns:a16="http://schemas.microsoft.com/office/drawing/2014/main" id="{4B35FBE1-FE07-FC41-A3D0-C6CB90F73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800" y="2095498"/>
            <a:ext cx="4444999" cy="438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CE0522-F8BE-D444-8509-8F4BE4600536}"/>
              </a:ext>
            </a:extLst>
          </p:cNvPr>
          <p:cNvSpPr txBox="1"/>
          <p:nvPr/>
        </p:nvSpPr>
        <p:spPr>
          <a:xfrm>
            <a:off x="9906000" y="7048500"/>
            <a:ext cx="8534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/>
              <a:t>Máy đo pH              Bộ KIT so màu</a:t>
            </a:r>
          </a:p>
        </p:txBody>
      </p:sp>
    </p:spTree>
    <p:extLst>
      <p:ext uri="{BB962C8B-B14F-4D97-AF65-F5344CB8AC3E}">
        <p14:creationId xmlns:p14="http://schemas.microsoft.com/office/powerpoint/2010/main" val="32791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231D8F7-453F-0547-BA12-691585E3DFD9}"/>
              </a:ext>
            </a:extLst>
          </p:cNvPr>
          <p:cNvSpPr txBox="1"/>
          <p:nvPr/>
        </p:nvSpPr>
        <p:spPr>
          <a:xfrm>
            <a:off x="533400" y="266700"/>
            <a:ext cx="9829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50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4338" name="Picture 2" descr="BẠN CÓ BIẾT Ý NGHĨA CỦA ĐỘ MẶN TRONG NƯỚC NUÔI TRỒNG THỦY SẢN?">
            <a:extLst>
              <a:ext uri="{FF2B5EF4-FFF2-40B4-BE49-F238E27FC236}">
                <a16:creationId xmlns:a16="http://schemas.microsoft.com/office/drawing/2014/main" id="{56039D27-ECAC-ED4B-A1FF-76058DF13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62150"/>
            <a:ext cx="12116837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819B1B-5AF7-6441-935A-194EA9D696DB}"/>
              </a:ext>
            </a:extLst>
          </p:cNvPr>
          <p:cNvSpPr txBox="1"/>
          <p:nvPr/>
        </p:nvSpPr>
        <p:spPr>
          <a:xfrm>
            <a:off x="4191000" y="9312414"/>
            <a:ext cx="1143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i="1" dirty="0">
                <a:solidFill>
                  <a:srgbClr val="C00000"/>
                </a:solidFill>
              </a:rPr>
              <a:t>Bạn có biết độ mặn trong nuôi trồng thuỷ sản?</a:t>
            </a:r>
          </a:p>
        </p:txBody>
      </p:sp>
    </p:spTree>
    <p:extLst>
      <p:ext uri="{BB962C8B-B14F-4D97-AF65-F5344CB8AC3E}">
        <p14:creationId xmlns:p14="http://schemas.microsoft.com/office/powerpoint/2010/main" val="3909857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EA5D24-1C25-1C24-32FC-9ECC014AF3D0}"/>
              </a:ext>
            </a:extLst>
          </p:cNvPr>
          <p:cNvSpPr txBox="1"/>
          <p:nvPr/>
        </p:nvSpPr>
        <p:spPr>
          <a:xfrm>
            <a:off x="3962400" y="114300"/>
            <a:ext cx="10363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33C63-586E-9DAE-401F-3BF12AB980EB}"/>
              </a:ext>
            </a:extLst>
          </p:cNvPr>
          <p:cNvSpPr txBox="1"/>
          <p:nvPr/>
        </p:nvSpPr>
        <p:spPr>
          <a:xfrm>
            <a:off x="762000" y="1028700"/>
            <a:ext cx="16916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3200" dirty="0"/>
              <a:t>+ </a:t>
            </a:r>
            <a:r>
              <a:rPr lang="en-US" sz="3200" dirty="0" err="1"/>
              <a:t>Môi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eaLnBrk="0" hangingPunct="0"/>
            <a:r>
              <a:rPr lang="en-US" sz="3200" dirty="0"/>
              <a:t>+ </a:t>
            </a:r>
            <a:r>
              <a:rPr lang="en-US" sz="3200" dirty="0" err="1"/>
              <a:t>Môi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 </a:t>
            </a: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/>
              <a:t>yêu</a:t>
            </a:r>
            <a:r>
              <a:rPr lang="en-US" sz="3200" dirty="0"/>
              <a:t> </a:t>
            </a:r>
            <a:r>
              <a:rPr lang="en-US" sz="3200" dirty="0" err="1"/>
              <a:t>cầu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  <a:p>
            <a:pPr eaLnBrk="0" hangingPunct="0"/>
            <a:r>
              <a:rPr lang="en-US" sz="3200" dirty="0"/>
              <a:t>+ </a:t>
            </a:r>
            <a:r>
              <a:rPr lang="en-US" sz="3200" dirty="0" err="1"/>
              <a:t>Quạt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</a:t>
            </a:r>
            <a:r>
              <a:rPr lang="en-US" sz="3200" dirty="0" err="1"/>
              <a:t>dưới</a:t>
            </a:r>
            <a:r>
              <a:rPr lang="en-US" sz="3200" dirty="0"/>
              <a:t> </a:t>
            </a:r>
            <a:r>
              <a:rPr lang="en-US" sz="3200" dirty="0" err="1"/>
              <a:t>đây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vai</a:t>
            </a:r>
            <a:r>
              <a:rPr lang="en-US" sz="3200" dirty="0"/>
              <a:t> </a:t>
            </a:r>
            <a:r>
              <a:rPr lang="en-US" sz="3200" dirty="0" err="1"/>
              <a:t>trò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 </a:t>
            </a:r>
            <a:r>
              <a:rPr lang="en-US" sz="3200" dirty="0" err="1"/>
              <a:t>đối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môi</a:t>
            </a:r>
            <a:r>
              <a:rPr lang="en-US" sz="3200" dirty="0"/>
              <a:t> </a:t>
            </a:r>
            <a:r>
              <a:rPr lang="en-US" sz="3200" dirty="0" err="1"/>
              <a:t>trường</a:t>
            </a:r>
            <a:r>
              <a:rPr lang="en-US" sz="3200" dirty="0"/>
              <a:t> </a:t>
            </a:r>
            <a:r>
              <a:rPr lang="en-US" sz="3200" dirty="0" err="1"/>
              <a:t>nuôi</a:t>
            </a:r>
            <a:r>
              <a:rPr lang="en-US" sz="3200" dirty="0"/>
              <a:t> </a:t>
            </a:r>
            <a:r>
              <a:rPr lang="en-US" sz="3200" dirty="0" err="1"/>
              <a:t>thuỷ</a:t>
            </a:r>
            <a:r>
              <a:rPr lang="en-US" sz="3200" dirty="0"/>
              <a:t> </a:t>
            </a:r>
            <a:r>
              <a:rPr lang="en-US" sz="3200" dirty="0" err="1"/>
              <a:t>sản</a:t>
            </a:r>
            <a:r>
              <a:rPr lang="en-US" sz="3200" dirty="0"/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CEB64B-25C3-612C-CF18-28C55F14A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086100"/>
            <a:ext cx="4922580" cy="3124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700A3D-AB66-11C8-5F74-971701CB9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086100"/>
            <a:ext cx="5377127" cy="31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4A9C75-332C-1EF2-30EF-9A2CB1771F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147" y="3179237"/>
            <a:ext cx="5650097" cy="30310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9E4219-BFEE-BCE6-717F-E77C06B57A9E}"/>
              </a:ext>
            </a:extLst>
          </p:cNvPr>
          <p:cNvGrpSpPr>
            <a:grpSpLocks/>
          </p:cNvGrpSpPr>
          <p:nvPr/>
        </p:nvGrpSpPr>
        <p:grpSpPr bwMode="auto">
          <a:xfrm>
            <a:off x="1194524" y="6743700"/>
            <a:ext cx="10845076" cy="3276600"/>
            <a:chOff x="1336" y="2012"/>
            <a:chExt cx="5454" cy="17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12410D-0F2E-DBEC-AAE6-A56DD5263C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6" y="2012"/>
              <a:ext cx="2540" cy="1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54D1421-6596-1368-9E29-462431DBC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0" y="2020"/>
              <a:ext cx="2840" cy="1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AB05543-CB39-CF6C-3974-E3DB994D3D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9199" y="6814705"/>
            <a:ext cx="4945505" cy="3053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973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4DA7A1-7878-B3E2-628E-87FD24E5FDAB}"/>
              </a:ext>
            </a:extLst>
          </p:cNvPr>
          <p:cNvGrpSpPr/>
          <p:nvPr/>
        </p:nvGrpSpPr>
        <p:grpSpPr>
          <a:xfrm>
            <a:off x="609600" y="647700"/>
            <a:ext cx="16916400" cy="1605603"/>
            <a:chOff x="609600" y="647700"/>
            <a:chExt cx="16916400" cy="160560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86EAC3-92B8-C458-B4CB-BB0BD673EBF3}"/>
                </a:ext>
              </a:extLst>
            </p:cNvPr>
            <p:cNvSpPr txBox="1"/>
            <p:nvPr/>
          </p:nvSpPr>
          <p:spPr>
            <a:xfrm>
              <a:off x="2133600" y="647700"/>
              <a:ext cx="15392400" cy="9162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solidFill>
                    <a:srgbClr val="C00000"/>
                  </a:solidFill>
                </a:rPr>
                <a:t>Nêu yêu cầu về độ mặn của nước nuôi thuỷ sản? </a:t>
              </a:r>
              <a:endParaRPr lang="en-US" sz="4000" dirty="0">
                <a:solidFill>
                  <a:srgbClr val="C00000"/>
                </a:solidFill>
              </a:endParaRPr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7CDDE1C-03B3-E8BE-137F-2F6E7594679D}"/>
                </a:ext>
              </a:extLst>
            </p:cNvPr>
            <p:cNvSpPr/>
            <p:nvPr/>
          </p:nvSpPr>
          <p:spPr>
            <a:xfrm>
              <a:off x="609600" y="881703"/>
              <a:ext cx="1371600" cy="1371600"/>
            </a:xfrm>
            <a:custGeom>
              <a:avLst/>
              <a:gdLst/>
              <a:ahLst/>
              <a:cxnLst/>
              <a:rect l="l" t="t" r="r" b="b"/>
              <a:pathLst>
                <a:path w="4114800" h="4114800">
                  <a:moveTo>
                    <a:pt x="0" y="0"/>
                  </a:moveTo>
                  <a:lnTo>
                    <a:pt x="4114800" y="0"/>
                  </a:lnTo>
                  <a:lnTo>
                    <a:pt x="411480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79C4D7-8AF8-E55D-5DDF-D2467311EB38}"/>
              </a:ext>
            </a:extLst>
          </p:cNvPr>
          <p:cNvSpPr/>
          <p:nvPr/>
        </p:nvSpPr>
        <p:spPr>
          <a:xfrm>
            <a:off x="1219200" y="3512022"/>
            <a:ext cx="6248400" cy="3765078"/>
          </a:xfrm>
          <a:prstGeom prst="roundRect">
            <a:avLst>
              <a:gd name="adj" fmla="val 1041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vi-VN" sz="3800" dirty="0">
                <a:solidFill>
                  <a:schemeClr val="tx1"/>
                </a:solidFill>
              </a:rPr>
              <a:t>Độ mặn có thành phần muối NaCl là chủ yếu; Là số gram chất tan/ kg dung dịch; </a:t>
            </a:r>
            <a:endParaRPr lang="en-US" sz="3800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797272-4F77-F806-852B-B25700774581}"/>
              </a:ext>
            </a:extLst>
          </p:cNvPr>
          <p:cNvSpPr/>
          <p:nvPr/>
        </p:nvSpPr>
        <p:spPr>
          <a:xfrm>
            <a:off x="8915400" y="1563976"/>
            <a:ext cx="8153400" cy="376507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ngọt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0,01 – 0,05</a:t>
            </a:r>
          </a:p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0.5 – 30</a:t>
            </a:r>
          </a:p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 – 40</a:t>
            </a:r>
          </a:p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&gt;.40</a:t>
            </a:r>
          </a:p>
          <a:p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8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r>
              <a:rPr lang="en-US" i="1" dirty="0">
                <a:solidFill>
                  <a:srgbClr val="C00000"/>
                </a:solidFill>
              </a:rPr>
              <a:t>‰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.</a:t>
            </a:r>
            <a:r>
              <a:rPr lang="en-VN" sz="4000" dirty="0"/>
              <a:t> 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VN" b="1" dirty="0"/>
              <a:t>‰ </a:t>
            </a:r>
          </a:p>
          <a:p>
            <a:pPr algn="ctr"/>
            <a:r>
              <a:rPr lang="en-VN" dirty="0"/>
              <a:t> 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389F350-53C9-1024-A81A-29AD70DC1A25}"/>
              </a:ext>
            </a:extLst>
          </p:cNvPr>
          <p:cNvSpPr/>
          <p:nvPr/>
        </p:nvSpPr>
        <p:spPr>
          <a:xfrm>
            <a:off x="9062484" y="6089435"/>
            <a:ext cx="8006316" cy="30129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pháp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xạ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điện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C90E912-CD4D-F1F1-4BD0-60DE434849D9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 flipV="1">
            <a:off x="7467600" y="3446515"/>
            <a:ext cx="1447800" cy="194804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A279769-0A34-4239-09C9-DA3FEA212669}"/>
              </a:ext>
            </a:extLst>
          </p:cNvPr>
          <p:cNvCxnSpPr>
            <a:cxnSpLocks/>
            <a:stCxn id="14" idx="3"/>
            <a:endCxn id="16" idx="1"/>
          </p:cNvCxnSpPr>
          <p:nvPr/>
        </p:nvCxnSpPr>
        <p:spPr>
          <a:xfrm>
            <a:off x="7467600" y="5394561"/>
            <a:ext cx="1594884" cy="220134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C86ABC-6DB6-B541-B9E4-99701EB11B79}"/>
              </a:ext>
            </a:extLst>
          </p:cNvPr>
          <p:cNvSpPr txBox="1"/>
          <p:nvPr/>
        </p:nvSpPr>
        <p:spPr>
          <a:xfrm>
            <a:off x="13342088" y="2628900"/>
            <a:ext cx="907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‰</a:t>
            </a:r>
            <a:endParaRPr lang="en-VN" sz="4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6FC67F9-07BB-8B45-8B1D-C6ADA3D7E474}"/>
              </a:ext>
            </a:extLst>
          </p:cNvPr>
          <p:cNvSpPr txBox="1"/>
          <p:nvPr/>
        </p:nvSpPr>
        <p:spPr>
          <a:xfrm>
            <a:off x="14180288" y="1485900"/>
            <a:ext cx="907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‰</a:t>
            </a:r>
            <a:endParaRPr lang="en-VN" sz="4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94E551-D6AE-4548-A3EB-4358BE276C9F}"/>
              </a:ext>
            </a:extLst>
          </p:cNvPr>
          <p:cNvSpPr txBox="1"/>
          <p:nvPr/>
        </p:nvSpPr>
        <p:spPr>
          <a:xfrm>
            <a:off x="12961088" y="2088059"/>
            <a:ext cx="907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‰</a:t>
            </a:r>
            <a:endParaRPr lang="en-VN" sz="4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20CE10-34FD-484E-9B5F-E2990EF9D149}"/>
              </a:ext>
            </a:extLst>
          </p:cNvPr>
          <p:cNvSpPr txBox="1"/>
          <p:nvPr/>
        </p:nvSpPr>
        <p:spPr>
          <a:xfrm>
            <a:off x="13418288" y="3231059"/>
            <a:ext cx="907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‰</a:t>
            </a:r>
            <a:endParaRPr lang="en-VN" sz="4400" dirty="0"/>
          </a:p>
        </p:txBody>
      </p:sp>
    </p:spTree>
    <p:extLst>
      <p:ext uri="{BB962C8B-B14F-4D97-AF65-F5344CB8AC3E}">
        <p14:creationId xmlns:p14="http://schemas.microsoft.com/office/powerpoint/2010/main" val="104733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húc xạ kế đo độ mặn Total Meter RHS-28">
            <a:extLst>
              <a:ext uri="{FF2B5EF4-FFF2-40B4-BE49-F238E27FC236}">
                <a16:creationId xmlns:a16="http://schemas.microsoft.com/office/drawing/2014/main" id="{CFA3C9AB-257E-0B41-A7CC-8B76AB369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5" y="2001726"/>
            <a:ext cx="476885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Tỷ trọng kế đo độ mặn nước nuôi thuỷ sản nước tưới cây">
            <a:extLst>
              <a:ext uri="{FF2B5EF4-FFF2-40B4-BE49-F238E27FC236}">
                <a16:creationId xmlns:a16="http://schemas.microsoft.com/office/drawing/2014/main" id="{0B952CE4-8CF3-0546-91A1-B8652D3CF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0" y="2013245"/>
            <a:ext cx="50292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Máy đo độ mặn Hanna HI931100">
            <a:extLst>
              <a:ext uri="{FF2B5EF4-FFF2-40B4-BE49-F238E27FC236}">
                <a16:creationId xmlns:a16="http://schemas.microsoft.com/office/drawing/2014/main" id="{44803B4C-0DD5-6647-ABBA-61016376F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48" y="2030080"/>
            <a:ext cx="3606800" cy="5000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A8563E-E908-8D4A-B070-B42BC67A32B6}"/>
              </a:ext>
            </a:extLst>
          </p:cNvPr>
          <p:cNvSpPr txBox="1"/>
          <p:nvPr/>
        </p:nvSpPr>
        <p:spPr>
          <a:xfrm>
            <a:off x="1524000" y="571500"/>
            <a:ext cx="15468600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VN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Các thiết bị đo độ mặn phổ biến hiện nay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86D141-8A53-BD45-9256-60432F9D3F4D}"/>
              </a:ext>
            </a:extLst>
          </p:cNvPr>
          <p:cNvSpPr txBox="1"/>
          <p:nvPr/>
        </p:nvSpPr>
        <p:spPr>
          <a:xfrm>
            <a:off x="950248" y="7886700"/>
            <a:ext cx="1604235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5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Thiết bị đo điện tử	     Khúc xạ kế			   Tỉ trọng kế</a:t>
            </a:r>
          </a:p>
        </p:txBody>
      </p:sp>
    </p:spTree>
    <p:extLst>
      <p:ext uri="{BB962C8B-B14F-4D97-AF65-F5344CB8AC3E}">
        <p14:creationId xmlns:p14="http://schemas.microsoft.com/office/powerpoint/2010/main" val="9506808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F6992E-A562-344A-B7CD-98D351A6A716}"/>
              </a:ext>
            </a:extLst>
          </p:cNvPr>
          <p:cNvSpPr txBox="1"/>
          <p:nvPr/>
        </p:nvSpPr>
        <p:spPr>
          <a:xfrm>
            <a:off x="533400" y="266700"/>
            <a:ext cx="9829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4D8ADE-7C2D-7547-B2C0-53035480707D}"/>
              </a:ext>
            </a:extLst>
          </p:cNvPr>
          <p:cNvSpPr txBox="1"/>
          <p:nvPr/>
        </p:nvSpPr>
        <p:spPr>
          <a:xfrm>
            <a:off x="4419600" y="1156781"/>
            <a:ext cx="9448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2FB27-D927-C848-B133-D8D52ABAFF11}"/>
              </a:ext>
            </a:extLst>
          </p:cNvPr>
          <p:cNvSpPr txBox="1"/>
          <p:nvPr/>
        </p:nvSpPr>
        <p:spPr>
          <a:xfrm>
            <a:off x="609600" y="2171700"/>
            <a:ext cx="17297400" cy="173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(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1.3, tr60 )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C74C8FD8-417B-BC49-9058-2FD2B82AC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944046"/>
              </p:ext>
            </p:extLst>
          </p:nvPr>
        </p:nvGraphicFramePr>
        <p:xfrm>
          <a:off x="609600" y="4152900"/>
          <a:ext cx="17297399" cy="5867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6900">
                  <a:extLst>
                    <a:ext uri="{9D8B030D-6E8A-4147-A177-3AD203B41FA5}">
                      <a16:colId xmlns:a16="http://schemas.microsoft.com/office/drawing/2014/main" val="3036423252"/>
                    </a:ext>
                  </a:extLst>
                </a:gridCol>
                <a:gridCol w="4871155">
                  <a:extLst>
                    <a:ext uri="{9D8B030D-6E8A-4147-A177-3AD203B41FA5}">
                      <a16:colId xmlns:a16="http://schemas.microsoft.com/office/drawing/2014/main" val="3395483193"/>
                    </a:ext>
                  </a:extLst>
                </a:gridCol>
                <a:gridCol w="4644672">
                  <a:extLst>
                    <a:ext uri="{9D8B030D-6E8A-4147-A177-3AD203B41FA5}">
                      <a16:colId xmlns:a16="http://schemas.microsoft.com/office/drawing/2014/main" val="604072431"/>
                    </a:ext>
                  </a:extLst>
                </a:gridCol>
                <a:gridCol w="4644672">
                  <a:extLst>
                    <a:ext uri="{9D8B030D-6E8A-4147-A177-3AD203B41FA5}">
                      <a16:colId xmlns:a16="http://schemas.microsoft.com/office/drawing/2014/main" val="2544510493"/>
                    </a:ext>
                  </a:extLst>
                </a:gridCol>
              </a:tblGrid>
              <a:tr h="1466850">
                <a:tc>
                  <a:txBody>
                    <a:bodyPr/>
                    <a:lstStyle/>
                    <a:p>
                      <a:r>
                        <a:rPr lang="en-VN" sz="3600" dirty="0"/>
                        <a:t>Phân loại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Thành phần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Tác dụng với môi trường nuôi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Cách phát huy ưu điểm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28163"/>
                  </a:ext>
                </a:extLst>
              </a:tr>
              <a:tr h="1466850">
                <a:tc>
                  <a:txBody>
                    <a:bodyPr/>
                    <a:lstStyle/>
                    <a:p>
                      <a:r>
                        <a:rPr lang="en-VN" sz="3600" dirty="0"/>
                        <a:t>TV thuỷ sinh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232056"/>
                  </a:ext>
                </a:extLst>
              </a:tr>
              <a:tr h="1466850">
                <a:tc>
                  <a:txBody>
                    <a:bodyPr/>
                    <a:lstStyle/>
                    <a:p>
                      <a:r>
                        <a:rPr lang="en-VN" sz="3600" dirty="0"/>
                        <a:t>ĐV thuỷ sinh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773224"/>
                  </a:ext>
                </a:extLst>
              </a:tr>
              <a:tr h="1466850">
                <a:tc>
                  <a:txBody>
                    <a:bodyPr/>
                    <a:lstStyle/>
                    <a:p>
                      <a:r>
                        <a:rPr lang="en-VN" sz="3600" dirty="0"/>
                        <a:t>VSV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4445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147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5FDBBA2F-BA0D-1549-BFEE-3BF12DA95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451604"/>
              </p:ext>
            </p:extLst>
          </p:nvPr>
        </p:nvGraphicFramePr>
        <p:xfrm>
          <a:off x="304800" y="388620"/>
          <a:ext cx="17602199" cy="9555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3036423252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3395483193"/>
                    </a:ext>
                  </a:extLst>
                </a:gridCol>
                <a:gridCol w="5144205">
                  <a:extLst>
                    <a:ext uri="{9D8B030D-6E8A-4147-A177-3AD203B41FA5}">
                      <a16:colId xmlns:a16="http://schemas.microsoft.com/office/drawing/2014/main" val="604072431"/>
                    </a:ext>
                  </a:extLst>
                </a:gridCol>
                <a:gridCol w="4685594">
                  <a:extLst>
                    <a:ext uri="{9D8B030D-6E8A-4147-A177-3AD203B41FA5}">
                      <a16:colId xmlns:a16="http://schemas.microsoft.com/office/drawing/2014/main" val="2544510493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r>
                        <a:rPr lang="en-VN" sz="3600" dirty="0"/>
                        <a:t>Phân loại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Thành phần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Tác dụng với môi trường nuôi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VN" sz="3600" dirty="0"/>
                        <a:t>Cách phát huy ưu điểm</a:t>
                      </a:r>
                    </a:p>
                  </a:txBody>
                  <a:tcPr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8163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r>
                        <a:rPr lang="en-VN" sz="3600" dirty="0"/>
                        <a:t>TV thuỷ sinh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TV phù du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Bèo, rong rêu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TV bậc cao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Tạo ra oxygen hoà tan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Hấp thụ amonia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Hấp thụ cacbondioxit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Tạo môi trường trong lành, không bị ô nhiểm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 C</a:t>
                      </a:r>
                      <a:r>
                        <a:rPr lang="en-VN" sz="3600" baseline="30000" dirty="0"/>
                        <a:t>2 </a:t>
                      </a:r>
                      <a:r>
                        <a:rPr lang="en-VN" sz="3600" spc="0" baseline="0" dirty="0"/>
                        <a:t> nguồn thức ăn</a:t>
                      </a:r>
                      <a:endParaRPr lang="en-VN" sz="3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232056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r>
                        <a:rPr lang="en-VN" sz="3600" dirty="0"/>
                        <a:t>ĐV thuỷ sinh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Động vật phù du kích cỡ nhỏ như luân trùng, copepoda...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ĐV đáy như thân mềm, giun đốt...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Là thức ăn chủ yếu cho tôm, cá giai đoạn nhỏ.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 Làm trong sạch môi trường nuôi.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Quản lý độ trong, màu nước phù hợp.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C</a:t>
                      </a:r>
                      <a:r>
                        <a:rPr lang="en-VN" sz="3600" baseline="30000" dirty="0"/>
                        <a:t>2 </a:t>
                      </a:r>
                      <a:r>
                        <a:rPr lang="en-VN" sz="3600" spc="0" baseline="0" dirty="0"/>
                        <a:t> nguồn thức ăn</a:t>
                      </a:r>
                      <a:endParaRPr lang="en-VN" sz="3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773224"/>
                  </a:ext>
                </a:extLst>
              </a:tr>
              <a:tr h="2438400">
                <a:tc>
                  <a:txBody>
                    <a:bodyPr/>
                    <a:lstStyle/>
                    <a:p>
                      <a:r>
                        <a:rPr lang="en-VN" sz="3600" dirty="0"/>
                        <a:t>VSV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Nhóm có lợi: Bacciluss; Lactobaccilus…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Nhóm có hại: Vibro; Aeromonas…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Phân huỷ chất hữu cơ, chất độc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 Gây bệnh cho thuỷ sản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Đánh giá chất lượng MT nước.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Quản lý nguồn nước, tiêu diệt VSV gây hại. </a:t>
                      </a:r>
                    </a:p>
                    <a:p>
                      <a:pPr marL="571500" indent="-571500">
                        <a:buFontTx/>
                        <a:buChar char="-"/>
                      </a:pPr>
                      <a:r>
                        <a:rPr lang="en-VN" sz="3600" dirty="0"/>
                        <a:t>Tạo điều kiện cho VSV có lợi phát triển.</a:t>
                      </a: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4445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42817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ầm quan trọng của sinh vật phù du trong nuôi trồng thủy sản">
            <a:extLst>
              <a:ext uri="{FF2B5EF4-FFF2-40B4-BE49-F238E27FC236}">
                <a16:creationId xmlns:a16="http://schemas.microsoft.com/office/drawing/2014/main" id="{CAA2D2AF-55AE-DA41-AF35-C2ECF08C8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"/>
            <a:ext cx="739140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Tôm thẻ và thực vật phù du: Bạn hay thù? | Công Ty Cổ Phần Thủy Sản Châu Phi">
            <a:extLst>
              <a:ext uri="{FF2B5EF4-FFF2-40B4-BE49-F238E27FC236}">
                <a16:creationId xmlns:a16="http://schemas.microsoft.com/office/drawing/2014/main" id="{BD2478FA-9D2C-8F40-A9E7-06BE0F223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600700"/>
            <a:ext cx="6629399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Thực Vật Phù Du Là Gì? - THINHPHU.VN">
            <a:extLst>
              <a:ext uri="{FF2B5EF4-FFF2-40B4-BE49-F238E27FC236}">
                <a16:creationId xmlns:a16="http://schemas.microsoft.com/office/drawing/2014/main" id="{32854352-EBDB-1E49-B79B-DF0E44257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8225" y="342900"/>
            <a:ext cx="717777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A68482-69C8-0E47-AA60-761B472BC0BA}"/>
              </a:ext>
            </a:extLst>
          </p:cNvPr>
          <p:cNvSpPr txBox="1"/>
          <p:nvPr/>
        </p:nvSpPr>
        <p:spPr>
          <a:xfrm>
            <a:off x="5410200" y="4610100"/>
            <a:ext cx="777240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6">
                    <a:lumMod val="75000"/>
                  </a:schemeClr>
                </a:solidFill>
              </a:rPr>
              <a:t>Nhóm động vật phù du</a:t>
            </a:r>
          </a:p>
        </p:txBody>
      </p:sp>
    </p:spTree>
    <p:extLst>
      <p:ext uri="{BB962C8B-B14F-4D97-AF65-F5344CB8AC3E}">
        <p14:creationId xmlns:p14="http://schemas.microsoft.com/office/powerpoint/2010/main" val="10762428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Thực Vật Phù Du Trong Ao Nuôi Trồng Thủy Sản: Lợi Hay Hại? - Công Ty TNHH  Phát Triển Thủy Sản Bình Minh">
            <a:extLst>
              <a:ext uri="{FF2B5EF4-FFF2-40B4-BE49-F238E27FC236}">
                <a16:creationId xmlns:a16="http://schemas.microsoft.com/office/drawing/2014/main" id="{DA60638E-F8BF-6440-9F59-B7EE74F2B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495300"/>
            <a:ext cx="7931150" cy="57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Thực Vật Phù Du Trong Ao Nuôi Trồng Thủy Sản: Lợi Hay Hại? - Công Ty TNHH  Phát Triển Thủy Sản Bình Minh">
            <a:extLst>
              <a:ext uri="{FF2B5EF4-FFF2-40B4-BE49-F238E27FC236}">
                <a16:creationId xmlns:a16="http://schemas.microsoft.com/office/drawing/2014/main" id="{3E71608E-C1EA-B647-B5AD-B490974B5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4229100"/>
            <a:ext cx="7931150" cy="5755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Thực vật phù du trong ao nuôi tôm thẻ - Anbinh Biochemistry">
            <a:extLst>
              <a:ext uri="{FF2B5EF4-FFF2-40B4-BE49-F238E27FC236}">
                <a16:creationId xmlns:a16="http://schemas.microsoft.com/office/drawing/2014/main" id="{9A7CC8D0-997C-9443-B162-977647ACC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429" y="800100"/>
            <a:ext cx="527957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Thực vật phù du – Wikipedia tiếng Việt">
            <a:extLst>
              <a:ext uri="{FF2B5EF4-FFF2-40B4-BE49-F238E27FC236}">
                <a16:creationId xmlns:a16="http://schemas.microsoft.com/office/drawing/2014/main" id="{0F74D0E9-95BF-8C42-A17B-869337862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743699"/>
            <a:ext cx="5410200" cy="296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0DEBE2-9CCC-834F-B55E-E75D477AF301}"/>
              </a:ext>
            </a:extLst>
          </p:cNvPr>
          <p:cNvSpPr txBox="1"/>
          <p:nvPr/>
        </p:nvSpPr>
        <p:spPr>
          <a:xfrm rot="5400000">
            <a:off x="5283368" y="4711868"/>
            <a:ext cx="7772400" cy="1015663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VN" sz="6000" dirty="0">
                <a:solidFill>
                  <a:schemeClr val="accent6">
                    <a:lumMod val="75000"/>
                  </a:schemeClr>
                </a:solidFill>
              </a:rPr>
              <a:t>Nhóm thực vật phù du</a:t>
            </a:r>
          </a:p>
        </p:txBody>
      </p:sp>
    </p:spTree>
    <p:extLst>
      <p:ext uri="{BB962C8B-B14F-4D97-AF65-F5344CB8AC3E}">
        <p14:creationId xmlns:p14="http://schemas.microsoft.com/office/powerpoint/2010/main" val="1451794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r="-2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E3E698E-9818-6F6F-86A6-1B915730D4F9}"/>
              </a:ext>
            </a:extLst>
          </p:cNvPr>
          <p:cNvGrpSpPr/>
          <p:nvPr/>
        </p:nvGrpSpPr>
        <p:grpSpPr>
          <a:xfrm>
            <a:off x="722963" y="2520125"/>
            <a:ext cx="16727771" cy="5991854"/>
            <a:chOff x="722963" y="2520125"/>
            <a:chExt cx="16727771" cy="59918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D812D53-A63D-31FF-07A6-B32BA9A2CA82}"/>
                </a:ext>
              </a:extLst>
            </p:cNvPr>
            <p:cNvSpPr/>
            <p:nvPr/>
          </p:nvSpPr>
          <p:spPr>
            <a:xfrm>
              <a:off x="722963" y="3635179"/>
              <a:ext cx="16727771" cy="4876800"/>
            </a:xfrm>
            <a:prstGeom prst="roundRect">
              <a:avLst>
                <a:gd name="adj" fmla="val 72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196A30E-B119-3001-6332-2432D06D627F}"/>
                </a:ext>
              </a:extLst>
            </p:cNvPr>
            <p:cNvSpPr/>
            <p:nvPr/>
          </p:nvSpPr>
          <p:spPr>
            <a:xfrm>
              <a:off x="8045228" y="2520125"/>
              <a:ext cx="2083242" cy="2083242"/>
            </a:xfrm>
            <a:prstGeom prst="ellipse">
              <a:avLst/>
            </a:prstGeom>
            <a:solidFill>
              <a:srgbClr val="40849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830A7E-F4A6-36AC-6035-98038B49EAF8}"/>
                </a:ext>
              </a:extLst>
            </p:cNvPr>
            <p:cNvSpPr txBox="1"/>
            <p:nvPr/>
          </p:nvSpPr>
          <p:spPr>
            <a:xfrm>
              <a:off x="1487090" y="4686300"/>
              <a:ext cx="15313819" cy="3124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 dirty="0">
                  <a:latin typeface="Arial" panose="020B0604020202020204" pitchFamily="34" charset="0"/>
                  <a:cs typeface="Arial" panose="020B0604020202020204" pitchFamily="34" charset="0"/>
                </a:rPr>
                <a:t>CÁC YẾU TỐ ẢNH HƯỞNG ĐẾN MÔI TRƯỜNG NUÔI THUỶ SẢN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85800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84784EB-2D80-4948-9EC7-7853A8C8CD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00045198"/>
              </p:ext>
            </p:extLst>
          </p:nvPr>
        </p:nvGraphicFramePr>
        <p:xfrm>
          <a:off x="381000" y="342900"/>
          <a:ext cx="17754600" cy="937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B51DD69-996B-8543-B3FE-139BF5CACD04}"/>
              </a:ext>
            </a:extLst>
          </p:cNvPr>
          <p:cNvCxnSpPr>
            <a:cxnSpLocks/>
          </p:cNvCxnSpPr>
          <p:nvPr/>
        </p:nvCxnSpPr>
        <p:spPr>
          <a:xfrm>
            <a:off x="8077200" y="2247900"/>
            <a:ext cx="5364000" cy="0"/>
          </a:xfrm>
          <a:prstGeom prst="line">
            <a:avLst/>
          </a:prstGeom>
          <a:ln w="34925">
            <a:solidFill>
              <a:schemeClr val="accent1">
                <a:shade val="95000"/>
                <a:satMod val="105000"/>
                <a:alpha val="9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own Arrow 9">
            <a:extLst>
              <a:ext uri="{FF2B5EF4-FFF2-40B4-BE49-F238E27FC236}">
                <a16:creationId xmlns:a16="http://schemas.microsoft.com/office/drawing/2014/main" id="{9805715F-C64F-CB41-B76D-2DB471F381CB}"/>
              </a:ext>
            </a:extLst>
          </p:cNvPr>
          <p:cNvSpPr/>
          <p:nvPr/>
        </p:nvSpPr>
        <p:spPr>
          <a:xfrm>
            <a:off x="13365481" y="2247900"/>
            <a:ext cx="45719" cy="228601"/>
          </a:xfrm>
          <a:prstGeom prst="downArrow">
            <a:avLst/>
          </a:prstGeom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51276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A91BDD3-FD77-364A-80DE-4950CF534863}"/>
              </a:ext>
            </a:extLst>
          </p:cNvPr>
          <p:cNvSpPr txBox="1"/>
          <p:nvPr/>
        </p:nvSpPr>
        <p:spPr>
          <a:xfrm>
            <a:off x="533400" y="266700"/>
            <a:ext cx="17221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1E6B4F-6345-FA44-B0BA-CFC0ABA30933}"/>
              </a:ext>
            </a:extLst>
          </p:cNvPr>
          <p:cNvSpPr txBox="1"/>
          <p:nvPr/>
        </p:nvSpPr>
        <p:spPr>
          <a:xfrm>
            <a:off x="5029200" y="1562100"/>
            <a:ext cx="94488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0C5AB7B-D22C-5E40-812F-772E8364D115}"/>
              </a:ext>
            </a:extLst>
          </p:cNvPr>
          <p:cNvGrpSpPr/>
          <p:nvPr/>
        </p:nvGrpSpPr>
        <p:grpSpPr>
          <a:xfrm>
            <a:off x="457200" y="1562100"/>
            <a:ext cx="9906000" cy="7691924"/>
            <a:chOff x="914400" y="1656632"/>
            <a:chExt cx="9906000" cy="7691924"/>
          </a:xfrm>
        </p:grpSpPr>
        <p:sp>
          <p:nvSpPr>
            <p:cNvPr id="6" name="Rectangle: Rounded Corners 3">
              <a:extLst>
                <a:ext uri="{FF2B5EF4-FFF2-40B4-BE49-F238E27FC236}">
                  <a16:creationId xmlns:a16="http://schemas.microsoft.com/office/drawing/2014/main" id="{7EA8F305-3BB6-3547-AC9B-317B20020630}"/>
                </a:ext>
              </a:extLst>
            </p:cNvPr>
            <p:cNvSpPr/>
            <p:nvPr/>
          </p:nvSpPr>
          <p:spPr>
            <a:xfrm>
              <a:off x="914400" y="2642956"/>
              <a:ext cx="9906000" cy="6705600"/>
            </a:xfrm>
            <a:prstGeom prst="roundRect">
              <a:avLst>
                <a:gd name="adj" fmla="val 7079"/>
              </a:avLst>
            </a:prstGeom>
            <a:solidFill>
              <a:srgbClr val="FBF2E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7B5AB03-7083-CA41-81E1-52961B0EAA34}"/>
                </a:ext>
              </a:extLst>
            </p:cNvPr>
            <p:cNvSpPr txBox="1"/>
            <p:nvPr/>
          </p:nvSpPr>
          <p:spPr>
            <a:xfrm>
              <a:off x="1219200" y="2981788"/>
              <a:ext cx="9296400" cy="6124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khoa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b="1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800" b="1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  <a:p>
              <a:pPr marL="742950" indent="-74295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Phân tích ảnh hưởng của thời tiết, khí hậu vùng nuôi đối với hoạt động nuôi thuỷ sản?</a:t>
              </a:r>
            </a:p>
            <a:p>
              <a:pPr marL="742950" indent="-742950" algn="just">
                <a:lnSpc>
                  <a:spcPct val="150000"/>
                </a:lnSpc>
                <a:buFont typeface="+mj-lt"/>
                <a:buAutoNum type="arabicPeriod"/>
              </a:pPr>
              <a:r>
                <a:rPr lang="vi-VN" sz="3800" dirty="0">
                  <a:latin typeface="Arial" panose="020B0604020202020204" pitchFamily="34" charset="0"/>
                  <a:cs typeface="Arial" panose="020B0604020202020204" pitchFamily="34" charset="0"/>
                </a:rPr>
                <a:t>Vì sao mùa vụ thả nuôi thuỷ sản ở miền Bắc và miền Nam khác nhau?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ECF8EDE8-CF5C-B34A-9F41-2D3E9502A4B5}"/>
                </a:ext>
              </a:extLst>
            </p:cNvPr>
            <p:cNvSpPr/>
            <p:nvPr/>
          </p:nvSpPr>
          <p:spPr>
            <a:xfrm>
              <a:off x="4743450" y="1656632"/>
              <a:ext cx="2247900" cy="1529505"/>
            </a:xfrm>
            <a:custGeom>
              <a:avLst/>
              <a:gdLst/>
              <a:ahLst/>
              <a:cxnLst/>
              <a:rect l="l" t="t" r="r" b="b"/>
              <a:pathLst>
                <a:path w="5785308" h="4114800">
                  <a:moveTo>
                    <a:pt x="0" y="0"/>
                  </a:moveTo>
                  <a:lnTo>
                    <a:pt x="5785308" y="0"/>
                  </a:lnTo>
                  <a:lnTo>
                    <a:pt x="57853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1506" name="Picture 2" descr="Ảnh hưởng của thời tiết và khí hậu đến nuôi trồng thủy sản">
            <a:extLst>
              <a:ext uri="{FF2B5EF4-FFF2-40B4-BE49-F238E27FC236}">
                <a16:creationId xmlns:a16="http://schemas.microsoft.com/office/drawing/2014/main" id="{56972DC8-D3D6-6A41-B568-15DB0C728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1" y="2548425"/>
            <a:ext cx="73914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86FC868-F06E-1558-58C1-FB7E19C3A1F7}"/>
              </a:ext>
            </a:extLst>
          </p:cNvPr>
          <p:cNvSpPr txBox="1"/>
          <p:nvPr/>
        </p:nvSpPr>
        <p:spPr>
          <a:xfrm>
            <a:off x="1447800" y="5953034"/>
            <a:ext cx="15240000" cy="368626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/>
              <a:t>- Thời tiết khí hậu ảnh hưởng đến nhiệt độ trung bình và biến động nhiệt độ theo mùa</a:t>
            </a:r>
          </a:p>
          <a:p>
            <a:pPr algn="just">
              <a:lnSpc>
                <a:spcPct val="150000"/>
              </a:lnSpc>
            </a:pPr>
            <a:r>
              <a:rPr lang="vi-VN" sz="4000" dirty="0"/>
              <a:t>- Mỗi nhóm động vật thuỷ sản có thể sống, sinh trưởng, sinh sản trong khoảng nhiệt độ khác nhau.</a:t>
            </a:r>
            <a:endParaRPr lang="en-US" sz="4000" dirty="0"/>
          </a:p>
        </p:txBody>
      </p:sp>
      <p:pic>
        <p:nvPicPr>
          <p:cNvPr id="22530" name="Picture 2" descr="Nuôi trồng thủy sản trong điều kiện biến đổi khí hậu (Phần 1)">
            <a:extLst>
              <a:ext uri="{FF2B5EF4-FFF2-40B4-BE49-F238E27FC236}">
                <a16:creationId xmlns:a16="http://schemas.microsoft.com/office/drawing/2014/main" id="{7A2D6F64-55D6-8A41-8130-D25B64DB1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028700"/>
            <a:ext cx="75438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6A12B6-60B0-CC45-B0EC-7BF02EF5DFD1}"/>
              </a:ext>
            </a:extLst>
          </p:cNvPr>
          <p:cNvSpPr txBox="1"/>
          <p:nvPr/>
        </p:nvSpPr>
        <p:spPr>
          <a:xfrm>
            <a:off x="533400" y="266700"/>
            <a:ext cx="6781800" cy="38625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504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8"/>
          <p:cNvSpPr txBox="1"/>
          <p:nvPr/>
        </p:nvSpPr>
        <p:spPr>
          <a:xfrm>
            <a:off x="152400" y="7649983"/>
            <a:ext cx="17830799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11. MỘT SỐ CHỈ TIÊU CƠ BẢN CỦA </a:t>
            </a:r>
          </a:p>
          <a:p>
            <a:pPr algn="ctr">
              <a:lnSpc>
                <a:spcPct val="150000"/>
              </a:lnSpc>
            </a:pPr>
            <a:r>
              <a:rPr lang="en-US" sz="60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 TRƯỜNG NUÔI THUỶ SẢN</a:t>
            </a:r>
          </a:p>
        </p:txBody>
      </p:sp>
      <p:sp>
        <p:nvSpPr>
          <p:cNvPr id="31" name="Freeform 31"/>
          <p:cNvSpPr/>
          <p:nvPr/>
        </p:nvSpPr>
        <p:spPr>
          <a:xfrm flipV="1">
            <a:off x="14706388" y="-485980"/>
            <a:ext cx="2243680" cy="2380562"/>
          </a:xfrm>
          <a:custGeom>
            <a:avLst/>
            <a:gdLst/>
            <a:ahLst/>
            <a:cxnLst/>
            <a:rect l="l" t="t" r="r" b="b"/>
            <a:pathLst>
              <a:path w="2243680" h="2380562">
                <a:moveTo>
                  <a:pt x="0" y="2380563"/>
                </a:moveTo>
                <a:lnTo>
                  <a:pt x="2243680" y="2380563"/>
                </a:lnTo>
                <a:lnTo>
                  <a:pt x="2243680" y="0"/>
                </a:lnTo>
                <a:lnTo>
                  <a:pt x="0" y="0"/>
                </a:lnTo>
                <a:lnTo>
                  <a:pt x="0" y="2380563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-835851" y="609010"/>
            <a:ext cx="2524603" cy="2678624"/>
          </a:xfrm>
          <a:custGeom>
            <a:avLst/>
            <a:gdLst/>
            <a:ahLst/>
            <a:cxnLst/>
            <a:rect l="l" t="t" r="r" b="b"/>
            <a:pathLst>
              <a:path w="2524603" h="2678624">
                <a:moveTo>
                  <a:pt x="0" y="0"/>
                </a:moveTo>
                <a:lnTo>
                  <a:pt x="2524603" y="0"/>
                </a:lnTo>
                <a:lnTo>
                  <a:pt x="2524603" y="2678624"/>
                </a:lnTo>
                <a:lnTo>
                  <a:pt x="0" y="2678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 rot="1526565">
            <a:off x="3157451" y="8881361"/>
            <a:ext cx="2524603" cy="2678624"/>
          </a:xfrm>
          <a:custGeom>
            <a:avLst/>
            <a:gdLst/>
            <a:ahLst/>
            <a:cxnLst/>
            <a:rect l="l" t="t" r="r" b="b"/>
            <a:pathLst>
              <a:path w="2524603" h="2678624">
                <a:moveTo>
                  <a:pt x="0" y="0"/>
                </a:moveTo>
                <a:lnTo>
                  <a:pt x="2524602" y="0"/>
                </a:lnTo>
                <a:lnTo>
                  <a:pt x="2524602" y="2678624"/>
                </a:lnTo>
                <a:lnTo>
                  <a:pt x="0" y="2678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2050" name="Picture 2" descr="Áp dụng công nghệ &quot;sông trong ao&quot;, hướng đi bền vững phát triển nuôi trồng thủy  sản">
            <a:extLst>
              <a:ext uri="{FF2B5EF4-FFF2-40B4-BE49-F238E27FC236}">
                <a16:creationId xmlns:a16="http://schemas.microsoft.com/office/drawing/2014/main" id="{FBF85E43-11CB-0E40-8EA2-2E29DDB0D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2900"/>
            <a:ext cx="16078200" cy="730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36FE1F-31BB-CE4A-A2DA-AC3883F26BEC}"/>
              </a:ext>
            </a:extLst>
          </p:cNvPr>
          <p:cNvSpPr txBox="1"/>
          <p:nvPr/>
        </p:nvSpPr>
        <p:spPr>
          <a:xfrm>
            <a:off x="533400" y="266700"/>
            <a:ext cx="17221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28AEC3-AB94-A148-A149-F30FBE07244D}"/>
              </a:ext>
            </a:extLst>
          </p:cNvPr>
          <p:cNvGrpSpPr/>
          <p:nvPr/>
        </p:nvGrpSpPr>
        <p:grpSpPr>
          <a:xfrm>
            <a:off x="533400" y="2008472"/>
            <a:ext cx="8991600" cy="6716428"/>
            <a:chOff x="1371600" y="1932264"/>
            <a:chExt cx="8991600" cy="6716428"/>
          </a:xfrm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85B7F9A5-517A-2644-BEDE-5EC7AC9CFB3B}"/>
                </a:ext>
              </a:extLst>
            </p:cNvPr>
            <p:cNvSpPr/>
            <p:nvPr/>
          </p:nvSpPr>
          <p:spPr>
            <a:xfrm>
              <a:off x="1371600" y="2628900"/>
              <a:ext cx="8991600" cy="6019792"/>
            </a:xfrm>
            <a:prstGeom prst="roundRect">
              <a:avLst>
                <a:gd name="adj" fmla="val 883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CC34E6B-8D8C-624E-9ABF-2F6489B6AB8B}"/>
                </a:ext>
              </a:extLst>
            </p:cNvPr>
            <p:cNvSpPr txBox="1"/>
            <p:nvPr/>
          </p:nvSpPr>
          <p:spPr>
            <a:xfrm>
              <a:off x="1524000" y="3919481"/>
              <a:ext cx="8686800" cy="43697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thông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sách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giáo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khoa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liên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tế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Nguồn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nuôi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thuỷ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sản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đâu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Nguồn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ảnh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hưởng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như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thế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quá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trình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nuôi</a:t>
              </a:r>
              <a:r>
                <a:rPr lang="en-US" sz="3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A4C2EF6-A6ED-7D46-863D-905EF3FF30EF}"/>
                </a:ext>
              </a:extLst>
            </p:cNvPr>
            <p:cNvSpPr/>
            <p:nvPr/>
          </p:nvSpPr>
          <p:spPr>
            <a:xfrm>
              <a:off x="5029200" y="1932264"/>
              <a:ext cx="1765089" cy="170993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23554" name="Picture 2" descr="Đẩy mạnh bảo tồn hệ sinh thái trong nuôi trồng thủy sản biển hiện nay">
            <a:extLst>
              <a:ext uri="{FF2B5EF4-FFF2-40B4-BE49-F238E27FC236}">
                <a16:creationId xmlns:a16="http://schemas.microsoft.com/office/drawing/2014/main" id="{F644342F-BE04-C440-A81F-52AE5CA2A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902" y="2700365"/>
            <a:ext cx="7668698" cy="601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57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A9D5367-7004-EB6D-B445-4CE16D07B683}"/>
              </a:ext>
            </a:extLst>
          </p:cNvPr>
          <p:cNvSpPr/>
          <p:nvPr/>
        </p:nvSpPr>
        <p:spPr>
          <a:xfrm>
            <a:off x="2522236" y="809387"/>
            <a:ext cx="5547328" cy="1143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 err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50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5000" b="1" dirty="0">
              <a:solidFill>
                <a:srgbClr val="40849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C740076-C55B-4791-0D0C-20BD307449C5}"/>
              </a:ext>
            </a:extLst>
          </p:cNvPr>
          <p:cNvGrpSpPr/>
          <p:nvPr/>
        </p:nvGrpSpPr>
        <p:grpSpPr>
          <a:xfrm>
            <a:off x="-304800" y="2476500"/>
            <a:ext cx="9829800" cy="1739257"/>
            <a:chOff x="-533400" y="2552700"/>
            <a:chExt cx="9296400" cy="1739257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C6000F6-8305-9DCF-860C-FEE9340E29B7}"/>
                </a:ext>
              </a:extLst>
            </p:cNvPr>
            <p:cNvCxnSpPr/>
            <p:nvPr/>
          </p:nvCxnSpPr>
          <p:spPr>
            <a:xfrm>
              <a:off x="-533400" y="3390900"/>
              <a:ext cx="1905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00CC7A5A-6EA3-7D7B-0B0C-A1BDC715C2A5}"/>
                </a:ext>
              </a:extLst>
            </p:cNvPr>
            <p:cNvSpPr/>
            <p:nvPr/>
          </p:nvSpPr>
          <p:spPr>
            <a:xfrm>
              <a:off x="1371600" y="2552700"/>
              <a:ext cx="7391400" cy="1739257"/>
            </a:xfrm>
            <a:prstGeom prst="roundRect">
              <a:avLst>
                <a:gd name="adj" fmla="val 1420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kênh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mương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gần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endPara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F0C30B-2D21-3683-2CD9-846B711AC2A6}"/>
              </a:ext>
            </a:extLst>
          </p:cNvPr>
          <p:cNvGrpSpPr/>
          <p:nvPr/>
        </p:nvGrpSpPr>
        <p:grpSpPr>
          <a:xfrm>
            <a:off x="-304800" y="4388878"/>
            <a:ext cx="9829800" cy="2825365"/>
            <a:chOff x="-533400" y="2100970"/>
            <a:chExt cx="9829800" cy="282536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1BB73A-415F-8C49-C5E5-C0DA95D94BC3}"/>
                </a:ext>
              </a:extLst>
            </p:cNvPr>
            <p:cNvCxnSpPr/>
            <p:nvPr/>
          </p:nvCxnSpPr>
          <p:spPr>
            <a:xfrm>
              <a:off x="-533400" y="3390900"/>
              <a:ext cx="1905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891BEA6-72F6-3458-A83C-12111C656E1A}"/>
                </a:ext>
              </a:extLst>
            </p:cNvPr>
            <p:cNvSpPr/>
            <p:nvPr/>
          </p:nvSpPr>
          <p:spPr>
            <a:xfrm>
              <a:off x="1371600" y="2100970"/>
              <a:ext cx="7924800" cy="2825365"/>
            </a:xfrm>
            <a:prstGeom prst="roundRect">
              <a:avLst>
                <a:gd name="adj" fmla="val 1420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ở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vùng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bởi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cư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chăn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endPara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B0A74B5-4CBD-695B-22ED-97FAF00B7F4C}"/>
              </a:ext>
            </a:extLst>
          </p:cNvPr>
          <p:cNvGrpSpPr/>
          <p:nvPr/>
        </p:nvGrpSpPr>
        <p:grpSpPr>
          <a:xfrm>
            <a:off x="-304800" y="7277100"/>
            <a:ext cx="9829800" cy="1739257"/>
            <a:chOff x="-533400" y="2552700"/>
            <a:chExt cx="9296400" cy="173925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F033242-54D2-4CCF-9123-07184D8E8778}"/>
                </a:ext>
              </a:extLst>
            </p:cNvPr>
            <p:cNvCxnSpPr/>
            <p:nvPr/>
          </p:nvCxnSpPr>
          <p:spPr>
            <a:xfrm>
              <a:off x="-533400" y="3390900"/>
              <a:ext cx="1905000" cy="0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8E21C3B-286D-9FC8-95FC-1FA381C6D92C}"/>
                </a:ext>
              </a:extLst>
            </p:cNvPr>
            <p:cNvSpPr/>
            <p:nvPr/>
          </p:nvSpPr>
          <p:spPr>
            <a:xfrm>
              <a:off x="1371600" y="2552700"/>
              <a:ext cx="7391400" cy="1739257"/>
            </a:xfrm>
            <a:prstGeom prst="roundRect">
              <a:avLst>
                <a:gd name="adj" fmla="val 14203"/>
              </a:avLst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yếu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quyết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trồng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24578" name="Picture 2" descr="Quản lý, chăm sóc cá nuôi lồng, bè">
            <a:extLst>
              <a:ext uri="{FF2B5EF4-FFF2-40B4-BE49-F238E27FC236}">
                <a16:creationId xmlns:a16="http://schemas.microsoft.com/office/drawing/2014/main" id="{D71A3DA6-8CCA-714F-8A2A-D2C81920C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476501"/>
            <a:ext cx="7543800" cy="653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400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4BF22E-AF2A-4B44-9DAF-1854750707B0}"/>
              </a:ext>
            </a:extLst>
          </p:cNvPr>
          <p:cNvSpPr txBox="1"/>
          <p:nvPr/>
        </p:nvSpPr>
        <p:spPr>
          <a:xfrm>
            <a:off x="533400" y="266700"/>
            <a:ext cx="172212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2.3.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Thổ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nhưỡng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5602" name="Picture 2" descr="Quy định pháp luật về đất nuôi trồng thủy sản (NTS) - Luật sư Tư vấn pháp  luật về đất đai- Công Ty TNHH PHÁP LÝ BẤT ĐỘNG SẢN BÌNH DƯƠNG">
            <a:extLst>
              <a:ext uri="{FF2B5EF4-FFF2-40B4-BE49-F238E27FC236}">
                <a16:creationId xmlns:a16="http://schemas.microsoft.com/office/drawing/2014/main" id="{474C9382-399D-3F42-9816-645F38C5D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43100"/>
            <a:ext cx="14401800" cy="810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9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que 2">
            <a:extLst>
              <a:ext uri="{FF2B5EF4-FFF2-40B4-BE49-F238E27FC236}">
                <a16:creationId xmlns:a16="http://schemas.microsoft.com/office/drawing/2014/main" id="{3B4A19B2-9E7A-256B-6E0A-88B801041184}"/>
              </a:ext>
            </a:extLst>
          </p:cNvPr>
          <p:cNvSpPr/>
          <p:nvPr/>
        </p:nvSpPr>
        <p:spPr>
          <a:xfrm>
            <a:off x="4991100" y="647700"/>
            <a:ext cx="8305800" cy="1295400"/>
          </a:xfrm>
          <a:prstGeom prst="plaque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216F91-327D-58ED-3118-8C69F6638A9E}"/>
              </a:ext>
            </a:extLst>
          </p:cNvPr>
          <p:cNvGrpSpPr/>
          <p:nvPr/>
        </p:nvGrpSpPr>
        <p:grpSpPr>
          <a:xfrm>
            <a:off x="571500" y="3597460"/>
            <a:ext cx="4876800" cy="5105400"/>
            <a:chOff x="762000" y="3238501"/>
            <a:chExt cx="4876800" cy="51054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DB428-2A46-A02B-9D23-AB3C55738914}"/>
                </a:ext>
              </a:extLst>
            </p:cNvPr>
            <p:cNvSpPr/>
            <p:nvPr/>
          </p:nvSpPr>
          <p:spPr>
            <a:xfrm>
              <a:off x="762000" y="3238501"/>
              <a:ext cx="4876800" cy="5105400"/>
            </a:xfrm>
            <a:prstGeom prst="rect">
              <a:avLst/>
            </a:prstGeom>
            <a:solidFill>
              <a:srgbClr val="FBF2E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D4C1D58-3BE4-E50C-DFB9-EC0A8270EFEC}"/>
                </a:ext>
              </a:extLst>
            </p:cNvPr>
            <p:cNvSpPr txBox="1"/>
            <p:nvPr/>
          </p:nvSpPr>
          <p:spPr>
            <a:xfrm>
              <a:off x="958453" y="3619500"/>
              <a:ext cx="4483894" cy="26153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VN" sz="3800" dirty="0">
                  <a:latin typeface="Arial" panose="020B0604020202020204" pitchFamily="34" charset="0"/>
                  <a:cs typeface="Arial" panose="020B0604020202020204" pitchFamily="34" charset="0"/>
                </a:rPr>
                <a:t>Mỗi vùng nuôi có đặc trưng thỗ nhưỡng khác nhau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E6985D-527D-728B-DF42-EE308BECF5AA}"/>
              </a:ext>
            </a:extLst>
          </p:cNvPr>
          <p:cNvGrpSpPr/>
          <p:nvPr/>
        </p:nvGrpSpPr>
        <p:grpSpPr>
          <a:xfrm>
            <a:off x="6705600" y="3619500"/>
            <a:ext cx="4876800" cy="5105400"/>
            <a:chOff x="762000" y="3238501"/>
            <a:chExt cx="4876800" cy="51054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038EE57-321E-59A2-D046-0C686946873E}"/>
                </a:ext>
              </a:extLst>
            </p:cNvPr>
            <p:cNvSpPr/>
            <p:nvPr/>
          </p:nvSpPr>
          <p:spPr>
            <a:xfrm>
              <a:off x="762000" y="3238501"/>
              <a:ext cx="4876800" cy="5105400"/>
            </a:xfrm>
            <a:prstGeom prst="rect">
              <a:avLst/>
            </a:prstGeom>
            <a:solidFill>
              <a:srgbClr val="FBF2E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F816DCA-5872-482A-EDAE-D67805CE30D4}"/>
                </a:ext>
              </a:extLst>
            </p:cNvPr>
            <p:cNvSpPr txBox="1"/>
            <p:nvPr/>
          </p:nvSpPr>
          <p:spPr>
            <a:xfrm>
              <a:off x="838200" y="3593115"/>
              <a:ext cx="4680347" cy="43697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xúc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trao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nền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đáy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mang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thổ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nhưỡng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557A5C0-55BD-3085-FE70-C63877D4992E}"/>
              </a:ext>
            </a:extLst>
          </p:cNvPr>
          <p:cNvGrpSpPr/>
          <p:nvPr/>
        </p:nvGrpSpPr>
        <p:grpSpPr>
          <a:xfrm>
            <a:off x="12649200" y="3595687"/>
            <a:ext cx="4876800" cy="5105400"/>
            <a:chOff x="762000" y="3238501"/>
            <a:chExt cx="4876800" cy="51054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4738D9E-9488-CCCD-EF5F-0F95B6E81DAB}"/>
                </a:ext>
              </a:extLst>
            </p:cNvPr>
            <p:cNvSpPr/>
            <p:nvPr/>
          </p:nvSpPr>
          <p:spPr>
            <a:xfrm>
              <a:off x="762000" y="3238501"/>
              <a:ext cx="4876800" cy="5105400"/>
            </a:xfrm>
            <a:prstGeom prst="rect">
              <a:avLst/>
            </a:prstGeom>
            <a:solidFill>
              <a:srgbClr val="FBF2E1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A5F0631-3F7C-AB02-EECC-14CED77CB42C}"/>
                </a:ext>
              </a:extLst>
            </p:cNvPr>
            <p:cNvSpPr txBox="1"/>
            <p:nvPr/>
          </p:nvSpPr>
          <p:spPr>
            <a:xfrm>
              <a:off x="838200" y="3593115"/>
              <a:ext cx="4680347" cy="34925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800" dirty="0">
                  <a:cs typeface="Arial" panose="020B0604020202020204" pitchFamily="34" charset="0"/>
                </a:rPr>
                <a:t>Thỗ nhưỡng tác động trực tiếp đến chất lượng môi trường nước.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9F57635-5E2F-A237-C564-D8EB118DC5F1}"/>
              </a:ext>
            </a:extLst>
          </p:cNvPr>
          <p:cNvCxnSpPr>
            <a:stCxn id="3" idx="2"/>
            <a:endCxn id="4" idx="0"/>
          </p:cNvCxnSpPr>
          <p:nvPr/>
        </p:nvCxnSpPr>
        <p:spPr>
          <a:xfrm rot="5400000">
            <a:off x="5249770" y="-296770"/>
            <a:ext cx="1654360" cy="6134100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8529EF-734E-67DC-0410-F0F5C3A2F61C}"/>
              </a:ext>
            </a:extLst>
          </p:cNvPr>
          <p:cNvCxnSpPr>
            <a:cxnSpLocks/>
            <a:stCxn id="3" idx="2"/>
            <a:endCxn id="14" idx="0"/>
          </p:cNvCxnSpPr>
          <p:nvPr/>
        </p:nvCxnSpPr>
        <p:spPr>
          <a:xfrm>
            <a:off x="9144000" y="1943100"/>
            <a:ext cx="0" cy="1676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855ADF-8D30-8FE4-2F46-0CCF6292608E}"/>
              </a:ext>
            </a:extLst>
          </p:cNvPr>
          <p:cNvCxnSpPr>
            <a:cxnSpLocks/>
            <a:stCxn id="3" idx="2"/>
            <a:endCxn id="17" idx="0"/>
          </p:cNvCxnSpPr>
          <p:nvPr/>
        </p:nvCxnSpPr>
        <p:spPr>
          <a:xfrm rot="16200000" flipH="1">
            <a:off x="11289507" y="-202407"/>
            <a:ext cx="1652587" cy="5943600"/>
          </a:xfrm>
          <a:prstGeom prst="bentConnector3">
            <a:avLst>
              <a:gd name="adj1" fmla="val 50000"/>
            </a:avLst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01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DC9F2A-A7D5-6546-8872-ABF938F6BF05}"/>
              </a:ext>
            </a:extLst>
          </p:cNvPr>
          <p:cNvSpPr txBox="1"/>
          <p:nvPr/>
        </p:nvSpPr>
        <p:spPr>
          <a:xfrm>
            <a:off x="533400" y="266700"/>
            <a:ext cx="1722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EE3C24-D39A-734C-9B3F-610A520333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6" t="16667" r="10649" b="45555"/>
          <a:stretch/>
        </p:blipFill>
        <p:spPr>
          <a:xfrm>
            <a:off x="8386482" y="3009900"/>
            <a:ext cx="9520518" cy="5867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50C0564-34F8-6E4A-B6EB-0D9EA9F51950}"/>
              </a:ext>
            </a:extLst>
          </p:cNvPr>
          <p:cNvGrpSpPr/>
          <p:nvPr/>
        </p:nvGrpSpPr>
        <p:grpSpPr>
          <a:xfrm>
            <a:off x="304800" y="1866901"/>
            <a:ext cx="7924800" cy="7848600"/>
            <a:chOff x="1371600" y="1932265"/>
            <a:chExt cx="8991600" cy="6716427"/>
          </a:xfrm>
        </p:grpSpPr>
        <p:sp>
          <p:nvSpPr>
            <p:cNvPr id="8" name="Rectangle: Rounded Corners 6">
              <a:extLst>
                <a:ext uri="{FF2B5EF4-FFF2-40B4-BE49-F238E27FC236}">
                  <a16:creationId xmlns:a16="http://schemas.microsoft.com/office/drawing/2014/main" id="{5E45EB2B-7CD1-C540-8CB8-8E9735FEB86F}"/>
                </a:ext>
              </a:extLst>
            </p:cNvPr>
            <p:cNvSpPr/>
            <p:nvPr/>
          </p:nvSpPr>
          <p:spPr>
            <a:xfrm>
              <a:off x="1371600" y="2628900"/>
              <a:ext cx="8991600" cy="6019792"/>
            </a:xfrm>
            <a:prstGeom prst="roundRect">
              <a:avLst>
                <a:gd name="adj" fmla="val 883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101C72-ECC0-DE4C-B484-8D2DA0418552}"/>
                </a:ext>
              </a:extLst>
            </p:cNvPr>
            <p:cNvSpPr txBox="1"/>
            <p:nvPr/>
          </p:nvSpPr>
          <p:spPr>
            <a:xfrm>
              <a:off x="1524000" y="3035446"/>
              <a:ext cx="8686800" cy="446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đưa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hệ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thống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Dựa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11.4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đường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4">
              <a:extLst>
                <a:ext uri="{FF2B5EF4-FFF2-40B4-BE49-F238E27FC236}">
                  <a16:creationId xmlns:a16="http://schemas.microsoft.com/office/drawing/2014/main" id="{803C6DFB-AE9F-934A-B620-6E89F001944C}"/>
                </a:ext>
              </a:extLst>
            </p:cNvPr>
            <p:cNvSpPr/>
            <p:nvPr/>
          </p:nvSpPr>
          <p:spPr>
            <a:xfrm>
              <a:off x="5029199" y="1932265"/>
              <a:ext cx="1765089" cy="1168074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58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C786E5-4D63-3D44-B90B-AF375D3EFCF2}"/>
              </a:ext>
            </a:extLst>
          </p:cNvPr>
          <p:cNvSpPr txBox="1"/>
          <p:nvPr/>
        </p:nvSpPr>
        <p:spPr>
          <a:xfrm>
            <a:off x="533400" y="266700"/>
            <a:ext cx="1722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57974F-777C-8042-B2DB-FD20DF8F69BC}"/>
              </a:ext>
            </a:extLst>
          </p:cNvPr>
          <p:cNvGrpSpPr/>
          <p:nvPr/>
        </p:nvGrpSpPr>
        <p:grpSpPr>
          <a:xfrm>
            <a:off x="762000" y="1995924"/>
            <a:ext cx="16992600" cy="7338577"/>
            <a:chOff x="1371600" y="1038840"/>
            <a:chExt cx="8991600" cy="7609852"/>
          </a:xfrm>
        </p:grpSpPr>
        <p:sp>
          <p:nvSpPr>
            <p:cNvPr id="4" name="Rectangle: Rounded Corners 6">
              <a:extLst>
                <a:ext uri="{FF2B5EF4-FFF2-40B4-BE49-F238E27FC236}">
                  <a16:creationId xmlns:a16="http://schemas.microsoft.com/office/drawing/2014/main" id="{FB4998FE-502B-2E40-ABF7-63E63BF0A2BC}"/>
                </a:ext>
              </a:extLst>
            </p:cNvPr>
            <p:cNvSpPr/>
            <p:nvPr/>
          </p:nvSpPr>
          <p:spPr>
            <a:xfrm>
              <a:off x="1371600" y="2628900"/>
              <a:ext cx="8991600" cy="6019792"/>
            </a:xfrm>
            <a:prstGeom prst="roundRect">
              <a:avLst>
                <a:gd name="adj" fmla="val 8835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42C253E-AB27-7947-9092-138D2FA6BD4C}"/>
                </a:ext>
              </a:extLst>
            </p:cNvPr>
            <p:cNvSpPr txBox="1"/>
            <p:nvPr/>
          </p:nvSpPr>
          <p:spPr>
            <a:xfrm>
              <a:off x="1524000" y="3035446"/>
              <a:ext cx="8686800" cy="4531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SGK (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Mục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2.4.b)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video 11.1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lời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3800" i="1" dirty="0">
                  <a:solidFill>
                    <a:srgbClr val="00B0F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giảm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thiểu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thừa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tan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rã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giảm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thiểu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phân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quá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người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 marL="742950" indent="-742950" algn="just">
                <a:lnSpc>
                  <a:spcPct val="150000"/>
                </a:lnSpc>
                <a:buAutoNum type="arabicPeriod"/>
              </a:pP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i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i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8C23B0D5-0642-0B45-9F03-5F6C8497C632}"/>
                </a:ext>
              </a:extLst>
            </p:cNvPr>
            <p:cNvSpPr/>
            <p:nvPr/>
          </p:nvSpPr>
          <p:spPr>
            <a:xfrm>
              <a:off x="5282744" y="1038840"/>
              <a:ext cx="1169312" cy="206150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8259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BAFD079-405E-0746-B9FF-6296B408BF4B}"/>
              </a:ext>
            </a:extLst>
          </p:cNvPr>
          <p:cNvSpPr txBox="1"/>
          <p:nvPr/>
        </p:nvSpPr>
        <p:spPr>
          <a:xfrm>
            <a:off x="533400" y="266700"/>
            <a:ext cx="1722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</a:t>
            </a:r>
            <a:r>
              <a:rPr lang="en-US" sz="4500" b="1" u="sng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11.1</a:t>
            </a:r>
          </a:p>
        </p:txBody>
      </p:sp>
      <p:pic>
        <p:nvPicPr>
          <p:cNvPr id="3" name="GIẢI QUYET CHẤT THẢI.mp4" descr="GIẢI QUYET CHẤT THẢI.mp4">
            <a:hlinkClick r:id="" action="ppaction://media"/>
            <a:extLst>
              <a:ext uri="{FF2B5EF4-FFF2-40B4-BE49-F238E27FC236}">
                <a16:creationId xmlns:a16="http://schemas.microsoft.com/office/drawing/2014/main" id="{73B1998F-1D02-454C-B6BC-CC54828269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52700" y="2781300"/>
            <a:ext cx="13182600" cy="6426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99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94E4603-AC57-3672-91CC-96A2CE492A68}"/>
              </a:ext>
            </a:extLst>
          </p:cNvPr>
          <p:cNvSpPr/>
          <p:nvPr/>
        </p:nvSpPr>
        <p:spPr>
          <a:xfrm>
            <a:off x="1143000" y="3574249"/>
            <a:ext cx="3505200" cy="12191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E154EED-6533-8546-3DA1-456AC7B7C4C5}"/>
              </a:ext>
            </a:extLst>
          </p:cNvPr>
          <p:cNvSpPr/>
          <p:nvPr/>
        </p:nvSpPr>
        <p:spPr>
          <a:xfrm>
            <a:off x="1143000" y="5600699"/>
            <a:ext cx="3505200" cy="121919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endParaRPr lang="en-US" sz="3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7BAA457-F9E7-87E4-B941-56FE875644C4}"/>
              </a:ext>
            </a:extLst>
          </p:cNvPr>
          <p:cNvGrpSpPr/>
          <p:nvPr/>
        </p:nvGrpSpPr>
        <p:grpSpPr>
          <a:xfrm>
            <a:off x="4810125" y="3314700"/>
            <a:ext cx="12411074" cy="1738233"/>
            <a:chOff x="5038725" y="3740951"/>
            <a:chExt cx="12411074" cy="1738233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79F81DD-6706-AF87-BDDC-139C5305C959}"/>
                </a:ext>
              </a:extLst>
            </p:cNvPr>
            <p:cNvCxnSpPr/>
            <p:nvPr/>
          </p:nvCxnSpPr>
          <p:spPr>
            <a:xfrm>
              <a:off x="5038725" y="4610099"/>
              <a:ext cx="1219200" cy="0"/>
            </a:xfrm>
            <a:prstGeom prst="line">
              <a:avLst/>
            </a:pr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67DAB5B-0EF0-7BAD-E1B7-228CD991C2CE}"/>
                </a:ext>
              </a:extLst>
            </p:cNvPr>
            <p:cNvSpPr txBox="1"/>
            <p:nvPr/>
          </p:nvSpPr>
          <p:spPr>
            <a:xfrm>
              <a:off x="6619874" y="3740951"/>
              <a:ext cx="10829925" cy="1738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Tác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xấu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lượng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nước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stress,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gây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độc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chết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thuỷ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9D611B9-64E6-E414-6461-AEEE5D318213}"/>
              </a:ext>
            </a:extLst>
          </p:cNvPr>
          <p:cNvGrpSpPr/>
          <p:nvPr/>
        </p:nvGrpSpPr>
        <p:grpSpPr>
          <a:xfrm>
            <a:off x="4810125" y="5364956"/>
            <a:ext cx="12411074" cy="1738233"/>
            <a:chOff x="5038725" y="5791207"/>
            <a:chExt cx="12411074" cy="1738233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5CF3E18-8277-230F-BF82-1C386A029BCF}"/>
                </a:ext>
              </a:extLst>
            </p:cNvPr>
            <p:cNvCxnSpPr/>
            <p:nvPr/>
          </p:nvCxnSpPr>
          <p:spPr>
            <a:xfrm>
              <a:off x="5038725" y="6660355"/>
              <a:ext cx="1219200" cy="0"/>
            </a:xfrm>
            <a:prstGeom prst="line">
              <a:avLst/>
            </a:pr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BF1025-243B-5008-D9B3-FC526F5750CC}"/>
                </a:ext>
              </a:extLst>
            </p:cNvPr>
            <p:cNvSpPr txBox="1"/>
            <p:nvPr/>
          </p:nvSpPr>
          <p:spPr>
            <a:xfrm>
              <a:off x="6619874" y="5791207"/>
              <a:ext cx="10829925" cy="1738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nguồn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ăn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571500" indent="-571500" algn="just">
                <a:lnSpc>
                  <a:spcPct val="150000"/>
                </a:lnSpc>
                <a:buFontTx/>
                <a:buChar char="-"/>
              </a:pP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công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nghệ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xử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môi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800" dirty="0" err="1">
                  <a:latin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r>
                <a:rPr lang="en-US" sz="3800" dirty="0">
                  <a:latin typeface="Arial" panose="020B0604020202020204" pitchFamily="34" charset="0"/>
                  <a:cs typeface="Arial" panose="020B0604020202020204" pitchFamily="34" charset="0"/>
                </a:rPr>
                <a:t>…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C34079C8-AAAD-9592-0B1B-42D086A4F403}"/>
              </a:ext>
            </a:extLst>
          </p:cNvPr>
          <p:cNvSpPr/>
          <p:nvPr/>
        </p:nvSpPr>
        <p:spPr>
          <a:xfrm>
            <a:off x="838200" y="7380677"/>
            <a:ext cx="16916399" cy="2411018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đảm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ổn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mức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8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8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D909CF-8F6A-6841-8224-EDB985770CC7}"/>
              </a:ext>
            </a:extLst>
          </p:cNvPr>
          <p:cNvSpPr txBox="1"/>
          <p:nvPr/>
        </p:nvSpPr>
        <p:spPr>
          <a:xfrm>
            <a:off x="533400" y="266700"/>
            <a:ext cx="17221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500" b="1" u="sng" dirty="0">
              <a:solidFill>
                <a:schemeClr val="accent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6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22" grpId="0" animBg="1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232F2C45-DF81-7852-2AA7-B141208C906A}"/>
              </a:ext>
            </a:extLst>
          </p:cNvPr>
          <p:cNvSpPr/>
          <p:nvPr/>
        </p:nvSpPr>
        <p:spPr>
          <a:xfrm>
            <a:off x="-226260" y="0"/>
            <a:ext cx="18740519" cy="10541542"/>
          </a:xfrm>
          <a:custGeom>
            <a:avLst/>
            <a:gdLst/>
            <a:ahLst/>
            <a:cxnLst/>
            <a:rect l="l" t="t" r="r" b="b"/>
            <a:pathLst>
              <a:path w="14630400" h="8229600">
                <a:moveTo>
                  <a:pt x="0" y="0"/>
                </a:moveTo>
                <a:lnTo>
                  <a:pt x="14630400" y="0"/>
                </a:lnTo>
                <a:lnTo>
                  <a:pt x="146304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55363E8-EE06-0B0C-B4A1-66083887B7DB}"/>
              </a:ext>
            </a:extLst>
          </p:cNvPr>
          <p:cNvGrpSpPr/>
          <p:nvPr/>
        </p:nvGrpSpPr>
        <p:grpSpPr>
          <a:xfrm>
            <a:off x="722963" y="2520125"/>
            <a:ext cx="16727771" cy="5991854"/>
            <a:chOff x="722963" y="2520125"/>
            <a:chExt cx="16727771" cy="599185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F5310E10-79A3-1FA3-D0E9-34D0B711592A}"/>
                </a:ext>
              </a:extLst>
            </p:cNvPr>
            <p:cNvSpPr/>
            <p:nvPr/>
          </p:nvSpPr>
          <p:spPr>
            <a:xfrm>
              <a:off x="722963" y="3635179"/>
              <a:ext cx="16727771" cy="4876800"/>
            </a:xfrm>
            <a:prstGeom prst="roundRect">
              <a:avLst>
                <a:gd name="adj" fmla="val 72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775A74D-5BD7-6091-B26B-A3ADB715DD05}"/>
                </a:ext>
              </a:extLst>
            </p:cNvPr>
            <p:cNvSpPr/>
            <p:nvPr/>
          </p:nvSpPr>
          <p:spPr>
            <a:xfrm>
              <a:off x="8045228" y="2520125"/>
              <a:ext cx="2083242" cy="2083242"/>
            </a:xfrm>
            <a:prstGeom prst="ellipse">
              <a:avLst/>
            </a:prstGeom>
            <a:solidFill>
              <a:srgbClr val="40849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611A1CD-0CFA-0F4C-5E06-90ED4079C00F}"/>
                </a:ext>
              </a:extLst>
            </p:cNvPr>
            <p:cNvSpPr txBox="1"/>
            <p:nvPr/>
          </p:nvSpPr>
          <p:spPr>
            <a:xfrm>
              <a:off x="1487090" y="4533900"/>
              <a:ext cx="15313819" cy="3124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7000" b="1" dirty="0">
                  <a:latin typeface="Arial" panose="020B0604020202020204" pitchFamily="34" charset="0"/>
                  <a:cs typeface="Arial" panose="020B0604020202020204" pitchFamily="34" charset="0"/>
                </a:rPr>
                <a:t>THỰC HÀNH: ĐO MỘT SỐ CHỈ TIÊU MÔI TRƯỜNG NUÔI THUỶ SẢN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992658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54F819-D91D-0048-96AB-CEC1BCB7579F}"/>
              </a:ext>
            </a:extLst>
          </p:cNvPr>
          <p:cNvSpPr txBox="1"/>
          <p:nvPr/>
        </p:nvSpPr>
        <p:spPr>
          <a:xfrm>
            <a:off x="249865" y="82402"/>
            <a:ext cx="1805940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3.1.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endParaRPr lang="en-US" sz="45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chai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endParaRPr lang="en-US" sz="45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cất</a:t>
            </a:r>
            <a:endParaRPr lang="en-US" sz="45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Tx/>
              <a:buChar char="-"/>
            </a:pP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250ml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Găng</a:t>
            </a:r>
            <a:r>
              <a:rPr lang="en-US" sz="4500" b="1" dirty="0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4500" b="1" dirty="0">
              <a:solidFill>
                <a:schemeClr val="accent3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 descr="HI8314-1 Máy Đo pH/ORP/Nhiệt Độ Cầm Tay Đơn Giản | Hanna Instruments Việt  Nam">
            <a:extLst>
              <a:ext uri="{FF2B5EF4-FFF2-40B4-BE49-F238E27FC236}">
                <a16:creationId xmlns:a16="http://schemas.microsoft.com/office/drawing/2014/main" id="{831463A8-57DD-4C48-9A7F-2DB8D7D27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1049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Máy Đo Độ Mặn (NaCl) | Hanna Instrument Việt Nam">
            <a:extLst>
              <a:ext uri="{FF2B5EF4-FFF2-40B4-BE49-F238E27FC236}">
                <a16:creationId xmlns:a16="http://schemas.microsoft.com/office/drawing/2014/main" id="{69665110-1B10-A149-BE20-252B9595C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0" y="14287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0" name="Picture 6" descr="Chai nhựa 250ML- 10 chai - Gờ cafe">
            <a:extLst>
              <a:ext uri="{FF2B5EF4-FFF2-40B4-BE49-F238E27FC236}">
                <a16:creationId xmlns:a16="http://schemas.microsoft.com/office/drawing/2014/main" id="{28E9DA1B-6ECE-914F-B247-F3A553D5F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33434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CỐC THỦY TINH 250ML - Nguyên Liệu Làm Mỹ Phẩm">
            <a:extLst>
              <a:ext uri="{FF2B5EF4-FFF2-40B4-BE49-F238E27FC236}">
                <a16:creationId xmlns:a16="http://schemas.microsoft.com/office/drawing/2014/main" id="{4D2352CF-83F7-DC43-A017-BEA1DE9C8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6874" y="600075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Găng tay phủ PU lòng bàn tay trắng size XS, S, M, L">
            <a:extLst>
              <a:ext uri="{FF2B5EF4-FFF2-40B4-BE49-F238E27FC236}">
                <a16:creationId xmlns:a16="http://schemas.microsoft.com/office/drawing/2014/main" id="{6B2869DE-1BD0-434C-A4D9-3CD36B9AD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708" y="62103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01B00D-EEDA-3F4A-8E6E-6EFE20A6557B}"/>
              </a:ext>
            </a:extLst>
          </p:cNvPr>
          <p:cNvSpPr txBox="1"/>
          <p:nvPr/>
        </p:nvSpPr>
        <p:spPr>
          <a:xfrm>
            <a:off x="9601200" y="4467454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Máy đo pH		      Máy đo độ mặn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DD09A5-68C2-F94B-BB7B-2073EBD81461}"/>
              </a:ext>
            </a:extLst>
          </p:cNvPr>
          <p:cNvSpPr txBox="1"/>
          <p:nvPr/>
        </p:nvSpPr>
        <p:spPr>
          <a:xfrm>
            <a:off x="3505200" y="9410700"/>
            <a:ext cx="1371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>
                <a:solidFill>
                  <a:srgbClr val="0070C0"/>
                </a:solidFill>
              </a:rPr>
              <a:t>Găng tay					    Chai nhựa				Cốc thuỷ tinh</a:t>
            </a:r>
          </a:p>
        </p:txBody>
      </p:sp>
    </p:spTree>
    <p:extLst>
      <p:ext uri="{BB962C8B-B14F-4D97-AF65-F5344CB8AC3E}">
        <p14:creationId xmlns:p14="http://schemas.microsoft.com/office/powerpoint/2010/main" val="207283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623226" y="1417547"/>
            <a:ext cx="8498832" cy="141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32472" y="3695700"/>
            <a:ext cx="11874128" cy="1949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45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32472" y="5905500"/>
            <a:ext cx="10959728" cy="1949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yếu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45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24000" y="3924300"/>
            <a:ext cx="1174266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524000" y="6286500"/>
            <a:ext cx="1174266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0917994" y="67536"/>
            <a:ext cx="6172200" cy="3498721"/>
          </a:xfrm>
          <a:custGeom>
            <a:avLst/>
            <a:gdLst/>
            <a:ahLst/>
            <a:cxnLst/>
            <a:rect l="l" t="t" r="r" b="b"/>
            <a:pathLst>
              <a:path w="7152666" h="4054499">
                <a:moveTo>
                  <a:pt x="0" y="0"/>
                </a:moveTo>
                <a:lnTo>
                  <a:pt x="7152666" y="0"/>
                </a:lnTo>
                <a:lnTo>
                  <a:pt x="7152666" y="4054498"/>
                </a:lnTo>
                <a:lnTo>
                  <a:pt x="0" y="40544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1841" b="-835"/>
            </a:stretch>
          </a:blipFill>
        </p:spPr>
      </p:sp>
      <p:sp>
        <p:nvSpPr>
          <p:cNvPr id="19" name="AutoShape 19"/>
          <p:cNvSpPr/>
          <p:nvPr/>
        </p:nvSpPr>
        <p:spPr>
          <a:xfrm flipV="1">
            <a:off x="1779304" y="3566256"/>
            <a:ext cx="14757079" cy="0"/>
          </a:xfrm>
          <a:prstGeom prst="line">
            <a:avLst/>
          </a:prstGeom>
          <a:ln w="28575" cap="rnd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Freeform 21"/>
          <p:cNvSpPr/>
          <p:nvPr/>
        </p:nvSpPr>
        <p:spPr>
          <a:xfrm flipH="1" flipV="1">
            <a:off x="17215766" y="986953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748423" y="6709386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12">
            <a:extLst>
              <a:ext uri="{FF2B5EF4-FFF2-40B4-BE49-F238E27FC236}">
                <a16:creationId xmlns:a16="http://schemas.microsoft.com/office/drawing/2014/main" id="{F1759878-8E4C-DCBC-78A4-1C07560FF1F4}"/>
              </a:ext>
            </a:extLst>
          </p:cNvPr>
          <p:cNvSpPr txBox="1"/>
          <p:nvPr/>
        </p:nvSpPr>
        <p:spPr>
          <a:xfrm>
            <a:off x="2832472" y="7962900"/>
            <a:ext cx="10959728" cy="1949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dirty="0" err="1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45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B9AF6AC6-9CCC-F093-13D9-593E58463CAF}"/>
              </a:ext>
            </a:extLst>
          </p:cNvPr>
          <p:cNvSpPr txBox="1"/>
          <p:nvPr/>
        </p:nvSpPr>
        <p:spPr>
          <a:xfrm>
            <a:off x="1524000" y="8449388"/>
            <a:ext cx="1174266" cy="742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b="1" dirty="0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2" grpId="0"/>
      <p:bldP spid="14" grpId="0"/>
      <p:bldP spid="15" grpId="0"/>
      <p:bldP spid="26" grpId="0"/>
      <p:bldP spid="2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34E7B6E-94A2-A24C-A0D4-8F8949B5AB3A}"/>
              </a:ext>
            </a:extLst>
          </p:cNvPr>
          <p:cNvSpPr txBox="1"/>
          <p:nvPr/>
        </p:nvSpPr>
        <p:spPr>
          <a:xfrm>
            <a:off x="249865" y="82402"/>
            <a:ext cx="1805940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3.2.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chai ra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nhúng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ngập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685800" indent="-685800">
              <a:buFontTx/>
              <a:buChar char="-"/>
            </a:pP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11.1</a:t>
            </a:r>
          </a:p>
          <a:p>
            <a:pPr marL="685800" indent="-685800">
              <a:buFontTx/>
              <a:buChar char="-"/>
            </a:pPr>
            <a:endParaRPr lang="en-US" sz="4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506F0930-5F34-3448-B1B2-A99F0CDD3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593079"/>
              </p:ext>
            </p:extLst>
          </p:nvPr>
        </p:nvGraphicFramePr>
        <p:xfrm>
          <a:off x="249865" y="5905501"/>
          <a:ext cx="1778827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5335">
                  <a:extLst>
                    <a:ext uri="{9D8B030D-6E8A-4147-A177-3AD203B41FA5}">
                      <a16:colId xmlns:a16="http://schemas.microsoft.com/office/drawing/2014/main" val="3152615310"/>
                    </a:ext>
                  </a:extLst>
                </a:gridCol>
                <a:gridCol w="4038600">
                  <a:extLst>
                    <a:ext uri="{9D8B030D-6E8A-4147-A177-3AD203B41FA5}">
                      <a16:colId xmlns:a16="http://schemas.microsoft.com/office/drawing/2014/main" val="122365452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660388727"/>
                    </a:ext>
                  </a:extLst>
                </a:gridCol>
                <a:gridCol w="6760537">
                  <a:extLst>
                    <a:ext uri="{9D8B030D-6E8A-4147-A177-3AD203B41FA5}">
                      <a16:colId xmlns:a16="http://schemas.microsoft.com/office/drawing/2014/main" val="2789113856"/>
                    </a:ext>
                  </a:extLst>
                </a:gridCol>
              </a:tblGrid>
              <a:tr h="110838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nước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Độ pH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Độ mặn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Phù hợp/ Không phù hợp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756274"/>
                  </a:ext>
                </a:extLst>
              </a:tr>
              <a:tr h="100213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03686"/>
                  </a:ext>
                </a:extLst>
              </a:tr>
              <a:tr h="100213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2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482058"/>
                  </a:ext>
                </a:extLst>
              </a:tr>
              <a:tr h="1002139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3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031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564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E264BB-FA0A-DE44-82B8-9AE7A8E6421B}"/>
              </a:ext>
            </a:extLst>
          </p:cNvPr>
          <p:cNvSpPr txBox="1"/>
          <p:nvPr/>
        </p:nvSpPr>
        <p:spPr>
          <a:xfrm>
            <a:off x="249865" y="266700"/>
            <a:ext cx="180594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3.3.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5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45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11.2</a:t>
            </a:r>
          </a:p>
          <a:p>
            <a:pPr marL="685800" indent="-685800">
              <a:buFontTx/>
              <a:buChar char="-"/>
            </a:pPr>
            <a:endParaRPr lang="en-US" sz="45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A60DEE61-E71B-AE4A-A650-12CE6F370A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11862"/>
              </p:ext>
            </p:extLst>
          </p:nvPr>
        </p:nvGraphicFramePr>
        <p:xfrm>
          <a:off x="249865" y="2857500"/>
          <a:ext cx="17788272" cy="716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4535">
                  <a:extLst>
                    <a:ext uri="{9D8B030D-6E8A-4147-A177-3AD203B41FA5}">
                      <a16:colId xmlns:a16="http://schemas.microsoft.com/office/drawing/2014/main" val="315261531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1223654524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660388727"/>
                    </a:ext>
                  </a:extLst>
                </a:gridCol>
                <a:gridCol w="4626937">
                  <a:extLst>
                    <a:ext uri="{9D8B030D-6E8A-4147-A177-3AD203B41FA5}">
                      <a16:colId xmlns:a16="http://schemas.microsoft.com/office/drawing/2014/main" val="2789113856"/>
                    </a:ext>
                  </a:extLst>
                </a:gridCol>
              </a:tblGrid>
              <a:tr h="1929408">
                <a:tc rowSpan="2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Chỉ tiêu đánh giá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Kết quả đánh giá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Độ mặn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Phù hợp/ Không phù hợp</a:t>
                      </a:r>
                    </a:p>
                  </a:txBody>
                  <a:tcPr>
                    <a:solidFill>
                      <a:schemeClr val="accent3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756274"/>
                  </a:ext>
                </a:extLst>
              </a:tr>
              <a:tr h="1744464">
                <a:tc vMerge="1"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Mẫu 1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Tốt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Đạt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Không đạt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1703686"/>
                  </a:ext>
                </a:extLst>
              </a:tr>
              <a:tr h="1744464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Thực hiện quy trình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482058"/>
                  </a:ext>
                </a:extLst>
              </a:tr>
              <a:tr h="1744464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Kết quả thực hành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?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0319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852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flipH="1" flipV="1">
            <a:off x="8132549" y="-93713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496636" flipH="1" flipV="1">
            <a:off x="17061382" y="7513666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CD7CE5-435A-2DDA-E7FF-EC89F6A18405}"/>
              </a:ext>
            </a:extLst>
          </p:cNvPr>
          <p:cNvSpPr txBox="1"/>
          <p:nvPr/>
        </p:nvSpPr>
        <p:spPr>
          <a:xfrm>
            <a:off x="2286000" y="114300"/>
            <a:ext cx="13716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42A1104-0C1E-FF93-F7BA-0AE8BC649680}"/>
              </a:ext>
            </a:extLst>
          </p:cNvPr>
          <p:cNvSpPr txBox="1"/>
          <p:nvPr/>
        </p:nvSpPr>
        <p:spPr>
          <a:xfrm>
            <a:off x="0" y="1181100"/>
            <a:ext cx="18288000" cy="886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solidFill>
                  <a:srgbClr val="C00000"/>
                </a:solidFill>
              </a:rPr>
              <a:t>Câu 1: </a:t>
            </a:r>
            <a:r>
              <a:rPr lang="vi-VN" sz="4000" dirty="0"/>
              <a:t>Ở Việt Nam, địa phương nào có nhiệt độ phù hợp để nuôi cá Hồi Vân?</a:t>
            </a:r>
          </a:p>
          <a:p>
            <a:pPr algn="just">
              <a:lnSpc>
                <a:spcPct val="150000"/>
              </a:lnSpc>
            </a:pPr>
            <a:r>
              <a:rPr lang="vi-VN" sz="4000" i="1" u="sng" dirty="0">
                <a:solidFill>
                  <a:srgbClr val="00B050"/>
                </a:solidFill>
              </a:rPr>
              <a:t>Gợi ý trả lời:</a:t>
            </a:r>
          </a:p>
          <a:p>
            <a:r>
              <a:rPr lang="en-US" sz="4800" dirty="0">
                <a:solidFill>
                  <a:srgbClr val="0070C0"/>
                </a:solidFill>
              </a:rPr>
              <a:t>- </a:t>
            </a:r>
            <a:r>
              <a:rPr lang="en-US" sz="4800" dirty="0" err="1">
                <a:solidFill>
                  <a:srgbClr val="0070C0"/>
                </a:solidFill>
              </a:rPr>
              <a:t>Cá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hồi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vân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là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loài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cá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nước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lạnh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đặc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trưng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của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vùng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ôn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đới</a:t>
            </a:r>
            <a:r>
              <a:rPr lang="en-US" sz="4800" dirty="0">
                <a:solidFill>
                  <a:srgbClr val="0070C0"/>
                </a:solidFill>
              </a:rPr>
              <a:t>. </a:t>
            </a:r>
            <a:r>
              <a:rPr lang="en-US" sz="4800" dirty="0" err="1">
                <a:solidFill>
                  <a:srgbClr val="0070C0"/>
                </a:solidFill>
              </a:rPr>
              <a:t>Để</a:t>
            </a:r>
            <a:r>
              <a:rPr lang="en-VN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loài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cá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này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có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khả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năng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sinh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trưởng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tốt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nhất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cần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mức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nhiệt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phù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hợp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từ</a:t>
            </a:r>
            <a:r>
              <a:rPr lang="en-US" sz="4800" dirty="0">
                <a:solidFill>
                  <a:srgbClr val="0070C0"/>
                </a:solidFill>
              </a:rPr>
              <a:t> 13 – 18</a:t>
            </a:r>
            <a:r>
              <a:rPr lang="en-US" sz="4800" baseline="30000" dirty="0">
                <a:solidFill>
                  <a:srgbClr val="0070C0"/>
                </a:solidFill>
              </a:rPr>
              <a:t>o</a:t>
            </a:r>
            <a:r>
              <a:rPr lang="en-US" sz="4800" dirty="0">
                <a:solidFill>
                  <a:srgbClr val="0070C0"/>
                </a:solidFill>
              </a:rPr>
              <a:t>C.</a:t>
            </a:r>
            <a:endParaRPr lang="en-VN" sz="4800" dirty="0">
              <a:solidFill>
                <a:srgbClr val="0070C0"/>
              </a:solidFill>
            </a:endParaRPr>
          </a:p>
          <a:p>
            <a:r>
              <a:rPr lang="en-US" sz="4800" dirty="0">
                <a:solidFill>
                  <a:srgbClr val="0070C0"/>
                </a:solidFill>
              </a:rPr>
              <a:t>- Do </a:t>
            </a:r>
            <a:r>
              <a:rPr lang="en-US" sz="4800" dirty="0" err="1">
                <a:solidFill>
                  <a:srgbClr val="0070C0"/>
                </a:solidFill>
              </a:rPr>
              <a:t>đó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ở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Việt</a:t>
            </a:r>
            <a:r>
              <a:rPr lang="en-US" sz="4800" dirty="0">
                <a:solidFill>
                  <a:srgbClr val="0070C0"/>
                </a:solidFill>
              </a:rPr>
              <a:t> Nam </a:t>
            </a:r>
            <a:r>
              <a:rPr lang="en-US" sz="4800" dirty="0" err="1">
                <a:solidFill>
                  <a:srgbClr val="0070C0"/>
                </a:solidFill>
              </a:rPr>
              <a:t>chỉ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có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một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số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khu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vực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đáp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ứng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được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điều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kiện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nhiệt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này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quanh</a:t>
            </a:r>
            <a:r>
              <a:rPr lang="en-VN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năm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như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vùng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núi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cao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ở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khu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vực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Tây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Bắc</a:t>
            </a:r>
            <a:r>
              <a:rPr lang="en-US" sz="4800" dirty="0">
                <a:solidFill>
                  <a:srgbClr val="0070C0"/>
                </a:solidFill>
              </a:rPr>
              <a:t> (</a:t>
            </a:r>
            <a:r>
              <a:rPr lang="en-US" sz="4800" dirty="0" err="1">
                <a:solidFill>
                  <a:srgbClr val="0070C0"/>
                </a:solidFill>
              </a:rPr>
              <a:t>như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Lào</a:t>
            </a:r>
            <a:r>
              <a:rPr lang="en-US" sz="4800" dirty="0">
                <a:solidFill>
                  <a:srgbClr val="0070C0"/>
                </a:solidFill>
              </a:rPr>
              <a:t> Cai, Lai </a:t>
            </a:r>
            <a:r>
              <a:rPr lang="en-US" sz="4800" dirty="0" err="1">
                <a:solidFill>
                  <a:srgbClr val="0070C0"/>
                </a:solidFill>
              </a:rPr>
              <a:t>Châu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Yên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Bái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Hà</a:t>
            </a:r>
            <a:r>
              <a:rPr lang="en-VN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Giang</a:t>
            </a:r>
            <a:r>
              <a:rPr lang="en-US" sz="4800" dirty="0">
                <a:solidFill>
                  <a:srgbClr val="0070C0"/>
                </a:solidFill>
              </a:rPr>
              <a:t>) </a:t>
            </a:r>
            <a:r>
              <a:rPr lang="en-US" sz="4800" dirty="0" err="1">
                <a:solidFill>
                  <a:srgbClr val="0070C0"/>
                </a:solidFill>
              </a:rPr>
              <a:t>hoặc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một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số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khu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vực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Tây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Nguyên</a:t>
            </a:r>
            <a:r>
              <a:rPr lang="en-US" sz="4800" dirty="0">
                <a:solidFill>
                  <a:srgbClr val="0070C0"/>
                </a:solidFill>
              </a:rPr>
              <a:t> (</a:t>
            </a:r>
            <a:r>
              <a:rPr lang="en-US" sz="4800" dirty="0" err="1">
                <a:solidFill>
                  <a:srgbClr val="0070C0"/>
                </a:solidFill>
              </a:rPr>
              <a:t>Lâm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Đồng</a:t>
            </a:r>
            <a:r>
              <a:rPr lang="en-US" sz="4800" dirty="0">
                <a:solidFill>
                  <a:srgbClr val="0070C0"/>
                </a:solidFill>
              </a:rPr>
              <a:t>, </a:t>
            </a:r>
            <a:r>
              <a:rPr lang="en-US" sz="4800" dirty="0" err="1">
                <a:solidFill>
                  <a:srgbClr val="0070C0"/>
                </a:solidFill>
              </a:rPr>
              <a:t>Đắk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Lắk</a:t>
            </a:r>
            <a:r>
              <a:rPr lang="en-US" sz="4800" dirty="0">
                <a:solidFill>
                  <a:srgbClr val="0070C0"/>
                </a:solidFill>
              </a:rPr>
              <a:t>, Kon Tum,...) </a:t>
            </a:r>
            <a:r>
              <a:rPr lang="en-US" sz="4800" dirty="0" err="1">
                <a:solidFill>
                  <a:srgbClr val="0070C0"/>
                </a:solidFill>
              </a:rPr>
              <a:t>có</a:t>
            </a:r>
            <a:r>
              <a:rPr lang="en-VN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thể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nuôi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được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loài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thuỷ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sản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này</a:t>
            </a:r>
            <a:r>
              <a:rPr lang="en-US" sz="4800" dirty="0">
                <a:solidFill>
                  <a:srgbClr val="0070C0"/>
                </a:solidFill>
              </a:rPr>
              <a:t>.</a:t>
            </a:r>
            <a:endParaRPr lang="en-VN" sz="4800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endParaRPr lang="vi-VN" sz="4000" i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62010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32401B-2112-DD48-B770-67F4D55045BC}"/>
              </a:ext>
            </a:extLst>
          </p:cNvPr>
          <p:cNvSpPr txBox="1"/>
          <p:nvPr/>
        </p:nvSpPr>
        <p:spPr>
          <a:xfrm>
            <a:off x="2286000" y="114300"/>
            <a:ext cx="13716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68E673-FB15-D74B-B8DB-D739C254216F}"/>
              </a:ext>
            </a:extLst>
          </p:cNvPr>
          <p:cNvSpPr txBox="1"/>
          <p:nvPr/>
        </p:nvSpPr>
        <p:spPr>
          <a:xfrm>
            <a:off x="0" y="1181100"/>
            <a:ext cx="18288000" cy="1006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i="1" dirty="0">
                <a:solidFill>
                  <a:srgbClr val="C00000"/>
                </a:solidFill>
              </a:rPr>
              <a:t>Câu 2: </a:t>
            </a:r>
            <a:r>
              <a:rPr lang="vi-VN" sz="4000" dirty="0"/>
              <a:t>Vì sao những ao nuôi cá nước chảy ở vùng miền núi luôn có lượng oxygen hoà tan cao mà không cần sử dụng sực khí?</a:t>
            </a:r>
          </a:p>
          <a:p>
            <a:pPr algn="just">
              <a:lnSpc>
                <a:spcPct val="150000"/>
              </a:lnSpc>
            </a:pPr>
            <a:r>
              <a:rPr lang="vi-VN" sz="4000" i="1" u="sng" dirty="0">
                <a:solidFill>
                  <a:srgbClr val="00B050"/>
                </a:solidFill>
              </a:rPr>
              <a:t>Gợi ý trả lời:</a:t>
            </a:r>
          </a:p>
          <a:p>
            <a:pPr marL="571500" indent="-571500">
              <a:buFontTx/>
              <a:buChar char="-"/>
            </a:pPr>
            <a:r>
              <a:rPr lang="en-US" sz="4600" dirty="0" err="1">
                <a:solidFill>
                  <a:srgbClr val="0070C0"/>
                </a:solidFill>
              </a:rPr>
              <a:t>Ở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các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vùng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thuỷ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sản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khu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vực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suối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chảy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thường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được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cung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cấp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vào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ao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bể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nhờ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chênh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lệch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độ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cao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của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nguồn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từ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suối</a:t>
            </a:r>
            <a:r>
              <a:rPr lang="en-US" sz="4600" dirty="0">
                <a:solidFill>
                  <a:srgbClr val="0070C0"/>
                </a:solidFill>
              </a:rPr>
              <a:t>,</a:t>
            </a:r>
            <a:r>
              <a:rPr lang="en-VN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khe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với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ao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dirty="0" err="1">
                <a:solidFill>
                  <a:srgbClr val="0070C0"/>
                </a:solidFill>
              </a:rPr>
              <a:t>Dòng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luôn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chuyển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động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giúp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khả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tiếp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xúc</a:t>
            </a:r>
            <a:r>
              <a:rPr lang="en-VN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của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không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khí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với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bề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mặt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một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cách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tự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nhiên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từ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đó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khả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khuếch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tánoxygen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vào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tương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tự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như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cơ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chế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tăng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cường</a:t>
            </a:r>
            <a:r>
              <a:rPr lang="en-US" sz="4600" dirty="0">
                <a:solidFill>
                  <a:srgbClr val="0070C0"/>
                </a:solidFill>
              </a:rPr>
              <a:t> oxygen </a:t>
            </a:r>
            <a:r>
              <a:rPr lang="en-US" sz="4600" dirty="0" err="1">
                <a:solidFill>
                  <a:srgbClr val="0070C0"/>
                </a:solidFill>
              </a:rPr>
              <a:t>của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các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hệ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thống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khuấy</a:t>
            </a:r>
            <a:r>
              <a:rPr lang="en-VN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đảo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nước</a:t>
            </a:r>
            <a:r>
              <a:rPr lang="en-US" sz="4600" dirty="0">
                <a:solidFill>
                  <a:srgbClr val="0070C0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4600" dirty="0">
                <a:solidFill>
                  <a:srgbClr val="0070C0"/>
                </a:solidFill>
              </a:rPr>
              <a:t>Do </a:t>
            </a:r>
            <a:r>
              <a:rPr lang="en-US" sz="4600" dirty="0" err="1">
                <a:solidFill>
                  <a:srgbClr val="0070C0"/>
                </a:solidFill>
              </a:rPr>
              <a:t>đó</a:t>
            </a:r>
            <a:r>
              <a:rPr lang="en-US" sz="4600" dirty="0">
                <a:solidFill>
                  <a:srgbClr val="0070C0"/>
                </a:solidFill>
              </a:rPr>
              <a:t>, </a:t>
            </a:r>
            <a:r>
              <a:rPr lang="en-US" sz="4600" dirty="0" err="1">
                <a:solidFill>
                  <a:srgbClr val="0070C0"/>
                </a:solidFill>
              </a:rPr>
              <a:t>người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thường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không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cần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sử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dụng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thêm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sục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khí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ở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các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hệ</a:t>
            </a:r>
            <a:r>
              <a:rPr lang="en-VN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thống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nuôi</a:t>
            </a:r>
            <a:r>
              <a:rPr lang="en-US" sz="4600" dirty="0">
                <a:solidFill>
                  <a:srgbClr val="0070C0"/>
                </a:solidFill>
              </a:rPr>
              <a:t> </a:t>
            </a:r>
            <a:r>
              <a:rPr lang="en-US" sz="4600" dirty="0" err="1">
                <a:solidFill>
                  <a:srgbClr val="0070C0"/>
                </a:solidFill>
              </a:rPr>
              <a:t>này</a:t>
            </a:r>
            <a:r>
              <a:rPr lang="en-US" sz="4600" dirty="0">
                <a:solidFill>
                  <a:srgbClr val="0070C0"/>
                </a:solidFill>
              </a:rPr>
              <a:t>.</a:t>
            </a:r>
            <a:endParaRPr lang="en-VN" sz="4600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6203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7"/>
          <p:cNvSpPr/>
          <p:nvPr/>
        </p:nvSpPr>
        <p:spPr>
          <a:xfrm flipH="1" flipV="1">
            <a:off x="8132549" y="-93713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5496636" flipH="1" flipV="1">
            <a:off x="17061382" y="7513666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B3867F-D5C4-C9F3-8775-F0DAF531DC89}"/>
              </a:ext>
            </a:extLst>
          </p:cNvPr>
          <p:cNvSpPr txBox="1"/>
          <p:nvPr/>
        </p:nvSpPr>
        <p:spPr>
          <a:xfrm>
            <a:off x="2286000" y="114300"/>
            <a:ext cx="13716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7321AD-263A-4246-99AB-4BA0C3153BED}"/>
              </a:ext>
            </a:extLst>
          </p:cNvPr>
          <p:cNvGrpSpPr/>
          <p:nvPr/>
        </p:nvGrpSpPr>
        <p:grpSpPr>
          <a:xfrm>
            <a:off x="685800" y="1485900"/>
            <a:ext cx="16916400" cy="8484246"/>
            <a:chOff x="762000" y="2360391"/>
            <a:chExt cx="16916400" cy="84842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C71FF26-F418-5EED-475F-F407445EB9E8}"/>
                </a:ext>
              </a:extLst>
            </p:cNvPr>
            <p:cNvSpPr/>
            <p:nvPr/>
          </p:nvSpPr>
          <p:spPr>
            <a:xfrm>
              <a:off x="762000" y="2741391"/>
              <a:ext cx="16916400" cy="6516909"/>
            </a:xfrm>
            <a:prstGeom prst="roundRect">
              <a:avLst>
                <a:gd name="adj" fmla="val 6363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D068A95-4656-A43C-789D-896886CB4AE8}"/>
                </a:ext>
              </a:extLst>
            </p:cNvPr>
            <p:cNvSpPr txBox="1"/>
            <p:nvPr/>
          </p:nvSpPr>
          <p:spPr>
            <a:xfrm>
              <a:off x="898452" y="2360391"/>
              <a:ext cx="16643496" cy="84842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600" b="1" kern="1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4600" b="1" kern="1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</a:t>
              </a:r>
              <a:r>
                <a:rPr lang="en-US" sz="4600" b="1" kern="1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r>
                <a:rPr lang="en-US" sz="4600" kern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tố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nuôi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thủy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”.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600" kern="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600" kern="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VN" sz="46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600" b="1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Thời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tiết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khí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hậu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vực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nuôi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hưởng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mức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nhiệt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trung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bình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nhiệt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mùa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thuỷ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vực.</a:t>
              </a:r>
              <a:r>
                <a:rPr lang="en-US" sz="4600" b="1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</a:t>
              </a:r>
              <a:endParaRPr lang="en-VN" sz="46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4600" b="1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Ở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miền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Bắc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giống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thuỷ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7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9 .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Ở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miền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Nam,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giống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thuỷ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quanh</a:t>
              </a:r>
              <a:r>
                <a:rPr lang="en-US" sz="4600" kern="1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600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năm.</a:t>
              </a:r>
              <a:r>
                <a:rPr lang="en-US" sz="4600" b="1" kern="1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endParaRPr lang="en-VN" sz="4600" kern="10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just"/>
              <a:r>
                <a:rPr lang="en-US" sz="4600" b="1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c)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quá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trình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hành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thống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nuôi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bao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gồm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rắn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lỏng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như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Phân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chuồng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ăn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thừa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xác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khí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CO2. NH3, ...</a:t>
              </a:r>
              <a:r>
                <a:rPr lang="en-US" sz="4600" b="1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</a:t>
              </a:r>
              <a:endParaRPr lang="en-VN" sz="46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/>
              <a:r>
                <a:rPr lang="en-US" sz="4600" b="1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d)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từ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ăn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đưa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thống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nuôi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gây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ô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nhiễm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môi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trường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gây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hại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nuôi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sinh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600" dirty="0" err="1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thái</a:t>
              </a:r>
              <a:r>
                <a:rPr lang="en-US" sz="4600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4600" b="1" dirty="0">
                  <a:solidFill>
                    <a:srgbClr val="00B0F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</a:t>
              </a:r>
              <a:endParaRPr lang="en-VN" sz="46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425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6B7F42-9588-AB4B-A303-E7FF0D0E63EF}"/>
              </a:ext>
            </a:extLst>
          </p:cNvPr>
          <p:cNvSpPr txBox="1"/>
          <p:nvPr/>
        </p:nvSpPr>
        <p:spPr>
          <a:xfrm>
            <a:off x="2286000" y="114300"/>
            <a:ext cx="13716000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6A0E0A-722B-5045-A8E4-C57F24E85CA3}"/>
              </a:ext>
            </a:extLst>
          </p:cNvPr>
          <p:cNvSpPr txBox="1"/>
          <p:nvPr/>
        </p:nvSpPr>
        <p:spPr>
          <a:xfrm>
            <a:off x="4572000" y="2979484"/>
            <a:ext cx="9144000" cy="49834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000" b="1" kern="1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6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thuyết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thủy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kern="10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6000" kern="1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endParaRPr lang="en-VN" sz="6000" kern="1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71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52400" y="4389092"/>
            <a:ext cx="4662663" cy="41148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4662663" y="0"/>
                </a:moveTo>
                <a:lnTo>
                  <a:pt x="0" y="0"/>
                </a:lnTo>
                <a:lnTo>
                  <a:pt x="0" y="4114800"/>
                </a:lnTo>
                <a:lnTo>
                  <a:pt x="4662663" y="4114800"/>
                </a:lnTo>
                <a:lnTo>
                  <a:pt x="466266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17175" y="4389092"/>
            <a:ext cx="4662663" cy="4114800"/>
          </a:xfrm>
          <a:custGeom>
            <a:avLst/>
            <a:gdLst/>
            <a:ahLst/>
            <a:cxnLst/>
            <a:rect l="l" t="t" r="r" b="b"/>
            <a:pathLst>
              <a:path w="4662663" h="4114800">
                <a:moveTo>
                  <a:pt x="0" y="0"/>
                </a:moveTo>
                <a:lnTo>
                  <a:pt x="4662663" y="0"/>
                </a:lnTo>
                <a:lnTo>
                  <a:pt x="466266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86204" y="2516734"/>
            <a:ext cx="4424067" cy="5978469"/>
          </a:xfrm>
          <a:custGeom>
            <a:avLst/>
            <a:gdLst/>
            <a:ahLst/>
            <a:cxnLst/>
            <a:rect l="l" t="t" r="r" b="b"/>
            <a:pathLst>
              <a:path w="4424067" h="5978469">
                <a:moveTo>
                  <a:pt x="0" y="0"/>
                </a:moveTo>
                <a:lnTo>
                  <a:pt x="4424068" y="0"/>
                </a:lnTo>
                <a:lnTo>
                  <a:pt x="4424068" y="5978470"/>
                </a:lnTo>
                <a:lnTo>
                  <a:pt x="0" y="59784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 flipV="1">
            <a:off x="388707" y="8482655"/>
            <a:ext cx="6826404" cy="25097"/>
          </a:xfrm>
          <a:prstGeom prst="line">
            <a:avLst/>
          </a:prstGeom>
          <a:ln w="28575" cap="flat">
            <a:solidFill>
              <a:srgbClr val="333333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Freeform 8"/>
          <p:cNvSpPr/>
          <p:nvPr/>
        </p:nvSpPr>
        <p:spPr>
          <a:xfrm flipH="1">
            <a:off x="16797104" y="3717220"/>
            <a:ext cx="2437163" cy="2585849"/>
          </a:xfrm>
          <a:custGeom>
            <a:avLst/>
            <a:gdLst/>
            <a:ahLst/>
            <a:cxnLst/>
            <a:rect l="l" t="t" r="r" b="b"/>
            <a:pathLst>
              <a:path w="2437163" h="2585849">
                <a:moveTo>
                  <a:pt x="2437163" y="0"/>
                </a:moveTo>
                <a:lnTo>
                  <a:pt x="0" y="0"/>
                </a:lnTo>
                <a:lnTo>
                  <a:pt x="0" y="2585850"/>
                </a:lnTo>
                <a:lnTo>
                  <a:pt x="2437163" y="2585850"/>
                </a:lnTo>
                <a:lnTo>
                  <a:pt x="243716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358870" flipV="1">
            <a:off x="1219106" y="-691674"/>
            <a:ext cx="2437163" cy="2585849"/>
          </a:xfrm>
          <a:custGeom>
            <a:avLst/>
            <a:gdLst/>
            <a:ahLst/>
            <a:cxnLst/>
            <a:rect l="l" t="t" r="r" b="b"/>
            <a:pathLst>
              <a:path w="2437163" h="2585849">
                <a:moveTo>
                  <a:pt x="0" y="2585849"/>
                </a:moveTo>
                <a:lnTo>
                  <a:pt x="2437163" y="2585849"/>
                </a:lnTo>
                <a:lnTo>
                  <a:pt x="2437163" y="0"/>
                </a:lnTo>
                <a:lnTo>
                  <a:pt x="0" y="0"/>
                </a:lnTo>
                <a:lnTo>
                  <a:pt x="0" y="2585849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553200" y="1574432"/>
            <a:ext cx="10525197" cy="742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7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825072" y="2990529"/>
            <a:ext cx="10253325" cy="4502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333333"/>
                </a:solidFill>
              </a:rPr>
              <a:t>Ôn lại kiến thức đã học: Một số chỉ tiêu cơ bản của môi trường nuôi thuỷ sản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333333"/>
                </a:solidFill>
              </a:rPr>
              <a:t>Hoàn thành bài tập phần Vận dụng.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333333"/>
                </a:solidFill>
              </a:rPr>
              <a:t>Đọc và tìm hiểu trước </a:t>
            </a:r>
            <a:r>
              <a:rPr lang="vi-VN" sz="4000" b="1" i="1" dirty="0">
                <a:solidFill>
                  <a:srgbClr val="333333"/>
                </a:solidFill>
              </a:rPr>
              <a:t>Bài 12. Quản lý môi trường nuôi thuỷ sản.</a:t>
            </a:r>
          </a:p>
        </p:txBody>
      </p:sp>
    </p:spTree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55429" y="2705100"/>
            <a:ext cx="153924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>
                <a:solidFill>
                  <a:srgbClr val="4084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8040438" y="8171815"/>
            <a:ext cx="298398" cy="298398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9257499" y="8171815"/>
            <a:ext cx="298398" cy="29839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648968" y="8171815"/>
            <a:ext cx="298398" cy="298398"/>
            <a:chOff x="0" y="0"/>
            <a:chExt cx="8128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08493"/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40"/>
                </a:lnSpc>
              </a:pPr>
              <a:endParaRPr/>
            </a:p>
          </p:txBody>
        </p:sp>
      </p:grpSp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5906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46"/>
          <p:cNvSpPr/>
          <p:nvPr/>
        </p:nvSpPr>
        <p:spPr>
          <a:xfrm flipH="1">
            <a:off x="17017179" y="2566785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0"/>
                </a:moveTo>
                <a:lnTo>
                  <a:pt x="0" y="0"/>
                </a:lnTo>
                <a:lnTo>
                  <a:pt x="0" y="2146315"/>
                </a:lnTo>
                <a:lnTo>
                  <a:pt x="2022902" y="2146315"/>
                </a:lnTo>
                <a:lnTo>
                  <a:pt x="2022902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-767473" y="457484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0"/>
                </a:moveTo>
                <a:lnTo>
                  <a:pt x="2022902" y="0"/>
                </a:lnTo>
                <a:lnTo>
                  <a:pt x="2022902" y="2146315"/>
                </a:lnTo>
                <a:lnTo>
                  <a:pt x="0" y="2146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3">
            <a:extLst>
              <a:ext uri="{FF2B5EF4-FFF2-40B4-BE49-F238E27FC236}">
                <a16:creationId xmlns:a16="http://schemas.microsoft.com/office/drawing/2014/main" id="{D56957F6-69AB-E572-1749-3D44399866CB}"/>
              </a:ext>
            </a:extLst>
          </p:cNvPr>
          <p:cNvSpPr/>
          <p:nvPr/>
        </p:nvSpPr>
        <p:spPr>
          <a:xfrm flipV="1">
            <a:off x="6506507" y="-670772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0" y="2146315"/>
                </a:moveTo>
                <a:lnTo>
                  <a:pt x="2022902" y="2146315"/>
                </a:lnTo>
                <a:lnTo>
                  <a:pt x="2022902" y="0"/>
                </a:lnTo>
                <a:lnTo>
                  <a:pt x="0" y="0"/>
                </a:lnTo>
                <a:lnTo>
                  <a:pt x="0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">
            <a:extLst>
              <a:ext uri="{FF2B5EF4-FFF2-40B4-BE49-F238E27FC236}">
                <a16:creationId xmlns:a16="http://schemas.microsoft.com/office/drawing/2014/main" id="{71835ED7-8B52-CAAB-5B53-45331F418D8D}"/>
              </a:ext>
            </a:extLst>
          </p:cNvPr>
          <p:cNvSpPr/>
          <p:nvPr/>
        </p:nvSpPr>
        <p:spPr>
          <a:xfrm flipH="1" flipV="1">
            <a:off x="17061146" y="4229100"/>
            <a:ext cx="2022902" cy="2146315"/>
          </a:xfrm>
          <a:custGeom>
            <a:avLst/>
            <a:gdLst/>
            <a:ahLst/>
            <a:cxnLst/>
            <a:rect l="l" t="t" r="r" b="b"/>
            <a:pathLst>
              <a:path w="2022902" h="2146315">
                <a:moveTo>
                  <a:pt x="2022902" y="2146315"/>
                </a:moveTo>
                <a:lnTo>
                  <a:pt x="0" y="2146315"/>
                </a:lnTo>
                <a:lnTo>
                  <a:pt x="0" y="0"/>
                </a:lnTo>
                <a:lnTo>
                  <a:pt x="2022902" y="0"/>
                </a:lnTo>
                <a:lnTo>
                  <a:pt x="2022902" y="214631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D12DF144-E77F-9434-CE69-AB23313B4DFD}"/>
              </a:ext>
            </a:extLst>
          </p:cNvPr>
          <p:cNvSpPr/>
          <p:nvPr/>
        </p:nvSpPr>
        <p:spPr>
          <a:xfrm>
            <a:off x="-269102" y="8152329"/>
            <a:ext cx="2595603" cy="2753956"/>
          </a:xfrm>
          <a:custGeom>
            <a:avLst/>
            <a:gdLst/>
            <a:ahLst/>
            <a:cxnLst/>
            <a:rect l="l" t="t" r="r" b="b"/>
            <a:pathLst>
              <a:path w="2595603" h="2753956">
                <a:moveTo>
                  <a:pt x="0" y="0"/>
                </a:moveTo>
                <a:lnTo>
                  <a:pt x="2595604" y="0"/>
                </a:lnTo>
                <a:lnTo>
                  <a:pt x="2595604" y="2753956"/>
                </a:lnTo>
                <a:lnTo>
                  <a:pt x="0" y="27539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1D77F6D-ECD9-57A4-B703-8DF02524959D}"/>
              </a:ext>
            </a:extLst>
          </p:cNvPr>
          <p:cNvGrpSpPr/>
          <p:nvPr/>
        </p:nvGrpSpPr>
        <p:grpSpPr>
          <a:xfrm>
            <a:off x="722963" y="2520125"/>
            <a:ext cx="16727771" cy="5991854"/>
            <a:chOff x="722963" y="2520125"/>
            <a:chExt cx="16727771" cy="599185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A4C5165-6339-A0C9-7FB4-3EF8C369206A}"/>
                </a:ext>
              </a:extLst>
            </p:cNvPr>
            <p:cNvSpPr/>
            <p:nvPr/>
          </p:nvSpPr>
          <p:spPr>
            <a:xfrm>
              <a:off x="722963" y="3635179"/>
              <a:ext cx="16727771" cy="4876800"/>
            </a:xfrm>
            <a:prstGeom prst="roundRect">
              <a:avLst>
                <a:gd name="adj" fmla="val 729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A54524C-9E1B-FD80-B9FA-03C69A6B9379}"/>
                </a:ext>
              </a:extLst>
            </p:cNvPr>
            <p:cNvSpPr/>
            <p:nvPr/>
          </p:nvSpPr>
          <p:spPr>
            <a:xfrm>
              <a:off x="8045228" y="2520125"/>
              <a:ext cx="2083242" cy="2083242"/>
            </a:xfrm>
            <a:prstGeom prst="ellipse">
              <a:avLst/>
            </a:prstGeom>
            <a:solidFill>
              <a:srgbClr val="408493"/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ABAC8B6-5142-EF9C-ECB5-A979FBD830BC}"/>
                </a:ext>
              </a:extLst>
            </p:cNvPr>
            <p:cNvSpPr txBox="1"/>
            <p:nvPr/>
          </p:nvSpPr>
          <p:spPr>
            <a:xfrm>
              <a:off x="1487090" y="4713100"/>
              <a:ext cx="15313819" cy="31243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7000" b="1" dirty="0">
                  <a:latin typeface="Arial" panose="020B0604020202020204" pitchFamily="34" charset="0"/>
                  <a:cs typeface="Arial" panose="020B0604020202020204" pitchFamily="34" charset="0"/>
                </a:rPr>
                <a:t>CÁC YÊU CẦU CHÍNH CỦA MÔI TRƯỜNG NUÔI THUỶ SẢN</a:t>
              </a:r>
            </a:p>
          </p:txBody>
        </p:sp>
      </p:grpSp>
      <p:pic>
        <p:nvPicPr>
          <p:cNvPr id="3074" name="Picture 2" descr="Tầm quan trọng của kiểm soát thực vật phù du trong hệ sinh thái ao nuôi  thủy sản">
            <a:extLst>
              <a:ext uri="{FF2B5EF4-FFF2-40B4-BE49-F238E27FC236}">
                <a16:creationId xmlns:a16="http://schemas.microsoft.com/office/drawing/2014/main" id="{A4BEB6E3-7E18-9447-957A-98B86C786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43" y="457484"/>
            <a:ext cx="6007364" cy="425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1980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rình bày các yêu cầu chính của môi trường nuôi thủy sản dưới dạng một sơ  đồ tư duy.">
            <a:extLst>
              <a:ext uri="{FF2B5EF4-FFF2-40B4-BE49-F238E27FC236}">
                <a16:creationId xmlns:a16="http://schemas.microsoft.com/office/drawing/2014/main" id="{64046CD5-FFE9-8346-B84C-C82F1618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00100"/>
            <a:ext cx="163830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5B5EE8E-7985-194F-8940-B148113FB735}"/>
              </a:ext>
            </a:extLst>
          </p:cNvPr>
          <p:cNvSpPr/>
          <p:nvPr/>
        </p:nvSpPr>
        <p:spPr>
          <a:xfrm>
            <a:off x="4953000" y="1371600"/>
            <a:ext cx="983092" cy="990600"/>
          </a:xfrm>
          <a:prstGeom prst="ellipse">
            <a:avLst/>
          </a:prstGeom>
          <a:solidFill>
            <a:srgbClr val="408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49DDA22-8BAB-D44D-B3CC-164586BD6BA3}"/>
              </a:ext>
            </a:extLst>
          </p:cNvPr>
          <p:cNvSpPr/>
          <p:nvPr/>
        </p:nvSpPr>
        <p:spPr>
          <a:xfrm>
            <a:off x="4953000" y="4267200"/>
            <a:ext cx="983092" cy="990600"/>
          </a:xfrm>
          <a:prstGeom prst="ellipse">
            <a:avLst/>
          </a:prstGeom>
          <a:solidFill>
            <a:srgbClr val="408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11F7644-47AE-9B48-B835-76DFE04D110B}"/>
              </a:ext>
            </a:extLst>
          </p:cNvPr>
          <p:cNvSpPr/>
          <p:nvPr/>
        </p:nvSpPr>
        <p:spPr>
          <a:xfrm>
            <a:off x="4953000" y="7658100"/>
            <a:ext cx="983092" cy="990600"/>
          </a:xfrm>
          <a:prstGeom prst="ellipse">
            <a:avLst/>
          </a:prstGeom>
          <a:solidFill>
            <a:srgbClr val="40849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74335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E72FBA-72F6-FF4C-FB24-47F0C6718ABB}"/>
              </a:ext>
            </a:extLst>
          </p:cNvPr>
          <p:cNvSpPr txBox="1"/>
          <p:nvPr/>
        </p:nvSpPr>
        <p:spPr>
          <a:xfrm>
            <a:off x="533400" y="495300"/>
            <a:ext cx="762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BAE3266-F87F-5CA0-7FF6-69A3320A4918}"/>
              </a:ext>
            </a:extLst>
          </p:cNvPr>
          <p:cNvGrpSpPr/>
          <p:nvPr/>
        </p:nvGrpSpPr>
        <p:grpSpPr>
          <a:xfrm>
            <a:off x="762000" y="2345711"/>
            <a:ext cx="8382000" cy="6205537"/>
            <a:chOff x="1066800" y="2867025"/>
            <a:chExt cx="8382000" cy="620553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04487CB-D22B-51AC-1CB1-1D64E84BF01A}"/>
                </a:ext>
              </a:extLst>
            </p:cNvPr>
            <p:cNvGrpSpPr/>
            <p:nvPr/>
          </p:nvGrpSpPr>
          <p:grpSpPr>
            <a:xfrm>
              <a:off x="1066800" y="4178187"/>
              <a:ext cx="8382000" cy="4894375"/>
              <a:chOff x="1066800" y="4178187"/>
              <a:chExt cx="8382000" cy="4894375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E4B64F52-3F50-2FF3-C5A2-3F6D5F8E9E2A}"/>
                  </a:ext>
                </a:extLst>
              </p:cNvPr>
              <p:cNvSpPr/>
              <p:nvPr/>
            </p:nvSpPr>
            <p:spPr>
              <a:xfrm>
                <a:off x="1066800" y="4178187"/>
                <a:ext cx="8382000" cy="4894375"/>
              </a:xfrm>
              <a:prstGeom prst="roundRect">
                <a:avLst>
                  <a:gd name="adj" fmla="val 11996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12B9FED5-3E6A-880A-5866-12FA40A9D893}"/>
                  </a:ext>
                </a:extLst>
              </p:cNvPr>
              <p:cNvSpPr txBox="1"/>
              <p:nvPr/>
            </p:nvSpPr>
            <p:spPr>
              <a:xfrm>
                <a:off x="1386775" y="4437611"/>
                <a:ext cx="7742050" cy="34925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Đọc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thông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tin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trang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55,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quan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ảnh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yêu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b="1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cầu</a:t>
                </a:r>
                <a:r>
                  <a:rPr lang="en-US" sz="3800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vi-VN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Trình bày yêu cầu về nhiệt độ của nước nuôi thuỷ sản.</a:t>
                </a:r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6B0EA054-5042-8B50-E6E5-99FBA47DE0D4}"/>
                </a:ext>
              </a:extLst>
            </p:cNvPr>
            <p:cNvSpPr/>
            <p:nvPr/>
          </p:nvSpPr>
          <p:spPr>
            <a:xfrm>
              <a:off x="4419600" y="2867025"/>
              <a:ext cx="1494503" cy="1447800"/>
            </a:xfrm>
            <a:custGeom>
              <a:avLst/>
              <a:gdLst/>
              <a:ahLst/>
              <a:cxnLst/>
              <a:rect l="l" t="t" r="r" b="b"/>
              <a:pathLst>
                <a:path w="4247535" h="4114800">
                  <a:moveTo>
                    <a:pt x="0" y="0"/>
                  </a:moveTo>
                  <a:lnTo>
                    <a:pt x="4247536" y="0"/>
                  </a:lnTo>
                  <a:lnTo>
                    <a:pt x="424753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 descr="Những Quy chuẩn nước nuôi tôm mà người nông dân cần biết - Công ty TNHH Tôm  Việt">
            <a:extLst>
              <a:ext uri="{FF2B5EF4-FFF2-40B4-BE49-F238E27FC236}">
                <a16:creationId xmlns:a16="http://schemas.microsoft.com/office/drawing/2014/main" id="{1CB94948-3DDC-8545-BF3C-EF104891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2" y="2113518"/>
            <a:ext cx="7620000" cy="6739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1D68E13-0B50-1247-A6CA-E54E6537B5F1}"/>
              </a:ext>
            </a:extLst>
          </p:cNvPr>
          <p:cNvSpPr txBox="1"/>
          <p:nvPr/>
        </p:nvSpPr>
        <p:spPr>
          <a:xfrm>
            <a:off x="10210800" y="3705880"/>
            <a:ext cx="5105400" cy="52322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VN" sz="2800" dirty="0"/>
              <a:t>Nhiệt độ </a:t>
            </a:r>
            <a:r>
              <a:rPr lang="en-VN" sz="2800" baseline="30000" dirty="0"/>
              <a:t>(0</a:t>
            </a:r>
            <a:r>
              <a:rPr lang="en-VN" sz="2800" dirty="0"/>
              <a:t>C </a:t>
            </a:r>
            <a:r>
              <a:rPr lang="en-VN" sz="2800" baseline="30000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34660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CF55BF-03D8-01A8-CB80-2C7659D0B63D}"/>
              </a:ext>
            </a:extLst>
          </p:cNvPr>
          <p:cNvCxnSpPr/>
          <p:nvPr/>
        </p:nvCxnSpPr>
        <p:spPr>
          <a:xfrm>
            <a:off x="-533400" y="9791700"/>
            <a:ext cx="19202400" cy="0"/>
          </a:xfrm>
          <a:prstGeom prst="line">
            <a:avLst/>
          </a:prstGeom>
          <a:ln w="38100">
            <a:solidFill>
              <a:srgbClr val="4084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1FD03C9-F7B0-CA7F-5AA5-50AA60E953A7}"/>
              </a:ext>
            </a:extLst>
          </p:cNvPr>
          <p:cNvSpPr txBox="1"/>
          <p:nvPr/>
        </p:nvSpPr>
        <p:spPr>
          <a:xfrm>
            <a:off x="457200" y="495300"/>
            <a:ext cx="17525999" cy="378565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dirty="0"/>
              <a:t>– </a:t>
            </a:r>
            <a:r>
              <a:rPr lang="en-US" sz="4000" dirty="0" err="1"/>
              <a:t>Nhiệt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môi</a:t>
            </a:r>
            <a:r>
              <a:rPr lang="en-US" sz="4000" dirty="0"/>
              <a:t> </a:t>
            </a:r>
            <a:r>
              <a:rPr lang="en-US" sz="4000" dirty="0" err="1"/>
              <a:t>trường</a:t>
            </a:r>
            <a:r>
              <a:rPr lang="en-US" sz="4000" dirty="0"/>
              <a:t> </a:t>
            </a:r>
            <a:r>
              <a:rPr lang="en-US" sz="4000" dirty="0" err="1"/>
              <a:t>có</a:t>
            </a:r>
            <a:r>
              <a:rPr lang="en-US" sz="4000" dirty="0"/>
              <a:t> </a:t>
            </a:r>
            <a:r>
              <a:rPr lang="en-US" sz="4000" dirty="0" err="1"/>
              <a:t>ảnh</a:t>
            </a:r>
            <a:r>
              <a:rPr lang="en-US" sz="4000" dirty="0"/>
              <a:t> </a:t>
            </a:r>
            <a:r>
              <a:rPr lang="en-US" sz="4000" dirty="0" err="1"/>
              <a:t>hưởng</a:t>
            </a:r>
            <a:r>
              <a:rPr lang="en-US" sz="4000" dirty="0"/>
              <a:t> </a:t>
            </a:r>
            <a:r>
              <a:rPr lang="en-US" sz="4000" dirty="0" err="1"/>
              <a:t>lớn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tượng</a:t>
            </a:r>
            <a:r>
              <a:rPr lang="en-US" sz="4000" dirty="0"/>
              <a:t> </a:t>
            </a:r>
            <a:r>
              <a:rPr lang="en-US" sz="4000" dirty="0" err="1"/>
              <a:t>nuôi</a:t>
            </a:r>
            <a:r>
              <a:rPr lang="en-US" sz="4000" dirty="0"/>
              <a:t> </a:t>
            </a:r>
            <a:r>
              <a:rPr lang="en-US" sz="4000" dirty="0" err="1"/>
              <a:t>thuỷ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do</a:t>
            </a:r>
            <a:endParaRPr lang="en-VN" sz="4000" dirty="0"/>
          </a:p>
          <a:p>
            <a:pPr algn="just"/>
            <a:r>
              <a:rPr lang="en-US" sz="4000" dirty="0" err="1"/>
              <a:t>chúng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biến</a:t>
            </a:r>
            <a:r>
              <a:rPr lang="en-US" sz="4000" dirty="0"/>
              <a:t> </a:t>
            </a:r>
            <a:r>
              <a:rPr lang="en-US" sz="4000" dirty="0" err="1"/>
              <a:t>nhiệt</a:t>
            </a:r>
            <a:r>
              <a:rPr lang="en-US" sz="4000" dirty="0"/>
              <a:t>.</a:t>
            </a:r>
            <a:endParaRPr lang="en-VN" sz="4000" dirty="0"/>
          </a:p>
          <a:p>
            <a:pPr algn="just"/>
            <a:r>
              <a:rPr lang="en-US" sz="4000" dirty="0"/>
              <a:t>– </a:t>
            </a:r>
            <a:r>
              <a:rPr lang="en-US" sz="4000" dirty="0" err="1"/>
              <a:t>Nhiệt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ảnh</a:t>
            </a:r>
            <a:r>
              <a:rPr lang="en-US" sz="4000" dirty="0"/>
              <a:t> </a:t>
            </a:r>
            <a:r>
              <a:rPr lang="en-US" sz="4000" dirty="0" err="1"/>
              <a:t>hưởng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: </a:t>
            </a:r>
            <a:r>
              <a:rPr lang="en-US" sz="4000" dirty="0" err="1"/>
              <a:t>tỉ</a:t>
            </a:r>
            <a:r>
              <a:rPr lang="en-US" sz="4000" dirty="0"/>
              <a:t> </a:t>
            </a:r>
            <a:r>
              <a:rPr lang="en-US" sz="4000" dirty="0" err="1"/>
              <a:t>lệ</a:t>
            </a:r>
            <a:r>
              <a:rPr lang="en-US" sz="4000" dirty="0"/>
              <a:t> </a:t>
            </a:r>
            <a:r>
              <a:rPr lang="en-US" sz="4000" dirty="0" err="1"/>
              <a:t>sống</a:t>
            </a:r>
            <a:r>
              <a:rPr lang="en-US" sz="4000" dirty="0"/>
              <a:t>, </a:t>
            </a:r>
            <a:r>
              <a:rPr lang="en-US" sz="4000" dirty="0" err="1"/>
              <a:t>tốc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trưởng</a:t>
            </a:r>
            <a:r>
              <a:rPr lang="en-US" sz="4000" dirty="0"/>
              <a:t>, </a:t>
            </a:r>
            <a:r>
              <a:rPr lang="en-US" sz="4000" dirty="0" err="1"/>
              <a:t>khả</a:t>
            </a:r>
            <a:r>
              <a:rPr lang="en-US" sz="4000" dirty="0"/>
              <a:t> </a:t>
            </a:r>
            <a:r>
              <a:rPr lang="en-US" sz="4000" dirty="0" err="1"/>
              <a:t>năng</a:t>
            </a:r>
            <a:r>
              <a:rPr lang="en-US" sz="4000" dirty="0"/>
              <a:t> </a:t>
            </a:r>
            <a:r>
              <a:rPr lang="en-US" sz="4000" dirty="0" err="1"/>
              <a:t>sinh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</a:t>
            </a:r>
            <a:r>
              <a:rPr lang="en-US" sz="4000" dirty="0" err="1"/>
              <a:t>của</a:t>
            </a:r>
            <a:endParaRPr lang="en-VN" sz="4000" dirty="0"/>
          </a:p>
          <a:p>
            <a:pPr algn="just"/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thuỷ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, </a:t>
            </a:r>
            <a:r>
              <a:rPr lang="en-US" sz="4000" dirty="0" err="1"/>
              <a:t>mùa</a:t>
            </a:r>
            <a:r>
              <a:rPr lang="en-US" sz="4000" dirty="0"/>
              <a:t> </a:t>
            </a:r>
            <a:r>
              <a:rPr lang="en-US" sz="4000" dirty="0" err="1"/>
              <a:t>vụ</a:t>
            </a:r>
            <a:r>
              <a:rPr lang="en-US" sz="4000" dirty="0"/>
              <a:t> </a:t>
            </a:r>
            <a:r>
              <a:rPr lang="en-US" sz="4000" dirty="0" err="1"/>
              <a:t>nuôi</a:t>
            </a:r>
            <a:r>
              <a:rPr lang="en-US" sz="4000" dirty="0"/>
              <a:t>,</a:t>
            </a:r>
            <a:r>
              <a:rPr lang="en-VN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tượng</a:t>
            </a:r>
            <a:r>
              <a:rPr lang="en-US" sz="4000" dirty="0"/>
              <a:t> </a:t>
            </a:r>
            <a:r>
              <a:rPr lang="en-US" sz="4000" dirty="0" err="1"/>
              <a:t>nuôi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đặc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xuất</a:t>
            </a:r>
            <a:r>
              <a:rPr lang="en-US" sz="4000" dirty="0"/>
              <a:t> </a:t>
            </a:r>
            <a:r>
              <a:rPr lang="en-US" sz="4000" dirty="0" err="1"/>
              <a:t>hiện</a:t>
            </a:r>
            <a:r>
              <a:rPr lang="en-US" sz="4000" dirty="0"/>
              <a:t> </a:t>
            </a:r>
            <a:r>
              <a:rPr lang="en-US" sz="4000" dirty="0" err="1"/>
              <a:t>dịch</a:t>
            </a:r>
            <a:r>
              <a:rPr lang="en-VN" sz="4000" dirty="0"/>
              <a:t> </a:t>
            </a:r>
            <a:r>
              <a:rPr lang="en-US" sz="4000" dirty="0" err="1"/>
              <a:t>bệnh</a:t>
            </a:r>
            <a:r>
              <a:rPr lang="en-US" sz="4000" dirty="0"/>
              <a:t>.</a:t>
            </a:r>
            <a:endParaRPr lang="en-VN" sz="4000" dirty="0"/>
          </a:p>
          <a:p>
            <a:pPr algn="just"/>
            <a:r>
              <a:rPr lang="en-US" sz="4000" dirty="0"/>
              <a:t>– </a:t>
            </a:r>
            <a:r>
              <a:rPr lang="en-US" sz="4000" dirty="0" err="1"/>
              <a:t>Nhiệt</a:t>
            </a:r>
            <a:r>
              <a:rPr lang="en-US" sz="4000" dirty="0"/>
              <a:t> </a:t>
            </a:r>
            <a:r>
              <a:rPr lang="en-US" sz="4000" dirty="0" err="1"/>
              <a:t>độ</a:t>
            </a:r>
            <a:r>
              <a:rPr lang="en-US" sz="4000" dirty="0"/>
              <a:t> </a:t>
            </a:r>
            <a:r>
              <a:rPr lang="en-US" sz="4000" dirty="0" err="1"/>
              <a:t>phù</a:t>
            </a:r>
            <a:r>
              <a:rPr lang="en-US" sz="4000" dirty="0"/>
              <a:t> </a:t>
            </a:r>
            <a:r>
              <a:rPr lang="en-US" sz="4000" dirty="0" err="1"/>
              <a:t>hợp</a:t>
            </a:r>
            <a:r>
              <a:rPr lang="en-US" sz="4000" dirty="0"/>
              <a:t>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động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</a:t>
            </a:r>
            <a:r>
              <a:rPr lang="en-US" sz="4000" dirty="0" err="1"/>
              <a:t>thuỷ</a:t>
            </a:r>
            <a:r>
              <a:rPr lang="en-US" sz="4000" dirty="0"/>
              <a:t> </a:t>
            </a:r>
            <a:r>
              <a:rPr lang="en-US" sz="4000" dirty="0" err="1"/>
              <a:t>sản</a:t>
            </a:r>
            <a:r>
              <a:rPr lang="en-US" sz="4000" dirty="0"/>
              <a:t> </a:t>
            </a:r>
            <a:r>
              <a:rPr lang="en-US" sz="4000" dirty="0" err="1"/>
              <a:t>vùng</a:t>
            </a:r>
            <a:r>
              <a:rPr lang="en-US" sz="4000" dirty="0"/>
              <a:t> </a:t>
            </a:r>
            <a:r>
              <a:rPr lang="en-US" sz="4000" dirty="0" err="1"/>
              <a:t>nhiệt</a:t>
            </a:r>
            <a:r>
              <a:rPr lang="en-US" sz="4000" dirty="0"/>
              <a:t> </a:t>
            </a:r>
            <a:r>
              <a:rPr lang="en-US" sz="4000" dirty="0" err="1"/>
              <a:t>đới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rô</a:t>
            </a:r>
            <a:r>
              <a:rPr lang="en-US" sz="4000" dirty="0"/>
              <a:t> phi,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tra</a:t>
            </a:r>
            <a:r>
              <a:rPr lang="en-US" sz="4000" dirty="0"/>
              <a:t>,</a:t>
            </a:r>
            <a:endParaRPr lang="en-VN" sz="4000" dirty="0"/>
          </a:p>
          <a:p>
            <a:pPr algn="just"/>
            <a:r>
              <a:rPr lang="en-US" sz="4000" dirty="0" err="1"/>
              <a:t>tôm</a:t>
            </a:r>
            <a:r>
              <a:rPr lang="en-US" sz="4000" dirty="0"/>
              <a:t> </a:t>
            </a:r>
            <a:r>
              <a:rPr lang="en-US" sz="4000" dirty="0" err="1"/>
              <a:t>sú</a:t>
            </a:r>
            <a:r>
              <a:rPr lang="en-US" sz="4000" dirty="0"/>
              <a:t> </a:t>
            </a:r>
            <a:r>
              <a:rPr lang="en-US" sz="4000" dirty="0" err="1"/>
              <a:t>khoảng</a:t>
            </a:r>
            <a:r>
              <a:rPr lang="en-US" sz="4000" dirty="0"/>
              <a:t> 25 – 30oC; </a:t>
            </a:r>
            <a:r>
              <a:rPr lang="en-US" sz="4000" dirty="0" err="1"/>
              <a:t>đối</a:t>
            </a:r>
            <a:r>
              <a:rPr lang="en-US" sz="4000" dirty="0"/>
              <a:t> </a:t>
            </a:r>
            <a:r>
              <a:rPr lang="en-US" sz="4000" dirty="0" err="1"/>
              <a:t>với</a:t>
            </a:r>
            <a:r>
              <a:rPr lang="en-US" sz="4000" dirty="0"/>
              <a:t>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nước</a:t>
            </a:r>
            <a:r>
              <a:rPr lang="en-US" sz="4000" dirty="0"/>
              <a:t> </a:t>
            </a:r>
            <a:r>
              <a:rPr lang="en-US" sz="4000" dirty="0" err="1"/>
              <a:t>lạnh</a:t>
            </a:r>
            <a:r>
              <a:rPr lang="en-US" sz="4000" dirty="0"/>
              <a:t> </a:t>
            </a:r>
            <a:r>
              <a:rPr lang="en-US" sz="4000" dirty="0" err="1"/>
              <a:t>như</a:t>
            </a:r>
            <a:r>
              <a:rPr lang="en-US" sz="4000" dirty="0"/>
              <a:t>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hồi</a:t>
            </a:r>
            <a:r>
              <a:rPr lang="en-US" sz="4000" dirty="0"/>
              <a:t> </a:t>
            </a:r>
            <a:r>
              <a:rPr lang="en-US" sz="4000" dirty="0" err="1"/>
              <a:t>vân</a:t>
            </a:r>
            <a:r>
              <a:rPr lang="en-US" sz="4000" dirty="0"/>
              <a:t>, </a:t>
            </a:r>
            <a:r>
              <a:rPr lang="en-US" sz="4000" dirty="0" err="1"/>
              <a:t>cá</a:t>
            </a:r>
            <a:r>
              <a:rPr lang="en-US" sz="4000" dirty="0"/>
              <a:t> </a:t>
            </a:r>
            <a:r>
              <a:rPr lang="en-US" sz="4000" dirty="0" err="1"/>
              <a:t>tầm</a:t>
            </a:r>
            <a:r>
              <a:rPr lang="en-US" sz="4000" dirty="0"/>
              <a:t> </a:t>
            </a:r>
            <a:r>
              <a:rPr lang="en-US" sz="4000" dirty="0" err="1"/>
              <a:t>là</a:t>
            </a:r>
            <a:r>
              <a:rPr lang="en-US" sz="4000" dirty="0"/>
              <a:t> 13 – 18</a:t>
            </a:r>
            <a:r>
              <a:rPr lang="en-VN" sz="4000" baseline="30000" dirty="0"/>
              <a:t>0</a:t>
            </a:r>
            <a:r>
              <a:rPr lang="en-US" sz="4000" dirty="0"/>
              <a:t>C.</a:t>
            </a:r>
            <a:endParaRPr lang="en-VN" sz="4000" dirty="0"/>
          </a:p>
        </p:txBody>
      </p:sp>
      <p:pic>
        <p:nvPicPr>
          <p:cNvPr id="7170" name="Picture 2" descr="Nhiệt độ thích hợp của nước ao nuôi - Kỹ thuật thủy sản">
            <a:extLst>
              <a:ext uri="{FF2B5EF4-FFF2-40B4-BE49-F238E27FC236}">
                <a16:creationId xmlns:a16="http://schemas.microsoft.com/office/drawing/2014/main" id="{CFFA2CF1-96DF-5442-AA64-C541382EF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97926"/>
            <a:ext cx="7975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Quản lý nhiệt độ ao nuôi tôm như thế nào để hiệu quả?">
            <a:extLst>
              <a:ext uri="{FF2B5EF4-FFF2-40B4-BE49-F238E27FC236}">
                <a16:creationId xmlns:a16="http://schemas.microsoft.com/office/drawing/2014/main" id="{B77860F3-1FEC-7643-8B10-4D3442976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358" y="4597926"/>
            <a:ext cx="7680842" cy="486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79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5FEFAA-C70B-B244-ADC9-D52F4E0B6B4E}"/>
              </a:ext>
            </a:extLst>
          </p:cNvPr>
          <p:cNvSpPr txBox="1"/>
          <p:nvPr/>
        </p:nvSpPr>
        <p:spPr>
          <a:xfrm>
            <a:off x="533400" y="495300"/>
            <a:ext cx="762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thuỷ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endParaRPr lang="en-US" sz="50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b.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293ACE-5794-DF4D-A524-0BED937F0CEC}"/>
              </a:ext>
            </a:extLst>
          </p:cNvPr>
          <p:cNvSpPr txBox="1"/>
          <p:nvPr/>
        </p:nvSpPr>
        <p:spPr>
          <a:xfrm>
            <a:off x="838200" y="2324101"/>
            <a:ext cx="7162800" cy="4390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i="1" dirty="0" err="1">
                <a:solidFill>
                  <a:srgbClr val="00B0F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ội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b, </a:t>
            </a: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1.1, </a:t>
            </a:r>
            <a:r>
              <a:rPr lang="en-US" sz="4400" i="1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trang</a:t>
            </a:r>
            <a:r>
              <a:rPr lang="en-US" sz="4400" i="1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55, 56 SGK</a:t>
            </a:r>
            <a:r>
              <a:rPr lang="en-VN" sz="4400" i="1" dirty="0">
                <a:solidFill>
                  <a:srgbClr val="00B0F0"/>
                </a:solidFill>
                <a:effectLst/>
              </a:rPr>
              <a:t> , nghiên cứu bảng </a:t>
            </a:r>
            <a:r>
              <a:rPr lang="en-VN" sz="4400" i="1" kern="1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câu hỏi sau: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i="1" kern="1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4400" i="1" kern="1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VN" sz="4400" i="1" kern="100" dirty="0">
              <a:solidFill>
                <a:srgbClr val="00B0F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Độ đục, độ trong nước ao nuôi -">
            <a:extLst>
              <a:ext uri="{FF2B5EF4-FFF2-40B4-BE49-F238E27FC236}">
                <a16:creationId xmlns:a16="http://schemas.microsoft.com/office/drawing/2014/main" id="{CF635A2E-9C82-BB40-8A35-15A82F84D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562100"/>
            <a:ext cx="8001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66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2315</TotalTime>
  <Words>2727</Words>
  <PresentationFormat>Custom</PresentationFormat>
  <Paragraphs>272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Times New Roman</vt:lpstr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2024-08-06T16:37:01Z</dcterms:modified>
  <dc:identifier>DAF4_-oIh48</dc:identifier>
</cp:coreProperties>
</file>