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76" r:id="rId3"/>
    <p:sldId id="278" r:id="rId4"/>
    <p:sldId id="279" r:id="rId5"/>
    <p:sldId id="317" r:id="rId6"/>
    <p:sldId id="318" r:id="rId7"/>
    <p:sldId id="285" r:id="rId8"/>
    <p:sldId id="333" r:id="rId9"/>
    <p:sldId id="330" r:id="rId10"/>
    <p:sldId id="280" r:id="rId11"/>
    <p:sldId id="326" r:id="rId12"/>
    <p:sldId id="331" r:id="rId13"/>
    <p:sldId id="327" r:id="rId14"/>
    <p:sldId id="328" r:id="rId15"/>
    <p:sldId id="332" r:id="rId16"/>
    <p:sldId id="292" r:id="rId17"/>
    <p:sldId id="293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32"/>
    <a:srgbClr val="048DA4"/>
    <a:srgbClr val="006673"/>
    <a:srgbClr val="A3DBE1"/>
    <a:srgbClr val="E26714"/>
    <a:srgbClr val="EE8640"/>
    <a:srgbClr val="05788C"/>
    <a:srgbClr val="C0E6EA"/>
    <a:srgbClr val="A0DCFA"/>
    <a:srgbClr val="05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40" autoAdjust="0"/>
    <p:restoredTop sz="94090" autoAdjust="0"/>
  </p:normalViewPr>
  <p:slideViewPr>
    <p:cSldViewPr snapToGrid="0" showGuides="1">
      <p:cViewPr varScale="1">
        <p:scale>
          <a:sx n="88" d="100"/>
          <a:sy n="88" d="100"/>
        </p:scale>
        <p:origin x="28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05/04/2022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34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40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80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37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49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17794" y="1052932"/>
            <a:ext cx="985557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</a:rPr>
              <a:t>Complete the following sentences using the phrases from the box. (p. 120)</a:t>
            </a:r>
            <a:r>
              <a:rPr lang="en-VN" sz="4000" dirty="0">
                <a:solidFill>
                  <a:srgbClr val="F26532"/>
                </a:solidFill>
              </a:rPr>
              <a:t> </a:t>
            </a:r>
            <a:endParaRPr lang="en-US" sz="54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B51BBF0-031C-3A40-8894-4020A9347B20}"/>
              </a:ext>
            </a:extLst>
          </p:cNvPr>
          <p:cNvSpPr/>
          <p:nvPr/>
        </p:nvSpPr>
        <p:spPr>
          <a:xfrm>
            <a:off x="77639" y="2698342"/>
            <a:ext cx="3700732" cy="315754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a. responsible tourism</a:t>
            </a:r>
          </a:p>
          <a:p>
            <a:r>
              <a:rPr lang="en-US" sz="2400" dirty="0"/>
              <a:t>b. global warming</a:t>
            </a:r>
          </a:p>
          <a:p>
            <a:r>
              <a:rPr lang="en-US" sz="2400" dirty="0"/>
              <a:t>c. tourist attraction</a:t>
            </a:r>
          </a:p>
          <a:p>
            <a:r>
              <a:rPr lang="en-US" sz="2400" dirty="0"/>
              <a:t>d. environmental protection</a:t>
            </a:r>
          </a:p>
          <a:p>
            <a:r>
              <a:rPr lang="en-US" sz="2400" dirty="0"/>
              <a:t>e. endangered animals</a:t>
            </a:r>
          </a:p>
          <a:p>
            <a:pPr algn="ctr"/>
            <a:endParaRPr lang="en-VN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0D8703-2FB1-5B41-B993-B7A2B991F202}"/>
              </a:ext>
            </a:extLst>
          </p:cNvPr>
          <p:cNvSpPr txBox="1"/>
          <p:nvPr/>
        </p:nvSpPr>
        <p:spPr>
          <a:xfrm>
            <a:off x="4082832" y="2014958"/>
            <a:ext cx="81091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1. For many years, the museum of history has been a major _____________________ of the city.</a:t>
            </a:r>
          </a:p>
          <a:p>
            <a:pPr algn="just"/>
            <a:r>
              <a:rPr lang="en-US" sz="2400" dirty="0"/>
              <a:t>2. If the illegal hunting of __________________ cannot be prevented, the balance of the ecosystem will be</a:t>
            </a:r>
          </a:p>
          <a:p>
            <a:pPr algn="just"/>
            <a:r>
              <a:rPr lang="en-US" sz="2400" dirty="0"/>
              <a:t>destroyed.</a:t>
            </a:r>
          </a:p>
          <a:p>
            <a:pPr algn="just"/>
            <a:r>
              <a:rPr lang="en-US" sz="2400" dirty="0"/>
              <a:t>3. Higher temperatures and more extreme weather events are caused by _______________.</a:t>
            </a:r>
          </a:p>
          <a:p>
            <a:pPr algn="just"/>
            <a:r>
              <a:rPr lang="en-US" sz="2400" dirty="0"/>
              <a:t>4. ________________________ </a:t>
            </a:r>
            <a:r>
              <a:rPr lang="en-US" sz="2400" dirty="0" err="1"/>
              <a:t>programmes</a:t>
            </a:r>
            <a:r>
              <a:rPr lang="en-US" sz="2400" dirty="0"/>
              <a:t> aim to reduce the risks to the environment.</a:t>
            </a:r>
          </a:p>
          <a:p>
            <a:pPr algn="just"/>
            <a:r>
              <a:rPr lang="en-US" sz="2400" dirty="0"/>
              <a:t>5. One of the benefits of ____________________ is that it creates job opportunities for local people.</a:t>
            </a:r>
          </a:p>
          <a:p>
            <a:endParaRPr lang="en-VN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F5E804-5405-5445-931C-7D1D056A9760}"/>
              </a:ext>
            </a:extLst>
          </p:cNvPr>
          <p:cNvSpPr txBox="1"/>
          <p:nvPr/>
        </p:nvSpPr>
        <p:spPr>
          <a:xfrm>
            <a:off x="4476313" y="2391746"/>
            <a:ext cx="2635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26532"/>
                </a:solidFill>
              </a:rPr>
              <a:t>c. tourist attraction</a:t>
            </a:r>
          </a:p>
          <a:p>
            <a:endParaRPr lang="en-VN" sz="2400" b="1" dirty="0">
              <a:solidFill>
                <a:srgbClr val="F2653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0CF7DB-7D39-814F-A28A-B8E13FE6A1BE}"/>
              </a:ext>
            </a:extLst>
          </p:cNvPr>
          <p:cNvSpPr txBox="1"/>
          <p:nvPr/>
        </p:nvSpPr>
        <p:spPr>
          <a:xfrm>
            <a:off x="7764804" y="2745916"/>
            <a:ext cx="3080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26532"/>
                </a:solidFill>
              </a:rPr>
              <a:t>e. endangered animals</a:t>
            </a:r>
          </a:p>
          <a:p>
            <a:endParaRPr lang="en-VN" sz="2400" b="1" dirty="0">
              <a:solidFill>
                <a:srgbClr val="F2653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136455-F077-6543-A9C5-DEE3117069CE}"/>
              </a:ext>
            </a:extLst>
          </p:cNvPr>
          <p:cNvSpPr txBox="1"/>
          <p:nvPr/>
        </p:nvSpPr>
        <p:spPr>
          <a:xfrm>
            <a:off x="5440091" y="4203669"/>
            <a:ext cx="24720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26532"/>
                </a:solidFill>
              </a:rPr>
              <a:t>b. global warming</a:t>
            </a:r>
          </a:p>
          <a:p>
            <a:endParaRPr lang="en-VN" sz="2400" b="1" dirty="0">
              <a:solidFill>
                <a:srgbClr val="F2653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833704-8089-6C4F-B5C9-A3A43CBD1602}"/>
              </a:ext>
            </a:extLst>
          </p:cNvPr>
          <p:cNvSpPr txBox="1"/>
          <p:nvPr/>
        </p:nvSpPr>
        <p:spPr>
          <a:xfrm>
            <a:off x="4378547" y="4557839"/>
            <a:ext cx="3777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26532"/>
                </a:solidFill>
              </a:rPr>
              <a:t>d. environmental protection</a:t>
            </a:r>
          </a:p>
          <a:p>
            <a:endParaRPr lang="en-VN" sz="2400" b="1" dirty="0">
              <a:solidFill>
                <a:srgbClr val="F2653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3467C7-C079-3C4F-82DC-CB7A3325C2B0}"/>
              </a:ext>
            </a:extLst>
          </p:cNvPr>
          <p:cNvSpPr txBox="1"/>
          <p:nvPr/>
        </p:nvSpPr>
        <p:spPr>
          <a:xfrm>
            <a:off x="7764804" y="5245923"/>
            <a:ext cx="30235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26532"/>
                </a:solidFill>
              </a:rPr>
              <a:t>a. responsible tourism</a:t>
            </a:r>
          </a:p>
          <a:p>
            <a:endParaRPr lang="en-VN" sz="2400" b="1" dirty="0">
              <a:solidFill>
                <a:srgbClr val="F265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02452" y="1126505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844" y="1023865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84521" y="966232"/>
            <a:ext cx="1110747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</a:rPr>
              <a:t>Choose the correct word or phrase to complete each of the following sentences. (p. 120)</a:t>
            </a:r>
            <a:r>
              <a:rPr lang="en-VN" sz="4000" dirty="0">
                <a:solidFill>
                  <a:srgbClr val="F26532"/>
                </a:solidFill>
              </a:rPr>
              <a:t> </a:t>
            </a:r>
            <a:endParaRPr lang="en-US" sz="72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DB727-D510-BC4B-B25A-E4ADFD34EE31}"/>
              </a:ext>
            </a:extLst>
          </p:cNvPr>
          <p:cNvSpPr txBox="1"/>
          <p:nvPr/>
        </p:nvSpPr>
        <p:spPr>
          <a:xfrm>
            <a:off x="746747" y="2355312"/>
            <a:ext cx="11107479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1. Pollution is one of the main reasons for the destruction of the </a:t>
            </a:r>
            <a:r>
              <a:rPr lang="en-US" sz="2400" b="1" dirty="0">
                <a:solidFill>
                  <a:srgbClr val="048DA4"/>
                </a:solidFill>
              </a:rPr>
              <a:t>ecotour / ecosystem</a:t>
            </a:r>
            <a:r>
              <a:rPr lang="en-US" sz="2400" dirty="0">
                <a:solidFill>
                  <a:srgbClr val="048DA4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2. We’re going on a(n) </a:t>
            </a:r>
            <a:r>
              <a:rPr lang="en-US" sz="2400" b="1" dirty="0">
                <a:solidFill>
                  <a:srgbClr val="048DA4"/>
                </a:solidFill>
              </a:rPr>
              <a:t>eco-friendly / user-friendly </a:t>
            </a:r>
            <a:r>
              <a:rPr lang="en-US" sz="2400" dirty="0"/>
              <a:t>fieldtrip to the countryside this weekend.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3. Tourists are not allowed to </a:t>
            </a:r>
            <a:r>
              <a:rPr lang="en-US" sz="2400" b="1" dirty="0">
                <a:solidFill>
                  <a:srgbClr val="048DA4"/>
                </a:solidFill>
              </a:rPr>
              <a:t>litter / rubbish </a:t>
            </a:r>
            <a:r>
              <a:rPr lang="en-US" sz="2400" dirty="0"/>
              <a:t>in the park.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4. </a:t>
            </a:r>
            <a:r>
              <a:rPr lang="en-US" sz="2400" b="1" dirty="0">
                <a:solidFill>
                  <a:srgbClr val="048DA4"/>
                </a:solidFill>
              </a:rPr>
              <a:t>Mass tourism / Ecotourism </a:t>
            </a:r>
            <a:r>
              <a:rPr lang="en-US" sz="2400" dirty="0"/>
              <a:t>helps to protect the natural environment.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5. Habitat loss is one of the greatest threats to </a:t>
            </a:r>
            <a:r>
              <a:rPr lang="en-US" sz="2400" b="1" dirty="0">
                <a:solidFill>
                  <a:srgbClr val="048DA4"/>
                </a:solidFill>
              </a:rPr>
              <a:t>biodiversity / biology</a:t>
            </a:r>
            <a:r>
              <a:rPr lang="en-US" sz="2400" dirty="0">
                <a:solidFill>
                  <a:srgbClr val="048DA4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VN" sz="24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D6B970-5810-5545-A8A7-8AE8185F0048}"/>
              </a:ext>
            </a:extLst>
          </p:cNvPr>
          <p:cNvCxnSpPr>
            <a:cxnSpLocks/>
          </p:cNvCxnSpPr>
          <p:nvPr/>
        </p:nvCxnSpPr>
        <p:spPr>
          <a:xfrm>
            <a:off x="9982200" y="2876550"/>
            <a:ext cx="142875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ED8257C-65F6-8A4A-88FC-13235CD240BD}"/>
              </a:ext>
            </a:extLst>
          </p:cNvPr>
          <p:cNvCxnSpPr>
            <a:cxnSpLocks/>
          </p:cNvCxnSpPr>
          <p:nvPr/>
        </p:nvCxnSpPr>
        <p:spPr>
          <a:xfrm>
            <a:off x="3657600" y="3429000"/>
            <a:ext cx="142875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0C088E0-0884-044A-8B50-DD98584DECE5}"/>
              </a:ext>
            </a:extLst>
          </p:cNvPr>
          <p:cNvCxnSpPr>
            <a:cxnSpLocks/>
          </p:cNvCxnSpPr>
          <p:nvPr/>
        </p:nvCxnSpPr>
        <p:spPr>
          <a:xfrm>
            <a:off x="4461497" y="4533900"/>
            <a:ext cx="624853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88AB94B-3B54-1C45-8EB5-B1069029CB8A}"/>
              </a:ext>
            </a:extLst>
          </p:cNvPr>
          <p:cNvCxnSpPr>
            <a:cxnSpLocks/>
          </p:cNvCxnSpPr>
          <p:nvPr/>
        </p:nvCxnSpPr>
        <p:spPr>
          <a:xfrm>
            <a:off x="3032747" y="5067300"/>
            <a:ext cx="142875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8217FAE-634E-C24B-90E9-41DBD9AF27B4}"/>
              </a:ext>
            </a:extLst>
          </p:cNvPr>
          <p:cNvCxnSpPr>
            <a:cxnSpLocks/>
          </p:cNvCxnSpPr>
          <p:nvPr/>
        </p:nvCxnSpPr>
        <p:spPr>
          <a:xfrm>
            <a:off x="6638260" y="5657850"/>
            <a:ext cx="142875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65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94588" y="127052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12986" y="213121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58844" y="342183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06007" y="1089187"/>
            <a:ext cx="53302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Video watching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09159" y="1946784"/>
            <a:ext cx="5327125" cy="8459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dirty="0">
                <a:solidFill>
                  <a:srgbClr val="006673"/>
                </a:solidFill>
              </a:rPr>
              <a:t>Task 1: </a:t>
            </a:r>
            <a:r>
              <a:rPr lang="en-US" dirty="0">
                <a:solidFill>
                  <a:srgbClr val="006673"/>
                </a:solidFill>
              </a:rPr>
              <a:t>Mark the stressed syllables in the words in bold. Listen and repeat, paying attention to the rhythm. (p. 120)</a:t>
            </a:r>
            <a:r>
              <a:rPr lang="en-VN" dirty="0">
                <a:solidFill>
                  <a:srgbClr val="006673"/>
                </a:solidFill>
              </a:rPr>
              <a:t>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09159" y="3042576"/>
            <a:ext cx="5327125" cy="12386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dirty="0">
                <a:solidFill>
                  <a:srgbClr val="006673"/>
                </a:solidFill>
              </a:rPr>
              <a:t>Task </a:t>
            </a:r>
            <a:r>
              <a:rPr lang="en-GB" dirty="0">
                <a:solidFill>
                  <a:srgbClr val="006673"/>
                </a:solidFill>
              </a:rPr>
              <a:t>1</a:t>
            </a:r>
            <a:r>
              <a:rPr lang="en-VN" dirty="0">
                <a:solidFill>
                  <a:srgbClr val="006673"/>
                </a:solidFill>
              </a:rPr>
              <a:t>: Co</a:t>
            </a:r>
            <a:r>
              <a:rPr lang="en-US" dirty="0" err="1">
                <a:solidFill>
                  <a:srgbClr val="006673"/>
                </a:solidFill>
              </a:rPr>
              <a:t>mplete</a:t>
            </a:r>
            <a:r>
              <a:rPr lang="en-US" dirty="0">
                <a:solidFill>
                  <a:srgbClr val="006673"/>
                </a:solidFill>
              </a:rPr>
              <a:t> the following sentences using the phrases from the box. (p. 120)</a:t>
            </a:r>
            <a:r>
              <a:rPr lang="en-VN" dirty="0">
                <a:solidFill>
                  <a:srgbClr val="006673"/>
                </a:solidFill>
              </a:rPr>
              <a:t> </a:t>
            </a:r>
          </a:p>
          <a:p>
            <a:r>
              <a:rPr lang="en-VN" dirty="0">
                <a:solidFill>
                  <a:srgbClr val="006673"/>
                </a:solidFill>
              </a:rPr>
              <a:t>Task </a:t>
            </a:r>
            <a:r>
              <a:rPr lang="en-GB" dirty="0">
                <a:solidFill>
                  <a:srgbClr val="006673"/>
                </a:solidFill>
              </a:rPr>
              <a:t>2</a:t>
            </a:r>
            <a:r>
              <a:rPr lang="en-VN" dirty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Choose the correct word or phrase to complete each of the following sentences. (p. 120)</a:t>
            </a:r>
            <a:endParaRPr lang="en-VN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101772" y="151321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193224" y="243151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3109577" y="3808624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696852" y="494513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09161" y="4540044"/>
            <a:ext cx="5327123" cy="12386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dirty="0">
                <a:solidFill>
                  <a:srgbClr val="006673"/>
                </a:solidFill>
              </a:rPr>
              <a:t>Task </a:t>
            </a:r>
            <a:r>
              <a:rPr lang="en-GB" dirty="0">
                <a:solidFill>
                  <a:srgbClr val="006673"/>
                </a:solidFill>
              </a:rPr>
              <a:t>1</a:t>
            </a:r>
            <a:r>
              <a:rPr lang="en-VN" dirty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Change these sentences into reported speech. (p. 121)</a:t>
            </a:r>
            <a:endParaRPr lang="en-VN" dirty="0">
              <a:solidFill>
                <a:srgbClr val="006673"/>
              </a:solidFill>
            </a:endParaRPr>
          </a:p>
          <a:p>
            <a:r>
              <a:rPr lang="en-VN" dirty="0">
                <a:solidFill>
                  <a:srgbClr val="006673"/>
                </a:solidFill>
              </a:rPr>
              <a:t>Task </a:t>
            </a:r>
            <a:r>
              <a:rPr lang="en-GB" dirty="0">
                <a:solidFill>
                  <a:srgbClr val="006673"/>
                </a:solidFill>
              </a:rPr>
              <a:t>2</a:t>
            </a:r>
            <a:r>
              <a:rPr lang="en-VN" dirty="0">
                <a:solidFill>
                  <a:srgbClr val="006673"/>
                </a:solidFill>
              </a:rPr>
              <a:t>: </a:t>
            </a:r>
            <a:r>
              <a:rPr lang="en-GB" dirty="0">
                <a:solidFill>
                  <a:srgbClr val="006673"/>
                </a:solidFill>
              </a:rPr>
              <a:t>M</a:t>
            </a:r>
            <a:r>
              <a:rPr lang="en-US" dirty="0" err="1">
                <a:solidFill>
                  <a:srgbClr val="006673"/>
                </a:solidFill>
              </a:rPr>
              <a:t>atch</a:t>
            </a:r>
            <a:r>
              <a:rPr lang="en-US" dirty="0">
                <a:solidFill>
                  <a:srgbClr val="006673"/>
                </a:solidFill>
              </a:rPr>
              <a:t> the two parts to make complete sentences. (p. 121)</a:t>
            </a:r>
            <a:endParaRPr lang="en-VN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333801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02452" y="1126505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844" y="1023865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84521" y="966232"/>
            <a:ext cx="111074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</a:rPr>
              <a:t>Change these sentences into reported speech. (p. 121)</a:t>
            </a:r>
            <a:r>
              <a:rPr lang="en-VN" sz="4000" dirty="0">
                <a:solidFill>
                  <a:srgbClr val="F26532"/>
                </a:solidFill>
              </a:rPr>
              <a:t> </a:t>
            </a:r>
            <a:endParaRPr lang="en-US" sz="96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689B24-FB26-ED4B-8DDF-5245C4DB624D}"/>
              </a:ext>
            </a:extLst>
          </p:cNvPr>
          <p:cNvSpPr/>
          <p:nvPr/>
        </p:nvSpPr>
        <p:spPr>
          <a:xfrm>
            <a:off x="280732" y="1320175"/>
            <a:ext cx="11977341" cy="499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en-US" sz="2200" dirty="0">
                <a:solidFill>
                  <a:srgbClr val="009A80"/>
                </a:solidFill>
              </a:rPr>
              <a:t>1. </a:t>
            </a:r>
            <a:r>
              <a:rPr lang="en-US" sz="2200" dirty="0"/>
              <a:t>‛I am doing research on sustainable tourism,’ said my brother.</a:t>
            </a:r>
          </a:p>
          <a:p>
            <a:pPr>
              <a:lnSpc>
                <a:spcPct val="300000"/>
              </a:lnSpc>
            </a:pPr>
            <a:r>
              <a:rPr lang="en-US" sz="2200" dirty="0">
                <a:solidFill>
                  <a:srgbClr val="009A80"/>
                </a:solidFill>
              </a:rPr>
              <a:t>2. </a:t>
            </a:r>
            <a:r>
              <a:rPr lang="en-US" sz="2200" dirty="0"/>
              <a:t>‛Do you like watching </a:t>
            </a:r>
            <a:r>
              <a:rPr lang="en-US" sz="2200" dirty="0" err="1"/>
              <a:t>programmes</a:t>
            </a:r>
            <a:r>
              <a:rPr lang="en-US" sz="2200" dirty="0"/>
              <a:t> about wildlife and nature, Nam?’ Minh asked.</a:t>
            </a:r>
          </a:p>
          <a:p>
            <a:pPr>
              <a:lnSpc>
                <a:spcPct val="300000"/>
              </a:lnSpc>
            </a:pPr>
            <a:r>
              <a:rPr lang="en-US" sz="2200" dirty="0">
                <a:solidFill>
                  <a:srgbClr val="009A80"/>
                </a:solidFill>
              </a:rPr>
              <a:t>3. </a:t>
            </a:r>
            <a:r>
              <a:rPr lang="en-US" sz="2200" dirty="0"/>
              <a:t>‛What can we do to reduce the impact of global warming on the environment, </a:t>
            </a:r>
            <a:r>
              <a:rPr lang="en-US" sz="2200" dirty="0" err="1"/>
              <a:t>Mr</a:t>
            </a:r>
            <a:r>
              <a:rPr lang="en-US" sz="2200" dirty="0"/>
              <a:t> Smith?’ </a:t>
            </a:r>
            <a:r>
              <a:rPr lang="en-US" sz="2200" dirty="0" err="1"/>
              <a:t>Hoa</a:t>
            </a:r>
            <a:r>
              <a:rPr lang="en-US" sz="2200" dirty="0"/>
              <a:t> asked.</a:t>
            </a:r>
          </a:p>
          <a:p>
            <a:pPr>
              <a:lnSpc>
                <a:spcPct val="300000"/>
              </a:lnSpc>
            </a:pPr>
            <a:r>
              <a:rPr lang="en-US" sz="2200" dirty="0">
                <a:solidFill>
                  <a:srgbClr val="009A80"/>
                </a:solidFill>
              </a:rPr>
              <a:t>4. </a:t>
            </a:r>
            <a:r>
              <a:rPr lang="en-US" sz="2200" dirty="0"/>
              <a:t>‛We are going to </a:t>
            </a:r>
            <a:r>
              <a:rPr lang="en-US" sz="2200" dirty="0" err="1"/>
              <a:t>organise</a:t>
            </a:r>
            <a:r>
              <a:rPr lang="en-US" sz="2200" dirty="0"/>
              <a:t> a lot of activities during Earth Hour this year,’ the club’s secretary said.</a:t>
            </a:r>
          </a:p>
          <a:p>
            <a:pPr>
              <a:lnSpc>
                <a:spcPct val="300000"/>
              </a:lnSpc>
            </a:pPr>
            <a:r>
              <a:rPr lang="en-US" sz="2200" dirty="0">
                <a:solidFill>
                  <a:srgbClr val="009A80"/>
                </a:solidFill>
              </a:rPr>
              <a:t>5. </a:t>
            </a:r>
            <a:r>
              <a:rPr lang="en-US" sz="2200" dirty="0"/>
              <a:t>‛The animals will not survive the extreme cold weather in the North,’ the teacher explained.</a:t>
            </a:r>
            <a:endParaRPr lang="en-US" sz="2200" dirty="0"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BE3303-BB1F-6843-AB4E-4C3909C8F78C}"/>
              </a:ext>
            </a:extLst>
          </p:cNvPr>
          <p:cNvSpPr txBox="1"/>
          <p:nvPr/>
        </p:nvSpPr>
        <p:spPr>
          <a:xfrm>
            <a:off x="352352" y="2298542"/>
            <a:ext cx="8049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solidFill>
                  <a:srgbClr val="F26532"/>
                </a:solidFill>
              </a:rPr>
              <a:t>My brother said he was doing research into sustainable tourism.</a:t>
            </a:r>
            <a:r>
              <a:rPr lang="en-VN" sz="2200" b="1" dirty="0">
                <a:solidFill>
                  <a:srgbClr val="F26532"/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C9CC9-F71A-764E-A8EC-7FD60BDCC35B}"/>
              </a:ext>
            </a:extLst>
          </p:cNvPr>
          <p:cNvSpPr/>
          <p:nvPr/>
        </p:nvSpPr>
        <p:spPr>
          <a:xfrm>
            <a:off x="223157" y="3327938"/>
            <a:ext cx="115350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F26532"/>
                </a:solidFill>
                <a:ea typeface="Calibri" panose="020F0502020204030204" pitchFamily="34" charset="0"/>
              </a:rPr>
              <a:t>Minh asked Nam whether he liked watching </a:t>
            </a:r>
            <a:r>
              <a:rPr lang="en-US" sz="2200" b="1" i="1" dirty="0" err="1">
                <a:solidFill>
                  <a:srgbClr val="F26532"/>
                </a:solidFill>
                <a:ea typeface="Calibri" panose="020F0502020204030204" pitchFamily="34" charset="0"/>
              </a:rPr>
              <a:t>programmes</a:t>
            </a:r>
            <a:r>
              <a:rPr lang="en-US" sz="2200" b="1" i="1" dirty="0">
                <a:solidFill>
                  <a:srgbClr val="F26532"/>
                </a:solidFill>
                <a:ea typeface="Calibri" panose="020F0502020204030204" pitchFamily="34" charset="0"/>
              </a:rPr>
              <a:t> about wildlife and nature.</a:t>
            </a:r>
            <a:r>
              <a:rPr lang="en-VN" sz="2200" b="1" dirty="0">
                <a:solidFill>
                  <a:srgbClr val="F26532"/>
                </a:solidFill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5B1704-23CD-7848-88FA-7A5F1BAED096}"/>
              </a:ext>
            </a:extLst>
          </p:cNvPr>
          <p:cNvSpPr/>
          <p:nvPr/>
        </p:nvSpPr>
        <p:spPr>
          <a:xfrm>
            <a:off x="210107" y="4197029"/>
            <a:ext cx="118871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err="1">
                <a:solidFill>
                  <a:srgbClr val="F26532"/>
                </a:solidFill>
                <a:ea typeface="Calibri" panose="020F0502020204030204" pitchFamily="34" charset="0"/>
              </a:rPr>
              <a:t>Hoa</a:t>
            </a:r>
            <a:r>
              <a:rPr lang="en-US" sz="2200" b="1" i="1" dirty="0">
                <a:solidFill>
                  <a:srgbClr val="F26532"/>
                </a:solidFill>
                <a:ea typeface="Calibri" panose="020F0502020204030204" pitchFamily="34" charset="0"/>
              </a:rPr>
              <a:t> asked </a:t>
            </a:r>
            <a:r>
              <a:rPr lang="en-US" sz="2200" b="1" i="1" dirty="0" err="1">
                <a:solidFill>
                  <a:srgbClr val="F26532"/>
                </a:solidFill>
                <a:ea typeface="Calibri" panose="020F0502020204030204" pitchFamily="34" charset="0"/>
              </a:rPr>
              <a:t>Mr</a:t>
            </a:r>
            <a:r>
              <a:rPr lang="en-US" sz="2200" b="1" i="1" dirty="0">
                <a:solidFill>
                  <a:srgbClr val="F26532"/>
                </a:solidFill>
                <a:ea typeface="Calibri" panose="020F0502020204030204" pitchFamily="34" charset="0"/>
              </a:rPr>
              <a:t> Smith what they could / can do to reduce the impact of global warming on the environment.</a:t>
            </a:r>
            <a:r>
              <a:rPr lang="en-VN" sz="2200" b="1" dirty="0">
                <a:solidFill>
                  <a:srgbClr val="F26532"/>
                </a:solidFill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3D06C2-8366-9F4D-9B44-D808918ED621}"/>
              </a:ext>
            </a:extLst>
          </p:cNvPr>
          <p:cNvSpPr/>
          <p:nvPr/>
        </p:nvSpPr>
        <p:spPr>
          <a:xfrm>
            <a:off x="143665" y="5320175"/>
            <a:ext cx="120541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F26532"/>
                </a:solidFill>
                <a:ea typeface="Calibri" panose="020F0502020204030204" pitchFamily="34" charset="0"/>
              </a:rPr>
              <a:t>The club’s secretary said they were going to </a:t>
            </a:r>
            <a:r>
              <a:rPr lang="en-US" sz="2200" b="1" i="1" dirty="0" err="1">
                <a:solidFill>
                  <a:srgbClr val="F26532"/>
                </a:solidFill>
                <a:ea typeface="Calibri" panose="020F0502020204030204" pitchFamily="34" charset="0"/>
              </a:rPr>
              <a:t>organise</a:t>
            </a:r>
            <a:r>
              <a:rPr lang="en-US" sz="2200" b="1" i="1" dirty="0">
                <a:solidFill>
                  <a:srgbClr val="F26532"/>
                </a:solidFill>
                <a:ea typeface="Calibri" panose="020F0502020204030204" pitchFamily="34" charset="0"/>
              </a:rPr>
              <a:t> a lot of activities during Earth Hour that year.</a:t>
            </a:r>
            <a:r>
              <a:rPr lang="en-VN" sz="2200" b="1" dirty="0">
                <a:solidFill>
                  <a:srgbClr val="F26532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57EE6F-C88C-B248-88C3-E3B9DBEB950D}"/>
              </a:ext>
            </a:extLst>
          </p:cNvPr>
          <p:cNvSpPr/>
          <p:nvPr/>
        </p:nvSpPr>
        <p:spPr>
          <a:xfrm>
            <a:off x="154697" y="6265183"/>
            <a:ext cx="117565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F26532"/>
                </a:solidFill>
                <a:ea typeface="Calibri" panose="020F0502020204030204" pitchFamily="34" charset="0"/>
              </a:rPr>
              <a:t>The teacher explained that the animals would / will not survive extreme cold weather in the North.</a:t>
            </a:r>
            <a:r>
              <a:rPr lang="en-VN" sz="2200" b="1" dirty="0">
                <a:solidFill>
                  <a:srgbClr val="F2653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356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02452" y="1126505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844" y="1023865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84521" y="966232"/>
            <a:ext cx="111074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F26532"/>
                </a:solidFill>
              </a:rPr>
              <a:t>M</a:t>
            </a:r>
            <a:r>
              <a:rPr lang="en-US" sz="2800" b="1" dirty="0" err="1">
                <a:solidFill>
                  <a:srgbClr val="F26532"/>
                </a:solidFill>
              </a:rPr>
              <a:t>atch</a:t>
            </a:r>
            <a:r>
              <a:rPr lang="en-US" sz="2800" b="1" dirty="0">
                <a:solidFill>
                  <a:srgbClr val="F26532"/>
                </a:solidFill>
              </a:rPr>
              <a:t> the two parts to make complete sentences. (p. 121)</a:t>
            </a:r>
            <a:r>
              <a:rPr lang="en-VN" sz="4000" dirty="0">
                <a:solidFill>
                  <a:srgbClr val="F26532"/>
                </a:solidFill>
              </a:rPr>
              <a:t> </a:t>
            </a:r>
            <a:endParaRPr lang="en-US" sz="166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1C3A1FE-5C5E-5544-B419-35C639EC4867}"/>
              </a:ext>
            </a:extLst>
          </p:cNvPr>
          <p:cNvSpPr/>
          <p:nvPr/>
        </p:nvSpPr>
        <p:spPr>
          <a:xfrm>
            <a:off x="455241" y="1879418"/>
            <a:ext cx="4667697" cy="7078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VN" sz="2200" dirty="0"/>
              <a:t>1. </a:t>
            </a:r>
            <a:r>
              <a:rPr lang="en-US" sz="2200" dirty="0"/>
              <a:t>If we keep cutting down forests,</a:t>
            </a:r>
          </a:p>
          <a:p>
            <a:endParaRPr lang="en-VN" sz="2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2CB35A0-C448-7D48-8E99-F18BF05F24C6}"/>
              </a:ext>
            </a:extLst>
          </p:cNvPr>
          <p:cNvSpPr/>
          <p:nvPr/>
        </p:nvSpPr>
        <p:spPr>
          <a:xfrm>
            <a:off x="442043" y="2830617"/>
            <a:ext cx="4667697" cy="7078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VN" sz="2200" dirty="0"/>
              <a:t>2. </a:t>
            </a:r>
            <a:r>
              <a:rPr lang="en-US" sz="2200" dirty="0"/>
              <a:t>If we use public transport more,</a:t>
            </a:r>
          </a:p>
          <a:p>
            <a:endParaRPr lang="en-VN" sz="22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54935E8-E664-BD40-99D2-4AE6036CC4E6}"/>
              </a:ext>
            </a:extLst>
          </p:cNvPr>
          <p:cNvSpPr/>
          <p:nvPr/>
        </p:nvSpPr>
        <p:spPr>
          <a:xfrm>
            <a:off x="428844" y="3792988"/>
            <a:ext cx="4667697" cy="7078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VN" sz="2200" dirty="0"/>
              <a:t>3. </a:t>
            </a:r>
            <a:r>
              <a:rPr lang="en-US" sz="2200" dirty="0"/>
              <a:t>If global warming continues,</a:t>
            </a:r>
          </a:p>
          <a:p>
            <a:endParaRPr lang="en-VN" sz="22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32FC64F-1E2B-4549-A82F-780C4C264F8B}"/>
              </a:ext>
            </a:extLst>
          </p:cNvPr>
          <p:cNvSpPr/>
          <p:nvPr/>
        </p:nvSpPr>
        <p:spPr>
          <a:xfrm>
            <a:off x="428844" y="4804819"/>
            <a:ext cx="4667697" cy="7078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VN" sz="2200" dirty="0"/>
              <a:t>4. </a:t>
            </a:r>
            <a:r>
              <a:rPr lang="en-US" sz="2200" dirty="0"/>
              <a:t>If the laws on illegal hunting were stricter,</a:t>
            </a:r>
          </a:p>
          <a:p>
            <a:endParaRPr lang="en-VN" sz="22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40B2479-832A-F349-88C6-E6498C22148B}"/>
              </a:ext>
            </a:extLst>
          </p:cNvPr>
          <p:cNvSpPr/>
          <p:nvPr/>
        </p:nvSpPr>
        <p:spPr>
          <a:xfrm>
            <a:off x="6664651" y="3716999"/>
            <a:ext cx="4993759" cy="7078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200" dirty="0"/>
              <a:t>c. the sea level will rise.</a:t>
            </a:r>
          </a:p>
          <a:p>
            <a:endParaRPr lang="en-US" sz="2200" dirty="0"/>
          </a:p>
          <a:p>
            <a:endParaRPr lang="en-VN" sz="220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11D3909-A8E1-234E-BE58-B4D293FA1B48}"/>
              </a:ext>
            </a:extLst>
          </p:cNvPr>
          <p:cNvSpPr/>
          <p:nvPr/>
        </p:nvSpPr>
        <p:spPr>
          <a:xfrm>
            <a:off x="6664653" y="4726091"/>
            <a:ext cx="4993759" cy="7078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200" dirty="0"/>
              <a:t>d. deforestation will be more serious.</a:t>
            </a:r>
          </a:p>
          <a:p>
            <a:endParaRPr lang="en-VN" sz="2200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DC48280-50CC-5E47-9013-88B261FD4033}"/>
              </a:ext>
            </a:extLst>
          </p:cNvPr>
          <p:cNvSpPr/>
          <p:nvPr/>
        </p:nvSpPr>
        <p:spPr>
          <a:xfrm>
            <a:off x="6664652" y="2812624"/>
            <a:ext cx="4993759" cy="7078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200" dirty="0"/>
              <a:t>b. there would be no life on earth.</a:t>
            </a:r>
          </a:p>
          <a:p>
            <a:endParaRPr lang="en-VN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D8C93AA-F345-2B4D-B2D2-FAD87D84D641}"/>
              </a:ext>
            </a:extLst>
          </p:cNvPr>
          <p:cNvSpPr/>
          <p:nvPr/>
        </p:nvSpPr>
        <p:spPr>
          <a:xfrm>
            <a:off x="6664652" y="1827420"/>
            <a:ext cx="4993759" cy="7078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200" dirty="0"/>
              <a:t>a. our cities will get cleaner.</a:t>
            </a:r>
          </a:p>
          <a:p>
            <a:endParaRPr lang="en-VN" sz="22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4D093E0-53BD-B242-8BA6-F763E842EE55}"/>
              </a:ext>
            </a:extLst>
          </p:cNvPr>
          <p:cNvCxnSpPr>
            <a:cxnSpLocks/>
            <a:stCxn id="11" idx="3"/>
            <a:endCxn id="21" idx="1"/>
          </p:cNvCxnSpPr>
          <p:nvPr/>
        </p:nvCxnSpPr>
        <p:spPr>
          <a:xfrm>
            <a:off x="5122938" y="2233362"/>
            <a:ext cx="1541715" cy="2846673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3D47765-4E87-C048-B76A-1BCBBE146E8C}"/>
              </a:ext>
            </a:extLst>
          </p:cNvPr>
          <p:cNvCxnSpPr>
            <a:cxnSpLocks/>
            <a:stCxn id="12" idx="3"/>
            <a:endCxn id="23" idx="1"/>
          </p:cNvCxnSpPr>
          <p:nvPr/>
        </p:nvCxnSpPr>
        <p:spPr>
          <a:xfrm flipV="1">
            <a:off x="5109740" y="2181364"/>
            <a:ext cx="1554912" cy="100319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4BA8029-7015-6548-850D-23D3D2EA9E41}"/>
              </a:ext>
            </a:extLst>
          </p:cNvPr>
          <p:cNvCxnSpPr>
            <a:cxnSpLocks/>
            <a:stCxn id="14" idx="3"/>
            <a:endCxn id="20" idx="1"/>
          </p:cNvCxnSpPr>
          <p:nvPr/>
        </p:nvCxnSpPr>
        <p:spPr>
          <a:xfrm flipV="1">
            <a:off x="5096541" y="4070943"/>
            <a:ext cx="1568110" cy="75989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3E76CFC-C228-F641-8583-4D1E6CE907C5}"/>
              </a:ext>
            </a:extLst>
          </p:cNvPr>
          <p:cNvCxnSpPr>
            <a:cxnSpLocks/>
            <a:stCxn id="19" idx="3"/>
            <a:endCxn id="30" idx="1"/>
          </p:cNvCxnSpPr>
          <p:nvPr/>
        </p:nvCxnSpPr>
        <p:spPr>
          <a:xfrm>
            <a:off x="5096541" y="5158763"/>
            <a:ext cx="1541719" cy="101183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3235783-C6D1-F64F-809C-1A6BB52558E9}"/>
              </a:ext>
            </a:extLst>
          </p:cNvPr>
          <p:cNvSpPr/>
          <p:nvPr/>
        </p:nvSpPr>
        <p:spPr>
          <a:xfrm>
            <a:off x="402452" y="5816649"/>
            <a:ext cx="4667697" cy="7078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VN" sz="2200" dirty="0"/>
              <a:t>5. </a:t>
            </a:r>
            <a:r>
              <a:rPr lang="en-US" sz="2200" dirty="0"/>
              <a:t>If there were no air and water,</a:t>
            </a:r>
          </a:p>
          <a:p>
            <a:endParaRPr lang="en-VN" sz="2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F9C3223-6A7F-B441-BF25-2BEDF98E4DD0}"/>
              </a:ext>
            </a:extLst>
          </p:cNvPr>
          <p:cNvSpPr/>
          <p:nvPr/>
        </p:nvSpPr>
        <p:spPr>
          <a:xfrm>
            <a:off x="6638260" y="5816649"/>
            <a:ext cx="4993759" cy="7078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200" dirty="0"/>
              <a:t>e. more animals would be saved.</a:t>
            </a:r>
          </a:p>
          <a:p>
            <a:endParaRPr lang="en-VN" sz="22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815B25D-CB79-C644-BD62-ECB495A58BF6}"/>
              </a:ext>
            </a:extLst>
          </p:cNvPr>
          <p:cNvCxnSpPr>
            <a:cxnSpLocks/>
          </p:cNvCxnSpPr>
          <p:nvPr/>
        </p:nvCxnSpPr>
        <p:spPr>
          <a:xfrm flipV="1">
            <a:off x="5074869" y="3193193"/>
            <a:ext cx="1568111" cy="2977399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97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94588" y="127052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12986" y="213121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58844" y="342183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06007" y="1089187"/>
            <a:ext cx="53302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Video watching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09159" y="1946784"/>
            <a:ext cx="5327125" cy="8459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dirty="0">
                <a:solidFill>
                  <a:srgbClr val="006673"/>
                </a:solidFill>
              </a:rPr>
              <a:t>Task 1: </a:t>
            </a:r>
            <a:r>
              <a:rPr lang="en-US" dirty="0">
                <a:solidFill>
                  <a:srgbClr val="006673"/>
                </a:solidFill>
              </a:rPr>
              <a:t>Mark the stressed syllables in the words in bold. Listen and repeat, paying attention to the rhythm. (p. 120)</a:t>
            </a:r>
            <a:r>
              <a:rPr lang="en-VN" dirty="0">
                <a:solidFill>
                  <a:srgbClr val="006673"/>
                </a:solidFill>
              </a:rPr>
              <a:t>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09159" y="3042576"/>
            <a:ext cx="5327125" cy="12386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dirty="0">
                <a:solidFill>
                  <a:srgbClr val="006673"/>
                </a:solidFill>
              </a:rPr>
              <a:t>Task </a:t>
            </a:r>
            <a:r>
              <a:rPr lang="en-GB" dirty="0">
                <a:solidFill>
                  <a:srgbClr val="006673"/>
                </a:solidFill>
              </a:rPr>
              <a:t>1</a:t>
            </a:r>
            <a:r>
              <a:rPr lang="en-VN" dirty="0">
                <a:solidFill>
                  <a:srgbClr val="006673"/>
                </a:solidFill>
              </a:rPr>
              <a:t>: Co</a:t>
            </a:r>
            <a:r>
              <a:rPr lang="en-US" dirty="0" err="1">
                <a:solidFill>
                  <a:srgbClr val="006673"/>
                </a:solidFill>
              </a:rPr>
              <a:t>mplete</a:t>
            </a:r>
            <a:r>
              <a:rPr lang="en-US" dirty="0">
                <a:solidFill>
                  <a:srgbClr val="006673"/>
                </a:solidFill>
              </a:rPr>
              <a:t> the following sentences using the phrases from the box. (p. 120)</a:t>
            </a:r>
            <a:r>
              <a:rPr lang="en-VN" dirty="0">
                <a:solidFill>
                  <a:srgbClr val="006673"/>
                </a:solidFill>
              </a:rPr>
              <a:t> </a:t>
            </a:r>
          </a:p>
          <a:p>
            <a:r>
              <a:rPr lang="en-VN" dirty="0">
                <a:solidFill>
                  <a:srgbClr val="006673"/>
                </a:solidFill>
              </a:rPr>
              <a:t>Task </a:t>
            </a:r>
            <a:r>
              <a:rPr lang="en-GB" dirty="0">
                <a:solidFill>
                  <a:srgbClr val="006673"/>
                </a:solidFill>
              </a:rPr>
              <a:t>2</a:t>
            </a:r>
            <a:r>
              <a:rPr lang="en-VN" dirty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Choose the correct word or phrase to complete each of the following sentences. (p. 120)</a:t>
            </a:r>
            <a:endParaRPr lang="en-VN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101772" y="151321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193224" y="243151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3109577" y="3808624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696852" y="494513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09161" y="4540044"/>
            <a:ext cx="5327123" cy="12386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dirty="0">
                <a:solidFill>
                  <a:srgbClr val="006673"/>
                </a:solidFill>
              </a:rPr>
              <a:t>Task </a:t>
            </a:r>
            <a:r>
              <a:rPr lang="en-GB" dirty="0">
                <a:solidFill>
                  <a:srgbClr val="006673"/>
                </a:solidFill>
              </a:rPr>
              <a:t>1</a:t>
            </a:r>
            <a:r>
              <a:rPr lang="en-VN" dirty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Change these sentences into reported speech. (p. 121)</a:t>
            </a:r>
            <a:endParaRPr lang="en-VN" dirty="0">
              <a:solidFill>
                <a:srgbClr val="006673"/>
              </a:solidFill>
            </a:endParaRPr>
          </a:p>
          <a:p>
            <a:r>
              <a:rPr lang="en-VN" dirty="0">
                <a:solidFill>
                  <a:srgbClr val="006673"/>
                </a:solidFill>
              </a:rPr>
              <a:t>Task </a:t>
            </a:r>
            <a:r>
              <a:rPr lang="en-GB" dirty="0">
                <a:solidFill>
                  <a:srgbClr val="006673"/>
                </a:solidFill>
              </a:rPr>
              <a:t>2</a:t>
            </a:r>
            <a:r>
              <a:rPr lang="en-VN" dirty="0">
                <a:solidFill>
                  <a:srgbClr val="006673"/>
                </a:solidFill>
              </a:rPr>
              <a:t>: </a:t>
            </a:r>
            <a:r>
              <a:rPr lang="en-GB" dirty="0">
                <a:solidFill>
                  <a:srgbClr val="006673"/>
                </a:solidFill>
              </a:rPr>
              <a:t>M</a:t>
            </a:r>
            <a:r>
              <a:rPr lang="en-US" dirty="0" err="1">
                <a:solidFill>
                  <a:srgbClr val="006673"/>
                </a:solidFill>
              </a:rPr>
              <a:t>atch</a:t>
            </a:r>
            <a:r>
              <a:rPr lang="en-US" dirty="0">
                <a:solidFill>
                  <a:srgbClr val="006673"/>
                </a:solidFill>
              </a:rPr>
              <a:t> the two parts to make complete sentences. (p. 121)</a:t>
            </a:r>
            <a:endParaRPr lang="en-VN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C9DE705-F85C-F947-BB31-87EC05AAD741}"/>
              </a:ext>
            </a:extLst>
          </p:cNvPr>
          <p:cNvSpPr/>
          <p:nvPr/>
        </p:nvSpPr>
        <p:spPr>
          <a:xfrm>
            <a:off x="1194588" y="6034596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4AB8797A-84CF-5B45-88D2-41DA6AD627A2}"/>
              </a:ext>
            </a:extLst>
          </p:cNvPr>
          <p:cNvCxnSpPr>
            <a:cxnSpLocks/>
            <a:stCxn id="31" idx="1"/>
          </p:cNvCxnSpPr>
          <p:nvPr/>
        </p:nvCxnSpPr>
        <p:spPr>
          <a:xfrm rot="10800000" flipV="1">
            <a:off x="1920834" y="5278210"/>
            <a:ext cx="776018" cy="80441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0E53B25A-E9B5-CA4B-8B70-2C2EAE3C0270}"/>
              </a:ext>
            </a:extLst>
          </p:cNvPr>
          <p:cNvSpPr/>
          <p:nvPr/>
        </p:nvSpPr>
        <p:spPr>
          <a:xfrm>
            <a:off x="6506007" y="6040501"/>
            <a:ext cx="53302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Wrap up</a:t>
            </a:r>
          </a:p>
          <a:p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30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4075E8-7CFA-3547-AB75-460173C2097D}"/>
              </a:ext>
            </a:extLst>
          </p:cNvPr>
          <p:cNvSpPr txBox="1"/>
          <p:nvPr/>
        </p:nvSpPr>
        <p:spPr>
          <a:xfrm>
            <a:off x="1358390" y="2546102"/>
            <a:ext cx="9221872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/>
              <a:t>Revise the words/phrases learnt in Unit 9 + 10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/>
              <a:t>Revise the grammatical points learnt in Unit 9 + 10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803959" y="2438283"/>
            <a:ext cx="8584082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VN" sz="3200" dirty="0"/>
              <a:t>Prepare for Review 4 – Skills</a:t>
            </a:r>
            <a:r>
              <a:rPr lang="en-GB" sz="3200" dirty="0"/>
              <a:t> 1_ Listening and speaking</a:t>
            </a:r>
            <a:r>
              <a:rPr lang="en-VN" sz="3200" dirty="0"/>
              <a:t>.</a:t>
            </a:r>
            <a:r>
              <a:rPr lang="en-VN" sz="5400" dirty="0"/>
              <a:t> </a:t>
            </a:r>
            <a:endParaRPr lang="en-US" sz="5400" dirty="0"/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REVIEW 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347758" y="2351782"/>
            <a:ext cx="9221872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/>
              <a:t>Revise the words/phrases learnt in Unit 9 + 10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/>
              <a:t>Revise the grammatical points learnt in Unit 9 +10</a:t>
            </a: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94588" y="127052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12986" y="213121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58844" y="342183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26539" y="1089187"/>
            <a:ext cx="580974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Video watching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29975" y="1946784"/>
            <a:ext cx="5806309" cy="8459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dirty="0">
                <a:solidFill>
                  <a:srgbClr val="006673"/>
                </a:solidFill>
              </a:rPr>
              <a:t>Task 1: </a:t>
            </a:r>
            <a:r>
              <a:rPr lang="en-US" dirty="0">
                <a:solidFill>
                  <a:srgbClr val="006673"/>
                </a:solidFill>
              </a:rPr>
              <a:t>Mark the stressed syllables in the words in bold. Listen and repeat, paying attention to the rhythm. (p. 120)</a:t>
            </a:r>
            <a:r>
              <a:rPr lang="en-VN" dirty="0">
                <a:solidFill>
                  <a:srgbClr val="006673"/>
                </a:solidFill>
              </a:rPr>
              <a:t>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29975" y="3042576"/>
            <a:ext cx="5806309" cy="12386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dirty="0">
                <a:solidFill>
                  <a:srgbClr val="006673"/>
                </a:solidFill>
              </a:rPr>
              <a:t>Task </a:t>
            </a:r>
            <a:r>
              <a:rPr lang="en-GB" dirty="0">
                <a:solidFill>
                  <a:srgbClr val="006673"/>
                </a:solidFill>
              </a:rPr>
              <a:t>1</a:t>
            </a:r>
            <a:r>
              <a:rPr lang="en-VN" dirty="0">
                <a:solidFill>
                  <a:srgbClr val="006673"/>
                </a:solidFill>
              </a:rPr>
              <a:t>: Co</a:t>
            </a:r>
            <a:r>
              <a:rPr lang="en-US" dirty="0" err="1">
                <a:solidFill>
                  <a:srgbClr val="006673"/>
                </a:solidFill>
              </a:rPr>
              <a:t>mplete</a:t>
            </a:r>
            <a:r>
              <a:rPr lang="en-US" dirty="0">
                <a:solidFill>
                  <a:srgbClr val="006673"/>
                </a:solidFill>
              </a:rPr>
              <a:t> the following sentences using the phrases from the box. (p. 120)</a:t>
            </a:r>
            <a:r>
              <a:rPr lang="en-VN" dirty="0">
                <a:solidFill>
                  <a:srgbClr val="006673"/>
                </a:solidFill>
              </a:rPr>
              <a:t> </a:t>
            </a:r>
          </a:p>
          <a:p>
            <a:r>
              <a:rPr lang="en-VN" dirty="0">
                <a:solidFill>
                  <a:srgbClr val="006673"/>
                </a:solidFill>
              </a:rPr>
              <a:t>Task </a:t>
            </a:r>
            <a:r>
              <a:rPr lang="en-GB" dirty="0">
                <a:solidFill>
                  <a:srgbClr val="006673"/>
                </a:solidFill>
              </a:rPr>
              <a:t>2</a:t>
            </a:r>
            <a:r>
              <a:rPr lang="en-VN" dirty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Choose the correct word or phrase to complete each of the following sentences. (p. 120)</a:t>
            </a:r>
            <a:endParaRPr lang="en-VN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101772" y="151321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193224" y="243151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3109577" y="3808624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696852" y="494513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29977" y="4540044"/>
            <a:ext cx="5806307" cy="12386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dirty="0">
                <a:solidFill>
                  <a:srgbClr val="006673"/>
                </a:solidFill>
              </a:rPr>
              <a:t>Task </a:t>
            </a:r>
            <a:r>
              <a:rPr lang="en-GB" dirty="0">
                <a:solidFill>
                  <a:srgbClr val="006673"/>
                </a:solidFill>
              </a:rPr>
              <a:t>1</a:t>
            </a:r>
            <a:r>
              <a:rPr lang="en-VN" dirty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Change these sentences into reported speech. (p. 121)</a:t>
            </a:r>
            <a:endParaRPr lang="en-VN" dirty="0">
              <a:solidFill>
                <a:srgbClr val="006673"/>
              </a:solidFill>
            </a:endParaRPr>
          </a:p>
          <a:p>
            <a:r>
              <a:rPr lang="en-VN" dirty="0">
                <a:solidFill>
                  <a:srgbClr val="006673"/>
                </a:solidFill>
              </a:rPr>
              <a:t>Task </a:t>
            </a:r>
            <a:r>
              <a:rPr lang="en-GB" dirty="0">
                <a:solidFill>
                  <a:srgbClr val="006673"/>
                </a:solidFill>
              </a:rPr>
              <a:t>2</a:t>
            </a:r>
            <a:r>
              <a:rPr lang="en-VN" dirty="0">
                <a:solidFill>
                  <a:srgbClr val="006673"/>
                </a:solidFill>
              </a:rPr>
              <a:t>: </a:t>
            </a:r>
            <a:r>
              <a:rPr lang="en-GB" dirty="0">
                <a:solidFill>
                  <a:srgbClr val="006673"/>
                </a:solidFill>
              </a:rPr>
              <a:t>M</a:t>
            </a:r>
            <a:r>
              <a:rPr lang="en-US" dirty="0" err="1">
                <a:solidFill>
                  <a:srgbClr val="006673"/>
                </a:solidFill>
              </a:rPr>
              <a:t>atch</a:t>
            </a:r>
            <a:r>
              <a:rPr lang="en-US" dirty="0">
                <a:solidFill>
                  <a:srgbClr val="006673"/>
                </a:solidFill>
              </a:rPr>
              <a:t> the two parts to make complete sentences. (p. 121)</a:t>
            </a:r>
            <a:endParaRPr lang="en-VN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C9DE705-F85C-F947-BB31-87EC05AAD741}"/>
              </a:ext>
            </a:extLst>
          </p:cNvPr>
          <p:cNvSpPr/>
          <p:nvPr/>
        </p:nvSpPr>
        <p:spPr>
          <a:xfrm>
            <a:off x="1194588" y="6034596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4AB8797A-84CF-5B45-88D2-41DA6AD627A2}"/>
              </a:ext>
            </a:extLst>
          </p:cNvPr>
          <p:cNvCxnSpPr>
            <a:cxnSpLocks/>
            <a:stCxn id="31" idx="1"/>
          </p:cNvCxnSpPr>
          <p:nvPr/>
        </p:nvCxnSpPr>
        <p:spPr>
          <a:xfrm rot="10800000" flipV="1">
            <a:off x="1920834" y="5278210"/>
            <a:ext cx="776018" cy="80441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0E53B25A-E9B5-CA4B-8B70-2C2EAE3C0270}"/>
              </a:ext>
            </a:extLst>
          </p:cNvPr>
          <p:cNvSpPr/>
          <p:nvPr/>
        </p:nvSpPr>
        <p:spPr>
          <a:xfrm>
            <a:off x="6026539" y="6040501"/>
            <a:ext cx="580974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Wrap up</a:t>
            </a:r>
          </a:p>
          <a:p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3078355" y="128733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28324" y="1265400"/>
            <a:ext cx="53302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6673"/>
                </a:solidFill>
              </a:rPr>
              <a:t>Video watching</a:t>
            </a:r>
            <a:endParaRPr lang="en-GB" sz="2000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pic>
        <p:nvPicPr>
          <p:cNvPr id="3" name="y2meta.com - Subject knowledge animation_ What is Ecotourism_(360p)" descr="y2meta.com - Subject knowledge animation_ What is Ecotourism_(360p)">
            <a:hlinkClick r:id="" action="ppaction://media"/>
            <a:extLst>
              <a:ext uri="{FF2B5EF4-FFF2-40B4-BE49-F238E27FC236}">
                <a16:creationId xmlns:a16="http://schemas.microsoft.com/office/drawing/2014/main" id="{A8354ADD-198A-A04B-896E-598FA6D3FEF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435" y="2218609"/>
            <a:ext cx="100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4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94588" y="127052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12986" y="213121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101772" y="151321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A810B3-7BEE-0D45-BF9B-F3909BF7E1B8}"/>
              </a:ext>
            </a:extLst>
          </p:cNvPr>
          <p:cNvSpPr/>
          <p:nvPr/>
        </p:nvSpPr>
        <p:spPr>
          <a:xfrm>
            <a:off x="6506007" y="1089187"/>
            <a:ext cx="53302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Video watching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42CEF9-8929-6F4E-8B7A-CFBA4DC4970D}"/>
              </a:ext>
            </a:extLst>
          </p:cNvPr>
          <p:cNvSpPr/>
          <p:nvPr/>
        </p:nvSpPr>
        <p:spPr>
          <a:xfrm>
            <a:off x="6509159" y="1946784"/>
            <a:ext cx="5327125" cy="8459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dirty="0">
                <a:solidFill>
                  <a:srgbClr val="006673"/>
                </a:solidFill>
              </a:rPr>
              <a:t>Task 1: </a:t>
            </a:r>
            <a:r>
              <a:rPr lang="en-US" dirty="0">
                <a:solidFill>
                  <a:srgbClr val="006673"/>
                </a:solidFill>
              </a:rPr>
              <a:t>Mark the stressed syllables in the words in bold. Listen and repeat, paying attention to the rhythm. (p. 120)</a:t>
            </a:r>
            <a:r>
              <a:rPr lang="en-VN" dirty="0">
                <a:solidFill>
                  <a:srgbClr val="006673"/>
                </a:solidFill>
              </a:rPr>
              <a:t> </a:t>
            </a:r>
            <a:endParaRPr lang="en-GB" dirty="0">
              <a:solidFill>
                <a:srgbClr val="006673"/>
              </a:solidFill>
            </a:endParaRPr>
          </a:p>
        </p:txBody>
      </p:sp>
      <p:pic>
        <p:nvPicPr>
          <p:cNvPr id="1026" name="Picture 2" descr="Intonation can change the meaning of the sentence">
            <a:extLst>
              <a:ext uri="{FF2B5EF4-FFF2-40B4-BE49-F238E27FC236}">
                <a16:creationId xmlns:a16="http://schemas.microsoft.com/office/drawing/2014/main" id="{A0EB73DF-5F17-FD45-B905-5B7850744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407" y="3165408"/>
            <a:ext cx="5931140" cy="333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337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1FDBBA-71BA-974D-A2F3-B215D8ABDE8B}"/>
              </a:ext>
            </a:extLst>
          </p:cNvPr>
          <p:cNvSpPr txBox="1"/>
          <p:nvPr/>
        </p:nvSpPr>
        <p:spPr>
          <a:xfrm>
            <a:off x="623891" y="-52410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bg1"/>
                </a:solidFill>
                <a:ea typeface="+mj-ea"/>
                <a:cs typeface="+mj-cs"/>
              </a:rPr>
              <a:t>PRONUNCIATION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A943AA2-D123-984A-8CE3-A8F7E44266A9}"/>
              </a:ext>
            </a:extLst>
          </p:cNvPr>
          <p:cNvSpPr/>
          <p:nvPr/>
        </p:nvSpPr>
        <p:spPr>
          <a:xfrm>
            <a:off x="465629" y="103532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196E34-2F0A-BD45-B571-21B182DB5AB8}"/>
              </a:ext>
            </a:extLst>
          </p:cNvPr>
          <p:cNvSpPr txBox="1"/>
          <p:nvPr/>
        </p:nvSpPr>
        <p:spPr>
          <a:xfrm>
            <a:off x="492021" y="93268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6735EA-45A0-ED44-AA25-85BFAED9AA16}"/>
              </a:ext>
            </a:extLst>
          </p:cNvPr>
          <p:cNvSpPr txBox="1"/>
          <p:nvPr/>
        </p:nvSpPr>
        <p:spPr>
          <a:xfrm>
            <a:off x="1052508" y="1060186"/>
            <a:ext cx="1113949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</a:rPr>
              <a:t>Mark the stressed syllables in the words in bold. Listen and repeat, paying attention to the rhythm. (p. 120)</a:t>
            </a:r>
            <a:r>
              <a:rPr lang="en-VN" sz="4000" dirty="0">
                <a:solidFill>
                  <a:srgbClr val="F26532"/>
                </a:solidFill>
              </a:rPr>
              <a:t> </a:t>
            </a:r>
            <a:endParaRPr lang="en-US" sz="54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C2DC14-AA10-7545-B4D2-56FF4A7681CD}"/>
              </a:ext>
            </a:extLst>
          </p:cNvPr>
          <p:cNvSpPr/>
          <p:nvPr/>
        </p:nvSpPr>
        <p:spPr>
          <a:xfrm>
            <a:off x="941842" y="2378867"/>
            <a:ext cx="10197648" cy="3416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1. I 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</a:rPr>
              <a:t>like trekking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 in the 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</a:rPr>
              <a:t>mountains.</a:t>
            </a:r>
            <a:endParaRPr lang="en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2. The 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</a:rPr>
              <a:t>children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 are 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</a:rPr>
              <a:t>looking forward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 to the 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</a:rPr>
              <a:t>boat trip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3. Are you going to 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</a:rPr>
              <a:t>visit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</a:rPr>
              <a:t>museum tomorrow?</a:t>
            </a:r>
            <a:endParaRPr lang="en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4. 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</a:rPr>
              <a:t>'Don’t litter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 while you are on the 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</a:rPr>
              <a:t>ecotour.</a:t>
            </a:r>
            <a:endParaRPr lang="en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079" descr="079">
            <a:hlinkClick r:id="" action="ppaction://media"/>
            <a:extLst>
              <a:ext uri="{FF2B5EF4-FFF2-40B4-BE49-F238E27FC236}">
                <a16:creationId xmlns:a16="http://schemas.microsoft.com/office/drawing/2014/main" id="{862FCD49-E820-A14D-A7DF-661166AAED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8328" y="798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4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1FDBBA-71BA-974D-A2F3-B215D8ABDE8B}"/>
              </a:ext>
            </a:extLst>
          </p:cNvPr>
          <p:cNvSpPr txBox="1"/>
          <p:nvPr/>
        </p:nvSpPr>
        <p:spPr>
          <a:xfrm>
            <a:off x="623891" y="-52410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bg1"/>
                </a:solidFill>
                <a:ea typeface="+mj-ea"/>
                <a:cs typeface="+mj-cs"/>
              </a:rPr>
              <a:t>PRONUNCIATION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A943AA2-D123-984A-8CE3-A8F7E44266A9}"/>
              </a:ext>
            </a:extLst>
          </p:cNvPr>
          <p:cNvSpPr/>
          <p:nvPr/>
        </p:nvSpPr>
        <p:spPr>
          <a:xfrm>
            <a:off x="465629" y="103532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196E34-2F0A-BD45-B571-21B182DB5AB8}"/>
              </a:ext>
            </a:extLst>
          </p:cNvPr>
          <p:cNvSpPr txBox="1"/>
          <p:nvPr/>
        </p:nvSpPr>
        <p:spPr>
          <a:xfrm>
            <a:off x="492021" y="93268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6735EA-45A0-ED44-AA25-85BFAED9AA16}"/>
              </a:ext>
            </a:extLst>
          </p:cNvPr>
          <p:cNvSpPr txBox="1"/>
          <p:nvPr/>
        </p:nvSpPr>
        <p:spPr>
          <a:xfrm>
            <a:off x="1052508" y="1060186"/>
            <a:ext cx="1113949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</a:rPr>
              <a:t>Mark the stressed syllables in the words in bold. Listen and repeat, paying attention to the rhythm. (p. 120)</a:t>
            </a:r>
            <a:r>
              <a:rPr lang="en-VN" sz="4000" dirty="0">
                <a:solidFill>
                  <a:srgbClr val="F26532"/>
                </a:solidFill>
              </a:rPr>
              <a:t> </a:t>
            </a:r>
            <a:endParaRPr lang="en-US" sz="54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C2DC14-AA10-7545-B4D2-56FF4A7681CD}"/>
              </a:ext>
            </a:extLst>
          </p:cNvPr>
          <p:cNvSpPr/>
          <p:nvPr/>
        </p:nvSpPr>
        <p:spPr>
          <a:xfrm>
            <a:off x="941842" y="2378867"/>
            <a:ext cx="10197648" cy="3416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1. I 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</a:rPr>
              <a:t>'like 'trekking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 in the 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</a:rPr>
              <a:t>'mountains.</a:t>
            </a:r>
            <a:endParaRPr lang="en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2. The 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</a:rPr>
              <a:t>'children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 are 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</a:rPr>
              <a:t>'looking 'forward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 to the 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</a:rPr>
              <a:t>'boat 'trip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3. Are you going to 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</a:rPr>
              <a:t>'visit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en-US" sz="2800" b="1" i="1" dirty="0" err="1">
                <a:latin typeface="Calibri" panose="020F0502020204030204" pitchFamily="34" charset="0"/>
                <a:ea typeface="Calibri" panose="020F0502020204030204" pitchFamily="34" charset="0"/>
              </a:rPr>
              <a:t>mu'seum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Calibri" panose="020F0502020204030204" pitchFamily="34" charset="0"/>
                <a:ea typeface="Calibri" panose="020F0502020204030204" pitchFamily="34" charset="0"/>
              </a:rPr>
              <a:t>to'morrow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en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4. 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</a:rPr>
              <a:t>'Don’t 'litter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 while you are on the 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</a:rPr>
              <a:t>'ecotour.</a:t>
            </a:r>
            <a:endParaRPr lang="en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079" descr="079">
            <a:hlinkClick r:id="" action="ppaction://media"/>
            <a:extLst>
              <a:ext uri="{FF2B5EF4-FFF2-40B4-BE49-F238E27FC236}">
                <a16:creationId xmlns:a16="http://schemas.microsoft.com/office/drawing/2014/main" id="{862FCD49-E820-A14D-A7DF-661166AAED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8328" y="798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94588" y="127052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12986" y="213121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58844" y="342183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06007" y="1089187"/>
            <a:ext cx="53302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Video watching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09159" y="1946784"/>
            <a:ext cx="5327125" cy="8459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dirty="0">
                <a:solidFill>
                  <a:srgbClr val="006673"/>
                </a:solidFill>
              </a:rPr>
              <a:t>Task 1: </a:t>
            </a:r>
            <a:r>
              <a:rPr lang="en-US" dirty="0">
                <a:solidFill>
                  <a:srgbClr val="006673"/>
                </a:solidFill>
              </a:rPr>
              <a:t>Mark the stressed syllables in the words in bold. Listen and repeat, paying attention to the rhythm. (p. 120)</a:t>
            </a:r>
            <a:r>
              <a:rPr lang="en-VN" dirty="0">
                <a:solidFill>
                  <a:srgbClr val="006673"/>
                </a:solidFill>
              </a:rPr>
              <a:t>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09159" y="3042576"/>
            <a:ext cx="5327125" cy="12386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dirty="0">
                <a:solidFill>
                  <a:srgbClr val="006673"/>
                </a:solidFill>
              </a:rPr>
              <a:t>Task </a:t>
            </a:r>
            <a:r>
              <a:rPr lang="en-GB" dirty="0">
                <a:solidFill>
                  <a:srgbClr val="006673"/>
                </a:solidFill>
              </a:rPr>
              <a:t>1</a:t>
            </a:r>
            <a:r>
              <a:rPr lang="en-VN" dirty="0">
                <a:solidFill>
                  <a:srgbClr val="006673"/>
                </a:solidFill>
              </a:rPr>
              <a:t>: Co</a:t>
            </a:r>
            <a:r>
              <a:rPr lang="en-US" dirty="0" err="1">
                <a:solidFill>
                  <a:srgbClr val="006673"/>
                </a:solidFill>
              </a:rPr>
              <a:t>mplete</a:t>
            </a:r>
            <a:r>
              <a:rPr lang="en-US" dirty="0">
                <a:solidFill>
                  <a:srgbClr val="006673"/>
                </a:solidFill>
              </a:rPr>
              <a:t> the following sentences using the phrases from the box. (p. 120)</a:t>
            </a:r>
            <a:r>
              <a:rPr lang="en-VN" dirty="0">
                <a:solidFill>
                  <a:srgbClr val="006673"/>
                </a:solidFill>
              </a:rPr>
              <a:t> </a:t>
            </a:r>
          </a:p>
          <a:p>
            <a:r>
              <a:rPr lang="en-VN" dirty="0">
                <a:solidFill>
                  <a:srgbClr val="006673"/>
                </a:solidFill>
              </a:rPr>
              <a:t>Task </a:t>
            </a:r>
            <a:r>
              <a:rPr lang="en-GB" dirty="0">
                <a:solidFill>
                  <a:srgbClr val="006673"/>
                </a:solidFill>
              </a:rPr>
              <a:t>2</a:t>
            </a:r>
            <a:r>
              <a:rPr lang="en-VN" dirty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Choose the correct word or phrase to complete each of the following sentences. (p. 120)</a:t>
            </a:r>
            <a:endParaRPr lang="en-VN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101772" y="151321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193224" y="243151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2963959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2489</TotalTime>
  <Words>1248</Words>
  <PresentationFormat>Widescreen</PresentationFormat>
  <Paragraphs>170</Paragraphs>
  <Slides>18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Bookman Old Style</vt:lpstr>
      <vt:lpstr>Calibri</vt:lpstr>
      <vt:lpstr>Calibri Light</vt:lpstr>
      <vt:lpstr>Courier New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2022-05-04T01:07:26Z</dcterms:modified>
</cp:coreProperties>
</file>