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300" r:id="rId2"/>
    <p:sldId id="304" r:id="rId3"/>
    <p:sldId id="302" r:id="rId4"/>
    <p:sldId id="292" r:id="rId5"/>
    <p:sldId id="429" r:id="rId6"/>
    <p:sldId id="398" r:id="rId7"/>
    <p:sldId id="426" r:id="rId8"/>
    <p:sldId id="280" r:id="rId9"/>
    <p:sldId id="407" r:id="rId10"/>
    <p:sldId id="411" r:id="rId11"/>
    <p:sldId id="281" r:id="rId12"/>
    <p:sldId id="412" r:id="rId13"/>
    <p:sldId id="415" r:id="rId14"/>
    <p:sldId id="413" r:id="rId15"/>
    <p:sldId id="414" r:id="rId16"/>
    <p:sldId id="421" r:id="rId17"/>
    <p:sldId id="416" r:id="rId18"/>
    <p:sldId id="422" r:id="rId19"/>
    <p:sldId id="417" r:id="rId20"/>
    <p:sldId id="423" r:id="rId21"/>
    <p:sldId id="418" r:id="rId22"/>
    <p:sldId id="424" r:id="rId23"/>
    <p:sldId id="420" r:id="rId24"/>
    <p:sldId id="425" r:id="rId25"/>
    <p:sldId id="427" r:id="rId26"/>
    <p:sldId id="428" r:id="rId27"/>
    <p:sldId id="287" r:id="rId28"/>
    <p:sldId id="406" r:id="rId29"/>
    <p:sldId id="315" r:id="rId30"/>
    <p:sldId id="367" r:id="rId31"/>
    <p:sldId id="331" r:id="rId32"/>
    <p:sldId id="295" r:id="rId33"/>
    <p:sldId id="329" r:id="rId34"/>
    <p:sldId id="341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29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  <p:cmAuthor id="2" name="Nguyễn Thị Huỳnh Lộc - Viện Ngôn ngữ" initials="NTHLVNn" lastIdx="1" clrIdx="1">
    <p:extLst>
      <p:ext uri="{19B8F6BF-5375-455C-9EA6-DF929625EA0E}">
        <p15:presenceInfo xmlns:p15="http://schemas.microsoft.com/office/powerpoint/2012/main" userId="S::nguyenthihuynhloc@vanlanguni.edu.vn::adef5ce8-8209-4174-8558-55e0cbbb5035" providerId="AD"/>
      </p:ext>
    </p:extLst>
  </p:cmAuthor>
  <p:cmAuthor id="3" name="huyền huyền" initials="hh" lastIdx="1" clrIdx="2">
    <p:extLst>
      <p:ext uri="{19B8F6BF-5375-455C-9EA6-DF929625EA0E}">
        <p15:presenceInfo xmlns:p15="http://schemas.microsoft.com/office/powerpoint/2012/main" userId="81ed764d7a9716e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4" autoAdjust="0"/>
    <p:restoredTop sz="95196" autoAdjust="0"/>
  </p:normalViewPr>
  <p:slideViewPr>
    <p:cSldViewPr snapToGrid="0">
      <p:cViewPr varScale="1">
        <p:scale>
          <a:sx n="60" d="100"/>
          <a:sy n="60" d="100"/>
        </p:scale>
        <p:origin x="884" y="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803827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1578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1753942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7 Right on!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2CD105C-5C07-6411-7167-7DACB520DB4D}"/>
              </a:ext>
            </a:extLst>
          </p:cNvPr>
          <p:cNvSpPr/>
          <p:nvPr userDrawn="1"/>
        </p:nvSpPr>
        <p:spPr>
          <a:xfrm>
            <a:off x="-22225" y="0"/>
            <a:ext cx="12214225" cy="38735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64AD46-E673-D63B-4BEA-00F3A069E9D5}"/>
              </a:ext>
            </a:extLst>
          </p:cNvPr>
          <p:cNvSpPr txBox="1"/>
          <p:nvPr userDrawn="1"/>
        </p:nvSpPr>
        <p:spPr>
          <a:xfrm>
            <a:off x="165100" y="44450"/>
            <a:ext cx="636713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bg1"/>
                </a:solidFill>
                <a:latin typeface="+mn-lt"/>
                <a:cs typeface="+mn-cs"/>
              </a:rPr>
              <a:t>Unit 6</a:t>
            </a:r>
            <a:endParaRPr lang="en-US" sz="140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CDB00B-6E05-D3A6-D3D5-66B05E8FD2BB}"/>
              </a:ext>
            </a:extLst>
          </p:cNvPr>
          <p:cNvSpPr txBox="1"/>
          <p:nvPr userDrawn="1"/>
        </p:nvSpPr>
        <p:spPr>
          <a:xfrm>
            <a:off x="9858538" y="39786"/>
            <a:ext cx="2331857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bg1"/>
                </a:solidFill>
                <a:latin typeface="+mn-lt"/>
                <a:cs typeface="+mn-cs"/>
              </a:rPr>
              <a:t>Lesson 6e – Grammar (Cont.)</a:t>
            </a:r>
            <a:endParaRPr lang="en-US" sz="1400" dirty="0">
              <a:solidFill>
                <a:schemeClr val="bg1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53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177A5607-0285-A2D2-D688-6E62528076E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88825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221670" y="1905506"/>
            <a:ext cx="628883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Unit 6: Be green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</a:rPr>
              <a:t>Lesson 6e: Grammar (Cont.)</a:t>
            </a:r>
          </a:p>
          <a:p>
            <a:pPr algn="ctr"/>
            <a:r>
              <a:rPr lang="en-US" sz="4800" b="1" dirty="0">
                <a:solidFill>
                  <a:srgbClr val="00B0F0"/>
                </a:solidFill>
              </a:rPr>
              <a:t>Page 103</a:t>
            </a:r>
          </a:p>
        </p:txBody>
      </p:sp>
    </p:spTree>
    <p:extLst>
      <p:ext uri="{BB962C8B-B14F-4D97-AF65-F5344CB8AC3E}">
        <p14:creationId xmlns:p14="http://schemas.microsoft.com/office/powerpoint/2010/main" val="4083332048"/>
      </p:ext>
    </p:extLst>
  </p:cSld>
  <p:clrMapOvr>
    <a:masterClrMapping/>
  </p:clrMapOvr>
  <p:transition spd="med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D125695-ED5E-E354-47B5-0D83F21019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5893" y="2020399"/>
            <a:ext cx="8776190" cy="6634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B335395-01AA-FF40-B7DF-7ECEE70562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5893" y="3899198"/>
            <a:ext cx="7833536" cy="549904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5DE3C58-53CF-15D8-EE26-9A8D10A7C09D}"/>
              </a:ext>
            </a:extLst>
          </p:cNvPr>
          <p:cNvSpPr/>
          <p:nvPr/>
        </p:nvSpPr>
        <p:spPr>
          <a:xfrm>
            <a:off x="4544438" y="562258"/>
            <a:ext cx="3103124" cy="54292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FORM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C927CD3-F39A-FF50-FABF-366BCCCDB2AF}"/>
              </a:ext>
            </a:extLst>
          </p:cNvPr>
          <p:cNvSpPr txBox="1"/>
          <p:nvPr/>
        </p:nvSpPr>
        <p:spPr>
          <a:xfrm>
            <a:off x="1515893" y="2875345"/>
            <a:ext cx="7227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Although +    clause, 	        clause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CD43F45-B440-769C-DABC-84E41A0EBF3D}"/>
              </a:ext>
            </a:extLst>
          </p:cNvPr>
          <p:cNvSpPr txBox="1"/>
          <p:nvPr/>
        </p:nvSpPr>
        <p:spPr>
          <a:xfrm>
            <a:off x="3811008" y="4595792"/>
            <a:ext cx="7227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However, clause. </a:t>
            </a:r>
          </a:p>
        </p:txBody>
      </p:sp>
    </p:spTree>
    <p:extLst>
      <p:ext uri="{BB962C8B-B14F-4D97-AF65-F5344CB8AC3E}">
        <p14:creationId xmlns:p14="http://schemas.microsoft.com/office/powerpoint/2010/main" val="1169479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283" y="346363"/>
            <a:ext cx="9144000" cy="6096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621486" y="552140"/>
            <a:ext cx="357051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F79646">
                    <a:lumMod val="75000"/>
                  </a:srgbClr>
                </a:solidFill>
              </a:rPr>
              <a:t>PRACTICE</a:t>
            </a:r>
          </a:p>
        </p:txBody>
      </p:sp>
    </p:spTree>
    <p:extLst>
      <p:ext uri="{BB962C8B-B14F-4D97-AF65-F5344CB8AC3E}">
        <p14:creationId xmlns:p14="http://schemas.microsoft.com/office/powerpoint/2010/main" val="7132296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9B29169-D829-4EA2-EDE1-A4F5BBAD8C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924" y="350196"/>
            <a:ext cx="11878528" cy="589121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58CFD3A-302E-01A3-0306-8CB7BF7D7A98}"/>
              </a:ext>
            </a:extLst>
          </p:cNvPr>
          <p:cNvSpPr txBox="1"/>
          <p:nvPr/>
        </p:nvSpPr>
        <p:spPr>
          <a:xfrm>
            <a:off x="1007218" y="2772582"/>
            <a:ext cx="107028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+mj-lt"/>
              </a:rPr>
              <a:t>Although he visited the gift shop, he didn’t buy anything.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8557D8-CF3D-D1EF-E38F-0CFDAB57F705}"/>
              </a:ext>
            </a:extLst>
          </p:cNvPr>
          <p:cNvSpPr txBox="1"/>
          <p:nvPr/>
        </p:nvSpPr>
        <p:spPr>
          <a:xfrm>
            <a:off x="1007218" y="3100534"/>
            <a:ext cx="107028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 </a:t>
            </a: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didn’t buy anything</a:t>
            </a:r>
            <a:r>
              <a:rPr lang="vi-VN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although he visited the gift </a:t>
            </a:r>
            <a:r>
              <a:rPr lang="vi-VN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shop.</a:t>
            </a: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EA3EFA-8773-B79D-87B3-ED1E10A81766}"/>
              </a:ext>
            </a:extLst>
          </p:cNvPr>
          <p:cNvSpPr txBox="1"/>
          <p:nvPr/>
        </p:nvSpPr>
        <p:spPr>
          <a:xfrm>
            <a:off x="922154" y="3796169"/>
            <a:ext cx="107028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+mj-lt"/>
              </a:rPr>
              <a:t>I want to keep a cat. However, my parents don’t agree.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70B6F0-DDA6-BA6D-EEEC-90621755B414}"/>
              </a:ext>
            </a:extLst>
          </p:cNvPr>
          <p:cNvSpPr txBox="1"/>
          <p:nvPr/>
        </p:nvSpPr>
        <p:spPr>
          <a:xfrm>
            <a:off x="581420" y="4765278"/>
            <a:ext cx="1167953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+mj-lt"/>
              </a:rPr>
              <a:t>Although it rained, they went camping./ They went camping although it rained.</a:t>
            </a:r>
            <a:endParaRPr lang="vi-VN" sz="2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B705609-5A3D-AC07-34E7-A54310DCDEF0}"/>
              </a:ext>
            </a:extLst>
          </p:cNvPr>
          <p:cNvSpPr txBox="1"/>
          <p:nvPr/>
        </p:nvSpPr>
        <p:spPr>
          <a:xfrm>
            <a:off x="922157" y="5778232"/>
            <a:ext cx="107028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+mj-lt"/>
              </a:rPr>
              <a:t>It was a very nice jumper. However, it was too expensive.</a:t>
            </a:r>
          </a:p>
        </p:txBody>
      </p:sp>
    </p:spTree>
    <p:extLst>
      <p:ext uri="{BB962C8B-B14F-4D97-AF65-F5344CB8AC3E}">
        <p14:creationId xmlns:p14="http://schemas.microsoft.com/office/powerpoint/2010/main" val="1648313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AA673E5-22C7-11CE-6F9A-2ADFA9B983B0}"/>
              </a:ext>
            </a:extLst>
          </p:cNvPr>
          <p:cNvSpPr/>
          <p:nvPr/>
        </p:nvSpPr>
        <p:spPr>
          <a:xfrm>
            <a:off x="97277" y="428016"/>
            <a:ext cx="1819072" cy="710119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Extra-Practice</a:t>
            </a:r>
          </a:p>
          <a:p>
            <a:pPr algn="ctr"/>
            <a:r>
              <a:rPr lang="en-US" dirty="0"/>
              <a:t>WB p. 52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4774EF-B40B-9718-E6E5-F3891A163533}"/>
              </a:ext>
            </a:extLst>
          </p:cNvPr>
          <p:cNvSpPr txBox="1"/>
          <p:nvPr/>
        </p:nvSpPr>
        <p:spPr>
          <a:xfrm>
            <a:off x="2023354" y="356334"/>
            <a:ext cx="105836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rgbClr val="00B0F0"/>
                </a:solidFill>
              </a:rPr>
              <a:t>Join the sentences using the words in brackets.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7B0B42-56AA-E6CB-E8BF-BD766B5FB4FE}"/>
              </a:ext>
            </a:extLst>
          </p:cNvPr>
          <p:cNvSpPr txBox="1"/>
          <p:nvPr/>
        </p:nvSpPr>
        <p:spPr>
          <a:xfrm>
            <a:off x="415045" y="1253593"/>
            <a:ext cx="1122896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1. It was cold. They went to the park. (</a:t>
            </a:r>
            <a:r>
              <a:rPr lang="en-US" sz="2800" b="1" dirty="0"/>
              <a:t>although</a:t>
            </a:r>
            <a:r>
              <a:rPr lang="en-US" sz="2800" dirty="0"/>
              <a:t>)</a:t>
            </a:r>
          </a:p>
          <a:p>
            <a:r>
              <a:rPr lang="en-US" sz="2800" dirty="0"/>
              <a:t>________________________________________________</a:t>
            </a:r>
          </a:p>
          <a:p>
            <a:r>
              <a:rPr lang="en-US" sz="2800" dirty="0"/>
              <a:t>2. Anna wanted to go to the animal shelter. It was closed. (</a:t>
            </a:r>
            <a:r>
              <a:rPr lang="en-US" sz="2800" b="1" dirty="0"/>
              <a:t>however</a:t>
            </a:r>
            <a:r>
              <a:rPr lang="en-US" sz="2800" dirty="0"/>
              <a:t>)</a:t>
            </a:r>
          </a:p>
          <a:p>
            <a:r>
              <a:rPr lang="en-US" sz="2800" dirty="0"/>
              <a:t>________________________________________________</a:t>
            </a:r>
          </a:p>
          <a:p>
            <a:r>
              <a:rPr lang="en-US" sz="2800" dirty="0"/>
              <a:t>3. The tickets were very expensive. They bought them. (</a:t>
            </a:r>
            <a:r>
              <a:rPr lang="en-US" sz="2800" b="1" dirty="0"/>
              <a:t>although</a:t>
            </a:r>
            <a:r>
              <a:rPr lang="en-US" sz="2800" dirty="0"/>
              <a:t>)</a:t>
            </a:r>
          </a:p>
          <a:p>
            <a:r>
              <a:rPr lang="en-US" sz="2800" dirty="0"/>
              <a:t>________________________________________________</a:t>
            </a:r>
          </a:p>
          <a:p>
            <a:r>
              <a:rPr lang="en-US" sz="2800" dirty="0"/>
              <a:t>4. He didn’t take a map with him. He couldn’t find the way. (</a:t>
            </a:r>
            <a:r>
              <a:rPr lang="en-US" sz="2800" b="1" dirty="0"/>
              <a:t>so</a:t>
            </a:r>
            <a:r>
              <a:rPr lang="en-US" sz="2800" dirty="0"/>
              <a:t>)</a:t>
            </a:r>
          </a:p>
          <a:p>
            <a:r>
              <a:rPr lang="en-US" sz="2800" dirty="0"/>
              <a:t>________________________________________________</a:t>
            </a:r>
          </a:p>
          <a:p>
            <a:r>
              <a:rPr lang="en-US" sz="2800" dirty="0"/>
              <a:t>5. Paula wants to volunteer at the national park. She doesn’t have much free time. (</a:t>
            </a:r>
            <a:r>
              <a:rPr lang="en-US" sz="2800" b="1" dirty="0"/>
              <a:t>however</a:t>
            </a:r>
            <a:r>
              <a:rPr lang="en-US" sz="2800" dirty="0"/>
              <a:t>)</a:t>
            </a:r>
          </a:p>
          <a:p>
            <a:r>
              <a:rPr lang="en-US" sz="2800" dirty="0"/>
              <a:t>________________________________________________</a:t>
            </a:r>
          </a:p>
          <a:p>
            <a:endParaRPr lang="en-US" sz="2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86F2C0-936B-B079-649E-9BC2769AA31A}"/>
              </a:ext>
            </a:extLst>
          </p:cNvPr>
          <p:cNvSpPr txBox="1"/>
          <p:nvPr/>
        </p:nvSpPr>
        <p:spPr>
          <a:xfrm>
            <a:off x="415045" y="1705627"/>
            <a:ext cx="107028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Although it was cold, they went to the park.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F91CBD-9DFF-5A67-3FD1-B5651FB0B2D6}"/>
              </a:ext>
            </a:extLst>
          </p:cNvPr>
          <p:cNvSpPr txBox="1"/>
          <p:nvPr/>
        </p:nvSpPr>
        <p:spPr>
          <a:xfrm>
            <a:off x="415045" y="2540485"/>
            <a:ext cx="107028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Anna wanted to go to the animal shelter. However, it was closed.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0EA28D-CB38-C2BB-17F2-EE5875E27EF6}"/>
              </a:ext>
            </a:extLst>
          </p:cNvPr>
          <p:cNvSpPr txBox="1"/>
          <p:nvPr/>
        </p:nvSpPr>
        <p:spPr>
          <a:xfrm>
            <a:off x="415045" y="3399443"/>
            <a:ext cx="107028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Although the tickets were very expensive, they bought them.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930163-1A9C-AB96-F1C0-8C584AAD19F7}"/>
              </a:ext>
            </a:extLst>
          </p:cNvPr>
          <p:cNvSpPr txBox="1"/>
          <p:nvPr/>
        </p:nvSpPr>
        <p:spPr>
          <a:xfrm>
            <a:off x="415045" y="5475877"/>
            <a:ext cx="1161807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Paula wants to volunteer at the national park. However, she doesn’t have much free time.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3CDBCCF-4DBB-FC8C-6669-20B953B993A5}"/>
              </a:ext>
            </a:extLst>
          </p:cNvPr>
          <p:cNvSpPr txBox="1"/>
          <p:nvPr/>
        </p:nvSpPr>
        <p:spPr>
          <a:xfrm>
            <a:off x="415045" y="4245992"/>
            <a:ext cx="90904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He didn’t take a map with him, so he couldn’t find the way.</a:t>
            </a:r>
          </a:p>
        </p:txBody>
      </p:sp>
    </p:spTree>
    <p:extLst>
      <p:ext uri="{BB962C8B-B14F-4D97-AF65-F5344CB8AC3E}">
        <p14:creationId xmlns:p14="http://schemas.microsoft.com/office/powerpoint/2010/main" val="663020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F0C4F26-3CFE-A11A-63B0-D7009A150B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901" y="704850"/>
            <a:ext cx="9410700" cy="54483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916A0AE-FB90-E025-66FD-C1895D90EBDA}"/>
              </a:ext>
            </a:extLst>
          </p:cNvPr>
          <p:cNvSpPr/>
          <p:nvPr/>
        </p:nvSpPr>
        <p:spPr>
          <a:xfrm>
            <a:off x="1381328" y="1342417"/>
            <a:ext cx="1429966" cy="3988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548EB6-F84D-6FB5-030C-059E54C5D453}"/>
              </a:ext>
            </a:extLst>
          </p:cNvPr>
          <p:cNvSpPr/>
          <p:nvPr/>
        </p:nvSpPr>
        <p:spPr>
          <a:xfrm>
            <a:off x="5262664" y="2127115"/>
            <a:ext cx="350196" cy="3988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C32A356-22F8-B0C6-905A-45CC9D78A5BC}"/>
              </a:ext>
            </a:extLst>
          </p:cNvPr>
          <p:cNvSpPr/>
          <p:nvPr/>
        </p:nvSpPr>
        <p:spPr>
          <a:xfrm>
            <a:off x="5376153" y="2525949"/>
            <a:ext cx="1063558" cy="3988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39B3BDE-2815-2B76-28C6-02965F8BF910}"/>
              </a:ext>
            </a:extLst>
          </p:cNvPr>
          <p:cNvSpPr/>
          <p:nvPr/>
        </p:nvSpPr>
        <p:spPr>
          <a:xfrm>
            <a:off x="7201710" y="2924783"/>
            <a:ext cx="1208643" cy="413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AABABDD-CBFC-DAFE-530A-1F73D4FCA547}"/>
              </a:ext>
            </a:extLst>
          </p:cNvPr>
          <p:cNvSpPr/>
          <p:nvPr/>
        </p:nvSpPr>
        <p:spPr>
          <a:xfrm>
            <a:off x="5155659" y="3748797"/>
            <a:ext cx="350196" cy="3988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95DCECB-3756-3004-C789-E32B6A61C25E}"/>
              </a:ext>
            </a:extLst>
          </p:cNvPr>
          <p:cNvSpPr/>
          <p:nvPr/>
        </p:nvSpPr>
        <p:spPr>
          <a:xfrm>
            <a:off x="7731866" y="4263349"/>
            <a:ext cx="497733" cy="3988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379687F-596F-376F-ECC6-E94AFBF76159}"/>
              </a:ext>
            </a:extLst>
          </p:cNvPr>
          <p:cNvSpPr/>
          <p:nvPr/>
        </p:nvSpPr>
        <p:spPr>
          <a:xfrm>
            <a:off x="4187755" y="4911859"/>
            <a:ext cx="497733" cy="3988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560397B-0B54-1BC4-B269-431801743937}"/>
              </a:ext>
            </a:extLst>
          </p:cNvPr>
          <p:cNvSpPr/>
          <p:nvPr/>
        </p:nvSpPr>
        <p:spPr>
          <a:xfrm>
            <a:off x="6856378" y="5344133"/>
            <a:ext cx="345332" cy="3988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133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FA10440-B25F-ED62-E7B6-C07B507939B2}"/>
              </a:ext>
            </a:extLst>
          </p:cNvPr>
          <p:cNvSpPr/>
          <p:nvPr/>
        </p:nvSpPr>
        <p:spPr>
          <a:xfrm>
            <a:off x="97277" y="428016"/>
            <a:ext cx="1819072" cy="710119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Extra-Practice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66F3F5-6EFC-13F2-8AC9-AC4DB1BF243A}"/>
              </a:ext>
            </a:extLst>
          </p:cNvPr>
          <p:cNvSpPr txBox="1"/>
          <p:nvPr/>
        </p:nvSpPr>
        <p:spPr>
          <a:xfrm>
            <a:off x="2169269" y="606305"/>
            <a:ext cx="7283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rgbClr val="0070C0"/>
                </a:solidFill>
              </a:rPr>
              <a:t>Work in groups. Choose the best answer.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8F5029-3C75-6240-07A9-6666DE2456EE}"/>
              </a:ext>
            </a:extLst>
          </p:cNvPr>
          <p:cNvSpPr txBox="1"/>
          <p:nvPr/>
        </p:nvSpPr>
        <p:spPr>
          <a:xfrm>
            <a:off x="541506" y="2475689"/>
            <a:ext cx="1110898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1</a:t>
            </a:r>
            <a:r>
              <a:rPr lang="en-US" sz="2800" dirty="0"/>
              <a:t> They collect banana skins __________ they make compost from them.</a:t>
            </a:r>
          </a:p>
          <a:p>
            <a:pPr marL="457200" indent="-457200">
              <a:buAutoNum type="alphaUcPeriod"/>
            </a:pPr>
            <a:r>
              <a:rPr lang="en-US" sz="2800" dirty="0"/>
              <a:t>and</a:t>
            </a:r>
          </a:p>
          <a:p>
            <a:pPr marL="457200" indent="-457200">
              <a:buAutoNum type="alphaUcPeriod"/>
            </a:pPr>
            <a:r>
              <a:rPr lang="en-US" sz="2800" dirty="0"/>
              <a:t>or</a:t>
            </a:r>
          </a:p>
          <a:p>
            <a:pPr marL="457200" indent="-457200">
              <a:buAutoNum type="alphaUcPeriod"/>
            </a:pPr>
            <a:r>
              <a:rPr lang="en-US" sz="2800" dirty="0"/>
              <a:t>so</a:t>
            </a:r>
          </a:p>
          <a:p>
            <a:pPr marL="457200" indent="-457200">
              <a:buAutoNum type="alphaUcPeriod"/>
            </a:pPr>
            <a:r>
              <a:rPr lang="en-US" sz="2800" dirty="0"/>
              <a:t>although</a:t>
            </a:r>
          </a:p>
        </p:txBody>
      </p:sp>
      <p:sp>
        <p:nvSpPr>
          <p:cNvPr id="17" name="Oval 2">
            <a:extLst>
              <a:ext uri="{FF2B5EF4-FFF2-40B4-BE49-F238E27FC236}">
                <a16:creationId xmlns:a16="http://schemas.microsoft.com/office/drawing/2014/main" id="{47DFC720-1166-B186-9DCC-0B23474308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43563" y="980020"/>
            <a:ext cx="1235075" cy="1235075"/>
          </a:xfrm>
          <a:prstGeom prst="ellipse">
            <a:avLst/>
          </a:prstGeom>
          <a:solidFill>
            <a:srgbClr val="FFFF99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4400"/>
              <a:t>10</a:t>
            </a:r>
          </a:p>
        </p:txBody>
      </p:sp>
      <p:sp>
        <p:nvSpPr>
          <p:cNvPr id="18" name="Oval 4">
            <a:extLst>
              <a:ext uri="{FF2B5EF4-FFF2-40B4-BE49-F238E27FC236}">
                <a16:creationId xmlns:a16="http://schemas.microsoft.com/office/drawing/2014/main" id="{F14583EA-8B53-BFF7-F73C-A659AB46EA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43563" y="980020"/>
            <a:ext cx="1235075" cy="1235075"/>
          </a:xfrm>
          <a:prstGeom prst="ellipse">
            <a:avLst/>
          </a:prstGeom>
          <a:solidFill>
            <a:srgbClr val="FFFF99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4400"/>
              <a:t>9</a:t>
            </a:r>
          </a:p>
        </p:txBody>
      </p:sp>
      <p:sp>
        <p:nvSpPr>
          <p:cNvPr id="19" name="Oval 5">
            <a:extLst>
              <a:ext uri="{FF2B5EF4-FFF2-40B4-BE49-F238E27FC236}">
                <a16:creationId xmlns:a16="http://schemas.microsoft.com/office/drawing/2014/main" id="{5CB278E3-CA07-A959-2797-0828363AC8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43563" y="980020"/>
            <a:ext cx="1235075" cy="1235075"/>
          </a:xfrm>
          <a:prstGeom prst="ellipse">
            <a:avLst/>
          </a:prstGeom>
          <a:solidFill>
            <a:srgbClr val="FFFF99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4400"/>
              <a:t>8</a:t>
            </a:r>
          </a:p>
        </p:txBody>
      </p:sp>
      <p:sp>
        <p:nvSpPr>
          <p:cNvPr id="20" name="Oval 6">
            <a:extLst>
              <a:ext uri="{FF2B5EF4-FFF2-40B4-BE49-F238E27FC236}">
                <a16:creationId xmlns:a16="http://schemas.microsoft.com/office/drawing/2014/main" id="{CE8AA738-5D71-2CC6-BDE6-C5DD3895EA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43563" y="980020"/>
            <a:ext cx="1235075" cy="1235075"/>
          </a:xfrm>
          <a:prstGeom prst="ellipse">
            <a:avLst/>
          </a:prstGeom>
          <a:solidFill>
            <a:srgbClr val="FFFF99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4400"/>
              <a:t>7</a:t>
            </a:r>
          </a:p>
        </p:txBody>
      </p:sp>
      <p:sp>
        <p:nvSpPr>
          <p:cNvPr id="21" name="Oval 7">
            <a:extLst>
              <a:ext uri="{FF2B5EF4-FFF2-40B4-BE49-F238E27FC236}">
                <a16:creationId xmlns:a16="http://schemas.microsoft.com/office/drawing/2014/main" id="{AA4E5A20-2224-4F03-DEDE-779952A73F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43563" y="980020"/>
            <a:ext cx="1235075" cy="1235075"/>
          </a:xfrm>
          <a:prstGeom prst="ellipse">
            <a:avLst/>
          </a:prstGeom>
          <a:solidFill>
            <a:srgbClr val="FFFF99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4400"/>
              <a:t>6</a:t>
            </a:r>
          </a:p>
        </p:txBody>
      </p:sp>
      <p:sp>
        <p:nvSpPr>
          <p:cNvPr id="22" name="Oval 8">
            <a:extLst>
              <a:ext uri="{FF2B5EF4-FFF2-40B4-BE49-F238E27FC236}">
                <a16:creationId xmlns:a16="http://schemas.microsoft.com/office/drawing/2014/main" id="{BF19989F-FCCA-4B8E-F9D1-40A8B7DB02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43563" y="980020"/>
            <a:ext cx="1235075" cy="1235075"/>
          </a:xfrm>
          <a:prstGeom prst="ellipse">
            <a:avLst/>
          </a:prstGeom>
          <a:solidFill>
            <a:srgbClr val="FFFF99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4400"/>
              <a:t>5</a:t>
            </a:r>
          </a:p>
        </p:txBody>
      </p:sp>
      <p:sp>
        <p:nvSpPr>
          <p:cNvPr id="23" name="Oval 9">
            <a:extLst>
              <a:ext uri="{FF2B5EF4-FFF2-40B4-BE49-F238E27FC236}">
                <a16:creationId xmlns:a16="http://schemas.microsoft.com/office/drawing/2014/main" id="{EE8D1DCB-6999-B343-BF6C-ACC5A4DDA1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43563" y="980020"/>
            <a:ext cx="1235075" cy="1235075"/>
          </a:xfrm>
          <a:prstGeom prst="ellipse">
            <a:avLst/>
          </a:prstGeom>
          <a:solidFill>
            <a:srgbClr val="FFFF99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4400"/>
              <a:t>4</a:t>
            </a:r>
          </a:p>
        </p:txBody>
      </p:sp>
      <p:sp>
        <p:nvSpPr>
          <p:cNvPr id="24" name="Oval 10">
            <a:extLst>
              <a:ext uri="{FF2B5EF4-FFF2-40B4-BE49-F238E27FC236}">
                <a16:creationId xmlns:a16="http://schemas.microsoft.com/office/drawing/2014/main" id="{15F7A91C-B862-F112-37FE-274A6C4B8E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43563" y="980020"/>
            <a:ext cx="1235075" cy="1235075"/>
          </a:xfrm>
          <a:prstGeom prst="ellipse">
            <a:avLst/>
          </a:prstGeom>
          <a:solidFill>
            <a:srgbClr val="FFFF99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4400"/>
              <a:t>3</a:t>
            </a:r>
          </a:p>
        </p:txBody>
      </p:sp>
      <p:sp>
        <p:nvSpPr>
          <p:cNvPr id="25" name="Oval 11">
            <a:extLst>
              <a:ext uri="{FF2B5EF4-FFF2-40B4-BE49-F238E27FC236}">
                <a16:creationId xmlns:a16="http://schemas.microsoft.com/office/drawing/2014/main" id="{25ADBB39-B856-F421-A713-A603D7EAD0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43563" y="980020"/>
            <a:ext cx="1235075" cy="1235075"/>
          </a:xfrm>
          <a:prstGeom prst="ellipse">
            <a:avLst/>
          </a:prstGeom>
          <a:solidFill>
            <a:srgbClr val="FFFF99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4400"/>
              <a:t>2</a:t>
            </a:r>
          </a:p>
        </p:txBody>
      </p:sp>
      <p:sp>
        <p:nvSpPr>
          <p:cNvPr id="26" name="Oval 12">
            <a:extLst>
              <a:ext uri="{FF2B5EF4-FFF2-40B4-BE49-F238E27FC236}">
                <a16:creationId xmlns:a16="http://schemas.microsoft.com/office/drawing/2014/main" id="{6F19A496-8D46-8249-9017-C273355E3C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43563" y="980020"/>
            <a:ext cx="1235075" cy="1235075"/>
          </a:xfrm>
          <a:prstGeom prst="ellipse">
            <a:avLst/>
          </a:prstGeom>
          <a:solidFill>
            <a:srgbClr val="FFFF99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4400"/>
              <a:t>1</a:t>
            </a:r>
          </a:p>
        </p:txBody>
      </p:sp>
      <p:sp>
        <p:nvSpPr>
          <p:cNvPr id="27" name="Oval 13">
            <a:extLst>
              <a:ext uri="{FF2B5EF4-FFF2-40B4-BE49-F238E27FC236}">
                <a16:creationId xmlns:a16="http://schemas.microsoft.com/office/drawing/2014/main" id="{C4D02C0D-1026-7686-2A79-1002888C01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43563" y="980020"/>
            <a:ext cx="1235075" cy="1235075"/>
          </a:xfrm>
          <a:prstGeom prst="ellipse">
            <a:avLst/>
          </a:prstGeom>
          <a:solidFill>
            <a:srgbClr val="FFFF99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4400"/>
              <a:t>End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D49A22D7-7C08-72F2-F7FF-CBAF220860FD}"/>
              </a:ext>
            </a:extLst>
          </p:cNvPr>
          <p:cNvSpPr/>
          <p:nvPr/>
        </p:nvSpPr>
        <p:spPr>
          <a:xfrm>
            <a:off x="541506" y="2944313"/>
            <a:ext cx="426057" cy="452788"/>
          </a:xfrm>
          <a:prstGeom prst="ellips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878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FA10440-B25F-ED62-E7B6-C07B507939B2}"/>
              </a:ext>
            </a:extLst>
          </p:cNvPr>
          <p:cNvSpPr/>
          <p:nvPr/>
        </p:nvSpPr>
        <p:spPr>
          <a:xfrm>
            <a:off x="97277" y="428016"/>
            <a:ext cx="1819072" cy="710119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Extra-Practice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8F5029-3C75-6240-07A9-6666DE2456EE}"/>
              </a:ext>
            </a:extLst>
          </p:cNvPr>
          <p:cNvSpPr txBox="1"/>
          <p:nvPr/>
        </p:nvSpPr>
        <p:spPr>
          <a:xfrm>
            <a:off x="369651" y="1828800"/>
            <a:ext cx="1110898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2</a:t>
            </a:r>
            <a:r>
              <a:rPr lang="en-US" sz="2800" dirty="0"/>
              <a:t> It rained. __________ , they went to the national park. </a:t>
            </a:r>
          </a:p>
          <a:p>
            <a:pPr marL="457200" indent="-457200">
              <a:buAutoNum type="alphaUcPeriod"/>
            </a:pPr>
            <a:r>
              <a:rPr lang="en-US" sz="2800" dirty="0"/>
              <a:t>Although</a:t>
            </a:r>
          </a:p>
          <a:p>
            <a:pPr marL="457200" indent="-457200">
              <a:buAutoNum type="alphaUcPeriod"/>
            </a:pPr>
            <a:r>
              <a:rPr lang="en-US" sz="2800" dirty="0"/>
              <a:t>So</a:t>
            </a:r>
          </a:p>
          <a:p>
            <a:pPr marL="457200" indent="-457200">
              <a:buAutoNum type="alphaUcPeriod"/>
            </a:pPr>
            <a:r>
              <a:rPr lang="en-US" sz="2800" dirty="0"/>
              <a:t>But</a:t>
            </a:r>
          </a:p>
          <a:p>
            <a:pPr marL="457200" indent="-457200">
              <a:buAutoNum type="alphaUcPeriod"/>
            </a:pPr>
            <a:r>
              <a:rPr lang="en-US" sz="2800" dirty="0"/>
              <a:t>However</a:t>
            </a:r>
          </a:p>
        </p:txBody>
      </p:sp>
      <p:sp>
        <p:nvSpPr>
          <p:cNvPr id="17" name="Oval 2">
            <a:extLst>
              <a:ext uri="{FF2B5EF4-FFF2-40B4-BE49-F238E27FC236}">
                <a16:creationId xmlns:a16="http://schemas.microsoft.com/office/drawing/2014/main" id="{47DFC720-1166-B186-9DCC-0B23474308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43563" y="980020"/>
            <a:ext cx="1235075" cy="1235075"/>
          </a:xfrm>
          <a:prstGeom prst="ellipse">
            <a:avLst/>
          </a:prstGeom>
          <a:solidFill>
            <a:srgbClr val="FFFF99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4400"/>
              <a:t>10</a:t>
            </a:r>
          </a:p>
        </p:txBody>
      </p:sp>
      <p:sp>
        <p:nvSpPr>
          <p:cNvPr id="18" name="Oval 4">
            <a:extLst>
              <a:ext uri="{FF2B5EF4-FFF2-40B4-BE49-F238E27FC236}">
                <a16:creationId xmlns:a16="http://schemas.microsoft.com/office/drawing/2014/main" id="{F14583EA-8B53-BFF7-F73C-A659AB46EA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43563" y="980020"/>
            <a:ext cx="1235075" cy="1235075"/>
          </a:xfrm>
          <a:prstGeom prst="ellipse">
            <a:avLst/>
          </a:prstGeom>
          <a:solidFill>
            <a:srgbClr val="FFFF99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4400"/>
              <a:t>9</a:t>
            </a:r>
          </a:p>
        </p:txBody>
      </p:sp>
      <p:sp>
        <p:nvSpPr>
          <p:cNvPr id="19" name="Oval 5">
            <a:extLst>
              <a:ext uri="{FF2B5EF4-FFF2-40B4-BE49-F238E27FC236}">
                <a16:creationId xmlns:a16="http://schemas.microsoft.com/office/drawing/2014/main" id="{5CB278E3-CA07-A959-2797-0828363AC8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43563" y="980020"/>
            <a:ext cx="1235075" cy="1235075"/>
          </a:xfrm>
          <a:prstGeom prst="ellipse">
            <a:avLst/>
          </a:prstGeom>
          <a:solidFill>
            <a:srgbClr val="FFFF99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4400"/>
              <a:t>8</a:t>
            </a:r>
          </a:p>
        </p:txBody>
      </p:sp>
      <p:sp>
        <p:nvSpPr>
          <p:cNvPr id="20" name="Oval 6">
            <a:extLst>
              <a:ext uri="{FF2B5EF4-FFF2-40B4-BE49-F238E27FC236}">
                <a16:creationId xmlns:a16="http://schemas.microsoft.com/office/drawing/2014/main" id="{CE8AA738-5D71-2CC6-BDE6-C5DD3895EA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43563" y="980020"/>
            <a:ext cx="1235075" cy="1235075"/>
          </a:xfrm>
          <a:prstGeom prst="ellipse">
            <a:avLst/>
          </a:prstGeom>
          <a:solidFill>
            <a:srgbClr val="FFFF99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4400"/>
              <a:t>7</a:t>
            </a:r>
          </a:p>
        </p:txBody>
      </p:sp>
      <p:sp>
        <p:nvSpPr>
          <p:cNvPr id="21" name="Oval 7">
            <a:extLst>
              <a:ext uri="{FF2B5EF4-FFF2-40B4-BE49-F238E27FC236}">
                <a16:creationId xmlns:a16="http://schemas.microsoft.com/office/drawing/2014/main" id="{AA4E5A20-2224-4F03-DEDE-779952A73F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43563" y="980020"/>
            <a:ext cx="1235075" cy="1235075"/>
          </a:xfrm>
          <a:prstGeom prst="ellipse">
            <a:avLst/>
          </a:prstGeom>
          <a:solidFill>
            <a:srgbClr val="FFFF99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4400"/>
              <a:t>6</a:t>
            </a:r>
          </a:p>
        </p:txBody>
      </p:sp>
      <p:sp>
        <p:nvSpPr>
          <p:cNvPr id="22" name="Oval 8">
            <a:extLst>
              <a:ext uri="{FF2B5EF4-FFF2-40B4-BE49-F238E27FC236}">
                <a16:creationId xmlns:a16="http://schemas.microsoft.com/office/drawing/2014/main" id="{BF19989F-FCCA-4B8E-F9D1-40A8B7DB02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43563" y="980020"/>
            <a:ext cx="1235075" cy="1235075"/>
          </a:xfrm>
          <a:prstGeom prst="ellipse">
            <a:avLst/>
          </a:prstGeom>
          <a:solidFill>
            <a:srgbClr val="FFFF99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4400"/>
              <a:t>5</a:t>
            </a:r>
          </a:p>
        </p:txBody>
      </p:sp>
      <p:sp>
        <p:nvSpPr>
          <p:cNvPr id="23" name="Oval 9">
            <a:extLst>
              <a:ext uri="{FF2B5EF4-FFF2-40B4-BE49-F238E27FC236}">
                <a16:creationId xmlns:a16="http://schemas.microsoft.com/office/drawing/2014/main" id="{EE8D1DCB-6999-B343-BF6C-ACC5A4DDA1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43563" y="980020"/>
            <a:ext cx="1235075" cy="1235075"/>
          </a:xfrm>
          <a:prstGeom prst="ellipse">
            <a:avLst/>
          </a:prstGeom>
          <a:solidFill>
            <a:srgbClr val="FFFF99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4400"/>
              <a:t>4</a:t>
            </a:r>
          </a:p>
        </p:txBody>
      </p:sp>
      <p:sp>
        <p:nvSpPr>
          <p:cNvPr id="24" name="Oval 10">
            <a:extLst>
              <a:ext uri="{FF2B5EF4-FFF2-40B4-BE49-F238E27FC236}">
                <a16:creationId xmlns:a16="http://schemas.microsoft.com/office/drawing/2014/main" id="{15F7A91C-B862-F112-37FE-274A6C4B8E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43563" y="980020"/>
            <a:ext cx="1235075" cy="1235075"/>
          </a:xfrm>
          <a:prstGeom prst="ellipse">
            <a:avLst/>
          </a:prstGeom>
          <a:solidFill>
            <a:srgbClr val="FFFF99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4400"/>
              <a:t>3</a:t>
            </a:r>
          </a:p>
        </p:txBody>
      </p:sp>
      <p:sp>
        <p:nvSpPr>
          <p:cNvPr id="25" name="Oval 11">
            <a:extLst>
              <a:ext uri="{FF2B5EF4-FFF2-40B4-BE49-F238E27FC236}">
                <a16:creationId xmlns:a16="http://schemas.microsoft.com/office/drawing/2014/main" id="{25ADBB39-B856-F421-A713-A603D7EAD0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43563" y="980020"/>
            <a:ext cx="1235075" cy="1235075"/>
          </a:xfrm>
          <a:prstGeom prst="ellipse">
            <a:avLst/>
          </a:prstGeom>
          <a:solidFill>
            <a:srgbClr val="FFFF99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4400"/>
              <a:t>2</a:t>
            </a:r>
          </a:p>
        </p:txBody>
      </p:sp>
      <p:sp>
        <p:nvSpPr>
          <p:cNvPr id="26" name="Oval 12">
            <a:extLst>
              <a:ext uri="{FF2B5EF4-FFF2-40B4-BE49-F238E27FC236}">
                <a16:creationId xmlns:a16="http://schemas.microsoft.com/office/drawing/2014/main" id="{6F19A496-8D46-8249-9017-C273355E3C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43563" y="980020"/>
            <a:ext cx="1235075" cy="1235075"/>
          </a:xfrm>
          <a:prstGeom prst="ellipse">
            <a:avLst/>
          </a:prstGeom>
          <a:solidFill>
            <a:srgbClr val="FFFF99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4400"/>
              <a:t>1</a:t>
            </a:r>
          </a:p>
        </p:txBody>
      </p:sp>
      <p:sp>
        <p:nvSpPr>
          <p:cNvPr id="27" name="Oval 13">
            <a:extLst>
              <a:ext uri="{FF2B5EF4-FFF2-40B4-BE49-F238E27FC236}">
                <a16:creationId xmlns:a16="http://schemas.microsoft.com/office/drawing/2014/main" id="{C4D02C0D-1026-7686-2A79-1002888C01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43563" y="980020"/>
            <a:ext cx="1235075" cy="1235075"/>
          </a:xfrm>
          <a:prstGeom prst="ellipse">
            <a:avLst/>
          </a:prstGeom>
          <a:solidFill>
            <a:srgbClr val="FFFF99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4400"/>
              <a:t>End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7BE1AC2-69A3-B3DA-07F3-63419666D881}"/>
              </a:ext>
            </a:extLst>
          </p:cNvPr>
          <p:cNvSpPr/>
          <p:nvPr/>
        </p:nvSpPr>
        <p:spPr>
          <a:xfrm>
            <a:off x="370631" y="3557382"/>
            <a:ext cx="437443" cy="496921"/>
          </a:xfrm>
          <a:prstGeom prst="ellips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387246E-AB5B-FEB8-7E19-3D6875F453CA}"/>
              </a:ext>
            </a:extLst>
          </p:cNvPr>
          <p:cNvSpPr txBox="1"/>
          <p:nvPr/>
        </p:nvSpPr>
        <p:spPr>
          <a:xfrm>
            <a:off x="2169269" y="606305"/>
            <a:ext cx="7283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rgbClr val="0070C0"/>
                </a:solidFill>
              </a:rPr>
              <a:t>Work in groups. Choose the best answer.</a:t>
            </a:r>
          </a:p>
        </p:txBody>
      </p:sp>
    </p:spTree>
    <p:extLst>
      <p:ext uri="{BB962C8B-B14F-4D97-AF65-F5344CB8AC3E}">
        <p14:creationId xmlns:p14="http://schemas.microsoft.com/office/powerpoint/2010/main" val="590230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FA10440-B25F-ED62-E7B6-C07B507939B2}"/>
              </a:ext>
            </a:extLst>
          </p:cNvPr>
          <p:cNvSpPr/>
          <p:nvPr/>
        </p:nvSpPr>
        <p:spPr>
          <a:xfrm>
            <a:off x="97277" y="428016"/>
            <a:ext cx="1819072" cy="710119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Extra-Practice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8F5029-3C75-6240-07A9-6666DE2456EE}"/>
              </a:ext>
            </a:extLst>
          </p:cNvPr>
          <p:cNvSpPr txBox="1"/>
          <p:nvPr/>
        </p:nvSpPr>
        <p:spPr>
          <a:xfrm>
            <a:off x="541506" y="2215095"/>
            <a:ext cx="1110898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3</a:t>
            </a:r>
            <a:r>
              <a:rPr lang="en-US" sz="2800" dirty="0"/>
              <a:t> __________ they wanted to keep the parrot, they sent it to the animal shelter. </a:t>
            </a:r>
          </a:p>
          <a:p>
            <a:pPr marL="457200" indent="-457200">
              <a:buAutoNum type="alphaUcPeriod"/>
            </a:pPr>
            <a:r>
              <a:rPr lang="en-US" sz="2800" dirty="0"/>
              <a:t>Because</a:t>
            </a:r>
          </a:p>
          <a:p>
            <a:pPr marL="457200" indent="-457200">
              <a:buAutoNum type="alphaUcPeriod"/>
            </a:pPr>
            <a:r>
              <a:rPr lang="en-US" sz="2800" dirty="0"/>
              <a:t>However</a:t>
            </a:r>
          </a:p>
          <a:p>
            <a:pPr marL="457200" indent="-457200">
              <a:buAutoNum type="alphaUcPeriod"/>
            </a:pPr>
            <a:r>
              <a:rPr lang="en-US" sz="2800" dirty="0"/>
              <a:t>Although</a:t>
            </a:r>
          </a:p>
          <a:p>
            <a:pPr marL="457200" indent="-457200">
              <a:buAutoNum type="alphaUcPeriod"/>
            </a:pPr>
            <a:r>
              <a:rPr lang="en-US" sz="2800" dirty="0"/>
              <a:t>So</a:t>
            </a:r>
          </a:p>
          <a:p>
            <a:endParaRPr lang="en-US" sz="2800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2054BDA-1FAD-C2AE-0634-7E0253162529}"/>
              </a:ext>
            </a:extLst>
          </p:cNvPr>
          <p:cNvSpPr/>
          <p:nvPr/>
        </p:nvSpPr>
        <p:spPr>
          <a:xfrm>
            <a:off x="541506" y="3982423"/>
            <a:ext cx="447322" cy="440721"/>
          </a:xfrm>
          <a:prstGeom prst="ellips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A3D378-4B51-5BB3-C40D-1412CBE7D16F}"/>
              </a:ext>
            </a:extLst>
          </p:cNvPr>
          <p:cNvSpPr txBox="1"/>
          <p:nvPr/>
        </p:nvSpPr>
        <p:spPr>
          <a:xfrm>
            <a:off x="2169269" y="606305"/>
            <a:ext cx="7283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rgbClr val="0070C0"/>
                </a:solidFill>
              </a:rPr>
              <a:t>Work in groups. Choose the best answer.</a:t>
            </a:r>
          </a:p>
        </p:txBody>
      </p:sp>
      <p:sp>
        <p:nvSpPr>
          <p:cNvPr id="7" name="Oval 2">
            <a:extLst>
              <a:ext uri="{FF2B5EF4-FFF2-40B4-BE49-F238E27FC236}">
                <a16:creationId xmlns:a16="http://schemas.microsoft.com/office/drawing/2014/main" id="{6B274578-5D59-732A-0190-05770A1479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43563" y="980020"/>
            <a:ext cx="1235075" cy="1235075"/>
          </a:xfrm>
          <a:prstGeom prst="ellipse">
            <a:avLst/>
          </a:prstGeom>
          <a:solidFill>
            <a:srgbClr val="FFFF99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4400"/>
              <a:t>10</a:t>
            </a:r>
          </a:p>
        </p:txBody>
      </p:sp>
      <p:sp>
        <p:nvSpPr>
          <p:cNvPr id="8" name="Oval 4">
            <a:extLst>
              <a:ext uri="{FF2B5EF4-FFF2-40B4-BE49-F238E27FC236}">
                <a16:creationId xmlns:a16="http://schemas.microsoft.com/office/drawing/2014/main" id="{4D7C65A9-6BF3-77E2-FAB8-BA70C5F425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43563" y="980020"/>
            <a:ext cx="1235075" cy="1235075"/>
          </a:xfrm>
          <a:prstGeom prst="ellipse">
            <a:avLst/>
          </a:prstGeom>
          <a:solidFill>
            <a:srgbClr val="FFFF99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4400"/>
              <a:t>9</a:t>
            </a:r>
          </a:p>
        </p:txBody>
      </p:sp>
      <p:sp>
        <p:nvSpPr>
          <p:cNvPr id="9" name="Oval 5">
            <a:extLst>
              <a:ext uri="{FF2B5EF4-FFF2-40B4-BE49-F238E27FC236}">
                <a16:creationId xmlns:a16="http://schemas.microsoft.com/office/drawing/2014/main" id="{72BAD7DC-54ED-5533-2FAF-5CAD825748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43563" y="980020"/>
            <a:ext cx="1235075" cy="1235075"/>
          </a:xfrm>
          <a:prstGeom prst="ellipse">
            <a:avLst/>
          </a:prstGeom>
          <a:solidFill>
            <a:srgbClr val="FFFF99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4400"/>
              <a:t>8</a:t>
            </a:r>
          </a:p>
        </p:txBody>
      </p:sp>
      <p:sp>
        <p:nvSpPr>
          <p:cNvPr id="10" name="Oval 6">
            <a:extLst>
              <a:ext uri="{FF2B5EF4-FFF2-40B4-BE49-F238E27FC236}">
                <a16:creationId xmlns:a16="http://schemas.microsoft.com/office/drawing/2014/main" id="{E6FF502A-99FC-C0CA-8AEA-E11B05E891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43563" y="980020"/>
            <a:ext cx="1235075" cy="1235075"/>
          </a:xfrm>
          <a:prstGeom prst="ellipse">
            <a:avLst/>
          </a:prstGeom>
          <a:solidFill>
            <a:srgbClr val="FFFF99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4400"/>
              <a:t>7</a:t>
            </a:r>
          </a:p>
        </p:txBody>
      </p:sp>
      <p:sp>
        <p:nvSpPr>
          <p:cNvPr id="11" name="Oval 7">
            <a:extLst>
              <a:ext uri="{FF2B5EF4-FFF2-40B4-BE49-F238E27FC236}">
                <a16:creationId xmlns:a16="http://schemas.microsoft.com/office/drawing/2014/main" id="{6B26340F-0C40-24D0-75A8-E1F7BF4C74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43563" y="980020"/>
            <a:ext cx="1235075" cy="1235075"/>
          </a:xfrm>
          <a:prstGeom prst="ellipse">
            <a:avLst/>
          </a:prstGeom>
          <a:solidFill>
            <a:srgbClr val="FFFF99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4400"/>
              <a:t>6</a:t>
            </a:r>
          </a:p>
        </p:txBody>
      </p:sp>
      <p:sp>
        <p:nvSpPr>
          <p:cNvPr id="12" name="Oval 8">
            <a:extLst>
              <a:ext uri="{FF2B5EF4-FFF2-40B4-BE49-F238E27FC236}">
                <a16:creationId xmlns:a16="http://schemas.microsoft.com/office/drawing/2014/main" id="{0549B804-8CE1-C321-6668-922ED19915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43563" y="980020"/>
            <a:ext cx="1235075" cy="1235075"/>
          </a:xfrm>
          <a:prstGeom prst="ellipse">
            <a:avLst/>
          </a:prstGeom>
          <a:solidFill>
            <a:srgbClr val="FFFF99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4400"/>
              <a:t>5</a:t>
            </a:r>
          </a:p>
        </p:txBody>
      </p:sp>
      <p:sp>
        <p:nvSpPr>
          <p:cNvPr id="13" name="Oval 9">
            <a:extLst>
              <a:ext uri="{FF2B5EF4-FFF2-40B4-BE49-F238E27FC236}">
                <a16:creationId xmlns:a16="http://schemas.microsoft.com/office/drawing/2014/main" id="{A5C23FFA-F7F5-AF85-54EE-0A3ED2F6CC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43563" y="980020"/>
            <a:ext cx="1235075" cy="1235075"/>
          </a:xfrm>
          <a:prstGeom prst="ellipse">
            <a:avLst/>
          </a:prstGeom>
          <a:solidFill>
            <a:srgbClr val="FFFF99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4400"/>
              <a:t>4</a:t>
            </a:r>
          </a:p>
        </p:txBody>
      </p:sp>
      <p:sp>
        <p:nvSpPr>
          <p:cNvPr id="14" name="Oval 10">
            <a:extLst>
              <a:ext uri="{FF2B5EF4-FFF2-40B4-BE49-F238E27FC236}">
                <a16:creationId xmlns:a16="http://schemas.microsoft.com/office/drawing/2014/main" id="{637ACCE3-531A-2C28-16F7-37073F4939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43563" y="980020"/>
            <a:ext cx="1235075" cy="1235075"/>
          </a:xfrm>
          <a:prstGeom prst="ellipse">
            <a:avLst/>
          </a:prstGeom>
          <a:solidFill>
            <a:srgbClr val="FFFF99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4400"/>
              <a:t>3</a:t>
            </a:r>
          </a:p>
        </p:txBody>
      </p:sp>
      <p:sp>
        <p:nvSpPr>
          <p:cNvPr id="15" name="Oval 11">
            <a:extLst>
              <a:ext uri="{FF2B5EF4-FFF2-40B4-BE49-F238E27FC236}">
                <a16:creationId xmlns:a16="http://schemas.microsoft.com/office/drawing/2014/main" id="{A9AFCD89-6A67-A988-96B0-E5F015481E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43563" y="980020"/>
            <a:ext cx="1235075" cy="1235075"/>
          </a:xfrm>
          <a:prstGeom prst="ellipse">
            <a:avLst/>
          </a:prstGeom>
          <a:solidFill>
            <a:srgbClr val="FFFF99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4400"/>
              <a:t>2</a:t>
            </a:r>
          </a:p>
        </p:txBody>
      </p:sp>
      <p:sp>
        <p:nvSpPr>
          <p:cNvPr id="16" name="Oval 12">
            <a:extLst>
              <a:ext uri="{FF2B5EF4-FFF2-40B4-BE49-F238E27FC236}">
                <a16:creationId xmlns:a16="http://schemas.microsoft.com/office/drawing/2014/main" id="{DA1EBB0B-417E-6BE0-09CF-A61872026F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43563" y="980020"/>
            <a:ext cx="1235075" cy="1235075"/>
          </a:xfrm>
          <a:prstGeom prst="ellipse">
            <a:avLst/>
          </a:prstGeom>
          <a:solidFill>
            <a:srgbClr val="FFFF99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4400"/>
              <a:t>1</a:t>
            </a:r>
          </a:p>
        </p:txBody>
      </p:sp>
      <p:sp>
        <p:nvSpPr>
          <p:cNvPr id="17" name="Oval 13">
            <a:extLst>
              <a:ext uri="{FF2B5EF4-FFF2-40B4-BE49-F238E27FC236}">
                <a16:creationId xmlns:a16="http://schemas.microsoft.com/office/drawing/2014/main" id="{2A79CEF2-D92D-B43F-4C60-3A0C079902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43563" y="980020"/>
            <a:ext cx="1235075" cy="1235075"/>
          </a:xfrm>
          <a:prstGeom prst="ellipse">
            <a:avLst/>
          </a:prstGeom>
          <a:solidFill>
            <a:srgbClr val="FFFF99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4400"/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447717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FA10440-B25F-ED62-E7B6-C07B507939B2}"/>
              </a:ext>
            </a:extLst>
          </p:cNvPr>
          <p:cNvSpPr/>
          <p:nvPr/>
        </p:nvSpPr>
        <p:spPr>
          <a:xfrm>
            <a:off x="97277" y="428016"/>
            <a:ext cx="1819072" cy="710119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Extra-Practice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8F5029-3C75-6240-07A9-6666DE2456EE}"/>
              </a:ext>
            </a:extLst>
          </p:cNvPr>
          <p:cNvSpPr txBox="1"/>
          <p:nvPr/>
        </p:nvSpPr>
        <p:spPr>
          <a:xfrm>
            <a:off x="541506" y="2459504"/>
            <a:ext cx="1110898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4 </a:t>
            </a:r>
            <a:r>
              <a:rPr lang="en-US" sz="2800" dirty="0"/>
              <a:t>They recycle their plastic things __________ they want to reduce plastic pollution.</a:t>
            </a:r>
          </a:p>
          <a:p>
            <a:pPr marL="457200" indent="-457200">
              <a:buAutoNum type="alphaUcPeriod"/>
            </a:pPr>
            <a:r>
              <a:rPr lang="en-US" sz="2800" dirty="0"/>
              <a:t>because</a:t>
            </a:r>
          </a:p>
          <a:p>
            <a:pPr marL="457200" indent="-457200">
              <a:buAutoNum type="alphaUcPeriod"/>
            </a:pPr>
            <a:r>
              <a:rPr lang="en-US" sz="2800" dirty="0"/>
              <a:t>however</a:t>
            </a:r>
          </a:p>
          <a:p>
            <a:pPr marL="457200" indent="-457200">
              <a:buAutoNum type="alphaUcPeriod"/>
            </a:pPr>
            <a:r>
              <a:rPr lang="en-US" sz="2800" dirty="0"/>
              <a:t>although</a:t>
            </a:r>
          </a:p>
          <a:p>
            <a:pPr marL="457200" indent="-457200">
              <a:buAutoNum type="alphaUcPeriod"/>
            </a:pPr>
            <a:r>
              <a:rPr lang="en-US" sz="2800" dirty="0"/>
              <a:t>so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7CB873C-F54E-751B-BD8B-33BD3458D579}"/>
              </a:ext>
            </a:extLst>
          </p:cNvPr>
          <p:cNvSpPr/>
          <p:nvPr/>
        </p:nvSpPr>
        <p:spPr>
          <a:xfrm>
            <a:off x="541506" y="3335420"/>
            <a:ext cx="436689" cy="513565"/>
          </a:xfrm>
          <a:prstGeom prst="ellips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0304921-49EE-7841-520A-8C8119603ACB}"/>
              </a:ext>
            </a:extLst>
          </p:cNvPr>
          <p:cNvSpPr txBox="1"/>
          <p:nvPr/>
        </p:nvSpPr>
        <p:spPr>
          <a:xfrm>
            <a:off x="2169269" y="606305"/>
            <a:ext cx="7283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rgbClr val="0070C0"/>
                </a:solidFill>
              </a:rPr>
              <a:t>Work in groups. Choose the best answer.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52ED85F-69D0-FD89-475D-06E7107F6B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43563" y="980020"/>
            <a:ext cx="1235075" cy="1235075"/>
          </a:xfrm>
          <a:prstGeom prst="ellipse">
            <a:avLst/>
          </a:prstGeom>
          <a:solidFill>
            <a:srgbClr val="FFFF99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4400"/>
              <a:t>10</a:t>
            </a:r>
          </a:p>
        </p:txBody>
      </p:sp>
      <p:sp>
        <p:nvSpPr>
          <p:cNvPr id="7" name="Oval 4">
            <a:extLst>
              <a:ext uri="{FF2B5EF4-FFF2-40B4-BE49-F238E27FC236}">
                <a16:creationId xmlns:a16="http://schemas.microsoft.com/office/drawing/2014/main" id="{6793957E-8319-B43C-E9A5-9838BD3513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43563" y="980020"/>
            <a:ext cx="1235075" cy="1235075"/>
          </a:xfrm>
          <a:prstGeom prst="ellipse">
            <a:avLst/>
          </a:prstGeom>
          <a:solidFill>
            <a:srgbClr val="FFFF99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4400"/>
              <a:t>9</a:t>
            </a:r>
          </a:p>
        </p:txBody>
      </p:sp>
      <p:sp>
        <p:nvSpPr>
          <p:cNvPr id="8" name="Oval 5">
            <a:extLst>
              <a:ext uri="{FF2B5EF4-FFF2-40B4-BE49-F238E27FC236}">
                <a16:creationId xmlns:a16="http://schemas.microsoft.com/office/drawing/2014/main" id="{D50C8DCD-5F87-06FF-F00A-E1236FF408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43563" y="980020"/>
            <a:ext cx="1235075" cy="1235075"/>
          </a:xfrm>
          <a:prstGeom prst="ellipse">
            <a:avLst/>
          </a:prstGeom>
          <a:solidFill>
            <a:srgbClr val="FFFF99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4400"/>
              <a:t>8</a:t>
            </a:r>
          </a:p>
        </p:txBody>
      </p:sp>
      <p:sp>
        <p:nvSpPr>
          <p:cNvPr id="9" name="Oval 6">
            <a:extLst>
              <a:ext uri="{FF2B5EF4-FFF2-40B4-BE49-F238E27FC236}">
                <a16:creationId xmlns:a16="http://schemas.microsoft.com/office/drawing/2014/main" id="{E170B985-F6C0-BAF1-8953-376F65C64B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43563" y="980020"/>
            <a:ext cx="1235075" cy="1235075"/>
          </a:xfrm>
          <a:prstGeom prst="ellipse">
            <a:avLst/>
          </a:prstGeom>
          <a:solidFill>
            <a:srgbClr val="FFFF99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4400"/>
              <a:t>7</a:t>
            </a:r>
          </a:p>
        </p:txBody>
      </p:sp>
      <p:sp>
        <p:nvSpPr>
          <p:cNvPr id="10" name="Oval 7">
            <a:extLst>
              <a:ext uri="{FF2B5EF4-FFF2-40B4-BE49-F238E27FC236}">
                <a16:creationId xmlns:a16="http://schemas.microsoft.com/office/drawing/2014/main" id="{DF10EB87-2447-C255-43C0-08B6F2D65F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43563" y="980020"/>
            <a:ext cx="1235075" cy="1235075"/>
          </a:xfrm>
          <a:prstGeom prst="ellipse">
            <a:avLst/>
          </a:prstGeom>
          <a:solidFill>
            <a:srgbClr val="FFFF99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4400"/>
              <a:t>6</a:t>
            </a:r>
          </a:p>
        </p:txBody>
      </p:sp>
      <p:sp>
        <p:nvSpPr>
          <p:cNvPr id="11" name="Oval 8">
            <a:extLst>
              <a:ext uri="{FF2B5EF4-FFF2-40B4-BE49-F238E27FC236}">
                <a16:creationId xmlns:a16="http://schemas.microsoft.com/office/drawing/2014/main" id="{B9A0D981-4F21-76A8-B201-BA0A15B42B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43563" y="980020"/>
            <a:ext cx="1235075" cy="1235075"/>
          </a:xfrm>
          <a:prstGeom prst="ellipse">
            <a:avLst/>
          </a:prstGeom>
          <a:solidFill>
            <a:srgbClr val="FFFF99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4400"/>
              <a:t>5</a:t>
            </a:r>
          </a:p>
        </p:txBody>
      </p:sp>
      <p:sp>
        <p:nvSpPr>
          <p:cNvPr id="12" name="Oval 9">
            <a:extLst>
              <a:ext uri="{FF2B5EF4-FFF2-40B4-BE49-F238E27FC236}">
                <a16:creationId xmlns:a16="http://schemas.microsoft.com/office/drawing/2014/main" id="{17C99EE6-4284-B71B-DD87-11343D855C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43563" y="980020"/>
            <a:ext cx="1235075" cy="1235075"/>
          </a:xfrm>
          <a:prstGeom prst="ellipse">
            <a:avLst/>
          </a:prstGeom>
          <a:solidFill>
            <a:srgbClr val="FFFF99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4400"/>
              <a:t>4</a:t>
            </a:r>
          </a:p>
        </p:txBody>
      </p:sp>
      <p:sp>
        <p:nvSpPr>
          <p:cNvPr id="13" name="Oval 10">
            <a:extLst>
              <a:ext uri="{FF2B5EF4-FFF2-40B4-BE49-F238E27FC236}">
                <a16:creationId xmlns:a16="http://schemas.microsoft.com/office/drawing/2014/main" id="{36AE0D80-B798-41F4-1DB8-C351DA9747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43563" y="980020"/>
            <a:ext cx="1235075" cy="1235075"/>
          </a:xfrm>
          <a:prstGeom prst="ellipse">
            <a:avLst/>
          </a:prstGeom>
          <a:solidFill>
            <a:srgbClr val="FFFF99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4400"/>
              <a:t>3</a:t>
            </a:r>
          </a:p>
        </p:txBody>
      </p:sp>
      <p:sp>
        <p:nvSpPr>
          <p:cNvPr id="14" name="Oval 11">
            <a:extLst>
              <a:ext uri="{FF2B5EF4-FFF2-40B4-BE49-F238E27FC236}">
                <a16:creationId xmlns:a16="http://schemas.microsoft.com/office/drawing/2014/main" id="{91708047-035A-E629-B0D2-B27034E270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43563" y="980020"/>
            <a:ext cx="1235075" cy="1235075"/>
          </a:xfrm>
          <a:prstGeom prst="ellipse">
            <a:avLst/>
          </a:prstGeom>
          <a:solidFill>
            <a:srgbClr val="FFFF99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4400"/>
              <a:t>2</a:t>
            </a:r>
          </a:p>
        </p:txBody>
      </p:sp>
      <p:sp>
        <p:nvSpPr>
          <p:cNvPr id="15" name="Oval 12">
            <a:extLst>
              <a:ext uri="{FF2B5EF4-FFF2-40B4-BE49-F238E27FC236}">
                <a16:creationId xmlns:a16="http://schemas.microsoft.com/office/drawing/2014/main" id="{BF3147D7-0C73-A073-A1A8-0E82707432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43563" y="980020"/>
            <a:ext cx="1235075" cy="1235075"/>
          </a:xfrm>
          <a:prstGeom prst="ellipse">
            <a:avLst/>
          </a:prstGeom>
          <a:solidFill>
            <a:srgbClr val="FFFF99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4400"/>
              <a:t>1</a:t>
            </a:r>
          </a:p>
        </p:txBody>
      </p:sp>
      <p:sp>
        <p:nvSpPr>
          <p:cNvPr id="16" name="Oval 13">
            <a:extLst>
              <a:ext uri="{FF2B5EF4-FFF2-40B4-BE49-F238E27FC236}">
                <a16:creationId xmlns:a16="http://schemas.microsoft.com/office/drawing/2014/main" id="{8FC7519F-FFFB-BC1F-977D-15165E88CB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43563" y="980020"/>
            <a:ext cx="1235075" cy="1235075"/>
          </a:xfrm>
          <a:prstGeom prst="ellipse">
            <a:avLst/>
          </a:prstGeom>
          <a:solidFill>
            <a:srgbClr val="FFFF99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4400"/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3003918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3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FA10440-B25F-ED62-E7B6-C07B507939B2}"/>
              </a:ext>
            </a:extLst>
          </p:cNvPr>
          <p:cNvSpPr/>
          <p:nvPr/>
        </p:nvSpPr>
        <p:spPr>
          <a:xfrm>
            <a:off x="97277" y="428016"/>
            <a:ext cx="1819072" cy="710119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Extra-Practice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8F5029-3C75-6240-07A9-6666DE2456EE}"/>
              </a:ext>
            </a:extLst>
          </p:cNvPr>
          <p:cNvSpPr txBox="1"/>
          <p:nvPr/>
        </p:nvSpPr>
        <p:spPr>
          <a:xfrm>
            <a:off x="369651" y="2752129"/>
            <a:ext cx="1110898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5</a:t>
            </a:r>
            <a:r>
              <a:rPr lang="en-US" sz="2800" dirty="0"/>
              <a:t> We can join the clean-up day __________ we can plant trees in the park. Which do you prefer? </a:t>
            </a:r>
          </a:p>
          <a:p>
            <a:pPr marL="457200" indent="-457200">
              <a:buAutoNum type="alphaUcPeriod"/>
            </a:pPr>
            <a:r>
              <a:rPr lang="en-US" sz="2800" dirty="0"/>
              <a:t>because</a:t>
            </a:r>
          </a:p>
          <a:p>
            <a:pPr marL="457200" indent="-457200">
              <a:buAutoNum type="alphaUcPeriod"/>
            </a:pPr>
            <a:r>
              <a:rPr lang="en-US" sz="2800" dirty="0"/>
              <a:t>however</a:t>
            </a:r>
          </a:p>
          <a:p>
            <a:pPr marL="457200" indent="-457200">
              <a:buAutoNum type="alphaUcPeriod"/>
            </a:pPr>
            <a:r>
              <a:rPr lang="en-US" sz="2800" dirty="0"/>
              <a:t>although</a:t>
            </a:r>
          </a:p>
          <a:p>
            <a:pPr marL="457200" indent="-457200">
              <a:buFontTx/>
              <a:buAutoNum type="alphaUcPeriod"/>
            </a:pPr>
            <a:r>
              <a:rPr lang="en-US" sz="2800" dirty="0"/>
              <a:t>or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375E613-4626-E4A3-1884-ABA2A41F7189}"/>
              </a:ext>
            </a:extLst>
          </p:cNvPr>
          <p:cNvSpPr/>
          <p:nvPr/>
        </p:nvSpPr>
        <p:spPr>
          <a:xfrm>
            <a:off x="302444" y="4932513"/>
            <a:ext cx="516264" cy="497271"/>
          </a:xfrm>
          <a:prstGeom prst="ellips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56FBF2-4C20-1E53-1489-C6C584DD477D}"/>
              </a:ext>
            </a:extLst>
          </p:cNvPr>
          <p:cNvSpPr txBox="1"/>
          <p:nvPr/>
        </p:nvSpPr>
        <p:spPr>
          <a:xfrm>
            <a:off x="2169269" y="606305"/>
            <a:ext cx="7283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rgbClr val="0070C0"/>
                </a:solidFill>
              </a:rPr>
              <a:t>Work in groups. Choose the best answer.</a:t>
            </a:r>
          </a:p>
        </p:txBody>
      </p:sp>
      <p:sp>
        <p:nvSpPr>
          <p:cNvPr id="7" name="Oval 2">
            <a:extLst>
              <a:ext uri="{FF2B5EF4-FFF2-40B4-BE49-F238E27FC236}">
                <a16:creationId xmlns:a16="http://schemas.microsoft.com/office/drawing/2014/main" id="{CFD2AF91-CD6F-BD2B-EC6A-40B0EB3C39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43563" y="980020"/>
            <a:ext cx="1235075" cy="1235075"/>
          </a:xfrm>
          <a:prstGeom prst="ellipse">
            <a:avLst/>
          </a:prstGeom>
          <a:solidFill>
            <a:srgbClr val="FFFF99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4400"/>
              <a:t>10</a:t>
            </a:r>
          </a:p>
        </p:txBody>
      </p:sp>
      <p:sp>
        <p:nvSpPr>
          <p:cNvPr id="8" name="Oval 4">
            <a:extLst>
              <a:ext uri="{FF2B5EF4-FFF2-40B4-BE49-F238E27FC236}">
                <a16:creationId xmlns:a16="http://schemas.microsoft.com/office/drawing/2014/main" id="{C60F47C8-AD95-B0B9-4F39-03101D1C62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43563" y="980020"/>
            <a:ext cx="1235075" cy="1235075"/>
          </a:xfrm>
          <a:prstGeom prst="ellipse">
            <a:avLst/>
          </a:prstGeom>
          <a:solidFill>
            <a:srgbClr val="FFFF99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4400"/>
              <a:t>9</a:t>
            </a:r>
          </a:p>
        </p:txBody>
      </p:sp>
      <p:sp>
        <p:nvSpPr>
          <p:cNvPr id="9" name="Oval 5">
            <a:extLst>
              <a:ext uri="{FF2B5EF4-FFF2-40B4-BE49-F238E27FC236}">
                <a16:creationId xmlns:a16="http://schemas.microsoft.com/office/drawing/2014/main" id="{E7B543AF-B89D-174E-11E8-47A7EA9939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43563" y="980020"/>
            <a:ext cx="1235075" cy="1235075"/>
          </a:xfrm>
          <a:prstGeom prst="ellipse">
            <a:avLst/>
          </a:prstGeom>
          <a:solidFill>
            <a:srgbClr val="FFFF99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4400"/>
              <a:t>8</a:t>
            </a:r>
          </a:p>
        </p:txBody>
      </p:sp>
      <p:sp>
        <p:nvSpPr>
          <p:cNvPr id="10" name="Oval 6">
            <a:extLst>
              <a:ext uri="{FF2B5EF4-FFF2-40B4-BE49-F238E27FC236}">
                <a16:creationId xmlns:a16="http://schemas.microsoft.com/office/drawing/2014/main" id="{32558917-127F-78B2-F009-C4306FDC7B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43563" y="980020"/>
            <a:ext cx="1235075" cy="1235075"/>
          </a:xfrm>
          <a:prstGeom prst="ellipse">
            <a:avLst/>
          </a:prstGeom>
          <a:solidFill>
            <a:srgbClr val="FFFF99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4400"/>
              <a:t>7</a:t>
            </a:r>
          </a:p>
        </p:txBody>
      </p:sp>
      <p:sp>
        <p:nvSpPr>
          <p:cNvPr id="11" name="Oval 7">
            <a:extLst>
              <a:ext uri="{FF2B5EF4-FFF2-40B4-BE49-F238E27FC236}">
                <a16:creationId xmlns:a16="http://schemas.microsoft.com/office/drawing/2014/main" id="{60FE5E8B-9F92-9D14-AC9D-11E0220FCF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43563" y="980020"/>
            <a:ext cx="1235075" cy="1235075"/>
          </a:xfrm>
          <a:prstGeom prst="ellipse">
            <a:avLst/>
          </a:prstGeom>
          <a:solidFill>
            <a:srgbClr val="FFFF99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4400"/>
              <a:t>6</a:t>
            </a:r>
          </a:p>
        </p:txBody>
      </p:sp>
      <p:sp>
        <p:nvSpPr>
          <p:cNvPr id="12" name="Oval 8">
            <a:extLst>
              <a:ext uri="{FF2B5EF4-FFF2-40B4-BE49-F238E27FC236}">
                <a16:creationId xmlns:a16="http://schemas.microsoft.com/office/drawing/2014/main" id="{FC608E5D-66FE-04F8-BA87-CC47675EA2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43563" y="980020"/>
            <a:ext cx="1235075" cy="1235075"/>
          </a:xfrm>
          <a:prstGeom prst="ellipse">
            <a:avLst/>
          </a:prstGeom>
          <a:solidFill>
            <a:srgbClr val="FFFF99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4400"/>
              <a:t>5</a:t>
            </a:r>
          </a:p>
        </p:txBody>
      </p:sp>
      <p:sp>
        <p:nvSpPr>
          <p:cNvPr id="13" name="Oval 9">
            <a:extLst>
              <a:ext uri="{FF2B5EF4-FFF2-40B4-BE49-F238E27FC236}">
                <a16:creationId xmlns:a16="http://schemas.microsoft.com/office/drawing/2014/main" id="{7DE2E420-2D0F-C1E8-C12A-10CE8F4045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43563" y="980020"/>
            <a:ext cx="1235075" cy="1235075"/>
          </a:xfrm>
          <a:prstGeom prst="ellipse">
            <a:avLst/>
          </a:prstGeom>
          <a:solidFill>
            <a:srgbClr val="FFFF99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4400"/>
              <a:t>4</a:t>
            </a:r>
          </a:p>
        </p:txBody>
      </p:sp>
      <p:sp>
        <p:nvSpPr>
          <p:cNvPr id="14" name="Oval 10">
            <a:extLst>
              <a:ext uri="{FF2B5EF4-FFF2-40B4-BE49-F238E27FC236}">
                <a16:creationId xmlns:a16="http://schemas.microsoft.com/office/drawing/2014/main" id="{26A64969-B0DF-3FD6-07AC-5CFC63BE62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43563" y="980020"/>
            <a:ext cx="1235075" cy="1235075"/>
          </a:xfrm>
          <a:prstGeom prst="ellipse">
            <a:avLst/>
          </a:prstGeom>
          <a:solidFill>
            <a:srgbClr val="FFFF99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4400"/>
              <a:t>3</a:t>
            </a:r>
          </a:p>
        </p:txBody>
      </p:sp>
      <p:sp>
        <p:nvSpPr>
          <p:cNvPr id="15" name="Oval 11">
            <a:extLst>
              <a:ext uri="{FF2B5EF4-FFF2-40B4-BE49-F238E27FC236}">
                <a16:creationId xmlns:a16="http://schemas.microsoft.com/office/drawing/2014/main" id="{B206B490-92D0-45F3-6918-FBE2E966A8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43563" y="980020"/>
            <a:ext cx="1235075" cy="1235075"/>
          </a:xfrm>
          <a:prstGeom prst="ellipse">
            <a:avLst/>
          </a:prstGeom>
          <a:solidFill>
            <a:srgbClr val="FFFF99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4400"/>
              <a:t>2</a:t>
            </a:r>
          </a:p>
        </p:txBody>
      </p:sp>
      <p:sp>
        <p:nvSpPr>
          <p:cNvPr id="16" name="Oval 12">
            <a:extLst>
              <a:ext uri="{FF2B5EF4-FFF2-40B4-BE49-F238E27FC236}">
                <a16:creationId xmlns:a16="http://schemas.microsoft.com/office/drawing/2014/main" id="{756B8771-7116-733F-44B2-615C27608B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43563" y="980020"/>
            <a:ext cx="1235075" cy="1235075"/>
          </a:xfrm>
          <a:prstGeom prst="ellipse">
            <a:avLst/>
          </a:prstGeom>
          <a:solidFill>
            <a:srgbClr val="FFFF99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4400"/>
              <a:t>1</a:t>
            </a:r>
          </a:p>
        </p:txBody>
      </p:sp>
      <p:sp>
        <p:nvSpPr>
          <p:cNvPr id="18" name="Oval 13">
            <a:extLst>
              <a:ext uri="{FF2B5EF4-FFF2-40B4-BE49-F238E27FC236}">
                <a16:creationId xmlns:a16="http://schemas.microsoft.com/office/drawing/2014/main" id="{292C980F-D9F9-6F17-A919-9518F81B75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43563" y="980020"/>
            <a:ext cx="1235075" cy="1235075"/>
          </a:xfrm>
          <a:prstGeom prst="ellipse">
            <a:avLst/>
          </a:prstGeom>
          <a:solidFill>
            <a:srgbClr val="FFFF99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4400"/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3752641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">
            <a:extLst>
              <a:ext uri="{FF2B5EF4-FFF2-40B4-BE49-F238E27FC236}">
                <a16:creationId xmlns:a16="http://schemas.microsoft.com/office/drawing/2014/main" id="{EB4028B4-6BAB-2B18-3005-F3168C29A494}"/>
              </a:ext>
            </a:extLst>
          </p:cNvPr>
          <p:cNvSpPr/>
          <p:nvPr/>
        </p:nvSpPr>
        <p:spPr>
          <a:xfrm>
            <a:off x="1278297" y="1614196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14" name="Rounded Rectangle 7">
            <a:extLst>
              <a:ext uri="{FF2B5EF4-FFF2-40B4-BE49-F238E27FC236}">
                <a16:creationId xmlns:a16="http://schemas.microsoft.com/office/drawing/2014/main" id="{6C0399A4-A9DE-13D4-B758-D26672F77F5E}"/>
              </a:ext>
            </a:extLst>
          </p:cNvPr>
          <p:cNvSpPr/>
          <p:nvPr/>
        </p:nvSpPr>
        <p:spPr>
          <a:xfrm>
            <a:off x="1281405" y="2792963"/>
            <a:ext cx="3256378" cy="69668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Grammar</a:t>
            </a:r>
            <a:endParaRPr lang="en-US" b="1" dirty="0"/>
          </a:p>
        </p:txBody>
      </p:sp>
      <p:sp>
        <p:nvSpPr>
          <p:cNvPr id="15" name="Rounded Rectangle 8">
            <a:extLst>
              <a:ext uri="{FF2B5EF4-FFF2-40B4-BE49-F238E27FC236}">
                <a16:creationId xmlns:a16="http://schemas.microsoft.com/office/drawing/2014/main" id="{E2DB75C9-9087-0FBF-B5ED-FC76AEA98D02}"/>
              </a:ext>
            </a:extLst>
          </p:cNvPr>
          <p:cNvSpPr/>
          <p:nvPr/>
        </p:nvSpPr>
        <p:spPr>
          <a:xfrm>
            <a:off x="1284514" y="4046383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6" name="Rounded Rectangle 9">
            <a:extLst>
              <a:ext uri="{FF2B5EF4-FFF2-40B4-BE49-F238E27FC236}">
                <a16:creationId xmlns:a16="http://schemas.microsoft.com/office/drawing/2014/main" id="{EDCC670A-555F-0D5C-5EB2-108D73C19004}"/>
              </a:ext>
            </a:extLst>
          </p:cNvPr>
          <p:cNvSpPr/>
          <p:nvPr/>
        </p:nvSpPr>
        <p:spPr>
          <a:xfrm>
            <a:off x="1296957" y="5318458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8" name="Rounded Rectangle 12">
            <a:extLst>
              <a:ext uri="{FF2B5EF4-FFF2-40B4-BE49-F238E27FC236}">
                <a16:creationId xmlns:a16="http://schemas.microsoft.com/office/drawing/2014/main" id="{91E1FF9B-28F1-A9B1-2172-89A1B77A66E5}"/>
              </a:ext>
            </a:extLst>
          </p:cNvPr>
          <p:cNvSpPr/>
          <p:nvPr/>
        </p:nvSpPr>
        <p:spPr>
          <a:xfrm>
            <a:off x="1300067" y="497631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7281" y="494145"/>
            <a:ext cx="4227771" cy="586971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863207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FA10440-B25F-ED62-E7B6-C07B507939B2}"/>
              </a:ext>
            </a:extLst>
          </p:cNvPr>
          <p:cNvSpPr/>
          <p:nvPr/>
        </p:nvSpPr>
        <p:spPr>
          <a:xfrm>
            <a:off x="97277" y="428016"/>
            <a:ext cx="1819072" cy="710119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Extra-Practice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8F5029-3C75-6240-07A9-6666DE2456EE}"/>
              </a:ext>
            </a:extLst>
          </p:cNvPr>
          <p:cNvSpPr txBox="1"/>
          <p:nvPr/>
        </p:nvSpPr>
        <p:spPr>
          <a:xfrm>
            <a:off x="541506" y="2602627"/>
            <a:ext cx="1110898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6</a:t>
            </a:r>
            <a:r>
              <a:rPr lang="en-US" sz="2800" dirty="0"/>
              <a:t> They wanted to start a recycling club, __________ they didn’t know how to do. </a:t>
            </a:r>
          </a:p>
          <a:p>
            <a:pPr marL="457200" indent="-457200">
              <a:buAutoNum type="alphaUcPeriod"/>
            </a:pPr>
            <a:r>
              <a:rPr lang="en-US" sz="2800" dirty="0"/>
              <a:t>but</a:t>
            </a:r>
          </a:p>
          <a:p>
            <a:pPr marL="457200" indent="-457200">
              <a:buAutoNum type="alphaUcPeriod"/>
            </a:pPr>
            <a:r>
              <a:rPr lang="en-US" sz="2800" dirty="0"/>
              <a:t>however</a:t>
            </a:r>
          </a:p>
          <a:p>
            <a:pPr marL="457200" indent="-457200">
              <a:buAutoNum type="alphaUcPeriod"/>
            </a:pPr>
            <a:r>
              <a:rPr lang="en-US" sz="2800" dirty="0"/>
              <a:t>because</a:t>
            </a:r>
          </a:p>
          <a:p>
            <a:pPr marL="457200" indent="-457200">
              <a:buAutoNum type="alphaUcPeriod"/>
            </a:pPr>
            <a:r>
              <a:rPr lang="en-US" sz="2800" dirty="0"/>
              <a:t>so</a:t>
            </a:r>
          </a:p>
          <a:p>
            <a:endParaRPr lang="en-US" sz="2800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F617182-D73E-5678-3C20-077BDED0BECC}"/>
              </a:ext>
            </a:extLst>
          </p:cNvPr>
          <p:cNvSpPr/>
          <p:nvPr/>
        </p:nvSpPr>
        <p:spPr>
          <a:xfrm>
            <a:off x="511267" y="3899798"/>
            <a:ext cx="488193" cy="480815"/>
          </a:xfrm>
          <a:prstGeom prst="ellips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78585FC-86F9-799F-0F32-785B30722BA6}"/>
              </a:ext>
            </a:extLst>
          </p:cNvPr>
          <p:cNvSpPr txBox="1"/>
          <p:nvPr/>
        </p:nvSpPr>
        <p:spPr>
          <a:xfrm>
            <a:off x="2169269" y="606305"/>
            <a:ext cx="7283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rgbClr val="0070C0"/>
                </a:solidFill>
              </a:rPr>
              <a:t>Work in groups. Choose the best answer.</a:t>
            </a:r>
          </a:p>
        </p:txBody>
      </p:sp>
      <p:sp>
        <p:nvSpPr>
          <p:cNvPr id="7" name="Oval 2">
            <a:extLst>
              <a:ext uri="{FF2B5EF4-FFF2-40B4-BE49-F238E27FC236}">
                <a16:creationId xmlns:a16="http://schemas.microsoft.com/office/drawing/2014/main" id="{F38FE032-706C-E418-9601-833292C717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43563" y="980020"/>
            <a:ext cx="1235075" cy="1235075"/>
          </a:xfrm>
          <a:prstGeom prst="ellipse">
            <a:avLst/>
          </a:prstGeom>
          <a:solidFill>
            <a:srgbClr val="FFFF99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4400"/>
              <a:t>10</a:t>
            </a:r>
          </a:p>
        </p:txBody>
      </p:sp>
      <p:sp>
        <p:nvSpPr>
          <p:cNvPr id="8" name="Oval 4">
            <a:extLst>
              <a:ext uri="{FF2B5EF4-FFF2-40B4-BE49-F238E27FC236}">
                <a16:creationId xmlns:a16="http://schemas.microsoft.com/office/drawing/2014/main" id="{CFDC039F-79D0-E46E-B227-1A3E7CFE15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43563" y="980020"/>
            <a:ext cx="1235075" cy="1235075"/>
          </a:xfrm>
          <a:prstGeom prst="ellipse">
            <a:avLst/>
          </a:prstGeom>
          <a:solidFill>
            <a:srgbClr val="FFFF99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4400"/>
              <a:t>9</a:t>
            </a:r>
          </a:p>
        </p:txBody>
      </p:sp>
      <p:sp>
        <p:nvSpPr>
          <p:cNvPr id="9" name="Oval 5">
            <a:extLst>
              <a:ext uri="{FF2B5EF4-FFF2-40B4-BE49-F238E27FC236}">
                <a16:creationId xmlns:a16="http://schemas.microsoft.com/office/drawing/2014/main" id="{B6624A45-6DDC-55E6-0597-78B305B7EB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43563" y="980020"/>
            <a:ext cx="1235075" cy="1235075"/>
          </a:xfrm>
          <a:prstGeom prst="ellipse">
            <a:avLst/>
          </a:prstGeom>
          <a:solidFill>
            <a:srgbClr val="FFFF99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4400"/>
              <a:t>8</a:t>
            </a:r>
          </a:p>
        </p:txBody>
      </p:sp>
      <p:sp>
        <p:nvSpPr>
          <p:cNvPr id="10" name="Oval 6">
            <a:extLst>
              <a:ext uri="{FF2B5EF4-FFF2-40B4-BE49-F238E27FC236}">
                <a16:creationId xmlns:a16="http://schemas.microsoft.com/office/drawing/2014/main" id="{E6D70759-0184-B4F4-BAAC-E0F8B38007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43563" y="980020"/>
            <a:ext cx="1235075" cy="1235075"/>
          </a:xfrm>
          <a:prstGeom prst="ellipse">
            <a:avLst/>
          </a:prstGeom>
          <a:solidFill>
            <a:srgbClr val="FFFF99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4400"/>
              <a:t>7</a:t>
            </a:r>
          </a:p>
        </p:txBody>
      </p:sp>
      <p:sp>
        <p:nvSpPr>
          <p:cNvPr id="11" name="Oval 7">
            <a:extLst>
              <a:ext uri="{FF2B5EF4-FFF2-40B4-BE49-F238E27FC236}">
                <a16:creationId xmlns:a16="http://schemas.microsoft.com/office/drawing/2014/main" id="{E8EDF487-A8DF-2B1D-C7B9-5175FF96A7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43563" y="980020"/>
            <a:ext cx="1235075" cy="1235075"/>
          </a:xfrm>
          <a:prstGeom prst="ellipse">
            <a:avLst/>
          </a:prstGeom>
          <a:solidFill>
            <a:srgbClr val="FFFF99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4400"/>
              <a:t>6</a:t>
            </a:r>
          </a:p>
        </p:txBody>
      </p:sp>
      <p:sp>
        <p:nvSpPr>
          <p:cNvPr id="12" name="Oval 8">
            <a:extLst>
              <a:ext uri="{FF2B5EF4-FFF2-40B4-BE49-F238E27FC236}">
                <a16:creationId xmlns:a16="http://schemas.microsoft.com/office/drawing/2014/main" id="{26F8E9F4-976F-1858-2F15-252B677556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43563" y="980020"/>
            <a:ext cx="1235075" cy="1235075"/>
          </a:xfrm>
          <a:prstGeom prst="ellipse">
            <a:avLst/>
          </a:prstGeom>
          <a:solidFill>
            <a:srgbClr val="FFFF99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4400"/>
              <a:t>5</a:t>
            </a:r>
          </a:p>
        </p:txBody>
      </p:sp>
      <p:sp>
        <p:nvSpPr>
          <p:cNvPr id="13" name="Oval 9">
            <a:extLst>
              <a:ext uri="{FF2B5EF4-FFF2-40B4-BE49-F238E27FC236}">
                <a16:creationId xmlns:a16="http://schemas.microsoft.com/office/drawing/2014/main" id="{89997C7E-E031-2460-C920-D6A79A203C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43563" y="980020"/>
            <a:ext cx="1235075" cy="1235075"/>
          </a:xfrm>
          <a:prstGeom prst="ellipse">
            <a:avLst/>
          </a:prstGeom>
          <a:solidFill>
            <a:srgbClr val="FFFF99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4400"/>
              <a:t>4</a:t>
            </a:r>
          </a:p>
        </p:txBody>
      </p:sp>
      <p:sp>
        <p:nvSpPr>
          <p:cNvPr id="14" name="Oval 10">
            <a:extLst>
              <a:ext uri="{FF2B5EF4-FFF2-40B4-BE49-F238E27FC236}">
                <a16:creationId xmlns:a16="http://schemas.microsoft.com/office/drawing/2014/main" id="{D21FE84E-088C-3944-5CA4-79D1C4FC5B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43563" y="980020"/>
            <a:ext cx="1235075" cy="1235075"/>
          </a:xfrm>
          <a:prstGeom prst="ellipse">
            <a:avLst/>
          </a:prstGeom>
          <a:solidFill>
            <a:srgbClr val="FFFF99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4400"/>
              <a:t>3</a:t>
            </a:r>
          </a:p>
        </p:txBody>
      </p:sp>
      <p:sp>
        <p:nvSpPr>
          <p:cNvPr id="15" name="Oval 11">
            <a:extLst>
              <a:ext uri="{FF2B5EF4-FFF2-40B4-BE49-F238E27FC236}">
                <a16:creationId xmlns:a16="http://schemas.microsoft.com/office/drawing/2014/main" id="{1C876927-E572-8A74-1FF0-F0275266FC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43563" y="980020"/>
            <a:ext cx="1235075" cy="1235075"/>
          </a:xfrm>
          <a:prstGeom prst="ellipse">
            <a:avLst/>
          </a:prstGeom>
          <a:solidFill>
            <a:srgbClr val="FFFF99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4400"/>
              <a:t>2</a:t>
            </a:r>
          </a:p>
        </p:txBody>
      </p:sp>
      <p:sp>
        <p:nvSpPr>
          <p:cNvPr id="16" name="Oval 12">
            <a:extLst>
              <a:ext uri="{FF2B5EF4-FFF2-40B4-BE49-F238E27FC236}">
                <a16:creationId xmlns:a16="http://schemas.microsoft.com/office/drawing/2014/main" id="{C6B6DB64-17BF-5237-785D-68B40ED075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43563" y="980020"/>
            <a:ext cx="1235075" cy="1235075"/>
          </a:xfrm>
          <a:prstGeom prst="ellipse">
            <a:avLst/>
          </a:prstGeom>
          <a:solidFill>
            <a:srgbClr val="FFFF99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4400"/>
              <a:t>1</a:t>
            </a:r>
          </a:p>
        </p:txBody>
      </p:sp>
      <p:sp>
        <p:nvSpPr>
          <p:cNvPr id="18" name="Oval 13">
            <a:extLst>
              <a:ext uri="{FF2B5EF4-FFF2-40B4-BE49-F238E27FC236}">
                <a16:creationId xmlns:a16="http://schemas.microsoft.com/office/drawing/2014/main" id="{1F6AD54D-8554-6C51-CE56-3A5A418C4A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43563" y="980020"/>
            <a:ext cx="1235075" cy="1235075"/>
          </a:xfrm>
          <a:prstGeom prst="ellipse">
            <a:avLst/>
          </a:prstGeom>
          <a:solidFill>
            <a:srgbClr val="FFFF99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4400"/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471341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FA10440-B25F-ED62-E7B6-C07B507939B2}"/>
              </a:ext>
            </a:extLst>
          </p:cNvPr>
          <p:cNvSpPr/>
          <p:nvPr/>
        </p:nvSpPr>
        <p:spPr>
          <a:xfrm>
            <a:off x="97277" y="428016"/>
            <a:ext cx="1819072" cy="710119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Extra-Practice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8F5029-3C75-6240-07A9-6666DE2456EE}"/>
              </a:ext>
            </a:extLst>
          </p:cNvPr>
          <p:cNvSpPr txBox="1"/>
          <p:nvPr/>
        </p:nvSpPr>
        <p:spPr>
          <a:xfrm>
            <a:off x="842253" y="2335839"/>
            <a:ext cx="1110898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7</a:t>
            </a:r>
            <a:r>
              <a:rPr lang="en-US" sz="2800" dirty="0"/>
              <a:t> We can put bins in each classroom, __________ we can recycle paper.</a:t>
            </a:r>
          </a:p>
          <a:p>
            <a:pPr marL="457200" indent="-457200">
              <a:buAutoNum type="alphaUcPeriod"/>
            </a:pPr>
            <a:r>
              <a:rPr lang="en-US" sz="2800" dirty="0"/>
              <a:t>so</a:t>
            </a:r>
          </a:p>
          <a:p>
            <a:pPr marL="457200" indent="-457200">
              <a:buAutoNum type="alphaUcPeriod"/>
            </a:pPr>
            <a:r>
              <a:rPr lang="en-US" sz="2800" dirty="0"/>
              <a:t>but</a:t>
            </a:r>
          </a:p>
          <a:p>
            <a:pPr marL="457200" indent="-457200">
              <a:buAutoNum type="alphaUcPeriod"/>
            </a:pPr>
            <a:r>
              <a:rPr lang="en-US" sz="2800" dirty="0"/>
              <a:t>or</a:t>
            </a:r>
          </a:p>
          <a:p>
            <a:pPr marL="457200" indent="-457200">
              <a:buAutoNum type="alphaUcPeriod"/>
            </a:pPr>
            <a:r>
              <a:rPr lang="en-US" sz="2800" dirty="0"/>
              <a:t>however 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948E899-2002-6E49-632A-AB1F4BFBB374}"/>
              </a:ext>
            </a:extLst>
          </p:cNvPr>
          <p:cNvSpPr/>
          <p:nvPr/>
        </p:nvSpPr>
        <p:spPr>
          <a:xfrm>
            <a:off x="842254" y="2776140"/>
            <a:ext cx="465552" cy="509319"/>
          </a:xfrm>
          <a:prstGeom prst="ellips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FB218FC-C6FE-0F72-6103-8BC40D61B08B}"/>
              </a:ext>
            </a:extLst>
          </p:cNvPr>
          <p:cNvSpPr txBox="1"/>
          <p:nvPr/>
        </p:nvSpPr>
        <p:spPr>
          <a:xfrm>
            <a:off x="2169269" y="606305"/>
            <a:ext cx="7283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rgbClr val="0070C0"/>
                </a:solidFill>
              </a:rPr>
              <a:t>Work in groups. Choose the best answer.</a:t>
            </a:r>
          </a:p>
        </p:txBody>
      </p:sp>
      <p:sp>
        <p:nvSpPr>
          <p:cNvPr id="7" name="Oval 2">
            <a:extLst>
              <a:ext uri="{FF2B5EF4-FFF2-40B4-BE49-F238E27FC236}">
                <a16:creationId xmlns:a16="http://schemas.microsoft.com/office/drawing/2014/main" id="{516ED365-03B4-4382-AC67-450320155F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43563" y="980020"/>
            <a:ext cx="1235075" cy="1235075"/>
          </a:xfrm>
          <a:prstGeom prst="ellipse">
            <a:avLst/>
          </a:prstGeom>
          <a:solidFill>
            <a:srgbClr val="FFFF99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4400"/>
              <a:t>10</a:t>
            </a:r>
          </a:p>
        </p:txBody>
      </p:sp>
      <p:sp>
        <p:nvSpPr>
          <p:cNvPr id="8" name="Oval 4">
            <a:extLst>
              <a:ext uri="{FF2B5EF4-FFF2-40B4-BE49-F238E27FC236}">
                <a16:creationId xmlns:a16="http://schemas.microsoft.com/office/drawing/2014/main" id="{A652E9AF-1AF7-E815-3AAD-76B220E47D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43563" y="980020"/>
            <a:ext cx="1235075" cy="1235075"/>
          </a:xfrm>
          <a:prstGeom prst="ellipse">
            <a:avLst/>
          </a:prstGeom>
          <a:solidFill>
            <a:srgbClr val="FFFF99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4400"/>
              <a:t>9</a:t>
            </a:r>
          </a:p>
        </p:txBody>
      </p:sp>
      <p:sp>
        <p:nvSpPr>
          <p:cNvPr id="9" name="Oval 5">
            <a:extLst>
              <a:ext uri="{FF2B5EF4-FFF2-40B4-BE49-F238E27FC236}">
                <a16:creationId xmlns:a16="http://schemas.microsoft.com/office/drawing/2014/main" id="{39B33A6F-9E50-1047-9840-02DBD1E6A4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43563" y="980020"/>
            <a:ext cx="1235075" cy="1235075"/>
          </a:xfrm>
          <a:prstGeom prst="ellipse">
            <a:avLst/>
          </a:prstGeom>
          <a:solidFill>
            <a:srgbClr val="FFFF99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4400"/>
              <a:t>8</a:t>
            </a:r>
          </a:p>
        </p:txBody>
      </p:sp>
      <p:sp>
        <p:nvSpPr>
          <p:cNvPr id="10" name="Oval 6">
            <a:extLst>
              <a:ext uri="{FF2B5EF4-FFF2-40B4-BE49-F238E27FC236}">
                <a16:creationId xmlns:a16="http://schemas.microsoft.com/office/drawing/2014/main" id="{46235A93-5531-D08B-85C7-716CE3FAFA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43563" y="980020"/>
            <a:ext cx="1235075" cy="1235075"/>
          </a:xfrm>
          <a:prstGeom prst="ellipse">
            <a:avLst/>
          </a:prstGeom>
          <a:solidFill>
            <a:srgbClr val="FFFF99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4400"/>
              <a:t>7</a:t>
            </a:r>
          </a:p>
        </p:txBody>
      </p:sp>
      <p:sp>
        <p:nvSpPr>
          <p:cNvPr id="11" name="Oval 7">
            <a:extLst>
              <a:ext uri="{FF2B5EF4-FFF2-40B4-BE49-F238E27FC236}">
                <a16:creationId xmlns:a16="http://schemas.microsoft.com/office/drawing/2014/main" id="{21602369-52E1-D53E-37DC-549FCE6033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43563" y="980020"/>
            <a:ext cx="1235075" cy="1235075"/>
          </a:xfrm>
          <a:prstGeom prst="ellipse">
            <a:avLst/>
          </a:prstGeom>
          <a:solidFill>
            <a:srgbClr val="FFFF99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4400"/>
              <a:t>6</a:t>
            </a:r>
          </a:p>
        </p:txBody>
      </p:sp>
      <p:sp>
        <p:nvSpPr>
          <p:cNvPr id="12" name="Oval 8">
            <a:extLst>
              <a:ext uri="{FF2B5EF4-FFF2-40B4-BE49-F238E27FC236}">
                <a16:creationId xmlns:a16="http://schemas.microsoft.com/office/drawing/2014/main" id="{918F3E6B-9175-A1D7-B339-652E460115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43563" y="980020"/>
            <a:ext cx="1235075" cy="1235075"/>
          </a:xfrm>
          <a:prstGeom prst="ellipse">
            <a:avLst/>
          </a:prstGeom>
          <a:solidFill>
            <a:srgbClr val="FFFF99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4400"/>
              <a:t>5</a:t>
            </a:r>
          </a:p>
        </p:txBody>
      </p:sp>
      <p:sp>
        <p:nvSpPr>
          <p:cNvPr id="13" name="Oval 9">
            <a:extLst>
              <a:ext uri="{FF2B5EF4-FFF2-40B4-BE49-F238E27FC236}">
                <a16:creationId xmlns:a16="http://schemas.microsoft.com/office/drawing/2014/main" id="{87135FB3-57AE-CA8C-8243-FACCE04573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43563" y="980020"/>
            <a:ext cx="1235075" cy="1235075"/>
          </a:xfrm>
          <a:prstGeom prst="ellipse">
            <a:avLst/>
          </a:prstGeom>
          <a:solidFill>
            <a:srgbClr val="FFFF99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4400"/>
              <a:t>4</a:t>
            </a:r>
          </a:p>
        </p:txBody>
      </p:sp>
      <p:sp>
        <p:nvSpPr>
          <p:cNvPr id="14" name="Oval 10">
            <a:extLst>
              <a:ext uri="{FF2B5EF4-FFF2-40B4-BE49-F238E27FC236}">
                <a16:creationId xmlns:a16="http://schemas.microsoft.com/office/drawing/2014/main" id="{1A5DE680-B177-7826-55C2-A083B4BCAE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43563" y="980020"/>
            <a:ext cx="1235075" cy="1235075"/>
          </a:xfrm>
          <a:prstGeom prst="ellipse">
            <a:avLst/>
          </a:prstGeom>
          <a:solidFill>
            <a:srgbClr val="FFFF99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4400"/>
              <a:t>3</a:t>
            </a:r>
          </a:p>
        </p:txBody>
      </p:sp>
      <p:sp>
        <p:nvSpPr>
          <p:cNvPr id="15" name="Oval 11">
            <a:extLst>
              <a:ext uri="{FF2B5EF4-FFF2-40B4-BE49-F238E27FC236}">
                <a16:creationId xmlns:a16="http://schemas.microsoft.com/office/drawing/2014/main" id="{E7A6AA7C-C570-5297-54D8-0E45F88857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43563" y="980020"/>
            <a:ext cx="1235075" cy="1235075"/>
          </a:xfrm>
          <a:prstGeom prst="ellipse">
            <a:avLst/>
          </a:prstGeom>
          <a:solidFill>
            <a:srgbClr val="FFFF99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4400"/>
              <a:t>2</a:t>
            </a:r>
          </a:p>
        </p:txBody>
      </p:sp>
      <p:sp>
        <p:nvSpPr>
          <p:cNvPr id="16" name="Oval 12">
            <a:extLst>
              <a:ext uri="{FF2B5EF4-FFF2-40B4-BE49-F238E27FC236}">
                <a16:creationId xmlns:a16="http://schemas.microsoft.com/office/drawing/2014/main" id="{8D7A1B4D-05E2-B806-4A23-7F2FF06471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43563" y="980020"/>
            <a:ext cx="1235075" cy="1235075"/>
          </a:xfrm>
          <a:prstGeom prst="ellipse">
            <a:avLst/>
          </a:prstGeom>
          <a:solidFill>
            <a:srgbClr val="FFFF99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4400"/>
              <a:t>1</a:t>
            </a:r>
          </a:p>
        </p:txBody>
      </p:sp>
      <p:sp>
        <p:nvSpPr>
          <p:cNvPr id="18" name="Oval 13">
            <a:extLst>
              <a:ext uri="{FF2B5EF4-FFF2-40B4-BE49-F238E27FC236}">
                <a16:creationId xmlns:a16="http://schemas.microsoft.com/office/drawing/2014/main" id="{70FA0D0B-EAFF-7B22-4309-981BCA5A97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43563" y="980020"/>
            <a:ext cx="1235075" cy="1235075"/>
          </a:xfrm>
          <a:prstGeom prst="ellipse">
            <a:avLst/>
          </a:prstGeom>
          <a:solidFill>
            <a:srgbClr val="FFFF99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4400"/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2937521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FA10440-B25F-ED62-E7B6-C07B507939B2}"/>
              </a:ext>
            </a:extLst>
          </p:cNvPr>
          <p:cNvSpPr/>
          <p:nvPr/>
        </p:nvSpPr>
        <p:spPr>
          <a:xfrm>
            <a:off x="97277" y="428016"/>
            <a:ext cx="1819072" cy="710119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Extra-Practice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8F5029-3C75-6240-07A9-6666DE2456EE}"/>
              </a:ext>
            </a:extLst>
          </p:cNvPr>
          <p:cNvSpPr txBox="1"/>
          <p:nvPr/>
        </p:nvSpPr>
        <p:spPr>
          <a:xfrm>
            <a:off x="774970" y="2579424"/>
            <a:ext cx="1110898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8</a:t>
            </a:r>
            <a:r>
              <a:rPr lang="en-US" sz="2800" dirty="0"/>
              <a:t> I am saving plastic bottles __________ I want to create art from them. </a:t>
            </a:r>
          </a:p>
          <a:p>
            <a:pPr marL="457200" indent="-457200">
              <a:buAutoNum type="alphaUcPeriod"/>
            </a:pPr>
            <a:r>
              <a:rPr lang="en-US" sz="2800" dirty="0"/>
              <a:t>so</a:t>
            </a:r>
          </a:p>
          <a:p>
            <a:pPr marL="457200" indent="-457200">
              <a:buAutoNum type="alphaUcPeriod"/>
            </a:pPr>
            <a:r>
              <a:rPr lang="en-US" sz="2800" dirty="0"/>
              <a:t>because</a:t>
            </a:r>
          </a:p>
          <a:p>
            <a:pPr marL="457200" indent="-457200">
              <a:buAutoNum type="alphaUcPeriod"/>
            </a:pPr>
            <a:r>
              <a:rPr lang="en-US" sz="2800" dirty="0"/>
              <a:t>but</a:t>
            </a:r>
          </a:p>
          <a:p>
            <a:pPr marL="457200" indent="-457200">
              <a:buAutoNum type="alphaUcPeriod"/>
            </a:pPr>
            <a:r>
              <a:rPr lang="en-US" sz="2800" dirty="0"/>
              <a:t>although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5A23BB4C-CF4F-45B1-DFFD-3BE9F300C7FF}"/>
              </a:ext>
            </a:extLst>
          </p:cNvPr>
          <p:cNvSpPr/>
          <p:nvPr/>
        </p:nvSpPr>
        <p:spPr>
          <a:xfrm>
            <a:off x="720658" y="3429000"/>
            <a:ext cx="512720" cy="536944"/>
          </a:xfrm>
          <a:prstGeom prst="ellips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7620C9E-A196-F3E1-6452-590D7410A567}"/>
              </a:ext>
            </a:extLst>
          </p:cNvPr>
          <p:cNvSpPr txBox="1"/>
          <p:nvPr/>
        </p:nvSpPr>
        <p:spPr>
          <a:xfrm>
            <a:off x="2169269" y="606305"/>
            <a:ext cx="7283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rgbClr val="0070C0"/>
                </a:solidFill>
              </a:rPr>
              <a:t>Work in groups. Choose the best answer.</a:t>
            </a:r>
          </a:p>
        </p:txBody>
      </p:sp>
      <p:sp>
        <p:nvSpPr>
          <p:cNvPr id="7" name="Oval 2">
            <a:extLst>
              <a:ext uri="{FF2B5EF4-FFF2-40B4-BE49-F238E27FC236}">
                <a16:creationId xmlns:a16="http://schemas.microsoft.com/office/drawing/2014/main" id="{3EB2C1C8-A0D3-D077-40FD-101F186769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43563" y="980020"/>
            <a:ext cx="1235075" cy="1235075"/>
          </a:xfrm>
          <a:prstGeom prst="ellipse">
            <a:avLst/>
          </a:prstGeom>
          <a:solidFill>
            <a:srgbClr val="FFFF99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4400"/>
              <a:t>10</a:t>
            </a:r>
          </a:p>
        </p:txBody>
      </p:sp>
      <p:sp>
        <p:nvSpPr>
          <p:cNvPr id="8" name="Oval 4">
            <a:extLst>
              <a:ext uri="{FF2B5EF4-FFF2-40B4-BE49-F238E27FC236}">
                <a16:creationId xmlns:a16="http://schemas.microsoft.com/office/drawing/2014/main" id="{205921D1-BA9E-23EB-B0FB-BF654C0F3A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43563" y="980020"/>
            <a:ext cx="1235075" cy="1235075"/>
          </a:xfrm>
          <a:prstGeom prst="ellipse">
            <a:avLst/>
          </a:prstGeom>
          <a:solidFill>
            <a:srgbClr val="FFFF99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4400"/>
              <a:t>9</a:t>
            </a:r>
          </a:p>
        </p:txBody>
      </p:sp>
      <p:sp>
        <p:nvSpPr>
          <p:cNvPr id="9" name="Oval 5">
            <a:extLst>
              <a:ext uri="{FF2B5EF4-FFF2-40B4-BE49-F238E27FC236}">
                <a16:creationId xmlns:a16="http://schemas.microsoft.com/office/drawing/2014/main" id="{7BFE7F17-97BA-40A7-3E04-EDBF01716E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43563" y="980020"/>
            <a:ext cx="1235075" cy="1235075"/>
          </a:xfrm>
          <a:prstGeom prst="ellipse">
            <a:avLst/>
          </a:prstGeom>
          <a:solidFill>
            <a:srgbClr val="FFFF99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4400"/>
              <a:t>8</a:t>
            </a:r>
          </a:p>
        </p:txBody>
      </p:sp>
      <p:sp>
        <p:nvSpPr>
          <p:cNvPr id="10" name="Oval 6">
            <a:extLst>
              <a:ext uri="{FF2B5EF4-FFF2-40B4-BE49-F238E27FC236}">
                <a16:creationId xmlns:a16="http://schemas.microsoft.com/office/drawing/2014/main" id="{A26A8C75-39BE-DA0D-C550-ADD0F2395B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43563" y="980020"/>
            <a:ext cx="1235075" cy="1235075"/>
          </a:xfrm>
          <a:prstGeom prst="ellipse">
            <a:avLst/>
          </a:prstGeom>
          <a:solidFill>
            <a:srgbClr val="FFFF99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4400"/>
              <a:t>7</a:t>
            </a:r>
          </a:p>
        </p:txBody>
      </p:sp>
      <p:sp>
        <p:nvSpPr>
          <p:cNvPr id="11" name="Oval 7">
            <a:extLst>
              <a:ext uri="{FF2B5EF4-FFF2-40B4-BE49-F238E27FC236}">
                <a16:creationId xmlns:a16="http://schemas.microsoft.com/office/drawing/2014/main" id="{B6ACC125-46C4-CCBA-010B-F0A5136FEE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43563" y="980020"/>
            <a:ext cx="1235075" cy="1235075"/>
          </a:xfrm>
          <a:prstGeom prst="ellipse">
            <a:avLst/>
          </a:prstGeom>
          <a:solidFill>
            <a:srgbClr val="FFFF99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4400"/>
              <a:t>6</a:t>
            </a:r>
          </a:p>
        </p:txBody>
      </p:sp>
      <p:sp>
        <p:nvSpPr>
          <p:cNvPr id="12" name="Oval 8">
            <a:extLst>
              <a:ext uri="{FF2B5EF4-FFF2-40B4-BE49-F238E27FC236}">
                <a16:creationId xmlns:a16="http://schemas.microsoft.com/office/drawing/2014/main" id="{BDD84174-913F-7DB2-A004-2751A04F6A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43563" y="980020"/>
            <a:ext cx="1235075" cy="1235075"/>
          </a:xfrm>
          <a:prstGeom prst="ellipse">
            <a:avLst/>
          </a:prstGeom>
          <a:solidFill>
            <a:srgbClr val="FFFF99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4400"/>
              <a:t>5</a:t>
            </a:r>
          </a:p>
        </p:txBody>
      </p:sp>
      <p:sp>
        <p:nvSpPr>
          <p:cNvPr id="13" name="Oval 9">
            <a:extLst>
              <a:ext uri="{FF2B5EF4-FFF2-40B4-BE49-F238E27FC236}">
                <a16:creationId xmlns:a16="http://schemas.microsoft.com/office/drawing/2014/main" id="{E5DB5737-3DD3-4972-422C-341CF91961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43563" y="980020"/>
            <a:ext cx="1235075" cy="1235075"/>
          </a:xfrm>
          <a:prstGeom prst="ellipse">
            <a:avLst/>
          </a:prstGeom>
          <a:solidFill>
            <a:srgbClr val="FFFF99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4400"/>
              <a:t>4</a:t>
            </a:r>
          </a:p>
        </p:txBody>
      </p:sp>
      <p:sp>
        <p:nvSpPr>
          <p:cNvPr id="14" name="Oval 10">
            <a:extLst>
              <a:ext uri="{FF2B5EF4-FFF2-40B4-BE49-F238E27FC236}">
                <a16:creationId xmlns:a16="http://schemas.microsoft.com/office/drawing/2014/main" id="{3B297B1B-236B-5E46-BE99-CDBC9522B0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43563" y="980020"/>
            <a:ext cx="1235075" cy="1235075"/>
          </a:xfrm>
          <a:prstGeom prst="ellipse">
            <a:avLst/>
          </a:prstGeom>
          <a:solidFill>
            <a:srgbClr val="FFFF99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4400"/>
              <a:t>3</a:t>
            </a:r>
          </a:p>
        </p:txBody>
      </p:sp>
      <p:sp>
        <p:nvSpPr>
          <p:cNvPr id="15" name="Oval 11">
            <a:extLst>
              <a:ext uri="{FF2B5EF4-FFF2-40B4-BE49-F238E27FC236}">
                <a16:creationId xmlns:a16="http://schemas.microsoft.com/office/drawing/2014/main" id="{3385D72F-7AA1-2DC5-C76B-0D23C7F4FC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43563" y="980020"/>
            <a:ext cx="1235075" cy="1235075"/>
          </a:xfrm>
          <a:prstGeom prst="ellipse">
            <a:avLst/>
          </a:prstGeom>
          <a:solidFill>
            <a:srgbClr val="FFFF99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4400"/>
              <a:t>2</a:t>
            </a:r>
          </a:p>
        </p:txBody>
      </p:sp>
      <p:sp>
        <p:nvSpPr>
          <p:cNvPr id="16" name="Oval 12">
            <a:extLst>
              <a:ext uri="{FF2B5EF4-FFF2-40B4-BE49-F238E27FC236}">
                <a16:creationId xmlns:a16="http://schemas.microsoft.com/office/drawing/2014/main" id="{C7735001-D144-9A1D-69EB-D9E06FF250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43563" y="980020"/>
            <a:ext cx="1235075" cy="1235075"/>
          </a:xfrm>
          <a:prstGeom prst="ellipse">
            <a:avLst/>
          </a:prstGeom>
          <a:solidFill>
            <a:srgbClr val="FFFF99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4400"/>
              <a:t>1</a:t>
            </a:r>
          </a:p>
        </p:txBody>
      </p:sp>
      <p:sp>
        <p:nvSpPr>
          <p:cNvPr id="18" name="Oval 13">
            <a:extLst>
              <a:ext uri="{FF2B5EF4-FFF2-40B4-BE49-F238E27FC236}">
                <a16:creationId xmlns:a16="http://schemas.microsoft.com/office/drawing/2014/main" id="{BA3672B4-1A8C-AAB4-C043-9E2C045BA4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43563" y="980020"/>
            <a:ext cx="1235075" cy="1235075"/>
          </a:xfrm>
          <a:prstGeom prst="ellipse">
            <a:avLst/>
          </a:prstGeom>
          <a:solidFill>
            <a:srgbClr val="FFFF99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4400"/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2712977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FA10440-B25F-ED62-E7B6-C07B507939B2}"/>
              </a:ext>
            </a:extLst>
          </p:cNvPr>
          <p:cNvSpPr/>
          <p:nvPr/>
        </p:nvSpPr>
        <p:spPr>
          <a:xfrm>
            <a:off x="97277" y="428016"/>
            <a:ext cx="1819072" cy="710119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Extra-Practice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8F5029-3C75-6240-07A9-6666DE2456EE}"/>
              </a:ext>
            </a:extLst>
          </p:cNvPr>
          <p:cNvSpPr txBox="1"/>
          <p:nvPr/>
        </p:nvSpPr>
        <p:spPr>
          <a:xfrm>
            <a:off x="653374" y="1789889"/>
            <a:ext cx="1110898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9</a:t>
            </a:r>
            <a:r>
              <a:rPr lang="en-US" sz="2800" dirty="0"/>
              <a:t> Dian </a:t>
            </a:r>
            <a:r>
              <a:rPr lang="en-US" sz="2800" dirty="0" err="1"/>
              <a:t>Fossey</a:t>
            </a:r>
            <a:r>
              <a:rPr lang="en-US" sz="2800" dirty="0"/>
              <a:t> fell in love with mountain gorillas, __________ she tried to save them.</a:t>
            </a:r>
          </a:p>
          <a:p>
            <a:pPr marL="457200" indent="-457200">
              <a:buAutoNum type="alphaUcPeriod"/>
            </a:pPr>
            <a:r>
              <a:rPr lang="en-US" sz="2800" dirty="0"/>
              <a:t>because</a:t>
            </a:r>
          </a:p>
          <a:p>
            <a:pPr marL="457200" indent="-457200">
              <a:buAutoNum type="alphaUcPeriod"/>
            </a:pPr>
            <a:r>
              <a:rPr lang="en-US" sz="2800" dirty="0"/>
              <a:t>although</a:t>
            </a:r>
          </a:p>
          <a:p>
            <a:pPr marL="457200" indent="-457200">
              <a:buAutoNum type="alphaUcPeriod"/>
            </a:pPr>
            <a:r>
              <a:rPr lang="en-US" sz="2800" dirty="0"/>
              <a:t>but</a:t>
            </a:r>
          </a:p>
          <a:p>
            <a:pPr marL="457200" indent="-457200">
              <a:buAutoNum type="alphaUcPeriod"/>
            </a:pPr>
            <a:r>
              <a:rPr lang="en-US" sz="2800" dirty="0"/>
              <a:t>so 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D5DECF5B-A1CF-EA6C-2058-E093D95B48A2}"/>
              </a:ext>
            </a:extLst>
          </p:cNvPr>
          <p:cNvSpPr/>
          <p:nvPr/>
        </p:nvSpPr>
        <p:spPr>
          <a:xfrm>
            <a:off x="556098" y="3957711"/>
            <a:ext cx="572311" cy="509833"/>
          </a:xfrm>
          <a:prstGeom prst="ellips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6EA684C-D312-1E96-5BAE-F01BF0EABE67}"/>
              </a:ext>
            </a:extLst>
          </p:cNvPr>
          <p:cNvSpPr txBox="1"/>
          <p:nvPr/>
        </p:nvSpPr>
        <p:spPr>
          <a:xfrm>
            <a:off x="2169269" y="606305"/>
            <a:ext cx="7283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rgbClr val="0070C0"/>
                </a:solidFill>
              </a:rPr>
              <a:t>Work in groups. Choose the best answer.</a:t>
            </a:r>
          </a:p>
        </p:txBody>
      </p:sp>
      <p:sp>
        <p:nvSpPr>
          <p:cNvPr id="8" name="Oval 2">
            <a:extLst>
              <a:ext uri="{FF2B5EF4-FFF2-40B4-BE49-F238E27FC236}">
                <a16:creationId xmlns:a16="http://schemas.microsoft.com/office/drawing/2014/main" id="{08567BB4-ABCF-3640-C315-C4DACE5E2B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20280" y="3340173"/>
            <a:ext cx="1235075" cy="1235075"/>
          </a:xfrm>
          <a:prstGeom prst="ellipse">
            <a:avLst/>
          </a:prstGeom>
          <a:solidFill>
            <a:srgbClr val="FFFF99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4400"/>
              <a:t>10</a:t>
            </a:r>
          </a:p>
        </p:txBody>
      </p:sp>
      <p:sp>
        <p:nvSpPr>
          <p:cNvPr id="9" name="Oval 4">
            <a:extLst>
              <a:ext uri="{FF2B5EF4-FFF2-40B4-BE49-F238E27FC236}">
                <a16:creationId xmlns:a16="http://schemas.microsoft.com/office/drawing/2014/main" id="{1F98A9CF-5EC7-F22C-44B8-26FA876C12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20280" y="3340173"/>
            <a:ext cx="1235075" cy="1235075"/>
          </a:xfrm>
          <a:prstGeom prst="ellipse">
            <a:avLst/>
          </a:prstGeom>
          <a:solidFill>
            <a:srgbClr val="FFFF99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4400"/>
              <a:t>9</a:t>
            </a:r>
          </a:p>
        </p:txBody>
      </p:sp>
      <p:sp>
        <p:nvSpPr>
          <p:cNvPr id="10" name="Oval 5">
            <a:extLst>
              <a:ext uri="{FF2B5EF4-FFF2-40B4-BE49-F238E27FC236}">
                <a16:creationId xmlns:a16="http://schemas.microsoft.com/office/drawing/2014/main" id="{E251A362-EC6E-D9F8-1701-1A80E6760E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20280" y="3340173"/>
            <a:ext cx="1235075" cy="1235075"/>
          </a:xfrm>
          <a:prstGeom prst="ellipse">
            <a:avLst/>
          </a:prstGeom>
          <a:solidFill>
            <a:srgbClr val="FFFF99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4400"/>
              <a:t>8</a:t>
            </a:r>
          </a:p>
        </p:txBody>
      </p:sp>
      <p:sp>
        <p:nvSpPr>
          <p:cNvPr id="11" name="Oval 6">
            <a:extLst>
              <a:ext uri="{FF2B5EF4-FFF2-40B4-BE49-F238E27FC236}">
                <a16:creationId xmlns:a16="http://schemas.microsoft.com/office/drawing/2014/main" id="{A02DEDFF-F393-F270-33D2-B2BFEBBF91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20280" y="3340173"/>
            <a:ext cx="1235075" cy="1235075"/>
          </a:xfrm>
          <a:prstGeom prst="ellipse">
            <a:avLst/>
          </a:prstGeom>
          <a:solidFill>
            <a:srgbClr val="FFFF99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4400"/>
              <a:t>7</a:t>
            </a:r>
          </a:p>
        </p:txBody>
      </p:sp>
      <p:sp>
        <p:nvSpPr>
          <p:cNvPr id="12" name="Oval 7">
            <a:extLst>
              <a:ext uri="{FF2B5EF4-FFF2-40B4-BE49-F238E27FC236}">
                <a16:creationId xmlns:a16="http://schemas.microsoft.com/office/drawing/2014/main" id="{14B435B6-3CF0-B697-76E9-26D74AAA63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20280" y="3340173"/>
            <a:ext cx="1235075" cy="1235075"/>
          </a:xfrm>
          <a:prstGeom prst="ellipse">
            <a:avLst/>
          </a:prstGeom>
          <a:solidFill>
            <a:srgbClr val="FFFF99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4400"/>
              <a:t>6</a:t>
            </a:r>
          </a:p>
        </p:txBody>
      </p:sp>
      <p:sp>
        <p:nvSpPr>
          <p:cNvPr id="13" name="Oval 8">
            <a:extLst>
              <a:ext uri="{FF2B5EF4-FFF2-40B4-BE49-F238E27FC236}">
                <a16:creationId xmlns:a16="http://schemas.microsoft.com/office/drawing/2014/main" id="{37EB756F-9B7C-3390-B28A-5E7F30AA61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20280" y="3340173"/>
            <a:ext cx="1235075" cy="1235075"/>
          </a:xfrm>
          <a:prstGeom prst="ellipse">
            <a:avLst/>
          </a:prstGeom>
          <a:solidFill>
            <a:srgbClr val="FFFF99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4400"/>
              <a:t>5</a:t>
            </a:r>
          </a:p>
        </p:txBody>
      </p:sp>
      <p:sp>
        <p:nvSpPr>
          <p:cNvPr id="14" name="Oval 9">
            <a:extLst>
              <a:ext uri="{FF2B5EF4-FFF2-40B4-BE49-F238E27FC236}">
                <a16:creationId xmlns:a16="http://schemas.microsoft.com/office/drawing/2014/main" id="{301A2322-784B-E947-5D09-04519BB6F4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20280" y="3340173"/>
            <a:ext cx="1235075" cy="1235075"/>
          </a:xfrm>
          <a:prstGeom prst="ellipse">
            <a:avLst/>
          </a:prstGeom>
          <a:solidFill>
            <a:srgbClr val="FFFF99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4400"/>
              <a:t>4</a:t>
            </a:r>
          </a:p>
        </p:txBody>
      </p:sp>
      <p:sp>
        <p:nvSpPr>
          <p:cNvPr id="15" name="Oval 10">
            <a:extLst>
              <a:ext uri="{FF2B5EF4-FFF2-40B4-BE49-F238E27FC236}">
                <a16:creationId xmlns:a16="http://schemas.microsoft.com/office/drawing/2014/main" id="{0FA399A1-8B85-9D30-77DF-BD0D5EF693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20280" y="3340173"/>
            <a:ext cx="1235075" cy="1235075"/>
          </a:xfrm>
          <a:prstGeom prst="ellipse">
            <a:avLst/>
          </a:prstGeom>
          <a:solidFill>
            <a:srgbClr val="FFFF99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4400"/>
              <a:t>3</a:t>
            </a:r>
          </a:p>
        </p:txBody>
      </p:sp>
      <p:sp>
        <p:nvSpPr>
          <p:cNvPr id="16" name="Oval 11">
            <a:extLst>
              <a:ext uri="{FF2B5EF4-FFF2-40B4-BE49-F238E27FC236}">
                <a16:creationId xmlns:a16="http://schemas.microsoft.com/office/drawing/2014/main" id="{5CF0E1A1-84B5-C7FC-19EB-A73F12F007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20280" y="3340173"/>
            <a:ext cx="1235075" cy="1235075"/>
          </a:xfrm>
          <a:prstGeom prst="ellipse">
            <a:avLst/>
          </a:prstGeom>
          <a:solidFill>
            <a:srgbClr val="FFFF99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4400"/>
              <a:t>2</a:t>
            </a:r>
          </a:p>
        </p:txBody>
      </p:sp>
      <p:sp>
        <p:nvSpPr>
          <p:cNvPr id="17" name="Oval 12">
            <a:extLst>
              <a:ext uri="{FF2B5EF4-FFF2-40B4-BE49-F238E27FC236}">
                <a16:creationId xmlns:a16="http://schemas.microsoft.com/office/drawing/2014/main" id="{9FF8D646-9458-DA10-22EC-453068FBC2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20280" y="3340173"/>
            <a:ext cx="1235075" cy="1235075"/>
          </a:xfrm>
          <a:prstGeom prst="ellipse">
            <a:avLst/>
          </a:prstGeom>
          <a:solidFill>
            <a:srgbClr val="FFFF99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4400"/>
              <a:t>1</a:t>
            </a:r>
          </a:p>
        </p:txBody>
      </p:sp>
      <p:sp>
        <p:nvSpPr>
          <p:cNvPr id="18" name="Oval 13">
            <a:extLst>
              <a:ext uri="{FF2B5EF4-FFF2-40B4-BE49-F238E27FC236}">
                <a16:creationId xmlns:a16="http://schemas.microsoft.com/office/drawing/2014/main" id="{C1F89F98-3DD1-58A7-9144-031CDAA483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20280" y="3340173"/>
            <a:ext cx="1235075" cy="1235075"/>
          </a:xfrm>
          <a:prstGeom prst="ellipse">
            <a:avLst/>
          </a:prstGeom>
          <a:solidFill>
            <a:srgbClr val="FFFF99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4400"/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1925053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FA10440-B25F-ED62-E7B6-C07B507939B2}"/>
              </a:ext>
            </a:extLst>
          </p:cNvPr>
          <p:cNvSpPr/>
          <p:nvPr/>
        </p:nvSpPr>
        <p:spPr>
          <a:xfrm>
            <a:off x="97277" y="428016"/>
            <a:ext cx="1819072" cy="710119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Extra-Practice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8F5029-3C75-6240-07A9-6666DE2456EE}"/>
              </a:ext>
            </a:extLst>
          </p:cNvPr>
          <p:cNvSpPr txBox="1"/>
          <p:nvPr/>
        </p:nvSpPr>
        <p:spPr>
          <a:xfrm>
            <a:off x="653374" y="1789889"/>
            <a:ext cx="1110898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10</a:t>
            </a:r>
            <a:r>
              <a:rPr lang="en-US" sz="2800" dirty="0"/>
              <a:t> __________ her school is far from her house, she goes there on foot every day.</a:t>
            </a:r>
          </a:p>
          <a:p>
            <a:pPr marL="457200" indent="-457200">
              <a:buAutoNum type="alphaUcPeriod"/>
            </a:pPr>
            <a:r>
              <a:rPr lang="en-US" sz="2800" dirty="0"/>
              <a:t>Although</a:t>
            </a:r>
          </a:p>
          <a:p>
            <a:pPr marL="457200" indent="-457200">
              <a:buAutoNum type="alphaUcPeriod"/>
            </a:pPr>
            <a:r>
              <a:rPr lang="en-US" sz="2800" dirty="0"/>
              <a:t>But</a:t>
            </a:r>
          </a:p>
          <a:p>
            <a:pPr marL="457200" indent="-457200">
              <a:buAutoNum type="alphaUcPeriod"/>
            </a:pPr>
            <a:r>
              <a:rPr lang="en-US" sz="2800" dirty="0"/>
              <a:t>However</a:t>
            </a:r>
          </a:p>
          <a:p>
            <a:pPr marL="457200" indent="-457200">
              <a:buAutoNum type="alphaUcPeriod"/>
            </a:pPr>
            <a:r>
              <a:rPr lang="en-US" sz="2800" dirty="0"/>
              <a:t>Because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D5DECF5B-A1CF-EA6C-2058-E093D95B48A2}"/>
              </a:ext>
            </a:extLst>
          </p:cNvPr>
          <p:cNvSpPr/>
          <p:nvPr/>
        </p:nvSpPr>
        <p:spPr>
          <a:xfrm>
            <a:off x="632109" y="2658556"/>
            <a:ext cx="494942" cy="552476"/>
          </a:xfrm>
          <a:prstGeom prst="ellips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1092F0-0287-FB06-D6F4-43B94C528BE1}"/>
              </a:ext>
            </a:extLst>
          </p:cNvPr>
          <p:cNvSpPr txBox="1"/>
          <p:nvPr/>
        </p:nvSpPr>
        <p:spPr>
          <a:xfrm>
            <a:off x="2169269" y="606305"/>
            <a:ext cx="7283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rgbClr val="0070C0"/>
                </a:solidFill>
              </a:rPr>
              <a:t>Work in groups. Choose the best answer.</a:t>
            </a:r>
          </a:p>
        </p:txBody>
      </p:sp>
      <p:sp>
        <p:nvSpPr>
          <p:cNvPr id="8" name="Oval 2">
            <a:extLst>
              <a:ext uri="{FF2B5EF4-FFF2-40B4-BE49-F238E27FC236}">
                <a16:creationId xmlns:a16="http://schemas.microsoft.com/office/drawing/2014/main" id="{0BF75E11-5E45-3980-D819-7D59EB2E27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58502" y="3723220"/>
            <a:ext cx="1235075" cy="1235075"/>
          </a:xfrm>
          <a:prstGeom prst="ellipse">
            <a:avLst/>
          </a:prstGeom>
          <a:solidFill>
            <a:srgbClr val="FFFF99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4400"/>
              <a:t>10</a:t>
            </a:r>
          </a:p>
        </p:txBody>
      </p:sp>
      <p:sp>
        <p:nvSpPr>
          <p:cNvPr id="9" name="Oval 4">
            <a:extLst>
              <a:ext uri="{FF2B5EF4-FFF2-40B4-BE49-F238E27FC236}">
                <a16:creationId xmlns:a16="http://schemas.microsoft.com/office/drawing/2014/main" id="{A999843F-5DE5-6650-748B-8F65FACE7B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58502" y="3723220"/>
            <a:ext cx="1235075" cy="1235075"/>
          </a:xfrm>
          <a:prstGeom prst="ellipse">
            <a:avLst/>
          </a:prstGeom>
          <a:solidFill>
            <a:srgbClr val="FFFF99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4400"/>
              <a:t>9</a:t>
            </a:r>
          </a:p>
        </p:txBody>
      </p:sp>
      <p:sp>
        <p:nvSpPr>
          <p:cNvPr id="10" name="Oval 5">
            <a:extLst>
              <a:ext uri="{FF2B5EF4-FFF2-40B4-BE49-F238E27FC236}">
                <a16:creationId xmlns:a16="http://schemas.microsoft.com/office/drawing/2014/main" id="{E3531D05-62C0-82DB-D37E-5F6EEA81FF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58502" y="3723220"/>
            <a:ext cx="1235075" cy="1235075"/>
          </a:xfrm>
          <a:prstGeom prst="ellipse">
            <a:avLst/>
          </a:prstGeom>
          <a:solidFill>
            <a:srgbClr val="FFFF99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4400"/>
              <a:t>8</a:t>
            </a:r>
          </a:p>
        </p:txBody>
      </p:sp>
      <p:sp>
        <p:nvSpPr>
          <p:cNvPr id="11" name="Oval 6">
            <a:extLst>
              <a:ext uri="{FF2B5EF4-FFF2-40B4-BE49-F238E27FC236}">
                <a16:creationId xmlns:a16="http://schemas.microsoft.com/office/drawing/2014/main" id="{A404B50F-A6C8-DEFD-FEC5-84151B64C7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58502" y="3723220"/>
            <a:ext cx="1235075" cy="1235075"/>
          </a:xfrm>
          <a:prstGeom prst="ellipse">
            <a:avLst/>
          </a:prstGeom>
          <a:solidFill>
            <a:srgbClr val="FFFF99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4400"/>
              <a:t>7</a:t>
            </a:r>
          </a:p>
        </p:txBody>
      </p:sp>
      <p:sp>
        <p:nvSpPr>
          <p:cNvPr id="12" name="Oval 7">
            <a:extLst>
              <a:ext uri="{FF2B5EF4-FFF2-40B4-BE49-F238E27FC236}">
                <a16:creationId xmlns:a16="http://schemas.microsoft.com/office/drawing/2014/main" id="{2398D346-1FE0-6CD4-EE93-3ED22BA362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58502" y="3723220"/>
            <a:ext cx="1235075" cy="1235075"/>
          </a:xfrm>
          <a:prstGeom prst="ellipse">
            <a:avLst/>
          </a:prstGeom>
          <a:solidFill>
            <a:srgbClr val="FFFF99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4400"/>
              <a:t>6</a:t>
            </a:r>
          </a:p>
        </p:txBody>
      </p:sp>
      <p:sp>
        <p:nvSpPr>
          <p:cNvPr id="13" name="Oval 8">
            <a:extLst>
              <a:ext uri="{FF2B5EF4-FFF2-40B4-BE49-F238E27FC236}">
                <a16:creationId xmlns:a16="http://schemas.microsoft.com/office/drawing/2014/main" id="{DE5412BA-39FB-B0B9-F086-BC715B706B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58502" y="3723220"/>
            <a:ext cx="1235075" cy="1235075"/>
          </a:xfrm>
          <a:prstGeom prst="ellipse">
            <a:avLst/>
          </a:prstGeom>
          <a:solidFill>
            <a:srgbClr val="FFFF99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4400"/>
              <a:t>5</a:t>
            </a:r>
          </a:p>
        </p:txBody>
      </p:sp>
      <p:sp>
        <p:nvSpPr>
          <p:cNvPr id="14" name="Oval 9">
            <a:extLst>
              <a:ext uri="{FF2B5EF4-FFF2-40B4-BE49-F238E27FC236}">
                <a16:creationId xmlns:a16="http://schemas.microsoft.com/office/drawing/2014/main" id="{8227416A-D491-BDCA-B055-CFFAEE141C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58502" y="3723220"/>
            <a:ext cx="1235075" cy="1235075"/>
          </a:xfrm>
          <a:prstGeom prst="ellipse">
            <a:avLst/>
          </a:prstGeom>
          <a:solidFill>
            <a:srgbClr val="FFFF99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4400"/>
              <a:t>4</a:t>
            </a:r>
          </a:p>
        </p:txBody>
      </p:sp>
      <p:sp>
        <p:nvSpPr>
          <p:cNvPr id="15" name="Oval 10">
            <a:extLst>
              <a:ext uri="{FF2B5EF4-FFF2-40B4-BE49-F238E27FC236}">
                <a16:creationId xmlns:a16="http://schemas.microsoft.com/office/drawing/2014/main" id="{10BB0493-4164-4588-2FE6-90FD0ACF09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58502" y="3723220"/>
            <a:ext cx="1235075" cy="1235075"/>
          </a:xfrm>
          <a:prstGeom prst="ellipse">
            <a:avLst/>
          </a:prstGeom>
          <a:solidFill>
            <a:srgbClr val="FFFF99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4400"/>
              <a:t>3</a:t>
            </a:r>
          </a:p>
        </p:txBody>
      </p:sp>
      <p:sp>
        <p:nvSpPr>
          <p:cNvPr id="16" name="Oval 11">
            <a:extLst>
              <a:ext uri="{FF2B5EF4-FFF2-40B4-BE49-F238E27FC236}">
                <a16:creationId xmlns:a16="http://schemas.microsoft.com/office/drawing/2014/main" id="{5D4F5188-F9EC-2756-CCAF-1A3AAD22AC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58502" y="3723220"/>
            <a:ext cx="1235075" cy="1235075"/>
          </a:xfrm>
          <a:prstGeom prst="ellipse">
            <a:avLst/>
          </a:prstGeom>
          <a:solidFill>
            <a:srgbClr val="FFFF99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4400"/>
              <a:t>2</a:t>
            </a:r>
          </a:p>
        </p:txBody>
      </p:sp>
      <p:sp>
        <p:nvSpPr>
          <p:cNvPr id="17" name="Oval 12">
            <a:extLst>
              <a:ext uri="{FF2B5EF4-FFF2-40B4-BE49-F238E27FC236}">
                <a16:creationId xmlns:a16="http://schemas.microsoft.com/office/drawing/2014/main" id="{8C2D62EF-F66C-1A75-646F-6A37927A9E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58502" y="3723220"/>
            <a:ext cx="1235075" cy="1235075"/>
          </a:xfrm>
          <a:prstGeom prst="ellipse">
            <a:avLst/>
          </a:prstGeom>
          <a:solidFill>
            <a:srgbClr val="FFFF99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4400"/>
              <a:t>1</a:t>
            </a:r>
          </a:p>
        </p:txBody>
      </p:sp>
      <p:sp>
        <p:nvSpPr>
          <p:cNvPr id="18" name="Oval 13">
            <a:extLst>
              <a:ext uri="{FF2B5EF4-FFF2-40B4-BE49-F238E27FC236}">
                <a16:creationId xmlns:a16="http://schemas.microsoft.com/office/drawing/2014/main" id="{F0E91809-7011-D96D-DA91-22B590FE4A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58502" y="3723220"/>
            <a:ext cx="1235075" cy="1235075"/>
          </a:xfrm>
          <a:prstGeom prst="ellipse">
            <a:avLst/>
          </a:prstGeom>
          <a:solidFill>
            <a:srgbClr val="FFFF99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4400"/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2089136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F205D25-A5D6-442D-9308-C668878D1B08}"/>
              </a:ext>
            </a:extLst>
          </p:cNvPr>
          <p:cNvSpPr/>
          <p:nvPr/>
        </p:nvSpPr>
        <p:spPr>
          <a:xfrm>
            <a:off x="999556" y="80007"/>
            <a:ext cx="2199280" cy="70338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Extra practice</a:t>
            </a:r>
          </a:p>
          <a:p>
            <a:pPr algn="ctr"/>
            <a:r>
              <a:rPr lang="en-US" b="1" dirty="0"/>
              <a:t>GB-p.77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E64CA7-EF9A-489A-AFB6-84A4F1380E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68" y="963195"/>
            <a:ext cx="5990132" cy="523473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AA401D6-CB0C-4E25-BE3F-04436039E7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677922"/>
            <a:ext cx="5537006" cy="350215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7EE0968-3199-4E0C-A01C-C2EEE1FD5871}"/>
              </a:ext>
            </a:extLst>
          </p:cNvPr>
          <p:cNvSpPr txBox="1"/>
          <p:nvPr/>
        </p:nvSpPr>
        <p:spPr>
          <a:xfrm>
            <a:off x="1299929" y="2360087"/>
            <a:ext cx="15889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Although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CC08EF-4075-4B0D-9198-6309A5A99E8E}"/>
              </a:ext>
            </a:extLst>
          </p:cNvPr>
          <p:cNvSpPr txBox="1"/>
          <p:nvPr/>
        </p:nvSpPr>
        <p:spPr>
          <a:xfrm>
            <a:off x="4365209" y="3471532"/>
            <a:ext cx="15889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although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2B9354-63ED-4C4A-9599-3A0F261C5C2C}"/>
              </a:ext>
            </a:extLst>
          </p:cNvPr>
          <p:cNvSpPr txBox="1"/>
          <p:nvPr/>
        </p:nvSpPr>
        <p:spPr>
          <a:xfrm>
            <a:off x="1309470" y="4579470"/>
            <a:ext cx="15889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However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193DA5-014D-4B9C-BFCF-3E0E06F5E448}"/>
              </a:ext>
            </a:extLst>
          </p:cNvPr>
          <p:cNvSpPr txBox="1"/>
          <p:nvPr/>
        </p:nvSpPr>
        <p:spPr>
          <a:xfrm>
            <a:off x="1299929" y="5704952"/>
            <a:ext cx="15889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although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BA6D07-941D-442D-B935-DCF9CEE7DC7A}"/>
              </a:ext>
            </a:extLst>
          </p:cNvPr>
          <p:cNvSpPr txBox="1"/>
          <p:nvPr/>
        </p:nvSpPr>
        <p:spPr>
          <a:xfrm>
            <a:off x="6820109" y="1949326"/>
            <a:ext cx="15889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However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D4A672-C5D2-4BE3-B5A9-8AA2C987528C}"/>
              </a:ext>
            </a:extLst>
          </p:cNvPr>
          <p:cNvSpPr txBox="1"/>
          <p:nvPr/>
        </p:nvSpPr>
        <p:spPr>
          <a:xfrm>
            <a:off x="6692518" y="2759283"/>
            <a:ext cx="15889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Although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428CAA5-059E-4F19-BE69-1EB30DB07B47}"/>
              </a:ext>
            </a:extLst>
          </p:cNvPr>
          <p:cNvSpPr txBox="1"/>
          <p:nvPr/>
        </p:nvSpPr>
        <p:spPr>
          <a:xfrm>
            <a:off x="6713695" y="3927148"/>
            <a:ext cx="15889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However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B4F0A5E-11B0-447C-AC0A-BAE2533C55AF}"/>
              </a:ext>
            </a:extLst>
          </p:cNvPr>
          <p:cNvSpPr txBox="1"/>
          <p:nvPr/>
        </p:nvSpPr>
        <p:spPr>
          <a:xfrm>
            <a:off x="9641746" y="4363088"/>
            <a:ext cx="15889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although</a:t>
            </a:r>
          </a:p>
        </p:txBody>
      </p:sp>
    </p:spTree>
    <p:extLst>
      <p:ext uri="{BB962C8B-B14F-4D97-AF65-F5344CB8AC3E}">
        <p14:creationId xmlns:p14="http://schemas.microsoft.com/office/powerpoint/2010/main" val="3929847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5295697-E0A7-4186-8964-202FE1CE539D}"/>
              </a:ext>
            </a:extLst>
          </p:cNvPr>
          <p:cNvSpPr/>
          <p:nvPr/>
        </p:nvSpPr>
        <p:spPr>
          <a:xfrm>
            <a:off x="268036" y="498858"/>
            <a:ext cx="2199280" cy="70338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Extra practice</a:t>
            </a:r>
          </a:p>
          <a:p>
            <a:pPr algn="ctr"/>
            <a:r>
              <a:rPr lang="en-US" b="1" dirty="0"/>
              <a:t>GB-p.77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AA7DD0E-2F2B-4E4C-92E8-F23CDEE2D662}"/>
              </a:ext>
            </a:extLst>
          </p:cNvPr>
          <p:cNvSpPr/>
          <p:nvPr/>
        </p:nvSpPr>
        <p:spPr>
          <a:xfrm>
            <a:off x="3198836" y="617468"/>
            <a:ext cx="84635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Join the sentences using the words in brackets.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52B2D5-AE3A-473C-A6C5-7473CDCA33D4}"/>
              </a:ext>
            </a:extLst>
          </p:cNvPr>
          <p:cNvSpPr txBox="1"/>
          <p:nvPr/>
        </p:nvSpPr>
        <p:spPr>
          <a:xfrm>
            <a:off x="455224" y="1554994"/>
            <a:ext cx="108576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3200" dirty="0"/>
              <a:t> He met the famous scientist. He didn’t take photos with her. (</a:t>
            </a:r>
            <a:r>
              <a:rPr lang="en-US" sz="3200" b="1" dirty="0"/>
              <a:t>however</a:t>
            </a:r>
            <a:r>
              <a:rPr lang="en-US" sz="3200" dirty="0"/>
              <a:t>)</a:t>
            </a:r>
          </a:p>
          <a:p>
            <a:r>
              <a:rPr lang="en-US" sz="3200" dirty="0"/>
              <a:t>_______________________________________________</a:t>
            </a:r>
          </a:p>
          <a:p>
            <a:r>
              <a:rPr lang="en-US" sz="3200" dirty="0"/>
              <a:t>2. She won’t stay long. She is busy. (</a:t>
            </a:r>
            <a:r>
              <a:rPr lang="en-US" sz="3200" b="1" dirty="0"/>
              <a:t>because</a:t>
            </a:r>
            <a:r>
              <a:rPr lang="en-US" sz="3200" dirty="0"/>
              <a:t>)</a:t>
            </a:r>
          </a:p>
          <a:p>
            <a:r>
              <a:rPr lang="en-US" sz="3200" dirty="0"/>
              <a:t>_______________________________________________</a:t>
            </a:r>
          </a:p>
          <a:p>
            <a:r>
              <a:rPr lang="en-US" sz="3200" dirty="0"/>
              <a:t>3. They went to the zoo. Their mum told them not to. (</a:t>
            </a:r>
            <a:r>
              <a:rPr lang="en-US" sz="3200" b="1" dirty="0"/>
              <a:t>although</a:t>
            </a:r>
            <a:r>
              <a:rPr lang="en-US" sz="3200" dirty="0"/>
              <a:t>)</a:t>
            </a:r>
          </a:p>
          <a:p>
            <a:r>
              <a:rPr lang="en-US" sz="3200" dirty="0"/>
              <a:t>_______________________________________________</a:t>
            </a:r>
          </a:p>
          <a:p>
            <a:r>
              <a:rPr lang="en-US" sz="3200" dirty="0"/>
              <a:t>4. It was raining. They decided to stay in. (</a:t>
            </a:r>
            <a:r>
              <a:rPr lang="en-US" sz="3200" b="1" dirty="0"/>
              <a:t>so</a:t>
            </a:r>
            <a:r>
              <a:rPr lang="en-US" sz="3200" dirty="0"/>
              <a:t>)</a:t>
            </a:r>
          </a:p>
          <a:p>
            <a:r>
              <a:rPr lang="en-US" sz="3200" dirty="0"/>
              <a:t>_______________________________________________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D9DC73-0178-4FAD-AA3E-64F8C8A922C4}"/>
              </a:ext>
            </a:extLst>
          </p:cNvPr>
          <p:cNvSpPr txBox="1"/>
          <p:nvPr/>
        </p:nvSpPr>
        <p:spPr>
          <a:xfrm>
            <a:off x="290777" y="2533334"/>
            <a:ext cx="119012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He met the famous scientist. However, he didn’t take photos with her.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E6B0DA-79AB-4052-95A6-1971D0047E59}"/>
              </a:ext>
            </a:extLst>
          </p:cNvPr>
          <p:cNvSpPr txBox="1"/>
          <p:nvPr/>
        </p:nvSpPr>
        <p:spPr>
          <a:xfrm>
            <a:off x="455224" y="3492189"/>
            <a:ext cx="76084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She won’t stay long because she is busy.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A7524C-BF72-4017-85DF-4E9DC1106DDA}"/>
              </a:ext>
            </a:extLst>
          </p:cNvPr>
          <p:cNvSpPr txBox="1"/>
          <p:nvPr/>
        </p:nvSpPr>
        <p:spPr>
          <a:xfrm>
            <a:off x="455224" y="4473988"/>
            <a:ext cx="108576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They went to the zoo although their mum told them not to.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0B06B5-9CE0-4CC6-8A63-A57168FA9297}"/>
              </a:ext>
            </a:extLst>
          </p:cNvPr>
          <p:cNvSpPr txBox="1"/>
          <p:nvPr/>
        </p:nvSpPr>
        <p:spPr>
          <a:xfrm>
            <a:off x="455224" y="5445154"/>
            <a:ext cx="108576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It was raining, so they decided to stay in.</a:t>
            </a:r>
          </a:p>
        </p:txBody>
      </p:sp>
    </p:spTree>
    <p:extLst>
      <p:ext uri="{BB962C8B-B14F-4D97-AF65-F5344CB8AC3E}">
        <p14:creationId xmlns:p14="http://schemas.microsoft.com/office/powerpoint/2010/main" val="1807496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283" y="346363"/>
            <a:ext cx="9144000" cy="6096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7464669" y="552140"/>
            <a:ext cx="4727331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F79646">
                    <a:lumMod val="75000"/>
                  </a:srgbClr>
                </a:solidFill>
              </a:rPr>
              <a:t>PRODUCTION</a:t>
            </a:r>
          </a:p>
        </p:txBody>
      </p:sp>
    </p:spTree>
    <p:extLst>
      <p:ext uri="{BB962C8B-B14F-4D97-AF65-F5344CB8AC3E}">
        <p14:creationId xmlns:p14="http://schemas.microsoft.com/office/powerpoint/2010/main" val="36792463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E17926F-5A8A-E72C-B9E4-36FB626AFE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8160" b="59480"/>
          <a:stretch/>
        </p:blipFill>
        <p:spPr>
          <a:xfrm>
            <a:off x="0" y="561164"/>
            <a:ext cx="1408922" cy="103437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408922" y="1595535"/>
            <a:ext cx="9501673" cy="37753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baseline="-25000" dirty="0">
                <a:solidFill>
                  <a:srgbClr val="009EB4"/>
                </a:solidFill>
                <a:latin typeface="+mj-lt"/>
              </a:rPr>
              <a:t>6       </a:t>
            </a:r>
          </a:p>
          <a:p>
            <a:r>
              <a:rPr lang="en-US" sz="8000" baseline="-25000" dirty="0">
                <a:solidFill>
                  <a:srgbClr val="009EB4"/>
                </a:solidFill>
                <a:latin typeface="+mj-lt"/>
              </a:rPr>
              <a:t> </a:t>
            </a:r>
          </a:p>
          <a:p>
            <a:r>
              <a:rPr lang="en-US" sz="5400" baseline="30000" dirty="0">
                <a:solidFill>
                  <a:srgbClr val="231F20"/>
                </a:solidFill>
                <a:latin typeface="+mj-lt"/>
              </a:rPr>
              <a:t>Start to say a sentence. Your partner continues it, using </a:t>
            </a:r>
            <a:r>
              <a:rPr lang="en-US" sz="5400" i="1" baseline="30000" dirty="0">
                <a:solidFill>
                  <a:srgbClr val="231F20"/>
                </a:solidFill>
                <a:latin typeface="+mj-lt"/>
              </a:rPr>
              <a:t>although </a:t>
            </a:r>
            <a:r>
              <a:rPr lang="en-US" sz="5400" baseline="30000" dirty="0">
                <a:solidFill>
                  <a:srgbClr val="231F20"/>
                </a:solidFill>
                <a:latin typeface="+mj-lt"/>
              </a:rPr>
              <a:t>or </a:t>
            </a:r>
            <a:r>
              <a:rPr lang="en-US" sz="5400" i="1" baseline="30000" dirty="0">
                <a:solidFill>
                  <a:srgbClr val="231F20"/>
                </a:solidFill>
                <a:latin typeface="+mj-lt"/>
              </a:rPr>
              <a:t>however</a:t>
            </a:r>
            <a:r>
              <a:rPr lang="en-US" sz="5400" baseline="30000" dirty="0">
                <a:solidFill>
                  <a:srgbClr val="231F20"/>
                </a:solidFill>
                <a:latin typeface="+mj-lt"/>
              </a:rPr>
              <a:t>.</a:t>
            </a:r>
            <a:r>
              <a:rPr lang="en-US" sz="5400" i="1" baseline="30000" dirty="0">
                <a:solidFill>
                  <a:srgbClr val="231F20"/>
                </a:solidFill>
                <a:latin typeface="+mj-lt"/>
              </a:rPr>
              <a:t> </a:t>
            </a:r>
            <a:endParaRPr lang="en-US" sz="3600" dirty="0">
              <a:solidFill>
                <a:srgbClr val="000000"/>
              </a:solidFill>
              <a:latin typeface="+mj-lt"/>
            </a:endParaRPr>
          </a:p>
          <a:p>
            <a:r>
              <a:rPr lang="en-US" sz="3200" dirty="0">
                <a:solidFill>
                  <a:srgbClr val="00AEEF"/>
                </a:solidFill>
                <a:latin typeface="+mj-lt"/>
              </a:rPr>
              <a:t>A: Tony continued working ...</a:t>
            </a:r>
            <a:endParaRPr lang="en-US" sz="3200" dirty="0">
              <a:solidFill>
                <a:srgbClr val="000000"/>
              </a:solidFill>
              <a:latin typeface="+mj-lt"/>
            </a:endParaRPr>
          </a:p>
          <a:p>
            <a:r>
              <a:rPr lang="en-US" sz="3200" dirty="0">
                <a:solidFill>
                  <a:srgbClr val="00AEEF"/>
                </a:solidFill>
                <a:latin typeface="+mj-lt"/>
              </a:rPr>
              <a:t>B: Tony continued working although it was late.</a:t>
            </a:r>
            <a:endParaRPr lang="en-US" sz="3200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950360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5052"/>
            <a:ext cx="9229273" cy="615230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580036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796988" y="411086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972784" y="1381472"/>
            <a:ext cx="577445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i="1" dirty="0">
              <a:solidFill>
                <a:srgbClr val="0070C0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rgbClr val="0070C0"/>
                </a:solidFill>
              </a:rPr>
              <a:t>know how to use </a:t>
            </a:r>
            <a:r>
              <a:rPr lang="en-US" sz="3600" b="1" i="1" dirty="0">
                <a:solidFill>
                  <a:srgbClr val="0070C0"/>
                </a:solidFill>
              </a:rPr>
              <a:t>although/however</a:t>
            </a:r>
            <a:r>
              <a:rPr lang="en-US" sz="3600" i="1" dirty="0">
                <a:solidFill>
                  <a:srgbClr val="0070C0"/>
                </a:solidFill>
              </a:rPr>
              <a:t>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rgbClr val="0070C0"/>
                </a:solidFill>
              </a:rPr>
              <a:t>Review the use of </a:t>
            </a:r>
            <a:r>
              <a:rPr lang="en-US" sz="3600" b="1" i="1" dirty="0">
                <a:solidFill>
                  <a:srgbClr val="0070C0"/>
                </a:solidFill>
              </a:rPr>
              <a:t>and/or/but/so/because</a:t>
            </a:r>
            <a:r>
              <a:rPr lang="en-US" sz="3600" i="1" dirty="0">
                <a:solidFill>
                  <a:srgbClr val="0070C0"/>
                </a:solidFill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AAD47E-1F61-DE5F-0CA9-680EAF8890F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7" r="20451"/>
          <a:stretch/>
        </p:blipFill>
        <p:spPr>
          <a:xfrm>
            <a:off x="2" y="411086"/>
            <a:ext cx="5858872" cy="6030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886121"/>
      </p:ext>
    </p:extLst>
  </p:cSld>
  <p:clrMapOvr>
    <a:masterClrMapping/>
  </p:clrMapOvr>
  <p:transition spd="med">
    <p:split orient="vert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4ED6BCC-E466-CE26-B290-0C6C06478FE6}"/>
              </a:ext>
            </a:extLst>
          </p:cNvPr>
          <p:cNvSpPr/>
          <p:nvPr/>
        </p:nvSpPr>
        <p:spPr>
          <a:xfrm>
            <a:off x="822131" y="750491"/>
            <a:ext cx="10547738" cy="452431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200" i="1" dirty="0">
                <a:solidFill>
                  <a:srgbClr val="0070C0"/>
                </a:solidFill>
              </a:rPr>
              <a:t>Write at least 5 sentences about different areas of your life using conjunctions </a:t>
            </a:r>
            <a:r>
              <a:rPr lang="en-US" sz="3200" i="1" dirty="0">
                <a:solidFill>
                  <a:srgbClr val="FF0000"/>
                </a:solidFill>
              </a:rPr>
              <a:t>“so, but, although, however, because</a:t>
            </a:r>
            <a:r>
              <a:rPr lang="en-US" sz="3200" i="1" dirty="0">
                <a:solidFill>
                  <a:srgbClr val="0070C0"/>
                </a:solidFill>
              </a:rPr>
              <a:t>”. </a:t>
            </a:r>
          </a:p>
          <a:p>
            <a:endParaRPr lang="en-US" sz="2800" i="1" dirty="0">
              <a:solidFill>
                <a:srgbClr val="0070C0"/>
              </a:solidFill>
            </a:endParaRPr>
          </a:p>
          <a:p>
            <a:r>
              <a:rPr lang="en-US" sz="2800" b="1" i="1" dirty="0">
                <a:solidFill>
                  <a:srgbClr val="0070C0"/>
                </a:solidFill>
              </a:rPr>
              <a:t>Suggested ideas</a:t>
            </a:r>
          </a:p>
          <a:p>
            <a:pPr marL="742950" indent="-742950">
              <a:buAutoNum type="arabicPeriod"/>
            </a:pPr>
            <a:r>
              <a:rPr lang="en-US" sz="2800" i="1" dirty="0">
                <a:solidFill>
                  <a:srgbClr val="0070C0"/>
                </a:solidFill>
              </a:rPr>
              <a:t>Study: Although I am not good at writing, I am trying to improve this skill.</a:t>
            </a:r>
          </a:p>
          <a:p>
            <a:pPr marL="742950" indent="-742950">
              <a:buAutoNum type="arabicPeriod"/>
            </a:pPr>
            <a:r>
              <a:rPr lang="en-US" sz="2800" i="1" dirty="0">
                <a:solidFill>
                  <a:srgbClr val="0070C0"/>
                </a:solidFill>
              </a:rPr>
              <a:t>Hobby:</a:t>
            </a:r>
          </a:p>
          <a:p>
            <a:pPr marL="742950" indent="-742950">
              <a:buAutoNum type="arabicPeriod"/>
            </a:pPr>
            <a:r>
              <a:rPr lang="en-US" sz="2800" i="1" dirty="0">
                <a:solidFill>
                  <a:srgbClr val="0070C0"/>
                </a:solidFill>
              </a:rPr>
              <a:t>Friends:</a:t>
            </a:r>
          </a:p>
          <a:p>
            <a:pPr marL="742950" indent="-742950">
              <a:buAutoNum type="arabicPeriod"/>
            </a:pPr>
            <a:r>
              <a:rPr lang="en-US" sz="2800" i="1" dirty="0">
                <a:solidFill>
                  <a:srgbClr val="0070C0"/>
                </a:solidFill>
              </a:rPr>
              <a:t>Family: </a:t>
            </a:r>
          </a:p>
          <a:p>
            <a:pPr marL="742950" indent="-742950">
              <a:buAutoNum type="arabicPeriod"/>
            </a:pPr>
            <a:r>
              <a:rPr lang="en-US" sz="2800" i="1" dirty="0">
                <a:solidFill>
                  <a:srgbClr val="0070C0"/>
                </a:solidFill>
              </a:rPr>
              <a:t>Your own ideas.</a:t>
            </a:r>
          </a:p>
        </p:txBody>
      </p:sp>
    </p:spTree>
    <p:extLst>
      <p:ext uri="{BB962C8B-B14F-4D97-AF65-F5344CB8AC3E}">
        <p14:creationId xmlns:p14="http://schemas.microsoft.com/office/powerpoint/2010/main" val="14884633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14311805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1276" y="470156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4FEFBC6-0E5E-51A8-083A-178156DC5DA2}"/>
              </a:ext>
            </a:extLst>
          </p:cNvPr>
          <p:cNvSpPr/>
          <p:nvPr/>
        </p:nvSpPr>
        <p:spPr>
          <a:xfrm>
            <a:off x="1431991" y="1950982"/>
            <a:ext cx="8433369" cy="16312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Grammar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70C0"/>
                </a:solidFill>
              </a:rPr>
              <a:t>To learn how to use </a:t>
            </a:r>
            <a:r>
              <a:rPr lang="en-US" sz="3200" i="1" dirty="0">
                <a:solidFill>
                  <a:srgbClr val="0070C0"/>
                </a:solidFill>
              </a:rPr>
              <a:t>although/however</a:t>
            </a:r>
            <a:r>
              <a:rPr lang="en-US" sz="3200" dirty="0">
                <a:solidFill>
                  <a:srgbClr val="0070C0"/>
                </a:solidFill>
              </a:rPr>
              <a:t>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70C0"/>
                </a:solidFill>
              </a:rPr>
              <a:t>Review the use of </a:t>
            </a:r>
            <a:r>
              <a:rPr lang="en-US" sz="3200" i="1" dirty="0">
                <a:solidFill>
                  <a:srgbClr val="0070C0"/>
                </a:solidFill>
              </a:rPr>
              <a:t>and/or/but/so/because</a:t>
            </a:r>
            <a:r>
              <a:rPr lang="en-US" sz="3200" dirty="0">
                <a:solidFill>
                  <a:srgbClr val="0070C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57387981"/>
      </p:ext>
    </p:extLst>
  </p:cSld>
  <p:clrMapOvr>
    <a:masterClrMapping/>
  </p:clrMapOvr>
  <p:transition spd="med">
    <p:split orient="vert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1314451" y="1646758"/>
            <a:ext cx="10725150" cy="34163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 err="1">
                <a:solidFill>
                  <a:srgbClr val="0070C0"/>
                </a:solidFill>
              </a:rPr>
              <a:t>Practise</a:t>
            </a:r>
            <a:r>
              <a:rPr lang="en-US" sz="3600" i="1" dirty="0">
                <a:solidFill>
                  <a:srgbClr val="0070C0"/>
                </a:solidFill>
              </a:rPr>
              <a:t> the grammar points and make sentences using them.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homework in WB (page 52).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Prepare the next lesson (page 104 SB).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Complete the grammar notes in </a:t>
            </a:r>
            <a:r>
              <a:rPr lang="en-US" sz="3600" b="1" i="1" dirty="0">
                <a:solidFill>
                  <a:srgbClr val="0070C0"/>
                </a:solidFill>
              </a:rPr>
              <a:t>TA 7 Right on Notebook </a:t>
            </a:r>
            <a:r>
              <a:rPr lang="en-US" sz="3600" i="1" dirty="0">
                <a:solidFill>
                  <a:srgbClr val="0070C0"/>
                </a:solidFill>
              </a:rPr>
              <a:t>(page 48).</a:t>
            </a:r>
          </a:p>
        </p:txBody>
      </p:sp>
    </p:spTree>
    <p:extLst>
      <p:ext uri="{BB962C8B-B14F-4D97-AF65-F5344CB8AC3E}">
        <p14:creationId xmlns:p14="http://schemas.microsoft.com/office/powerpoint/2010/main" val="175909764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80"/>
          <a:stretch/>
        </p:blipFill>
        <p:spPr>
          <a:xfrm>
            <a:off x="0" y="-27992"/>
            <a:ext cx="12192000" cy="68859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6878" y="4968810"/>
            <a:ext cx="3541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</a:rPr>
              <a:t>Enjoy your day!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723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WARM-UP</a:t>
            </a:r>
          </a:p>
        </p:txBody>
      </p:sp>
    </p:spTree>
    <p:extLst>
      <p:ext uri="{BB962C8B-B14F-4D97-AF65-F5344CB8AC3E}">
        <p14:creationId xmlns:p14="http://schemas.microsoft.com/office/powerpoint/2010/main" val="1693012278"/>
      </p:ext>
    </p:extLst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0587" y="1650563"/>
            <a:ext cx="11747240" cy="4706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1. A. pr</a:t>
            </a:r>
            <a:r>
              <a:rPr lang="en-US" sz="3200" u="sng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US" sz="3200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ject	      B. c</a:t>
            </a:r>
            <a:r>
              <a:rPr lang="en-US" sz="3200" u="sng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US" sz="3200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mpost		C. pr</a:t>
            </a:r>
            <a:r>
              <a:rPr lang="en-US" sz="3200" u="sng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US" sz="3200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tein		D. </a:t>
            </a:r>
            <a:r>
              <a:rPr lang="en-US" sz="3200" u="sng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US" sz="3200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bject</a:t>
            </a:r>
            <a:endParaRPr lang="en-US" sz="4000" dirty="0">
              <a:solidFill>
                <a:srgbClr val="0070C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800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3200" dirty="0">
                <a:solidFill>
                  <a:srgbClr val="FF0000"/>
                </a:solidFill>
              </a:rPr>
              <a:t>ˈ</a:t>
            </a:r>
            <a:r>
              <a:rPr lang="en-US" sz="3200" dirty="0" err="1">
                <a:solidFill>
                  <a:srgbClr val="FF0000"/>
                </a:solidFill>
              </a:rPr>
              <a:t>prɒdʒekt</a:t>
            </a:r>
            <a:r>
              <a:rPr lang="en-US" sz="3200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/              /</a:t>
            </a:r>
            <a:r>
              <a:rPr lang="en-US" sz="3200" dirty="0">
                <a:solidFill>
                  <a:srgbClr val="FF0000"/>
                </a:solidFill>
              </a:rPr>
              <a:t>ˈ</a:t>
            </a:r>
            <a:r>
              <a:rPr lang="en-US" sz="3200" dirty="0" err="1">
                <a:solidFill>
                  <a:srgbClr val="FF0000"/>
                </a:solidFill>
              </a:rPr>
              <a:t>kɒmpɒst</a:t>
            </a:r>
            <a:r>
              <a:rPr lang="en-US" sz="3200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/	           /</a:t>
            </a:r>
            <a:r>
              <a:rPr lang="en-US" sz="3200" dirty="0">
                <a:solidFill>
                  <a:srgbClr val="FF0000"/>
                </a:solidFill>
              </a:rPr>
              <a:t>ˈ</a:t>
            </a:r>
            <a:r>
              <a:rPr lang="en-US" sz="3200" dirty="0" err="1">
                <a:solidFill>
                  <a:srgbClr val="FF0000"/>
                </a:solidFill>
              </a:rPr>
              <a:t>prəʊtiːn</a:t>
            </a:r>
            <a:r>
              <a:rPr lang="en-US" sz="3200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/           /</a:t>
            </a:r>
            <a:r>
              <a:rPr lang="en-US" sz="3200" dirty="0">
                <a:solidFill>
                  <a:srgbClr val="FF0000"/>
                </a:solidFill>
              </a:rPr>
              <a:t>ˈ</a:t>
            </a:r>
            <a:r>
              <a:rPr lang="en-US" sz="3200" dirty="0" err="1">
                <a:solidFill>
                  <a:srgbClr val="FF0000"/>
                </a:solidFill>
              </a:rPr>
              <a:t>ɒbdʒɪkt</a:t>
            </a:r>
            <a:r>
              <a:rPr lang="en-US" sz="3200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</a:p>
          <a:p>
            <a:pPr marL="0" marR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en-US" sz="36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2. A. red</a:t>
            </a:r>
            <a:r>
              <a:rPr lang="en-US" sz="3200" u="sng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en-US" sz="3200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ce               B. dist</a:t>
            </a:r>
            <a:r>
              <a:rPr lang="en-US" sz="3200" u="sng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en-US" sz="3200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rb		C. resc</a:t>
            </a:r>
            <a:r>
              <a:rPr lang="en-US" sz="3200" u="sng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en-US" sz="3200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  		D. re</a:t>
            </a:r>
            <a:r>
              <a:rPr lang="en-US" sz="3200" u="sng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en-US" sz="3200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se</a:t>
            </a:r>
            <a:endParaRPr lang="en-US" sz="4000" dirty="0">
              <a:solidFill>
                <a:srgbClr val="0070C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3200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   /</a:t>
            </a:r>
            <a:r>
              <a:rPr lang="en-US" sz="3200" dirty="0" err="1">
                <a:solidFill>
                  <a:srgbClr val="FF0000"/>
                </a:solidFill>
              </a:rPr>
              <a:t>rɪˈdʒuːs</a:t>
            </a:r>
            <a:r>
              <a:rPr lang="en-US" sz="3200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/	       /</a:t>
            </a:r>
            <a:r>
              <a:rPr lang="en-US" sz="3200" dirty="0" err="1">
                <a:solidFill>
                  <a:srgbClr val="FF0000"/>
                </a:solidFill>
              </a:rPr>
              <a:t>dɪˈstɜːb</a:t>
            </a:r>
            <a:r>
              <a:rPr lang="en-US" sz="3200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/	           /</a:t>
            </a:r>
            <a:r>
              <a:rPr lang="en-US" sz="3200" dirty="0">
                <a:solidFill>
                  <a:srgbClr val="FF0000"/>
                </a:solidFill>
              </a:rPr>
              <a:t>ˈ</a:t>
            </a:r>
            <a:r>
              <a:rPr lang="en-US" sz="3200" dirty="0" err="1">
                <a:solidFill>
                  <a:srgbClr val="FF0000"/>
                </a:solidFill>
              </a:rPr>
              <a:t>reskju</a:t>
            </a:r>
            <a:r>
              <a:rPr lang="en-US" sz="3200" dirty="0">
                <a:solidFill>
                  <a:srgbClr val="FF0000"/>
                </a:solidFill>
              </a:rPr>
              <a:t>ː</a:t>
            </a:r>
            <a:r>
              <a:rPr lang="en-US" sz="3200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/             /</a:t>
            </a:r>
            <a:r>
              <a:rPr lang="en-US" sz="3200" dirty="0">
                <a:solidFill>
                  <a:srgbClr val="FF0000"/>
                </a:solidFill>
              </a:rPr>
              <a:t>ˌ</a:t>
            </a:r>
            <a:r>
              <a:rPr lang="en-US" sz="3200" dirty="0" err="1">
                <a:solidFill>
                  <a:srgbClr val="FF0000"/>
                </a:solidFill>
              </a:rPr>
              <a:t>ri</a:t>
            </a:r>
            <a:r>
              <a:rPr lang="en-US" sz="3200" dirty="0">
                <a:solidFill>
                  <a:srgbClr val="FF0000"/>
                </a:solidFill>
              </a:rPr>
              <a:t>ːˈ</a:t>
            </a:r>
            <a:r>
              <a:rPr lang="en-US" sz="3200" dirty="0" err="1">
                <a:solidFill>
                  <a:srgbClr val="FF0000"/>
                </a:solidFill>
              </a:rPr>
              <a:t>juːz</a:t>
            </a:r>
            <a:r>
              <a:rPr lang="en-US" sz="3200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</a:p>
          <a:p>
            <a:pPr marL="0" marR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40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3. A. creat</a:t>
            </a:r>
            <a:r>
              <a:rPr lang="en-US" sz="3200" u="sng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ed</a:t>
            </a:r>
            <a:r>
              <a:rPr lang="en-US" sz="3200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     	       B. reduc</a:t>
            </a:r>
            <a:r>
              <a:rPr lang="en-US" sz="3200" u="sng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ed</a:t>
            </a:r>
            <a:r>
              <a:rPr lang="en-US" sz="3200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		 C. escap</a:t>
            </a:r>
            <a:r>
              <a:rPr lang="en-US" sz="3200" u="sng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ed</a:t>
            </a:r>
            <a:r>
              <a:rPr lang="en-US" sz="3200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	D. attach</a:t>
            </a:r>
            <a:r>
              <a:rPr lang="en-US" sz="3200" u="sng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ed</a:t>
            </a:r>
            <a:endParaRPr lang="en-US" sz="4000" u="sng" dirty="0">
              <a:solidFill>
                <a:srgbClr val="0070C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3200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     /</a:t>
            </a:r>
            <a:r>
              <a:rPr lang="en-US" sz="3200" dirty="0" err="1">
                <a:solidFill>
                  <a:srgbClr val="FF0000"/>
                </a:solidFill>
              </a:rPr>
              <a:t>kriˈeɪtɪd</a:t>
            </a:r>
            <a:r>
              <a:rPr lang="en-US" sz="3200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/	          /</a:t>
            </a:r>
            <a:r>
              <a:rPr lang="en-US" sz="3200" dirty="0" err="1">
                <a:solidFill>
                  <a:srgbClr val="FF0000"/>
                </a:solidFill>
              </a:rPr>
              <a:t>rɪˈdʒuːst</a:t>
            </a:r>
            <a:r>
              <a:rPr lang="en-US" sz="3200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/		  /</a:t>
            </a:r>
            <a:r>
              <a:rPr lang="en-US" sz="3200" dirty="0" err="1">
                <a:solidFill>
                  <a:srgbClr val="FF0000"/>
                </a:solidFill>
              </a:rPr>
              <a:t>ɪˈskeɪpt</a:t>
            </a:r>
            <a:r>
              <a:rPr lang="en-US" sz="3200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/	           /</a:t>
            </a:r>
            <a:r>
              <a:rPr lang="en-US" sz="3200" dirty="0" err="1">
                <a:solidFill>
                  <a:srgbClr val="FF0000"/>
                </a:solidFill>
              </a:rPr>
              <a:t>əˈtætʃt</a:t>
            </a:r>
            <a:r>
              <a:rPr lang="en-US" sz="3200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A01092-4CCD-BC36-5E65-2B0B7F59D6D3}"/>
              </a:ext>
            </a:extLst>
          </p:cNvPr>
          <p:cNvSpPr txBox="1"/>
          <p:nvPr/>
        </p:nvSpPr>
        <p:spPr>
          <a:xfrm>
            <a:off x="337931" y="331255"/>
            <a:ext cx="115161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+mj-lt"/>
              </a:rPr>
              <a:t>Choose the word whose underlined part is pronounced differently from that of the others. </a:t>
            </a:r>
            <a:r>
              <a:rPr lang="en-US" sz="3600" dirty="0" err="1">
                <a:latin typeface="+mj-lt"/>
              </a:rPr>
              <a:t>Practise</a:t>
            </a:r>
            <a:r>
              <a:rPr lang="en-US" sz="3600" dirty="0">
                <a:latin typeface="+mj-lt"/>
              </a:rPr>
              <a:t> saying them.</a:t>
            </a:r>
            <a:endParaRPr lang="vi-VN" sz="3600" dirty="0">
              <a:latin typeface="+mj-lt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2375572-4516-ABB6-8176-566A92236CCC}"/>
              </a:ext>
            </a:extLst>
          </p:cNvPr>
          <p:cNvSpPr/>
          <p:nvPr/>
        </p:nvSpPr>
        <p:spPr>
          <a:xfrm>
            <a:off x="6577476" y="1726559"/>
            <a:ext cx="573516" cy="55399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2375572-4516-ABB6-8176-566A92236CCC}"/>
              </a:ext>
            </a:extLst>
          </p:cNvPr>
          <p:cNvSpPr/>
          <p:nvPr/>
        </p:nvSpPr>
        <p:spPr>
          <a:xfrm>
            <a:off x="3536204" y="3437170"/>
            <a:ext cx="573516" cy="55399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2375572-4516-ABB6-8176-566A92236CCC}"/>
              </a:ext>
            </a:extLst>
          </p:cNvPr>
          <p:cNvSpPr/>
          <p:nvPr/>
        </p:nvSpPr>
        <p:spPr>
          <a:xfrm>
            <a:off x="680483" y="5185108"/>
            <a:ext cx="495813" cy="55399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4732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20EFF8A-40B4-F605-CBCE-D974CA4A636B}"/>
              </a:ext>
            </a:extLst>
          </p:cNvPr>
          <p:cNvSpPr/>
          <p:nvPr/>
        </p:nvSpPr>
        <p:spPr>
          <a:xfrm>
            <a:off x="437064" y="488550"/>
            <a:ext cx="1164466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Work in groups and come up with a sentence with the given words using a conjunction. The first group with the sentence that makes sense gets 1 point. The group with the most points win.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BC9FE1-0039-0FD7-FA48-079803711E5D}"/>
              </a:ext>
            </a:extLst>
          </p:cNvPr>
          <p:cNvSpPr txBox="1"/>
          <p:nvPr/>
        </p:nvSpPr>
        <p:spPr>
          <a:xfrm>
            <a:off x="131975" y="2337943"/>
            <a:ext cx="612742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/>
              <a:t>pizza/ hamburger</a:t>
            </a:r>
          </a:p>
          <a:p>
            <a:pPr marL="342900" indent="-342900">
              <a:buAutoNum type="arabicPeriod"/>
            </a:pPr>
            <a:r>
              <a:rPr lang="en-US" sz="2800" dirty="0"/>
              <a:t>sleep/ late to school</a:t>
            </a:r>
          </a:p>
          <a:p>
            <a:pPr marL="342900" indent="-342900">
              <a:buAutoNum type="arabicPeriod"/>
            </a:pPr>
            <a:r>
              <a:rPr lang="en-US" sz="2800" dirty="0"/>
              <a:t>rained/ went camping</a:t>
            </a:r>
          </a:p>
          <a:p>
            <a:pPr marL="342900" indent="-342900">
              <a:buAutoNum type="arabicPeriod"/>
            </a:pPr>
            <a:r>
              <a:rPr lang="en-US" sz="2800" dirty="0"/>
              <a:t>the cinema/ take a test</a:t>
            </a:r>
          </a:p>
          <a:p>
            <a:pPr marL="342900" indent="-342900">
              <a:buAutoNum type="arabicPeriod"/>
            </a:pPr>
            <a:endParaRPr lang="en-US" sz="2800" dirty="0"/>
          </a:p>
          <a:p>
            <a:pPr marL="342900" indent="-342900">
              <a:buAutoNum type="arabicPeriod"/>
            </a:pPr>
            <a:endParaRPr lang="en-US" sz="2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A563585-BF49-EC00-4234-A253F937F3C9}"/>
              </a:ext>
            </a:extLst>
          </p:cNvPr>
          <p:cNvSpPr txBox="1"/>
          <p:nvPr/>
        </p:nvSpPr>
        <p:spPr>
          <a:xfrm>
            <a:off x="5220952" y="2002658"/>
            <a:ext cx="612742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Suggested answer</a:t>
            </a:r>
          </a:p>
          <a:p>
            <a:pPr marL="342900" indent="-342900">
              <a:buAutoNum type="arabicPeriod"/>
            </a:pPr>
            <a:r>
              <a:rPr lang="en-US" sz="2800" i="1" dirty="0">
                <a:solidFill>
                  <a:srgbClr val="00B050"/>
                </a:solidFill>
              </a:rPr>
              <a:t>I love pizza </a:t>
            </a:r>
            <a:r>
              <a:rPr lang="en-US" sz="2800" i="1" dirty="0">
                <a:solidFill>
                  <a:srgbClr val="FF0000"/>
                </a:solidFill>
              </a:rPr>
              <a:t>and</a:t>
            </a:r>
            <a:r>
              <a:rPr lang="en-US" sz="2800" i="1" dirty="0">
                <a:solidFill>
                  <a:srgbClr val="00B050"/>
                </a:solidFill>
              </a:rPr>
              <a:t> hamburger. </a:t>
            </a:r>
          </a:p>
          <a:p>
            <a:pPr marL="342900" indent="-342900">
              <a:buAutoNum type="arabicPeriod"/>
            </a:pPr>
            <a:r>
              <a:rPr lang="en-US" sz="2800" i="1" dirty="0">
                <a:solidFill>
                  <a:srgbClr val="FF0000"/>
                </a:solidFill>
              </a:rPr>
              <a:t>Because</a:t>
            </a:r>
            <a:r>
              <a:rPr lang="en-US" sz="2800" i="1" dirty="0">
                <a:solidFill>
                  <a:srgbClr val="00B050"/>
                </a:solidFill>
              </a:rPr>
              <a:t> I love to sleep</a:t>
            </a:r>
            <a:r>
              <a:rPr lang="en-US" sz="2800" i="1" dirty="0">
                <a:solidFill>
                  <a:srgbClr val="FF0000"/>
                </a:solidFill>
              </a:rPr>
              <a:t>,</a:t>
            </a:r>
            <a:r>
              <a:rPr lang="en-US" sz="2800" i="1" dirty="0">
                <a:solidFill>
                  <a:srgbClr val="00B050"/>
                </a:solidFill>
              </a:rPr>
              <a:t> I am often late to school</a:t>
            </a:r>
          </a:p>
          <a:p>
            <a:pPr marL="342900" indent="-342900">
              <a:buAutoNum type="arabicPeriod"/>
            </a:pPr>
            <a:r>
              <a:rPr lang="en-US" sz="2800" i="1" dirty="0">
                <a:solidFill>
                  <a:srgbClr val="00B050"/>
                </a:solidFill>
              </a:rPr>
              <a:t>It rained yesterday</a:t>
            </a:r>
            <a:r>
              <a:rPr lang="en-US" sz="2800" i="1" dirty="0">
                <a:solidFill>
                  <a:srgbClr val="FF0000"/>
                </a:solidFill>
              </a:rPr>
              <a:t>,</a:t>
            </a:r>
            <a:r>
              <a:rPr lang="en-US" sz="2800" i="1" dirty="0">
                <a:solidFill>
                  <a:srgbClr val="00B050"/>
                </a:solidFill>
              </a:rPr>
              <a:t> </a:t>
            </a:r>
            <a:r>
              <a:rPr lang="en-US" sz="2800" i="1" dirty="0">
                <a:solidFill>
                  <a:srgbClr val="FF0000"/>
                </a:solidFill>
              </a:rPr>
              <a:t>but</a:t>
            </a:r>
            <a:r>
              <a:rPr lang="en-US" sz="2800" i="1" dirty="0">
                <a:solidFill>
                  <a:srgbClr val="00B050"/>
                </a:solidFill>
              </a:rPr>
              <a:t> we went camping.</a:t>
            </a:r>
          </a:p>
          <a:p>
            <a:pPr marL="342900" indent="-342900">
              <a:buAutoNum type="arabicPeriod"/>
            </a:pPr>
            <a:r>
              <a:rPr lang="en-US" sz="2800" i="1" dirty="0">
                <a:solidFill>
                  <a:srgbClr val="00B050"/>
                </a:solidFill>
              </a:rPr>
              <a:t>I love to go to the cinema with you. </a:t>
            </a:r>
            <a:r>
              <a:rPr lang="en-US" sz="2800" i="1" dirty="0">
                <a:solidFill>
                  <a:srgbClr val="FF0000"/>
                </a:solidFill>
              </a:rPr>
              <a:t>But, </a:t>
            </a:r>
            <a:r>
              <a:rPr lang="en-US" sz="2800" i="1" dirty="0">
                <a:solidFill>
                  <a:srgbClr val="00B050"/>
                </a:solidFill>
              </a:rPr>
              <a:t>I have to do homework. </a:t>
            </a:r>
          </a:p>
        </p:txBody>
      </p:sp>
    </p:spTree>
    <p:extLst>
      <p:ext uri="{BB962C8B-B14F-4D97-AF65-F5344CB8AC3E}">
        <p14:creationId xmlns:p14="http://schemas.microsoft.com/office/powerpoint/2010/main" val="3508930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F20C9A9-8BBD-4F86-3A4E-C530D438B9F1}"/>
              </a:ext>
            </a:extLst>
          </p:cNvPr>
          <p:cNvSpPr txBox="1"/>
          <p:nvPr/>
        </p:nvSpPr>
        <p:spPr>
          <a:xfrm>
            <a:off x="1182278" y="1437859"/>
            <a:ext cx="967975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3600" i="1" dirty="0">
                <a:solidFill>
                  <a:srgbClr val="00B050"/>
                </a:solidFill>
              </a:rPr>
              <a:t>It rained yesterday, but we went camping.</a:t>
            </a:r>
          </a:p>
          <a:p>
            <a:endParaRPr lang="en-US" sz="3600" i="1" dirty="0">
              <a:solidFill>
                <a:srgbClr val="00B050"/>
              </a:solidFill>
            </a:endParaRPr>
          </a:p>
          <a:p>
            <a:r>
              <a:rPr lang="en-US" sz="3600" i="1" dirty="0">
                <a:solidFill>
                  <a:srgbClr val="00B050"/>
                </a:solidFill>
              </a:rPr>
              <a:t>2. I love to go to the cinema with you. </a:t>
            </a:r>
            <a:r>
              <a:rPr lang="en-US" sz="3600" i="1" dirty="0">
                <a:solidFill>
                  <a:srgbClr val="FF0000"/>
                </a:solidFill>
              </a:rPr>
              <a:t>But, </a:t>
            </a:r>
            <a:r>
              <a:rPr lang="en-US" sz="3600" i="1" dirty="0">
                <a:solidFill>
                  <a:srgbClr val="00B050"/>
                </a:solidFill>
              </a:rPr>
              <a:t>I have to do homework. </a:t>
            </a:r>
          </a:p>
        </p:txBody>
      </p:sp>
      <p:sp>
        <p:nvSpPr>
          <p:cNvPr id="4" name="Equals 3">
            <a:extLst>
              <a:ext uri="{FF2B5EF4-FFF2-40B4-BE49-F238E27FC236}">
                <a16:creationId xmlns:a16="http://schemas.microsoft.com/office/drawing/2014/main" id="{81919017-957B-28D6-73F4-875606595A2B}"/>
              </a:ext>
            </a:extLst>
          </p:cNvPr>
          <p:cNvSpPr/>
          <p:nvPr/>
        </p:nvSpPr>
        <p:spPr>
          <a:xfrm>
            <a:off x="1329964" y="2153633"/>
            <a:ext cx="530258" cy="301658"/>
          </a:xfrm>
          <a:prstGeom prst="mathEqual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74D773-E745-FCFB-8A7C-E613131A5F2E}"/>
              </a:ext>
            </a:extLst>
          </p:cNvPr>
          <p:cNvSpPr txBox="1"/>
          <p:nvPr/>
        </p:nvSpPr>
        <p:spPr>
          <a:xfrm>
            <a:off x="1928568" y="1974004"/>
            <a:ext cx="97935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Although</a:t>
            </a:r>
            <a:r>
              <a:rPr lang="en-US" sz="3600" dirty="0">
                <a:solidFill>
                  <a:srgbClr val="FF0000"/>
                </a:solidFill>
              </a:rPr>
              <a:t> it rained yesterday, we went camping.</a:t>
            </a:r>
          </a:p>
        </p:txBody>
      </p:sp>
      <p:sp>
        <p:nvSpPr>
          <p:cNvPr id="6" name="Equals 5">
            <a:extLst>
              <a:ext uri="{FF2B5EF4-FFF2-40B4-BE49-F238E27FC236}">
                <a16:creationId xmlns:a16="http://schemas.microsoft.com/office/drawing/2014/main" id="{C3A0941B-6A0B-E3FC-E844-B2E8561FA881}"/>
              </a:ext>
            </a:extLst>
          </p:cNvPr>
          <p:cNvSpPr/>
          <p:nvPr/>
        </p:nvSpPr>
        <p:spPr>
          <a:xfrm>
            <a:off x="1279491" y="3995703"/>
            <a:ext cx="530259" cy="395925"/>
          </a:xfrm>
          <a:prstGeom prst="mathEqual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AEA346-1662-5422-8F5A-9EC054CB4F77}"/>
              </a:ext>
            </a:extLst>
          </p:cNvPr>
          <p:cNvSpPr txBox="1"/>
          <p:nvPr/>
        </p:nvSpPr>
        <p:spPr>
          <a:xfrm>
            <a:off x="1906963" y="3632743"/>
            <a:ext cx="89083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I love to go to the cinema with you. </a:t>
            </a:r>
            <a:r>
              <a:rPr lang="en-US" sz="3600" b="1" dirty="0">
                <a:solidFill>
                  <a:srgbClr val="FF0000"/>
                </a:solidFill>
              </a:rPr>
              <a:t>However, </a:t>
            </a:r>
            <a:r>
              <a:rPr lang="en-US" sz="3600" dirty="0">
                <a:solidFill>
                  <a:srgbClr val="FF0000"/>
                </a:solidFill>
              </a:rPr>
              <a:t>I have to do homework.</a:t>
            </a:r>
          </a:p>
        </p:txBody>
      </p:sp>
    </p:spTree>
    <p:extLst>
      <p:ext uri="{BB962C8B-B14F-4D97-AF65-F5344CB8AC3E}">
        <p14:creationId xmlns:p14="http://schemas.microsoft.com/office/powerpoint/2010/main" val="624100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074552" y="1689904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593" y="360216"/>
            <a:ext cx="9144000" cy="597650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7128588" y="552140"/>
            <a:ext cx="5023071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F79646">
                    <a:lumMod val="75000"/>
                  </a:srgbClr>
                </a:solidFill>
              </a:rPr>
              <a:t>PRESENTATION</a:t>
            </a:r>
          </a:p>
        </p:txBody>
      </p:sp>
    </p:spTree>
    <p:extLst>
      <p:ext uri="{BB962C8B-B14F-4D97-AF65-F5344CB8AC3E}">
        <p14:creationId xmlns:p14="http://schemas.microsoft.com/office/powerpoint/2010/main" val="1214422566"/>
      </p:ext>
    </p:extLst>
  </p:cSld>
  <p:clrMapOvr>
    <a:masterClrMapping/>
  </p:clrMapOvr>
  <p:transition spd="med">
    <p:split orient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AA4500B-12A5-F14E-3E8E-19078E00A15F}"/>
              </a:ext>
            </a:extLst>
          </p:cNvPr>
          <p:cNvSpPr/>
          <p:nvPr/>
        </p:nvSpPr>
        <p:spPr>
          <a:xfrm>
            <a:off x="411041" y="357480"/>
            <a:ext cx="1164466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Fill in the blanks with the given conjunctions to complete the sentences.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8A654CE-F4CC-7A94-8F6A-5CC262A2563E}"/>
              </a:ext>
            </a:extLst>
          </p:cNvPr>
          <p:cNvSpPr/>
          <p:nvPr/>
        </p:nvSpPr>
        <p:spPr>
          <a:xfrm>
            <a:off x="3377184" y="3535680"/>
            <a:ext cx="5437632" cy="4023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06CB887-EE12-DCCC-AFDE-7A13073776F7}"/>
              </a:ext>
            </a:extLst>
          </p:cNvPr>
          <p:cNvSpPr/>
          <p:nvPr/>
        </p:nvSpPr>
        <p:spPr>
          <a:xfrm>
            <a:off x="3108158" y="4445430"/>
            <a:ext cx="5437632" cy="4023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4420052-694D-BDF5-2DEF-B68D3191D97D}"/>
              </a:ext>
            </a:extLst>
          </p:cNvPr>
          <p:cNvSpPr/>
          <p:nvPr/>
        </p:nvSpPr>
        <p:spPr>
          <a:xfrm>
            <a:off x="3377184" y="5209375"/>
            <a:ext cx="5437632" cy="4023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2DE4A1-CA95-5BD8-C229-B276A48B17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88202"/>
            <a:ext cx="12192000" cy="405459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63DF129-5B23-879F-A107-BB8392BF65F9}"/>
              </a:ext>
            </a:extLst>
          </p:cNvPr>
          <p:cNvSpPr/>
          <p:nvPr/>
        </p:nvSpPr>
        <p:spPr>
          <a:xfrm>
            <a:off x="735291" y="3736848"/>
            <a:ext cx="1536569" cy="3166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51A7421-5AE8-664D-456E-39F1B6404B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01703"/>
            <a:ext cx="12192000" cy="40545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FD2D4AD-2D82-8F2E-2D8A-6EA6189254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01703"/>
            <a:ext cx="12192000" cy="405459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613C774-864F-7B34-2260-3197180726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01703"/>
            <a:ext cx="12192000" cy="4054593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FA96C3EA-8597-260C-0A7A-3788492819EC}"/>
              </a:ext>
            </a:extLst>
          </p:cNvPr>
          <p:cNvSpPr/>
          <p:nvPr/>
        </p:nvSpPr>
        <p:spPr>
          <a:xfrm>
            <a:off x="1960775" y="2837468"/>
            <a:ext cx="1416409" cy="4611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715502D-C6E1-BBAD-6C56-EF0449FA8183}"/>
              </a:ext>
            </a:extLst>
          </p:cNvPr>
          <p:cNvSpPr/>
          <p:nvPr/>
        </p:nvSpPr>
        <p:spPr>
          <a:xfrm>
            <a:off x="735291" y="3295201"/>
            <a:ext cx="1536569" cy="4611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A1C618E-A258-E21E-0D69-FC0E97C67FCA}"/>
              </a:ext>
            </a:extLst>
          </p:cNvPr>
          <p:cNvSpPr/>
          <p:nvPr/>
        </p:nvSpPr>
        <p:spPr>
          <a:xfrm>
            <a:off x="4177646" y="3664618"/>
            <a:ext cx="1536569" cy="4611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1F266F8-0B07-A48F-6D92-18AB54BF7415}"/>
              </a:ext>
            </a:extLst>
          </p:cNvPr>
          <p:cNvSpPr/>
          <p:nvPr/>
        </p:nvSpPr>
        <p:spPr>
          <a:xfrm>
            <a:off x="1960775" y="4117948"/>
            <a:ext cx="1416409" cy="4611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A32FD29-D406-9F37-BDE2-966EBED7683C}"/>
              </a:ext>
            </a:extLst>
          </p:cNvPr>
          <p:cNvSpPr/>
          <p:nvPr/>
        </p:nvSpPr>
        <p:spPr>
          <a:xfrm>
            <a:off x="2886173" y="4617197"/>
            <a:ext cx="1416409" cy="4611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565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8215</TotalTime>
  <Words>1352</Words>
  <Application>Microsoft Office PowerPoint</Application>
  <PresentationFormat>Widescreen</PresentationFormat>
  <Paragraphs>298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Tra Nguyen Thanh</cp:lastModifiedBy>
  <cp:revision>584</cp:revision>
  <dcterms:created xsi:type="dcterms:W3CDTF">2020-12-08T03:17:05Z</dcterms:created>
  <dcterms:modified xsi:type="dcterms:W3CDTF">2022-12-21T03:10:36Z</dcterms:modified>
</cp:coreProperties>
</file>