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333" r:id="rId2"/>
    <p:sldId id="335" r:id="rId3"/>
    <p:sldId id="357" r:id="rId4"/>
    <p:sldId id="334" r:id="rId5"/>
    <p:sldId id="358" r:id="rId6"/>
    <p:sldId id="359" r:id="rId7"/>
    <p:sldId id="360" r:id="rId8"/>
    <p:sldId id="361" r:id="rId9"/>
    <p:sldId id="362" r:id="rId10"/>
    <p:sldId id="364" r:id="rId11"/>
    <p:sldId id="363" r:id="rId12"/>
    <p:sldId id="365" r:id="rId13"/>
    <p:sldId id="366" r:id="rId14"/>
    <p:sldId id="367" r:id="rId15"/>
    <p:sldId id="368" r:id="rId16"/>
    <p:sldId id="369" r:id="rId17"/>
    <p:sldId id="370" r:id="rId18"/>
    <p:sldId id="371" r:id="rId19"/>
    <p:sldId id="372" r:id="rId20"/>
    <p:sldId id="373" r:id="rId21"/>
    <p:sldId id="374" r:id="rId22"/>
    <p:sldId id="375" r:id="rId23"/>
    <p:sldId id="376" r:id="rId24"/>
    <p:sldId id="377" r:id="rId25"/>
    <p:sldId id="378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00FF"/>
    <a:srgbClr val="0000FF"/>
    <a:srgbClr val="006600"/>
    <a:srgbClr val="0000CC"/>
    <a:srgbClr val="9C0C24"/>
    <a:srgbClr val="A8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9298" autoAdjust="0"/>
    <p:restoredTop sz="98566" autoAdjust="0"/>
  </p:normalViewPr>
  <p:slideViewPr>
    <p:cSldViewPr snapToGrid="0">
      <p:cViewPr varScale="1">
        <p:scale>
          <a:sx n="69" d="100"/>
          <a:sy n="69" d="100"/>
        </p:scale>
        <p:origin x="-114" y="-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7BCDB4-68F1-4CF5-B86E-7ECC8F61CF4F}" type="datetimeFigureOut">
              <a:rPr lang="en-US" smtClean="0"/>
              <a:pPr/>
              <a:t>9/23/2023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19BF97-CCE8-4556-AECF-D3B0ACA3D1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09274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3503423-AC26-81A6-D911-CC9E4035B7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429A722-DED6-E4C0-713C-06AAA68E7C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5A308FB-1498-7B9A-946F-62E1B0251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9/23/2023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E3CFA85-9F4C-191C-F201-193CD17C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AAB831E-DA43-063D-18A1-DB90E8D6A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90917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536AB99-42D0-CE95-4922-976A7F2DF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1F6EB7F-1B14-FDAC-D9F6-7677633F1B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7129353-18A1-E62E-F0E7-0D1DB37C7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9/23/2023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CCFBAF1-8F12-554D-5626-6E222607E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7A51114-B29E-9DB5-1161-02C36CE1D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42198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884FAE5C-66BA-BDC3-EED8-AB2E7FDBE5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9B6C9E6-16C6-6AEE-AEA6-FD466789C7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A68DFEF-F563-6ADA-AE7D-EA7B9CBD9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9/23/2023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1B8784B-C865-9894-5752-1B48F7CB7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F68AD1F-F136-ABB3-FCE9-BBCDA401D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73369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8E6424F-6FF3-581E-D9F7-CC3699FF3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920A5D7-9373-D28C-F89A-7376169690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5FFF51C-A686-C9EF-6705-2D21B90A8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9/23/2023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40D90C3-869F-C288-4F55-A252885B3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573D1F9-89D8-9F64-B07C-D123DEE88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26962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8CD1C4D-97AE-9836-D351-8BB247533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0DF857A-248B-AA0A-6ECD-ED130A5EC1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CA1E298-89A3-8D15-25E9-03DFDEE53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9/23/2023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BDA0F6F-0B75-E846-009B-1690213FC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458A3CF-BCE3-2EA9-2FDD-D98673788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29511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51DFA6C-AB45-DD85-3521-91DF4480D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C93F6DC-66D1-6A8D-28C7-C530456E1E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EA55E59-565D-A0D6-B7A4-34CCB370ED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806D9F4-C35F-E5D4-C980-AF9C8B965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9/23/2023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12C7EAD-7C89-6EC3-C7A8-B66DDE2B4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029EFD7-C7BF-5164-3CF1-8FB389B52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81024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678A87-FB49-3DEE-3661-0A34760C7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A0BB807-E386-B2CB-7253-C78C9FA983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7D7D980-B07A-E27C-2A45-68A39F972A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B449F2E8-928C-854C-F944-59D364FCF4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7E264C32-CCC0-5C55-C11E-C5BFD0D835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C87046D3-876D-4C5B-45C3-7A78EAF14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9/23/2023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508E8B65-41C0-F8DC-75B1-B3B314405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EEF5E86F-4264-6A88-EF6C-EF2EE1D61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3043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0D6D308-D658-43EC-8619-1829004A6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927C2031-2CC5-7BA1-98FD-2403904DC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9/23/2023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79A14F2-E749-902A-31C6-F874B212B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34D2D4EB-9FBC-B70F-8618-4A37A97BF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4063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9F85CE8-8581-2F50-4DAF-FC03F1FDF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9/23/2023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67E7FA6-B5DF-8560-6067-2C59387AA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57ED599-BE0F-70D7-28EE-1D8ED4885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64436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1182498-553D-A2DB-F771-00B5A2B99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F321FBF-EDCB-43AA-0632-84400D0C6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11847BC-9E53-30FA-0FD6-6BE424C745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7C2C796-6882-D4E3-AA7F-532004367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9/23/2023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5B08152-6956-F4C5-3A69-7CC7C7E2F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2DD2FE6-4227-FD82-4937-8D59EA69B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00234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C0C873F-E510-719F-98AC-3E70D87AE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8FC9E2E2-2AE6-3EBD-A9E4-7ED224ABC8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1D2EBDC-61E3-44F2-ABB4-2EB1749927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0F2E887-1386-15D9-5ECB-2E2384DFF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9/23/2023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8D42CEC-AEEF-DFC4-E282-D593A0296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5F40693-F29B-CF3B-65FE-11FC48F97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00316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9DA1EDD5-0880-E869-4D10-C85553C03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B80795F-1B41-82CD-C290-311DBA831F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CC86E56-0772-62DB-E800-7629071249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47B41-D574-4D99-8733-CDF2B4333776}" type="datetimeFigureOut">
              <a:rPr lang="en-US" smtClean="0"/>
              <a:pPr/>
              <a:t>9/23/2023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BB15C0E-FBAF-B2D2-251A-970E2D4CC2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1E648B1-B142-9FCA-13B3-C5042150F3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10290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file:///H:\THT_Chuyen%20de%20Thuc%20hien%20giao%20an%20dien%20tu\GDCD\Yeu%20thuong%20con%20nguoi.ppt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2390658" y="4413719"/>
            <a:ext cx="32362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FF"/>
                </a:solidFill>
                <a:cs typeface="Times New Roman" pitchFamily="18" charset="0"/>
              </a:rPr>
              <a:t>GIÁO VIÊN: TRƯƠNG THẾ THẢO</a:t>
            </a:r>
            <a:endParaRPr lang="vi-VN" b="1" dirty="0">
              <a:solidFill>
                <a:srgbClr val="FF00FF"/>
              </a:solidFill>
              <a:cs typeface="Times New Roman" pitchFamily="18" charset="0"/>
            </a:endParaRPr>
          </a:p>
        </p:txBody>
      </p:sp>
      <p:pic>
        <p:nvPicPr>
          <p:cNvPr id="2051" name="Picture 14" descr="Asian lily">
            <a:hlinkClick r:id="rId2" action="ppaction://hlinkpres?slideindex=1&amp;slidetitle=Slide 1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91251" y="3860427"/>
            <a:ext cx="6400800" cy="2662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6" descr="Buombay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295556"/>
            <a:ext cx="12192000" cy="798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7" descr="Buombay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944723"/>
            <a:ext cx="12192000" cy="79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WordArt 8"/>
          <p:cNvSpPr>
            <a:spLocks noChangeArrowheads="1" noChangeShapeType="1" noTextEdit="1"/>
          </p:cNvSpPr>
          <p:nvPr/>
        </p:nvSpPr>
        <p:spPr bwMode="auto">
          <a:xfrm>
            <a:off x="406400" y="672354"/>
            <a:ext cx="11785600" cy="165707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CHÀO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MỪNG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EM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HỌC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SINH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  <a:p>
            <a:pPr algn="ctr"/>
            <a:r>
              <a:rPr lang="en-US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ĐẾN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VỚI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BÀI</a:t>
            </a:r>
            <a:r>
              <a:rPr lang="en-US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GIẢNG</a:t>
            </a:r>
            <a:r>
              <a:rPr lang="en-US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ĐIỆN</a:t>
            </a:r>
            <a:r>
              <a:rPr lang="en-US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TỬ</a:t>
            </a:r>
            <a:r>
              <a:rPr lang="en-US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!</a:t>
            </a:r>
            <a:endParaRPr lang="en-US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055" name="Picture 8" descr="hoahong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289621">
            <a:off x="730252" y="4332477"/>
            <a:ext cx="1835149" cy="1983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" name="WordArt 14"/>
          <p:cNvSpPr>
            <a:spLocks noChangeArrowheads="1" noChangeShapeType="1" noTextEdit="1"/>
          </p:cNvSpPr>
          <p:nvPr/>
        </p:nvSpPr>
        <p:spPr bwMode="auto">
          <a:xfrm>
            <a:off x="3860800" y="2506847"/>
            <a:ext cx="6197600" cy="80682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/>
                <a:cs typeface="Times New Roman"/>
              </a:rPr>
              <a:t>MÔN: </a:t>
            </a:r>
            <a:r>
              <a:rPr lang="en-US" sz="3600" b="1" kern="1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/>
                <a:cs typeface="Times New Roman"/>
              </a:rPr>
              <a:t>KHOA HỌC TỰ </a:t>
            </a:r>
            <a:r>
              <a:rPr lang="en-US" sz="3600" b="1" kern="1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/>
                <a:cs typeface="Times New Roman"/>
              </a:rPr>
              <a:t>NHIÊN</a:t>
            </a:r>
            <a:r>
              <a:rPr lang="en-US" sz="3600" b="1" kern="1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/>
                <a:cs typeface="Times New Roman"/>
              </a:rPr>
              <a:t> 8</a:t>
            </a:r>
            <a:endParaRPr lang="en-US" sz="3600" b="1" kern="1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06400" y="3591486"/>
            <a:ext cx="10363200" cy="537882"/>
          </a:xfrm>
          <a:prstGeom prst="rect">
            <a:avLst/>
          </a:prstGeom>
        </p:spPr>
        <p:txBody>
          <a:bodyPr>
            <a:normAutofit fontScale="82500" lnSpcReduction="20000"/>
          </a:bodyPr>
          <a:lstStyle/>
          <a:p>
            <a:pPr algn="ctr" eaLnBrk="0" hangingPunct="0">
              <a:defRPr/>
            </a:pPr>
            <a:r>
              <a:rPr lang="en-US" sz="4400" b="1" kern="0" dirty="0" smtClean="0">
                <a:solidFill>
                  <a:srgbClr val="0000FF"/>
                </a:solidFill>
                <a:ea typeface="+mj-ea"/>
                <a:cs typeface="Times New Roman" pitchFamily="18" charset="0"/>
              </a:rPr>
              <a:t>BỘ SÁCH CÁNH DIỀU</a:t>
            </a:r>
            <a:endParaRPr lang="en-US" sz="4400" kern="0" dirty="0">
              <a:solidFill>
                <a:srgbClr val="0000FF"/>
              </a:solidFill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6: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NỒNG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endParaRPr lang="en-US" sz="2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68784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750699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2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1193856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2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0" y="1581780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2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0" y="2050466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hầu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0" y="2521516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07818" y="3491344"/>
            <a:ext cx="383771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5144653" y="-189345"/>
            <a:ext cx="6040583" cy="8054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4058414"/>
            <a:ext cx="12192000" cy="14157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30 °C:</a:t>
            </a:r>
          </a:p>
          <a:p>
            <a:pPr algn="just"/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 g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216,7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250 g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2635" y="0"/>
            <a:ext cx="11028218" cy="1413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1662" y="706582"/>
            <a:ext cx="3210373" cy="3878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57120" y="5430977"/>
            <a:ext cx="5541753" cy="9684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63468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4058414"/>
            <a:ext cx="12192000" cy="14157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60 °C:</a:t>
            </a:r>
          </a:p>
          <a:p>
            <a:pPr algn="just"/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 g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288,8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250 g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2635" y="0"/>
            <a:ext cx="11028218" cy="1413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1662" y="706582"/>
            <a:ext cx="3210373" cy="3878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66108" y="5527964"/>
            <a:ext cx="4795979" cy="9282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63468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85" decel="1000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385" decel="100000"/>
                                        <p:tgtEl>
                                          <p:spTgt spid="2560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385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385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6: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NỒNG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endParaRPr lang="en-US" sz="2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68784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750699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2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1193856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2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0" y="1581780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2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0" y="2050466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hầu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0" y="2521516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299934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NỒNG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endParaRPr lang="en-US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3424626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Nồng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endParaRPr lang="en-US" sz="2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5555674" y="595745"/>
            <a:ext cx="6516112" cy="6151415"/>
            <a:chOff x="4113885" y="57140"/>
            <a:chExt cx="5242425" cy="5242425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C2B49A"/>
                </a:clrFrom>
                <a:clrTo>
                  <a:srgbClr val="C2B49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113885" y="57140"/>
              <a:ext cx="5242425" cy="5242425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4572000" y="502247"/>
              <a:ext cx="3056398" cy="28931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dirty="0" err="1" smtClean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sz="2600" dirty="0" smtClean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 smtClean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biểu</a:t>
              </a:r>
              <a:r>
                <a:rPr lang="en-US" sz="2600" dirty="0" smtClean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 smtClean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thị</a:t>
              </a:r>
              <a:r>
                <a:rPr lang="en-US" sz="2600" dirty="0" smtClean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 smtClean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lượng</a:t>
              </a:r>
              <a:r>
                <a:rPr lang="en-US" sz="2600" dirty="0" smtClean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 smtClean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chất</a:t>
              </a:r>
              <a:r>
                <a:rPr lang="en-US" sz="2600" dirty="0" smtClean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 tan </a:t>
              </a:r>
              <a:r>
                <a:rPr lang="en-US" sz="2600" dirty="0" err="1" smtClean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600" dirty="0" smtClean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 smtClean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2600" dirty="0" smtClean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 smtClean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2600" dirty="0" smtClean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 smtClean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lượng</a:t>
              </a:r>
              <a:r>
                <a:rPr lang="en-US" sz="2600" dirty="0" smtClean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 dung </a:t>
              </a:r>
              <a:r>
                <a:rPr lang="en-US" sz="2600" dirty="0" err="1" smtClean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môi</a:t>
              </a:r>
              <a:r>
                <a:rPr lang="en-US" sz="2600" dirty="0" smtClean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 smtClean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hoặc</a:t>
              </a:r>
              <a:r>
                <a:rPr lang="en-US" sz="2600" dirty="0" smtClean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 smtClean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lượng</a:t>
              </a:r>
              <a:r>
                <a:rPr lang="en-US" sz="2600" dirty="0" smtClean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 dung </a:t>
              </a:r>
              <a:r>
                <a:rPr lang="en-US" sz="2600" dirty="0" err="1" smtClean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dịch</a:t>
              </a:r>
              <a:r>
                <a:rPr lang="en-US" sz="2600" dirty="0" smtClean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 smtClean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cụ</a:t>
              </a:r>
              <a:r>
                <a:rPr lang="en-US" sz="2600" dirty="0" smtClean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 smtClean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thể</a:t>
              </a:r>
              <a:r>
                <a:rPr lang="en-US" sz="2600" dirty="0" smtClean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600" dirty="0" err="1" smtClean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người</a:t>
              </a:r>
              <a:r>
                <a:rPr lang="en-US" sz="2600" dirty="0" smtClean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 smtClean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ta</a:t>
              </a:r>
              <a:r>
                <a:rPr lang="en-US" sz="2600" dirty="0" smtClean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 smtClean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dùng</a:t>
              </a:r>
              <a:r>
                <a:rPr lang="en-US" sz="2600" dirty="0" smtClean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 smtClean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khái</a:t>
              </a:r>
              <a:r>
                <a:rPr lang="en-US" sz="2600" dirty="0" smtClean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 smtClean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niệm</a:t>
              </a:r>
              <a:r>
                <a:rPr lang="en-US" sz="2600" dirty="0" smtClean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dirty="0" err="1" smtClean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nồng</a:t>
              </a:r>
              <a:r>
                <a:rPr lang="en-US" sz="2600" b="1" dirty="0" smtClean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dirty="0" err="1" smtClean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độ</a:t>
              </a:r>
              <a:r>
                <a:rPr lang="en-US" sz="2600" b="1" dirty="0" smtClean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 dung </a:t>
              </a:r>
              <a:r>
                <a:rPr lang="en-US" sz="2600" b="1" dirty="0" err="1" smtClean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dịch</a:t>
              </a:r>
              <a:r>
                <a:rPr lang="en-US" sz="2600" b="1" dirty="0" smtClean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26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0" y="3905692"/>
            <a:ext cx="1219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Nồng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C%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gam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100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gam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266248" y="4766268"/>
            <a:ext cx="55150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indent="176213" algn="just">
              <a:buFont typeface="Arial" panose="020B0604020202020204" pitchFamily="34" charset="0"/>
              <a:buChar char="•"/>
            </a:pP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i="1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ct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tan (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gam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indent="176213" algn="just">
              <a:buFont typeface="Arial" panose="020B0604020202020204" pitchFamily="34" charset="0"/>
              <a:buChar char="•"/>
            </a:pP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i="1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dd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gam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895650" y="6017253"/>
            <a:ext cx="3206805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i="1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dd</a:t>
            </a:r>
            <a:r>
              <a:rPr lang="en-US" sz="32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32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i="1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ct</a:t>
            </a:r>
            <a:r>
              <a:rPr lang="en-US" sz="32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2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i="1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3200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235483" y="5375561"/>
            <a:ext cx="5888183" cy="1118966"/>
            <a:chOff x="1551708" y="3671456"/>
            <a:chExt cx="5888183" cy="1118966"/>
          </a:xfrm>
        </p:grpSpPr>
        <p:sp>
          <p:nvSpPr>
            <p:cNvPr id="37" name="TextBox 36"/>
            <p:cNvSpPr txBox="1"/>
            <p:nvPr/>
          </p:nvSpPr>
          <p:spPr>
            <a:xfrm>
              <a:off x="1551708" y="3976255"/>
              <a:ext cx="58881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C% 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=                      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(%)</a:t>
              </a:r>
              <a:endPara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452248" y="3671456"/>
              <a:ext cx="18842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sz="2800" baseline="-25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ct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x 100</a:t>
              </a:r>
              <a:endPara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3" name="Straight Connector 42"/>
            <p:cNvCxnSpPr/>
            <p:nvPr/>
          </p:nvCxnSpPr>
          <p:spPr>
            <a:xfrm>
              <a:off x="2576942" y="4225636"/>
              <a:ext cx="1704109" cy="1588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2479954" y="4267202"/>
              <a:ext cx="18842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sz="2800" baseline="-25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dd</a:t>
              </a:r>
              <a:endPara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8" grpId="0" uiExpand="1" build="p"/>
      <p:bldP spid="29" grpId="0" build="p"/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6: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NỒNG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endParaRPr lang="en-US" sz="2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0" y="76198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C%,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dd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35"/>
          <p:cNvGrpSpPr/>
          <p:nvPr/>
        </p:nvGrpSpPr>
        <p:grpSpPr>
          <a:xfrm>
            <a:off x="263245" y="1676398"/>
            <a:ext cx="5888183" cy="1118966"/>
            <a:chOff x="1551708" y="3671456"/>
            <a:chExt cx="5888183" cy="1118966"/>
          </a:xfrm>
        </p:grpSpPr>
        <p:sp>
          <p:nvSpPr>
            <p:cNvPr id="37" name="TextBox 36"/>
            <p:cNvSpPr txBox="1"/>
            <p:nvPr/>
          </p:nvSpPr>
          <p:spPr>
            <a:xfrm>
              <a:off x="1551708" y="3976255"/>
              <a:ext cx="58881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C% 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=                      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(%)</a:t>
              </a:r>
              <a:endPara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452248" y="3671456"/>
              <a:ext cx="18842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sz="2800" baseline="-25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ct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x 100</a:t>
              </a:r>
              <a:endPara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3" name="Straight Connector 42"/>
            <p:cNvCxnSpPr/>
            <p:nvPr/>
          </p:nvCxnSpPr>
          <p:spPr>
            <a:xfrm>
              <a:off x="2576942" y="4225636"/>
              <a:ext cx="1704109" cy="1588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2479954" y="4267202"/>
              <a:ext cx="18842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sz="2800" baseline="-25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dd</a:t>
              </a:r>
              <a:endPara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4" name="Group 35"/>
          <p:cNvGrpSpPr/>
          <p:nvPr/>
        </p:nvGrpSpPr>
        <p:grpSpPr>
          <a:xfrm>
            <a:off x="5472569" y="1620979"/>
            <a:ext cx="5888183" cy="1118966"/>
            <a:chOff x="1551708" y="3671456"/>
            <a:chExt cx="5888183" cy="1118966"/>
          </a:xfrm>
        </p:grpSpPr>
        <p:sp>
          <p:nvSpPr>
            <p:cNvPr id="35" name="TextBox 34"/>
            <p:cNvSpPr txBox="1"/>
            <p:nvPr/>
          </p:nvSpPr>
          <p:spPr>
            <a:xfrm>
              <a:off x="1551708" y="3976255"/>
              <a:ext cx="58881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sz="2800" baseline="-25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ct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=                      </a:t>
              </a:r>
              <a:endPara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452248" y="3671456"/>
              <a:ext cx="18842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sz="2800" baseline="-25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dd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x 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C%</a:t>
              </a:r>
              <a:endPara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2" name="Straight Connector 41"/>
            <p:cNvCxnSpPr/>
            <p:nvPr/>
          </p:nvCxnSpPr>
          <p:spPr>
            <a:xfrm>
              <a:off x="2576942" y="4225636"/>
              <a:ext cx="1704109" cy="1588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2410679" y="4267202"/>
              <a:ext cx="18842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100</a:t>
              </a:r>
              <a:endPara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6" name="Right Arrow 45"/>
          <p:cNvSpPr/>
          <p:nvPr/>
        </p:nvSpPr>
        <p:spPr>
          <a:xfrm>
            <a:off x="3893127" y="2105891"/>
            <a:ext cx="1496291" cy="346364"/>
          </a:xfrm>
          <a:prstGeom prst="righ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ight Arrow 46"/>
          <p:cNvSpPr/>
          <p:nvPr/>
        </p:nvSpPr>
        <p:spPr>
          <a:xfrm rot="2061967">
            <a:off x="3671454" y="3131127"/>
            <a:ext cx="1496291" cy="346364"/>
          </a:xfrm>
          <a:prstGeom prst="righ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" name="Group 35"/>
          <p:cNvGrpSpPr/>
          <p:nvPr/>
        </p:nvGrpSpPr>
        <p:grpSpPr>
          <a:xfrm>
            <a:off x="5237042" y="3228106"/>
            <a:ext cx="5888183" cy="1118966"/>
            <a:chOff x="1551708" y="3671456"/>
            <a:chExt cx="5888183" cy="1118966"/>
          </a:xfrm>
        </p:grpSpPr>
        <p:sp>
          <p:nvSpPr>
            <p:cNvPr id="49" name="TextBox 48"/>
            <p:cNvSpPr txBox="1"/>
            <p:nvPr/>
          </p:nvSpPr>
          <p:spPr>
            <a:xfrm>
              <a:off x="1551708" y="3976255"/>
              <a:ext cx="58881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sz="2800" baseline="-25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dd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=                      </a:t>
              </a:r>
              <a:endPara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452248" y="3671456"/>
              <a:ext cx="18842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sz="2800" baseline="-25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ct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x 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100</a:t>
              </a:r>
              <a:endPara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1" name="Straight Connector 50"/>
            <p:cNvCxnSpPr/>
            <p:nvPr/>
          </p:nvCxnSpPr>
          <p:spPr>
            <a:xfrm>
              <a:off x="2576942" y="4225636"/>
              <a:ext cx="1704109" cy="1588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2410679" y="4267202"/>
              <a:ext cx="18842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C%</a:t>
              </a:r>
              <a:endPara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6" grpId="0" animBg="1"/>
      <p:bldP spid="4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6: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NỒNG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endParaRPr lang="en-US" sz="2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380755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NỒNG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endParaRPr lang="en-US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695204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Nồng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endParaRPr lang="en-US" sz="2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1079289"/>
            <a:ext cx="1219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Nồng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C%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gam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100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gam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35"/>
          <p:cNvGrpSpPr/>
          <p:nvPr/>
        </p:nvGrpSpPr>
        <p:grpSpPr>
          <a:xfrm>
            <a:off x="3020248" y="1662451"/>
            <a:ext cx="5888183" cy="1118966"/>
            <a:chOff x="1551708" y="3671456"/>
            <a:chExt cx="5888183" cy="1118966"/>
          </a:xfrm>
        </p:grpSpPr>
        <p:sp>
          <p:nvSpPr>
            <p:cNvPr id="37" name="TextBox 36"/>
            <p:cNvSpPr txBox="1"/>
            <p:nvPr/>
          </p:nvSpPr>
          <p:spPr>
            <a:xfrm>
              <a:off x="1551708" y="3976255"/>
              <a:ext cx="58881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C% 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=                      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(%)</a:t>
              </a:r>
              <a:endPara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452248" y="3671456"/>
              <a:ext cx="18842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sz="2800" baseline="-25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ct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x 100</a:t>
              </a:r>
              <a:endPara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3" name="Straight Connector 42"/>
            <p:cNvCxnSpPr/>
            <p:nvPr/>
          </p:nvCxnSpPr>
          <p:spPr>
            <a:xfrm>
              <a:off x="2576942" y="4225636"/>
              <a:ext cx="1704109" cy="1588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2479954" y="4267202"/>
              <a:ext cx="18842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sz="2800" baseline="-25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dd</a:t>
              </a:r>
              <a:endPara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0" y="2854033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tan 10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gam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40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gam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C%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0" y="3809997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0" y="4308755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dd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 10 + 40 = 50 (g)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0" y="482137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Nồng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5" name="Group 35"/>
          <p:cNvGrpSpPr/>
          <p:nvPr/>
        </p:nvGrpSpPr>
        <p:grpSpPr>
          <a:xfrm>
            <a:off x="2022721" y="5333905"/>
            <a:ext cx="5888183" cy="1118966"/>
            <a:chOff x="1551708" y="3671456"/>
            <a:chExt cx="5888183" cy="1118966"/>
          </a:xfrm>
        </p:grpSpPr>
        <p:sp>
          <p:nvSpPr>
            <p:cNvPr id="46" name="TextBox 45"/>
            <p:cNvSpPr txBox="1"/>
            <p:nvPr/>
          </p:nvSpPr>
          <p:spPr>
            <a:xfrm>
              <a:off x="1551708" y="3976255"/>
              <a:ext cx="58881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C% 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=                      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= 20(%)</a:t>
              </a:r>
              <a:endPara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452248" y="3671456"/>
              <a:ext cx="18842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10 x 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100</a:t>
              </a:r>
              <a:endPara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8" name="Straight Connector 47"/>
            <p:cNvCxnSpPr/>
            <p:nvPr/>
          </p:nvCxnSpPr>
          <p:spPr>
            <a:xfrm>
              <a:off x="2576942" y="4225636"/>
              <a:ext cx="1704109" cy="1588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2479954" y="4267202"/>
              <a:ext cx="18842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50</a:t>
              </a:r>
              <a:endPara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4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6: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NỒNG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endParaRPr lang="en-US" sz="2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380755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NỒNG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endParaRPr lang="en-US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695204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Nồng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endParaRPr lang="en-US" sz="2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1079289"/>
            <a:ext cx="1219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Nồng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C%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gam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100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gam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0" y="2854033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200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gam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CuSO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20%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gam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gam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0" y="3809997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0" y="538939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 200 - 40 = 160 (g)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0" y="482137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35"/>
          <p:cNvGrpSpPr/>
          <p:nvPr/>
        </p:nvGrpSpPr>
        <p:grpSpPr>
          <a:xfrm>
            <a:off x="4405703" y="4045432"/>
            <a:ext cx="5888183" cy="1118966"/>
            <a:chOff x="1551708" y="3671456"/>
            <a:chExt cx="5888183" cy="1118966"/>
          </a:xfrm>
        </p:grpSpPr>
        <p:sp>
          <p:nvSpPr>
            <p:cNvPr id="46" name="TextBox 45"/>
            <p:cNvSpPr txBox="1"/>
            <p:nvPr/>
          </p:nvSpPr>
          <p:spPr>
            <a:xfrm>
              <a:off x="1551708" y="3976255"/>
              <a:ext cx="58881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sz="2800" baseline="-25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muối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=                      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= 40 (g)</a:t>
              </a:r>
              <a:endPara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646218" y="3671456"/>
              <a:ext cx="18842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200 x 20</a:t>
              </a:r>
              <a:endPara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8" name="Straight Connector 47"/>
            <p:cNvCxnSpPr/>
            <p:nvPr/>
          </p:nvCxnSpPr>
          <p:spPr>
            <a:xfrm>
              <a:off x="2840187" y="4225636"/>
              <a:ext cx="1704109" cy="1588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2479954" y="4267202"/>
              <a:ext cx="18842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100</a:t>
              </a:r>
              <a:endPara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2" name="Group 35"/>
          <p:cNvGrpSpPr/>
          <p:nvPr/>
        </p:nvGrpSpPr>
        <p:grpSpPr>
          <a:xfrm>
            <a:off x="2964896" y="1579416"/>
            <a:ext cx="5888183" cy="1118966"/>
            <a:chOff x="1551708" y="3671456"/>
            <a:chExt cx="5888183" cy="1118966"/>
          </a:xfrm>
        </p:grpSpPr>
        <p:sp>
          <p:nvSpPr>
            <p:cNvPr id="33" name="TextBox 32"/>
            <p:cNvSpPr txBox="1"/>
            <p:nvPr/>
          </p:nvSpPr>
          <p:spPr>
            <a:xfrm>
              <a:off x="1551708" y="3976255"/>
              <a:ext cx="58881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sz="2800" baseline="-25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ct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=                      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      ;</a:t>
              </a:r>
              <a:endPara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452248" y="3671456"/>
              <a:ext cx="18842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sz="2800" baseline="-25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dd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x 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C%</a:t>
              </a:r>
              <a:endPara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2576942" y="4225636"/>
              <a:ext cx="1704109" cy="1588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2410679" y="4267202"/>
              <a:ext cx="18842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100</a:t>
              </a:r>
              <a:endPara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5" name="Rectangle 44"/>
          <p:cNvSpPr/>
          <p:nvPr/>
        </p:nvSpPr>
        <p:spPr>
          <a:xfrm>
            <a:off x="7292486" y="1791615"/>
            <a:ext cx="3206805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dd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ct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" dur="2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9" dur="2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2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42" grpId="0"/>
      <p:bldP spid="4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657600" cy="6869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3893126" y="761997"/>
            <a:ext cx="8298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85308" y="3283500"/>
            <a:ext cx="85066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 500 - 25 = 475 (g)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26872" y="2507670"/>
            <a:ext cx="8465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chai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35"/>
          <p:cNvGrpSpPr/>
          <p:nvPr/>
        </p:nvGrpSpPr>
        <p:grpSpPr>
          <a:xfrm>
            <a:off x="4516540" y="1482342"/>
            <a:ext cx="5888183" cy="1118966"/>
            <a:chOff x="1551708" y="3671456"/>
            <a:chExt cx="5888183" cy="1118966"/>
          </a:xfrm>
        </p:grpSpPr>
        <p:sp>
          <p:nvSpPr>
            <p:cNvPr id="14" name="TextBox 13"/>
            <p:cNvSpPr txBox="1"/>
            <p:nvPr/>
          </p:nvSpPr>
          <p:spPr>
            <a:xfrm>
              <a:off x="1551708" y="3976255"/>
              <a:ext cx="58881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sz="2800" baseline="-25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dd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=                      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= 500 (g)</a:t>
              </a:r>
              <a:endPara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438393" y="3671456"/>
              <a:ext cx="18842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25 x 100</a:t>
              </a:r>
              <a:endPara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2576942" y="4225636"/>
              <a:ext cx="1704109" cy="1588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2272129" y="4267202"/>
              <a:ext cx="18842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endPara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563468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893126" y="761997"/>
            <a:ext cx="8298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85308" y="3283500"/>
            <a:ext cx="85066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 500 – 4,5 = 495,5 (g)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26872" y="2507670"/>
            <a:ext cx="8465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chai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35"/>
          <p:cNvGrpSpPr/>
          <p:nvPr/>
        </p:nvGrpSpPr>
        <p:grpSpPr>
          <a:xfrm>
            <a:off x="4516540" y="1482342"/>
            <a:ext cx="5888183" cy="1118966"/>
            <a:chOff x="1551708" y="3671456"/>
            <a:chExt cx="5888183" cy="1118966"/>
          </a:xfrm>
        </p:grpSpPr>
        <p:sp>
          <p:nvSpPr>
            <p:cNvPr id="14" name="TextBox 13"/>
            <p:cNvSpPr txBox="1"/>
            <p:nvPr/>
          </p:nvSpPr>
          <p:spPr>
            <a:xfrm>
              <a:off x="1551708" y="3976255"/>
              <a:ext cx="58881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sz="2800" baseline="-25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ct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=                      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= 4,5 (g)</a:t>
              </a:r>
              <a:endPara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438393" y="3671456"/>
              <a:ext cx="18842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500 x 0,9</a:t>
              </a:r>
              <a:endPara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2576942" y="4225636"/>
              <a:ext cx="1704109" cy="1588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2355259" y="4267202"/>
              <a:ext cx="18842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100</a:t>
              </a:r>
              <a:endPara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124" y="1334784"/>
            <a:ext cx="3505094" cy="2198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0" y="3809997"/>
            <a:ext cx="9102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4,5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gam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cốc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1000 ml.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4322615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495,5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gam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cất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cốc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đựng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khuấy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500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gam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0,9%.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3468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8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8169" y="-1"/>
            <a:ext cx="10914846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563468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775112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6: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NỒNG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6: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NỒNG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endParaRPr lang="en-US" sz="2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380755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NỒNG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endParaRPr lang="en-US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695204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Nồng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endParaRPr lang="en-US" sz="2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1079289"/>
            <a:ext cx="1219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Nồng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C%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gam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100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gam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0" y="2648695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Nồng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endParaRPr lang="en-US" sz="2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0" y="3199090"/>
            <a:ext cx="12192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Nồng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 (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b="1" baseline="-25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mol/L,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M.</a:t>
            </a:r>
          </a:p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569808" y="4973680"/>
            <a:ext cx="503011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indent="176213" algn="just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mol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tan (mol)</a:t>
            </a:r>
          </a:p>
          <a:p>
            <a:pPr indent="176213" algn="just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lít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2867847" y="1676397"/>
            <a:ext cx="5888183" cy="1118966"/>
            <a:chOff x="1551708" y="3671456"/>
            <a:chExt cx="5888183" cy="1118966"/>
          </a:xfrm>
        </p:grpSpPr>
        <p:sp>
          <p:nvSpPr>
            <p:cNvPr id="50" name="TextBox 49"/>
            <p:cNvSpPr txBox="1"/>
            <p:nvPr/>
          </p:nvSpPr>
          <p:spPr>
            <a:xfrm>
              <a:off x="1551708" y="3976255"/>
              <a:ext cx="58881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C% 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=                      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(%)</a:t>
              </a:r>
              <a:endPara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452248" y="3671456"/>
              <a:ext cx="18842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sz="2800" baseline="-25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ct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x 100</a:t>
              </a:r>
              <a:endPara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2" name="Straight Connector 51"/>
            <p:cNvCxnSpPr/>
            <p:nvPr/>
          </p:nvCxnSpPr>
          <p:spPr>
            <a:xfrm>
              <a:off x="2576942" y="4225636"/>
              <a:ext cx="1704109" cy="1588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2479954" y="4267202"/>
              <a:ext cx="18842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sz="2800" baseline="-25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dd</a:t>
              </a:r>
              <a:endPara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581848" y="5140035"/>
            <a:ext cx="2105862" cy="952706"/>
            <a:chOff x="581848" y="5140035"/>
            <a:chExt cx="2105862" cy="952706"/>
          </a:xfrm>
        </p:grpSpPr>
        <p:grpSp>
          <p:nvGrpSpPr>
            <p:cNvPr id="54" name="Group 53"/>
            <p:cNvGrpSpPr/>
            <p:nvPr/>
          </p:nvGrpSpPr>
          <p:grpSpPr>
            <a:xfrm>
              <a:off x="581848" y="5140035"/>
              <a:ext cx="2105862" cy="952706"/>
              <a:chOff x="1551709" y="3726876"/>
              <a:chExt cx="2105862" cy="952706"/>
            </a:xfrm>
          </p:grpSpPr>
          <p:sp>
            <p:nvSpPr>
              <p:cNvPr id="55" name="TextBox 54"/>
              <p:cNvSpPr txBox="1"/>
              <p:nvPr/>
            </p:nvSpPr>
            <p:spPr>
              <a:xfrm>
                <a:off x="1551709" y="3976255"/>
                <a:ext cx="17041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sz="2800" baseline="-25000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en-US" sz="2800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=                      </a:t>
                </a:r>
                <a:endPara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1773353" y="3726876"/>
                <a:ext cx="188421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endPara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1773349" y="4156362"/>
                <a:ext cx="188421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V</a:t>
                </a:r>
                <a:endPara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61" name="Straight Connector 60"/>
            <p:cNvCxnSpPr/>
            <p:nvPr/>
          </p:nvCxnSpPr>
          <p:spPr>
            <a:xfrm>
              <a:off x="1482439" y="5638800"/>
              <a:ext cx="595746" cy="1588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uiExpand="1" build="p"/>
      <p:bldP spid="4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6: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NỒNG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endParaRPr lang="en-US" sz="2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380755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NỒNG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endParaRPr lang="en-US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0" y="708995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Nồng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endParaRPr lang="en-US" sz="2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0" y="1120840"/>
            <a:ext cx="12192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Nồng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 (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b="1" baseline="-25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mol/L,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M.</a:t>
            </a:r>
          </a:p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61"/>
          <p:cNvGrpSpPr/>
          <p:nvPr/>
        </p:nvGrpSpPr>
        <p:grpSpPr>
          <a:xfrm>
            <a:off x="2646175" y="2216720"/>
            <a:ext cx="2105862" cy="952706"/>
            <a:chOff x="581848" y="5140035"/>
            <a:chExt cx="2105862" cy="952706"/>
          </a:xfrm>
        </p:grpSpPr>
        <p:grpSp>
          <p:nvGrpSpPr>
            <p:cNvPr id="4" name="Group 53"/>
            <p:cNvGrpSpPr/>
            <p:nvPr/>
          </p:nvGrpSpPr>
          <p:grpSpPr>
            <a:xfrm>
              <a:off x="581848" y="5140035"/>
              <a:ext cx="2105862" cy="952706"/>
              <a:chOff x="1551709" y="3726876"/>
              <a:chExt cx="2105862" cy="952706"/>
            </a:xfrm>
          </p:grpSpPr>
          <p:sp>
            <p:nvSpPr>
              <p:cNvPr id="55" name="TextBox 54"/>
              <p:cNvSpPr txBox="1"/>
              <p:nvPr/>
            </p:nvSpPr>
            <p:spPr>
              <a:xfrm>
                <a:off x="1551709" y="3976255"/>
                <a:ext cx="17041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sz="2800" baseline="-25000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en-US" sz="2800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=                      </a:t>
                </a:r>
                <a:endPara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1773353" y="3726876"/>
                <a:ext cx="188421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endPara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1773349" y="4156362"/>
                <a:ext cx="188421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V</a:t>
                </a:r>
                <a:endPara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61" name="Straight Connector 60"/>
            <p:cNvCxnSpPr/>
            <p:nvPr/>
          </p:nvCxnSpPr>
          <p:spPr>
            <a:xfrm>
              <a:off x="1482439" y="5638800"/>
              <a:ext cx="595746" cy="1588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/>
          <p:cNvSpPr txBox="1"/>
          <p:nvPr/>
        </p:nvSpPr>
        <p:spPr>
          <a:xfrm>
            <a:off x="0" y="2854033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tan 82,8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gam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lít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en-US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0" y="3809997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mol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0" y="4308755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K2CO3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 82,8 : 138= 0,6 (mol)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0" y="482137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Nồng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mol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2022721" y="5333905"/>
            <a:ext cx="5888183" cy="1118966"/>
            <a:chOff x="1551708" y="3671456"/>
            <a:chExt cx="5888183" cy="1118966"/>
          </a:xfrm>
        </p:grpSpPr>
        <p:sp>
          <p:nvSpPr>
            <p:cNvPr id="39" name="TextBox 38"/>
            <p:cNvSpPr txBox="1"/>
            <p:nvPr/>
          </p:nvSpPr>
          <p:spPr>
            <a:xfrm>
              <a:off x="1551708" y="3976255"/>
              <a:ext cx="58881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sz="2800" baseline="-250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=                      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= 0,3(M)</a:t>
              </a:r>
              <a:endPara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452248" y="3671456"/>
              <a:ext cx="18842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0,6</a:t>
              </a:r>
              <a:endPara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1" name="Straight Connector 40"/>
            <p:cNvCxnSpPr/>
            <p:nvPr/>
          </p:nvCxnSpPr>
          <p:spPr>
            <a:xfrm>
              <a:off x="2576942" y="4225636"/>
              <a:ext cx="1704109" cy="1588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2479954" y="4267202"/>
              <a:ext cx="18842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6: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NỒNG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endParaRPr lang="en-US" sz="2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0" y="76198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en-US" sz="28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V?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ight Arrow 45"/>
          <p:cNvSpPr/>
          <p:nvPr/>
        </p:nvSpPr>
        <p:spPr>
          <a:xfrm>
            <a:off x="3893127" y="2105891"/>
            <a:ext cx="1496291" cy="346364"/>
          </a:xfrm>
          <a:prstGeom prst="righ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ight Arrow 46"/>
          <p:cNvSpPr/>
          <p:nvPr/>
        </p:nvSpPr>
        <p:spPr>
          <a:xfrm rot="2061967">
            <a:off x="3671454" y="3131127"/>
            <a:ext cx="1496291" cy="346364"/>
          </a:xfrm>
          <a:prstGeom prst="righ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5"/>
          <p:cNvGrpSpPr/>
          <p:nvPr/>
        </p:nvGrpSpPr>
        <p:grpSpPr>
          <a:xfrm>
            <a:off x="5237042" y="3228106"/>
            <a:ext cx="5888183" cy="1118966"/>
            <a:chOff x="1551708" y="3671456"/>
            <a:chExt cx="5888183" cy="1118966"/>
          </a:xfrm>
        </p:grpSpPr>
        <p:sp>
          <p:nvSpPr>
            <p:cNvPr id="49" name="TextBox 48"/>
            <p:cNvSpPr txBox="1"/>
            <p:nvPr/>
          </p:nvSpPr>
          <p:spPr>
            <a:xfrm>
              <a:off x="1551708" y="3976255"/>
              <a:ext cx="58881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 =		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   (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lít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                 </a:t>
              </a:r>
              <a:endPara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842628" y="3671456"/>
              <a:ext cx="18842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1" name="Straight Connector 50"/>
            <p:cNvCxnSpPr/>
            <p:nvPr/>
          </p:nvCxnSpPr>
          <p:spPr>
            <a:xfrm>
              <a:off x="2202857" y="4225636"/>
              <a:ext cx="1704109" cy="1588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1953464" y="4267202"/>
              <a:ext cx="18842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sz="2800" baseline="-250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endPara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3" name="Group 61"/>
          <p:cNvGrpSpPr/>
          <p:nvPr/>
        </p:nvGrpSpPr>
        <p:grpSpPr>
          <a:xfrm>
            <a:off x="1690225" y="1939626"/>
            <a:ext cx="2105862" cy="952706"/>
            <a:chOff x="581848" y="5140035"/>
            <a:chExt cx="2105862" cy="952706"/>
          </a:xfrm>
        </p:grpSpPr>
        <p:grpSp>
          <p:nvGrpSpPr>
            <p:cNvPr id="34" name="Group 53"/>
            <p:cNvGrpSpPr/>
            <p:nvPr/>
          </p:nvGrpSpPr>
          <p:grpSpPr>
            <a:xfrm>
              <a:off x="581848" y="5140035"/>
              <a:ext cx="2105862" cy="952706"/>
              <a:chOff x="1551709" y="3726876"/>
              <a:chExt cx="2105862" cy="952706"/>
            </a:xfrm>
          </p:grpSpPr>
          <p:sp>
            <p:nvSpPr>
              <p:cNvPr id="40" name="TextBox 39"/>
              <p:cNvSpPr txBox="1"/>
              <p:nvPr/>
            </p:nvSpPr>
            <p:spPr>
              <a:xfrm>
                <a:off x="1551709" y="3976255"/>
                <a:ext cx="17041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sz="2800" baseline="-25000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en-US" sz="2800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=                      </a:t>
                </a:r>
                <a:endPara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1773353" y="3726876"/>
                <a:ext cx="188421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endPara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1773349" y="4156362"/>
                <a:ext cx="188421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V</a:t>
                </a:r>
                <a:endPara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39" name="Straight Connector 38"/>
            <p:cNvCxnSpPr/>
            <p:nvPr/>
          </p:nvCxnSpPr>
          <p:spPr>
            <a:xfrm>
              <a:off x="1482439" y="5638800"/>
              <a:ext cx="595746" cy="1588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TextBox 53"/>
          <p:cNvSpPr txBox="1"/>
          <p:nvPr/>
        </p:nvSpPr>
        <p:spPr>
          <a:xfrm>
            <a:off x="5527964" y="1981200"/>
            <a:ext cx="3796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 = C</a:t>
            </a:r>
            <a:r>
              <a:rPr lang="en-US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x V (mol)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3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6" grpId="0" animBg="1"/>
      <p:bldP spid="47" grpId="0" animBg="1"/>
      <p:bldP spid="5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430982" y="761997"/>
            <a:ext cx="67610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mol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CuSO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97236" y="2549210"/>
            <a:ext cx="6428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CuSO4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 0,01 x 160= 1,6 (g)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86400" y="2036615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76310"/>
            <a:ext cx="3842792" cy="290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extBox 19"/>
          <p:cNvSpPr txBox="1"/>
          <p:nvPr/>
        </p:nvSpPr>
        <p:spPr>
          <a:xfrm>
            <a:off x="5486399" y="1343885"/>
            <a:ext cx="64839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CuSO4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 0,1 x 0,1 = 0,01 (mol)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848" y="0"/>
            <a:ext cx="4239491" cy="681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563468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789" y="0"/>
            <a:ext cx="90011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28" y="1884193"/>
            <a:ext cx="12175972" cy="27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563468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595764"/>
            <a:ext cx="12192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Bài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1: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Tính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nồng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độ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%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của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dung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dịch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a.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Hòa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tan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</a:t>
            </a:r>
            <a:r>
              <a:rPr kumimoji="0" lang="en-US" sz="2800" b="0" i="0" u="none" strike="noStrike" cap="none" normalizeH="0" baseline="-30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SO</a:t>
            </a:r>
            <a:r>
              <a:rPr kumimoji="0" lang="en-US" sz="2800" b="0" i="0" u="none" strike="noStrike" cap="none" normalizeH="0" baseline="-30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vào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nước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được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92g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dung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dịch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b.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Hòa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tan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</a:t>
            </a:r>
            <a:r>
              <a:rPr kumimoji="0" lang="en-US" sz="2800" b="0" i="0" u="none" strike="noStrike" cap="none" normalizeH="0" baseline="-30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SO</a:t>
            </a:r>
            <a:r>
              <a:rPr kumimoji="0" lang="en-US" sz="2800" b="0" i="0" u="none" strike="noStrike" cap="none" normalizeH="0" baseline="-30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vào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92g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nước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c.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Hòa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tan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15g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BaCl</a:t>
            </a:r>
            <a:r>
              <a:rPr kumimoji="0" lang="en-US" sz="2800" b="0" i="0" u="none" strike="noStrike" cap="none" normalizeH="0" baseline="-30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vào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45g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nước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2341431"/>
            <a:ext cx="12192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Bài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2: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Tính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nồng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độ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mol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của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dung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dịch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a.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Hòa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tan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0,5mol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HNO</a:t>
            </a:r>
            <a:r>
              <a:rPr kumimoji="0" lang="en-US" sz="2800" b="0" i="0" u="none" strike="noStrike" cap="none" normalizeH="0" baseline="-30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vào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nước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được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200ml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dung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dịch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b.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Hòa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tan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0,25mol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NaOH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vào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nước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được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250ml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dung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dịch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c.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Hòa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tan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5,6g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KOH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vào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nước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được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40ml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dung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dịch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3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4211782"/>
            <a:ext cx="12192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Bài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3: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Tính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khối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lượng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chất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tan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có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trong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dung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dịch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a.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120g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dung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dịch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NaCl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nồng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15%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b.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40g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dung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dịch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HCl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nồng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30%.</a:t>
            </a:r>
          </a:p>
          <a:p>
            <a:pPr lvl="0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250ml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dung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(OH)</a:t>
            </a:r>
            <a:r>
              <a:rPr lang="en-US" sz="28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nồng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d. 4,5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lít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MgSO</a:t>
            </a:r>
            <a:r>
              <a:rPr lang="en-US" sz="2800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nồng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0,8M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" grpId="0"/>
      <p:bldP spid="7170" grpId="0"/>
      <p:bldP spid="9" grpId="0"/>
      <p:bldP spid="717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512" y="2345209"/>
            <a:ext cx="12019722" cy="1673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6: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NỒNG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endParaRPr lang="en-US" sz="2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68784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0" y="816096"/>
            <a:ext cx="12192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8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8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342900" indent="-342900" algn="just">
              <a:buFontTx/>
              <a:buChar char="-"/>
            </a:pP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Dung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(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342900" indent="-342900" algn="just">
              <a:buFontTx/>
              <a:buChar char="-"/>
            </a:pP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Dung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0" y="3671454"/>
            <a:ext cx="12011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tan, dung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dung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6?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0" y="4336472"/>
            <a:ext cx="12011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bão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Dung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bão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0" y="4924209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Dung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tan.</a:t>
            </a:r>
          </a:p>
          <a:p>
            <a:pPr algn="just"/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Dung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tan.</a:t>
            </a:r>
            <a:endParaRPr lang="en-US" sz="2800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 tmFilter="0,0; .5, 1; 1, 1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 tmFilter="0,0; .5, 1; 1, 1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0" grpId="0" build="p"/>
      <p:bldP spid="31" grpId="0" uiExpand="1" build="allAtOnce"/>
      <p:bldP spid="32" grpId="0" build="allAtOnce"/>
      <p:bldP spid="33" grpId="0" uiExpand="1" build="p"/>
      <p:bldP spid="33" grpId="1" uiExpand="1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05834" y="171293"/>
            <a:ext cx="10180333" cy="2092877"/>
          </a:xfrm>
          <a:prstGeom prst="rect">
            <a:avLst/>
          </a:prstGeom>
          <a:solidFill>
            <a:srgbClr val="FFFFCC">
              <a:alpha val="62353"/>
            </a:srgbClr>
          </a:solidFill>
          <a:ln>
            <a:solidFill>
              <a:srgbClr val="EE681E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 g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20 °C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35,9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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Người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ta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nói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độ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tan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muối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ăn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ở 20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°C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là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35,9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gam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3468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6: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NỒNG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endParaRPr lang="en-US" sz="2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68784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0" y="816096"/>
            <a:ext cx="12192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8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8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342900" indent="-342900" algn="just">
              <a:buFontTx/>
              <a:buChar char="-"/>
            </a:pP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Dung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(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342900" indent="-342900" algn="just">
              <a:buFontTx/>
              <a:buChar char="-"/>
            </a:pP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Dung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3480045"/>
            <a:ext cx="12192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(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VD: 	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NaCl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20 °C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35,9 g/100 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KCl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20 °C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34 g/100 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3559634"/>
            <a:ext cx="12192000" cy="15081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20 °C:</a:t>
            </a:r>
          </a:p>
          <a:p>
            <a:pPr algn="just"/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 g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35,9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NaCl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 g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NaCl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71459" y="328898"/>
            <a:ext cx="4428297" cy="3175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66655" y="5140036"/>
            <a:ext cx="5110790" cy="11083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63468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6: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NỒNG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endParaRPr lang="en-US" sz="2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68784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750699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2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1193856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2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1634831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VD: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25 </a:t>
            </a:r>
            <a:r>
              <a:rPr lang="en-US" sz="2800" baseline="30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C.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76,75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gam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250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gam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bão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2534397"/>
            <a:ext cx="12192000" cy="9848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20 °C, 250 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76,75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20 °C, 100 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1551708" y="3380501"/>
            <a:ext cx="5888183" cy="1118966"/>
            <a:chOff x="1551708" y="3671456"/>
            <a:chExt cx="5888183" cy="1118966"/>
          </a:xfrm>
        </p:grpSpPr>
        <p:sp>
          <p:nvSpPr>
            <p:cNvPr id="22" name="TextBox 21"/>
            <p:cNvSpPr txBox="1"/>
            <p:nvPr/>
          </p:nvSpPr>
          <p:spPr>
            <a:xfrm>
              <a:off x="1551708" y="3976255"/>
              <a:ext cx="58881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=&gt; S = 		 = 30,7 (g/100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en-US" sz="2800" baseline="-25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O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590798" y="3671456"/>
              <a:ext cx="18842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100 x 76,75</a:t>
              </a:r>
              <a:endPara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2673927" y="4225636"/>
              <a:ext cx="1704109" cy="1588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2646214" y="4267202"/>
              <a:ext cx="18842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250</a:t>
              </a:r>
              <a:endPara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0" y="4308747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25 </a:t>
            </a:r>
            <a:r>
              <a:rPr lang="en-US" sz="2800" baseline="30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30,7 g/100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0" y="4710537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872813" y="5195446"/>
            <a:ext cx="5888183" cy="1118966"/>
            <a:chOff x="1551708" y="3671456"/>
            <a:chExt cx="5888183" cy="1118966"/>
          </a:xfrm>
        </p:grpSpPr>
        <p:sp>
          <p:nvSpPr>
            <p:cNvPr id="33" name="TextBox 32"/>
            <p:cNvSpPr txBox="1"/>
            <p:nvPr/>
          </p:nvSpPr>
          <p:spPr>
            <a:xfrm>
              <a:off x="1551708" y="3976255"/>
              <a:ext cx="58881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 =                      (g/100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en-US" sz="2800" baseline="-25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O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175148" y="3671456"/>
              <a:ext cx="18842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sz="2800" baseline="-25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ct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x 100</a:t>
              </a:r>
              <a:endPara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2258277" y="4225636"/>
              <a:ext cx="1704109" cy="1588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2230564" y="4267202"/>
              <a:ext cx="18842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sz="2800" baseline="-25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nước</a:t>
              </a:r>
              <a:endPara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7" name="Rectangle 36"/>
          <p:cNvSpPr/>
          <p:nvPr/>
        </p:nvSpPr>
        <p:spPr>
          <a:xfrm>
            <a:off x="6510785" y="5416203"/>
            <a:ext cx="55150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indent="176213" algn="just">
              <a:buFont typeface="Arial" panose="020B0604020202020204" pitchFamily="34" charset="0"/>
              <a:buChar char="•"/>
            </a:pP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gam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" y="5874800"/>
            <a:ext cx="1219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76213" algn="just">
              <a:buFont typeface="Arial" panose="020B0604020202020204" pitchFamily="34" charset="0"/>
              <a:buChar char="•"/>
            </a:pP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dd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bão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gam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1" grpId="0" build="p"/>
      <p:bldP spid="30" grpId="0"/>
      <p:bldP spid="31" grpId="0"/>
      <p:bldP spid="37" grpId="0" build="p"/>
      <p:bldP spid="3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3559634"/>
            <a:ext cx="12192000" cy="15081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20 °C:</a:t>
            </a:r>
          </a:p>
          <a:p>
            <a:pPr algn="just"/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 g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35,9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NaCl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 g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NaCl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66655" y="5140036"/>
            <a:ext cx="5110790" cy="1108364"/>
          </a:xfrm>
          <a:prstGeom prst="rect">
            <a:avLst/>
          </a:prstGeom>
          <a:noFill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06054" y="-1"/>
            <a:ext cx="3202564" cy="368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563468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theme/theme1.xml><?xml version="1.0" encoding="utf-8"?>
<a:theme xmlns:a="http://schemas.openxmlformats.org/drawingml/2006/main" name="MỞ ĐẦU KHTN 7-HIỀ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MỞ ĐẦU KHTN 7-HIỀN</Template>
  <TotalTime>2166</TotalTime>
  <Words>1889</Words>
  <PresentationFormat>Custom</PresentationFormat>
  <Paragraphs>217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MỞ ĐẦU KHTN 7-HIỀN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2022-07-11T10:05:56Z</dcterms:created>
  <dcterms:modified xsi:type="dcterms:W3CDTF">2023-09-23T02:58:52Z</dcterms:modified>
</cp:coreProperties>
</file>