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6" r:id="rId5"/>
    <p:sldId id="292" r:id="rId6"/>
    <p:sldId id="360" r:id="rId7"/>
    <p:sldId id="355" r:id="rId8"/>
    <p:sldId id="384" r:id="rId9"/>
    <p:sldId id="356" r:id="rId10"/>
    <p:sldId id="336" r:id="rId11"/>
    <p:sldId id="357" r:id="rId12"/>
    <p:sldId id="388" r:id="rId13"/>
    <p:sldId id="344" r:id="rId14"/>
    <p:sldId id="361" r:id="rId15"/>
    <p:sldId id="385" r:id="rId16"/>
    <p:sldId id="368" r:id="rId17"/>
    <p:sldId id="387" r:id="rId18"/>
    <p:sldId id="369" r:id="rId19"/>
    <p:sldId id="386" r:id="rId20"/>
    <p:sldId id="315" r:id="rId21"/>
    <p:sldId id="367" r:id="rId22"/>
    <p:sldId id="331" r:id="rId23"/>
    <p:sldId id="295" r:id="rId24"/>
    <p:sldId id="32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50" d="100"/>
          <a:sy n="50" d="100"/>
        </p:scale>
        <p:origin x="42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8943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8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 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143"/>
            <a:ext cx="12192000" cy="61441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738992"/>
              </p:ext>
            </p:extLst>
          </p:nvPr>
        </p:nvGraphicFramePr>
        <p:xfrm>
          <a:off x="5428346" y="3402403"/>
          <a:ext cx="285931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83">
                  <a:extLst>
                    <a:ext uri="{9D8B030D-6E8A-4147-A177-3AD203B41FA5}">
                      <a16:colId xmlns:a16="http://schemas.microsoft.com/office/drawing/2014/main" val="2072330037"/>
                    </a:ext>
                  </a:extLst>
                </a:gridCol>
                <a:gridCol w="449942">
                  <a:extLst>
                    <a:ext uri="{9D8B030D-6E8A-4147-A177-3AD203B41FA5}">
                      <a16:colId xmlns:a16="http://schemas.microsoft.com/office/drawing/2014/main" val="2938519210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val="1191048559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val="1219109035"/>
                    </a:ext>
                  </a:extLst>
                </a:gridCol>
                <a:gridCol w="534955">
                  <a:extLst>
                    <a:ext uri="{9D8B030D-6E8A-4147-A177-3AD203B41FA5}">
                      <a16:colId xmlns:a16="http://schemas.microsoft.com/office/drawing/2014/main" val="3002018837"/>
                    </a:ext>
                  </a:extLst>
                </a:gridCol>
                <a:gridCol w="408473">
                  <a:extLst>
                    <a:ext uri="{9D8B030D-6E8A-4147-A177-3AD203B41FA5}">
                      <a16:colId xmlns:a16="http://schemas.microsoft.com/office/drawing/2014/main" val="129535716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44687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144996"/>
              </p:ext>
            </p:extLst>
          </p:nvPr>
        </p:nvGraphicFramePr>
        <p:xfrm>
          <a:off x="5462560" y="4380521"/>
          <a:ext cx="285931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83">
                  <a:extLst>
                    <a:ext uri="{9D8B030D-6E8A-4147-A177-3AD203B41FA5}">
                      <a16:colId xmlns:a16="http://schemas.microsoft.com/office/drawing/2014/main" val="2072330037"/>
                    </a:ext>
                  </a:extLst>
                </a:gridCol>
                <a:gridCol w="449942">
                  <a:extLst>
                    <a:ext uri="{9D8B030D-6E8A-4147-A177-3AD203B41FA5}">
                      <a16:colId xmlns:a16="http://schemas.microsoft.com/office/drawing/2014/main" val="2938519210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val="1191048559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val="1219109035"/>
                    </a:ext>
                  </a:extLst>
                </a:gridCol>
                <a:gridCol w="534955">
                  <a:extLst>
                    <a:ext uri="{9D8B030D-6E8A-4147-A177-3AD203B41FA5}">
                      <a16:colId xmlns:a16="http://schemas.microsoft.com/office/drawing/2014/main" val="3002018837"/>
                    </a:ext>
                  </a:extLst>
                </a:gridCol>
                <a:gridCol w="408473">
                  <a:extLst>
                    <a:ext uri="{9D8B030D-6E8A-4147-A177-3AD203B41FA5}">
                      <a16:colId xmlns:a16="http://schemas.microsoft.com/office/drawing/2014/main" val="129535716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44687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35612"/>
              </p:ext>
            </p:extLst>
          </p:nvPr>
        </p:nvGraphicFramePr>
        <p:xfrm>
          <a:off x="3874797" y="1748142"/>
          <a:ext cx="8114003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003">
                  <a:extLst>
                    <a:ext uri="{9D8B030D-6E8A-4147-A177-3AD203B41FA5}">
                      <a16:colId xmlns:a16="http://schemas.microsoft.com/office/drawing/2014/main" val="2072330037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 18                           30                 38      42                50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44687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09262"/>
              </p:ext>
            </p:extLst>
          </p:nvPr>
        </p:nvGraphicFramePr>
        <p:xfrm>
          <a:off x="207868" y="2790011"/>
          <a:ext cx="1141807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8075">
                  <a:extLst>
                    <a:ext uri="{9D8B030D-6E8A-4147-A177-3AD203B41FA5}">
                      <a16:colId xmlns:a16="http://schemas.microsoft.com/office/drawing/2014/main" val="2072330037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 54                  62      66                74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</a:rPr>
                        <a:t>      78                          90       94      98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44687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784929"/>
              </p:ext>
            </p:extLst>
          </p:nvPr>
        </p:nvGraphicFramePr>
        <p:xfrm>
          <a:off x="962025" y="5386770"/>
          <a:ext cx="42767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322423253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842040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4099220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2886671788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973179774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4237263192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01542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72800"/>
              </p:ext>
            </p:extLst>
          </p:nvPr>
        </p:nvGraphicFramePr>
        <p:xfrm>
          <a:off x="962025" y="4373327"/>
          <a:ext cx="42767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322423253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842040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4099220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2886671788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973179774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4237263192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01542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74758"/>
              </p:ext>
            </p:extLst>
          </p:nvPr>
        </p:nvGraphicFramePr>
        <p:xfrm>
          <a:off x="9439275" y="3402403"/>
          <a:ext cx="190076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val="3322423253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01542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97713" y="307846"/>
            <a:ext cx="2552168" cy="7554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2</a:t>
            </a: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7975" y="399874"/>
            <a:ext cx="10826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Talk about your home, using the new words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and three other words you know.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5" y="2661632"/>
            <a:ext cx="1083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		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70" y="1600203"/>
            <a:ext cx="1628146" cy="153076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76160" y="3950193"/>
            <a:ext cx="6067490" cy="1726708"/>
          </a:xfrm>
          <a:prstGeom prst="wedgeEllipseCallout">
            <a:avLst>
              <a:gd name="adj1" fmla="val 62106"/>
              <a:gd name="adj2" fmla="val 658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My </a:t>
            </a:r>
            <a:r>
              <a:rPr lang="en-US" sz="3600" b="1" dirty="0">
                <a:solidFill>
                  <a:srgbClr val="FF0000"/>
                </a:solidFill>
              </a:rPr>
              <a:t>house</a:t>
            </a:r>
            <a:r>
              <a:rPr lang="en-US" sz="3600" b="1" dirty="0">
                <a:solidFill>
                  <a:srgbClr val="0070C0"/>
                </a:solidFill>
              </a:rPr>
              <a:t> has </a:t>
            </a:r>
            <a:r>
              <a:rPr lang="en-US" sz="3600" b="1" dirty="0">
                <a:solidFill>
                  <a:srgbClr val="FF0000"/>
                </a:solidFill>
              </a:rPr>
              <a:t>a yard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112665" y="2365587"/>
            <a:ext cx="4907061" cy="2873782"/>
          </a:xfrm>
          <a:prstGeom prst="wedgeEllipseCallout">
            <a:avLst>
              <a:gd name="adj1" fmla="val -32868"/>
              <a:gd name="adj2" fmla="val 8172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There’s </a:t>
            </a:r>
            <a:r>
              <a:rPr lang="en-US" sz="3600" b="1" dirty="0">
                <a:solidFill>
                  <a:srgbClr val="FF0000"/>
                </a:solidFill>
              </a:rPr>
              <a:t>a gym </a:t>
            </a:r>
            <a:r>
              <a:rPr lang="en-US" sz="3600" b="1" dirty="0">
                <a:solidFill>
                  <a:srgbClr val="0070C0"/>
                </a:solidFill>
              </a:rPr>
              <a:t>in my </a:t>
            </a:r>
            <a:r>
              <a:rPr lang="en-US" sz="3600" b="1" dirty="0">
                <a:solidFill>
                  <a:srgbClr val="FF0000"/>
                </a:solidFill>
              </a:rPr>
              <a:t>apartment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2755640" y="681071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35" y="1626181"/>
            <a:ext cx="8711352" cy="45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15830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72" y="312056"/>
            <a:ext cx="8842189" cy="5856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7296" y="3658099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36" y="1442299"/>
            <a:ext cx="8554777" cy="1191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68" y="2488328"/>
            <a:ext cx="5533976" cy="3839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6921" y="467563"/>
            <a:ext cx="1020354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the instruction quickly. Underline the key words.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679405" y="1965960"/>
            <a:ext cx="795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910075" y="1965960"/>
            <a:ext cx="738125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5737893" y="1955048"/>
            <a:ext cx="790498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6614214" y="1955048"/>
            <a:ext cx="3561144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4012722" y="2368241"/>
            <a:ext cx="920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301868" y="2368241"/>
            <a:ext cx="6082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38058" y="1983894"/>
            <a:ext cx="570807" cy="50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4714492" y="1969382"/>
            <a:ext cx="911608" cy="3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169A1-E56A-F5B2-B0C5-3DDCA25469D8}"/>
              </a:ext>
            </a:extLst>
          </p:cNvPr>
          <p:cNvCxnSpPr>
            <a:cxnSpLocks/>
          </p:cNvCxnSpPr>
          <p:nvPr/>
        </p:nvCxnSpPr>
        <p:spPr>
          <a:xfrm>
            <a:off x="6530843" y="2368241"/>
            <a:ext cx="412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A65F11-E201-511D-1686-03E10D33484A}"/>
              </a:ext>
            </a:extLst>
          </p:cNvPr>
          <p:cNvCxnSpPr>
            <a:cxnSpLocks/>
          </p:cNvCxnSpPr>
          <p:nvPr/>
        </p:nvCxnSpPr>
        <p:spPr>
          <a:xfrm>
            <a:off x="7092818" y="2368241"/>
            <a:ext cx="412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36" y="1239101"/>
            <a:ext cx="8554777" cy="1191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7" y="2343189"/>
            <a:ext cx="4257993" cy="2954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5829" y="523549"/>
            <a:ext cx="70829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and circle Yes or No. Why?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757" y="5235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39412" y="1790437"/>
            <a:ext cx="570807" cy="5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CD1-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685" y="623076"/>
            <a:ext cx="609600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52344" y="1746895"/>
            <a:ext cx="68217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368799" y="3759620"/>
            <a:ext cx="7910286" cy="248574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u="sng" dirty="0">
                <a:solidFill>
                  <a:srgbClr val="242021"/>
                </a:solidFill>
                <a:latin typeface="+mj-lt"/>
              </a:rPr>
              <a:t>Jim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: Oh, you're in class 6A, aren't you?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: Yes, that's right. My name's Jenny.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32458" y="2956209"/>
            <a:ext cx="124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Why?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26229382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90" y="1147664"/>
            <a:ext cx="9016271" cy="5124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3945" y="436465"/>
            <a:ext cx="102180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the statements quickly. Underline the key words.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3067463" y="3018971"/>
            <a:ext cx="1344880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4034971" y="3860801"/>
            <a:ext cx="75474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4034971" y="4650577"/>
            <a:ext cx="134982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360056" y="5519463"/>
            <a:ext cx="23177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678865" y="1872571"/>
            <a:ext cx="9569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573486" y="1872571"/>
            <a:ext cx="3092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90" y="1147664"/>
            <a:ext cx="9016271" cy="51245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2" name="CD1-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8972" y="538064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239087" y="2361123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an apartment</a:t>
            </a:r>
            <a:endParaRPr lang="vi-VN" sz="3600" dirty="0"/>
          </a:p>
        </p:txBody>
      </p:sp>
      <p:sp>
        <p:nvSpPr>
          <p:cNvPr id="8" name="Rectangle 7"/>
          <p:cNvSpPr/>
          <p:nvPr/>
        </p:nvSpPr>
        <p:spPr>
          <a:xfrm>
            <a:off x="4998115" y="3239238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bedrooms</a:t>
            </a:r>
            <a:endParaRPr lang="vi-VN" sz="3600" dirty="0"/>
          </a:p>
        </p:txBody>
      </p:sp>
      <p:sp>
        <p:nvSpPr>
          <p:cNvPr id="10" name="Rectangle 9"/>
          <p:cNvSpPr/>
          <p:nvPr/>
        </p:nvSpPr>
        <p:spPr>
          <a:xfrm>
            <a:off x="5731090" y="4073251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pool</a:t>
            </a:r>
            <a:endParaRPr lang="vi-VN" sz="3600" dirty="0"/>
          </a:p>
        </p:txBody>
      </p:sp>
      <p:sp>
        <p:nvSpPr>
          <p:cNvPr id="11" name="Rectangle 10"/>
          <p:cNvSpPr/>
          <p:nvPr/>
        </p:nvSpPr>
        <p:spPr>
          <a:xfrm>
            <a:off x="5789145" y="4923771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 garage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6229222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309846" y="424023"/>
            <a:ext cx="72550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964" y="1330056"/>
            <a:ext cx="6143693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Excuse me. Could I ask you some questions?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Jim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Oh, you're in class 6A, aren't you?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Yes, that's right. My name's Jenny. I'm doing a survey for my geography class.</a:t>
            </a:r>
            <a:r>
              <a:rPr lang="en-US" sz="2500" dirty="0">
                <a:latin typeface="+mj-lt"/>
              </a:rPr>
              <a:t> </a:t>
            </a:r>
          </a:p>
          <a:p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My name's Jim. What do you want to know?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Thank you, Jim. Do you live in a house?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 don't. I live in an apartment.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How many bedrooms does it have?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Two.</a:t>
            </a:r>
            <a:br>
              <a:rPr lang="en-US" sz="2500" i="1" dirty="0">
                <a:latin typeface="+mj-lt"/>
              </a:rPr>
            </a:br>
            <a:endParaRPr lang="vi-VN" sz="25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5560" y="1330056"/>
            <a:ext cx="5694476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pool?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a small one.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garage?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it doesn't.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gym?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There's a gym in the basement.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balcony?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I can see the city from it.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Great! Thank you for your help.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You're welcome.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Goodbye.</a:t>
            </a:r>
            <a:endParaRPr lang="vi-VN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9" b="5948"/>
          <a:stretch/>
        </p:blipFill>
        <p:spPr>
          <a:xfrm>
            <a:off x="0" y="377371"/>
            <a:ext cx="7517195" cy="3860801"/>
          </a:xfrm>
          <a:prstGeom prst="rect">
            <a:avLst/>
          </a:prstGeom>
        </p:spPr>
      </p:pic>
      <p:pic>
        <p:nvPicPr>
          <p:cNvPr id="4" name="CD1-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5946" y="2950028"/>
            <a:ext cx="754743" cy="75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936248" y="36896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5498" y="2414508"/>
            <a:ext cx="4760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Make a small conversation, 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using “Excuse me”.</a:t>
            </a: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74" y="1322136"/>
            <a:ext cx="1712686" cy="10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0858" y="4248319"/>
            <a:ext cx="11055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0070C0"/>
                </a:solidFill>
              </a:rPr>
              <a:t>Example</a:t>
            </a:r>
            <a:r>
              <a:rPr lang="en-US" sz="3600" b="1" i="1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A. </a:t>
            </a:r>
            <a:r>
              <a:rPr lang="en-US" sz="3600" b="1" i="1" dirty="0">
                <a:solidFill>
                  <a:srgbClr val="0070C0"/>
                </a:solidFill>
              </a:rPr>
              <a:t>Excuse me. Can you show me the way to class 6A?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B. </a:t>
            </a:r>
            <a:r>
              <a:rPr lang="en-US" sz="3600" b="1" i="1" dirty="0">
                <a:solidFill>
                  <a:srgbClr val="0070C0"/>
                </a:solidFill>
              </a:rPr>
              <a:t>It’s over there.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A. </a:t>
            </a:r>
            <a:r>
              <a:rPr lang="en-US" sz="3600" b="1" i="1" dirty="0">
                <a:solidFill>
                  <a:srgbClr val="0070C0"/>
                </a:solidFill>
              </a:rPr>
              <a:t>Thanks.</a:t>
            </a:r>
          </a:p>
        </p:txBody>
      </p:sp>
    </p:spTree>
    <p:extLst>
      <p:ext uri="{BB962C8B-B14F-4D97-AF65-F5344CB8AC3E}">
        <p14:creationId xmlns:p14="http://schemas.microsoft.com/office/powerpoint/2010/main" val="22289452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57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091" y="1258406"/>
            <a:ext cx="105477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Write 5 sentences about your house or apartment,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using the information you have learned.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Structures: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house/ apartment has ………………….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There is/ are …………………. in my house/ apartment. 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0058400" cy="6038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926" y="1771751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Pool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Balcony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Garage 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Yard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Gym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Apartment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House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9172" y="1771751"/>
            <a:ext cx="6955453" cy="30931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- My house/ apartment has ………………….</a:t>
            </a:r>
          </a:p>
          <a:p>
            <a:pPr lvl="1">
              <a:spcBef>
                <a:spcPts val="1800"/>
              </a:spcBef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- There is/ are ………………….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in my house/ apartment. 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vocabularies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(pages 2 &amp; 3).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vocabulary exercise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</a:t>
            </a:r>
            <a:r>
              <a:rPr lang="en-US" sz="3600" i="1" dirty="0">
                <a:solidFill>
                  <a:schemeClr val="tx2"/>
                </a:solidFill>
              </a:rPr>
              <a:t> (page 2).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solidFill>
                  <a:schemeClr val="tx2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chemeClr val="tx2"/>
                </a:solidFill>
              </a:rPr>
              <a:t>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7 -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ask about people’s homes;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the Present Simple tense with Yes/No questions;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get someone’s attention.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519"/>
            <a:ext cx="11333018" cy="608153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75081" y="315519"/>
            <a:ext cx="7547428" cy="59731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rgbClr val="FF0000"/>
                </a:solidFill>
              </a:rPr>
              <a:t>New words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Pool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Balcony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Garage 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Yard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Gym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Apartment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House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342900"/>
            <a:ext cx="10058400" cy="6057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4161642"/>
            <a:ext cx="11018571" cy="1680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Do you live in a house or an apartment?</a:t>
            </a:r>
          </a:p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rgbClr val="0070C0"/>
                </a:solidFill>
              </a:rPr>
              <a:t>2. Does your house have a yard?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53" y="334444"/>
            <a:ext cx="3808648" cy="247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4711" y="507501"/>
            <a:ext cx="4017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What is it?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451" y="1740652"/>
            <a:ext cx="457131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pool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/pu:l/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bơi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097" y="5641911"/>
            <a:ext cx="4895946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/ja:rd/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cái sân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46" y="277625"/>
            <a:ext cx="3878156" cy="2572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74" y="383605"/>
            <a:ext cx="3930173" cy="2633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40" y="344072"/>
            <a:ext cx="3861799" cy="2572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31" y="366320"/>
            <a:ext cx="3967508" cy="2576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19" y="355655"/>
            <a:ext cx="3971282" cy="2727680"/>
          </a:xfrm>
          <a:prstGeom prst="rect">
            <a:avLst/>
          </a:prstGeom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24500" y="3651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969" y="3245499"/>
            <a:ext cx="7022548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/dʒɪm/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phòng tập thể dục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610225" y="3350943"/>
            <a:ext cx="16321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138" y="4852542"/>
            <a:ext cx="6452463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garage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/gəˈra:ʒ/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nhà để xe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97" y="4058969"/>
            <a:ext cx="6710557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balcony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/ˈbælkəni/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ban công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75324" y="5375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ool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29542"/>
            <a:ext cx="609600" cy="609600"/>
          </a:xfrm>
          <a:prstGeom prst="rect">
            <a:avLst/>
          </a:prstGeom>
        </p:spPr>
      </p:pic>
      <p:pic>
        <p:nvPicPr>
          <p:cNvPr id="8" name="apartment - Cop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80336" y="4294985"/>
            <a:ext cx="609600" cy="609600"/>
          </a:xfrm>
          <a:prstGeom prst="rect">
            <a:avLst/>
          </a:prstGeom>
        </p:spPr>
      </p:pic>
      <p:pic>
        <p:nvPicPr>
          <p:cNvPr id="9" name="balcony - Cop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81775" y="4264882"/>
            <a:ext cx="609600" cy="609600"/>
          </a:xfrm>
          <a:prstGeom prst="rect">
            <a:avLst/>
          </a:prstGeom>
        </p:spPr>
      </p:pic>
      <p:pic>
        <p:nvPicPr>
          <p:cNvPr id="10" name="garage - Cop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09651"/>
            <a:ext cx="609600" cy="609600"/>
          </a:xfrm>
          <a:prstGeom prst="rect">
            <a:avLst/>
          </a:prstGeom>
        </p:spPr>
      </p:pic>
      <p:pic>
        <p:nvPicPr>
          <p:cNvPr id="12" name="gym - Cop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29542"/>
            <a:ext cx="609600" cy="609600"/>
          </a:xfrm>
          <a:prstGeom prst="rect">
            <a:avLst/>
          </a:prstGeom>
        </p:spPr>
      </p:pic>
      <p:pic>
        <p:nvPicPr>
          <p:cNvPr id="13" name="yard - Cop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47511" y="4381783"/>
            <a:ext cx="609600" cy="609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26719" y="2482291"/>
            <a:ext cx="7785269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apartment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/əˈpɑːrtmənt/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chung cư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5324" y="3997274"/>
            <a:ext cx="1845176" cy="15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3685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4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8" grpId="0" animBg="1"/>
      <p:bldP spid="31" grpId="0" animBg="1"/>
      <p:bldP spid="17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33885"/>
            <a:ext cx="11698515" cy="6025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686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2883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4569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454569" y="3133632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83" y="3130491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0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5086" y="33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737</Words>
  <Application>Microsoft Office PowerPoint</Application>
  <PresentationFormat>Widescreen</PresentationFormat>
  <Paragraphs>139</Paragraphs>
  <Slides>25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243</cp:revision>
  <dcterms:created xsi:type="dcterms:W3CDTF">2020-12-08T03:17:05Z</dcterms:created>
  <dcterms:modified xsi:type="dcterms:W3CDTF">2023-07-29T07:06:54Z</dcterms:modified>
</cp:coreProperties>
</file>