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072" r:id="rId2"/>
    <p:sldId id="994" r:id="rId3"/>
    <p:sldId id="1089" r:id="rId4"/>
    <p:sldId id="1090" r:id="rId5"/>
    <p:sldId id="1091" r:id="rId6"/>
    <p:sldId id="1092" r:id="rId7"/>
    <p:sldId id="1093" r:id="rId8"/>
    <p:sldId id="1094" r:id="rId9"/>
    <p:sldId id="1095" r:id="rId10"/>
    <p:sldId id="1096" r:id="rId11"/>
    <p:sldId id="1097" r:id="rId12"/>
    <p:sldId id="72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72"/>
            <p14:sldId id="994"/>
            <p14:sldId id="1089"/>
            <p14:sldId id="1090"/>
            <p14:sldId id="1091"/>
            <p14:sldId id="1092"/>
            <p14:sldId id="1093"/>
            <p14:sldId id="1094"/>
            <p14:sldId id="1095"/>
            <p14:sldId id="1096"/>
            <p14:sldId id="1097"/>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612"/>
    <a:srgbClr val="0C3210"/>
    <a:srgbClr val="0F3D13"/>
    <a:srgbClr val="FEF5E6"/>
    <a:srgbClr val="FAF0F0"/>
    <a:srgbClr val="F2EFF5"/>
    <a:srgbClr val="DEE7CF"/>
    <a:srgbClr val="DEF4F6"/>
    <a:srgbClr val="F5E4E3"/>
    <a:srgbClr val="1D5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057" autoAdjust="0"/>
  </p:normalViewPr>
  <p:slideViewPr>
    <p:cSldViewPr>
      <p:cViewPr>
        <p:scale>
          <a:sx n="100" d="100"/>
          <a:sy n="100" d="100"/>
        </p:scale>
        <p:origin x="-342"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24/01/2024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24/01/2024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24/01/2024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24/01/2024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24/01/2024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24/01/2024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24/01/2024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76" y="378114"/>
            <a:ext cx="4225636" cy="76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047579" y="1066800"/>
            <a:ext cx="2456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2" y="152400"/>
            <a:ext cx="3238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1013" y="2254561"/>
            <a:ext cx="5334000" cy="1118068"/>
          </a:xfrm>
          <a:prstGeom prst="rect">
            <a:avLst/>
          </a:prstGeom>
          <a:solidFill>
            <a:srgbClr val="0C3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1812" y="2254561"/>
            <a:ext cx="1067955" cy="130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4036" y="2351233"/>
            <a:ext cx="526097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192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579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VẼ HÌNH VỚI PHẦN MỀM GEOGEBRA .</a:t>
            </a:r>
            <a:endParaRPr lang="vi-VN" sz="2000" b="1">
              <a:solidFill>
                <a:schemeClr val="bg1"/>
              </a:solidFill>
              <a:latin typeface="Arial" pitchFamily="34" charset="0"/>
              <a:cs typeface="Arial" pitchFamily="34" charset="0"/>
            </a:endParaRPr>
          </a:p>
        </p:txBody>
      </p:sp>
      <p:sp>
        <p:nvSpPr>
          <p:cNvPr id="18" name="TextBox 17"/>
          <p:cNvSpPr txBox="1"/>
          <p:nvPr/>
        </p:nvSpPr>
        <p:spPr>
          <a:xfrm>
            <a:off x="447214" y="685800"/>
            <a:ext cx="11285998" cy="477054"/>
          </a:xfrm>
          <a:prstGeom prst="rect">
            <a:avLst/>
          </a:prstGeom>
          <a:noFill/>
        </p:spPr>
        <p:txBody>
          <a:bodyPr wrap="square" rtlCol="0">
            <a:spAutoFit/>
          </a:bodyPr>
          <a:lstStyle/>
          <a:p>
            <a:r>
              <a:rPr lang="en-US" sz="2500" b="1" smtClean="0">
                <a:latin typeface="Arial" pitchFamily="34" charset="0"/>
                <a:cs typeface="Arial" pitchFamily="34" charset="0"/>
              </a:rPr>
              <a:t>Hình T3 minh hoạ các bước vẽ hình lăng trụ tam giác ABC.A’B’C’</a:t>
            </a:r>
            <a:endParaRPr lang="en-US" sz="2500" b="1">
              <a:latin typeface="Arial" pitchFamily="34" charset="0"/>
              <a:cs typeface="Arial" pitchFamily="34" charset="0"/>
            </a:endParaRPr>
          </a:p>
        </p:txBody>
      </p:sp>
      <p:grpSp>
        <p:nvGrpSpPr>
          <p:cNvPr id="3" name="Group 2"/>
          <p:cNvGrpSpPr/>
          <p:nvPr/>
        </p:nvGrpSpPr>
        <p:grpSpPr>
          <a:xfrm>
            <a:off x="1906293" y="1171003"/>
            <a:ext cx="7869826" cy="5686997"/>
            <a:chOff x="1906293" y="1104328"/>
            <a:chExt cx="7869826" cy="5686997"/>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293" y="1104328"/>
              <a:ext cx="7869826" cy="528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1618" y="6324600"/>
              <a:ext cx="10191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93262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579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VẼ HÌNH VỚI PHẦN MỀM GEOGEBRA .</a:t>
            </a:r>
            <a:endParaRPr lang="vi-VN" sz="2000" b="1">
              <a:solidFill>
                <a:schemeClr val="bg1"/>
              </a:solidFill>
              <a:latin typeface="Arial" pitchFamily="34" charset="0"/>
              <a:cs typeface="Arial" pitchFamily="34" charset="0"/>
            </a:endParaRPr>
          </a:p>
        </p:txBody>
      </p:sp>
      <p:sp>
        <p:nvSpPr>
          <p:cNvPr id="18" name="TextBox 17"/>
          <p:cNvSpPr txBox="1"/>
          <p:nvPr/>
        </p:nvSpPr>
        <p:spPr>
          <a:xfrm>
            <a:off x="474201" y="914400"/>
            <a:ext cx="11285998" cy="861774"/>
          </a:xfrm>
          <a:prstGeom prst="rect">
            <a:avLst/>
          </a:prstGeom>
          <a:solidFill>
            <a:schemeClr val="accent5">
              <a:lumMod val="20000"/>
              <a:lumOff val="80000"/>
            </a:schemeClr>
          </a:solidFill>
        </p:spPr>
        <p:txBody>
          <a:bodyPr wrap="square" rtlCol="0">
            <a:spAutoFit/>
          </a:bodyPr>
          <a:lstStyle/>
          <a:p>
            <a:r>
              <a:rPr lang="en-US" sz="2500" b="1" smtClean="0">
                <a:solidFill>
                  <a:schemeClr val="accent2">
                    <a:lumMod val="75000"/>
                  </a:schemeClr>
                </a:solidFill>
                <a:latin typeface="Arial" pitchFamily="34" charset="0"/>
                <a:cs typeface="Arial" pitchFamily="34" charset="0"/>
              </a:rPr>
              <a:t>Chú ý</a:t>
            </a:r>
            <a:r>
              <a:rPr lang="en-US" sz="2500" b="1" smtClean="0">
                <a:latin typeface="Arial" pitchFamily="34" charset="0"/>
                <a:cs typeface="Arial" pitchFamily="34" charset="0"/>
              </a:rPr>
              <a:t> : để vẽ hình lăng trụ đứng , em chỉ cần di chuyển bản sao của đáy sao cho đường nối các đỉnh tương ứng là các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đứng (H.T.4)</a:t>
            </a:r>
            <a:endParaRPr lang="en-US" sz="2500" b="1">
              <a:latin typeface="Arial" pitchFamily="34" charset="0"/>
              <a:cs typeface="Arial" pitchFamily="34" charset="0"/>
            </a:endParaRPr>
          </a:p>
        </p:txBody>
      </p:sp>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412" y="1776174"/>
            <a:ext cx="34194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408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wipe(left)">
                                      <p:cBhvr>
                                        <p:cTn id="11"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000809"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813398"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813398"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618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a:t>
            </a:r>
            <a:r>
              <a:rPr lang="en-US" sz="2000" b="1" smtClean="0">
                <a:solidFill>
                  <a:schemeClr val="bg1"/>
                </a:solidFill>
                <a:latin typeface="Arial" pitchFamily="34" charset="0"/>
                <a:cs typeface="Arial" pitchFamily="34" charset="0"/>
              </a:rPr>
              <a:t>GẤP GIẤY TẠO DỰNG HÌNH KHÔNG GIAN .</a:t>
            </a:r>
            <a:endParaRPr lang="vi-VN" sz="2000" b="1">
              <a:solidFill>
                <a:schemeClr val="bg1"/>
              </a:solidFill>
              <a:latin typeface="Arial" pitchFamily="34" charset="0"/>
              <a:cs typeface="Arial" pitchFamily="34" charset="0"/>
            </a:endParaRPr>
          </a:p>
        </p:txBody>
      </p:sp>
      <p:grpSp>
        <p:nvGrpSpPr>
          <p:cNvPr id="5" name="Group 4"/>
          <p:cNvGrpSpPr/>
          <p:nvPr/>
        </p:nvGrpSpPr>
        <p:grpSpPr>
          <a:xfrm>
            <a:off x="303212" y="762000"/>
            <a:ext cx="11582400" cy="4800600"/>
            <a:chOff x="303212" y="762000"/>
            <a:chExt cx="11582400" cy="4800600"/>
          </a:xfrm>
        </p:grpSpPr>
        <p:sp>
          <p:nvSpPr>
            <p:cNvPr id="3" name="Rounded Rectangle 2"/>
            <p:cNvSpPr/>
            <p:nvPr/>
          </p:nvSpPr>
          <p:spPr>
            <a:xfrm>
              <a:off x="303212" y="762000"/>
              <a:ext cx="11582400" cy="4800600"/>
            </a:xfrm>
            <a:prstGeom prst="roundRect">
              <a:avLst>
                <a:gd name="adj" fmla="val 2570"/>
              </a:avLst>
            </a:prstGeom>
            <a:solidFill>
              <a:schemeClr val="accent5">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874" y="845403"/>
              <a:ext cx="11362198" cy="830997"/>
            </a:xfrm>
            <a:prstGeom prst="rect">
              <a:avLst/>
            </a:prstGeom>
            <a:noFill/>
          </p:spPr>
          <p:txBody>
            <a:bodyPr wrap="square" rtlCol="0">
              <a:spAutoFit/>
            </a:bodyPr>
            <a:lstStyle/>
            <a:p>
              <a:pPr marL="342900" indent="-342900" algn="just">
                <a:buFont typeface="Wingdings" pitchFamily="2" charset="2"/>
                <a:buChar char="§"/>
              </a:pPr>
              <a:r>
                <a:rPr lang="en-US" b="1" smtClean="0">
                  <a:latin typeface="Arial" pitchFamily="34" charset="0"/>
                  <a:cs typeface="Arial" pitchFamily="34" charset="0"/>
                </a:rPr>
                <a:t>Từ một tấm bìa hình vuông (quy ước), em hãy cắt, gấp, dán các mép bìa để được các hình sau mà các đường ghép, dán chỉ ở các cạnh của hình :</a:t>
              </a:r>
              <a:endParaRPr lang="pt-BR" b="1">
                <a:latin typeface="Arial" pitchFamily="34" charset="0"/>
                <a:cs typeface="Arial" pitchFamily="34" charset="0"/>
              </a:endParaRPr>
            </a:p>
          </p:txBody>
        </p:sp>
      </p:grpSp>
      <p:sp>
        <p:nvSpPr>
          <p:cNvPr id="9" name="TextBox 8"/>
          <p:cNvSpPr txBox="1"/>
          <p:nvPr/>
        </p:nvSpPr>
        <p:spPr>
          <a:xfrm>
            <a:off x="396874" y="1686980"/>
            <a:ext cx="11362198" cy="461665"/>
          </a:xfrm>
          <a:prstGeom prst="rect">
            <a:avLst/>
          </a:prstGeom>
          <a:noFill/>
        </p:spPr>
        <p:txBody>
          <a:bodyPr wrap="square" rtlCol="0">
            <a:spAutoFit/>
          </a:bodyPr>
          <a:lstStyle/>
          <a:p>
            <a:pPr marL="457200" indent="-457200" algn="just">
              <a:buFont typeface="+mj-lt"/>
              <a:buAutoNum type="alphaLcParenR"/>
            </a:pPr>
            <a:r>
              <a:rPr lang="en-US" b="1" smtClean="0">
                <a:latin typeface="Arial" pitchFamily="34" charset="0"/>
                <a:cs typeface="Arial" pitchFamily="34" charset="0"/>
              </a:rPr>
              <a:t>Thùng không nắm hình hộp chữ nhật (đáy liền; không ghép, dán)</a:t>
            </a:r>
            <a:endParaRPr lang="pt-BR" b="1">
              <a:latin typeface="Arial" pitchFamily="34" charset="0"/>
              <a:cs typeface="Arial" pitchFamily="34" charset="0"/>
            </a:endParaRPr>
          </a:p>
        </p:txBody>
      </p:sp>
      <p:sp>
        <p:nvSpPr>
          <p:cNvPr id="10" name="TextBox 9"/>
          <p:cNvSpPr txBox="1"/>
          <p:nvPr/>
        </p:nvSpPr>
        <p:spPr>
          <a:xfrm>
            <a:off x="396874" y="2159225"/>
            <a:ext cx="11362198" cy="461665"/>
          </a:xfrm>
          <a:prstGeom prst="rect">
            <a:avLst/>
          </a:prstGeom>
          <a:noFill/>
        </p:spPr>
        <p:txBody>
          <a:bodyPr wrap="square" rtlCol="0">
            <a:spAutoFit/>
          </a:bodyPr>
          <a:lstStyle/>
          <a:p>
            <a:pPr marL="457200" indent="-457200" algn="just">
              <a:buFont typeface="+mj-lt"/>
              <a:buAutoNum type="alphaLcParenR" startAt="2"/>
            </a:pPr>
            <a:r>
              <a:rPr lang="en-US" b="1">
                <a:latin typeface="Arial" pitchFamily="34" charset="0"/>
                <a:cs typeface="Arial" pitchFamily="34" charset="0"/>
              </a:rPr>
              <a:t>Thùng không nắp hình lập phương (đáy liền; không ghép, </a:t>
            </a:r>
            <a:r>
              <a:rPr lang="en-US" b="1">
                <a:latin typeface="Arial" pitchFamily="34" charset="0"/>
                <a:cs typeface="Arial" pitchFamily="34" charset="0"/>
              </a:rPr>
              <a:t>dán</a:t>
            </a:r>
            <a:r>
              <a:rPr lang="en-US" b="1" smtClean="0">
                <a:latin typeface="Arial" pitchFamily="34" charset="0"/>
                <a:cs typeface="Arial" pitchFamily="34" charset="0"/>
              </a:rPr>
              <a:t>)</a:t>
            </a:r>
            <a:endParaRPr lang="pt-BR" b="1">
              <a:latin typeface="Arial" pitchFamily="34" charset="0"/>
              <a:cs typeface="Arial" pitchFamily="34" charset="0"/>
            </a:endParaRPr>
          </a:p>
        </p:txBody>
      </p:sp>
      <p:sp>
        <p:nvSpPr>
          <p:cNvPr id="11" name="TextBox 10"/>
          <p:cNvSpPr txBox="1"/>
          <p:nvPr/>
        </p:nvSpPr>
        <p:spPr>
          <a:xfrm>
            <a:off x="396874" y="2631470"/>
            <a:ext cx="11362198" cy="830997"/>
          </a:xfrm>
          <a:prstGeom prst="rect">
            <a:avLst/>
          </a:prstGeom>
          <a:noFill/>
        </p:spPr>
        <p:txBody>
          <a:bodyPr wrap="square" rtlCol="0">
            <a:spAutoFit/>
          </a:bodyPr>
          <a:lstStyle/>
          <a:p>
            <a:pPr marL="457200" indent="-457200" algn="just">
              <a:buFont typeface="+mj-lt"/>
              <a:buAutoNum type="alphaLcParenR" startAt="3"/>
            </a:pPr>
            <a:r>
              <a:rPr lang="en-US" b="1" smtClean="0">
                <a:latin typeface="Arial" pitchFamily="34" charset="0"/>
                <a:cs typeface="Arial" pitchFamily="34" charset="0"/>
              </a:rPr>
              <a:t>Hình lăng trụ đều không có 2 đáy (chỉ dán một cạnh bên, các cạnh còn lại liền)</a:t>
            </a:r>
            <a:endParaRPr lang="pt-BR" b="1">
              <a:latin typeface="Arial" pitchFamily="34" charset="0"/>
              <a:cs typeface="Arial" pitchFamily="34" charset="0"/>
            </a:endParaRPr>
          </a:p>
        </p:txBody>
      </p:sp>
      <p:sp>
        <p:nvSpPr>
          <p:cNvPr id="14" name="TextBox 13"/>
          <p:cNvSpPr txBox="1"/>
          <p:nvPr/>
        </p:nvSpPr>
        <p:spPr>
          <a:xfrm>
            <a:off x="396874" y="3473047"/>
            <a:ext cx="11362198" cy="461665"/>
          </a:xfrm>
          <a:prstGeom prst="rect">
            <a:avLst/>
          </a:prstGeom>
          <a:noFill/>
        </p:spPr>
        <p:txBody>
          <a:bodyPr wrap="square" rtlCol="0">
            <a:spAutoFit/>
          </a:bodyPr>
          <a:lstStyle/>
          <a:p>
            <a:pPr marL="457200" indent="-457200" algn="just">
              <a:buFont typeface="+mj-lt"/>
              <a:buAutoNum type="alphaLcParenR" startAt="4"/>
            </a:pPr>
            <a:r>
              <a:rPr lang="en-US" b="1">
                <a:latin typeface="Arial" pitchFamily="34" charset="0"/>
                <a:cs typeface="Arial" pitchFamily="34" charset="0"/>
              </a:rPr>
              <a:t>Thùng không </a:t>
            </a:r>
            <a:r>
              <a:rPr lang="en-US" b="1">
                <a:latin typeface="Arial" pitchFamily="34" charset="0"/>
                <a:cs typeface="Arial" pitchFamily="34" charset="0"/>
              </a:rPr>
              <a:t>nắp </a:t>
            </a:r>
            <a:r>
              <a:rPr lang="en-US" b="1" smtClean="0">
                <a:latin typeface="Arial" pitchFamily="34" charset="0"/>
                <a:cs typeface="Arial" pitchFamily="34" charset="0"/>
              </a:rPr>
              <a:t>hình lăng trụ lục giác đều (đáy liền</a:t>
            </a:r>
            <a:r>
              <a:rPr lang="en-US" b="1">
                <a:latin typeface="Arial" pitchFamily="34" charset="0"/>
                <a:cs typeface="Arial" pitchFamily="34" charset="0"/>
              </a:rPr>
              <a:t>; không ghép, </a:t>
            </a:r>
            <a:r>
              <a:rPr lang="en-US" b="1">
                <a:latin typeface="Arial" pitchFamily="34" charset="0"/>
                <a:cs typeface="Arial" pitchFamily="34" charset="0"/>
              </a:rPr>
              <a:t>dán</a:t>
            </a:r>
            <a:r>
              <a:rPr lang="en-US" b="1" smtClean="0">
                <a:latin typeface="Arial" pitchFamily="34" charset="0"/>
                <a:cs typeface="Arial" pitchFamily="34" charset="0"/>
              </a:rPr>
              <a:t>)</a:t>
            </a:r>
            <a:endParaRPr lang="pt-BR" b="1">
              <a:latin typeface="Arial" pitchFamily="34" charset="0"/>
              <a:cs typeface="Arial" pitchFamily="34" charset="0"/>
            </a:endParaRPr>
          </a:p>
        </p:txBody>
      </p:sp>
      <p:sp>
        <p:nvSpPr>
          <p:cNvPr id="15" name="TextBox 14"/>
          <p:cNvSpPr txBox="1"/>
          <p:nvPr/>
        </p:nvSpPr>
        <p:spPr>
          <a:xfrm>
            <a:off x="396874" y="3945292"/>
            <a:ext cx="11362198" cy="461665"/>
          </a:xfrm>
          <a:prstGeom prst="rect">
            <a:avLst/>
          </a:prstGeom>
          <a:noFill/>
        </p:spPr>
        <p:txBody>
          <a:bodyPr wrap="square" rtlCol="0">
            <a:spAutoFit/>
          </a:bodyPr>
          <a:lstStyle/>
          <a:p>
            <a:pPr marL="457200" indent="-457200" algn="just">
              <a:buFont typeface="+mj-lt"/>
              <a:buAutoNum type="alphaLcParenR" startAt="5"/>
            </a:pPr>
            <a:r>
              <a:rPr lang="en-US" b="1" smtClean="0">
                <a:latin typeface="Arial" pitchFamily="34" charset="0"/>
                <a:cs typeface="Arial" pitchFamily="34" charset="0"/>
              </a:rPr>
              <a:t>Hình chóp tứ giác đều </a:t>
            </a:r>
            <a:r>
              <a:rPr lang="en-US" b="1">
                <a:latin typeface="Arial" pitchFamily="34" charset="0"/>
                <a:cs typeface="Arial" pitchFamily="34" charset="0"/>
              </a:rPr>
              <a:t>(đáy liền; không ghép, </a:t>
            </a:r>
            <a:r>
              <a:rPr lang="en-US" b="1">
                <a:latin typeface="Arial" pitchFamily="34" charset="0"/>
                <a:cs typeface="Arial" pitchFamily="34" charset="0"/>
              </a:rPr>
              <a:t>dán</a:t>
            </a:r>
            <a:r>
              <a:rPr lang="en-US" b="1" smtClean="0">
                <a:latin typeface="Arial" pitchFamily="34" charset="0"/>
                <a:cs typeface="Arial" pitchFamily="34" charset="0"/>
              </a:rPr>
              <a:t>) </a:t>
            </a:r>
            <a:endParaRPr lang="pt-BR" b="1">
              <a:latin typeface="Arial" pitchFamily="34" charset="0"/>
              <a:cs typeface="Arial" pitchFamily="34" charset="0"/>
            </a:endParaRPr>
          </a:p>
        </p:txBody>
      </p:sp>
      <p:sp>
        <p:nvSpPr>
          <p:cNvPr id="16" name="TextBox 15"/>
          <p:cNvSpPr txBox="1"/>
          <p:nvPr/>
        </p:nvSpPr>
        <p:spPr>
          <a:xfrm>
            <a:off x="396874" y="4417537"/>
            <a:ext cx="11362198" cy="461665"/>
          </a:xfrm>
          <a:prstGeom prst="rect">
            <a:avLst/>
          </a:prstGeom>
          <a:noFill/>
        </p:spPr>
        <p:txBody>
          <a:bodyPr wrap="square" rtlCol="0">
            <a:spAutoFit/>
          </a:bodyPr>
          <a:lstStyle/>
          <a:p>
            <a:pPr marL="457200" indent="-457200" algn="just">
              <a:buFont typeface="+mj-lt"/>
              <a:buAutoNum type="alphaLcParenR" startAt="6"/>
            </a:pPr>
            <a:r>
              <a:rPr lang="en-US" b="1">
                <a:latin typeface="Arial" pitchFamily="34" charset="0"/>
                <a:cs typeface="Arial" pitchFamily="34" charset="0"/>
              </a:rPr>
              <a:t>Thùng không nắp </a:t>
            </a:r>
            <a:r>
              <a:rPr lang="en-US" b="1">
                <a:latin typeface="Arial" pitchFamily="34" charset="0"/>
                <a:cs typeface="Arial" pitchFamily="34" charset="0"/>
              </a:rPr>
              <a:t>hình </a:t>
            </a:r>
            <a:r>
              <a:rPr lang="en-US" b="1" smtClean="0">
                <a:latin typeface="Arial" pitchFamily="34" charset="0"/>
                <a:cs typeface="Arial" pitchFamily="34" charset="0"/>
              </a:rPr>
              <a:t>chóp cụt tứ giác đều</a:t>
            </a:r>
            <a:endParaRPr lang="pt-BR" b="1">
              <a:latin typeface="Arial" pitchFamily="34" charset="0"/>
              <a:cs typeface="Arial" pitchFamily="34" charset="0"/>
            </a:endParaRPr>
          </a:p>
        </p:txBody>
      </p:sp>
      <p:sp>
        <p:nvSpPr>
          <p:cNvPr id="18" name="TextBox 17"/>
          <p:cNvSpPr txBox="1"/>
          <p:nvPr/>
        </p:nvSpPr>
        <p:spPr>
          <a:xfrm>
            <a:off x="396874" y="4889779"/>
            <a:ext cx="11362198" cy="461665"/>
          </a:xfrm>
          <a:prstGeom prst="rect">
            <a:avLst/>
          </a:prstGeom>
          <a:noFill/>
        </p:spPr>
        <p:txBody>
          <a:bodyPr wrap="square" rtlCol="0">
            <a:spAutoFit/>
          </a:bodyPr>
          <a:lstStyle/>
          <a:p>
            <a:pPr marL="457200" indent="-457200" algn="just">
              <a:buFont typeface="+mj-lt"/>
              <a:buAutoNum type="alphaLcParenR" startAt="7"/>
            </a:pPr>
            <a:r>
              <a:rPr lang="en-US" b="1" smtClean="0">
                <a:latin typeface="Arial" pitchFamily="34" charset="0"/>
                <a:cs typeface="Arial" pitchFamily="34" charset="0"/>
              </a:rPr>
              <a:t>Hình tứ giác đều (chỉ dán 3 cạnh cùng xuất phát từ một đỉnh nào đó)</a:t>
            </a:r>
            <a:endParaRPr lang="pt-BR" b="1">
              <a:latin typeface="Arial" pitchFamily="34" charset="0"/>
              <a:cs typeface="Arial" pitchFamily="34" charset="0"/>
            </a:endParaRPr>
          </a:p>
        </p:txBody>
      </p:sp>
    </p:spTree>
    <p:extLst>
      <p:ext uri="{BB962C8B-B14F-4D97-AF65-F5344CB8AC3E}">
        <p14:creationId xmlns:p14="http://schemas.microsoft.com/office/powerpoint/2010/main" val="2958246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618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a:t>
            </a:r>
            <a:r>
              <a:rPr lang="en-US" sz="2000" b="1" smtClean="0">
                <a:solidFill>
                  <a:schemeClr val="bg1"/>
                </a:solidFill>
                <a:latin typeface="Arial" pitchFamily="34" charset="0"/>
                <a:cs typeface="Arial" pitchFamily="34" charset="0"/>
              </a:rPr>
              <a:t>GẤP GIẤY TẠO DỰNG HÌNH KHÔNG GIAN .</a:t>
            </a:r>
            <a:endParaRPr lang="vi-VN" sz="2000" b="1">
              <a:solidFill>
                <a:schemeClr val="bg1"/>
              </a:solidFill>
              <a:latin typeface="Arial" pitchFamily="34" charset="0"/>
              <a:cs typeface="Arial" pitchFamily="34" charset="0"/>
            </a:endParaRPr>
          </a:p>
        </p:txBody>
      </p:sp>
      <p:sp>
        <p:nvSpPr>
          <p:cNvPr id="16" name="TextBox 15"/>
          <p:cNvSpPr txBox="1"/>
          <p:nvPr/>
        </p:nvSpPr>
        <p:spPr>
          <a:xfrm>
            <a:off x="989012" y="685800"/>
            <a:ext cx="4343400" cy="477054"/>
          </a:xfrm>
          <a:prstGeom prst="rect">
            <a:avLst/>
          </a:prstGeom>
          <a:noFill/>
        </p:spPr>
        <p:txBody>
          <a:bodyPr wrap="square" rtlCol="0">
            <a:spAutoFit/>
          </a:bodyPr>
          <a:lstStyle/>
          <a:p>
            <a:pPr marL="457200" indent="-457200" algn="just">
              <a:buFont typeface="Wingdings" pitchFamily="2" charset="2"/>
              <a:buChar char="§"/>
            </a:pPr>
            <a:r>
              <a:rPr lang="en-US" sz="2500" b="1" smtClean="0">
                <a:solidFill>
                  <a:schemeClr val="accent2">
                    <a:lumMod val="75000"/>
                  </a:schemeClr>
                </a:solidFill>
                <a:latin typeface="Arial" pitchFamily="34" charset="0"/>
                <a:cs typeface="Arial" pitchFamily="34" charset="0"/>
              </a:rPr>
              <a:t>Dụng cụ cần chuẩn bị :</a:t>
            </a:r>
            <a:endParaRPr lang="pt-BR" sz="2500" b="1">
              <a:solidFill>
                <a:schemeClr val="accent2">
                  <a:lumMod val="75000"/>
                </a:schemeClr>
              </a:solidFill>
              <a:latin typeface="Arial" pitchFamily="34" charset="0"/>
              <a:cs typeface="Arial" pitchFamily="34" charset="0"/>
            </a:endParaRPr>
          </a:p>
        </p:txBody>
      </p:sp>
      <p:sp>
        <p:nvSpPr>
          <p:cNvPr id="17" name="TextBox 16"/>
          <p:cNvSpPr txBox="1"/>
          <p:nvPr/>
        </p:nvSpPr>
        <p:spPr>
          <a:xfrm>
            <a:off x="447214" y="1305327"/>
            <a:ext cx="11362198" cy="1246495"/>
          </a:xfrm>
          <a:prstGeom prst="rect">
            <a:avLst/>
          </a:prstGeom>
          <a:noFill/>
        </p:spPr>
        <p:txBody>
          <a:bodyPr wrap="square" rtlCol="0">
            <a:spAutoFit/>
          </a:bodyPr>
          <a:lstStyle/>
          <a:p>
            <a:pPr marL="342900" indent="-342900" algn="just">
              <a:buFontTx/>
              <a:buChar char="-"/>
            </a:pPr>
            <a:r>
              <a:rPr lang="en-US" sz="2500" b="1" smtClean="0">
                <a:latin typeface="Arial" pitchFamily="34" charset="0"/>
                <a:cs typeface="Arial" pitchFamily="34" charset="0"/>
              </a:rPr>
              <a:t>Một số tấm bìa hình vuông (vừa có độ cứng nhất định, vừa có thể gấp)</a:t>
            </a:r>
          </a:p>
          <a:p>
            <a:pPr marL="342900" indent="-342900" algn="just">
              <a:buFontTx/>
              <a:buChar char="-"/>
            </a:pPr>
            <a:r>
              <a:rPr lang="en-US" sz="2500" b="1" smtClean="0">
                <a:latin typeface="Arial" pitchFamily="34" charset="0"/>
                <a:cs typeface="Arial" pitchFamily="34" charset="0"/>
              </a:rPr>
              <a:t>Thước thẳng có chia vạch đo độ dài, ê ke , compa, bút.</a:t>
            </a:r>
          </a:p>
          <a:p>
            <a:pPr marL="342900" indent="-342900" algn="just">
              <a:buFontTx/>
              <a:buChar char="-"/>
            </a:pPr>
            <a:r>
              <a:rPr lang="en-US" sz="2500" b="1" smtClean="0">
                <a:latin typeface="Arial" pitchFamily="34" charset="0"/>
                <a:cs typeface="Arial" pitchFamily="34" charset="0"/>
              </a:rPr>
              <a:t>Băng dính , kéo.</a:t>
            </a:r>
            <a:endParaRPr lang="en-US" sz="2500" b="1">
              <a:latin typeface="Arial" pitchFamily="34" charset="0"/>
              <a:cs typeface="Arial" pitchFamily="34" charset="0"/>
            </a:endParaRPr>
          </a:p>
        </p:txBody>
      </p:sp>
      <p:sp>
        <p:nvSpPr>
          <p:cNvPr id="19" name="TextBox 18"/>
          <p:cNvSpPr txBox="1"/>
          <p:nvPr/>
        </p:nvSpPr>
        <p:spPr>
          <a:xfrm>
            <a:off x="1006474" y="2743200"/>
            <a:ext cx="4343400" cy="477054"/>
          </a:xfrm>
          <a:prstGeom prst="rect">
            <a:avLst/>
          </a:prstGeom>
          <a:noFill/>
        </p:spPr>
        <p:txBody>
          <a:bodyPr wrap="square" rtlCol="0">
            <a:spAutoFit/>
          </a:bodyPr>
          <a:lstStyle/>
          <a:p>
            <a:pPr marL="457200" indent="-457200" algn="just">
              <a:buFont typeface="Wingdings" pitchFamily="2" charset="2"/>
              <a:buChar char="§"/>
            </a:pPr>
            <a:r>
              <a:rPr lang="en-US" sz="2500" b="1" smtClean="0">
                <a:solidFill>
                  <a:schemeClr val="accent2">
                    <a:lumMod val="75000"/>
                  </a:schemeClr>
                </a:solidFill>
                <a:latin typeface="Arial" pitchFamily="34" charset="0"/>
                <a:cs typeface="Arial" pitchFamily="34" charset="0"/>
              </a:rPr>
              <a:t>Gợi ý thực hiện :</a:t>
            </a:r>
            <a:endParaRPr lang="pt-BR" sz="2500" b="1">
              <a:solidFill>
                <a:schemeClr val="accent2">
                  <a:lumMod val="75000"/>
                </a:schemeClr>
              </a:solidFill>
              <a:latin typeface="Arial" pitchFamily="34" charset="0"/>
              <a:cs typeface="Arial" pitchFamily="34" charset="0"/>
            </a:endParaRPr>
          </a:p>
        </p:txBody>
      </p:sp>
      <p:sp>
        <p:nvSpPr>
          <p:cNvPr id="20" name="TextBox 19"/>
          <p:cNvSpPr txBox="1"/>
          <p:nvPr/>
        </p:nvSpPr>
        <p:spPr>
          <a:xfrm>
            <a:off x="447214" y="3325505"/>
            <a:ext cx="11362198" cy="1246495"/>
          </a:xfrm>
          <a:prstGeom prst="rect">
            <a:avLst/>
          </a:prstGeom>
          <a:noFill/>
        </p:spPr>
        <p:txBody>
          <a:bodyPr wrap="square" rtlCol="0">
            <a:spAutoFit/>
          </a:bodyPr>
          <a:lstStyle/>
          <a:p>
            <a:pPr marL="342900" indent="-342900" algn="just">
              <a:buFontTx/>
              <a:buChar char="-"/>
            </a:pPr>
            <a:r>
              <a:rPr lang="en-US" sz="2500" b="1" smtClean="0">
                <a:latin typeface="Arial" pitchFamily="34" charset="0"/>
                <a:cs typeface="Arial" pitchFamily="34" charset="0"/>
              </a:rPr>
              <a:t>Xem lại các bài tập về cách tạo thùng không nắm có dạng hình hộp chữ nhật, hình chóp cụt tứ giác đều, từ đó tìm cách làm đối với các hình còn lại.</a:t>
            </a:r>
            <a:endParaRPr lang="en-US" sz="2500" b="1">
              <a:latin typeface="Arial" pitchFamily="34" charset="0"/>
              <a:cs typeface="Arial" pitchFamily="34" charset="0"/>
            </a:endParaRPr>
          </a:p>
        </p:txBody>
      </p:sp>
    </p:spTree>
    <p:extLst>
      <p:ext uri="{BB962C8B-B14F-4D97-AF65-F5344CB8AC3E}">
        <p14:creationId xmlns:p14="http://schemas.microsoft.com/office/powerpoint/2010/main" val="3227149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6" name="TextBox 15"/>
          <p:cNvSpPr txBox="1"/>
          <p:nvPr/>
        </p:nvSpPr>
        <p:spPr>
          <a:xfrm>
            <a:off x="303212" y="742146"/>
            <a:ext cx="10820400" cy="477054"/>
          </a:xfrm>
          <a:prstGeom prst="rect">
            <a:avLst/>
          </a:prstGeom>
          <a:noFill/>
        </p:spPr>
        <p:txBody>
          <a:bodyPr wrap="square" rtlCol="0">
            <a:spAutoFit/>
          </a:bodyPr>
          <a:lstStyle/>
          <a:p>
            <a:pPr algn="just"/>
            <a:r>
              <a:rPr lang="en-US" sz="2500" b="1" smtClean="0">
                <a:solidFill>
                  <a:schemeClr val="accent2">
                    <a:lumMod val="75000"/>
                  </a:schemeClr>
                </a:solidFill>
                <a:latin typeface="Arial" pitchFamily="34" charset="0"/>
                <a:cs typeface="Arial" pitchFamily="34" charset="0"/>
              </a:rPr>
              <a:t>a) Đo góc giữa </a:t>
            </a:r>
            <a:r>
              <a:rPr lang="vi-VN" sz="2500" b="1" smtClean="0">
                <a:solidFill>
                  <a:schemeClr val="accent2">
                    <a:lumMod val="75000"/>
                  </a:schemeClr>
                </a:solidFill>
                <a:latin typeface="Arial" pitchFamily="34" charset="0"/>
                <a:cs typeface="Arial" pitchFamily="34" charset="0"/>
              </a:rPr>
              <a:t>đường thẳng</a:t>
            </a:r>
            <a:r>
              <a:rPr lang="en-US" sz="2500" b="1" smtClean="0">
                <a:solidFill>
                  <a:schemeClr val="accent2">
                    <a:lumMod val="75000"/>
                  </a:schemeClr>
                </a:solidFill>
                <a:latin typeface="Arial" pitchFamily="34" charset="0"/>
                <a:cs typeface="Arial" pitchFamily="34" charset="0"/>
              </a:rPr>
              <a:t> chứa tia sáng mặt trời và mặt đất phẳng</a:t>
            </a:r>
            <a:endParaRPr lang="pt-BR" sz="2500" b="1">
              <a:solidFill>
                <a:schemeClr val="accent2">
                  <a:lumMod val="75000"/>
                </a:schemeClr>
              </a:solidFill>
              <a:latin typeface="Arial" pitchFamily="34" charset="0"/>
              <a:cs typeface="Arial" pitchFamily="34" charset="0"/>
            </a:endParaRPr>
          </a:p>
        </p:txBody>
      </p:sp>
      <p:sp>
        <p:nvSpPr>
          <p:cNvPr id="17" name="TextBox 16"/>
          <p:cNvSpPr txBox="1"/>
          <p:nvPr/>
        </p:nvSpPr>
        <p:spPr>
          <a:xfrm>
            <a:off x="447214" y="1295400"/>
            <a:ext cx="6942598" cy="1631216"/>
          </a:xfrm>
          <a:prstGeom prst="rect">
            <a:avLst/>
          </a:prstGeom>
          <a:noFill/>
        </p:spPr>
        <p:txBody>
          <a:bodyPr wrap="square" rtlCol="0">
            <a:spAutoFit/>
          </a:bodyPr>
          <a:lstStyle/>
          <a:p>
            <a:pPr marL="342900" indent="-342900">
              <a:buFont typeface="Arial" pitchFamily="34" charset="0"/>
              <a:buChar char="•"/>
            </a:pPr>
            <a:r>
              <a:rPr lang="en-US" sz="2500" b="1" smtClean="0">
                <a:solidFill>
                  <a:schemeClr val="accent2">
                    <a:lumMod val="75000"/>
                  </a:schemeClr>
                </a:solidFill>
                <a:latin typeface="Arial" pitchFamily="34" charset="0"/>
                <a:cs typeface="Arial" pitchFamily="34" charset="0"/>
              </a:rPr>
              <a:t>Dụng cụ cần chuẩn bị :</a:t>
            </a:r>
            <a:br>
              <a:rPr lang="en-US" sz="2500" b="1" smtClean="0">
                <a:solidFill>
                  <a:schemeClr val="accent2">
                    <a:lumMod val="75000"/>
                  </a:schemeClr>
                </a:solidFill>
                <a:latin typeface="Arial" pitchFamily="34" charset="0"/>
                <a:cs typeface="Arial" pitchFamily="34" charset="0"/>
              </a:rPr>
            </a:br>
            <a:r>
              <a:rPr lang="en-US" sz="2500" b="1" smtClean="0">
                <a:latin typeface="Arial" pitchFamily="34" charset="0"/>
                <a:cs typeface="Arial" pitchFamily="34" charset="0"/>
              </a:rPr>
              <a:t>- Cọc nhỏ thẳng cao 1m, thước dây đo độ dài, hình hộp chữ nhật.</a:t>
            </a:r>
            <a:br>
              <a:rPr lang="en-US" sz="2500" b="1" smtClean="0">
                <a:latin typeface="Arial" pitchFamily="34" charset="0"/>
                <a:cs typeface="Arial" pitchFamily="34" charset="0"/>
              </a:rPr>
            </a:br>
            <a:r>
              <a:rPr lang="en-US" sz="2500" b="1" smtClean="0">
                <a:latin typeface="Arial" pitchFamily="34" charset="0"/>
                <a:cs typeface="Arial" pitchFamily="34" charset="0"/>
              </a:rPr>
              <a:t>- Máy tính cầm tay, giấy, bút.</a:t>
            </a:r>
            <a:endParaRPr lang="en-US" sz="2500" b="1">
              <a:latin typeface="Arial" pitchFamily="34" charset="0"/>
              <a:cs typeface="Arial" pitchFamily="34"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1295400"/>
            <a:ext cx="4224337"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3260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wipe(left)">
                                      <p:cBhvr>
                                        <p:cTn id="11" dur="500"/>
                                        <p:tgtEl>
                                          <p:spTgt spid="1536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6" name="TextBox 15"/>
          <p:cNvSpPr txBox="1"/>
          <p:nvPr/>
        </p:nvSpPr>
        <p:spPr>
          <a:xfrm>
            <a:off x="303212" y="685800"/>
            <a:ext cx="10820400" cy="477054"/>
          </a:xfrm>
          <a:prstGeom prst="rect">
            <a:avLst/>
          </a:prstGeom>
          <a:noFill/>
        </p:spPr>
        <p:txBody>
          <a:bodyPr wrap="square" rtlCol="0">
            <a:spAutoFit/>
          </a:bodyPr>
          <a:lstStyle/>
          <a:p>
            <a:pPr algn="just"/>
            <a:r>
              <a:rPr lang="en-US" sz="2500" b="1" smtClean="0">
                <a:solidFill>
                  <a:schemeClr val="accent2">
                    <a:lumMod val="75000"/>
                  </a:schemeClr>
                </a:solidFill>
                <a:latin typeface="Arial" pitchFamily="34" charset="0"/>
                <a:cs typeface="Arial" pitchFamily="34" charset="0"/>
              </a:rPr>
              <a:t>a) Đo góc giữa </a:t>
            </a:r>
            <a:r>
              <a:rPr lang="vi-VN" sz="2500" b="1" smtClean="0">
                <a:solidFill>
                  <a:schemeClr val="accent2">
                    <a:lumMod val="75000"/>
                  </a:schemeClr>
                </a:solidFill>
                <a:latin typeface="Arial" pitchFamily="34" charset="0"/>
                <a:cs typeface="Arial" pitchFamily="34" charset="0"/>
              </a:rPr>
              <a:t>đường thẳng</a:t>
            </a:r>
            <a:r>
              <a:rPr lang="en-US" sz="2500" b="1" smtClean="0">
                <a:solidFill>
                  <a:schemeClr val="accent2">
                    <a:lumMod val="75000"/>
                  </a:schemeClr>
                </a:solidFill>
                <a:latin typeface="Arial" pitchFamily="34" charset="0"/>
                <a:cs typeface="Arial" pitchFamily="34" charset="0"/>
              </a:rPr>
              <a:t> chứa tia sáng mặt trời và mặt đất phẳng</a:t>
            </a:r>
            <a:endParaRPr lang="pt-BR" sz="2500" b="1">
              <a:solidFill>
                <a:schemeClr val="accent2">
                  <a:lumMod val="75000"/>
                </a:schemeClr>
              </a:solidFill>
              <a:latin typeface="Arial" pitchFamily="34" charset="0"/>
              <a:cs typeface="Arial" pitchFamily="34" charset="0"/>
            </a:endParaRPr>
          </a:p>
        </p:txBody>
      </p:sp>
      <p:sp>
        <p:nvSpPr>
          <p:cNvPr id="19" name="TextBox 18"/>
          <p:cNvSpPr txBox="1"/>
          <p:nvPr/>
        </p:nvSpPr>
        <p:spPr>
          <a:xfrm>
            <a:off x="608012" y="1162854"/>
            <a:ext cx="4343400" cy="477054"/>
          </a:xfrm>
          <a:prstGeom prst="rect">
            <a:avLst/>
          </a:prstGeom>
          <a:noFill/>
        </p:spPr>
        <p:txBody>
          <a:bodyPr wrap="square" rtlCol="0">
            <a:spAutoFit/>
          </a:bodyPr>
          <a:lstStyle/>
          <a:p>
            <a:pPr marL="457200" indent="-457200" algn="just">
              <a:buFont typeface="Wingdings" pitchFamily="2" charset="2"/>
              <a:buChar char="§"/>
            </a:pPr>
            <a:r>
              <a:rPr lang="en-US" sz="2500" b="1" smtClean="0">
                <a:solidFill>
                  <a:schemeClr val="accent2">
                    <a:lumMod val="75000"/>
                  </a:schemeClr>
                </a:solidFill>
                <a:latin typeface="Arial" pitchFamily="34" charset="0"/>
                <a:cs typeface="Arial" pitchFamily="34" charset="0"/>
              </a:rPr>
              <a:t>Gợi ý thực hiện :</a:t>
            </a:r>
            <a:endParaRPr lang="pt-BR" sz="2500" b="1">
              <a:solidFill>
                <a:schemeClr val="accent2">
                  <a:lumMod val="75000"/>
                </a:schemeClr>
              </a:solidFill>
              <a:latin typeface="Arial" pitchFamily="34" charset="0"/>
              <a:cs typeface="Arial" pitchFamily="34" charset="0"/>
            </a:endParaRPr>
          </a:p>
        </p:txBody>
      </p:sp>
      <p:sp>
        <p:nvSpPr>
          <p:cNvPr id="20" name="TextBox 19"/>
          <p:cNvSpPr txBox="1"/>
          <p:nvPr/>
        </p:nvSpPr>
        <p:spPr>
          <a:xfrm>
            <a:off x="447214" y="1695569"/>
            <a:ext cx="6866398" cy="769441"/>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D</a:t>
            </a:r>
            <a:r>
              <a:rPr lang="vi-VN" sz="2200" b="1" smtClean="0">
                <a:latin typeface="Arial" pitchFamily="34" charset="0"/>
                <a:cs typeface="Arial" pitchFamily="34" charset="0"/>
              </a:rPr>
              <a:t>ư</a:t>
            </a:r>
            <a:r>
              <a:rPr lang="en-US" sz="2200" b="1" smtClean="0">
                <a:latin typeface="Arial" pitchFamily="34" charset="0"/>
                <a:cs typeface="Arial" pitchFamily="34" charset="0"/>
              </a:rPr>
              <a:t>ới ánh sáng mặt trời, dựng cọc thẳng vuông góc với mặt đất.</a:t>
            </a:r>
            <a:endParaRPr lang="en-US" sz="2200" b="1">
              <a:latin typeface="Arial" pitchFamily="34" charset="0"/>
              <a:cs typeface="Arial" pitchFamily="34"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412" y="1529119"/>
            <a:ext cx="42291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47214" y="2511177"/>
            <a:ext cx="6866398" cy="430887"/>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Đánh dấu bóng trên mặt đất của đầu cọc.</a:t>
            </a:r>
            <a:endParaRPr lang="en-US" sz="2200" b="1">
              <a:latin typeface="Arial" pitchFamily="34" charset="0"/>
              <a:cs typeface="Arial" pitchFamily="34" charset="0"/>
            </a:endParaRPr>
          </a:p>
        </p:txBody>
      </p:sp>
      <p:sp>
        <p:nvSpPr>
          <p:cNvPr id="10" name="TextBox 9"/>
          <p:cNvSpPr txBox="1"/>
          <p:nvPr/>
        </p:nvSpPr>
        <p:spPr>
          <a:xfrm>
            <a:off x="447214" y="2979003"/>
            <a:ext cx="6866398" cy="769441"/>
          </a:xfrm>
          <a:prstGeom prst="rect">
            <a:avLst/>
          </a:prstGeom>
          <a:noFill/>
        </p:spPr>
        <p:txBody>
          <a:bodyPr wrap="square" rtlCol="0">
            <a:spAutoFit/>
          </a:bodyPr>
          <a:lstStyle/>
          <a:p>
            <a:pPr marL="342900" indent="-342900" algn="just">
              <a:buFontTx/>
              <a:buChar char="-"/>
            </a:pP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nối đầu cọc và bóng của nó chính là đường thẳng chứa tía sáng mặt trời.</a:t>
            </a:r>
            <a:endParaRPr lang="en-US" sz="2200" b="1">
              <a:latin typeface="Arial" pitchFamily="34" charset="0"/>
              <a:cs typeface="Arial" pitchFamily="34" charset="0"/>
            </a:endParaRPr>
          </a:p>
        </p:txBody>
      </p:sp>
      <p:sp>
        <p:nvSpPr>
          <p:cNvPr id="11" name="TextBox 10"/>
          <p:cNvSpPr txBox="1"/>
          <p:nvPr/>
        </p:nvSpPr>
        <p:spPr>
          <a:xfrm>
            <a:off x="447214" y="3810000"/>
            <a:ext cx="6866398" cy="1446550"/>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Vì cọc được dựng vuông góc với mặt đất nên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chứa bóng trên mặt đất của nó chính là hình chiếu vuông góc của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trên mặt phẳng chứa mặt đất.</a:t>
            </a:r>
            <a:endParaRPr lang="en-US" sz="2200" b="1">
              <a:latin typeface="Arial" pitchFamily="34" charset="0"/>
              <a:cs typeface="Arial" pitchFamily="34" charset="0"/>
            </a:endParaRPr>
          </a:p>
        </p:txBody>
      </p:sp>
      <p:sp>
        <p:nvSpPr>
          <p:cNvPr id="13" name="TextBox 12"/>
          <p:cNvSpPr txBox="1"/>
          <p:nvPr/>
        </p:nvSpPr>
        <p:spPr>
          <a:xfrm>
            <a:off x="447214" y="5264825"/>
            <a:ext cx="11232024" cy="769441"/>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Góc giữa a và a’ là góc cần đo và có tang bằng tỉ số giữa độ dài của cọc và độ dài bóng của nó trên mặt đất.</a:t>
            </a:r>
            <a:endParaRPr lang="en-US" sz="2200" b="1">
              <a:latin typeface="Arial" pitchFamily="34" charset="0"/>
              <a:cs typeface="Arial" pitchFamily="34" charset="0"/>
            </a:endParaRPr>
          </a:p>
        </p:txBody>
      </p:sp>
      <p:sp>
        <p:nvSpPr>
          <p:cNvPr id="14" name="TextBox 13"/>
          <p:cNvSpPr txBox="1"/>
          <p:nvPr/>
        </p:nvSpPr>
        <p:spPr>
          <a:xfrm>
            <a:off x="608012" y="6019800"/>
            <a:ext cx="11071226" cy="769441"/>
          </a:xfrm>
          <a:prstGeom prst="rect">
            <a:avLst/>
          </a:prstGeom>
          <a:solidFill>
            <a:schemeClr val="accent5">
              <a:lumMod val="20000"/>
              <a:lumOff val="80000"/>
            </a:schemeClr>
          </a:solidFill>
        </p:spPr>
        <p:txBody>
          <a:bodyPr wrap="square" rtlCol="0">
            <a:spAutoFit/>
          </a:bodyPr>
          <a:lstStyle/>
          <a:p>
            <a:pPr marL="342900" indent="-342900" algn="just">
              <a:buFont typeface="Wingdings" pitchFamily="2" charset="2"/>
              <a:buChar char="v"/>
            </a:pPr>
            <a:r>
              <a:rPr lang="en-US" sz="2200" b="1" smtClean="0">
                <a:solidFill>
                  <a:schemeClr val="accent2">
                    <a:lumMod val="75000"/>
                  </a:schemeClr>
                </a:solidFill>
                <a:latin typeface="Arial" pitchFamily="34" charset="0"/>
                <a:cs typeface="Arial" pitchFamily="34" charset="0"/>
              </a:rPr>
              <a:t>Chú ý</a:t>
            </a:r>
            <a:r>
              <a:rPr lang="en-US" sz="2200" b="1" smtClean="0">
                <a:latin typeface="Arial" pitchFamily="34" charset="0"/>
                <a:cs typeface="Arial" pitchFamily="34" charset="0"/>
              </a:rPr>
              <a:t>: Trong tr</a:t>
            </a:r>
            <a:r>
              <a:rPr lang="vi-VN" sz="2200" b="1" smtClean="0">
                <a:latin typeface="Arial" pitchFamily="34" charset="0"/>
                <a:cs typeface="Arial" pitchFamily="34" charset="0"/>
              </a:rPr>
              <a:t>ường hợp</a:t>
            </a:r>
            <a:r>
              <a:rPr lang="en-US" sz="2200" b="1" smtClean="0">
                <a:latin typeface="Arial" pitchFamily="34" charset="0"/>
                <a:cs typeface="Arial" pitchFamily="34" charset="0"/>
              </a:rPr>
              <a:t> mặt đất là mặt phẳng nằm ngang thì có thể dùng dây dọi để tạo phương vuông góc với mặt đất.</a:t>
            </a:r>
            <a:endParaRPr lang="en-US" sz="2200" b="1">
              <a:latin typeface="Arial" pitchFamily="34" charset="0"/>
              <a:cs typeface="Arial" pitchFamily="34" charset="0"/>
            </a:endParaRPr>
          </a:p>
        </p:txBody>
      </p:sp>
    </p:spTree>
    <p:extLst>
      <p:ext uri="{BB962C8B-B14F-4D97-AF65-F5344CB8AC3E}">
        <p14:creationId xmlns:p14="http://schemas.microsoft.com/office/powerpoint/2010/main" val="351902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10" grpId="0"/>
      <p:bldP spid="11" grpId="0"/>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6" name="TextBox 15"/>
          <p:cNvSpPr txBox="1"/>
          <p:nvPr/>
        </p:nvSpPr>
        <p:spPr>
          <a:xfrm>
            <a:off x="447214" y="742146"/>
            <a:ext cx="7552198" cy="2400657"/>
          </a:xfrm>
          <a:prstGeom prst="rect">
            <a:avLst/>
          </a:prstGeom>
          <a:noFill/>
        </p:spPr>
        <p:txBody>
          <a:bodyPr wrap="square" rtlCol="0">
            <a:spAutoFit/>
          </a:bodyPr>
          <a:lstStyle/>
          <a:p>
            <a:pPr algn="just"/>
            <a:r>
              <a:rPr lang="en-US" sz="2500" b="1" smtClean="0">
                <a:latin typeface="Arial" pitchFamily="34" charset="0"/>
                <a:cs typeface="Arial" pitchFamily="34" charset="0"/>
              </a:rPr>
              <a:t>b) Trên mặt đất phẳng kẻ một vạch thẳng a và dựng một cọc thẳng, vuông góc với mặt đất sao cho chân cọc không thuộc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 Hãy đo và tính góc nhị diện có đỉnh là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 và có 2 cạnh tương ứng chứa chân cọc và ngọn cọc.</a:t>
            </a:r>
            <a:endParaRPr lang="pt-BR" sz="2500" b="1">
              <a:latin typeface="Arial" pitchFamily="34" charset="0"/>
              <a:cs typeface="Arial" pitchFamily="34" charset="0"/>
            </a:endParaRPr>
          </a:p>
        </p:txBody>
      </p:sp>
      <p:sp>
        <p:nvSpPr>
          <p:cNvPr id="17" name="TextBox 16"/>
          <p:cNvSpPr txBox="1"/>
          <p:nvPr/>
        </p:nvSpPr>
        <p:spPr>
          <a:xfrm>
            <a:off x="464676" y="3352800"/>
            <a:ext cx="11285998" cy="1631216"/>
          </a:xfrm>
          <a:prstGeom prst="rect">
            <a:avLst/>
          </a:prstGeom>
          <a:noFill/>
        </p:spPr>
        <p:txBody>
          <a:bodyPr wrap="square" rtlCol="0">
            <a:spAutoFit/>
          </a:bodyPr>
          <a:lstStyle/>
          <a:p>
            <a:pPr marL="342900" indent="-342900">
              <a:buFont typeface="Arial" pitchFamily="34" charset="0"/>
              <a:buChar char="•"/>
            </a:pPr>
            <a:r>
              <a:rPr lang="en-US" sz="2500" b="1" smtClean="0">
                <a:solidFill>
                  <a:schemeClr val="accent2">
                    <a:lumMod val="75000"/>
                  </a:schemeClr>
                </a:solidFill>
                <a:latin typeface="Arial" pitchFamily="34" charset="0"/>
                <a:cs typeface="Arial" pitchFamily="34" charset="0"/>
              </a:rPr>
              <a:t>Dụng cụ cần chuẩn bị :</a:t>
            </a:r>
            <a:br>
              <a:rPr lang="en-US" sz="2500" b="1" smtClean="0">
                <a:solidFill>
                  <a:schemeClr val="accent2">
                    <a:lumMod val="75000"/>
                  </a:schemeClr>
                </a:solidFill>
                <a:latin typeface="Arial" pitchFamily="34" charset="0"/>
                <a:cs typeface="Arial" pitchFamily="34" charset="0"/>
              </a:rPr>
            </a:br>
            <a:r>
              <a:rPr lang="en-US" sz="2500" b="1" smtClean="0">
                <a:latin typeface="Arial" pitchFamily="34" charset="0"/>
                <a:cs typeface="Arial" pitchFamily="34" charset="0"/>
              </a:rPr>
              <a:t>- Máy tính cầm tay, giấy, bút, phấn , một hình hộp chữ nhật</a:t>
            </a:r>
            <a:br>
              <a:rPr lang="en-US" sz="2500" b="1" smtClean="0">
                <a:latin typeface="Arial" pitchFamily="34" charset="0"/>
                <a:cs typeface="Arial" pitchFamily="34" charset="0"/>
              </a:rPr>
            </a:br>
            <a:r>
              <a:rPr lang="en-US" sz="2500" b="1" smtClean="0">
                <a:latin typeface="Arial" pitchFamily="34" charset="0"/>
                <a:cs typeface="Arial" pitchFamily="34" charset="0"/>
              </a:rPr>
              <a:t>- Cọc nhỏ, thẳng cao 1m, thước dây đo khoảng cách , một đoạn dây dài 5m.</a:t>
            </a:r>
            <a:endParaRPr lang="en-US" sz="2500" b="1">
              <a:latin typeface="Arial" pitchFamily="34" charset="0"/>
              <a:cs typeface="Arial"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212" y="570874"/>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081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9" name="TextBox 18"/>
          <p:cNvSpPr txBox="1"/>
          <p:nvPr/>
        </p:nvSpPr>
        <p:spPr>
          <a:xfrm>
            <a:off x="540210" y="609600"/>
            <a:ext cx="4343400" cy="477054"/>
          </a:xfrm>
          <a:prstGeom prst="rect">
            <a:avLst/>
          </a:prstGeom>
          <a:noFill/>
        </p:spPr>
        <p:txBody>
          <a:bodyPr wrap="square" rtlCol="0">
            <a:spAutoFit/>
          </a:bodyPr>
          <a:lstStyle/>
          <a:p>
            <a:pPr marL="457200" indent="-457200" algn="just">
              <a:buFont typeface="Wingdings" pitchFamily="2" charset="2"/>
              <a:buChar char="§"/>
            </a:pPr>
            <a:r>
              <a:rPr lang="en-US" sz="2500" b="1" smtClean="0">
                <a:solidFill>
                  <a:schemeClr val="accent2">
                    <a:lumMod val="75000"/>
                  </a:schemeClr>
                </a:solidFill>
                <a:latin typeface="Arial" pitchFamily="34" charset="0"/>
                <a:cs typeface="Arial" pitchFamily="34" charset="0"/>
              </a:rPr>
              <a:t>Gợi ý thực hiện :</a:t>
            </a:r>
            <a:endParaRPr lang="pt-BR" sz="2500" b="1">
              <a:solidFill>
                <a:schemeClr val="accent2">
                  <a:lumMod val="75000"/>
                </a:schemeClr>
              </a:solidFill>
              <a:latin typeface="Arial" pitchFamily="34" charset="0"/>
              <a:cs typeface="Arial" pitchFamily="34" charset="0"/>
            </a:endParaRPr>
          </a:p>
        </p:txBody>
      </p:sp>
      <p:sp>
        <p:nvSpPr>
          <p:cNvPr id="20" name="TextBox 19"/>
          <p:cNvSpPr txBox="1"/>
          <p:nvPr/>
        </p:nvSpPr>
        <p:spPr>
          <a:xfrm>
            <a:off x="227012" y="1142315"/>
            <a:ext cx="7018798" cy="430887"/>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Dùng dây kéo căng và kẻ vạch thẳng a</a:t>
            </a:r>
            <a:endParaRPr lang="en-US" sz="2200" b="1">
              <a:latin typeface="Arial" pitchFamily="34" charset="0"/>
              <a:cs typeface="Arial" pitchFamily="34" charset="0"/>
            </a:endParaRPr>
          </a:p>
        </p:txBody>
      </p:sp>
      <p:sp>
        <p:nvSpPr>
          <p:cNvPr id="15" name="TextBox 14"/>
          <p:cNvSpPr txBox="1"/>
          <p:nvPr/>
        </p:nvSpPr>
        <p:spPr>
          <a:xfrm>
            <a:off x="215899" y="1573202"/>
            <a:ext cx="7018798" cy="1446550"/>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Dựng cọc vuông góc với mặt đất, chân cọc không thuộc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(đặt hình hộp chữ nhật trên mặt đất để xác định phương vuông góc với mặt đất)</a:t>
            </a:r>
            <a:endParaRPr lang="en-US"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TextBox 16"/>
              <p:cNvSpPr txBox="1"/>
              <p:nvPr/>
            </p:nvSpPr>
            <p:spPr>
              <a:xfrm>
                <a:off x="195261" y="3019752"/>
                <a:ext cx="7018798" cy="1456745"/>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Gọi vị trí chân cọc là A, ngọn cọc là B, hình chiếu vuông góc của chân cọc trên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là H. Khi đó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𝑩𝑯𝑨</m:t>
                        </m:r>
                      </m:e>
                    </m:acc>
                  </m:oMath>
                </a14:m>
                <a:r>
                  <a:rPr lang="en-US" sz="2200" b="1" smtClean="0">
                    <a:latin typeface="Arial" pitchFamily="34" charset="0"/>
                    <a:cs typeface="Arial" pitchFamily="34" charset="0"/>
                  </a:rPr>
                  <a:t> là góc phẳng của góc nhị diện cân đo.</a:t>
                </a:r>
                <a:endParaRPr lang="en-US" sz="2200" b="1">
                  <a:latin typeface="Arial" pitchFamily="34" charset="0"/>
                  <a:cs typeface="Arial"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195261" y="3019752"/>
                <a:ext cx="7018798" cy="1456745"/>
              </a:xfrm>
              <a:prstGeom prst="rect">
                <a:avLst/>
              </a:prstGeom>
              <a:blipFill rotWithShape="1">
                <a:blip r:embed="rId3"/>
                <a:stretch>
                  <a:fillRect l="-956" t="-2092" r="-1216" b="-75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195260" y="4476497"/>
                <a:ext cx="11652251" cy="601062"/>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Vì tan</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𝑩𝑯𝑨</m:t>
                        </m:r>
                      </m:e>
                    </m:acc>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𝑨𝑩</m:t>
                        </m:r>
                      </m:num>
                      <m:den>
                        <m:r>
                          <a:rPr lang="en-US" sz="2200" b="1" i="1" smtClean="0">
                            <a:latin typeface="Cambria Math"/>
                            <a:cs typeface="Arial" pitchFamily="34" charset="0"/>
                          </a:rPr>
                          <m:t>𝑨𝑯</m:t>
                        </m:r>
                      </m:den>
                    </m:f>
                  </m:oMath>
                </a14:m>
                <a:r>
                  <a:rPr lang="en-US" sz="2200" b="1" smtClean="0">
                    <a:latin typeface="Arial" pitchFamily="34" charset="0"/>
                    <a:cs typeface="Arial" pitchFamily="34" charset="0"/>
                  </a:rPr>
                  <a:t> nên để tìm số đo của góc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𝑩𝑯𝑨</m:t>
                        </m:r>
                      </m:e>
                    </m:acc>
                  </m:oMath>
                </a14:m>
                <a:r>
                  <a:rPr lang="en-US" sz="2200" b="1" smtClean="0">
                    <a:latin typeface="Arial" pitchFamily="34" charset="0"/>
                    <a:cs typeface="Arial" pitchFamily="34" charset="0"/>
                  </a:rPr>
                  <a:t> ta cần đo AH và AB</a:t>
                </a:r>
                <a:endParaRPr lang="en-US" sz="22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195260" y="4476497"/>
                <a:ext cx="11652251" cy="601062"/>
              </a:xfrm>
              <a:prstGeom prst="rect">
                <a:avLst/>
              </a:prstGeom>
              <a:blipFill rotWithShape="1">
                <a:blip r:embed="rId4"/>
                <a:stretch>
                  <a:fillRect l="-576" b="-3030"/>
                </a:stretch>
              </a:blipFill>
            </p:spPr>
            <p:txBody>
              <a:bodyPr/>
              <a:lstStyle/>
              <a:p>
                <a:r>
                  <a:rPr lang="en-US">
                    <a:noFill/>
                  </a:rPr>
                  <a:t> </a:t>
                </a:r>
              </a:p>
            </p:txBody>
          </p:sp>
        </mc:Fallback>
      </mc:AlternateContent>
      <p:sp>
        <p:nvSpPr>
          <p:cNvPr id="21" name="TextBox 20"/>
          <p:cNvSpPr txBox="1"/>
          <p:nvPr/>
        </p:nvSpPr>
        <p:spPr>
          <a:xfrm>
            <a:off x="195260" y="5077559"/>
            <a:ext cx="11652251" cy="430887"/>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Đo trực tiếp AB</a:t>
            </a:r>
            <a:endParaRPr lang="en-US" sz="2200" b="1">
              <a:latin typeface="Arial" pitchFamily="34" charset="0"/>
              <a:cs typeface="Arial" pitchFamily="34" charset="0"/>
            </a:endParaRPr>
          </a:p>
        </p:txBody>
      </p:sp>
      <p:sp>
        <p:nvSpPr>
          <p:cNvPr id="22" name="TextBox 21"/>
          <p:cNvSpPr txBox="1"/>
          <p:nvPr/>
        </p:nvSpPr>
        <p:spPr>
          <a:xfrm>
            <a:off x="195260" y="5508446"/>
            <a:ext cx="11652251" cy="1107996"/>
          </a:xfrm>
          <a:prstGeom prst="rect">
            <a:avLst/>
          </a:prstGeom>
          <a:noFill/>
        </p:spPr>
        <p:txBody>
          <a:bodyPr wrap="square" rtlCol="0">
            <a:spAutoFit/>
          </a:bodyPr>
          <a:lstStyle/>
          <a:p>
            <a:pPr marL="342900" indent="-342900" algn="just">
              <a:buFontTx/>
              <a:buChar char="-"/>
            </a:pPr>
            <a:r>
              <a:rPr lang="en-US" sz="2200" b="1" smtClean="0">
                <a:latin typeface="Arial" pitchFamily="34" charset="0"/>
                <a:cs typeface="Arial" pitchFamily="34" charset="0"/>
              </a:rPr>
              <a:t>Có thể xác địnhvà đo trực tiếp AH hoặc đo gián tiếp thông qua diện tích (Lấy 2 điểm M, N trên vạch a, đo các cạnh và dùng công thức Heron để tìm diện tích tam giác AMN, sau đó tính chiều cao kẻ từ A của tam giác AMN)</a:t>
            </a:r>
            <a:endParaRPr lang="en-US" sz="2200" b="1">
              <a:latin typeface="Arial" pitchFamily="34" charset="0"/>
              <a:cs typeface="Arial" pitchFamily="34" charset="0"/>
            </a:endParaRPr>
          </a:p>
        </p:txBody>
      </p:sp>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212" y="762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1173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5" grpId="0"/>
      <p:bldP spid="17" grpId="0"/>
      <p:bldP spid="18"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123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ĐO ĐẠC VÀ TÍNH TOÁN .</a:t>
            </a:r>
            <a:endParaRPr lang="vi-VN" sz="2000" b="1">
              <a:solidFill>
                <a:schemeClr val="bg1"/>
              </a:solidFill>
              <a:latin typeface="Arial" pitchFamily="34" charset="0"/>
              <a:cs typeface="Arial" pitchFamily="34" charset="0"/>
            </a:endParaRPr>
          </a:p>
        </p:txBody>
      </p:sp>
      <p:sp>
        <p:nvSpPr>
          <p:cNvPr id="16" name="TextBox 15"/>
          <p:cNvSpPr txBox="1"/>
          <p:nvPr/>
        </p:nvSpPr>
        <p:spPr>
          <a:xfrm>
            <a:off x="447214" y="685800"/>
            <a:ext cx="8161798" cy="477054"/>
          </a:xfrm>
          <a:prstGeom prst="rect">
            <a:avLst/>
          </a:prstGeom>
          <a:noFill/>
        </p:spPr>
        <p:txBody>
          <a:bodyPr wrap="square" rtlCol="0">
            <a:spAutoFit/>
          </a:bodyPr>
          <a:lstStyle/>
          <a:p>
            <a:pPr algn="just"/>
            <a:r>
              <a:rPr lang="en-US" sz="2500" b="1" smtClean="0">
                <a:solidFill>
                  <a:schemeClr val="accent2">
                    <a:lumMod val="75000"/>
                  </a:schemeClr>
                </a:solidFill>
                <a:latin typeface="Arial" pitchFamily="34" charset="0"/>
                <a:cs typeface="Arial" pitchFamily="34" charset="0"/>
              </a:rPr>
              <a:t>c) Đo và tính thể tích hình được tạo dựng ở Mục 1</a:t>
            </a:r>
            <a:endParaRPr lang="pt-BR" sz="2500" b="1">
              <a:solidFill>
                <a:schemeClr val="accent2">
                  <a:lumMod val="75000"/>
                </a:schemeClr>
              </a:solidFill>
              <a:latin typeface="Arial" pitchFamily="34" charset="0"/>
              <a:cs typeface="Arial" pitchFamily="34" charset="0"/>
            </a:endParaRPr>
          </a:p>
        </p:txBody>
      </p:sp>
      <p:sp>
        <p:nvSpPr>
          <p:cNvPr id="17" name="TextBox 16"/>
          <p:cNvSpPr txBox="1"/>
          <p:nvPr/>
        </p:nvSpPr>
        <p:spPr>
          <a:xfrm>
            <a:off x="447214" y="1162854"/>
            <a:ext cx="11285998" cy="1246495"/>
          </a:xfrm>
          <a:prstGeom prst="rect">
            <a:avLst/>
          </a:prstGeom>
          <a:noFill/>
        </p:spPr>
        <p:txBody>
          <a:bodyPr wrap="square" rtlCol="0">
            <a:spAutoFit/>
          </a:bodyPr>
          <a:lstStyle/>
          <a:p>
            <a:pPr marL="342900" indent="-342900">
              <a:buFont typeface="Arial" pitchFamily="34" charset="0"/>
              <a:buChar char="•"/>
            </a:pPr>
            <a:r>
              <a:rPr lang="en-US" sz="2500" b="1" smtClean="0">
                <a:solidFill>
                  <a:schemeClr val="accent2">
                    <a:lumMod val="75000"/>
                  </a:schemeClr>
                </a:solidFill>
                <a:latin typeface="Arial" pitchFamily="34" charset="0"/>
                <a:cs typeface="Arial" pitchFamily="34" charset="0"/>
              </a:rPr>
              <a:t>Dụng cụ cần chuẩn bị :</a:t>
            </a:r>
            <a:br>
              <a:rPr lang="en-US" sz="2500" b="1" smtClean="0">
                <a:solidFill>
                  <a:schemeClr val="accent2">
                    <a:lumMod val="75000"/>
                  </a:schemeClr>
                </a:solidFill>
                <a:latin typeface="Arial" pitchFamily="34" charset="0"/>
                <a:cs typeface="Arial" pitchFamily="34" charset="0"/>
              </a:rPr>
            </a:br>
            <a:r>
              <a:rPr lang="en-US" sz="2500" b="1" smtClean="0">
                <a:latin typeface="Arial" pitchFamily="34" charset="0"/>
                <a:cs typeface="Arial" pitchFamily="34" charset="0"/>
              </a:rPr>
              <a:t>- Có thể dùng hình chóp đều, hình chóp cụt đều, hình lăng trụ đều đã được tạo sẵn để bỏ qua bước tạo hình.</a:t>
            </a:r>
            <a:endParaRPr lang="en-US" sz="2500" b="1">
              <a:latin typeface="Arial" pitchFamily="34" charset="0"/>
              <a:cs typeface="Arial" pitchFamily="34" charset="0"/>
            </a:endParaRPr>
          </a:p>
        </p:txBody>
      </p:sp>
      <p:sp>
        <p:nvSpPr>
          <p:cNvPr id="7" name="TextBox 6"/>
          <p:cNvSpPr txBox="1"/>
          <p:nvPr/>
        </p:nvSpPr>
        <p:spPr>
          <a:xfrm>
            <a:off x="599614" y="2667000"/>
            <a:ext cx="11285998" cy="1631216"/>
          </a:xfrm>
          <a:prstGeom prst="rect">
            <a:avLst/>
          </a:prstGeom>
          <a:noFill/>
        </p:spPr>
        <p:txBody>
          <a:bodyPr wrap="square" rtlCol="0">
            <a:spAutoFit/>
          </a:bodyPr>
          <a:lstStyle/>
          <a:p>
            <a:pPr marL="342900" indent="-342900">
              <a:buFont typeface="Arial" pitchFamily="34" charset="0"/>
              <a:buChar char="•"/>
            </a:pPr>
            <a:r>
              <a:rPr lang="en-US" sz="2500" b="1">
                <a:solidFill>
                  <a:schemeClr val="accent2">
                    <a:lumMod val="75000"/>
                  </a:schemeClr>
                </a:solidFill>
                <a:latin typeface="Arial" pitchFamily="34" charset="0"/>
                <a:cs typeface="Arial" pitchFamily="34" charset="0"/>
              </a:rPr>
              <a:t>Gợi ý thực </a:t>
            </a:r>
            <a:r>
              <a:rPr lang="en-US" sz="2500" b="1">
                <a:solidFill>
                  <a:schemeClr val="accent2">
                    <a:lumMod val="75000"/>
                  </a:schemeClr>
                </a:solidFill>
                <a:latin typeface="Arial" pitchFamily="34" charset="0"/>
                <a:cs typeface="Arial" pitchFamily="34" charset="0"/>
              </a:rPr>
              <a:t>hiện </a:t>
            </a:r>
            <a:r>
              <a:rPr lang="en-US" sz="2500" b="1" smtClean="0">
                <a:solidFill>
                  <a:schemeClr val="accent2">
                    <a:lumMod val="75000"/>
                  </a:schemeClr>
                </a:solidFill>
                <a:latin typeface="Arial" pitchFamily="34" charset="0"/>
                <a:cs typeface="Arial" pitchFamily="34" charset="0"/>
              </a:rPr>
              <a:t>:</a:t>
            </a:r>
            <a:endParaRPr lang="pt-BR" sz="2500" b="1" smtClean="0">
              <a:solidFill>
                <a:schemeClr val="accent2">
                  <a:lumMod val="75000"/>
                </a:schemeClr>
              </a:solidFill>
              <a:latin typeface="Arial" pitchFamily="34" charset="0"/>
              <a:cs typeface="Arial" pitchFamily="34" charset="0"/>
            </a:endParaRPr>
          </a:p>
          <a:p>
            <a:r>
              <a:rPr lang="en-US" sz="2500" b="1" smtClean="0">
                <a:latin typeface="Arial" pitchFamily="34" charset="0"/>
                <a:cs typeface="Arial" pitchFamily="34" charset="0"/>
              </a:rPr>
              <a:t>- Đối với mỗi hình này ta có thể dùng thước đo độ dài các cạnh . Từ đó dựa vào kiến thức về các hình này để suy ra chiều cao và diện tích của mặt cần thiết , từ đó tính thể tích.</a:t>
            </a:r>
            <a:endParaRPr lang="en-US" sz="2500" b="1">
              <a:latin typeface="Arial" pitchFamily="34" charset="0"/>
              <a:cs typeface="Arial" pitchFamily="34" charset="0"/>
            </a:endParaRPr>
          </a:p>
        </p:txBody>
      </p:sp>
    </p:spTree>
    <p:extLst>
      <p:ext uri="{BB962C8B-B14F-4D97-AF65-F5344CB8AC3E}">
        <p14:creationId xmlns:p14="http://schemas.microsoft.com/office/powerpoint/2010/main" val="1423210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57953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3 </a:t>
            </a:r>
            <a:r>
              <a:rPr lang="en-US" sz="2000"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VẼ HÌNH VỚI PHẦN MỀM GEOGEBRA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303212" y="685800"/>
            <a:ext cx="11582400" cy="5029200"/>
            <a:chOff x="303212" y="685800"/>
            <a:chExt cx="11582400" cy="5029200"/>
          </a:xfrm>
        </p:grpSpPr>
        <p:sp>
          <p:nvSpPr>
            <p:cNvPr id="19" name="Rounded Rectangle 18"/>
            <p:cNvSpPr/>
            <p:nvPr/>
          </p:nvSpPr>
          <p:spPr>
            <a:xfrm>
              <a:off x="303212" y="685800"/>
              <a:ext cx="11582400" cy="5029200"/>
            </a:xfrm>
            <a:prstGeom prst="roundRect">
              <a:avLst>
                <a:gd name="adj" fmla="val 2570"/>
              </a:avLst>
            </a:prstGeom>
            <a:solidFill>
              <a:schemeClr val="accent5">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7214" y="762000"/>
              <a:ext cx="11285998" cy="477054"/>
            </a:xfrm>
            <a:prstGeom prst="rect">
              <a:avLst/>
            </a:prstGeom>
            <a:noFill/>
          </p:spPr>
          <p:txBody>
            <a:bodyPr wrap="square" rtlCol="0">
              <a:spAutoFit/>
            </a:bodyPr>
            <a:lstStyle/>
            <a:p>
              <a:pPr marL="342900" indent="-342900">
                <a:buFont typeface="Wingdings" pitchFamily="2" charset="2"/>
                <a:buChar char="§"/>
              </a:pPr>
              <a:r>
                <a:rPr lang="en-US" sz="2500" b="1" smtClean="0">
                  <a:latin typeface="Arial" pitchFamily="34" charset="0"/>
                  <a:cs typeface="Arial" pitchFamily="34" charset="0"/>
                </a:rPr>
                <a:t>Để vẽ một hình lăng trụ , em có thể thực hiện theo các bước sau :</a:t>
              </a:r>
              <a:endParaRPr lang="en-US" sz="2500" b="1">
                <a:latin typeface="Arial" pitchFamily="34" charset="0"/>
                <a:cs typeface="Arial" pitchFamily="34" charset="0"/>
              </a:endParaRPr>
            </a:p>
          </p:txBody>
        </p:sp>
      </p:grpSp>
      <p:sp>
        <p:nvSpPr>
          <p:cNvPr id="8" name="TextBox 7"/>
          <p:cNvSpPr txBox="1"/>
          <p:nvPr/>
        </p:nvSpPr>
        <p:spPr>
          <a:xfrm>
            <a:off x="379412" y="1239858"/>
            <a:ext cx="11285998" cy="477054"/>
          </a:xfrm>
          <a:prstGeom prst="rect">
            <a:avLst/>
          </a:prstGeom>
          <a:noFill/>
        </p:spPr>
        <p:txBody>
          <a:bodyPr wrap="square" rtlCol="0">
            <a:spAutoFit/>
          </a:bodyPr>
          <a:lstStyle/>
          <a:p>
            <a:r>
              <a:rPr lang="en-US" sz="2300" b="1" i="1" smtClean="0">
                <a:solidFill>
                  <a:schemeClr val="accent2">
                    <a:lumMod val="75000"/>
                  </a:schemeClr>
                </a:solidFill>
                <a:latin typeface="Arial" pitchFamily="34" charset="0"/>
                <a:cs typeface="Arial" pitchFamily="34" charset="0"/>
              </a:rPr>
              <a:t>Bước 1</a:t>
            </a:r>
            <a:r>
              <a:rPr lang="en-US" sz="2500" b="1" smtClean="0">
                <a:latin typeface="Arial" pitchFamily="34" charset="0"/>
                <a:cs typeface="Arial" pitchFamily="34" charset="0"/>
              </a:rPr>
              <a:t>: Vẽ một đáy của hình lăng trụ.</a:t>
            </a:r>
            <a:endParaRPr lang="en-US" sz="2500" b="1">
              <a:latin typeface="Arial" pitchFamily="34" charset="0"/>
              <a:cs typeface="Arial" pitchFamily="34" charset="0"/>
            </a:endParaRPr>
          </a:p>
        </p:txBody>
      </p:sp>
      <p:sp>
        <p:nvSpPr>
          <p:cNvPr id="10" name="TextBox 9"/>
          <p:cNvSpPr txBox="1"/>
          <p:nvPr/>
        </p:nvSpPr>
        <p:spPr>
          <a:xfrm>
            <a:off x="445626" y="2438400"/>
            <a:ext cx="11285998" cy="477054"/>
          </a:xfrm>
          <a:prstGeom prst="rect">
            <a:avLst/>
          </a:prstGeom>
          <a:noFill/>
        </p:spPr>
        <p:txBody>
          <a:bodyPr wrap="square" rtlCol="0">
            <a:spAutoFit/>
          </a:bodyPr>
          <a:lstStyle/>
          <a:p>
            <a:r>
              <a:rPr lang="en-US" sz="2300" b="1" i="1">
                <a:solidFill>
                  <a:schemeClr val="accent2">
                    <a:lumMod val="75000"/>
                  </a:schemeClr>
                </a:solidFill>
                <a:latin typeface="Arial" pitchFamily="34" charset="0"/>
                <a:cs typeface="Arial" pitchFamily="34" charset="0"/>
              </a:rPr>
              <a:t>Bước 2</a:t>
            </a:r>
            <a:r>
              <a:rPr lang="en-US" sz="2500" b="1" smtClean="0">
                <a:latin typeface="Arial" pitchFamily="34" charset="0"/>
                <a:cs typeface="Arial" pitchFamily="34" charset="0"/>
              </a:rPr>
              <a:t>: Vẽ đáy thứ hai của </a:t>
            </a:r>
            <a:r>
              <a:rPr lang="en-US" sz="2500" b="1">
                <a:latin typeface="Arial" pitchFamily="34" charset="0"/>
                <a:cs typeface="Arial" pitchFamily="34" charset="0"/>
              </a:rPr>
              <a:t>hình lăng </a:t>
            </a:r>
            <a:r>
              <a:rPr lang="en-US" sz="2500" b="1">
                <a:latin typeface="Arial" pitchFamily="34" charset="0"/>
                <a:cs typeface="Arial" pitchFamily="34" charset="0"/>
              </a:rPr>
              <a:t>trụ</a:t>
            </a:r>
            <a:r>
              <a:rPr lang="en-US" sz="2500" b="1" smtClean="0">
                <a:latin typeface="Arial" pitchFamily="34" charset="0"/>
                <a:cs typeface="Arial" pitchFamily="34" charset="0"/>
              </a:rPr>
              <a:t>. </a:t>
            </a:r>
            <a:endParaRPr lang="en-US" sz="2500" b="1">
              <a:latin typeface="Arial" pitchFamily="34" charset="0"/>
              <a:cs typeface="Arial" pitchFamily="34" charset="0"/>
            </a:endParaRPr>
          </a:p>
        </p:txBody>
      </p:sp>
      <p:sp>
        <p:nvSpPr>
          <p:cNvPr id="11" name="TextBox 10"/>
          <p:cNvSpPr txBox="1"/>
          <p:nvPr/>
        </p:nvSpPr>
        <p:spPr>
          <a:xfrm>
            <a:off x="684212" y="2895600"/>
            <a:ext cx="11285998" cy="861774"/>
          </a:xfrm>
          <a:prstGeom prst="rect">
            <a:avLst/>
          </a:prstGeom>
          <a:noFill/>
        </p:spPr>
        <p:txBody>
          <a:bodyPr wrap="square" rtlCol="0">
            <a:spAutoFit/>
          </a:bodyPr>
          <a:lstStyle/>
          <a:p>
            <a:r>
              <a:rPr lang="en-US" sz="2500" b="1" smtClean="0">
                <a:latin typeface="Arial" pitchFamily="34" charset="0"/>
                <a:cs typeface="Arial" pitchFamily="34" charset="0"/>
              </a:rPr>
              <a:t>Chọn đa giác vừa vẽ và thực hiện lệnh “Duplicate” để nhận được một bản sao của đa giác đó. Kéo và thả bản sao đến vị trí mới.</a:t>
            </a:r>
            <a:endParaRPr lang="en-US" sz="2500" b="1">
              <a:latin typeface="Arial" pitchFamily="34" charset="0"/>
              <a:cs typeface="Arial" pitchFamily="34" charset="0"/>
            </a:endParaRPr>
          </a:p>
        </p:txBody>
      </p:sp>
      <p:sp>
        <p:nvSpPr>
          <p:cNvPr id="13" name="TextBox 12"/>
          <p:cNvSpPr txBox="1"/>
          <p:nvPr/>
        </p:nvSpPr>
        <p:spPr>
          <a:xfrm>
            <a:off x="434513" y="3810000"/>
            <a:ext cx="11285998" cy="477054"/>
          </a:xfrm>
          <a:prstGeom prst="rect">
            <a:avLst/>
          </a:prstGeom>
          <a:noFill/>
        </p:spPr>
        <p:txBody>
          <a:bodyPr wrap="square" rtlCol="0">
            <a:spAutoFit/>
          </a:bodyPr>
          <a:lstStyle/>
          <a:p>
            <a:r>
              <a:rPr lang="en-US" sz="2300" b="1" i="1">
                <a:solidFill>
                  <a:schemeClr val="accent2">
                    <a:lumMod val="75000"/>
                  </a:schemeClr>
                </a:solidFill>
                <a:latin typeface="Arial" pitchFamily="34" charset="0"/>
                <a:cs typeface="Arial" pitchFamily="34" charset="0"/>
              </a:rPr>
              <a:t>Bước 3</a:t>
            </a:r>
            <a:r>
              <a:rPr lang="en-US" sz="2500" b="1" smtClean="0">
                <a:latin typeface="Arial" pitchFamily="34" charset="0"/>
                <a:cs typeface="Arial" pitchFamily="34" charset="0"/>
              </a:rPr>
              <a:t>: Vẽ các cạnh của </a:t>
            </a:r>
            <a:r>
              <a:rPr lang="en-US" sz="2500" b="1">
                <a:latin typeface="Arial" pitchFamily="34" charset="0"/>
                <a:cs typeface="Arial" pitchFamily="34" charset="0"/>
              </a:rPr>
              <a:t>hình lăng </a:t>
            </a:r>
            <a:r>
              <a:rPr lang="en-US" sz="2500" b="1">
                <a:latin typeface="Arial" pitchFamily="34" charset="0"/>
                <a:cs typeface="Arial" pitchFamily="34" charset="0"/>
              </a:rPr>
              <a:t>trụ</a:t>
            </a:r>
            <a:r>
              <a:rPr lang="en-US" sz="2500" b="1" smtClean="0">
                <a:latin typeface="Arial" pitchFamily="34" charset="0"/>
                <a:cs typeface="Arial" pitchFamily="34" charset="0"/>
              </a:rPr>
              <a:t>. </a:t>
            </a:r>
            <a:endParaRPr lang="en-US" sz="2500" b="1">
              <a:latin typeface="Arial" pitchFamily="34" charset="0"/>
              <a:cs typeface="Arial" pitchFamily="34" charset="0"/>
            </a:endParaRPr>
          </a:p>
        </p:txBody>
      </p:sp>
      <p:sp>
        <p:nvSpPr>
          <p:cNvPr id="14" name="TextBox 13"/>
          <p:cNvSpPr txBox="1"/>
          <p:nvPr/>
        </p:nvSpPr>
        <p:spPr>
          <a:xfrm>
            <a:off x="684212" y="4267200"/>
            <a:ext cx="11285998" cy="861774"/>
          </a:xfrm>
          <a:prstGeom prst="rect">
            <a:avLst/>
          </a:prstGeom>
          <a:noFill/>
        </p:spPr>
        <p:txBody>
          <a:bodyPr wrap="square" rtlCol="0">
            <a:spAutoFit/>
          </a:bodyPr>
          <a:lstStyle/>
          <a:p>
            <a:r>
              <a:rPr lang="en-US" sz="2500" b="1" smtClean="0">
                <a:latin typeface="Arial" pitchFamily="34" charset="0"/>
                <a:cs typeface="Arial" pitchFamily="34" charset="0"/>
              </a:rPr>
              <a:t>Nối các đỉnh của đa giác ban đầu với các đỉnh tương ứng thuộc bản sao của nó</a:t>
            </a:r>
            <a:endParaRPr lang="en-US" sz="2500" b="1">
              <a:latin typeface="Arial" pitchFamily="34" charset="0"/>
              <a:cs typeface="Arial" pitchFamily="34" charset="0"/>
            </a:endParaRPr>
          </a:p>
        </p:txBody>
      </p:sp>
      <p:sp>
        <p:nvSpPr>
          <p:cNvPr id="15" name="TextBox 14"/>
          <p:cNvSpPr txBox="1"/>
          <p:nvPr/>
        </p:nvSpPr>
        <p:spPr>
          <a:xfrm>
            <a:off x="434513" y="5105400"/>
            <a:ext cx="11285998" cy="477054"/>
          </a:xfrm>
          <a:prstGeom prst="rect">
            <a:avLst/>
          </a:prstGeom>
          <a:noFill/>
        </p:spPr>
        <p:txBody>
          <a:bodyPr wrap="square" rtlCol="0">
            <a:spAutoFit/>
          </a:bodyPr>
          <a:lstStyle/>
          <a:p>
            <a:r>
              <a:rPr lang="en-US" sz="2300" b="1" i="1">
                <a:solidFill>
                  <a:schemeClr val="accent2">
                    <a:lumMod val="75000"/>
                  </a:schemeClr>
                </a:solidFill>
                <a:latin typeface="Arial" pitchFamily="34" charset="0"/>
                <a:cs typeface="Arial" pitchFamily="34" charset="0"/>
              </a:rPr>
              <a:t>Bước 4</a:t>
            </a:r>
            <a:r>
              <a:rPr lang="en-US" sz="2500" b="1" smtClean="0">
                <a:latin typeface="Arial" pitchFamily="34" charset="0"/>
                <a:cs typeface="Arial" pitchFamily="34" charset="0"/>
              </a:rPr>
              <a:t>: Hoàn thành hình </a:t>
            </a:r>
            <a:r>
              <a:rPr lang="en-US" sz="2500" b="1">
                <a:latin typeface="Arial" pitchFamily="34" charset="0"/>
                <a:cs typeface="Arial" pitchFamily="34" charset="0"/>
              </a:rPr>
              <a:t>lăng </a:t>
            </a:r>
            <a:r>
              <a:rPr lang="en-US" sz="2500" b="1">
                <a:latin typeface="Arial" pitchFamily="34" charset="0"/>
                <a:cs typeface="Arial" pitchFamily="34" charset="0"/>
              </a:rPr>
              <a:t>trụ</a:t>
            </a:r>
            <a:r>
              <a:rPr lang="en-US" sz="2500" b="1" smtClean="0">
                <a:latin typeface="Arial" pitchFamily="34" charset="0"/>
                <a:cs typeface="Arial" pitchFamily="34" charset="0"/>
              </a:rPr>
              <a:t>. </a:t>
            </a:r>
            <a:endParaRPr lang="en-US" sz="2500" b="1">
              <a:latin typeface="Arial" pitchFamily="34" charset="0"/>
              <a:cs typeface="Arial" pitchFamily="34" charset="0"/>
            </a:endParaRPr>
          </a:p>
        </p:txBody>
      </p:sp>
      <p:grpSp>
        <p:nvGrpSpPr>
          <p:cNvPr id="2" name="Group 1"/>
          <p:cNvGrpSpPr/>
          <p:nvPr/>
        </p:nvGrpSpPr>
        <p:grpSpPr>
          <a:xfrm>
            <a:off x="684212" y="1695393"/>
            <a:ext cx="8534400" cy="659244"/>
            <a:chOff x="684212" y="1695393"/>
            <a:chExt cx="8534400" cy="659244"/>
          </a:xfrm>
        </p:grpSpPr>
        <p:sp>
          <p:nvSpPr>
            <p:cNvPr id="9" name="TextBox 8"/>
            <p:cNvSpPr txBox="1"/>
            <p:nvPr/>
          </p:nvSpPr>
          <p:spPr>
            <a:xfrm>
              <a:off x="684212" y="1828800"/>
              <a:ext cx="8534400" cy="477054"/>
            </a:xfrm>
            <a:prstGeom prst="rect">
              <a:avLst/>
            </a:prstGeom>
            <a:noFill/>
          </p:spPr>
          <p:txBody>
            <a:bodyPr wrap="square" rtlCol="0">
              <a:spAutoFit/>
            </a:bodyPr>
            <a:lstStyle/>
            <a:p>
              <a:r>
                <a:rPr lang="en-US" sz="2500" b="1" smtClean="0">
                  <a:latin typeface="Arial" pitchFamily="34" charset="0"/>
                  <a:cs typeface="Arial" pitchFamily="34" charset="0"/>
                </a:rPr>
                <a:t>Chọn công cụ        và vẽ một đa giác với số cạnh tuỳ ý.</a:t>
              </a:r>
              <a:endParaRPr lang="en-US" sz="2500" b="1">
                <a:latin typeface="Arial" pitchFamily="34" charset="0"/>
                <a:cs typeface="Arial" pitchFamily="34" charset="0"/>
              </a:endParaRPr>
            </a:p>
          </p:txBody>
        </p:sp>
        <p:pic>
          <p:nvPicPr>
            <p:cNvPr id="2048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417"/>
            <a:stretch/>
          </p:blipFill>
          <p:spPr bwMode="auto">
            <a:xfrm>
              <a:off x="2964832" y="1695393"/>
              <a:ext cx="585680" cy="65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584265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43664</TotalTime>
  <Words>1018</Words>
  <PresentationFormat>Custom</PresentationFormat>
  <Paragraphs>69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2024-01-24T04:01:54Z</dcterms:modified>
</cp:coreProperties>
</file>