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57" r:id="rId4"/>
    <p:sldId id="273" r:id="rId5"/>
    <p:sldId id="295" r:id="rId6"/>
    <p:sldId id="259" r:id="rId7"/>
    <p:sldId id="275" r:id="rId8"/>
    <p:sldId id="276" r:id="rId9"/>
    <p:sldId id="258" r:id="rId10"/>
    <p:sldId id="279" r:id="rId11"/>
    <p:sldId id="280" r:id="rId12"/>
    <p:sldId id="287" r:id="rId13"/>
    <p:sldId id="288" r:id="rId14"/>
    <p:sldId id="289" r:id="rId15"/>
    <p:sldId id="291" r:id="rId16"/>
    <p:sldId id="292" r:id="rId17"/>
    <p:sldId id="293" r:id="rId18"/>
    <p:sldId id="294" r:id="rId19"/>
  </p:sldIdLst>
  <p:sldSz cx="18288000" cy="10287000"/>
  <p:notesSz cx="6858000" cy="9144000"/>
  <p:embeddedFontLs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8" d="100"/>
          <a:sy n="28" d="100"/>
        </p:scale>
        <p:origin x="-756"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1.png"/><Relationship Id="rId10" Type="http://schemas.openxmlformats.org/officeDocument/2006/relationships/image" Target="../media/image450.svg"/><Relationship Id="rId19" Type="http://schemas.openxmlformats.org/officeDocument/2006/relationships/image" Target="../media/image32.png"/><Relationship Id="rId9" Type="http://schemas.openxmlformats.org/officeDocument/2006/relationships/image" Target="../media/image8.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20"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1.png"/><Relationship Id="rId10" Type="http://schemas.openxmlformats.org/officeDocument/2006/relationships/image" Target="../media/image450.svg"/><Relationship Id="rId19" Type="http://schemas.openxmlformats.org/officeDocument/2006/relationships/image" Target="../media/image33.png"/><Relationship Id="rId9" Type="http://schemas.openxmlformats.org/officeDocument/2006/relationships/image" Target="../media/image8.png"/><Relationship Id="rId14" Type="http://schemas.openxmlformats.org/officeDocument/2006/relationships/image" Target="../media/image69.svg"/></Relationships>
</file>

<file path=ppt/slides/_rels/slide12.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56.svg"/><Relationship Id="rId5" Type="http://schemas.openxmlformats.org/officeDocument/2006/relationships/image" Target="../media/image68.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113.svg"/><Relationship Id="rId7" Type="http://schemas.openxmlformats.org/officeDocument/2006/relationships/image" Target="../media/image38.png"/><Relationship Id="rId12" Type="http://schemas.openxmlformats.org/officeDocument/2006/relationships/image" Target="../media/image150.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8.svg"/><Relationship Id="rId4" Type="http://schemas.openxmlformats.org/officeDocument/2006/relationships/image" Target="../media/image35.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13" Type="http://schemas.openxmlformats.org/officeDocument/2006/relationships/image" Target="../media/image134.svg"/><Relationship Id="rId12" Type="http://schemas.openxmlformats.org/officeDocument/2006/relationships/image" Target="../media/image43.png"/><Relationship Id="rId7" Type="http://schemas.openxmlformats.org/officeDocument/2006/relationships/image" Target="../media/image84.svg"/><Relationship Id="rId2" Type="http://schemas.openxmlformats.org/officeDocument/2006/relationships/image" Target="../media/image40.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32.svg"/><Relationship Id="rId5" Type="http://schemas.openxmlformats.org/officeDocument/2006/relationships/image" Target="../media/image70.svg"/><Relationship Id="rId15" Type="http://schemas.openxmlformats.org/officeDocument/2006/relationships/image" Target="../media/image136.svg"/><Relationship Id="rId10" Type="http://schemas.openxmlformats.org/officeDocument/2006/relationships/image" Target="../media/image42.png"/><Relationship Id="rId9" Type="http://schemas.openxmlformats.org/officeDocument/2006/relationships/image" Target="../media/image130.sv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10.svg"/><Relationship Id="rId5" Type="http://schemas.openxmlformats.org/officeDocument/2006/relationships/image" Target="../media/image68.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48.png"/><Relationship Id="rId18" Type="http://schemas.openxmlformats.org/officeDocument/2006/relationships/image" Target="../media/image80.svg"/><Relationship Id="rId7" Type="http://schemas.openxmlformats.org/officeDocument/2006/relationships/image" Target="../media/image40.png"/><Relationship Id="rId12" Type="http://schemas.openxmlformats.org/officeDocument/2006/relationships/image" Target="../media/image74.sv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68.svg"/><Relationship Id="rId15" Type="http://schemas.openxmlformats.org/officeDocument/2006/relationships/image" Target="../media/image49.png"/><Relationship Id="rId19" Type="http://schemas.openxmlformats.org/officeDocument/2006/relationships/image" Target="../media/image51.png"/><Relationship Id="rId9" Type="http://schemas.openxmlformats.org/officeDocument/2006/relationships/image" Target="../media/image47.png"/><Relationship Id="rId14" Type="http://schemas.openxmlformats.org/officeDocument/2006/relationships/image" Target="../media/image76.svg"/></Relationships>
</file>

<file path=ppt/slides/_rels/slide17.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48.png"/><Relationship Id="rId18" Type="http://schemas.openxmlformats.org/officeDocument/2006/relationships/image" Target="../media/image80.svg"/><Relationship Id="rId7" Type="http://schemas.openxmlformats.org/officeDocument/2006/relationships/image" Target="../media/image40.png"/><Relationship Id="rId12" Type="http://schemas.openxmlformats.org/officeDocument/2006/relationships/image" Target="../media/image74.sv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68.svg"/><Relationship Id="rId15" Type="http://schemas.openxmlformats.org/officeDocument/2006/relationships/image" Target="../media/image49.png"/><Relationship Id="rId19" Type="http://schemas.openxmlformats.org/officeDocument/2006/relationships/image" Target="../media/image52.jpg"/><Relationship Id="rId9" Type="http://schemas.openxmlformats.org/officeDocument/2006/relationships/image" Target="../media/image47.png"/><Relationship Id="rId14" Type="http://schemas.openxmlformats.org/officeDocument/2006/relationships/image" Target="../media/image76.sv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90.svg"/><Relationship Id="rId18" Type="http://schemas.openxmlformats.org/officeDocument/2006/relationships/image" Target="../media/image59.png"/><Relationship Id="rId7" Type="http://schemas.openxmlformats.org/officeDocument/2006/relationships/image" Target="../media/image84.svg"/><Relationship Id="rId12" Type="http://schemas.openxmlformats.org/officeDocument/2006/relationships/image" Target="../media/image56.png"/><Relationship Id="rId17" Type="http://schemas.openxmlformats.org/officeDocument/2006/relationships/image" Target="../media/image94.svg"/><Relationship Id="rId2" Type="http://schemas.openxmlformats.org/officeDocument/2006/relationships/image" Target="../media/image5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88.svg"/><Relationship Id="rId5" Type="http://schemas.openxmlformats.org/officeDocument/2006/relationships/image" Target="../media/image82.svg"/><Relationship Id="rId15" Type="http://schemas.openxmlformats.org/officeDocument/2006/relationships/image" Target="../media/image92.svg"/><Relationship Id="rId10" Type="http://schemas.openxmlformats.org/officeDocument/2006/relationships/image" Target="../media/image55.png"/><Relationship Id="rId9" Type="http://schemas.openxmlformats.org/officeDocument/2006/relationships/image" Target="../media/image86.sv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8" Type="http://schemas.openxmlformats.org/officeDocument/2006/relationships/image" Target="../media/image28.sv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45.sv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58.svg"/><Relationship Id="rId10" Type="http://schemas.openxmlformats.org/officeDocument/2006/relationships/image" Target="../media/image16.png"/><Relationship Id="rId9" Type="http://schemas.openxmlformats.org/officeDocument/2006/relationships/image" Target="../media/image18.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8" Type="http://schemas.openxmlformats.org/officeDocument/2006/relationships/image" Target="../media/image7.png"/><Relationship Id="rId21" Type="http://schemas.openxmlformats.org/officeDocument/2006/relationships/image" Target="../media/image610.svg"/><Relationship Id="rId7" Type="http://schemas.openxmlformats.org/officeDocument/2006/relationships/image" Target="../media/image37.svg"/><Relationship Id="rId17" Type="http://schemas.openxmlformats.org/officeDocument/2006/relationships/image" Target="../media/image390.svg"/><Relationship Id="rId2" Type="http://schemas.openxmlformats.org/officeDocument/2006/relationships/image" Target="../media/image19.png"/><Relationship Id="rId16" Type="http://schemas.openxmlformats.org/officeDocument/2006/relationships/image" Target="../media/image21.png"/><Relationship Id="rId20" Type="http://schemas.openxmlformats.org/officeDocument/2006/relationships/image" Target="../media/image22.png"/><Relationship Id="rId1" Type="http://schemas.openxmlformats.org/officeDocument/2006/relationships/slideLayout" Target="../slideLayouts/slideLayout7.xml"/><Relationship Id="rId15" Type="http://schemas.openxmlformats.org/officeDocument/2006/relationships/image" Target="../media/image370.svg"/><Relationship Id="rId19" Type="http://schemas.openxmlformats.org/officeDocument/2006/relationships/image" Target="../media/image470.sv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7" Type="http://schemas.openxmlformats.org/officeDocument/2006/relationships/image" Target="../media/image37.svg"/><Relationship Id="rId2" Type="http://schemas.openxmlformats.org/officeDocument/2006/relationships/image" Target="../media/image19.png"/><Relationship Id="rId1" Type="http://schemas.openxmlformats.org/officeDocument/2006/relationships/slideLayout" Target="../slideLayouts/slideLayout7.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8" Type="http://schemas.openxmlformats.org/officeDocument/2006/relationships/image" Target="../media/image25.jpg"/><Relationship Id="rId7" Type="http://schemas.openxmlformats.org/officeDocument/2006/relationships/image" Target="../media/image37.svg"/><Relationship Id="rId2" Type="http://schemas.openxmlformats.org/officeDocument/2006/relationships/image" Target="../media/image19.png"/><Relationship Id="rId1" Type="http://schemas.openxmlformats.org/officeDocument/2006/relationships/slideLayout" Target="../slideLayouts/slideLayout7.xml"/><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8" Type="http://schemas.openxmlformats.org/officeDocument/2006/relationships/image" Target="../media/image280.svg"/><Relationship Id="rId13"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28.png"/><Relationship Id="rId15" Type="http://schemas.openxmlformats.org/officeDocument/2006/relationships/image" Target="../media/image450.svg"/><Relationship Id="rId10" Type="http://schemas.openxmlformats.org/officeDocument/2006/relationships/image" Target="../media/image30.svg"/><Relationship Id="rId9" Type="http://schemas.openxmlformats.org/officeDocument/2006/relationships/image" Target="../media/image27.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4985980"/>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CHÀO MỪNG </a:t>
            </a:r>
            <a:r>
              <a:rPr lang="en-US" sz="7200" b="1" dirty="0" smtClean="0">
                <a:solidFill>
                  <a:srgbClr val="C3113D"/>
                </a:solidFill>
                <a:latin typeface="Arial" pitchFamily="34" charset="0"/>
                <a:cs typeface="Arial" pitchFamily="34" charset="0"/>
              </a:rPr>
              <a:t>CÁC THẦY CÔ </a:t>
            </a:r>
            <a:r>
              <a:rPr lang="vi-VN" sz="7200" b="1" dirty="0" smtClean="0">
                <a:solidFill>
                  <a:srgbClr val="C3113D"/>
                </a:solidFill>
              </a:rPr>
              <a:t>ĐẾN </a:t>
            </a:r>
            <a:r>
              <a:rPr lang="en-US" sz="7200" b="1" smtClean="0">
                <a:solidFill>
                  <a:srgbClr val="C3113D"/>
                </a:solidFill>
              </a:rPr>
              <a:t> </a:t>
            </a:r>
            <a:r>
              <a:rPr lang="en-US" sz="7200" b="1" smtClean="0">
                <a:solidFill>
                  <a:srgbClr val="C3113D"/>
                </a:solidFill>
                <a:latin typeface="Arial" pitchFamily="34" charset="0"/>
                <a:cs typeface="Arial" pitchFamily="34" charset="0"/>
              </a:rPr>
              <a:t>VỚI TIẾT CHUYÊN ĐỀ </a:t>
            </a:r>
          </a:p>
          <a:p>
            <a:pPr marL="0" lvl="0" indent="0" algn="ctr">
              <a:lnSpc>
                <a:spcPct val="150000"/>
              </a:lnSpc>
              <a:spcBef>
                <a:spcPct val="0"/>
              </a:spcBef>
            </a:pPr>
            <a:r>
              <a:rPr lang="vi-VN" sz="7200" b="1" smtClean="0">
                <a:solidFill>
                  <a:srgbClr val="C3113D"/>
                </a:solidFill>
              </a:rPr>
              <a:t>NGÀY </a:t>
            </a:r>
            <a:r>
              <a:rPr lang="vi-VN" sz="7200" b="1" dirty="0" smtClean="0">
                <a:solidFill>
                  <a:srgbClr val="C3113D"/>
                </a:solidFill>
              </a:rPr>
              <a:t>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1436416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623327" y="7961001"/>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10" name="TextBox 4"/>
          <p:cNvSpPr txBox="1"/>
          <p:nvPr/>
        </p:nvSpPr>
        <p:spPr>
          <a:xfrm>
            <a:off x="1153778" y="1390765"/>
            <a:ext cx="15787822" cy="3077766"/>
          </a:xfrm>
          <a:prstGeom prst="rect">
            <a:avLst/>
          </a:prstGeom>
        </p:spPr>
        <p:txBody>
          <a:bodyPr wrap="square" lIns="0" tIns="0" rIns="0" bIns="0" rtlCol="0" anchor="t">
            <a:spAutoFit/>
          </a:bodyPr>
          <a:lstStyle/>
          <a:p>
            <a:pPr marL="685800" lvl="0" indent="-685800" algn="just">
              <a:lnSpc>
                <a:spcPts val="8000"/>
              </a:lnSpc>
              <a:spcBef>
                <a:spcPct val="0"/>
              </a:spcBef>
              <a:buFont typeface="Wingdings" panose="05000000000000000000" pitchFamily="2" charset="2"/>
              <a:buChar char="Ø"/>
            </a:pPr>
            <a:r>
              <a:rPr lang="vi-VN" sz="4800" dirty="0" smtClean="0">
                <a:latin typeface="Arial" panose="020B0604020202020204" pitchFamily="34" charset="0"/>
                <a:cs typeface="Arial" panose="020B0604020202020204" pitchFamily="34" charset="0"/>
              </a:rPr>
              <a:t>Lựa chọn một khó khăn mà các bạn trong nhóm đã gặp phải và thảo luận để đưa ra cách thức vượt qua khó khăn đó.</a:t>
            </a:r>
            <a:endParaRPr lang="en-US" sz="4800" u="none" dirty="0">
              <a:latin typeface="Arial" panose="020B0604020202020204" pitchFamily="34" charset="0"/>
              <a:cs typeface="Arial" panose="020B0604020202020204" pitchFamily="34" charset="0"/>
            </a:endParaRPr>
          </a:p>
        </p:txBody>
      </p:sp>
      <p:pic>
        <p:nvPicPr>
          <p:cNvPr id="11" name="Picture 12"/>
          <p:cNvPicPr>
            <a:picLocks noChangeAspect="1"/>
          </p:cNvPicPr>
          <p:nvPr/>
        </p:nvPicPr>
        <p:blipFill>
          <a:blip r:embed="rId19"/>
          <a:srcRect/>
          <a:stretch>
            <a:fillRect/>
          </a:stretch>
        </p:blipFill>
        <p:spPr>
          <a:xfrm>
            <a:off x="4953000" y="4000500"/>
            <a:ext cx="8189379" cy="6438900"/>
          </a:xfrm>
          <a:prstGeom prst="rect">
            <a:avLst/>
          </a:prstGeom>
        </p:spPr>
      </p:pic>
    </p:spTree>
    <p:extLst>
      <p:ext uri="{BB962C8B-B14F-4D97-AF65-F5344CB8AC3E}">
        <p14:creationId xmlns:p14="http://schemas.microsoft.com/office/powerpoint/2010/main" val="27834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1082064" y="8316063"/>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2" name="Rectangle 1"/>
          <p:cNvSpPr/>
          <p:nvPr/>
        </p:nvSpPr>
        <p:spPr>
          <a:xfrm>
            <a:off x="1505179" y="1255081"/>
            <a:ext cx="11872966" cy="8184292"/>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500" b="1" u="sng" dirty="0">
                <a:solidFill>
                  <a:srgbClr val="FF0000"/>
                </a:solidFill>
                <a:latin typeface="Arial" panose="020B0604020202020204" pitchFamily="34" charset="0"/>
                <a:ea typeface="Calibri" panose="020F0502020204030204" pitchFamily="34" charset="0"/>
                <a:cs typeface="Arial" panose="020B0604020202020204" pitchFamily="34" charset="0"/>
              </a:rPr>
              <a:t>Ví dụ</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Bạn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Minh gặp khó khăn trong học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định nguyên nhân vì sao chưa học tốt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Lập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kế hoạch cụ thể trong việc học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Luôn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cố gắng hết sức, tin mình sẽ tiến bộ</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Tìm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kiếm sự hỗ trợ từ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th</a:t>
            </a:r>
            <a:r>
              <a:rPr lang="vi-VN" sz="4500" smtClean="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de-DE" sz="4500" smtClean="0">
                <a:solidFill>
                  <a:srgbClr val="000000"/>
                </a:solidFill>
                <a:latin typeface="Arial" panose="020B0604020202020204" pitchFamily="34" charset="0"/>
                <a:ea typeface="Calibri" panose="020F0502020204030204" pitchFamily="34" charset="0"/>
                <a:cs typeface="Arial" panose="020B0604020202020204" pitchFamily="34" charset="0"/>
              </a:rPr>
              <a:t>y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cô, bạn bè...</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560567" y="1255081"/>
            <a:ext cx="4062597" cy="8620894"/>
          </a:xfrm>
          <a:prstGeom prst="rect">
            <a:avLst/>
          </a:prstGeom>
        </p:spPr>
      </p:pic>
    </p:spTree>
    <p:extLst>
      <p:ext uri="{BB962C8B-B14F-4D97-AF65-F5344CB8AC3E}">
        <p14:creationId xmlns:p14="http://schemas.microsoft.com/office/powerpoint/2010/main" val="1435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out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out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8288000" cy="10287000"/>
          </a:xfrm>
          <a:prstGeom prst="rect">
            <a:avLst/>
          </a:prstGeom>
        </p:spPr>
      </p:pic>
      <p:sp>
        <p:nvSpPr>
          <p:cNvPr id="3" name="AutoShape 3"/>
          <p:cNvSpPr/>
          <p:nvPr/>
        </p:nvSpPr>
        <p:spPr>
          <a:xfrm>
            <a:off x="484410" y="1055305"/>
            <a:ext cx="17117789" cy="8355395"/>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4515" y="185451"/>
            <a:ext cx="1361040" cy="136850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21000" y="185451"/>
            <a:ext cx="1361040" cy="1368504"/>
          </a:xfrm>
          <a:prstGeom prst="rect">
            <a:avLst/>
          </a:prstGeom>
        </p:spPr>
      </p:pic>
      <p:sp>
        <p:nvSpPr>
          <p:cNvPr id="14" name="TextBox 11"/>
          <p:cNvSpPr txBox="1"/>
          <p:nvPr/>
        </p:nvSpPr>
        <p:spPr>
          <a:xfrm>
            <a:off x="1600200" y="1606419"/>
            <a:ext cx="14948682" cy="988669"/>
          </a:xfrm>
          <a:prstGeom prst="rect">
            <a:avLst/>
          </a:prstGeom>
        </p:spPr>
        <p:txBody>
          <a:bodyPr wrap="square" lIns="0" tIns="0" rIns="0" bIns="0" rtlCol="0" anchor="t">
            <a:spAutoFit/>
          </a:bodyPr>
          <a:lstStyle/>
          <a:p>
            <a:pPr lvl="0" algn="ctr">
              <a:lnSpc>
                <a:spcPct val="150000"/>
              </a:lnSpc>
            </a:pPr>
            <a:r>
              <a:rPr lang="vi-VN" sz="4800" b="1" dirty="0" smtClean="0">
                <a:solidFill>
                  <a:srgbClr val="253140"/>
                </a:solidFill>
              </a:rPr>
              <a:t>2. Lập và thực hiện kế hoạch vượt qua khó khăn</a:t>
            </a:r>
            <a:endParaRPr lang="en-US" sz="4800" b="1" dirty="0">
              <a:solidFill>
                <a:srgbClr val="253140"/>
              </a:solidFill>
            </a:endParaRPr>
          </a:p>
        </p:txBody>
      </p:sp>
      <p:sp>
        <p:nvSpPr>
          <p:cNvPr id="15" name="Rectangle 14"/>
          <p:cNvSpPr/>
          <p:nvPr/>
        </p:nvSpPr>
        <p:spPr>
          <a:xfrm>
            <a:off x="990600" y="2802082"/>
            <a:ext cx="11201400" cy="5491247"/>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Xác định một số khó khăn của bản thân trong học tập và cuộc sống cần phải vượt qua.</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Lập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kế hoạch cụ thể trong 1 tuần hoặc 1 tháng để bản thân vượt qua khó khăn.</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699327" y="2801513"/>
            <a:ext cx="4448336" cy="6354766"/>
          </a:xfrm>
          <a:prstGeom prst="rect">
            <a:avLst/>
          </a:prstGeom>
        </p:spPr>
      </p:pic>
    </p:spTree>
    <p:extLst>
      <p:ext uri="{BB962C8B-B14F-4D97-AF65-F5344CB8AC3E}">
        <p14:creationId xmlns:p14="http://schemas.microsoft.com/office/powerpoint/2010/main" val="301321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8288000" cy="10287000"/>
          </a:xfrm>
          <a:prstGeom prst="rect">
            <a:avLst/>
          </a:prstGeom>
        </p:spPr>
      </p:pic>
      <p:sp>
        <p:nvSpPr>
          <p:cNvPr id="3" name="AutoShape 3"/>
          <p:cNvSpPr/>
          <p:nvPr/>
        </p:nvSpPr>
        <p:spPr>
          <a:xfrm>
            <a:off x="484410" y="1055305"/>
            <a:ext cx="17117789" cy="8355395"/>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4515" y="185451"/>
            <a:ext cx="1361040" cy="136850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21000" y="185451"/>
            <a:ext cx="1361040" cy="1368504"/>
          </a:xfrm>
          <a:prstGeom prst="rect">
            <a:avLst/>
          </a:prstGeom>
        </p:spPr>
      </p:pic>
      <p:sp>
        <p:nvSpPr>
          <p:cNvPr id="14" name="TextBox 11"/>
          <p:cNvSpPr txBox="1"/>
          <p:nvPr/>
        </p:nvSpPr>
        <p:spPr>
          <a:xfrm>
            <a:off x="1600200" y="1606419"/>
            <a:ext cx="14948682" cy="988669"/>
          </a:xfrm>
          <a:prstGeom prst="rect">
            <a:avLst/>
          </a:prstGeom>
        </p:spPr>
        <p:txBody>
          <a:bodyPr wrap="square" lIns="0" tIns="0" rIns="0" bIns="0" rtlCol="0" anchor="t">
            <a:spAutoFit/>
          </a:bodyPr>
          <a:lstStyle/>
          <a:p>
            <a:pPr lvl="0" algn="ctr">
              <a:lnSpc>
                <a:spcPct val="150000"/>
              </a:lnSpc>
            </a:pPr>
            <a:r>
              <a:rPr lang="vi-VN" sz="4800" b="1" dirty="0" smtClean="0">
                <a:solidFill>
                  <a:srgbClr val="253140"/>
                </a:solidFill>
              </a:rPr>
              <a:t>2. Lập và thực hiện kế hoạch vượt qua khó khăn</a:t>
            </a:r>
            <a:endParaRPr lang="en-US" sz="4800" b="1" dirty="0">
              <a:solidFill>
                <a:srgbClr val="253140"/>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5715" y="3779399"/>
            <a:ext cx="13657652" cy="5030918"/>
          </a:xfrm>
          <a:prstGeom prst="rect">
            <a:avLst/>
          </a:prstGeom>
        </p:spPr>
      </p:pic>
      <p:sp>
        <p:nvSpPr>
          <p:cNvPr id="6" name="TextBox 5"/>
          <p:cNvSpPr txBox="1"/>
          <p:nvPr/>
        </p:nvSpPr>
        <p:spPr>
          <a:xfrm>
            <a:off x="1126316" y="2826592"/>
            <a:ext cx="1877437" cy="784830"/>
          </a:xfrm>
          <a:prstGeom prst="rect">
            <a:avLst/>
          </a:prstGeom>
          <a:noFill/>
        </p:spPr>
        <p:txBody>
          <a:bodyPr wrap="none" rtlCol="0">
            <a:spAutoFit/>
          </a:bodyPr>
          <a:lstStyle/>
          <a:p>
            <a:r>
              <a:rPr lang="vi-VN" sz="4500" b="1" u="sng" dirty="0" smtClean="0">
                <a:solidFill>
                  <a:srgbClr val="FF0000"/>
                </a:solidFill>
              </a:rPr>
              <a:t>Gợi ý:</a:t>
            </a:r>
            <a:endParaRPr lang="en-US" sz="4500" b="1" u="sng" dirty="0">
              <a:solidFill>
                <a:srgbClr val="FF0000"/>
              </a:solidFill>
            </a:endParaRPr>
          </a:p>
        </p:txBody>
      </p:sp>
      <p:pic>
        <p:nvPicPr>
          <p:cNvPr id="10"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0" y="7785767"/>
            <a:ext cx="3582592" cy="2494787"/>
          </a:xfrm>
          <a:prstGeom prst="rect">
            <a:avLst/>
          </a:prstGeom>
        </p:spPr>
      </p:pic>
      <p:pic>
        <p:nvPicPr>
          <p:cNvPr id="11"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076644" y="6017982"/>
            <a:ext cx="1973491" cy="3535569"/>
          </a:xfrm>
          <a:prstGeom prst="rect">
            <a:avLst/>
          </a:prstGeom>
        </p:spPr>
      </p:pic>
    </p:spTree>
    <p:extLst>
      <p:ext uri="{BB962C8B-B14F-4D97-AF65-F5344CB8AC3E}">
        <p14:creationId xmlns:p14="http://schemas.microsoft.com/office/powerpoint/2010/main" val="157303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5400000">
            <a:off x="8421005" y="-3221913"/>
            <a:ext cx="1674591" cy="9677402"/>
          </a:xfrm>
          <a:prstGeom prst="rect">
            <a:avLst/>
          </a:prstGeom>
          <a:solidFill>
            <a:srgbClr val="51604D"/>
          </a:solidFill>
        </p:spPr>
      </p:sp>
      <p:sp>
        <p:nvSpPr>
          <p:cNvPr id="4" name="AutoShape 4"/>
          <p:cNvSpPr/>
          <p:nvPr/>
        </p:nvSpPr>
        <p:spPr>
          <a:xfrm rot="-5400000">
            <a:off x="8270088" y="-3426616"/>
            <a:ext cx="1671630" cy="9677401"/>
          </a:xfrm>
          <a:prstGeom prst="rect">
            <a:avLst/>
          </a:prstGeom>
          <a:solidFill>
            <a:srgbClr val="FFFBEC"/>
          </a:solidFill>
        </p:spPr>
      </p:sp>
      <p:sp>
        <p:nvSpPr>
          <p:cNvPr id="5" name="TextBox 5"/>
          <p:cNvSpPr txBox="1"/>
          <p:nvPr/>
        </p:nvSpPr>
        <p:spPr>
          <a:xfrm>
            <a:off x="5187614" y="927111"/>
            <a:ext cx="7963156" cy="1037463"/>
          </a:xfrm>
          <a:prstGeom prst="rect">
            <a:avLst/>
          </a:prstGeom>
        </p:spPr>
        <p:txBody>
          <a:bodyPr wrap="square" lIns="0" tIns="0" rIns="0" bIns="0" rtlCol="0" anchor="t">
            <a:spAutoFit/>
          </a:bodyPr>
          <a:lstStyle/>
          <a:p>
            <a:pPr algn="ctr">
              <a:lnSpc>
                <a:spcPts val="8640"/>
              </a:lnSpc>
            </a:pPr>
            <a:r>
              <a:rPr lang="vi-VN" sz="6400" b="1" spc="108" dirty="0" smtClean="0">
                <a:solidFill>
                  <a:srgbClr val="FF0000"/>
                </a:solidFill>
              </a:rPr>
              <a:t>NHIỆM VỤ VỀ NHÀ</a:t>
            </a:r>
            <a:endParaRPr lang="en-US" sz="6400" b="1" spc="108" dirty="0">
              <a:solidFill>
                <a:srgbClr val="FF0000"/>
              </a:solidFill>
            </a:endParaRPr>
          </a:p>
        </p:txBody>
      </p:sp>
      <p:sp>
        <p:nvSpPr>
          <p:cNvPr id="6" name="AutoShape 6"/>
          <p:cNvSpPr/>
          <p:nvPr/>
        </p:nvSpPr>
        <p:spPr>
          <a:xfrm>
            <a:off x="524660" y="2581034"/>
            <a:ext cx="16328415" cy="6062252"/>
          </a:xfrm>
          <a:prstGeom prst="rect">
            <a:avLst/>
          </a:prstGeom>
          <a:solidFill>
            <a:srgbClr val="DB9463"/>
          </a:solidFill>
        </p:spPr>
      </p:sp>
      <p:sp>
        <p:nvSpPr>
          <p:cNvPr id="7" name="AutoShape 7"/>
          <p:cNvSpPr/>
          <p:nvPr/>
        </p:nvSpPr>
        <p:spPr>
          <a:xfrm>
            <a:off x="838200" y="2828918"/>
            <a:ext cx="16453858" cy="5757218"/>
          </a:xfrm>
          <a:prstGeom prst="rect">
            <a:avLst/>
          </a:prstGeom>
          <a:solidFill>
            <a:srgbClr val="FFFBEC"/>
          </a:solidFill>
        </p:spPr>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80489" flipH="1" flipV="1">
            <a:off x="479115" y="2331818"/>
            <a:ext cx="1164686" cy="123188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55912" y="6162504"/>
            <a:ext cx="2365967" cy="404738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31521" y="1067629"/>
            <a:ext cx="1386454" cy="138645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73122">
            <a:off x="15842820" y="756022"/>
            <a:ext cx="2179574" cy="1636662"/>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10385" y="2490896"/>
            <a:ext cx="622221" cy="630243"/>
          </a:xfrm>
          <a:prstGeom prst="rect">
            <a:avLst/>
          </a:prstGeom>
        </p:spPr>
      </p:pic>
      <p:sp>
        <p:nvSpPr>
          <p:cNvPr id="16" name="Rectangle 15"/>
          <p:cNvSpPr/>
          <p:nvPr/>
        </p:nvSpPr>
        <p:spPr>
          <a:xfrm>
            <a:off x="1424448" y="3440516"/>
            <a:ext cx="15281362" cy="4324132"/>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Ø"/>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Thực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hiện kế hoạch vượt qua khó khăn của bản thân. </a:t>
            </a:r>
            <a:endPar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600"/>
              </a:spcBef>
              <a:spcAft>
                <a:spcPts val="1000"/>
              </a:spcAft>
              <a:buFont typeface="Wingdings" panose="05000000000000000000" pitchFamily="2" charset="2"/>
              <a:buChar char="Ø"/>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Lưu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lại kết quả thực hiện kế hoạch vượt khó của em bằng hình ảnh, bài viết hoặc sản phẩm đã làm để chia sẻ với cả lớp</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677" y="7500512"/>
            <a:ext cx="1823269" cy="2667016"/>
          </a:xfrm>
          <a:prstGeom prst="rect">
            <a:avLst/>
          </a:prstGeom>
        </p:spPr>
      </p:pic>
    </p:spTree>
    <p:extLst>
      <p:ext uri="{BB962C8B-B14F-4D97-AF65-F5344CB8AC3E}">
        <p14:creationId xmlns:p14="http://schemas.microsoft.com/office/powerpoint/2010/main" val="32663443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8288000" cy="10287000"/>
          </a:xfrm>
          <a:prstGeom prst="rect">
            <a:avLst/>
          </a:prstGeom>
        </p:spPr>
      </p:pic>
      <p:sp>
        <p:nvSpPr>
          <p:cNvPr id="3" name="AutoShape 3"/>
          <p:cNvSpPr/>
          <p:nvPr/>
        </p:nvSpPr>
        <p:spPr>
          <a:xfrm>
            <a:off x="484410" y="1055305"/>
            <a:ext cx="17117789" cy="8355395"/>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4515" y="185451"/>
            <a:ext cx="1361040" cy="136850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21000" y="185451"/>
            <a:ext cx="1361040" cy="1368504"/>
          </a:xfrm>
          <a:prstGeom prst="rect">
            <a:avLst/>
          </a:prstGeom>
        </p:spPr>
      </p:pic>
      <p:sp>
        <p:nvSpPr>
          <p:cNvPr id="14" name="TextBox 11"/>
          <p:cNvSpPr txBox="1"/>
          <p:nvPr/>
        </p:nvSpPr>
        <p:spPr>
          <a:xfrm>
            <a:off x="1485900" y="1580682"/>
            <a:ext cx="15316200" cy="1920526"/>
          </a:xfrm>
          <a:prstGeom prst="rect">
            <a:avLst/>
          </a:prstGeom>
        </p:spPr>
        <p:txBody>
          <a:bodyPr wrap="square" lIns="0" tIns="0" rIns="0" bIns="0" rtlCol="0" anchor="t">
            <a:spAutoFit/>
          </a:bodyPr>
          <a:lstStyle/>
          <a:p>
            <a:pPr lvl="0" algn="just">
              <a:lnSpc>
                <a:spcPct val="130000"/>
              </a:lnSpc>
            </a:pPr>
            <a:r>
              <a:rPr lang="vi-VN" sz="4800" b="1" dirty="0">
                <a:solidFill>
                  <a:srgbClr val="253140"/>
                </a:solidFill>
              </a:rPr>
              <a:t>3</a:t>
            </a:r>
            <a:r>
              <a:rPr lang="vi-VN" sz="4800" b="1" dirty="0" smtClean="0">
                <a:solidFill>
                  <a:srgbClr val="253140"/>
                </a:solidFill>
              </a:rPr>
              <a:t>. Sưu </a:t>
            </a:r>
            <a:r>
              <a:rPr lang="vi-VN" sz="4800" b="1" dirty="0">
                <a:solidFill>
                  <a:srgbClr val="253140"/>
                </a:solidFill>
              </a:rPr>
              <a:t>tầm gương vượt khó và bài học kinh nghiệm cho bản thân</a:t>
            </a:r>
            <a:endParaRPr lang="en-US" sz="4800" b="1" dirty="0">
              <a:solidFill>
                <a:srgbClr val="253140"/>
              </a:solidFill>
            </a:endParaRPr>
          </a:p>
        </p:txBody>
      </p:sp>
      <p:pic>
        <p:nvPicPr>
          <p:cNvPr id="1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610099" y="4279584"/>
            <a:ext cx="9067800" cy="5690044"/>
          </a:xfrm>
          <a:prstGeom prst="rect">
            <a:avLst/>
          </a:prstGeom>
        </p:spPr>
      </p:pic>
    </p:spTree>
    <p:extLst>
      <p:ext uri="{BB962C8B-B14F-4D97-AF65-F5344CB8AC3E}">
        <p14:creationId xmlns:p14="http://schemas.microsoft.com/office/powerpoint/2010/main" val="1480090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693854" y="1512505"/>
            <a:ext cx="6695950" cy="7593395"/>
          </a:xfrm>
          <a:prstGeom prst="rect">
            <a:avLst/>
          </a:prstGeom>
          <a:solidFill>
            <a:srgbClr val="FFFBEC"/>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203179" y="669255"/>
            <a:ext cx="1677300" cy="1686499"/>
          </a:xfrm>
          <a:prstGeom prst="rect">
            <a:avLst/>
          </a:prstGeom>
        </p:spPr>
      </p:pic>
      <p:sp>
        <p:nvSpPr>
          <p:cNvPr id="8" name="AutoShape 8"/>
          <p:cNvSpPr/>
          <p:nvPr/>
        </p:nvSpPr>
        <p:spPr>
          <a:xfrm>
            <a:off x="8612196" y="1238399"/>
            <a:ext cx="9091116" cy="7867501"/>
          </a:xfrm>
          <a:prstGeom prst="rect">
            <a:avLst/>
          </a:prstGeom>
          <a:solidFill>
            <a:srgbClr val="DB9463"/>
          </a:solidFill>
        </p:spPr>
      </p:sp>
      <p:sp>
        <p:nvSpPr>
          <p:cNvPr id="9" name="AutoShape 9"/>
          <p:cNvSpPr/>
          <p:nvPr/>
        </p:nvSpPr>
        <p:spPr>
          <a:xfrm>
            <a:off x="8153401" y="1485900"/>
            <a:ext cx="9105900" cy="7620000"/>
          </a:xfrm>
          <a:prstGeom prst="rect">
            <a:avLst/>
          </a:prstGeom>
          <a:solidFill>
            <a:srgbClr val="FFFBEC"/>
          </a:solidFill>
        </p:spPr>
      </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067540">
            <a:off x="15886602" y="1117146"/>
            <a:ext cx="1164686" cy="123188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773400" y="8048635"/>
            <a:ext cx="2511040" cy="2080542"/>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3148" y="672541"/>
            <a:ext cx="1301562" cy="1301562"/>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0354560">
            <a:off x="6428934" y="1335458"/>
            <a:ext cx="1355146" cy="1086581"/>
          </a:xfrm>
          <a:prstGeom prst="rect">
            <a:avLst/>
          </a:prstGeom>
        </p:spPr>
      </p:pic>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8462104">
            <a:off x="7045150" y="3452822"/>
            <a:ext cx="709214" cy="550608"/>
          </a:xfrm>
          <a:prstGeom prst="rect">
            <a:avLst/>
          </a:prstGeom>
        </p:spPr>
      </p:pic>
      <p:sp>
        <p:nvSpPr>
          <p:cNvPr id="17" name="TextBox 17"/>
          <p:cNvSpPr txBox="1"/>
          <p:nvPr/>
        </p:nvSpPr>
        <p:spPr>
          <a:xfrm>
            <a:off x="8536360" y="1941985"/>
            <a:ext cx="8339982" cy="6922857"/>
          </a:xfrm>
          <a:prstGeom prst="rect">
            <a:avLst/>
          </a:prstGeom>
        </p:spPr>
        <p:txBody>
          <a:bodyPr wrap="square" lIns="0" tIns="0" rIns="0" bIns="0" rtlCol="0" anchor="t">
            <a:spAutoFit/>
          </a:bodyPr>
          <a:lstStyle/>
          <a:p>
            <a:pPr lvl="0" algn="just">
              <a:lnSpc>
                <a:spcPct val="150000"/>
              </a:lnSpc>
            </a:pPr>
            <a:r>
              <a:rPr lang="vi-VN" sz="3500" dirty="0" smtClean="0">
                <a:solidFill>
                  <a:srgbClr val="253140"/>
                </a:solidFill>
              </a:rPr>
              <a:t>	</a:t>
            </a:r>
            <a:r>
              <a:rPr lang="vi-VN" sz="3800" dirty="0" smtClean="0">
                <a:solidFill>
                  <a:srgbClr val="253140"/>
                </a:solidFill>
              </a:rPr>
              <a:t>Từ </a:t>
            </a:r>
            <a:r>
              <a:rPr lang="vi-VN" sz="3800" dirty="0">
                <a:solidFill>
                  <a:srgbClr val="253140"/>
                </a:solidFill>
              </a:rPr>
              <a:t>năm lên 4 tuổi, ông bị bệnh và liệt cả hai tay, nhưng ông đã cố gắng vượt qua số phận của mình, rèn luyện đôi chân thay cho bàn tay và trở thành nhà giáo ưu tú, lập kỷ lục Việt Nam "Nhà văn Việt Nam đầu tiên viết bằng chân" và được kể trên với tên Bàn chân kỳ </a:t>
            </a:r>
            <a:r>
              <a:rPr lang="vi-VN" sz="3800" dirty="0" smtClean="0">
                <a:solidFill>
                  <a:srgbClr val="253140"/>
                </a:solidFill>
              </a:rPr>
              <a:t>diệu.</a:t>
            </a:r>
            <a:endParaRPr lang="en-US" sz="3800" dirty="0">
              <a:solidFill>
                <a:srgbClr val="253140"/>
              </a:solidFill>
            </a:endParaRPr>
          </a:p>
        </p:txBody>
      </p:sp>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92654" y="2852393"/>
            <a:ext cx="5698350" cy="4913618"/>
          </a:xfrm>
          <a:prstGeom prst="rect">
            <a:avLst/>
          </a:prstGeom>
        </p:spPr>
      </p:pic>
      <p:sp>
        <p:nvSpPr>
          <p:cNvPr id="19" name="TextBox 18"/>
          <p:cNvSpPr txBox="1"/>
          <p:nvPr/>
        </p:nvSpPr>
        <p:spPr>
          <a:xfrm>
            <a:off x="1641172" y="7954566"/>
            <a:ext cx="4801314" cy="784830"/>
          </a:xfrm>
          <a:prstGeom prst="rect">
            <a:avLst/>
          </a:prstGeom>
          <a:noFill/>
        </p:spPr>
        <p:txBody>
          <a:bodyPr wrap="none" rtlCol="0">
            <a:spAutoFit/>
          </a:bodyPr>
          <a:lstStyle/>
          <a:p>
            <a:pPr algn="ctr"/>
            <a:r>
              <a:rPr lang="vi-VN" sz="4500" b="1" dirty="0" smtClean="0">
                <a:solidFill>
                  <a:srgbClr val="FF0000"/>
                </a:solidFill>
              </a:rPr>
              <a:t>Nguyễn Ngọc Ký</a:t>
            </a:r>
            <a:endParaRPr lang="en-US" sz="4500" b="1" dirty="0">
              <a:solidFill>
                <a:srgbClr val="FF0000"/>
              </a:solidFill>
            </a:endParaRPr>
          </a:p>
        </p:txBody>
      </p:sp>
    </p:spTree>
    <p:extLst>
      <p:ext uri="{BB962C8B-B14F-4D97-AF65-F5344CB8AC3E}">
        <p14:creationId xmlns:p14="http://schemas.microsoft.com/office/powerpoint/2010/main" val="418556475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693854" y="1512505"/>
            <a:ext cx="6695950" cy="7593395"/>
          </a:xfrm>
          <a:prstGeom prst="rect">
            <a:avLst/>
          </a:prstGeom>
          <a:solidFill>
            <a:srgbClr val="FFFBEC"/>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203179" y="669255"/>
            <a:ext cx="1677300" cy="1686499"/>
          </a:xfrm>
          <a:prstGeom prst="rect">
            <a:avLst/>
          </a:prstGeom>
        </p:spPr>
      </p:pic>
      <p:sp>
        <p:nvSpPr>
          <p:cNvPr id="8" name="AutoShape 8"/>
          <p:cNvSpPr/>
          <p:nvPr/>
        </p:nvSpPr>
        <p:spPr>
          <a:xfrm>
            <a:off x="8612196" y="1238399"/>
            <a:ext cx="9091116" cy="7867501"/>
          </a:xfrm>
          <a:prstGeom prst="rect">
            <a:avLst/>
          </a:prstGeom>
          <a:solidFill>
            <a:srgbClr val="DB9463"/>
          </a:solidFill>
        </p:spPr>
      </p:sp>
      <p:sp>
        <p:nvSpPr>
          <p:cNvPr id="9" name="AutoShape 9"/>
          <p:cNvSpPr/>
          <p:nvPr/>
        </p:nvSpPr>
        <p:spPr>
          <a:xfrm>
            <a:off x="8153401" y="1485900"/>
            <a:ext cx="9105900" cy="7620000"/>
          </a:xfrm>
          <a:prstGeom prst="rect">
            <a:avLst/>
          </a:prstGeom>
          <a:solidFill>
            <a:srgbClr val="FFFBEC"/>
          </a:solidFill>
        </p:spPr>
      </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067540">
            <a:off x="16650200" y="746209"/>
            <a:ext cx="1164686" cy="123188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773400" y="8048635"/>
            <a:ext cx="2511040" cy="2080542"/>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3148" y="672541"/>
            <a:ext cx="1301562" cy="1301562"/>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0354560">
            <a:off x="6428934" y="1335458"/>
            <a:ext cx="1355146" cy="1086581"/>
          </a:xfrm>
          <a:prstGeom prst="rect">
            <a:avLst/>
          </a:prstGeom>
        </p:spPr>
      </p:pic>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8462104">
            <a:off x="7045150" y="3452822"/>
            <a:ext cx="709214" cy="550608"/>
          </a:xfrm>
          <a:prstGeom prst="rect">
            <a:avLst/>
          </a:prstGeom>
        </p:spPr>
      </p:pic>
      <p:sp>
        <p:nvSpPr>
          <p:cNvPr id="17" name="TextBox 17"/>
          <p:cNvSpPr txBox="1"/>
          <p:nvPr/>
        </p:nvSpPr>
        <p:spPr>
          <a:xfrm>
            <a:off x="8536360" y="1941985"/>
            <a:ext cx="8339982" cy="7017306"/>
          </a:xfrm>
          <a:prstGeom prst="rect">
            <a:avLst/>
          </a:prstGeom>
        </p:spPr>
        <p:txBody>
          <a:bodyPr wrap="square" lIns="0" tIns="0" rIns="0" bIns="0" rtlCol="0" anchor="t">
            <a:spAutoFit/>
          </a:bodyPr>
          <a:lstStyle/>
          <a:p>
            <a:pPr lvl="0" algn="just">
              <a:lnSpc>
                <a:spcPct val="150000"/>
              </a:lnSpc>
            </a:pPr>
            <a:r>
              <a:rPr lang="vi-VN" sz="3500" dirty="0" smtClean="0">
                <a:solidFill>
                  <a:srgbClr val="253140"/>
                </a:solidFill>
              </a:rPr>
              <a:t>	</a:t>
            </a:r>
            <a:r>
              <a:rPr lang="vi-VN" sz="3800" dirty="0">
                <a:solidFill>
                  <a:srgbClr val="253140"/>
                </a:solidFill>
              </a:rPr>
              <a:t>Là một trong số ít những người khuyết tật theo đuổi việc học</a:t>
            </a:r>
            <a:r>
              <a:rPr lang="vi-VN" sz="3800" dirty="0" smtClean="0">
                <a:solidFill>
                  <a:srgbClr val="253140"/>
                </a:solidFill>
              </a:rPr>
              <a:t>. Đoàn </a:t>
            </a:r>
            <a:r>
              <a:rPr lang="vi-VN" sz="3800" dirty="0">
                <a:solidFill>
                  <a:srgbClr val="253140"/>
                </a:solidFill>
              </a:rPr>
              <a:t>Phạm Khiêm đã đỗ đại học </a:t>
            </a:r>
            <a:r>
              <a:rPr lang="vi-VN" sz="3800" dirty="0" smtClean="0">
                <a:solidFill>
                  <a:srgbClr val="253140"/>
                </a:solidFill>
              </a:rPr>
              <a:t>Mỹ </a:t>
            </a:r>
            <a:r>
              <a:rPr lang="vi-VN" sz="3800" dirty="0">
                <a:solidFill>
                  <a:srgbClr val="253140"/>
                </a:solidFill>
              </a:rPr>
              <a:t>thuật TP </a:t>
            </a:r>
            <a:r>
              <a:rPr lang="vi-VN" sz="3800" dirty="0" smtClean="0">
                <a:solidFill>
                  <a:srgbClr val="253140"/>
                </a:solidFill>
              </a:rPr>
              <a:t>HCM. Sau </a:t>
            </a:r>
            <a:r>
              <a:rPr lang="vi-VN" sz="3800" dirty="0">
                <a:solidFill>
                  <a:srgbClr val="253140"/>
                </a:solidFill>
              </a:rPr>
              <a:t>nhiều năm anh vinh dự là 1 trong 5 người xuất sắc nhất trong dự án biên soạn bộ Từ điển ngôn ngữ ký hiệu Việt Nam để dạy cho người câm điếc trong cả nước.</a:t>
            </a:r>
            <a:endParaRPr lang="en-US" sz="3800" dirty="0">
              <a:solidFill>
                <a:srgbClr val="253140"/>
              </a:solidFill>
            </a:endParaRPr>
          </a:p>
        </p:txBody>
      </p:sp>
      <p:sp>
        <p:nvSpPr>
          <p:cNvPr id="19" name="TextBox 18"/>
          <p:cNvSpPr txBox="1"/>
          <p:nvPr/>
        </p:nvSpPr>
        <p:spPr>
          <a:xfrm>
            <a:off x="1400722" y="7954566"/>
            <a:ext cx="5282216" cy="784830"/>
          </a:xfrm>
          <a:prstGeom prst="rect">
            <a:avLst/>
          </a:prstGeom>
          <a:noFill/>
        </p:spPr>
        <p:txBody>
          <a:bodyPr wrap="none" rtlCol="0">
            <a:spAutoFit/>
          </a:bodyPr>
          <a:lstStyle/>
          <a:p>
            <a:pPr algn="ctr"/>
            <a:r>
              <a:rPr lang="vi-VN" sz="4500" b="1" dirty="0" smtClean="0">
                <a:solidFill>
                  <a:srgbClr val="FF0000"/>
                </a:solidFill>
              </a:rPr>
              <a:t>Đoàn Phạm Khiêm</a:t>
            </a:r>
            <a:endParaRPr lang="en-US" sz="4500" b="1" dirty="0">
              <a:solidFill>
                <a:srgbClr val="FF0000"/>
              </a:solidFill>
            </a:endParaRPr>
          </a:p>
        </p:txBody>
      </p:sp>
      <p:pic>
        <p:nvPicPr>
          <p:cNvPr id="2" name="Picture 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98450" y="2848646"/>
            <a:ext cx="5692553" cy="4739415"/>
          </a:xfrm>
          <a:prstGeom prst="rect">
            <a:avLst/>
          </a:prstGeom>
        </p:spPr>
      </p:pic>
    </p:spTree>
    <p:extLst>
      <p:ext uri="{BB962C8B-B14F-4D97-AF65-F5344CB8AC3E}">
        <p14:creationId xmlns:p14="http://schemas.microsoft.com/office/powerpoint/2010/main" val="1188723871"/>
      </p:ext>
    </p:extLst>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886962" y="1775909"/>
            <a:ext cx="13453962" cy="7068257"/>
            <a:chOff x="0" y="0"/>
            <a:chExt cx="5490351" cy="2884445"/>
          </a:xfrm>
        </p:grpSpPr>
        <p:sp>
          <p:nvSpPr>
            <p:cNvPr id="4" name="Freeform 4"/>
            <p:cNvSpPr/>
            <p:nvPr/>
          </p:nvSpPr>
          <p:spPr>
            <a:xfrm>
              <a:off x="0" y="0"/>
              <a:ext cx="5490351" cy="2884445"/>
            </a:xfrm>
            <a:custGeom>
              <a:avLst/>
              <a:gdLst/>
              <a:ahLst/>
              <a:cxnLst/>
              <a:rect l="l" t="t" r="r" b="b"/>
              <a:pathLst>
                <a:path w="5490351" h="2884445">
                  <a:moveTo>
                    <a:pt x="5365891" y="2884445"/>
                  </a:moveTo>
                  <a:lnTo>
                    <a:pt x="124460" y="2884445"/>
                  </a:lnTo>
                  <a:cubicBezTo>
                    <a:pt x="55880" y="2884445"/>
                    <a:pt x="0" y="2828565"/>
                    <a:pt x="0" y="2759985"/>
                  </a:cubicBezTo>
                  <a:lnTo>
                    <a:pt x="0" y="124460"/>
                  </a:lnTo>
                  <a:cubicBezTo>
                    <a:pt x="0" y="55880"/>
                    <a:pt x="55880" y="0"/>
                    <a:pt x="124460" y="0"/>
                  </a:cubicBezTo>
                  <a:lnTo>
                    <a:pt x="5365891" y="0"/>
                  </a:lnTo>
                  <a:cubicBezTo>
                    <a:pt x="5434471" y="0"/>
                    <a:pt x="5490351" y="55880"/>
                    <a:pt x="5490351" y="124460"/>
                  </a:cubicBezTo>
                  <a:lnTo>
                    <a:pt x="5490351" y="2759985"/>
                  </a:lnTo>
                  <a:cubicBezTo>
                    <a:pt x="5490351" y="2828565"/>
                    <a:pt x="5434471" y="2884445"/>
                    <a:pt x="5365891" y="2884445"/>
                  </a:cubicBezTo>
                  <a:close/>
                </a:path>
              </a:pathLst>
            </a:custGeom>
            <a:solidFill>
              <a:srgbClr val="DB9463"/>
            </a:solidFill>
          </p:spPr>
        </p:sp>
      </p:grpSp>
      <p:grpSp>
        <p:nvGrpSpPr>
          <p:cNvPr id="5" name="Group 5"/>
          <p:cNvGrpSpPr/>
          <p:nvPr/>
        </p:nvGrpSpPr>
        <p:grpSpPr>
          <a:xfrm rot="-10800000">
            <a:off x="9043750" y="1146668"/>
            <a:ext cx="6484124" cy="782571"/>
            <a:chOff x="0" y="0"/>
            <a:chExt cx="50256911" cy="6065520"/>
          </a:xfrm>
        </p:grpSpPr>
        <p:sp>
          <p:nvSpPr>
            <p:cNvPr id="6" name="Freeform 6"/>
            <p:cNvSpPr/>
            <p:nvPr/>
          </p:nvSpPr>
          <p:spPr>
            <a:xfrm>
              <a:off x="-50800" y="0"/>
              <a:ext cx="50358511" cy="6066790"/>
            </a:xfrm>
            <a:custGeom>
              <a:avLst/>
              <a:gdLst/>
              <a:ahLst/>
              <a:cxnLst/>
              <a:rect l="l" t="t" r="r" b="b"/>
              <a:pathLst>
                <a:path w="50358511" h="6066790">
                  <a:moveTo>
                    <a:pt x="1692910" y="0"/>
                  </a:moveTo>
                  <a:lnTo>
                    <a:pt x="1692910" y="6065520"/>
                  </a:lnTo>
                  <a:cubicBezTo>
                    <a:pt x="1710690" y="6066790"/>
                    <a:pt x="1728470" y="6066790"/>
                    <a:pt x="1746250" y="6066790"/>
                  </a:cubicBezTo>
                  <a:lnTo>
                    <a:pt x="48602100" y="6066790"/>
                  </a:lnTo>
                  <a:lnTo>
                    <a:pt x="48602100" y="0"/>
                  </a:lnTo>
                  <a:lnTo>
                    <a:pt x="1692910" y="0"/>
                  </a:lnTo>
                  <a:close/>
                  <a:moveTo>
                    <a:pt x="49059300" y="0"/>
                  </a:moveTo>
                  <a:lnTo>
                    <a:pt x="48602100" y="0"/>
                  </a:lnTo>
                  <a:lnTo>
                    <a:pt x="48602100" y="6065520"/>
                  </a:lnTo>
                  <a:lnTo>
                    <a:pt x="48612261" y="6065520"/>
                  </a:lnTo>
                  <a:cubicBezTo>
                    <a:pt x="49351400" y="6065520"/>
                    <a:pt x="50000371" y="5462270"/>
                    <a:pt x="50053711" y="4725670"/>
                  </a:cubicBezTo>
                  <a:lnTo>
                    <a:pt x="50303900" y="1338580"/>
                  </a:lnTo>
                  <a:cubicBezTo>
                    <a:pt x="50358511" y="603250"/>
                    <a:pt x="49798443" y="0"/>
                    <a:pt x="4905930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B9463"/>
            </a:solidFill>
          </p:spPr>
        </p:sp>
      </p:grpSp>
      <p:grpSp>
        <p:nvGrpSpPr>
          <p:cNvPr id="7" name="Group 7"/>
          <p:cNvGrpSpPr/>
          <p:nvPr/>
        </p:nvGrpSpPr>
        <p:grpSpPr>
          <a:xfrm>
            <a:off x="2624826" y="1962554"/>
            <a:ext cx="13453962" cy="7084312"/>
            <a:chOff x="0" y="0"/>
            <a:chExt cx="5490351" cy="2890997"/>
          </a:xfrm>
        </p:grpSpPr>
        <p:sp>
          <p:nvSpPr>
            <p:cNvPr id="8" name="Freeform 8"/>
            <p:cNvSpPr/>
            <p:nvPr/>
          </p:nvSpPr>
          <p:spPr>
            <a:xfrm>
              <a:off x="0" y="0"/>
              <a:ext cx="5490351" cy="2890997"/>
            </a:xfrm>
            <a:custGeom>
              <a:avLst/>
              <a:gdLst/>
              <a:ahLst/>
              <a:cxnLst/>
              <a:rect l="l" t="t" r="r" b="b"/>
              <a:pathLst>
                <a:path w="5490351" h="2890997">
                  <a:moveTo>
                    <a:pt x="5365891" y="2890997"/>
                  </a:moveTo>
                  <a:lnTo>
                    <a:pt x="124460" y="2890997"/>
                  </a:lnTo>
                  <a:cubicBezTo>
                    <a:pt x="55880" y="2890997"/>
                    <a:pt x="0" y="2835117"/>
                    <a:pt x="0" y="2766537"/>
                  </a:cubicBezTo>
                  <a:lnTo>
                    <a:pt x="0" y="124460"/>
                  </a:lnTo>
                  <a:cubicBezTo>
                    <a:pt x="0" y="55880"/>
                    <a:pt x="55880" y="0"/>
                    <a:pt x="124460" y="0"/>
                  </a:cubicBezTo>
                  <a:lnTo>
                    <a:pt x="5365891" y="0"/>
                  </a:lnTo>
                  <a:cubicBezTo>
                    <a:pt x="5434471" y="0"/>
                    <a:pt x="5490351" y="55880"/>
                    <a:pt x="5490351" y="124460"/>
                  </a:cubicBezTo>
                  <a:lnTo>
                    <a:pt x="5490351" y="2766537"/>
                  </a:lnTo>
                  <a:cubicBezTo>
                    <a:pt x="5490351" y="2835117"/>
                    <a:pt x="5434471" y="2890997"/>
                    <a:pt x="5365891" y="2890997"/>
                  </a:cubicBezTo>
                  <a:close/>
                </a:path>
              </a:pathLst>
            </a:custGeom>
            <a:solidFill>
              <a:srgbClr val="51604D"/>
            </a:solidFill>
          </p:spPr>
        </p:sp>
      </p:grpSp>
      <p:grpSp>
        <p:nvGrpSpPr>
          <p:cNvPr id="9" name="Group 9"/>
          <p:cNvGrpSpPr/>
          <p:nvPr/>
        </p:nvGrpSpPr>
        <p:grpSpPr>
          <a:xfrm rot="-10800000">
            <a:off x="9043750" y="1491619"/>
            <a:ext cx="6484124" cy="782571"/>
            <a:chOff x="0" y="0"/>
            <a:chExt cx="50256911" cy="6065520"/>
          </a:xfrm>
        </p:grpSpPr>
        <p:sp>
          <p:nvSpPr>
            <p:cNvPr id="10" name="Freeform 10"/>
            <p:cNvSpPr/>
            <p:nvPr/>
          </p:nvSpPr>
          <p:spPr>
            <a:xfrm>
              <a:off x="-50800" y="0"/>
              <a:ext cx="50358511" cy="6066790"/>
            </a:xfrm>
            <a:custGeom>
              <a:avLst/>
              <a:gdLst/>
              <a:ahLst/>
              <a:cxnLst/>
              <a:rect l="l" t="t" r="r" b="b"/>
              <a:pathLst>
                <a:path w="50358511" h="6066790">
                  <a:moveTo>
                    <a:pt x="1692910" y="0"/>
                  </a:moveTo>
                  <a:lnTo>
                    <a:pt x="1692910" y="6065520"/>
                  </a:lnTo>
                  <a:cubicBezTo>
                    <a:pt x="1710690" y="6066790"/>
                    <a:pt x="1728470" y="6066790"/>
                    <a:pt x="1746250" y="6066790"/>
                  </a:cubicBezTo>
                  <a:lnTo>
                    <a:pt x="48602100" y="6066790"/>
                  </a:lnTo>
                  <a:lnTo>
                    <a:pt x="48602100" y="0"/>
                  </a:lnTo>
                  <a:lnTo>
                    <a:pt x="1692910" y="0"/>
                  </a:lnTo>
                  <a:close/>
                  <a:moveTo>
                    <a:pt x="49059300" y="0"/>
                  </a:moveTo>
                  <a:lnTo>
                    <a:pt x="48602100" y="0"/>
                  </a:lnTo>
                  <a:lnTo>
                    <a:pt x="48602100" y="6065520"/>
                  </a:lnTo>
                  <a:lnTo>
                    <a:pt x="48612261" y="6065520"/>
                  </a:lnTo>
                  <a:cubicBezTo>
                    <a:pt x="49351400" y="6065520"/>
                    <a:pt x="50000371" y="5462270"/>
                    <a:pt x="50053711" y="4725670"/>
                  </a:cubicBezTo>
                  <a:lnTo>
                    <a:pt x="50303900" y="1338580"/>
                  </a:lnTo>
                  <a:cubicBezTo>
                    <a:pt x="50358511" y="603250"/>
                    <a:pt x="49798443" y="0"/>
                    <a:pt x="4905930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sp>
      </p:grpSp>
      <p:grpSp>
        <p:nvGrpSpPr>
          <p:cNvPr id="11" name="Group 11"/>
          <p:cNvGrpSpPr/>
          <p:nvPr/>
        </p:nvGrpSpPr>
        <p:grpSpPr>
          <a:xfrm>
            <a:off x="113938" y="514488"/>
            <a:ext cx="7593674" cy="2242468"/>
            <a:chOff x="0" y="0"/>
            <a:chExt cx="2264464" cy="758563"/>
          </a:xfrm>
        </p:grpSpPr>
        <p:sp>
          <p:nvSpPr>
            <p:cNvPr id="12" name="Freeform 12"/>
            <p:cNvSpPr/>
            <p:nvPr/>
          </p:nvSpPr>
          <p:spPr>
            <a:xfrm>
              <a:off x="0" y="0"/>
              <a:ext cx="2264464" cy="758563"/>
            </a:xfrm>
            <a:custGeom>
              <a:avLst/>
              <a:gdLst/>
              <a:ahLst/>
              <a:cxnLst/>
              <a:rect l="l" t="t" r="r" b="b"/>
              <a:pathLst>
                <a:path w="2264464" h="758563">
                  <a:moveTo>
                    <a:pt x="2140004" y="758563"/>
                  </a:moveTo>
                  <a:lnTo>
                    <a:pt x="124460" y="758563"/>
                  </a:lnTo>
                  <a:cubicBezTo>
                    <a:pt x="55880" y="758563"/>
                    <a:pt x="0" y="702683"/>
                    <a:pt x="0" y="634103"/>
                  </a:cubicBezTo>
                  <a:lnTo>
                    <a:pt x="0" y="124460"/>
                  </a:lnTo>
                  <a:cubicBezTo>
                    <a:pt x="0" y="55880"/>
                    <a:pt x="55880" y="0"/>
                    <a:pt x="124460" y="0"/>
                  </a:cubicBezTo>
                  <a:lnTo>
                    <a:pt x="2140004" y="0"/>
                  </a:lnTo>
                  <a:cubicBezTo>
                    <a:pt x="2208584" y="0"/>
                    <a:pt x="2264464" y="55880"/>
                    <a:pt x="2264464" y="124460"/>
                  </a:cubicBezTo>
                  <a:lnTo>
                    <a:pt x="2264464" y="634103"/>
                  </a:lnTo>
                  <a:cubicBezTo>
                    <a:pt x="2264464" y="702683"/>
                    <a:pt x="2208584" y="758563"/>
                    <a:pt x="2140004" y="758563"/>
                  </a:cubicBezTo>
                  <a:close/>
                </a:path>
              </a:pathLst>
            </a:custGeom>
            <a:solidFill>
              <a:srgbClr val="FFFBEC"/>
            </a:solidFill>
          </p:spPr>
        </p:sp>
      </p:grpSp>
      <p:sp>
        <p:nvSpPr>
          <p:cNvPr id="13" name="TextBox 13"/>
          <p:cNvSpPr txBox="1"/>
          <p:nvPr/>
        </p:nvSpPr>
        <p:spPr>
          <a:xfrm>
            <a:off x="3576201" y="3114251"/>
            <a:ext cx="11369452" cy="4801314"/>
          </a:xfrm>
          <a:prstGeom prst="rect">
            <a:avLst/>
          </a:prstGeom>
        </p:spPr>
        <p:txBody>
          <a:bodyPr wrap="square" lIns="0" tIns="0" rIns="0" bIns="0" rtlCol="0" anchor="t">
            <a:spAutoFit/>
          </a:bodyPr>
          <a:lstStyle/>
          <a:p>
            <a:pPr marL="685800" lvl="0" indent="-685800" algn="just">
              <a:lnSpc>
                <a:spcPct val="150000"/>
              </a:lnSpc>
              <a:buFont typeface="Wingdings" panose="05000000000000000000" pitchFamily="2" charset="2"/>
              <a:buChar char="§"/>
            </a:pPr>
            <a:r>
              <a:rPr lang="vi-VN" sz="5200" dirty="0" smtClean="0">
                <a:solidFill>
                  <a:srgbClr val="FFFFFF"/>
                </a:solidFill>
              </a:rPr>
              <a:t>Ôn </a:t>
            </a:r>
            <a:r>
              <a:rPr lang="vi-VN" sz="5200" dirty="0">
                <a:solidFill>
                  <a:srgbClr val="FFFFFF"/>
                </a:solidFill>
              </a:rPr>
              <a:t>lại kiến thức đã </a:t>
            </a:r>
            <a:r>
              <a:rPr lang="vi-VN" sz="5200" dirty="0" smtClean="0">
                <a:solidFill>
                  <a:srgbClr val="FFFFFF"/>
                </a:solidFill>
              </a:rPr>
              <a:t>học.</a:t>
            </a:r>
            <a:endParaRPr lang="vi-VN" sz="5200" dirty="0">
              <a:solidFill>
                <a:srgbClr val="FFFFFF"/>
              </a:solidFill>
            </a:endParaRPr>
          </a:p>
          <a:p>
            <a:pPr marL="685800" lvl="0" indent="-685800" algn="just">
              <a:lnSpc>
                <a:spcPct val="150000"/>
              </a:lnSpc>
              <a:buFont typeface="Wingdings" panose="05000000000000000000" pitchFamily="2" charset="2"/>
              <a:buChar char="§"/>
            </a:pPr>
            <a:r>
              <a:rPr lang="vi-VN" sz="5200" dirty="0" smtClean="0">
                <a:solidFill>
                  <a:srgbClr val="FFFFFF"/>
                </a:solidFill>
              </a:rPr>
              <a:t>Chuẩn </a:t>
            </a:r>
            <a:r>
              <a:rPr lang="vi-VN" sz="5200" dirty="0">
                <a:solidFill>
                  <a:srgbClr val="FFFFFF"/>
                </a:solidFill>
              </a:rPr>
              <a:t>bị trước kiến thức </a:t>
            </a:r>
            <a:r>
              <a:rPr lang="vi-VN" sz="5200" b="1" dirty="0">
                <a:solidFill>
                  <a:srgbClr val="FFFFFF"/>
                </a:solidFill>
              </a:rPr>
              <a:t>tuần </a:t>
            </a:r>
            <a:r>
              <a:rPr lang="vi-VN" sz="5200" b="1" dirty="0" smtClean="0">
                <a:solidFill>
                  <a:srgbClr val="FFFFFF"/>
                </a:solidFill>
              </a:rPr>
              <a:t>10 - </a:t>
            </a:r>
            <a:r>
              <a:rPr lang="vi-VN" sz="5200" b="1" i="1" dirty="0">
                <a:solidFill>
                  <a:srgbClr val="FFFFFF"/>
                </a:solidFill>
              </a:rPr>
              <a:t>Tự bảo vệ trong tình huống nguy hiểm (</a:t>
            </a:r>
            <a:r>
              <a:rPr lang="vi-VN" sz="5200" b="1" i="1" dirty="0" smtClean="0">
                <a:solidFill>
                  <a:srgbClr val="FFFFFF"/>
                </a:solidFill>
              </a:rPr>
              <a:t>tiết 1</a:t>
            </a:r>
            <a:r>
              <a:rPr lang="vi-VN" sz="5200" b="1" i="1" dirty="0">
                <a:solidFill>
                  <a:srgbClr val="FFFFFF"/>
                </a:solidFill>
              </a:rPr>
              <a:t>)</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33578" y="6685901"/>
            <a:ext cx="4854422" cy="3601099"/>
          </a:xfrm>
          <a:prstGeom prst="rect">
            <a:avLst/>
          </a:prstGeom>
        </p:spPr>
      </p:pic>
      <p:sp>
        <p:nvSpPr>
          <p:cNvPr id="15" name="TextBox 15"/>
          <p:cNvSpPr txBox="1"/>
          <p:nvPr/>
        </p:nvSpPr>
        <p:spPr>
          <a:xfrm>
            <a:off x="352604" y="1367369"/>
            <a:ext cx="7116342" cy="718145"/>
          </a:xfrm>
          <a:prstGeom prst="rect">
            <a:avLst/>
          </a:prstGeom>
        </p:spPr>
        <p:txBody>
          <a:bodyPr wrap="square" lIns="0" tIns="0" rIns="0" bIns="0" rtlCol="0" anchor="t">
            <a:spAutoFit/>
          </a:bodyPr>
          <a:lstStyle/>
          <a:p>
            <a:pPr algn="ctr">
              <a:lnSpc>
                <a:spcPts val="5640"/>
              </a:lnSpc>
            </a:pPr>
            <a:r>
              <a:rPr lang="vi-VN" sz="5200" b="1" spc="70" dirty="0" smtClean="0">
                <a:solidFill>
                  <a:srgbClr val="FF0000"/>
                </a:solidFill>
                <a:latin typeface="Arial" panose="020B0604020202020204" pitchFamily="34" charset="0"/>
                <a:cs typeface="Arial" panose="020B0604020202020204" pitchFamily="34" charset="0"/>
              </a:rPr>
              <a:t>HƯỚNG DẪN VỀ NHÀ</a:t>
            </a:r>
            <a:endParaRPr lang="en-US" sz="5200" b="1" spc="70" dirty="0">
              <a:solidFill>
                <a:srgbClr val="FF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4858" y="6685901"/>
            <a:ext cx="2290484" cy="3350443"/>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9638">
            <a:off x="13385423" y="897707"/>
            <a:ext cx="4166635" cy="2007561"/>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79173">
            <a:off x="175463" y="2760176"/>
            <a:ext cx="1706473" cy="682589"/>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711316">
            <a:off x="15157066" y="4700471"/>
            <a:ext cx="1693251" cy="1271477"/>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470373" y="4330927"/>
            <a:ext cx="456046" cy="461925"/>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340924" y="5504710"/>
            <a:ext cx="456046" cy="461925"/>
          </a:xfrm>
          <a:prstGeom prst="rect">
            <a:avLst/>
          </a:prstGeom>
        </p:spPr>
      </p:pic>
      <p:pic>
        <p:nvPicPr>
          <p:cNvPr id="22" name="Picture 22"/>
          <p:cNvPicPr>
            <a:picLocks noChangeAspect="1"/>
          </p:cNvPicPr>
          <p:nvPr/>
        </p:nvPicPr>
        <p:blipFill>
          <a:blip r:embed="rId18"/>
          <a:srcRect/>
          <a:stretch>
            <a:fillRect/>
          </a:stretch>
        </p:blipFill>
        <p:spPr>
          <a:xfrm>
            <a:off x="8514108" y="1537953"/>
            <a:ext cx="529642" cy="1563518"/>
          </a:xfrm>
          <a:prstGeom prst="rect">
            <a:avLst/>
          </a:prstGeom>
        </p:spPr>
      </p:pic>
    </p:spTree>
    <p:extLst>
      <p:ext uri="{BB962C8B-B14F-4D97-AF65-F5344CB8AC3E}">
        <p14:creationId xmlns:p14="http://schemas.microsoft.com/office/powerpoint/2010/main" val="241798990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729" r="16048" b="1106"/>
          <a:stretch>
            <a:fillRect/>
          </a:stretch>
        </p:blipFill>
        <p:spPr>
          <a:xfrm rot="-5400000">
            <a:off x="7923685" y="-1547054"/>
            <a:ext cx="6975516" cy="13753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7297" b="26380"/>
          <a:stretch>
            <a:fillRect/>
          </a:stretch>
        </p:blipFill>
        <p:spPr>
          <a:xfrm>
            <a:off x="-406356" y="4407111"/>
            <a:ext cx="6472391" cy="5904341"/>
          </a:xfrm>
          <a:prstGeom prst="rect">
            <a:avLst/>
          </a:prstGeom>
        </p:spPr>
      </p:pic>
      <p:sp>
        <p:nvSpPr>
          <p:cNvPr id="5" name="TextBox 5"/>
          <p:cNvSpPr txBox="1"/>
          <p:nvPr/>
        </p:nvSpPr>
        <p:spPr>
          <a:xfrm>
            <a:off x="5229966" y="4433634"/>
            <a:ext cx="12942727" cy="3684470"/>
          </a:xfrm>
          <a:prstGeom prst="rect">
            <a:avLst/>
          </a:prstGeom>
        </p:spPr>
        <p:txBody>
          <a:bodyPr wrap="square" lIns="0" tIns="0" rIns="0" bIns="0" rtlCol="0" anchor="t">
            <a:spAutoFit/>
          </a:bodyPr>
          <a:lstStyle/>
          <a:p>
            <a:pPr algn="ctr">
              <a:lnSpc>
                <a:spcPts val="15112"/>
              </a:lnSpc>
            </a:pPr>
            <a:r>
              <a:rPr lang="en-US" sz="9000" b="1" smtClean="0">
                <a:solidFill>
                  <a:srgbClr val="C3113D"/>
                </a:solidFill>
              </a:rPr>
              <a:t>TIẾT 29: RÈN LUYỆN</a:t>
            </a:r>
            <a:endParaRPr lang="en-US" sz="9000" b="1" smtClean="0">
              <a:solidFill>
                <a:srgbClr val="C3113D"/>
              </a:solidFill>
            </a:endParaRPr>
          </a:p>
          <a:p>
            <a:pPr algn="ctr">
              <a:lnSpc>
                <a:spcPts val="15112"/>
              </a:lnSpc>
            </a:pPr>
            <a:r>
              <a:rPr lang="vi-VN" sz="9000" b="1" dirty="0" smtClean="0">
                <a:solidFill>
                  <a:srgbClr val="C3113D"/>
                </a:solidFill>
              </a:rPr>
              <a:t>VƯỢT </a:t>
            </a:r>
            <a:r>
              <a:rPr lang="vi-VN" sz="9000" b="1" dirty="0" smtClean="0">
                <a:solidFill>
                  <a:srgbClr val="C3113D"/>
                </a:solidFill>
              </a:rPr>
              <a:t>QUA KHÓ KHĂN</a:t>
            </a:r>
            <a:endParaRPr lang="en-US" sz="9000" b="1" dirty="0">
              <a:solidFill>
                <a:srgbClr val="C3113D"/>
              </a:solidFill>
            </a:endParaRPr>
          </a:p>
        </p:txBody>
      </p:sp>
      <p:sp>
        <p:nvSpPr>
          <p:cNvPr id="10" name="TextBox 10"/>
          <p:cNvSpPr txBox="1"/>
          <p:nvPr/>
        </p:nvSpPr>
        <p:spPr>
          <a:xfrm>
            <a:off x="7670984" y="2687355"/>
            <a:ext cx="8563479" cy="984885"/>
          </a:xfrm>
          <a:prstGeom prst="rect">
            <a:avLst/>
          </a:prstGeom>
        </p:spPr>
        <p:txBody>
          <a:bodyPr wrap="square" lIns="0" tIns="0" rIns="0" bIns="0" rtlCol="0" anchor="t">
            <a:spAutoFit/>
          </a:bodyPr>
          <a:lstStyle/>
          <a:p>
            <a:pPr marL="0" lvl="0" indent="0" algn="ctr">
              <a:spcBef>
                <a:spcPct val="0"/>
              </a:spcBef>
            </a:pPr>
            <a:r>
              <a:rPr lang="vi-VN" sz="6400" b="1" spc="188" dirty="0" smtClean="0">
                <a:solidFill>
                  <a:srgbClr val="FFFFFF"/>
                </a:solidFill>
              </a:rPr>
              <a:t> </a:t>
            </a:r>
            <a:endParaRPr lang="en-US" sz="6400" b="1" u="none" spc="188" dirty="0">
              <a:solidFill>
                <a:srgbClr val="FFFFFF"/>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36537">
            <a:off x="5968377" y="2588916"/>
            <a:ext cx="1466160" cy="1391519"/>
          </a:xfrm>
          <a:prstGeom prst="rect">
            <a:avLst/>
          </a:prstGeom>
        </p:spPr>
      </p:pic>
      <p:pic>
        <p:nvPicPr>
          <p:cNvPr id="1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78234" y="313949"/>
            <a:ext cx="3507441" cy="2595506"/>
          </a:xfrm>
          <a:prstGeom prst="rect">
            <a:avLst/>
          </a:prstGeom>
        </p:spPr>
      </p:pic>
    </p:spTree>
    <p:extLst>
      <p:ext uri="{BB962C8B-B14F-4D97-AF65-F5344CB8AC3E}">
        <p14:creationId xmlns:p14="http://schemas.microsoft.com/office/powerpoint/2010/main" val="62405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672320" y="782574"/>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342900"/>
            <a:ext cx="1771762" cy="186679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6072" b="46388"/>
          <a:stretch>
            <a:fillRect/>
          </a:stretch>
        </p:blipFill>
        <p:spPr>
          <a:xfrm>
            <a:off x="15240000" y="8036421"/>
            <a:ext cx="3101113" cy="226513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571078" y="8679413"/>
            <a:ext cx="1669447" cy="2186181"/>
          </a:xfrm>
          <a:prstGeom prst="rect">
            <a:avLst/>
          </a:prstGeom>
        </p:spPr>
      </p:pic>
      <p:sp>
        <p:nvSpPr>
          <p:cNvPr id="11" name="TextBox 10"/>
          <p:cNvSpPr txBox="1"/>
          <p:nvPr/>
        </p:nvSpPr>
        <p:spPr>
          <a:xfrm>
            <a:off x="2672320" y="2095500"/>
            <a:ext cx="11609268" cy="892552"/>
          </a:xfrm>
          <a:prstGeom prst="rect">
            <a:avLst/>
          </a:prstGeom>
          <a:noFill/>
        </p:spPr>
        <p:txBody>
          <a:bodyPr wrap="none" rtlCol="0">
            <a:spAutoFit/>
          </a:bodyPr>
          <a:lstStyle/>
          <a:p>
            <a:r>
              <a:rPr lang="vi-VN" sz="5200" b="1" dirty="0" smtClean="0"/>
              <a:t>Cả lớp tham gia trò chơi “</a:t>
            </a:r>
            <a:r>
              <a:rPr lang="en-US" sz="5200" b="1" dirty="0" smtClean="0"/>
              <a:t>VẼ TRANH</a:t>
            </a:r>
            <a:r>
              <a:rPr lang="vi-VN" sz="5200" b="1" dirty="0" smtClean="0"/>
              <a:t>”</a:t>
            </a:r>
            <a:endParaRPr lang="en-US" sz="5200" b="1" dirty="0"/>
          </a:p>
        </p:txBody>
      </p:sp>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9200" y="3126007"/>
            <a:ext cx="4953000" cy="6508542"/>
          </a:xfrm>
          <a:prstGeom prst="rect">
            <a:avLst/>
          </a:prstGeom>
        </p:spPr>
      </p:pic>
      <p:sp>
        <p:nvSpPr>
          <p:cNvPr id="13" name="Rectangle 12"/>
          <p:cNvSpPr/>
          <p:nvPr/>
        </p:nvSpPr>
        <p:spPr>
          <a:xfrm>
            <a:off x="6400800" y="3126007"/>
            <a:ext cx="10972800" cy="3208571"/>
          </a:xfrm>
          <a:prstGeom prst="rect">
            <a:avLst/>
          </a:prstGeom>
        </p:spPr>
        <p:txBody>
          <a:bodyPr wrap="square">
            <a:spAutoFit/>
          </a:bodyPr>
          <a:lstStyle/>
          <a:p>
            <a:pPr algn="just">
              <a:lnSpc>
                <a:spcPct val="150000"/>
              </a:lnSpc>
              <a:spcBef>
                <a:spcPts val="600"/>
              </a:spcBef>
              <a:tabLst>
                <a:tab pos="90170" algn="l"/>
                <a:tab pos="180340" algn="l"/>
              </a:tabLs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Mỗi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nhóm </a:t>
            </a:r>
            <a:r>
              <a:rPr lang="en-US"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chọn</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Trong vòng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5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phút, cả nhóm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cùng vẽ. Nhóm nào vẽ xong trước và đẹp sẽ dành chiến thắng</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62200" y="782573"/>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342899"/>
            <a:ext cx="1771762" cy="186679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378683" y="7794985"/>
            <a:ext cx="2317377" cy="3034661"/>
          </a:xfrm>
          <a:prstGeom prst="rect">
            <a:avLst/>
          </a:prstGeom>
        </p:spPr>
      </p:pic>
      <p:sp>
        <p:nvSpPr>
          <p:cNvPr id="11" name="TextBox 10"/>
          <p:cNvSpPr txBox="1"/>
          <p:nvPr/>
        </p:nvSpPr>
        <p:spPr>
          <a:xfrm>
            <a:off x="2133600" y="1770024"/>
            <a:ext cx="14929880" cy="5632311"/>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v"/>
            </a:pPr>
            <a:r>
              <a:rPr lang="vi-VN" sz="4800" dirty="0" smtClean="0"/>
              <a:t>Làm </a:t>
            </a:r>
            <a:r>
              <a:rPr lang="vi-VN" sz="4800" dirty="0"/>
              <a:t>thế nào để các em có thể </a:t>
            </a:r>
            <a:r>
              <a:rPr lang="en-US" sz="4800" dirty="0" err="1" smtClean="0">
                <a:latin typeface="Arial" pitchFamily="34" charset="0"/>
                <a:cs typeface="Arial" pitchFamily="34" charset="0"/>
              </a:rPr>
              <a:t>vẽ</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được</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một</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bức</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tranh</a:t>
            </a:r>
            <a:r>
              <a:rPr lang="en-US" sz="4800" dirty="0" smtClean="0">
                <a:latin typeface="Arial" pitchFamily="34" charset="0"/>
                <a:cs typeface="Arial" pitchFamily="34" charset="0"/>
              </a:rPr>
              <a:t> </a:t>
            </a:r>
            <a:r>
              <a:rPr lang="vi-VN" sz="4800" dirty="0" smtClean="0"/>
              <a:t>trong </a:t>
            </a:r>
            <a:r>
              <a:rPr lang="vi-VN" sz="4800" dirty="0"/>
              <a:t>thời gian ngắn như vậy?</a:t>
            </a:r>
          </a:p>
          <a:p>
            <a:pPr marL="685800" indent="-685800" algn="just">
              <a:lnSpc>
                <a:spcPct val="150000"/>
              </a:lnSpc>
              <a:buFont typeface="Wingdings" panose="05000000000000000000" pitchFamily="2" charset="2"/>
              <a:buChar char="v"/>
            </a:pPr>
            <a:r>
              <a:rPr lang="vi-VN" sz="4800" dirty="0" smtClean="0"/>
              <a:t>Các </a:t>
            </a:r>
            <a:r>
              <a:rPr lang="vi-VN" sz="4800" dirty="0"/>
              <a:t>em gặp khó khăn gì không? Nếu có, các em đã giải quyết như thế nào?</a:t>
            </a:r>
          </a:p>
          <a:p>
            <a:pPr marL="685800" indent="-685800" algn="just">
              <a:lnSpc>
                <a:spcPct val="150000"/>
              </a:lnSpc>
              <a:buFont typeface="Wingdings" panose="05000000000000000000" pitchFamily="2" charset="2"/>
              <a:buChar char="v"/>
            </a:pPr>
            <a:r>
              <a:rPr lang="vi-VN" sz="4800" dirty="0" smtClean="0"/>
              <a:t>Hoạt </a:t>
            </a:r>
            <a:r>
              <a:rPr lang="vi-VN" sz="4800" dirty="0"/>
              <a:t>động này giúp em nhận ra điều gì?</a:t>
            </a:r>
          </a:p>
        </p:txBody>
      </p:sp>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306162" y="5227944"/>
            <a:ext cx="4981838" cy="5083508"/>
          </a:xfrm>
          <a:prstGeom prst="rect">
            <a:avLst/>
          </a:prstGeom>
        </p:spPr>
      </p:pic>
    </p:spTree>
    <p:extLst>
      <p:ext uri="{BB962C8B-B14F-4D97-AF65-F5344CB8AC3E}">
        <p14:creationId xmlns:p14="http://schemas.microsoft.com/office/powerpoint/2010/main" val="3113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234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342900"/>
            <a:ext cx="12115800" cy="2051844"/>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solidFill>
                  <a:srgbClr val="FF0000"/>
                </a:solidFill>
              </a:rPr>
              <a:t>THẢO LUẬN NHÓM</a:t>
            </a:r>
          </a:p>
          <a:p>
            <a:pPr lvl="0" algn="ctr">
              <a:lnSpc>
                <a:spcPts val="8000"/>
              </a:lnSpc>
              <a:spcBef>
                <a:spcPct val="0"/>
              </a:spcBef>
            </a:pPr>
            <a:r>
              <a:rPr lang="vi-VN" sz="5200" b="1" dirty="0" err="1">
                <a:latin typeface="Arial" panose="020B0604020202020204" pitchFamily="34" charset="0"/>
                <a:cs typeface="Arial" panose="020B0604020202020204" pitchFamily="34" charset="0"/>
              </a:rPr>
              <a:t>T</a:t>
            </a:r>
            <a:r>
              <a:rPr lang="en-US" sz="5200" b="1" dirty="0" err="1" smtClean="0">
                <a:latin typeface="Arial" panose="020B0604020202020204" pitchFamily="34" charset="0"/>
                <a:cs typeface="Arial" panose="020B0604020202020204" pitchFamily="34" charset="0"/>
              </a:rPr>
              <a:t>hảo</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luận</a:t>
            </a:r>
            <a:r>
              <a:rPr lang="vi-VN" sz="5200" b="1" dirty="0" smtClean="0">
                <a:latin typeface="Arial" panose="020B0604020202020204" pitchFamily="34" charset="0"/>
                <a:cs typeface="Arial" panose="020B0604020202020204" pitchFamily="34" charset="0"/>
              </a:rPr>
              <a:t> và</a:t>
            </a:r>
            <a:r>
              <a:rPr lang="en-US" sz="5200" b="1" dirty="0" smtClean="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thực</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hiện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nhiệm</a:t>
            </a:r>
            <a:r>
              <a:rPr lang="en-US" sz="5200" b="1" dirty="0">
                <a:latin typeface="Arial" panose="020B0604020202020204" pitchFamily="34" charset="0"/>
                <a:cs typeface="Arial" panose="020B0604020202020204" pitchFamily="34" charset="0"/>
              </a:rPr>
              <a:t> vụ </a:t>
            </a:r>
            <a:r>
              <a:rPr lang="en-US" sz="5200" b="1" dirty="0" err="1">
                <a:latin typeface="Arial" panose="020B0604020202020204" pitchFamily="34" charset="0"/>
                <a:cs typeface="Arial" panose="020B0604020202020204" pitchFamily="34" charset="0"/>
              </a:rPr>
              <a:t>sau</a:t>
            </a:r>
            <a:r>
              <a:rPr lang="en-US" sz="5200" b="1" dirty="0">
                <a:latin typeface="Arial" panose="020B0604020202020204" pitchFamily="34" charset="0"/>
                <a:cs typeface="Arial" panose="020B0604020202020204" pitchFamily="34" charset="0"/>
              </a:rPr>
              <a:t>:</a:t>
            </a:r>
            <a:endParaRPr lang="en-US" sz="5200" b="1" u="none"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427936" y="2394744"/>
            <a:ext cx="15965528" cy="2308324"/>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về một tấm gương vượt khó mà em biết? Họ đã gặp khó khăn gì và cách thức họ vượt qua khó khăn đó?</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657600" y="4882952"/>
            <a:ext cx="4913471" cy="4984948"/>
          </a:xfrm>
          <a:prstGeom prst="rect">
            <a:avLst/>
          </a:prstGeom>
        </p:spPr>
      </p:pic>
      <p:pic>
        <p:nvPicPr>
          <p:cNvPr id="13"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00464" y="4894894"/>
            <a:ext cx="4191000" cy="4984948"/>
          </a:xfrm>
          <a:prstGeom prst="rect">
            <a:avLst/>
          </a:prstGeom>
        </p:spPr>
      </p:pic>
      <p:pic>
        <p:nvPicPr>
          <p:cNvPr id="14"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04800" y="7734300"/>
            <a:ext cx="2294238" cy="2552700"/>
          </a:xfrm>
          <a:prstGeom prst="rect">
            <a:avLst/>
          </a:prstGeom>
        </p:spPr>
      </p:pic>
      <p:pic>
        <p:nvPicPr>
          <p:cNvPr id="15"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4038955">
            <a:off x="16943814" y="8150662"/>
            <a:ext cx="1888658" cy="2473243"/>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09728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687" y="2019301"/>
            <a:ext cx="7849067" cy="5506304"/>
          </a:xfrm>
          <a:prstGeom prst="ellipse">
            <a:avLst/>
          </a:prstGeom>
          <a:ln>
            <a:noFill/>
          </a:ln>
          <a:effectLst>
            <a:softEdge rad="112500"/>
          </a:effectLst>
        </p:spPr>
      </p:pic>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2019302"/>
            <a:ext cx="7855891" cy="5486400"/>
          </a:xfrm>
          <a:prstGeom prst="ellipse">
            <a:avLst/>
          </a:prstGeom>
          <a:ln>
            <a:noFill/>
          </a:ln>
          <a:effectLst>
            <a:softEdge rad="112500"/>
          </a:effectLst>
        </p:spPr>
      </p:pic>
      <p:sp>
        <p:nvSpPr>
          <p:cNvPr id="16" name="Rectangle 15"/>
          <p:cNvSpPr/>
          <p:nvPr/>
        </p:nvSpPr>
        <p:spPr>
          <a:xfrm>
            <a:off x="9528645" y="7478490"/>
            <a:ext cx="8305800" cy="1824923"/>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Nguyễn Sơn Lâm chinh phục đỉnh Phan Xi Păng bằng nạng gỗ.</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81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11252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9599" y="7525605"/>
            <a:ext cx="8889242" cy="2748253"/>
          </a:xfrm>
          <a:prstGeom prst="rect">
            <a:avLst/>
          </a:prstGeom>
        </p:spPr>
        <p:txBody>
          <a:bodyPr wrap="square">
            <a:spAutoFit/>
          </a:bodyPr>
          <a:lstStyle/>
          <a:p>
            <a:pPr algn="ctr">
              <a:lnSpc>
                <a:spcPct val="150000"/>
              </a:lnSpc>
            </a:pPr>
            <a:r>
              <a:rPr lang="de-DE" sz="4000" dirty="0" smtClean="0">
                <a:latin typeface="Arial" pitchFamily="34" charset="0"/>
                <a:cs typeface="Arial" pitchFamily="34" charset="0"/>
              </a:rPr>
              <a:t>Mạc </a:t>
            </a:r>
            <a:r>
              <a:rPr lang="de-DE" sz="4000" dirty="0">
                <a:latin typeface="Arial" pitchFamily="34" charset="0"/>
                <a:cs typeface="Arial" pitchFamily="34" charset="0"/>
              </a:rPr>
              <a:t>Đĩnh Chi vượt khó trong học tập trở thành quan đại thần thời Trần</a:t>
            </a:r>
            <a:endParaRPr lang="en-US" sz="4000" dirty="0">
              <a:latin typeface="Arial" pitchFamily="34" charset="0"/>
              <a:cs typeface="Arial" pitchFamily="34" charset="0"/>
            </a:endParaRPr>
          </a:p>
          <a:p>
            <a:pPr algn="ctr">
              <a:lnSpc>
                <a:spcPct val="150000"/>
              </a:lnSpc>
            </a:pPr>
            <a:endParaRPr lang="en-US" sz="4000" dirty="0">
              <a:latin typeface="Arial" pitchFamily="34" charset="0"/>
              <a:cs typeface="Arial" pitchFamily="34" charset="0"/>
            </a:endParaRPr>
          </a:p>
        </p:txBody>
      </p:sp>
      <p:sp>
        <p:nvSpPr>
          <p:cNvPr id="16" name="Rectangle 15"/>
          <p:cNvSpPr/>
          <p:nvPr/>
        </p:nvSpPr>
        <p:spPr>
          <a:xfrm>
            <a:off x="9495428" y="7525605"/>
            <a:ext cx="8530755" cy="1938992"/>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Walt Disney vượt khó khăn </a:t>
            </a:r>
            <a:r>
              <a:rPr lang="vi-VN" sz="4000" dirty="0" smtClean="0">
                <a:solidFill>
                  <a:srgbClr val="000000"/>
                </a:solidFill>
                <a:ea typeface="Calibri" panose="020F0502020204030204" pitchFamily="34" charset="0"/>
                <a:cs typeface="Arial" panose="020B0604020202020204" pitchFamily="34" charset="0"/>
              </a:rPr>
              <a:t>để </a:t>
            </a:r>
            <a:r>
              <a:rPr lang="vi-VN" sz="4000" dirty="0">
                <a:solidFill>
                  <a:srgbClr val="000000"/>
                </a:solidFill>
                <a:ea typeface="Calibri" panose="020F0502020204030204" pitchFamily="34" charset="0"/>
                <a:cs typeface="Arial" panose="020B0604020202020204" pitchFamily="34" charset="0"/>
              </a:rPr>
              <a:t>trở thành ông chủ hãng phim hoạt hình.</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r="17460"/>
          <a:stretch/>
        </p:blipFill>
        <p:spPr>
          <a:xfrm>
            <a:off x="1123263" y="2171700"/>
            <a:ext cx="7861913" cy="536016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0650" y="2171700"/>
            <a:ext cx="7861913" cy="5353905"/>
          </a:xfrm>
          <a:prstGeom prst="rect">
            <a:avLst/>
          </a:prstGeom>
        </p:spPr>
      </p:pic>
    </p:spTree>
    <p:extLst>
      <p:ext uri="{BB962C8B-B14F-4D97-AF65-F5344CB8AC3E}">
        <p14:creationId xmlns:p14="http://schemas.microsoft.com/office/powerpoint/2010/main" val="37352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23785">
            <a:off x="17215714" y="8651375"/>
            <a:ext cx="1415731" cy="1227825"/>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9706">
            <a:off x="-33498" y="137404"/>
            <a:ext cx="1358743" cy="1361218"/>
          </a:xfrm>
          <a:prstGeom prst="rect">
            <a:avLst/>
          </a:prstGeom>
        </p:spPr>
      </p:pic>
      <p:sp>
        <p:nvSpPr>
          <p:cNvPr id="17" name="TextBox 4"/>
          <p:cNvSpPr txBox="1"/>
          <p:nvPr/>
        </p:nvSpPr>
        <p:spPr>
          <a:xfrm>
            <a:off x="1444147" y="253042"/>
            <a:ext cx="16479433" cy="3077766"/>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b. Chia sẻ khó khăn với các bạn:</a:t>
            </a:r>
          </a:p>
          <a:p>
            <a:pPr marL="685800" lvl="0" indent="-685800">
              <a:lnSpc>
                <a:spcPts val="8000"/>
              </a:lnSpc>
              <a:spcBef>
                <a:spcPct val="0"/>
              </a:spcBef>
              <a:buFontTx/>
              <a:buChar char="-"/>
            </a:pPr>
            <a:r>
              <a:rPr lang="vi-VN" sz="4500" u="none" dirty="0" smtClean="0">
                <a:latin typeface="Arial" panose="020B0604020202020204" pitchFamily="34" charset="0"/>
                <a:cs typeface="Arial" panose="020B0604020202020204" pitchFamily="34" charset="0"/>
              </a:rPr>
              <a:t>Những khó khăn mà em gặp phải trong học tập và cuộc sống.</a:t>
            </a:r>
          </a:p>
          <a:p>
            <a:pPr marL="685800" lvl="0" indent="-685800">
              <a:lnSpc>
                <a:spcPts val="8000"/>
              </a:lnSpc>
              <a:spcBef>
                <a:spcPct val="0"/>
              </a:spcBef>
              <a:buFontTx/>
              <a:buChar char="-"/>
            </a:pPr>
            <a:r>
              <a:rPr lang="vi-VN" sz="4500" dirty="0" smtClean="0">
                <a:latin typeface="Arial" panose="020B0604020202020204" pitchFamily="34" charset="0"/>
                <a:cs typeface="Arial" panose="020B0604020202020204" pitchFamily="34" charset="0"/>
              </a:rPr>
              <a:t>Làm thế nào để em có thể vượt qua những khó khăn đó?</a:t>
            </a:r>
            <a:endParaRPr lang="en-US" sz="4500" u="none"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5957" r="5226" b="5858"/>
          <a:stretch/>
        </p:blipFill>
        <p:spPr>
          <a:xfrm>
            <a:off x="3124199" y="3365496"/>
            <a:ext cx="12496801" cy="6273804"/>
          </a:xfrm>
          <a:prstGeom prst="rect">
            <a:avLst/>
          </a:prstGeom>
        </p:spPr>
      </p:pic>
      <p:pic>
        <p:nvPicPr>
          <p:cNvPr id="19"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4192">
            <a:off x="-623327" y="7961001"/>
            <a:ext cx="2538400" cy="13984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arn(inVertical)">
                                      <p:cBhvr>
                                        <p:cTn id="7" dur="500"/>
                                        <p:tgtEl>
                                          <p:spTgt spid="1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barn(inVertical)">
                                      <p:cBhvr>
                                        <p:cTn id="10" dur="500"/>
                                        <p:tgtEl>
                                          <p:spTgt spid="1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478</Words>
  <PresentationFormat>Custom</PresentationFormat>
  <Paragraphs>48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2022-11-08T01:27:06Z</dcterms:modified>
  <dc:identifier>DAEswOIwa4E</dc:identifier>
</cp:coreProperties>
</file>