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5"/>
  </p:notesMasterIdLst>
  <p:sldIdLst>
    <p:sldId id="301" r:id="rId3"/>
    <p:sldId id="302" r:id="rId4"/>
    <p:sldId id="258" r:id="rId5"/>
    <p:sldId id="304" r:id="rId6"/>
    <p:sldId id="305" r:id="rId7"/>
    <p:sldId id="311" r:id="rId8"/>
    <p:sldId id="312" r:id="rId9"/>
    <p:sldId id="428" r:id="rId10"/>
    <p:sldId id="446" r:id="rId11"/>
    <p:sldId id="308" r:id="rId12"/>
    <p:sldId id="309" r:id="rId13"/>
    <p:sldId id="310" r:id="rId14"/>
    <p:sldId id="434" r:id="rId15"/>
    <p:sldId id="435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277" r:id="rId24"/>
    <p:sldId id="291" r:id="rId25"/>
    <p:sldId id="444" r:id="rId26"/>
    <p:sldId id="445" r:id="rId27"/>
    <p:sldId id="306" r:id="rId28"/>
    <p:sldId id="307" r:id="rId29"/>
    <p:sldId id="320" r:id="rId30"/>
    <p:sldId id="321" r:id="rId31"/>
    <p:sldId id="323" r:id="rId32"/>
    <p:sldId id="324" r:id="rId33"/>
    <p:sldId id="325" r:id="rId34"/>
  </p:sldIdLst>
  <p:sldSz cx="24384000" cy="13716000"/>
  <p:notesSz cx="6858000" cy="9144000"/>
  <p:custDataLst>
    <p:tags r:id="rId3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135F82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6" d="100"/>
          <a:sy n="36" d="100"/>
        </p:scale>
        <p:origin x="1008" y="3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0890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046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025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29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69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68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31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70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9583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110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08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400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89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28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03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89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72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12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1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2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38.png"/><Relationship Id="rId5" Type="http://schemas.openxmlformats.org/officeDocument/2006/relationships/image" Target="../media/image340.png"/><Relationship Id="rId10" Type="http://schemas.openxmlformats.org/officeDocument/2006/relationships/image" Target="../media/image36.emf"/><Relationship Id="rId4" Type="http://schemas.openxmlformats.org/officeDocument/2006/relationships/image" Target="../media/image35.png"/><Relationship Id="rId9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37.emf"/><Relationship Id="rId4" Type="http://schemas.openxmlformats.org/officeDocument/2006/relationships/image" Target="../media/image39.png"/><Relationship Id="rId9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5.jpg"/><Relationship Id="rId4" Type="http://schemas.openxmlformats.org/officeDocument/2006/relationships/image" Target="../media/image40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emf"/><Relationship Id="rId5" Type="http://schemas.openxmlformats.org/officeDocument/2006/relationships/image" Target="../media/image50.png"/><Relationship Id="rId4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0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2.png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audio" Target="../media/media1.wma"/><Relationship Id="rId7" Type="http://schemas.openxmlformats.org/officeDocument/2006/relationships/image" Target="../media/image491.png"/><Relationship Id="rId2" Type="http://schemas.microsoft.com/office/2007/relationships/media" Target="../media/media1.wma"/><Relationship Id="rId1" Type="http://schemas.openxmlformats.org/officeDocument/2006/relationships/tags" Target="../tags/tag4.xml"/><Relationship Id="rId6" Type="http://schemas.openxmlformats.org/officeDocument/2006/relationships/image" Target="../media/image5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5.xml"/><Relationship Id="rId11" Type="http://schemas.openxmlformats.org/officeDocument/2006/relationships/image" Target="../media/image52.emf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5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4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8.png"/><Relationship Id="rId5" Type="http://schemas.openxmlformats.org/officeDocument/2006/relationships/image" Target="../media/image64.png"/><Relationship Id="rId10" Type="http://schemas.openxmlformats.org/officeDocument/2006/relationships/image" Target="../media/image53.emf"/><Relationship Id="rId4" Type="http://schemas.openxmlformats.org/officeDocument/2006/relationships/image" Target="../media/image63.png"/><Relationship Id="rId9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4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531.png"/><Relationship Id="rId5" Type="http://schemas.openxmlformats.org/officeDocument/2006/relationships/image" Target="../media/image70.png"/><Relationship Id="rId10" Type="http://schemas.openxmlformats.org/officeDocument/2006/relationships/image" Target="../media/image52.emf"/><Relationship Id="rId4" Type="http://schemas.openxmlformats.org/officeDocument/2006/relationships/image" Target="../media/image69.png"/><Relationship Id="rId9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3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0.png"/><Relationship Id="rId5" Type="http://schemas.openxmlformats.org/officeDocument/2006/relationships/image" Target="../media/image76.png"/><Relationship Id="rId10" Type="http://schemas.openxmlformats.org/officeDocument/2006/relationships/image" Target="../media/image54.emf"/><Relationship Id="rId4" Type="http://schemas.openxmlformats.org/officeDocument/2006/relationships/image" Target="../media/image75.png"/><Relationship Id="rId9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61.png"/><Relationship Id="rId7" Type="http://schemas.openxmlformats.org/officeDocument/2006/relationships/image" Target="../media/image49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0.png"/><Relationship Id="rId5" Type="http://schemas.openxmlformats.org/officeDocument/2006/relationships/image" Target="../media/image401.png"/><Relationship Id="rId4" Type="http://schemas.openxmlformats.org/officeDocument/2006/relationships/image" Target="../media/image62.emf"/><Relationship Id="rId9" Type="http://schemas.openxmlformats.org/officeDocument/2006/relationships/image" Target="../media/image5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8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601.png"/><Relationship Id="rId10" Type="http://schemas.openxmlformats.org/officeDocument/2006/relationships/image" Target="../media/image86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63.emf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64.emf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104.png"/><Relationship Id="rId3" Type="http://schemas.openxmlformats.org/officeDocument/2006/relationships/image" Target="../media/image34.png"/><Relationship Id="rId7" Type="http://schemas.openxmlformats.org/officeDocument/2006/relationships/image" Target="../media/image74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0.png"/><Relationship Id="rId11" Type="http://schemas.openxmlformats.org/officeDocument/2006/relationships/image" Target="../media/image95.png"/><Relationship Id="rId5" Type="http://schemas.openxmlformats.org/officeDocument/2006/relationships/image" Target="../media/image430.png"/><Relationship Id="rId10" Type="http://schemas.openxmlformats.org/officeDocument/2006/relationships/image" Target="../media/image90.png"/><Relationship Id="rId4" Type="http://schemas.openxmlformats.org/officeDocument/2006/relationships/image" Target="../media/image420.png"/><Relationship Id="rId9" Type="http://schemas.openxmlformats.org/officeDocument/2006/relationships/image" Target="../media/image35.jpg"/><Relationship Id="rId14" Type="http://schemas.openxmlformats.org/officeDocument/2006/relationships/image" Target="../media/image6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521.png"/><Relationship Id="rId7" Type="http://schemas.openxmlformats.org/officeDocument/2006/relationships/image" Target="../media/image560.png"/><Relationship Id="rId12" Type="http://schemas.openxmlformats.org/officeDocument/2006/relationships/image" Target="../media/image60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11" Type="http://schemas.openxmlformats.org/officeDocument/2006/relationships/image" Target="../media/image106.png"/><Relationship Id="rId5" Type="http://schemas.openxmlformats.org/officeDocument/2006/relationships/image" Target="../media/image540.png"/><Relationship Id="rId10" Type="http://schemas.openxmlformats.org/officeDocument/2006/relationships/image" Target="../media/image580.png"/><Relationship Id="rId4" Type="http://schemas.openxmlformats.org/officeDocument/2006/relationships/image" Target="../media/image530.png"/><Relationship Id="rId9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113.png"/><Relationship Id="rId3" Type="http://schemas.openxmlformats.org/officeDocument/2006/relationships/image" Target="../media/image107.png"/><Relationship Id="rId7" Type="http://schemas.openxmlformats.org/officeDocument/2006/relationships/image" Target="../media/image650.png"/><Relationship Id="rId12" Type="http://schemas.openxmlformats.org/officeDocument/2006/relationships/image" Target="../media/image670.png"/><Relationship Id="rId2" Type="http://schemas.openxmlformats.org/officeDocument/2006/relationships/image" Target="../media/image34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12.png"/><Relationship Id="rId5" Type="http://schemas.openxmlformats.org/officeDocument/2006/relationships/image" Target="../media/image109.png"/><Relationship Id="rId15" Type="http://schemas.openxmlformats.org/officeDocument/2006/relationships/image" Target="../media/image115.png"/><Relationship Id="rId10" Type="http://schemas.openxmlformats.org/officeDocument/2006/relationships/image" Target="../media/image62.emf"/><Relationship Id="rId4" Type="http://schemas.openxmlformats.org/officeDocument/2006/relationships/image" Target="../media/image108.png"/><Relationship Id="rId9" Type="http://schemas.openxmlformats.org/officeDocument/2006/relationships/image" Target="../media/image83.png"/><Relationship Id="rId14" Type="http://schemas.openxmlformats.org/officeDocument/2006/relationships/image" Target="../media/image1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720.png"/><Relationship Id="rId7" Type="http://schemas.openxmlformats.org/officeDocument/2006/relationships/image" Target="../media/image76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10" Type="http://schemas.openxmlformats.org/officeDocument/2006/relationships/image" Target="../media/image84.emf"/><Relationship Id="rId4" Type="http://schemas.openxmlformats.org/officeDocument/2006/relationships/image" Target="../media/image730.png"/><Relationship Id="rId9" Type="http://schemas.openxmlformats.org/officeDocument/2006/relationships/image" Target="../media/image1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85.emf"/><Relationship Id="rId5" Type="http://schemas.openxmlformats.org/officeDocument/2006/relationships/image" Target="../media/image121.png"/><Relationship Id="rId10" Type="http://schemas.openxmlformats.org/officeDocument/2006/relationships/image" Target="../media/image125.png"/><Relationship Id="rId4" Type="http://schemas.openxmlformats.org/officeDocument/2006/relationships/image" Target="../media/image120.png"/><Relationship Id="rId9" Type="http://schemas.openxmlformats.org/officeDocument/2006/relationships/image" Target="../media/image1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openxmlformats.org/officeDocument/2006/relationships/image" Target="../media/image2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98471" y="1861755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VECTƠ</a:t>
            </a: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89804" y="4446052"/>
            <a:ext cx="16543251" cy="861744"/>
            <a:chOff x="4360762" y="4446051"/>
            <a:chExt cx="16543251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60762" y="4446051"/>
              <a:ext cx="16543251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TỔNG VÀ HIỆU CỦA HAI VECTƠ</a:t>
              </a:r>
              <a:endPara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330761" y="1470728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5" y="5796146"/>
            <a:ext cx="8846430" cy="907184"/>
            <a:chOff x="7459670" y="7086600"/>
            <a:chExt cx="8847456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721467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TỔNG CỦA HAI VECTƠ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807" y="7688759"/>
                  <a:ext cx="50751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48781" y="7155605"/>
            <a:ext cx="9700830" cy="929775"/>
            <a:chOff x="7459670" y="8524495"/>
            <a:chExt cx="970195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806917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 TẮC HÌNH BÌNH HÀNH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806" y="7688759"/>
                  <a:ext cx="50751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48790" y="8466402"/>
            <a:ext cx="14312673" cy="942109"/>
            <a:chOff x="7459670" y="9982200"/>
            <a:chExt cx="14314308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1268152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 CỦA PHÉP CỘNG CÁC VECTƠ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7688759"/>
                  <a:ext cx="50751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47" name="Group 67">
            <a:extLst>
              <a:ext uri="{FF2B5EF4-FFF2-40B4-BE49-F238E27FC236}">
                <a16:creationId xmlns:a16="http://schemas.microsoft.com/office/drawing/2014/main" id="{2A327AEA-C6D5-4DDB-9C05-F5A6BBBEAD7F}"/>
              </a:ext>
            </a:extLst>
          </p:cNvPr>
          <p:cNvGrpSpPr/>
          <p:nvPr/>
        </p:nvGrpSpPr>
        <p:grpSpPr>
          <a:xfrm>
            <a:off x="2348780" y="9695089"/>
            <a:ext cx="8301408" cy="929775"/>
            <a:chOff x="7459670" y="8524495"/>
            <a:chExt cx="8302376" cy="92988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B661B69-0263-490E-B91B-26E836760F36}"/>
                </a:ext>
              </a:extLst>
            </p:cNvPr>
            <p:cNvSpPr/>
            <p:nvPr/>
          </p:nvSpPr>
          <p:spPr>
            <a:xfrm>
              <a:off x="9092456" y="8638675"/>
              <a:ext cx="666959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HIỆU CỦA HAI VECTƠ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>
              <a:extLst>
                <a:ext uri="{FF2B5EF4-FFF2-40B4-BE49-F238E27FC236}">
                  <a16:creationId xmlns:a16="http://schemas.microsoft.com/office/drawing/2014/main" id="{CE5BD9C8-EC81-41D3-834B-3347394A45D0}"/>
                </a:ext>
              </a:extLst>
            </p:cNvPr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>
                <a:extLst>
                  <a:ext uri="{FF2B5EF4-FFF2-40B4-BE49-F238E27FC236}">
                    <a16:creationId xmlns:a16="http://schemas.microsoft.com/office/drawing/2014/main" id="{158DC4DA-73DD-4A08-B7F8-5628A6B42B7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>
                <a:extLst>
                  <a:ext uri="{FF2B5EF4-FFF2-40B4-BE49-F238E27FC236}">
                    <a16:creationId xmlns:a16="http://schemas.microsoft.com/office/drawing/2014/main" id="{49C35700-E7E5-42BA-AFB7-81E2C74CAC9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78">
                  <a:extLst>
                    <a:ext uri="{FF2B5EF4-FFF2-40B4-BE49-F238E27FC236}">
                      <a16:creationId xmlns:a16="http://schemas.microsoft.com/office/drawing/2014/main" id="{1F8CC5DC-4576-44B5-8C7D-BF55A6E3752A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1497914-3332-4BCF-964C-6A92515972FA}"/>
                    </a:ext>
                  </a:extLst>
                </p:cNvPr>
                <p:cNvSpPr txBox="1"/>
                <p:nvPr/>
              </p:nvSpPr>
              <p:spPr>
                <a:xfrm>
                  <a:off x="7958806" y="7688759"/>
                  <a:ext cx="50751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</a:p>
              </p:txBody>
            </p:sp>
          </p:grpSp>
        </p:grpSp>
      </p:grpSp>
      <p:grpSp>
        <p:nvGrpSpPr>
          <p:cNvPr id="54" name="Group 74">
            <a:extLst>
              <a:ext uri="{FF2B5EF4-FFF2-40B4-BE49-F238E27FC236}">
                <a16:creationId xmlns:a16="http://schemas.microsoft.com/office/drawing/2014/main" id="{233DF956-D23C-43AD-9596-2B88F5882DC7}"/>
              </a:ext>
            </a:extLst>
          </p:cNvPr>
          <p:cNvGrpSpPr/>
          <p:nvPr/>
        </p:nvGrpSpPr>
        <p:grpSpPr>
          <a:xfrm>
            <a:off x="2348784" y="11005886"/>
            <a:ext cx="4617710" cy="942109"/>
            <a:chOff x="7459670" y="9982200"/>
            <a:chExt cx="4618244" cy="94221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4B1ED19-B50E-4BE6-AE32-2B7FC141402E}"/>
                </a:ext>
              </a:extLst>
            </p:cNvPr>
            <p:cNvSpPr/>
            <p:nvPr/>
          </p:nvSpPr>
          <p:spPr>
            <a:xfrm>
              <a:off x="9092456" y="10108716"/>
              <a:ext cx="298545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 DỤNG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44">
              <a:extLst>
                <a:ext uri="{FF2B5EF4-FFF2-40B4-BE49-F238E27FC236}">
                  <a16:creationId xmlns:a16="http://schemas.microsoft.com/office/drawing/2014/main" id="{2D3001AA-D2A3-42CA-A4D7-D5A317B45DE1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5" name="Isosceles Triangle 44">
                <a:extLst>
                  <a:ext uri="{FF2B5EF4-FFF2-40B4-BE49-F238E27FC236}">
                    <a16:creationId xmlns:a16="http://schemas.microsoft.com/office/drawing/2014/main" id="{BEA6326B-B0BB-4927-83E9-6E8575E79391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46">
                <a:extLst>
                  <a:ext uri="{FF2B5EF4-FFF2-40B4-BE49-F238E27FC236}">
                    <a16:creationId xmlns:a16="http://schemas.microsoft.com/office/drawing/2014/main" id="{E1417F6A-7975-4DAD-BCF2-76911BDC5C4F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7" name="Round Same Side Corner Rectangle 85">
                  <a:extLst>
                    <a:ext uri="{FF2B5EF4-FFF2-40B4-BE49-F238E27FC236}">
                      <a16:creationId xmlns:a16="http://schemas.microsoft.com/office/drawing/2014/main" id="{386E40B7-E5A0-41BC-A1B2-DFB93E976B6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F66F238-7045-46EA-984D-1692778E6714}"/>
                    </a:ext>
                  </a:extLst>
                </p:cNvPr>
                <p:cNvSpPr txBox="1"/>
                <p:nvPr/>
              </p:nvSpPr>
              <p:spPr>
                <a:xfrm>
                  <a:off x="7958808" y="7688759"/>
                  <a:ext cx="507514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506540" y="5256240"/>
            <a:ext cx="22427720" cy="1370088"/>
            <a:chOff x="241306" y="1268432"/>
            <a:chExt cx="10748215" cy="685168"/>
          </a:xfrm>
        </p:grpSpPr>
        <p:sp>
          <p:nvSpPr>
            <p:cNvPr id="428" name="Google Shape;428;p3"/>
            <p:cNvSpPr/>
            <p:nvPr/>
          </p:nvSpPr>
          <p:spPr>
            <a:xfrm>
              <a:off x="2912205" y="1317286"/>
              <a:ext cx="205511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1984684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436041" y="1336332"/>
              <a:ext cx="2553480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513452" y="5387956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454911" y="1842408"/>
            <a:ext cx="19289146" cy="898040"/>
            <a:chOff x="-288924" y="1905000"/>
            <a:chExt cx="19292634" cy="898200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-288924" y="1905000"/>
              <a:ext cx="10438999" cy="8982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184764" cy="754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1720596" y="1913523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ADC6918-F272-42D9-A456-4A266041E947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33339" y="2743945"/>
            <a:chExt cx="24085904" cy="2202650"/>
          </a:xfrm>
        </p:grpSpPr>
        <p:grpSp>
          <p:nvGrpSpPr>
            <p:cNvPr id="441" name="Google Shape;441;p3"/>
            <p:cNvGrpSpPr/>
            <p:nvPr/>
          </p:nvGrpSpPr>
          <p:grpSpPr>
            <a:xfrm>
              <a:off x="33339" y="2743945"/>
              <a:ext cx="24085904" cy="2202650"/>
              <a:chOff x="923003" y="3917552"/>
              <a:chExt cx="24090260" cy="2203048"/>
            </a:xfrm>
          </p:grpSpPr>
          <p:sp>
            <p:nvSpPr>
              <p:cNvPr id="442" name="Google Shape;442;p3"/>
              <p:cNvSpPr/>
              <p:nvPr/>
            </p:nvSpPr>
            <p:spPr>
              <a:xfrm>
                <a:off x="1272210" y="4426858"/>
                <a:ext cx="23741053" cy="1693742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444" name="Google Shape;444;p3"/>
              <p:cNvGrpSpPr/>
              <p:nvPr/>
            </p:nvGrpSpPr>
            <p:grpSpPr>
              <a:xfrm>
                <a:off x="923003" y="3917552"/>
                <a:ext cx="3942102" cy="1040476"/>
                <a:chOff x="923003" y="3917552"/>
                <a:chExt cx="3942102" cy="1040476"/>
              </a:xfrm>
            </p:grpSpPr>
            <p:grpSp>
              <p:nvGrpSpPr>
                <p:cNvPr id="445" name="Google Shape;445;p3"/>
                <p:cNvGrpSpPr/>
                <p:nvPr/>
              </p:nvGrpSpPr>
              <p:grpSpPr>
                <a:xfrm>
                  <a:off x="1362045" y="4056327"/>
                  <a:ext cx="3503060" cy="861996"/>
                  <a:chOff x="2028795" y="4418277"/>
                  <a:chExt cx="3503060" cy="861996"/>
                </a:xfrm>
              </p:grpSpPr>
              <p:sp>
                <p:nvSpPr>
                  <p:cNvPr id="446" name="Google Shape;446;p3"/>
                  <p:cNvSpPr/>
                  <p:nvPr/>
                </p:nvSpPr>
                <p:spPr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lt1"/>
                  </a:solidFill>
                  <a:ln w="57150" cap="flat" cmpd="sng">
                    <a:solidFill>
                      <a:srgbClr val="91720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08" tIns="45692" rIns="91408" bIns="45692" anchor="t" anchorCtr="0">
                    <a:noAutofit/>
                  </a:bodyPr>
                  <a:lstStyle/>
                  <a:p>
                    <a:endParaRPr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447" name="Google Shape;447;p3"/>
                  <p:cNvSpPr txBox="1"/>
                  <p:nvPr/>
                </p:nvSpPr>
                <p:spPr>
                  <a:xfrm>
                    <a:off x="2636458" y="4480054"/>
                    <a:ext cx="2420395" cy="8002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08" tIns="45692" rIns="91408" bIns="45692" anchor="t" anchorCtr="0">
                    <a:spAutoFit/>
                  </a:bodyPr>
                  <a:lstStyle/>
                  <a:p>
                    <a:pPr algn="ctr"/>
                    <a:r>
                      <a:rPr lang="en-US" sz="4600" b="1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CÂU 1</a:t>
                    </a:r>
                    <a:endParaRPr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pic>
              <p:nvPicPr>
                <p:cNvPr id="448" name="Google Shape;448;p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15599" t="21515" r="9758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noFill/>
                <a:ln w="38100" cap="sq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/>
                <p:nvPr/>
              </p:nvSpPr>
              <p:spPr>
                <a:xfrm>
                  <a:off x="4300371" y="3395268"/>
                  <a:ext cx="19533430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hình bình hành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Đẳng thức vectơ nào sau đây đúng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0371" y="3395268"/>
                  <a:ext cx="19533430" cy="769441"/>
                </a:xfrm>
                <a:prstGeom prst="rect">
                  <a:avLst/>
                </a:prstGeom>
                <a:blipFill>
                  <a:blip r:embed="rId4"/>
                  <a:stretch>
                    <a:fillRect l="-1248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701815" y="5523027"/>
                <a:ext cx="3438762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𝑫𝑩</m:t>
                          </m:r>
                        </m:e>
                      </m:acc>
                    </m:oMath>
                  </m:oMathPara>
                </a14:m>
                <a:endParaRPr lang="en-US" sz="8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815" y="5523027"/>
                <a:ext cx="3438762" cy="717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/>
              <p:nvPr/>
            </p:nvSpPr>
            <p:spPr>
              <a:xfrm>
                <a:off x="6764982" y="5526195"/>
                <a:ext cx="3382657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𝑩𝑫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982" y="5526195"/>
                <a:ext cx="3382657" cy="7172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/>
              <p:nvPr/>
            </p:nvSpPr>
            <p:spPr>
              <a:xfrm>
                <a:off x="12342712" y="5595102"/>
                <a:ext cx="3408305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𝑫𝑪</m:t>
                          </m:r>
                        </m:e>
                      </m:acc>
                    </m:oMath>
                  </m:oMathPara>
                </a14:m>
                <a:endParaRPr lang="en-US" sz="8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2712" y="5595102"/>
                <a:ext cx="3408305" cy="7172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/>
              <p:nvPr/>
            </p:nvSpPr>
            <p:spPr>
              <a:xfrm>
                <a:off x="18490895" y="5588386"/>
                <a:ext cx="3328155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8000" b="1" dirty="0">
                  <a:solidFill>
                    <a:schemeClr val="bg1"/>
                  </a:solidFill>
                  <a:latin typeface="Tohama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0895" y="5588386"/>
                <a:ext cx="3328155" cy="7172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F93CBCD-17C9-41F5-81A7-278E64CBB8AA}"/>
              </a:ext>
            </a:extLst>
          </p:cNvPr>
          <p:cNvGrpSpPr/>
          <p:nvPr/>
        </p:nvGrpSpPr>
        <p:grpSpPr>
          <a:xfrm>
            <a:off x="0" y="6529832"/>
            <a:ext cx="24340497" cy="7053298"/>
            <a:chOff x="-241637" y="6684183"/>
            <a:chExt cx="24340497" cy="7053298"/>
          </a:xfrm>
        </p:grpSpPr>
        <p:grpSp>
          <p:nvGrpSpPr>
            <p:cNvPr id="47" name="Google Shape;421;p3">
              <a:extLst>
                <a:ext uri="{FF2B5EF4-FFF2-40B4-BE49-F238E27FC236}">
                  <a16:creationId xmlns:a16="http://schemas.microsoft.com/office/drawing/2014/main" id="{236F3A56-3FE8-4F55-836D-A2AEB2893116}"/>
                </a:ext>
              </a:extLst>
            </p:cNvPr>
            <p:cNvGrpSpPr/>
            <p:nvPr/>
          </p:nvGrpSpPr>
          <p:grpSpPr>
            <a:xfrm>
              <a:off x="-241637" y="6684183"/>
              <a:ext cx="24075438" cy="7053298"/>
              <a:chOff x="48567" y="4381500"/>
              <a:chExt cx="24079792" cy="7054573"/>
            </a:xfrm>
          </p:grpSpPr>
          <p:sp>
            <p:nvSpPr>
              <p:cNvPr id="48" name="Google Shape;422;p3">
                <a:extLst>
                  <a:ext uri="{FF2B5EF4-FFF2-40B4-BE49-F238E27FC236}">
                    <a16:creationId xmlns:a16="http://schemas.microsoft.com/office/drawing/2014/main" id="{C95FE64E-3AB1-458C-8559-41BB16CC6054}"/>
                  </a:ext>
                </a:extLst>
              </p:cNvPr>
              <p:cNvSpPr/>
              <p:nvPr/>
            </p:nvSpPr>
            <p:spPr>
              <a:xfrm>
                <a:off x="353961" y="4997566"/>
                <a:ext cx="23774398" cy="6438507"/>
              </a:xfrm>
              <a:prstGeom prst="roundRect">
                <a:avLst>
                  <a:gd name="adj" fmla="val 2239"/>
                </a:avLst>
              </a:prstGeom>
              <a:solidFill>
                <a:srgbClr val="BBD6EE"/>
              </a:solidFill>
              <a:ln w="28575" cap="flat" cmpd="sng">
                <a:solidFill>
                  <a:srgbClr val="5252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9" name="Google Shape;423;p3">
                <a:extLst>
                  <a:ext uri="{FF2B5EF4-FFF2-40B4-BE49-F238E27FC236}">
                    <a16:creationId xmlns:a16="http://schemas.microsoft.com/office/drawing/2014/main" id="{10851807-E74D-4B90-93B4-9DC3710C9B04}"/>
                  </a:ext>
                </a:extLst>
              </p:cNvPr>
              <p:cNvGrpSpPr/>
              <p:nvPr/>
            </p:nvGrpSpPr>
            <p:grpSpPr>
              <a:xfrm>
                <a:off x="48567" y="4381500"/>
                <a:ext cx="3991941" cy="1079473"/>
                <a:chOff x="410517" y="4648200"/>
                <a:chExt cx="3991941" cy="1079473"/>
              </a:xfrm>
            </p:grpSpPr>
            <p:sp>
              <p:nvSpPr>
                <p:cNvPr id="50" name="Google Shape;424;p3">
                  <a:extLst>
                    <a:ext uri="{FF2B5EF4-FFF2-40B4-BE49-F238E27FC236}">
                      <a16:creationId xmlns:a16="http://schemas.microsoft.com/office/drawing/2014/main" id="{AFD95010-452C-4B75-8BEE-2E3BDB172881}"/>
                    </a:ext>
                  </a:extLst>
                </p:cNvPr>
                <p:cNvSpPr/>
                <p:nvPr/>
              </p:nvSpPr>
              <p:spPr>
                <a:xfrm rot="5400000" flipH="1">
                  <a:off x="2489940" y="3702023"/>
                  <a:ext cx="828631" cy="2996405"/>
                </a:xfrm>
                <a:prstGeom prst="round1Rect">
                  <a:avLst>
                    <a:gd name="adj" fmla="val 16667"/>
                  </a:avLst>
                </a:prstGeom>
                <a:solidFill>
                  <a:srgbClr val="BBD6EE"/>
                </a:solidFill>
                <a:ln w="57150" cap="flat" cmpd="sng">
                  <a:solidFill>
                    <a:srgbClr val="5481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425;p3">
                  <a:extLst>
                    <a:ext uri="{FF2B5EF4-FFF2-40B4-BE49-F238E27FC236}">
                      <a16:creationId xmlns:a16="http://schemas.microsoft.com/office/drawing/2014/main" id="{7DE69060-29FF-4E55-9962-08983532F405}"/>
                    </a:ext>
                  </a:extLst>
                </p:cNvPr>
                <p:cNvSpPr txBox="1"/>
                <p:nvPr/>
              </p:nvSpPr>
              <p:spPr>
                <a:xfrm>
                  <a:off x="1406054" y="4769080"/>
                  <a:ext cx="2872840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 err="1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Bài</a:t>
                  </a:r>
                  <a:r>
                    <a:rPr lang="en-US" sz="4600" b="1" dirty="0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  <a:r>
                    <a:rPr lang="en-US" sz="4600" b="1" dirty="0" err="1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giải</a:t>
                  </a:r>
                  <a:endParaRPr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pic>
              <p:nvPicPr>
                <p:cNvPr id="52" name="Google Shape;426;p3">
                  <a:extLst>
                    <a:ext uri="{FF2B5EF4-FFF2-40B4-BE49-F238E27FC236}">
                      <a16:creationId xmlns:a16="http://schemas.microsoft.com/office/drawing/2014/main" id="{F64BE380-A7DB-4BB9-8B3D-DF8F0985539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l="17950" t="14860" r="18922" b="25554"/>
                <a:stretch/>
              </p:blipFill>
              <p:spPr>
                <a:xfrm>
                  <a:off x="410517" y="4648200"/>
                  <a:ext cx="1058947" cy="1079473"/>
                </a:xfrm>
                <a:prstGeom prst="round2DiagRect">
                  <a:avLst>
                    <a:gd name="adj1" fmla="val 27632"/>
                    <a:gd name="adj2" fmla="val 0"/>
                  </a:avLst>
                </a:prstGeom>
                <a:solidFill>
                  <a:srgbClr val="327E3B"/>
                </a:solidFill>
                <a:ln w="38100" cap="sq" cmpd="sng">
                  <a:solidFill>
                    <a:srgbClr val="38562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719E86A-06E4-44AE-8A58-DEFA48402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963516" y="7642656"/>
              <a:ext cx="11135344" cy="470174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B50AD6-3D9A-47F0-92AA-01ED3BCDBA3F}"/>
                  </a:ext>
                </a:extLst>
              </p:cNvPr>
              <p:cNvSpPr txBox="1"/>
              <p:nvPr/>
            </p:nvSpPr>
            <p:spPr>
              <a:xfrm>
                <a:off x="1008805" y="8558144"/>
                <a:ext cx="13466237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dụng quy tắc hình bình hành ta có: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𝑫𝑩</m:t>
                          </m:r>
                        </m:e>
                      </m:acc>
                    </m:oMath>
                  </m:oMathPara>
                </a14:m>
                <a:endParaRPr lang="vi-VN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B50AD6-3D9A-47F0-92AA-01ED3BCDB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05" y="8558144"/>
                <a:ext cx="13466237" cy="1533177"/>
              </a:xfrm>
              <a:prstGeom prst="rect">
                <a:avLst/>
              </a:prstGeom>
              <a:blipFill>
                <a:blip r:embed="rId11"/>
                <a:stretch>
                  <a:fillRect l="-1810" t="-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88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536360" y="5278207"/>
            <a:ext cx="23612703" cy="1370088"/>
            <a:chOff x="241306" y="1268432"/>
            <a:chExt cx="11316104" cy="685168"/>
          </a:xfrm>
        </p:grpSpPr>
        <p:sp>
          <p:nvSpPr>
            <p:cNvPr id="428" name="Google Shape;428;p3"/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436041" y="1336332"/>
              <a:ext cx="312136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1099753" y="5503616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770BC8-673C-4568-B10E-7205463305B9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33339" y="2743945"/>
            <a:chExt cx="24085904" cy="2202650"/>
          </a:xfrm>
        </p:grpSpPr>
        <p:grpSp>
          <p:nvGrpSpPr>
            <p:cNvPr id="441" name="Google Shape;441;p3"/>
            <p:cNvGrpSpPr/>
            <p:nvPr/>
          </p:nvGrpSpPr>
          <p:grpSpPr>
            <a:xfrm>
              <a:off x="33339" y="2743945"/>
              <a:ext cx="24085904" cy="2202650"/>
              <a:chOff x="923003" y="3917552"/>
              <a:chExt cx="24090260" cy="2203048"/>
            </a:xfrm>
          </p:grpSpPr>
          <p:sp>
            <p:nvSpPr>
              <p:cNvPr id="442" name="Google Shape;442;p3"/>
              <p:cNvSpPr/>
              <p:nvPr/>
            </p:nvSpPr>
            <p:spPr>
              <a:xfrm>
                <a:off x="1272210" y="4426858"/>
                <a:ext cx="23741053" cy="1693742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444" name="Google Shape;444;p3"/>
              <p:cNvGrpSpPr/>
              <p:nvPr/>
            </p:nvGrpSpPr>
            <p:grpSpPr>
              <a:xfrm>
                <a:off x="923003" y="3917552"/>
                <a:ext cx="3942102" cy="1040476"/>
                <a:chOff x="923003" y="3917552"/>
                <a:chExt cx="3942102" cy="1040476"/>
              </a:xfrm>
            </p:grpSpPr>
            <p:grpSp>
              <p:nvGrpSpPr>
                <p:cNvPr id="445" name="Google Shape;445;p3"/>
                <p:cNvGrpSpPr/>
                <p:nvPr/>
              </p:nvGrpSpPr>
              <p:grpSpPr>
                <a:xfrm>
                  <a:off x="1362045" y="4056327"/>
                  <a:ext cx="3503060" cy="861996"/>
                  <a:chOff x="2028795" y="4418277"/>
                  <a:chExt cx="3503060" cy="861996"/>
                </a:xfrm>
              </p:grpSpPr>
              <p:sp>
                <p:nvSpPr>
                  <p:cNvPr id="446" name="Google Shape;446;p3"/>
                  <p:cNvSpPr/>
                  <p:nvPr/>
                </p:nvSpPr>
                <p:spPr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lt1"/>
                  </a:solidFill>
                  <a:ln w="57150" cap="flat" cmpd="sng">
                    <a:solidFill>
                      <a:srgbClr val="91720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08" tIns="45692" rIns="91408" bIns="45692" anchor="t" anchorCtr="0">
                    <a:noAutofit/>
                  </a:bodyPr>
                  <a:lstStyle/>
                  <a:p>
                    <a:endParaRPr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447" name="Google Shape;447;p3"/>
                  <p:cNvSpPr txBox="1"/>
                  <p:nvPr/>
                </p:nvSpPr>
                <p:spPr>
                  <a:xfrm>
                    <a:off x="2636458" y="4480054"/>
                    <a:ext cx="2420395" cy="8002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08" tIns="45692" rIns="91408" bIns="45692" anchor="t" anchorCtr="0">
                    <a:spAutoFit/>
                  </a:bodyPr>
                  <a:lstStyle/>
                  <a:p>
                    <a:pPr algn="ctr"/>
                    <a:r>
                      <a:rPr lang="en-US" sz="46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CÂU 2</a:t>
                    </a:r>
                    <a:endParaRPr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pic>
              <p:nvPicPr>
                <p:cNvPr id="448" name="Google Shape;448;p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15599" t="21515" r="9758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noFill/>
                <a:ln w="38100" cap="sq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/>
                <p:nvPr/>
              </p:nvSpPr>
              <p:spPr>
                <a:xfrm>
                  <a:off x="5095960" y="3585069"/>
                  <a:ext cx="17154440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ba điểm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phân biệt. Tổng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bằng: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5960" y="3585069"/>
                  <a:ext cx="17154440" cy="856068"/>
                </a:xfrm>
                <a:prstGeom prst="rect">
                  <a:avLst/>
                </a:prstGeom>
                <a:blipFill>
                  <a:blip r:embed="rId4"/>
                  <a:stretch>
                    <a:fillRect l="-1457" t="-4965" b="-319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932624" y="5396319"/>
                <a:ext cx="1138068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8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</m:oMath>
                </a14:m>
                <a:endParaRPr lang="en-US" sz="115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624" y="5396319"/>
                <a:ext cx="1138068" cy="925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/>
              <p:nvPr/>
            </p:nvSpPr>
            <p:spPr>
              <a:xfrm>
                <a:off x="7235970" y="5486464"/>
                <a:ext cx="665567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8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970" y="5486464"/>
                <a:ext cx="665567" cy="9254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/>
              <p:nvPr/>
            </p:nvSpPr>
            <p:spPr>
              <a:xfrm>
                <a:off x="12861327" y="5571041"/>
                <a:ext cx="1134157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8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1327" y="5571041"/>
                <a:ext cx="1134157" cy="9254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/>
              <p:nvPr/>
            </p:nvSpPr>
            <p:spPr>
              <a:xfrm>
                <a:off x="19069710" y="5550476"/>
                <a:ext cx="1594218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US" sz="11500" b="1" dirty="0">
                  <a:solidFill>
                    <a:schemeClr val="bg1"/>
                  </a:solidFill>
                  <a:latin typeface="Tohama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9710" y="5550476"/>
                <a:ext cx="1594218" cy="9254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409D70A-9F17-407C-8158-CDD4F4F5DFB0}"/>
              </a:ext>
            </a:extLst>
          </p:cNvPr>
          <p:cNvGrpSpPr/>
          <p:nvPr/>
        </p:nvGrpSpPr>
        <p:grpSpPr>
          <a:xfrm>
            <a:off x="63298" y="6530399"/>
            <a:ext cx="24075438" cy="7053298"/>
            <a:chOff x="-241637" y="6572671"/>
            <a:chExt cx="24075438" cy="7053298"/>
          </a:xfrm>
        </p:grpSpPr>
        <p:grpSp>
          <p:nvGrpSpPr>
            <p:cNvPr id="47" name="Google Shape;421;p3">
              <a:extLst>
                <a:ext uri="{FF2B5EF4-FFF2-40B4-BE49-F238E27FC236}">
                  <a16:creationId xmlns:a16="http://schemas.microsoft.com/office/drawing/2014/main" id="{236F3A56-3FE8-4F55-836D-A2AEB2893116}"/>
                </a:ext>
              </a:extLst>
            </p:cNvPr>
            <p:cNvGrpSpPr/>
            <p:nvPr/>
          </p:nvGrpSpPr>
          <p:grpSpPr>
            <a:xfrm>
              <a:off x="-241637" y="6572671"/>
              <a:ext cx="24075438" cy="7053298"/>
              <a:chOff x="48567" y="4381500"/>
              <a:chExt cx="24079792" cy="7054573"/>
            </a:xfrm>
          </p:grpSpPr>
          <p:sp>
            <p:nvSpPr>
              <p:cNvPr id="48" name="Google Shape;422;p3">
                <a:extLst>
                  <a:ext uri="{FF2B5EF4-FFF2-40B4-BE49-F238E27FC236}">
                    <a16:creationId xmlns:a16="http://schemas.microsoft.com/office/drawing/2014/main" id="{C95FE64E-3AB1-458C-8559-41BB16CC6054}"/>
                  </a:ext>
                </a:extLst>
              </p:cNvPr>
              <p:cNvSpPr/>
              <p:nvPr/>
            </p:nvSpPr>
            <p:spPr>
              <a:xfrm>
                <a:off x="353961" y="4997566"/>
                <a:ext cx="23774398" cy="6438507"/>
              </a:xfrm>
              <a:prstGeom prst="roundRect">
                <a:avLst>
                  <a:gd name="adj" fmla="val 2239"/>
                </a:avLst>
              </a:prstGeom>
              <a:solidFill>
                <a:srgbClr val="BBD6EE"/>
              </a:solidFill>
              <a:ln w="28575" cap="flat" cmpd="sng">
                <a:solidFill>
                  <a:srgbClr val="5252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9" name="Google Shape;423;p3">
                <a:extLst>
                  <a:ext uri="{FF2B5EF4-FFF2-40B4-BE49-F238E27FC236}">
                    <a16:creationId xmlns:a16="http://schemas.microsoft.com/office/drawing/2014/main" id="{10851807-E74D-4B90-93B4-9DC3710C9B04}"/>
                  </a:ext>
                </a:extLst>
              </p:cNvPr>
              <p:cNvGrpSpPr/>
              <p:nvPr/>
            </p:nvGrpSpPr>
            <p:grpSpPr>
              <a:xfrm>
                <a:off x="48567" y="4381500"/>
                <a:ext cx="3991941" cy="1079473"/>
                <a:chOff x="410517" y="4648200"/>
                <a:chExt cx="3991941" cy="1079473"/>
              </a:xfrm>
            </p:grpSpPr>
            <p:sp>
              <p:nvSpPr>
                <p:cNvPr id="50" name="Google Shape;424;p3">
                  <a:extLst>
                    <a:ext uri="{FF2B5EF4-FFF2-40B4-BE49-F238E27FC236}">
                      <a16:creationId xmlns:a16="http://schemas.microsoft.com/office/drawing/2014/main" id="{AFD95010-452C-4B75-8BEE-2E3BDB172881}"/>
                    </a:ext>
                  </a:extLst>
                </p:cNvPr>
                <p:cNvSpPr/>
                <p:nvPr/>
              </p:nvSpPr>
              <p:spPr>
                <a:xfrm rot="5400000" flipH="1">
                  <a:off x="2489940" y="3702023"/>
                  <a:ext cx="828631" cy="2996405"/>
                </a:xfrm>
                <a:prstGeom prst="round1Rect">
                  <a:avLst>
                    <a:gd name="adj" fmla="val 16667"/>
                  </a:avLst>
                </a:prstGeom>
                <a:solidFill>
                  <a:srgbClr val="BBD6EE"/>
                </a:solidFill>
                <a:ln w="57150" cap="flat" cmpd="sng">
                  <a:solidFill>
                    <a:srgbClr val="5481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425;p3">
                  <a:extLst>
                    <a:ext uri="{FF2B5EF4-FFF2-40B4-BE49-F238E27FC236}">
                      <a16:creationId xmlns:a16="http://schemas.microsoft.com/office/drawing/2014/main" id="{7DE69060-29FF-4E55-9962-08983532F405}"/>
                    </a:ext>
                  </a:extLst>
                </p:cNvPr>
                <p:cNvSpPr txBox="1"/>
                <p:nvPr/>
              </p:nvSpPr>
              <p:spPr>
                <a:xfrm>
                  <a:off x="1406054" y="4769080"/>
                  <a:ext cx="2872840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 err="1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Bài</a:t>
                  </a:r>
                  <a:r>
                    <a:rPr lang="en-US" sz="4600" b="1" dirty="0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  <a:r>
                    <a:rPr lang="en-US" sz="4600" b="1" dirty="0" err="1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giải</a:t>
                  </a:r>
                  <a:endParaRPr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pic>
              <p:nvPicPr>
                <p:cNvPr id="52" name="Google Shape;426;p3">
                  <a:extLst>
                    <a:ext uri="{FF2B5EF4-FFF2-40B4-BE49-F238E27FC236}">
                      <a16:creationId xmlns:a16="http://schemas.microsoft.com/office/drawing/2014/main" id="{F64BE380-A7DB-4BB9-8B3D-DF8F0985539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l="17950" t="14860" r="18922" b="25554"/>
                <a:stretch/>
              </p:blipFill>
              <p:spPr>
                <a:xfrm>
                  <a:off x="410517" y="4648200"/>
                  <a:ext cx="1058947" cy="1079473"/>
                </a:xfrm>
                <a:prstGeom prst="round2DiagRect">
                  <a:avLst>
                    <a:gd name="adj1" fmla="val 27632"/>
                    <a:gd name="adj2" fmla="val 0"/>
                  </a:avLst>
                </a:prstGeom>
                <a:solidFill>
                  <a:srgbClr val="327E3B"/>
                </a:solidFill>
                <a:ln w="38100" cap="sq" cmpd="sng">
                  <a:solidFill>
                    <a:srgbClr val="38562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5769F2-37EE-4DD6-BB4B-8091E394E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368844" y="7241905"/>
              <a:ext cx="9069180" cy="546976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8F463C-38EA-4FAC-BF2E-D7CCBFF377F0}"/>
                  </a:ext>
                </a:extLst>
              </p:cNvPr>
              <p:cNvSpPr txBox="1"/>
              <p:nvPr/>
            </p:nvSpPr>
            <p:spPr>
              <a:xfrm>
                <a:off x="3261742" y="8089531"/>
                <a:ext cx="13466237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8F463C-38EA-4FAC-BF2E-D7CCBFF37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742" y="8089531"/>
                <a:ext cx="13466237" cy="856068"/>
              </a:xfrm>
              <a:prstGeom prst="rect">
                <a:avLst/>
              </a:prstGeom>
              <a:blipFill>
                <a:blip r:embed="rId11"/>
                <a:stretch>
                  <a:fillRect l="-1811" t="-5000" b="-3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11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506540" y="5256240"/>
            <a:ext cx="23612703" cy="1370088"/>
            <a:chOff x="241306" y="1268432"/>
            <a:chExt cx="11316104" cy="685168"/>
          </a:xfrm>
        </p:grpSpPr>
        <p:sp>
          <p:nvSpPr>
            <p:cNvPr id="428" name="Google Shape;428;p3"/>
            <p:cNvSpPr/>
            <p:nvPr/>
          </p:nvSpPr>
          <p:spPr>
            <a:xfrm>
              <a:off x="2912205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436041" y="1336332"/>
              <a:ext cx="312136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574735" y="5378257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29C762-F595-4CAB-9DAD-1A0158AD99C8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33339" y="2743945"/>
            <a:chExt cx="24085904" cy="2202650"/>
          </a:xfrm>
        </p:grpSpPr>
        <p:grpSp>
          <p:nvGrpSpPr>
            <p:cNvPr id="441" name="Google Shape;441;p3"/>
            <p:cNvGrpSpPr/>
            <p:nvPr/>
          </p:nvGrpSpPr>
          <p:grpSpPr>
            <a:xfrm>
              <a:off x="33339" y="2743945"/>
              <a:ext cx="24085904" cy="2202650"/>
              <a:chOff x="923003" y="3917552"/>
              <a:chExt cx="24090260" cy="2203048"/>
            </a:xfrm>
          </p:grpSpPr>
          <p:sp>
            <p:nvSpPr>
              <p:cNvPr id="442" name="Google Shape;442;p3"/>
              <p:cNvSpPr/>
              <p:nvPr/>
            </p:nvSpPr>
            <p:spPr>
              <a:xfrm>
                <a:off x="1272210" y="4426858"/>
                <a:ext cx="23741053" cy="1693742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444" name="Google Shape;444;p3"/>
              <p:cNvGrpSpPr/>
              <p:nvPr/>
            </p:nvGrpSpPr>
            <p:grpSpPr>
              <a:xfrm>
                <a:off x="923003" y="3917552"/>
                <a:ext cx="3942102" cy="1040476"/>
                <a:chOff x="923003" y="3917552"/>
                <a:chExt cx="3942102" cy="1040476"/>
              </a:xfrm>
            </p:grpSpPr>
            <p:grpSp>
              <p:nvGrpSpPr>
                <p:cNvPr id="445" name="Google Shape;445;p3"/>
                <p:cNvGrpSpPr/>
                <p:nvPr/>
              </p:nvGrpSpPr>
              <p:grpSpPr>
                <a:xfrm>
                  <a:off x="1362045" y="4056327"/>
                  <a:ext cx="3503060" cy="861996"/>
                  <a:chOff x="2028795" y="4418277"/>
                  <a:chExt cx="3503060" cy="861996"/>
                </a:xfrm>
              </p:grpSpPr>
              <p:sp>
                <p:nvSpPr>
                  <p:cNvPr id="446" name="Google Shape;446;p3"/>
                  <p:cNvSpPr/>
                  <p:nvPr/>
                </p:nvSpPr>
                <p:spPr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lt1"/>
                  </a:solidFill>
                  <a:ln w="57150" cap="flat" cmpd="sng">
                    <a:solidFill>
                      <a:srgbClr val="91720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08" tIns="45692" rIns="91408" bIns="45692" anchor="t" anchorCtr="0">
                    <a:noAutofit/>
                  </a:bodyPr>
                  <a:lstStyle/>
                  <a:p>
                    <a:endParaRPr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447" name="Google Shape;447;p3"/>
                  <p:cNvSpPr txBox="1"/>
                  <p:nvPr/>
                </p:nvSpPr>
                <p:spPr>
                  <a:xfrm>
                    <a:off x="2636458" y="4480054"/>
                    <a:ext cx="2420395" cy="8002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08" tIns="45692" rIns="91408" bIns="45692" anchor="t" anchorCtr="0">
                    <a:spAutoFit/>
                  </a:bodyPr>
                  <a:lstStyle/>
                  <a:p>
                    <a:pPr algn="ctr"/>
                    <a:r>
                      <a:rPr lang="en-US" sz="46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CÂU 3</a:t>
                    </a:r>
                    <a:endParaRPr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pic>
              <p:nvPicPr>
                <p:cNvPr id="448" name="Google Shape;448;p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15599" t="21515" r="9758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noFill/>
                <a:ln w="38100" cap="sq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/>
                <p:nvPr/>
              </p:nvSpPr>
              <p:spPr>
                <a:xfrm>
                  <a:off x="4323872" y="3655066"/>
                  <a:ext cx="18373640" cy="8535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hình chữ nhật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có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Độ dài của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là: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3872" y="3655066"/>
                  <a:ext cx="18373640" cy="853567"/>
                </a:xfrm>
                <a:prstGeom prst="rect">
                  <a:avLst/>
                </a:prstGeom>
                <a:blipFill>
                  <a:blip r:embed="rId4"/>
                  <a:stretch>
                    <a:fillRect l="-1327" t="-6429" r="-1327" b="-3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5B7019B-9278-40DF-8BB7-061F06C0B471}"/>
              </a:ext>
            </a:extLst>
          </p:cNvPr>
          <p:cNvSpPr/>
          <p:nvPr/>
        </p:nvSpPr>
        <p:spPr>
          <a:xfrm>
            <a:off x="1935667" y="5542624"/>
            <a:ext cx="577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D2BA7-0C98-43DC-94EF-8C369D5ADF3B}"/>
              </a:ext>
            </a:extLst>
          </p:cNvPr>
          <p:cNvSpPr/>
          <p:nvPr/>
        </p:nvSpPr>
        <p:spPr>
          <a:xfrm>
            <a:off x="6916559" y="5528037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6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5ADCE7-2DF0-4E8F-B764-CD5415EA88FA}"/>
              </a:ext>
            </a:extLst>
          </p:cNvPr>
          <p:cNvSpPr/>
          <p:nvPr/>
        </p:nvSpPr>
        <p:spPr>
          <a:xfrm>
            <a:off x="12342712" y="5595102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9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A47031-D66B-49E1-ABA6-A3DC31600F66}"/>
              </a:ext>
            </a:extLst>
          </p:cNvPr>
          <p:cNvSpPr/>
          <p:nvPr/>
        </p:nvSpPr>
        <p:spPr>
          <a:xfrm>
            <a:off x="18490895" y="5588386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Tohama"/>
              </a:rPr>
              <a:t>7</a:t>
            </a:r>
            <a:endParaRPr lang="en-US" sz="4800" b="1" dirty="0">
              <a:solidFill>
                <a:schemeClr val="bg1"/>
              </a:solidFill>
              <a:latin typeface="Tohama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EBE58F-31F7-4378-A2EB-684BC82C0965}"/>
              </a:ext>
            </a:extLst>
          </p:cNvPr>
          <p:cNvGrpSpPr/>
          <p:nvPr/>
        </p:nvGrpSpPr>
        <p:grpSpPr>
          <a:xfrm>
            <a:off x="264757" y="6417524"/>
            <a:ext cx="24077050" cy="7137215"/>
            <a:chOff x="-241637" y="6572671"/>
            <a:chExt cx="24077050" cy="7137215"/>
          </a:xfrm>
        </p:grpSpPr>
        <p:grpSp>
          <p:nvGrpSpPr>
            <p:cNvPr id="47" name="Google Shape;421;p3">
              <a:extLst>
                <a:ext uri="{FF2B5EF4-FFF2-40B4-BE49-F238E27FC236}">
                  <a16:creationId xmlns:a16="http://schemas.microsoft.com/office/drawing/2014/main" id="{236F3A56-3FE8-4F55-836D-A2AEB2893116}"/>
                </a:ext>
              </a:extLst>
            </p:cNvPr>
            <p:cNvGrpSpPr/>
            <p:nvPr/>
          </p:nvGrpSpPr>
          <p:grpSpPr>
            <a:xfrm>
              <a:off x="-241637" y="6572671"/>
              <a:ext cx="24077050" cy="7137215"/>
              <a:chOff x="48567" y="4381500"/>
              <a:chExt cx="24081404" cy="7138505"/>
            </a:xfrm>
          </p:grpSpPr>
          <p:sp>
            <p:nvSpPr>
              <p:cNvPr id="48" name="Google Shape;422;p3">
                <a:extLst>
                  <a:ext uri="{FF2B5EF4-FFF2-40B4-BE49-F238E27FC236}">
                    <a16:creationId xmlns:a16="http://schemas.microsoft.com/office/drawing/2014/main" id="{C95FE64E-3AB1-458C-8559-41BB16CC6054}"/>
                  </a:ext>
                </a:extLst>
              </p:cNvPr>
              <p:cNvSpPr/>
              <p:nvPr/>
            </p:nvSpPr>
            <p:spPr>
              <a:xfrm>
                <a:off x="355573" y="5081498"/>
                <a:ext cx="23774398" cy="6438507"/>
              </a:xfrm>
              <a:prstGeom prst="roundRect">
                <a:avLst>
                  <a:gd name="adj" fmla="val 2239"/>
                </a:avLst>
              </a:prstGeom>
              <a:solidFill>
                <a:srgbClr val="BBD6EE"/>
              </a:solidFill>
              <a:ln w="28575" cap="flat" cmpd="sng">
                <a:solidFill>
                  <a:srgbClr val="5252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9" name="Google Shape;423;p3">
                <a:extLst>
                  <a:ext uri="{FF2B5EF4-FFF2-40B4-BE49-F238E27FC236}">
                    <a16:creationId xmlns:a16="http://schemas.microsoft.com/office/drawing/2014/main" id="{10851807-E74D-4B90-93B4-9DC3710C9B04}"/>
                  </a:ext>
                </a:extLst>
              </p:cNvPr>
              <p:cNvGrpSpPr/>
              <p:nvPr/>
            </p:nvGrpSpPr>
            <p:grpSpPr>
              <a:xfrm>
                <a:off x="48567" y="4381500"/>
                <a:ext cx="3991941" cy="1079473"/>
                <a:chOff x="410517" y="4648200"/>
                <a:chExt cx="3991941" cy="1079473"/>
              </a:xfrm>
            </p:grpSpPr>
            <p:sp>
              <p:nvSpPr>
                <p:cNvPr id="50" name="Google Shape;424;p3">
                  <a:extLst>
                    <a:ext uri="{FF2B5EF4-FFF2-40B4-BE49-F238E27FC236}">
                      <a16:creationId xmlns:a16="http://schemas.microsoft.com/office/drawing/2014/main" id="{AFD95010-452C-4B75-8BEE-2E3BDB172881}"/>
                    </a:ext>
                  </a:extLst>
                </p:cNvPr>
                <p:cNvSpPr/>
                <p:nvPr/>
              </p:nvSpPr>
              <p:spPr>
                <a:xfrm rot="5400000" flipH="1">
                  <a:off x="2489940" y="3702023"/>
                  <a:ext cx="828631" cy="2996405"/>
                </a:xfrm>
                <a:prstGeom prst="round1Rect">
                  <a:avLst>
                    <a:gd name="adj" fmla="val 16667"/>
                  </a:avLst>
                </a:prstGeom>
                <a:solidFill>
                  <a:srgbClr val="BBD6EE"/>
                </a:solidFill>
                <a:ln w="57150" cap="flat" cmpd="sng">
                  <a:solidFill>
                    <a:srgbClr val="5481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425;p3">
                  <a:extLst>
                    <a:ext uri="{FF2B5EF4-FFF2-40B4-BE49-F238E27FC236}">
                      <a16:creationId xmlns:a16="http://schemas.microsoft.com/office/drawing/2014/main" id="{7DE69060-29FF-4E55-9962-08983532F405}"/>
                    </a:ext>
                  </a:extLst>
                </p:cNvPr>
                <p:cNvSpPr txBox="1"/>
                <p:nvPr/>
              </p:nvSpPr>
              <p:spPr>
                <a:xfrm>
                  <a:off x="1406054" y="4769080"/>
                  <a:ext cx="2872840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 err="1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Bài</a:t>
                  </a:r>
                  <a:r>
                    <a:rPr lang="en-US" sz="4600" b="1" dirty="0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  <a:r>
                    <a:rPr lang="en-US" sz="4600" b="1" dirty="0" err="1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giải</a:t>
                  </a:r>
                  <a:endParaRPr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pic>
              <p:nvPicPr>
                <p:cNvPr id="52" name="Google Shape;426;p3">
                  <a:extLst>
                    <a:ext uri="{FF2B5EF4-FFF2-40B4-BE49-F238E27FC236}">
                      <a16:creationId xmlns:a16="http://schemas.microsoft.com/office/drawing/2014/main" id="{F64BE380-A7DB-4BB9-8B3D-DF8F0985539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l="17950" t="14860" r="18922" b="25554"/>
                <a:stretch/>
              </p:blipFill>
              <p:spPr>
                <a:xfrm>
                  <a:off x="410517" y="4648200"/>
                  <a:ext cx="1058947" cy="1079473"/>
                </a:xfrm>
                <a:prstGeom prst="round2DiagRect">
                  <a:avLst>
                    <a:gd name="adj1" fmla="val 27632"/>
                    <a:gd name="adj2" fmla="val 0"/>
                  </a:avLst>
                </a:prstGeom>
                <a:solidFill>
                  <a:srgbClr val="327E3B"/>
                </a:solidFill>
                <a:ln w="38100" cap="sq" cmpd="sng">
                  <a:solidFill>
                    <a:srgbClr val="38562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F3F893-F370-406F-B00F-3C67071A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431173" y="8089531"/>
              <a:ext cx="6327694" cy="50168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284D528-76BC-4B30-8195-F47681B24EFA}"/>
                  </a:ext>
                </a:extLst>
              </p:cNvPr>
              <p:cNvSpPr txBox="1"/>
              <p:nvPr/>
            </p:nvSpPr>
            <p:spPr>
              <a:xfrm>
                <a:off x="1675739" y="8830274"/>
                <a:ext cx="13466237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i="1" dirty="0">
                    <a:latin typeface="Cambria Math" panose="02040503050406030204" pitchFamily="18" charset="0"/>
                  </a:rPr>
                  <a:t>=</a:t>
                </a:r>
                <a:r>
                  <a:rPr lang="vi-VN" sz="4400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284D528-76BC-4B30-8195-F47681B24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739" y="8830274"/>
                <a:ext cx="13466237" cy="856068"/>
              </a:xfrm>
              <a:prstGeom prst="rect">
                <a:avLst/>
              </a:prstGeom>
              <a:blipFill>
                <a:blip r:embed="rId7"/>
                <a:stretch>
                  <a:fillRect l="-1856" t="-6429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9F1EFD-82CA-44B8-BB31-4AB553638068}"/>
                  </a:ext>
                </a:extLst>
              </p:cNvPr>
              <p:cNvSpPr txBox="1"/>
              <p:nvPr/>
            </p:nvSpPr>
            <p:spPr>
              <a:xfrm>
                <a:off x="3261742" y="10083859"/>
                <a:ext cx="12444760" cy="993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9F1EFD-82CA-44B8-BB31-4AB553638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742" y="10083859"/>
                <a:ext cx="12444760" cy="993926"/>
              </a:xfrm>
              <a:prstGeom prst="rect">
                <a:avLst/>
              </a:prstGeom>
              <a:blipFill>
                <a:blip r:embed="rId8"/>
                <a:stretch>
                  <a:fillRect b="-17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F3EEB00-9990-4EEC-B434-5310DDBCB7CB}"/>
                  </a:ext>
                </a:extLst>
              </p:cNvPr>
              <p:cNvSpPr txBox="1"/>
              <p:nvPr/>
            </p:nvSpPr>
            <p:spPr>
              <a:xfrm>
                <a:off x="3048000" y="11691617"/>
                <a:ext cx="12444760" cy="907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𝑨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𝑩</m:t>
                            </m:r>
                          </m:e>
                        </m:acc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𝑨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e>
                        </m:acc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i="1" dirty="0">
                    <a:latin typeface="Cambria Math" panose="02040503050406030204" pitchFamily="18" charset="0"/>
                  </a:rPr>
                  <a:t>=</a:t>
                </a:r>
                <a:r>
                  <a:rPr lang="vi-VN" sz="4400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i="1" dirty="0">
                    <a:latin typeface="Cambria Math" panose="02040503050406030204" pitchFamily="18" charset="0"/>
                  </a:rPr>
                  <a:t>=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F3EEB00-9990-4EEC-B434-5310DDBCB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1691617"/>
                <a:ext cx="12444760" cy="907813"/>
              </a:xfrm>
              <a:prstGeom prst="rect">
                <a:avLst/>
              </a:prstGeom>
              <a:blipFill>
                <a:blip r:embed="rId9"/>
                <a:stretch>
                  <a:fillRect l="-1960" t="-5369" b="-26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89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2CA41BF-2939-4BE3-AFA8-52C35FA2089E}"/>
              </a:ext>
            </a:extLst>
          </p:cNvPr>
          <p:cNvGrpSpPr/>
          <p:nvPr/>
        </p:nvGrpSpPr>
        <p:grpSpPr>
          <a:xfrm>
            <a:off x="264124" y="1837116"/>
            <a:ext cx="9296400" cy="905060"/>
            <a:chOff x="-288924" y="1905000"/>
            <a:chExt cx="9296400" cy="905058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4247F2EB-E5F6-45FC-8952-7C19EFDD7B13}"/>
                </a:ext>
              </a:extLst>
            </p:cNvPr>
            <p:cNvSpPr/>
            <p:nvPr/>
          </p:nvSpPr>
          <p:spPr>
            <a:xfrm>
              <a:off x="-288924" y="1905000"/>
              <a:ext cx="9296400" cy="905058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DE1C16-F418-420A-A7AB-7481AFD9738A}"/>
                </a:ext>
              </a:extLst>
            </p:cNvPr>
            <p:cNvSpPr txBox="1"/>
            <p:nvPr/>
          </p:nvSpPr>
          <p:spPr>
            <a:xfrm>
              <a:off x="1082675" y="1913523"/>
              <a:ext cx="71400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4. HIỆU CỦA HAI VECTƠ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EBF4F46-AC19-4B1E-BADB-F8945901E95B}"/>
              </a:ext>
            </a:extLst>
          </p:cNvPr>
          <p:cNvGrpSpPr/>
          <p:nvPr/>
        </p:nvGrpSpPr>
        <p:grpSpPr>
          <a:xfrm>
            <a:off x="1165703" y="10293932"/>
            <a:ext cx="22052593" cy="2741072"/>
            <a:chOff x="278288" y="10587624"/>
            <a:chExt cx="22052593" cy="274107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5DDD2FF-85B9-4CBD-8A93-174BA6F38928}"/>
                </a:ext>
              </a:extLst>
            </p:cNvPr>
            <p:cNvSpPr/>
            <p:nvPr/>
          </p:nvSpPr>
          <p:spPr>
            <a:xfrm>
              <a:off x="385681" y="11486545"/>
              <a:ext cx="21945200" cy="1842151"/>
            </a:xfrm>
            <a:prstGeom prst="rect">
              <a:avLst/>
            </a:prstGeom>
            <a:solidFill>
              <a:srgbClr val="F5A9C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F9B5DC-B158-4BBC-B81A-1D64AE7C5454}"/>
                </a:ext>
              </a:extLst>
            </p:cNvPr>
            <p:cNvSpPr txBox="1"/>
            <p:nvPr/>
          </p:nvSpPr>
          <p:spPr>
            <a:xfrm>
              <a:off x="1300506" y="11929138"/>
              <a:ext cx="15648555" cy="7516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tabLst>
                  <a:tab pos="171450" algn="l"/>
                </a:tabLst>
              </a:pPr>
              <a:r>
                <a: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cặp vectơ này có cùng độ dài và ngược hướng.</a:t>
              </a:r>
              <a:endParaRPr lang="vi-VN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5" name="Picture 3">
              <a:extLst>
                <a:ext uri="{FF2B5EF4-FFF2-40B4-BE49-F238E27FC236}">
                  <a16:creationId xmlns:a16="http://schemas.microsoft.com/office/drawing/2014/main" id="{6DFD286C-A940-4F93-A5D5-AB609A001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88" y="10587624"/>
              <a:ext cx="284638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CA4D03-7C4C-4EAB-A552-36FF23692D40}"/>
              </a:ext>
            </a:extLst>
          </p:cNvPr>
          <p:cNvGrpSpPr/>
          <p:nvPr/>
        </p:nvGrpSpPr>
        <p:grpSpPr>
          <a:xfrm>
            <a:off x="1201167" y="2780825"/>
            <a:ext cx="22089058" cy="8206679"/>
            <a:chOff x="265984" y="3219675"/>
            <a:chExt cx="22089058" cy="820667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92540D9-C943-4FC2-937E-90A13872B209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212" y="6735337"/>
              <a:ext cx="11331575" cy="469101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06ADD1A-5C51-41ED-B484-408AD1603B76}"/>
                </a:ext>
              </a:extLst>
            </p:cNvPr>
            <p:cNvGrpSpPr/>
            <p:nvPr/>
          </p:nvGrpSpPr>
          <p:grpSpPr>
            <a:xfrm>
              <a:off x="265984" y="3219675"/>
              <a:ext cx="22089058" cy="3187112"/>
              <a:chOff x="265984" y="3219675"/>
              <a:chExt cx="22089058" cy="3187112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50E04D0B-6CD1-45D5-8A34-067E97762827}"/>
                  </a:ext>
                </a:extLst>
              </p:cNvPr>
              <p:cNvGrpSpPr/>
              <p:nvPr/>
            </p:nvGrpSpPr>
            <p:grpSpPr>
              <a:xfrm>
                <a:off x="265984" y="3952080"/>
                <a:ext cx="22063038" cy="2454707"/>
                <a:chOff x="1400772" y="4424631"/>
                <a:chExt cx="22063038" cy="3409356"/>
              </a:xfrm>
            </p:grpSpPr>
            <p:grpSp>
              <p:nvGrpSpPr>
                <p:cNvPr id="4" name="Group 5">
                  <a:extLst>
                    <a:ext uri="{FF2B5EF4-FFF2-40B4-BE49-F238E27FC236}">
                      <a16:creationId xmlns:a16="http://schemas.microsoft.com/office/drawing/2014/main" id="{CEFDEBB3-6AC4-48A6-BF20-D2A5BD86EB0C}"/>
                    </a:ext>
                  </a:extLst>
                </p:cNvPr>
                <p:cNvGrpSpPr/>
                <p:nvPr/>
              </p:nvGrpSpPr>
              <p:grpSpPr>
                <a:xfrm>
                  <a:off x="1595084" y="4602050"/>
                  <a:ext cx="21868726" cy="3231937"/>
                  <a:chOff x="661884" y="1056757"/>
                  <a:chExt cx="8611674" cy="1272428"/>
                </a:xfrm>
              </p:grpSpPr>
              <p:sp>
                <p:nvSpPr>
                  <p:cNvPr id="21" name="Rounded Rectangle 38">
                    <a:extLst>
                      <a:ext uri="{FF2B5EF4-FFF2-40B4-BE49-F238E27FC236}">
                        <a16:creationId xmlns:a16="http://schemas.microsoft.com/office/drawing/2014/main" id="{ABE924EE-D213-4A8E-BA9F-002C95A0E9C4}"/>
                      </a:ext>
                    </a:extLst>
                  </p:cNvPr>
                  <p:cNvSpPr/>
                  <p:nvPr/>
                </p:nvSpPr>
                <p:spPr>
                  <a:xfrm>
                    <a:off x="661884" y="1056757"/>
                    <a:ext cx="8611674" cy="1272428"/>
                  </a:xfrm>
                  <a:prstGeom prst="roundRect">
                    <a:avLst>
                      <a:gd name="adj" fmla="val 4110"/>
                    </a:avLst>
                  </a:prstGeom>
                  <a:solidFill>
                    <a:srgbClr val="BEDCF4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08329195-CDFF-4A75-81F7-CC91642D3FE7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731" y="1742814"/>
                    <a:ext cx="7867095" cy="2429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ts val="4000"/>
                      </a:lnSpc>
                    </a:pPr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7" name="Group 7">
                  <a:extLst>
                    <a:ext uri="{FF2B5EF4-FFF2-40B4-BE49-F238E27FC236}">
                      <a16:creationId xmlns:a16="http://schemas.microsoft.com/office/drawing/2014/main" id="{C28ABD95-8DC7-4138-A191-6770C95D5BD7}"/>
                    </a:ext>
                  </a:extLst>
                </p:cNvPr>
                <p:cNvGrpSpPr/>
                <p:nvPr/>
              </p:nvGrpSpPr>
              <p:grpSpPr>
                <a:xfrm>
                  <a:off x="1400772" y="4424631"/>
                  <a:ext cx="358351" cy="508490"/>
                  <a:chOff x="217543" y="8657358"/>
                  <a:chExt cx="401638" cy="569914"/>
                </a:xfrm>
              </p:grpSpPr>
              <p:sp>
                <p:nvSpPr>
                  <p:cNvPr id="11" name="Freeform 47">
                    <a:extLst>
                      <a:ext uri="{FF2B5EF4-FFF2-40B4-BE49-F238E27FC236}">
                        <a16:creationId xmlns:a16="http://schemas.microsoft.com/office/drawing/2014/main" id="{DE3D82D1-8BD1-4F5C-B2C2-8D304F3CD2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" name="Freeform 49">
                    <a:extLst>
                      <a:ext uri="{FF2B5EF4-FFF2-40B4-BE49-F238E27FC236}">
                        <a16:creationId xmlns:a16="http://schemas.microsoft.com/office/drawing/2014/main" id="{20AFD6DB-4C1A-4A8E-8AE0-FEFB43B5CD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Rectangle 53">
                    <a:extLst>
                      <a:ext uri="{FF2B5EF4-FFF2-40B4-BE49-F238E27FC236}">
                        <a16:creationId xmlns:a16="http://schemas.microsoft.com/office/drawing/2014/main" id="{B673A5C0-C1F6-4E04-A69D-330E29BC88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79DE29F-18FA-4734-9704-E36A64759ADA}"/>
                      </a:ext>
                    </a:extLst>
                  </p:cNvPr>
                  <p:cNvSpPr txBox="1"/>
                  <p:nvPr/>
                </p:nvSpPr>
                <p:spPr>
                  <a:xfrm>
                    <a:off x="681334" y="4882551"/>
                    <a:ext cx="21673708" cy="8331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  <a:tabLst>
                        <a:tab pos="171450" algn="l"/>
                      </a:tabLst>
                    </a:pPr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Cho hình bình hành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oMath>
                    </a14:m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Có nhận xét về các cặp vectơ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;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𝑫𝑨</m:t>
                            </m:r>
                          </m:e>
                        </m:acc>
                      </m:oMath>
                    </a14:m>
                    <a:endPara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79DE29F-18FA-4734-9704-E36A64759A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334" y="4882551"/>
                    <a:ext cx="21673708" cy="8331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53" t="-8759" b="-32847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6" name="Picture 2">
                <a:extLst>
                  <a:ext uri="{FF2B5EF4-FFF2-40B4-BE49-F238E27FC236}">
                    <a16:creationId xmlns:a16="http://schemas.microsoft.com/office/drawing/2014/main" id="{15784FE4-1A66-4BAC-A4BC-1831410278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550" y="3219675"/>
                <a:ext cx="2789237" cy="1114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277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9646" y="1584763"/>
            <a:ext cx="4872954" cy="905060"/>
            <a:chOff x="857921" y="1905000"/>
            <a:chExt cx="4872954" cy="905058"/>
          </a:xfrm>
        </p:grpSpPr>
        <p:sp>
          <p:nvSpPr>
            <p:cNvPr id="3" name="Rounded Rectangle 2"/>
            <p:cNvSpPr/>
            <p:nvPr/>
          </p:nvSpPr>
          <p:spPr>
            <a:xfrm>
              <a:off x="857921" y="1905000"/>
              <a:ext cx="4872954" cy="905058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01103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a. VECTƠ ĐỐI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8600" y="2662642"/>
            <a:ext cx="22292216" cy="3360673"/>
            <a:chOff x="1076414" y="4334859"/>
            <a:chExt cx="22292216" cy="3818024"/>
          </a:xfrm>
        </p:grpSpPr>
        <p:grpSp>
          <p:nvGrpSpPr>
            <p:cNvPr id="22" name="Group 5"/>
            <p:cNvGrpSpPr/>
            <p:nvPr/>
          </p:nvGrpSpPr>
          <p:grpSpPr>
            <a:xfrm>
              <a:off x="1499904" y="4705495"/>
              <a:ext cx="21868726" cy="3447388"/>
              <a:chOff x="624403" y="1097484"/>
              <a:chExt cx="8611674" cy="1357252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24403" y="1097484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836839" y="1504859"/>
                    <a:ext cx="7867095" cy="9498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Cho vectơ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Vectơ có cùng độ dài và ngược hướng với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được gọi là vectơ đối của vectơ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</a:t>
                    </a:r>
                  </a:p>
                  <a:p>
                    <a:pPr algn="just"/>
                    <a:endPara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6839" y="1504859"/>
                    <a:ext cx="7867095" cy="9498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20" t="-6322" r="-122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30476" y="6003956"/>
            <a:ext cx="5236924" cy="834685"/>
            <a:chOff x="1405233" y="3119832"/>
            <a:chExt cx="7871950" cy="1703750"/>
          </a:xfrm>
        </p:grpSpPr>
        <p:grpSp>
          <p:nvGrpSpPr>
            <p:cNvPr id="46" name="Group 45"/>
            <p:cNvGrpSpPr/>
            <p:nvPr/>
          </p:nvGrpSpPr>
          <p:grpSpPr>
            <a:xfrm>
              <a:off x="1405233" y="3119832"/>
              <a:ext cx="7871950" cy="1703750"/>
              <a:chOff x="1247578" y="1539407"/>
              <a:chExt cx="7871950" cy="17037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6912484" y="1539407"/>
                    <a:ext cx="2207044" cy="1678054"/>
                  </a:xfrm>
                  <a:prstGeom prst="roundRect">
                    <a:avLst>
                      <a:gd name="adj" fmla="val 4611"/>
                    </a:avLst>
                  </a:prstGeom>
                  <a:solidFill>
                    <a:srgbClr val="E7D2B3"/>
                  </a:solidFill>
                  <a:ln w="28575">
                    <a:solidFill>
                      <a:srgbClr val="AB7C3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vi-VN" sz="4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</m:oMath>
                      </m:oMathPara>
                    </a14:m>
                    <a:endParaRPr lang="en-US" sz="440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ounded 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2484" y="1539407"/>
                    <a:ext cx="2207044" cy="1678054"/>
                  </a:xfrm>
                  <a:prstGeom prst="roundRect">
                    <a:avLst>
                      <a:gd name="adj" fmla="val 4611"/>
                    </a:avLst>
                  </a:prstGeom>
                  <a:blipFill>
                    <a:blip r:embed="rId4"/>
                    <a:stretch>
                      <a:fillRect/>
                    </a:stretch>
                  </a:blipFill>
                  <a:ln w="28575">
                    <a:solidFill>
                      <a:srgbClr val="AB7C37"/>
                    </a:solidFill>
                  </a:ln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1558839"/>
                <a:ext cx="5522678" cy="168431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195353" y="3191245"/>
              <a:ext cx="5823818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KÍ HIỆU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40C6742-8763-43BF-AD0C-84BFED19F23C}"/>
              </a:ext>
            </a:extLst>
          </p:cNvPr>
          <p:cNvGrpSpPr/>
          <p:nvPr/>
        </p:nvGrpSpPr>
        <p:grpSpPr>
          <a:xfrm>
            <a:off x="586951" y="7291012"/>
            <a:ext cx="22041976" cy="4519988"/>
            <a:chOff x="1405233" y="4195550"/>
            <a:chExt cx="24616407" cy="45199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FC9FD72-F3FB-4863-8977-56A6CBD9E95B}"/>
                </a:ext>
              </a:extLst>
            </p:cNvPr>
            <p:cNvGrpSpPr/>
            <p:nvPr/>
          </p:nvGrpSpPr>
          <p:grpSpPr>
            <a:xfrm>
              <a:off x="1405233" y="4195551"/>
              <a:ext cx="24616407" cy="4519987"/>
              <a:chOff x="1247578" y="2615126"/>
              <a:chExt cx="24616407" cy="451998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ounded Rectangle 47">
                    <a:extLst>
                      <a:ext uri="{FF2B5EF4-FFF2-40B4-BE49-F238E27FC236}">
                        <a16:creationId xmlns:a16="http://schemas.microsoft.com/office/drawing/2014/main" id="{44BECCE2-498F-4B82-8485-D297F4BB77AC}"/>
                      </a:ext>
                    </a:extLst>
                  </p:cNvPr>
                  <p:cNvSpPr/>
                  <p:nvPr/>
                </p:nvSpPr>
                <p:spPr>
                  <a:xfrm>
                    <a:off x="1362267" y="3036157"/>
                    <a:ext cx="24501718" cy="4098956"/>
                  </a:xfrm>
                  <a:prstGeom prst="roundRect">
                    <a:avLst>
                      <a:gd name="adj" fmla="val 4611"/>
                    </a:avLst>
                  </a:prstGeom>
                  <a:solidFill>
                    <a:srgbClr val="E7D2B3"/>
                  </a:solidFill>
                  <a:ln w="28575">
                    <a:solidFill>
                      <a:srgbClr val="AB7C3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171450" algn="l"/>
                      </a:tabLst>
                    </a:pPr>
                    <a:endPara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171450" algn="l"/>
                      </a:tabLst>
                    </a:pPr>
                    <a:r>
                      <a:rPr lang="vi-VN" sz="4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+ Mỗi vectơ đều có vectơ đối, chẳng hạn vectơ đối của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là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</a:t>
                    </a: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171450" algn="l"/>
                      </a:tabLst>
                    </a:pPr>
                    <a:r>
                      <a:rPr lang="vi-VN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	</a:t>
                    </a:r>
                    <a:r>
                      <a:rPr lang="vi-VN" sz="4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Nên ta có: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𝑩𝑨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=−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171450" algn="l"/>
                      </a:tabLst>
                    </a:pPr>
                    <a:r>
                      <a:rPr lang="vi-VN" sz="4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+ Vectơ đối của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là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  <a:p>
                    <a:pPr algn="ctr"/>
                    <a:endPara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Rounded Rectangle 47">
                    <a:extLst>
                      <a:ext uri="{FF2B5EF4-FFF2-40B4-BE49-F238E27FC236}">
                        <a16:creationId xmlns:a16="http://schemas.microsoft.com/office/drawing/2014/main" id="{44BECCE2-498F-4B82-8485-D297F4BB77A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62267" y="3036157"/>
                    <a:ext cx="24501718" cy="4098956"/>
                  </a:xfrm>
                  <a:prstGeom prst="roundRect">
                    <a:avLst>
                      <a:gd name="adj" fmla="val 4611"/>
                    </a:avLst>
                  </a:prstGeom>
                  <a:blipFill>
                    <a:blip r:embed="rId5"/>
                    <a:stretch>
                      <a:fillRect l="-805"/>
                    </a:stretch>
                  </a:blipFill>
                  <a:ln w="28575">
                    <a:solidFill>
                      <a:srgbClr val="AB7C37"/>
                    </a:solidFill>
                  </a:ln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5263CD22-4E58-4AA2-AB41-2B59DB706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615126"/>
                <a:ext cx="4220623" cy="80021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63D7048-E1F2-4CA3-ADD1-78248374C5FD}"/>
                </a:ext>
              </a:extLst>
            </p:cNvPr>
            <p:cNvSpPr txBox="1"/>
            <p:nvPr/>
          </p:nvSpPr>
          <p:spPr>
            <a:xfrm>
              <a:off x="1519925" y="4195550"/>
              <a:ext cx="4220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 XÉT</a:t>
              </a:r>
              <a:endParaRPr lang="en-US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83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6956" y="1603262"/>
            <a:ext cx="11167680" cy="905060"/>
            <a:chOff x="735395" y="1858704"/>
            <a:chExt cx="11167680" cy="905058"/>
          </a:xfrm>
        </p:grpSpPr>
        <p:sp>
          <p:nvSpPr>
            <p:cNvPr id="3" name="Rounded Rectangle 2"/>
            <p:cNvSpPr/>
            <p:nvPr/>
          </p:nvSpPr>
          <p:spPr>
            <a:xfrm>
              <a:off x="735395" y="1858704"/>
              <a:ext cx="11167680" cy="905058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4094" y="1954449"/>
              <a:ext cx="1064906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b. ĐỊNH NGHĨA HIỆU CỦA HAI VECTƠ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18066" y="2639768"/>
            <a:ext cx="22813139" cy="2489681"/>
            <a:chOff x="1076414" y="4334859"/>
            <a:chExt cx="22086852" cy="3465008"/>
          </a:xfrm>
        </p:grpSpPr>
        <p:grpSp>
          <p:nvGrpSpPr>
            <p:cNvPr id="22" name="Group 5"/>
            <p:cNvGrpSpPr/>
            <p:nvPr/>
          </p:nvGrpSpPr>
          <p:grpSpPr>
            <a:xfrm>
              <a:off x="1294540" y="4567930"/>
              <a:ext cx="21868726" cy="3231937"/>
              <a:chOff x="543533" y="1043324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43533" y="1043324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836839" y="1504859"/>
                    <a:ext cx="7867095" cy="5064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Cho hai vectơ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Ta gọi hiệu của vectơ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acc>
                      </m:oMath>
                    </a14:m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 vectơ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oMath>
                    </a14:m>
                    <a:endPara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6839" y="1504859"/>
                    <a:ext cx="7867095" cy="50648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82" t="-3289" b="-2368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31402" cy="1129971"/>
              <a:chOff x="166396" y="8712046"/>
              <a:chExt cx="4431402" cy="1129971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213276" cy="108693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7" y="8712046"/>
                <a:ext cx="3665681" cy="111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43365" y="5306000"/>
            <a:ext cx="9587161" cy="932664"/>
            <a:chOff x="1405233" y="3029550"/>
            <a:chExt cx="16613806" cy="1903744"/>
          </a:xfrm>
        </p:grpSpPr>
        <p:grpSp>
          <p:nvGrpSpPr>
            <p:cNvPr id="46" name="Group 45"/>
            <p:cNvGrpSpPr/>
            <p:nvPr/>
          </p:nvGrpSpPr>
          <p:grpSpPr>
            <a:xfrm>
              <a:off x="1405233" y="3029550"/>
              <a:ext cx="16613806" cy="1903744"/>
              <a:chOff x="1247578" y="1449125"/>
              <a:chExt cx="16613806" cy="190374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6963586" y="1449125"/>
                    <a:ext cx="10897798" cy="1903744"/>
                  </a:xfrm>
                  <a:prstGeom prst="roundRect">
                    <a:avLst>
                      <a:gd name="adj" fmla="val 4611"/>
                    </a:avLst>
                  </a:prstGeom>
                  <a:solidFill>
                    <a:srgbClr val="E7D2B3"/>
                  </a:solidFill>
                  <a:ln w="28575">
                    <a:solidFill>
                      <a:srgbClr val="AB7C3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vi-VN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oMath>
                      </m:oMathPara>
                    </a14:m>
                    <a:endPara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>
              <p:sp>
                <p:nvSpPr>
                  <p:cNvPr id="48" name="Rounded 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3586" y="1449125"/>
                    <a:ext cx="10897798" cy="1903744"/>
                  </a:xfrm>
                  <a:prstGeom prst="roundRect">
                    <a:avLst>
                      <a:gd name="adj" fmla="val 4611"/>
                    </a:avLst>
                  </a:prstGeom>
                  <a:blipFill>
                    <a:blip r:embed="rId4"/>
                    <a:stretch>
                      <a:fillRect/>
                    </a:stretch>
                  </a:blipFill>
                  <a:ln w="28575">
                    <a:solidFill>
                      <a:srgbClr val="AB7C3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1558839"/>
                <a:ext cx="5522678" cy="168431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598563" y="3188822"/>
              <a:ext cx="5823818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KÍ HIỆU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0E1338-161D-4B0D-A835-E2DE30FA16A4}"/>
              </a:ext>
            </a:extLst>
          </p:cNvPr>
          <p:cNvGrpSpPr/>
          <p:nvPr/>
        </p:nvGrpSpPr>
        <p:grpSpPr>
          <a:xfrm>
            <a:off x="10591800" y="6867374"/>
            <a:ext cx="12773722" cy="6543825"/>
            <a:chOff x="10591800" y="6867374"/>
            <a:chExt cx="12773722" cy="654382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B2CF9A6-C1BC-4498-B3DB-51DE93BC6F44}"/>
                </a:ext>
              </a:extLst>
            </p:cNvPr>
            <p:cNvSpPr/>
            <p:nvPr/>
          </p:nvSpPr>
          <p:spPr>
            <a:xfrm>
              <a:off x="10591800" y="7054082"/>
              <a:ext cx="12773722" cy="6357117"/>
            </a:xfrm>
            <a:prstGeom prst="rect">
              <a:avLst/>
            </a:prstGeom>
            <a:solidFill>
              <a:srgbClr val="F5A9C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FDED4CA-59F4-4267-8351-CBE9F26B86F1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1073" y="6867374"/>
              <a:ext cx="5535176" cy="41186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888175-AB3C-44E3-8D0C-FFBE8B1BE134}"/>
              </a:ext>
            </a:extLst>
          </p:cNvPr>
          <p:cNvGrpSpPr/>
          <p:nvPr/>
        </p:nvGrpSpPr>
        <p:grpSpPr>
          <a:xfrm>
            <a:off x="475707" y="6569158"/>
            <a:ext cx="9625329" cy="6842042"/>
            <a:chOff x="540216" y="6503672"/>
            <a:chExt cx="9625329" cy="684204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DFE8EF1-B65E-42B7-B600-9DBABC67BF82}"/>
                </a:ext>
              </a:extLst>
            </p:cNvPr>
            <p:cNvGrpSpPr/>
            <p:nvPr/>
          </p:nvGrpSpPr>
          <p:grpSpPr>
            <a:xfrm>
              <a:off x="540216" y="6503672"/>
              <a:ext cx="9625329" cy="6842042"/>
              <a:chOff x="585925" y="6476894"/>
              <a:chExt cx="9625329" cy="684204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40C6742-8763-43BF-AD0C-84BFED19F23C}"/>
                  </a:ext>
                </a:extLst>
              </p:cNvPr>
              <p:cNvGrpSpPr/>
              <p:nvPr/>
            </p:nvGrpSpPr>
            <p:grpSpPr>
              <a:xfrm>
                <a:off x="585925" y="6476894"/>
                <a:ext cx="9625329" cy="6842042"/>
                <a:chOff x="1405233" y="4195550"/>
                <a:chExt cx="24616407" cy="4459848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DFC9FD72-F3FB-4863-8977-56A6CBD9E95B}"/>
                    </a:ext>
                  </a:extLst>
                </p:cNvPr>
                <p:cNvGrpSpPr/>
                <p:nvPr/>
              </p:nvGrpSpPr>
              <p:grpSpPr>
                <a:xfrm>
                  <a:off x="1405233" y="4195551"/>
                  <a:ext cx="24616407" cy="4459847"/>
                  <a:chOff x="1247578" y="2615126"/>
                  <a:chExt cx="24616407" cy="4459847"/>
                </a:xfrm>
              </p:grpSpPr>
              <p:sp>
                <p:nvSpPr>
                  <p:cNvPr id="51" name="Rounded Rectangle 47">
                    <a:extLst>
                      <a:ext uri="{FF2B5EF4-FFF2-40B4-BE49-F238E27FC236}">
                        <a16:creationId xmlns:a16="http://schemas.microsoft.com/office/drawing/2014/main" id="{44BECCE2-498F-4B82-8485-D297F4BB77AC}"/>
                      </a:ext>
                    </a:extLst>
                  </p:cNvPr>
                  <p:cNvSpPr/>
                  <p:nvPr/>
                </p:nvSpPr>
                <p:spPr>
                  <a:xfrm>
                    <a:off x="1362267" y="2931213"/>
                    <a:ext cx="24501718" cy="4143760"/>
                  </a:xfrm>
                  <a:prstGeom prst="roundRect">
                    <a:avLst>
                      <a:gd name="adj" fmla="val 4611"/>
                    </a:avLst>
                  </a:prstGeom>
                  <a:solidFill>
                    <a:srgbClr val="E7D2B3"/>
                  </a:solidFill>
                  <a:ln w="28575">
                    <a:solidFill>
                      <a:srgbClr val="AB7C3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171450" algn="l"/>
                      </a:tabLst>
                    </a:pPr>
                    <a:endPara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endPara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/>
                    <a:endPara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52" name="Freeform 20">
                    <a:extLst>
                      <a:ext uri="{FF2B5EF4-FFF2-40B4-BE49-F238E27FC236}">
                        <a16:creationId xmlns:a16="http://schemas.microsoft.com/office/drawing/2014/main" id="{5263CD22-4E58-4AA2-AB41-2B59DB706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47578" y="2615126"/>
                    <a:ext cx="21585648" cy="800218"/>
                  </a:xfrm>
                  <a:prstGeom prst="roundRect">
                    <a:avLst/>
                  </a:prstGeom>
                  <a:solidFill>
                    <a:srgbClr val="AB7C37"/>
                  </a:solidFill>
                  <a:ln w="57150">
                    <a:solidFill>
                      <a:srgbClr val="AB7C37"/>
                    </a:solidFill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63D7048-E1F2-4CA3-ADD1-78248374C5FD}"/>
                    </a:ext>
                  </a:extLst>
                </p:cNvPr>
                <p:cNvSpPr txBox="1"/>
                <p:nvPr/>
              </p:nvSpPr>
              <p:spPr>
                <a:xfrm>
                  <a:off x="1519922" y="4195550"/>
                  <a:ext cx="23361205" cy="501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4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31F182-8FE9-4670-86B2-0FFF29EBA180}"/>
                  </a:ext>
                </a:extLst>
              </p:cNvPr>
              <p:cNvSpPr txBox="1"/>
              <p:nvPr/>
            </p:nvSpPr>
            <p:spPr>
              <a:xfrm>
                <a:off x="761733" y="6651889"/>
                <a:ext cx="75921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</a:t>
                </a:r>
                <a:r>
                  <a:rPr lang="vi-VN" sz="4000" b="1" dirty="0">
                    <a:solidFill>
                      <a:srgbClr val="FFFF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 tắc </a:t>
                </a:r>
                <a:r>
                  <a:rPr lang="vi-VN" sz="40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trừ</a:t>
                </a:r>
                <a:endParaRPr lang="en-US" sz="4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2CF2DC0-D8E2-455B-A1DE-829DB66616B0}"/>
                    </a:ext>
                  </a:extLst>
                </p:cNvPr>
                <p:cNvSpPr txBox="1"/>
                <p:nvPr/>
              </p:nvSpPr>
              <p:spPr>
                <a:xfrm>
                  <a:off x="1018478" y="9067800"/>
                  <a:ext cx="8746821" cy="1533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 ba điểm tùy ý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ta luôn có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𝑪𝑩</m:t>
                          </m:r>
                        </m:e>
                      </m:acc>
                    </m:oMath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2CF2DC0-D8E2-455B-A1DE-829DB66616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478" y="9067800"/>
                  <a:ext cx="8746821" cy="1533177"/>
                </a:xfrm>
                <a:prstGeom prst="rect">
                  <a:avLst/>
                </a:prstGeom>
                <a:blipFill>
                  <a:blip r:embed="rId6"/>
                  <a:stretch>
                    <a:fillRect l="-2787" t="-8765" b="-1713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ECC97F2-9C19-49B8-8363-5548142545D8}"/>
                  </a:ext>
                </a:extLst>
              </p:cNvPr>
              <p:cNvSpPr txBox="1"/>
              <p:nvPr/>
            </p:nvSpPr>
            <p:spPr>
              <a:xfrm>
                <a:off x="11037755" y="10799330"/>
                <a:ext cx="12545122" cy="2611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450" algn="l"/>
                  </a:tabLs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 vậy: Theo định nghĩa hiệu hai vectơ: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4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𝑪𝑩</m:t>
                          </m:r>
                        </m:e>
                      </m:acc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ECC97F2-9C19-49B8-8363-554814254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755" y="10799330"/>
                <a:ext cx="12545122" cy="2611869"/>
              </a:xfrm>
              <a:prstGeom prst="rect">
                <a:avLst/>
              </a:prstGeom>
              <a:blipFill>
                <a:blip r:embed="rId7"/>
                <a:stretch>
                  <a:fillRect l="-1992" t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37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54913" y="1563120"/>
            <a:ext cx="22870866" cy="830901"/>
            <a:chOff x="-288924" y="1892299"/>
            <a:chExt cx="22875002" cy="830899"/>
          </a:xfrm>
        </p:grpSpPr>
        <p:sp>
          <p:nvSpPr>
            <p:cNvPr id="5" name="Rounded Rectangle 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0259" y="1913523"/>
              <a:ext cx="535759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VÍ DỤ CỦNG CỐ</a:t>
              </a:r>
            </a:p>
          </p:txBody>
        </p:sp>
      </p:grp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557979" y="12890596"/>
            <a:ext cx="609529" cy="60952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24096A8-3581-4231-8FD3-64D0C975083A}"/>
              </a:ext>
            </a:extLst>
          </p:cNvPr>
          <p:cNvGrpSpPr/>
          <p:nvPr/>
        </p:nvGrpSpPr>
        <p:grpSpPr>
          <a:xfrm>
            <a:off x="577236" y="2682020"/>
            <a:ext cx="22103898" cy="3424602"/>
            <a:chOff x="577236" y="2682020"/>
            <a:chExt cx="22103898" cy="3424602"/>
          </a:xfrm>
        </p:grpSpPr>
        <p:sp>
          <p:nvSpPr>
            <p:cNvPr id="3" name="Rectangle 2"/>
            <p:cNvSpPr/>
            <p:nvPr/>
          </p:nvSpPr>
          <p:spPr>
            <a:xfrm>
              <a:off x="577236" y="2948521"/>
              <a:ext cx="22103898" cy="31581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77236" y="2682020"/>
              <a:ext cx="4233651" cy="940404"/>
              <a:chOff x="2067302" y="5922690"/>
              <a:chExt cx="3459118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3680939" y="5184076"/>
                <a:ext cx="793396" cy="2499233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027187" y="6002305"/>
                <a:ext cx="2499233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 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2067302" y="5922690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22199465-58CB-4598-AF42-772CEA959B88}"/>
                    </a:ext>
                  </a:extLst>
                </p:cNvPr>
                <p:cNvSpPr txBox="1"/>
                <p:nvPr/>
              </p:nvSpPr>
              <p:spPr>
                <a:xfrm>
                  <a:off x="693527" y="4419600"/>
                  <a:ext cx="19042273" cy="1533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Sử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dụng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quy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tắc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trừ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</a:t>
                  </a:r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hứng minh rằng với bốn điểm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𝑫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bất kì </a:t>
                  </a:r>
                </a:p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ta luôn có: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</m:oMath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22199465-58CB-4598-AF42-772CEA959B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527" y="4419600"/>
                  <a:ext cx="19042273" cy="1533177"/>
                </a:xfrm>
                <a:prstGeom prst="rect">
                  <a:avLst/>
                </a:prstGeom>
                <a:blipFill>
                  <a:blip r:embed="rId7"/>
                  <a:stretch>
                    <a:fillRect l="-1312" t="-8333" b="-1746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E71076-A46D-4E35-9C62-E850EE53BE9A}"/>
              </a:ext>
            </a:extLst>
          </p:cNvPr>
          <p:cNvGrpSpPr/>
          <p:nvPr/>
        </p:nvGrpSpPr>
        <p:grpSpPr>
          <a:xfrm>
            <a:off x="577236" y="7597753"/>
            <a:ext cx="22103897" cy="4555127"/>
            <a:chOff x="285472" y="7853634"/>
            <a:chExt cx="22103897" cy="4555127"/>
          </a:xfrm>
        </p:grpSpPr>
        <p:sp>
          <p:nvSpPr>
            <p:cNvPr id="76" name="Rectangle 75"/>
            <p:cNvSpPr/>
            <p:nvPr/>
          </p:nvSpPr>
          <p:spPr>
            <a:xfrm>
              <a:off x="285472" y="8653760"/>
              <a:ext cx="22103897" cy="3755001"/>
            </a:xfrm>
            <a:prstGeom prst="rect">
              <a:avLst/>
            </a:prstGeom>
            <a:solidFill>
              <a:srgbClr val="F5A9C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5532E24-CF05-46C9-AA56-EAEE4905AD02}"/>
                </a:ext>
              </a:extLst>
            </p:cNvPr>
            <p:cNvSpPr txBox="1"/>
            <p:nvPr/>
          </p:nvSpPr>
          <p:spPr>
            <a:xfrm>
              <a:off x="312054" y="7853634"/>
              <a:ext cx="2372490" cy="80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02E091D-1FED-4095-B818-DFCC3934FD82}"/>
                    </a:ext>
                  </a:extLst>
                </p:cNvPr>
                <p:cNvSpPr txBox="1"/>
                <p:nvPr/>
              </p:nvSpPr>
              <p:spPr>
                <a:xfrm>
                  <a:off x="744053" y="9677400"/>
                  <a:ext cx="20896747" cy="1587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Thật vậy: Lấy một điểm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𝑶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tùy ý ta có: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𝑶𝑩</m:t>
                                </m:r>
                              </m:e>
                            </m:acc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𝑶𝑨</m:t>
                                </m:r>
                              </m:e>
                            </m:acc>
                          </m:e>
                        </m:d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𝑶𝑫</m:t>
                                </m:r>
                              </m:e>
                            </m:acc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𝑶𝑪</m:t>
                                </m:r>
                              </m:e>
                            </m:acc>
                          </m:e>
                        </m:d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𝑶𝑫</m:t>
                                </m:r>
                              </m:e>
                            </m:acc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𝑶𝑨</m:t>
                                </m:r>
                              </m:e>
                            </m:acc>
                          </m:e>
                        </m:d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𝑶𝑩</m:t>
                                </m:r>
                              </m:e>
                            </m:acc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𝑶𝑪</m:t>
                                </m:r>
                              </m:e>
                            </m:acc>
                          </m:e>
                        </m:d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02E091D-1FED-4095-B818-DFCC3934FD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053" y="9677400"/>
                  <a:ext cx="20896747" cy="1587422"/>
                </a:xfrm>
                <a:prstGeom prst="rect">
                  <a:avLst/>
                </a:prstGeom>
                <a:blipFill>
                  <a:blip r:embed="rId8"/>
                  <a:stretch>
                    <a:fillRect l="-1167" t="-846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56974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63"/>
    </mc:Choice>
    <mc:Fallback xmlns="">
      <p:transition spd="slow" advTm="60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0351654-9207-485A-A8A7-551049FC6875}"/>
              </a:ext>
            </a:extLst>
          </p:cNvPr>
          <p:cNvGrpSpPr/>
          <p:nvPr/>
        </p:nvGrpSpPr>
        <p:grpSpPr>
          <a:xfrm>
            <a:off x="544064" y="2682020"/>
            <a:ext cx="11591946" cy="10674815"/>
            <a:chOff x="544064" y="2682020"/>
            <a:chExt cx="11591946" cy="10674815"/>
          </a:xfrm>
        </p:grpSpPr>
        <p:grpSp>
          <p:nvGrpSpPr>
            <p:cNvPr id="11" name="Group 10"/>
            <p:cNvGrpSpPr/>
            <p:nvPr/>
          </p:nvGrpSpPr>
          <p:grpSpPr>
            <a:xfrm>
              <a:off x="577236" y="2682020"/>
              <a:ext cx="4233651" cy="940404"/>
              <a:chOff x="2067302" y="5922690"/>
              <a:chExt cx="3459118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3680939" y="5184076"/>
                <a:ext cx="793396" cy="2499233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027187" y="6002305"/>
                <a:ext cx="2499233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 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2067302" y="5922690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711D77C-DACA-44CF-9998-03721767C6A1}"/>
                </a:ext>
              </a:extLst>
            </p:cNvPr>
            <p:cNvGrpSpPr/>
            <p:nvPr/>
          </p:nvGrpSpPr>
          <p:grpSpPr>
            <a:xfrm>
              <a:off x="544064" y="3529674"/>
              <a:ext cx="11591946" cy="9827161"/>
              <a:chOff x="544064" y="3529674"/>
              <a:chExt cx="11591946" cy="9827161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44064" y="3529674"/>
                <a:ext cx="11591946" cy="982716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831F8D56-9E6A-48B8-A977-DF18885EB577}"/>
                      </a:ext>
                    </a:extLst>
                  </p:cNvPr>
                  <p:cNvSpPr txBox="1"/>
                  <p:nvPr/>
                </p:nvSpPr>
                <p:spPr>
                  <a:xfrm>
                    <a:off x="841358" y="6553200"/>
                    <a:ext cx="10436242" cy="15331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Cho hình bình hành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oMath>
                    </a14:m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tâm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𝑶</m:t>
                        </m:r>
                      </m:oMath>
                    </a14:m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Chứng minh rằng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𝑪𝑶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𝑩𝑨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831F8D56-9E6A-48B8-A977-DF18885EB5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1358" y="6553200"/>
                    <a:ext cx="10436242" cy="15331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336" t="-8333" b="-1746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557979" y="12890596"/>
            <a:ext cx="609529" cy="6095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8D19920-5A0A-4BDC-A3AB-721A239796A1}"/>
              </a:ext>
            </a:extLst>
          </p:cNvPr>
          <p:cNvGrpSpPr/>
          <p:nvPr/>
        </p:nvGrpSpPr>
        <p:grpSpPr>
          <a:xfrm>
            <a:off x="12480001" y="2827749"/>
            <a:ext cx="10915654" cy="10510221"/>
            <a:chOff x="12480001" y="2827749"/>
            <a:chExt cx="10915654" cy="10510221"/>
          </a:xfrm>
        </p:grpSpPr>
        <p:sp>
          <p:nvSpPr>
            <p:cNvPr id="76" name="Rectangle 75"/>
            <p:cNvSpPr/>
            <p:nvPr/>
          </p:nvSpPr>
          <p:spPr>
            <a:xfrm>
              <a:off x="12644265" y="3546015"/>
              <a:ext cx="10751390" cy="9791955"/>
            </a:xfrm>
            <a:prstGeom prst="rect">
              <a:avLst/>
            </a:prstGeom>
            <a:solidFill>
              <a:srgbClr val="F5A9C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5532E24-CF05-46C9-AA56-EAEE4905AD02}"/>
                </a:ext>
              </a:extLst>
            </p:cNvPr>
            <p:cNvSpPr txBox="1"/>
            <p:nvPr/>
          </p:nvSpPr>
          <p:spPr>
            <a:xfrm>
              <a:off x="12480001" y="2827749"/>
              <a:ext cx="2372490" cy="800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F2C731E-BAE6-4326-A0B7-2AB943F4C13F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6245" y="3605696"/>
              <a:ext cx="8855359" cy="5233503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510BC0-CCE7-4062-8A66-315E030BB581}"/>
                  </a:ext>
                </a:extLst>
              </p:cNvPr>
              <p:cNvSpPr txBox="1"/>
              <p:nvPr/>
            </p:nvSpPr>
            <p:spPr>
              <a:xfrm>
                <a:off x="13030200" y="9906000"/>
                <a:ext cx="9491404" cy="2296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Vì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 tâm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𝑪𝑶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𝑪𝑶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510BC0-CCE7-4062-8A66-315E030BB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9906000"/>
                <a:ext cx="9491404" cy="2296911"/>
              </a:xfrm>
              <a:prstGeom prst="rect">
                <a:avLst/>
              </a:prstGeom>
              <a:blipFill>
                <a:blip r:embed="rId8"/>
                <a:stretch>
                  <a:fillRect l="-2635" t="-5570" r="-2571" b="-114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156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63"/>
    </mc:Choice>
    <mc:Fallback xmlns="">
      <p:transition spd="slow" advTm="60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506540" y="5256240"/>
            <a:ext cx="22427720" cy="1370088"/>
            <a:chOff x="241306" y="1268432"/>
            <a:chExt cx="10748215" cy="685168"/>
          </a:xfrm>
        </p:grpSpPr>
        <p:sp>
          <p:nvSpPr>
            <p:cNvPr id="428" name="Google Shape;428;p3"/>
            <p:cNvSpPr/>
            <p:nvPr/>
          </p:nvSpPr>
          <p:spPr>
            <a:xfrm>
              <a:off x="2912205" y="1317286"/>
              <a:ext cx="205511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1984684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436041" y="1336332"/>
              <a:ext cx="2553480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17023529" y="5472451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274384" y="1783510"/>
            <a:ext cx="16749145" cy="920218"/>
            <a:chOff x="440503" y="1846091"/>
            <a:chExt cx="17330164" cy="920382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440503" y="1846091"/>
              <a:ext cx="6704523" cy="8982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184764" cy="754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487553" y="1935478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lang="en-US" sz="4800" b="1" dirty="0" err="1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F6F4915-24EE-4AAF-9679-D9C62063169E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33339" y="2743945"/>
            <a:chExt cx="24085904" cy="2202650"/>
          </a:xfrm>
        </p:grpSpPr>
        <p:grpSp>
          <p:nvGrpSpPr>
            <p:cNvPr id="441" name="Google Shape;441;p3"/>
            <p:cNvGrpSpPr/>
            <p:nvPr/>
          </p:nvGrpSpPr>
          <p:grpSpPr>
            <a:xfrm>
              <a:off x="33339" y="2743945"/>
              <a:ext cx="24085904" cy="2202650"/>
              <a:chOff x="923003" y="3917552"/>
              <a:chExt cx="24090260" cy="2203048"/>
            </a:xfrm>
          </p:grpSpPr>
          <p:sp>
            <p:nvSpPr>
              <p:cNvPr id="442" name="Google Shape;442;p3"/>
              <p:cNvSpPr/>
              <p:nvPr/>
            </p:nvSpPr>
            <p:spPr>
              <a:xfrm>
                <a:off x="1272210" y="4426858"/>
                <a:ext cx="23741053" cy="1693742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444" name="Google Shape;444;p3"/>
              <p:cNvGrpSpPr/>
              <p:nvPr/>
            </p:nvGrpSpPr>
            <p:grpSpPr>
              <a:xfrm>
                <a:off x="923003" y="3917552"/>
                <a:ext cx="3942102" cy="1040476"/>
                <a:chOff x="923003" y="3917552"/>
                <a:chExt cx="3942102" cy="1040476"/>
              </a:xfrm>
            </p:grpSpPr>
            <p:grpSp>
              <p:nvGrpSpPr>
                <p:cNvPr id="445" name="Google Shape;445;p3"/>
                <p:cNvGrpSpPr/>
                <p:nvPr/>
              </p:nvGrpSpPr>
              <p:grpSpPr>
                <a:xfrm>
                  <a:off x="1362045" y="4056327"/>
                  <a:ext cx="3503060" cy="861996"/>
                  <a:chOff x="2028795" y="4418277"/>
                  <a:chExt cx="3503060" cy="861996"/>
                </a:xfrm>
              </p:grpSpPr>
              <p:sp>
                <p:nvSpPr>
                  <p:cNvPr id="446" name="Google Shape;446;p3"/>
                  <p:cNvSpPr/>
                  <p:nvPr/>
                </p:nvSpPr>
                <p:spPr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lt1"/>
                  </a:solidFill>
                  <a:ln w="57150" cap="flat" cmpd="sng">
                    <a:solidFill>
                      <a:srgbClr val="91720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08" tIns="45692" rIns="91408" bIns="45692" anchor="t" anchorCtr="0">
                    <a:noAutofit/>
                  </a:bodyPr>
                  <a:lstStyle/>
                  <a:p>
                    <a:endParaRPr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447" name="Google Shape;447;p3"/>
                  <p:cNvSpPr txBox="1"/>
                  <p:nvPr/>
                </p:nvSpPr>
                <p:spPr>
                  <a:xfrm>
                    <a:off x="2636458" y="4480054"/>
                    <a:ext cx="2420395" cy="8002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08" tIns="45692" rIns="91408" bIns="45692" anchor="t" anchorCtr="0">
                    <a:spAutoFit/>
                  </a:bodyPr>
                  <a:lstStyle/>
                  <a:p>
                    <a:pPr algn="ctr"/>
                    <a:r>
                      <a:rPr lang="en-US" sz="4600" b="1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CÂU 1</a:t>
                    </a:r>
                    <a:endParaRPr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pic>
              <p:nvPicPr>
                <p:cNvPr id="448" name="Google Shape;448;p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15599" t="21515" r="9758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noFill/>
                <a:ln w="38100" cap="sq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/>
                <p:nvPr/>
              </p:nvSpPr>
              <p:spPr>
                <a:xfrm>
                  <a:off x="4300371" y="3395268"/>
                  <a:ext cx="19533430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ba điểm phân biệt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Đẳng thức nào sau đây là đúng ?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0371" y="3395268"/>
                  <a:ext cx="19533430" cy="769441"/>
                </a:xfrm>
                <a:prstGeom prst="rect">
                  <a:avLst/>
                </a:prstGeom>
                <a:blipFill>
                  <a:blip r:embed="rId4"/>
                  <a:stretch>
                    <a:fillRect l="-1248" t="-17460" b="-3650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701815" y="5523027"/>
                <a:ext cx="3329758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815" y="5523027"/>
                <a:ext cx="3329758" cy="717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/>
              <p:nvPr/>
            </p:nvSpPr>
            <p:spPr>
              <a:xfrm>
                <a:off x="6764982" y="5526195"/>
                <a:ext cx="3299300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982" y="5526195"/>
                <a:ext cx="3299300" cy="7172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/>
              <p:nvPr/>
            </p:nvSpPr>
            <p:spPr>
              <a:xfrm>
                <a:off x="12342712" y="5595102"/>
                <a:ext cx="3299301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𝑪𝑨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2712" y="5595102"/>
                <a:ext cx="3299301" cy="7172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/>
              <p:nvPr/>
            </p:nvSpPr>
            <p:spPr>
              <a:xfrm>
                <a:off x="18490895" y="5588386"/>
                <a:ext cx="3299301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𝑪𝑩</m:t>
                          </m:r>
                        </m:e>
                      </m:acc>
                    </m:oMath>
                  </m:oMathPara>
                </a14:m>
                <a:endParaRPr lang="en-US" sz="16600" b="1" dirty="0">
                  <a:solidFill>
                    <a:schemeClr val="bg1"/>
                  </a:solidFill>
                  <a:latin typeface="Tohama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0895" y="5588386"/>
                <a:ext cx="3299301" cy="7172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7EF54CB-5BE4-432B-B7AE-E513F3BD99A3}"/>
              </a:ext>
            </a:extLst>
          </p:cNvPr>
          <p:cNvGrpSpPr/>
          <p:nvPr/>
        </p:nvGrpSpPr>
        <p:grpSpPr>
          <a:xfrm>
            <a:off x="69032" y="6547345"/>
            <a:ext cx="24075438" cy="7053298"/>
            <a:chOff x="-241637" y="6684183"/>
            <a:chExt cx="24075438" cy="7053298"/>
          </a:xfrm>
        </p:grpSpPr>
        <p:grpSp>
          <p:nvGrpSpPr>
            <p:cNvPr id="47" name="Google Shape;421;p3">
              <a:extLst>
                <a:ext uri="{FF2B5EF4-FFF2-40B4-BE49-F238E27FC236}">
                  <a16:creationId xmlns:a16="http://schemas.microsoft.com/office/drawing/2014/main" id="{236F3A56-3FE8-4F55-836D-A2AEB2893116}"/>
                </a:ext>
              </a:extLst>
            </p:cNvPr>
            <p:cNvGrpSpPr/>
            <p:nvPr/>
          </p:nvGrpSpPr>
          <p:grpSpPr>
            <a:xfrm>
              <a:off x="-241637" y="6684183"/>
              <a:ext cx="24075438" cy="7053298"/>
              <a:chOff x="48567" y="4381500"/>
              <a:chExt cx="24079792" cy="7054573"/>
            </a:xfrm>
          </p:grpSpPr>
          <p:sp>
            <p:nvSpPr>
              <p:cNvPr id="48" name="Google Shape;422;p3">
                <a:extLst>
                  <a:ext uri="{FF2B5EF4-FFF2-40B4-BE49-F238E27FC236}">
                    <a16:creationId xmlns:a16="http://schemas.microsoft.com/office/drawing/2014/main" id="{C95FE64E-3AB1-458C-8559-41BB16CC6054}"/>
                  </a:ext>
                </a:extLst>
              </p:cNvPr>
              <p:cNvSpPr/>
              <p:nvPr/>
            </p:nvSpPr>
            <p:spPr>
              <a:xfrm>
                <a:off x="353961" y="4997566"/>
                <a:ext cx="23774398" cy="6438507"/>
              </a:xfrm>
              <a:prstGeom prst="roundRect">
                <a:avLst>
                  <a:gd name="adj" fmla="val 2239"/>
                </a:avLst>
              </a:prstGeom>
              <a:solidFill>
                <a:srgbClr val="BBD6EE"/>
              </a:solidFill>
              <a:ln w="28575" cap="flat" cmpd="sng">
                <a:solidFill>
                  <a:srgbClr val="5252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9" name="Google Shape;423;p3">
                <a:extLst>
                  <a:ext uri="{FF2B5EF4-FFF2-40B4-BE49-F238E27FC236}">
                    <a16:creationId xmlns:a16="http://schemas.microsoft.com/office/drawing/2014/main" id="{10851807-E74D-4B90-93B4-9DC3710C9B04}"/>
                  </a:ext>
                </a:extLst>
              </p:cNvPr>
              <p:cNvGrpSpPr/>
              <p:nvPr/>
            </p:nvGrpSpPr>
            <p:grpSpPr>
              <a:xfrm>
                <a:off x="48567" y="4381500"/>
                <a:ext cx="3991941" cy="1079473"/>
                <a:chOff x="410517" y="4648200"/>
                <a:chExt cx="3991941" cy="1079473"/>
              </a:xfrm>
            </p:grpSpPr>
            <p:sp>
              <p:nvSpPr>
                <p:cNvPr id="50" name="Google Shape;424;p3">
                  <a:extLst>
                    <a:ext uri="{FF2B5EF4-FFF2-40B4-BE49-F238E27FC236}">
                      <a16:creationId xmlns:a16="http://schemas.microsoft.com/office/drawing/2014/main" id="{AFD95010-452C-4B75-8BEE-2E3BDB172881}"/>
                    </a:ext>
                  </a:extLst>
                </p:cNvPr>
                <p:cNvSpPr/>
                <p:nvPr/>
              </p:nvSpPr>
              <p:spPr>
                <a:xfrm rot="5400000" flipH="1">
                  <a:off x="2489940" y="3702023"/>
                  <a:ext cx="828631" cy="2996405"/>
                </a:xfrm>
                <a:prstGeom prst="round1Rect">
                  <a:avLst>
                    <a:gd name="adj" fmla="val 16667"/>
                  </a:avLst>
                </a:prstGeom>
                <a:solidFill>
                  <a:srgbClr val="BBD6EE"/>
                </a:solidFill>
                <a:ln w="57150" cap="flat" cmpd="sng">
                  <a:solidFill>
                    <a:srgbClr val="5481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425;p3">
                  <a:extLst>
                    <a:ext uri="{FF2B5EF4-FFF2-40B4-BE49-F238E27FC236}">
                      <a16:creationId xmlns:a16="http://schemas.microsoft.com/office/drawing/2014/main" id="{7DE69060-29FF-4E55-9962-08983532F405}"/>
                    </a:ext>
                  </a:extLst>
                </p:cNvPr>
                <p:cNvSpPr txBox="1"/>
                <p:nvPr/>
              </p:nvSpPr>
              <p:spPr>
                <a:xfrm>
                  <a:off x="1406054" y="4769080"/>
                  <a:ext cx="2872840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 err="1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Bài</a:t>
                  </a:r>
                  <a:r>
                    <a:rPr lang="en-US" sz="4600" b="1" dirty="0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  <a:r>
                    <a:rPr lang="en-US" sz="4600" b="1" dirty="0" err="1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giải</a:t>
                  </a:r>
                  <a:endParaRPr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pic>
              <p:nvPicPr>
                <p:cNvPr id="52" name="Google Shape;426;p3">
                  <a:extLst>
                    <a:ext uri="{FF2B5EF4-FFF2-40B4-BE49-F238E27FC236}">
                      <a16:creationId xmlns:a16="http://schemas.microsoft.com/office/drawing/2014/main" id="{F64BE380-A7DB-4BB9-8B3D-DF8F0985539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l="17950" t="14860" r="18922" b="25554"/>
                <a:stretch/>
              </p:blipFill>
              <p:spPr>
                <a:xfrm>
                  <a:off x="410517" y="4648200"/>
                  <a:ext cx="1058947" cy="1079473"/>
                </a:xfrm>
                <a:prstGeom prst="round2DiagRect">
                  <a:avLst>
                    <a:gd name="adj1" fmla="val 27632"/>
                    <a:gd name="adj2" fmla="val 0"/>
                  </a:avLst>
                </a:prstGeom>
                <a:solidFill>
                  <a:srgbClr val="327E3B"/>
                </a:solidFill>
                <a:ln w="38100" cap="sq" cmpd="sng">
                  <a:solidFill>
                    <a:srgbClr val="38562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356E67-7351-433E-9DE1-FA5221AD3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239752" y="7740858"/>
              <a:ext cx="8390995" cy="506074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FE4AC4-D11A-405A-B2AB-15ABEFE47295}"/>
                  </a:ext>
                </a:extLst>
              </p:cNvPr>
              <p:cNvSpPr txBox="1"/>
              <p:nvPr/>
            </p:nvSpPr>
            <p:spPr>
              <a:xfrm>
                <a:off x="1632935" y="8402242"/>
                <a:ext cx="9386929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FE4AC4-D11A-405A-B2AB-15ABEFE47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935" y="8402242"/>
                <a:ext cx="9386929" cy="856068"/>
              </a:xfrm>
              <a:prstGeom prst="rect">
                <a:avLst/>
              </a:prstGeom>
              <a:blipFill>
                <a:blip r:embed="rId11"/>
                <a:stretch>
                  <a:fillRect l="-2662" t="-4965" b="-319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98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506540" y="5256240"/>
            <a:ext cx="22427720" cy="1370088"/>
            <a:chOff x="241306" y="1268432"/>
            <a:chExt cx="10748215" cy="685168"/>
          </a:xfrm>
        </p:grpSpPr>
        <p:sp>
          <p:nvSpPr>
            <p:cNvPr id="428" name="Google Shape;428;p3"/>
            <p:cNvSpPr/>
            <p:nvPr/>
          </p:nvSpPr>
          <p:spPr>
            <a:xfrm>
              <a:off x="2912205" y="1317286"/>
              <a:ext cx="205511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1984684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70234" y="1329133"/>
              <a:ext cx="240493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436041" y="1336332"/>
              <a:ext cx="2553480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513452" y="5387956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C27DC2-D275-40FB-9CA3-63C7CE5FE796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33339" y="2743945"/>
            <a:chExt cx="24085904" cy="2202650"/>
          </a:xfrm>
        </p:grpSpPr>
        <p:grpSp>
          <p:nvGrpSpPr>
            <p:cNvPr id="441" name="Google Shape;441;p3"/>
            <p:cNvGrpSpPr/>
            <p:nvPr/>
          </p:nvGrpSpPr>
          <p:grpSpPr>
            <a:xfrm>
              <a:off x="33339" y="2743945"/>
              <a:ext cx="24085904" cy="2202650"/>
              <a:chOff x="923003" y="3917552"/>
              <a:chExt cx="24090260" cy="2203048"/>
            </a:xfrm>
          </p:grpSpPr>
          <p:sp>
            <p:nvSpPr>
              <p:cNvPr id="442" name="Google Shape;442;p3"/>
              <p:cNvSpPr/>
              <p:nvPr/>
            </p:nvSpPr>
            <p:spPr>
              <a:xfrm>
                <a:off x="1272210" y="4426858"/>
                <a:ext cx="23741053" cy="1693742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444" name="Google Shape;444;p3"/>
              <p:cNvGrpSpPr/>
              <p:nvPr/>
            </p:nvGrpSpPr>
            <p:grpSpPr>
              <a:xfrm>
                <a:off x="923003" y="3917552"/>
                <a:ext cx="3942102" cy="1040476"/>
                <a:chOff x="923003" y="3917552"/>
                <a:chExt cx="3942102" cy="1040476"/>
              </a:xfrm>
            </p:grpSpPr>
            <p:grpSp>
              <p:nvGrpSpPr>
                <p:cNvPr id="445" name="Google Shape;445;p3"/>
                <p:cNvGrpSpPr/>
                <p:nvPr/>
              </p:nvGrpSpPr>
              <p:grpSpPr>
                <a:xfrm>
                  <a:off x="1362045" y="4056327"/>
                  <a:ext cx="3503060" cy="861996"/>
                  <a:chOff x="2028795" y="4418277"/>
                  <a:chExt cx="3503060" cy="861996"/>
                </a:xfrm>
              </p:grpSpPr>
              <p:sp>
                <p:nvSpPr>
                  <p:cNvPr id="446" name="Google Shape;446;p3"/>
                  <p:cNvSpPr/>
                  <p:nvPr/>
                </p:nvSpPr>
                <p:spPr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lt1"/>
                  </a:solidFill>
                  <a:ln w="57150" cap="flat" cmpd="sng">
                    <a:solidFill>
                      <a:srgbClr val="91720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08" tIns="45692" rIns="91408" bIns="45692" anchor="t" anchorCtr="0">
                    <a:noAutofit/>
                  </a:bodyPr>
                  <a:lstStyle/>
                  <a:p>
                    <a:endParaRPr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447" name="Google Shape;447;p3"/>
                  <p:cNvSpPr txBox="1"/>
                  <p:nvPr/>
                </p:nvSpPr>
                <p:spPr>
                  <a:xfrm>
                    <a:off x="2636458" y="4480054"/>
                    <a:ext cx="2420395" cy="8002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08" tIns="45692" rIns="91408" bIns="45692" anchor="t" anchorCtr="0">
                    <a:spAutoFit/>
                  </a:bodyPr>
                  <a:lstStyle/>
                  <a:p>
                    <a:pPr algn="ctr"/>
                    <a:r>
                      <a:rPr lang="en-US" sz="46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CÂU 2</a:t>
                    </a:r>
                    <a:endParaRPr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pic>
              <p:nvPicPr>
                <p:cNvPr id="448" name="Google Shape;448;p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15599" t="21515" r="9758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noFill/>
                <a:ln w="38100" cap="sq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/>
                <p:nvPr/>
              </p:nvSpPr>
              <p:spPr>
                <a:xfrm>
                  <a:off x="4300371" y="3395268"/>
                  <a:ext cx="19533430" cy="14465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hình bình hành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có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𝑶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giao điểm của hai đường chéo. Khẳng định nào sau đây sai: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0371" y="3395268"/>
                  <a:ext cx="19533430" cy="1446550"/>
                </a:xfrm>
                <a:prstGeom prst="rect">
                  <a:avLst/>
                </a:prstGeom>
                <a:blipFill>
                  <a:blip r:embed="rId4"/>
                  <a:stretch>
                    <a:fillRect l="-1248" t="-9283" b="-1940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701815" y="5523027"/>
                <a:ext cx="3358612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815" y="5523027"/>
                <a:ext cx="3358612" cy="717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/>
              <p:nvPr/>
            </p:nvSpPr>
            <p:spPr>
              <a:xfrm>
                <a:off x="6764982" y="5526195"/>
                <a:ext cx="3405099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𝑨𝑶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𝑶𝑫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𝑫𝑪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982" y="5526195"/>
                <a:ext cx="3405099" cy="7172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/>
              <p:nvPr/>
            </p:nvSpPr>
            <p:spPr>
              <a:xfrm>
                <a:off x="12342712" y="5595102"/>
                <a:ext cx="4233851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2712" y="5595102"/>
                <a:ext cx="4233851" cy="7172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/>
              <p:nvPr/>
            </p:nvSpPr>
            <p:spPr>
              <a:xfrm>
                <a:off x="18490895" y="5588386"/>
                <a:ext cx="3392275" cy="717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𝑪𝑶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𝑶𝑫</m:t>
                          </m:r>
                        </m:e>
                      </m:acc>
                      <m:r>
                        <a:rPr lang="vi-VN" sz="36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𝑩𝑨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  <a:latin typeface="Tohama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0895" y="5588386"/>
                <a:ext cx="3392275" cy="7172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1CFA989-4751-411F-926C-D35F7D107621}"/>
              </a:ext>
            </a:extLst>
          </p:cNvPr>
          <p:cNvGrpSpPr/>
          <p:nvPr/>
        </p:nvGrpSpPr>
        <p:grpSpPr>
          <a:xfrm>
            <a:off x="33339" y="6434874"/>
            <a:ext cx="24075438" cy="7053298"/>
            <a:chOff x="-241637" y="6684183"/>
            <a:chExt cx="24075438" cy="7053298"/>
          </a:xfrm>
        </p:grpSpPr>
        <p:grpSp>
          <p:nvGrpSpPr>
            <p:cNvPr id="47" name="Google Shape;421;p3">
              <a:extLst>
                <a:ext uri="{FF2B5EF4-FFF2-40B4-BE49-F238E27FC236}">
                  <a16:creationId xmlns:a16="http://schemas.microsoft.com/office/drawing/2014/main" id="{236F3A56-3FE8-4F55-836D-A2AEB2893116}"/>
                </a:ext>
              </a:extLst>
            </p:cNvPr>
            <p:cNvGrpSpPr/>
            <p:nvPr/>
          </p:nvGrpSpPr>
          <p:grpSpPr>
            <a:xfrm>
              <a:off x="-241637" y="6684183"/>
              <a:ext cx="24075438" cy="7053298"/>
              <a:chOff x="48567" y="4381500"/>
              <a:chExt cx="24079792" cy="7054573"/>
            </a:xfrm>
          </p:grpSpPr>
          <p:sp>
            <p:nvSpPr>
              <p:cNvPr id="48" name="Google Shape;422;p3">
                <a:extLst>
                  <a:ext uri="{FF2B5EF4-FFF2-40B4-BE49-F238E27FC236}">
                    <a16:creationId xmlns:a16="http://schemas.microsoft.com/office/drawing/2014/main" id="{C95FE64E-3AB1-458C-8559-41BB16CC6054}"/>
                  </a:ext>
                </a:extLst>
              </p:cNvPr>
              <p:cNvSpPr/>
              <p:nvPr/>
            </p:nvSpPr>
            <p:spPr>
              <a:xfrm>
                <a:off x="353961" y="4997566"/>
                <a:ext cx="23774398" cy="6438507"/>
              </a:xfrm>
              <a:prstGeom prst="roundRect">
                <a:avLst>
                  <a:gd name="adj" fmla="val 2239"/>
                </a:avLst>
              </a:prstGeom>
              <a:solidFill>
                <a:srgbClr val="BBD6EE"/>
              </a:solidFill>
              <a:ln w="28575" cap="flat" cmpd="sng">
                <a:solidFill>
                  <a:srgbClr val="5252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9" name="Google Shape;423;p3">
                <a:extLst>
                  <a:ext uri="{FF2B5EF4-FFF2-40B4-BE49-F238E27FC236}">
                    <a16:creationId xmlns:a16="http://schemas.microsoft.com/office/drawing/2014/main" id="{10851807-E74D-4B90-93B4-9DC3710C9B04}"/>
                  </a:ext>
                </a:extLst>
              </p:cNvPr>
              <p:cNvGrpSpPr/>
              <p:nvPr/>
            </p:nvGrpSpPr>
            <p:grpSpPr>
              <a:xfrm>
                <a:off x="48567" y="4381500"/>
                <a:ext cx="3991941" cy="1079473"/>
                <a:chOff x="410517" y="4648200"/>
                <a:chExt cx="3991941" cy="1079473"/>
              </a:xfrm>
            </p:grpSpPr>
            <p:sp>
              <p:nvSpPr>
                <p:cNvPr id="50" name="Google Shape;424;p3">
                  <a:extLst>
                    <a:ext uri="{FF2B5EF4-FFF2-40B4-BE49-F238E27FC236}">
                      <a16:creationId xmlns:a16="http://schemas.microsoft.com/office/drawing/2014/main" id="{AFD95010-452C-4B75-8BEE-2E3BDB172881}"/>
                    </a:ext>
                  </a:extLst>
                </p:cNvPr>
                <p:cNvSpPr/>
                <p:nvPr/>
              </p:nvSpPr>
              <p:spPr>
                <a:xfrm rot="5400000" flipH="1">
                  <a:off x="2489940" y="3702023"/>
                  <a:ext cx="828631" cy="2996405"/>
                </a:xfrm>
                <a:prstGeom prst="round1Rect">
                  <a:avLst>
                    <a:gd name="adj" fmla="val 16667"/>
                  </a:avLst>
                </a:prstGeom>
                <a:solidFill>
                  <a:srgbClr val="BBD6EE"/>
                </a:solidFill>
                <a:ln w="57150" cap="flat" cmpd="sng">
                  <a:solidFill>
                    <a:srgbClr val="5481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425;p3">
                  <a:extLst>
                    <a:ext uri="{FF2B5EF4-FFF2-40B4-BE49-F238E27FC236}">
                      <a16:creationId xmlns:a16="http://schemas.microsoft.com/office/drawing/2014/main" id="{7DE69060-29FF-4E55-9962-08983532F405}"/>
                    </a:ext>
                  </a:extLst>
                </p:cNvPr>
                <p:cNvSpPr txBox="1"/>
                <p:nvPr/>
              </p:nvSpPr>
              <p:spPr>
                <a:xfrm>
                  <a:off x="1406054" y="4769080"/>
                  <a:ext cx="2872840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 err="1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Bài</a:t>
                  </a:r>
                  <a:r>
                    <a:rPr lang="en-US" sz="4600" b="1" dirty="0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  <a:r>
                    <a:rPr lang="en-US" sz="4600" b="1" dirty="0" err="1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giải</a:t>
                  </a:r>
                  <a:endParaRPr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pic>
              <p:nvPicPr>
                <p:cNvPr id="52" name="Google Shape;426;p3">
                  <a:extLst>
                    <a:ext uri="{FF2B5EF4-FFF2-40B4-BE49-F238E27FC236}">
                      <a16:creationId xmlns:a16="http://schemas.microsoft.com/office/drawing/2014/main" id="{F64BE380-A7DB-4BB9-8B3D-DF8F0985539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l="17950" t="14860" r="18922" b="25554"/>
                <a:stretch/>
              </p:blipFill>
              <p:spPr>
                <a:xfrm>
                  <a:off x="410517" y="4648200"/>
                  <a:ext cx="1058947" cy="1079473"/>
                </a:xfrm>
                <a:prstGeom prst="round2DiagRect">
                  <a:avLst>
                    <a:gd name="adj1" fmla="val 27632"/>
                    <a:gd name="adj2" fmla="val 0"/>
                  </a:avLst>
                </a:prstGeom>
                <a:solidFill>
                  <a:srgbClr val="327E3B"/>
                </a:solidFill>
                <a:ln w="38100" cap="sq" cmpd="sng">
                  <a:solidFill>
                    <a:srgbClr val="38562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775818B-7D91-4010-8A54-21499EB0A96E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9170" y="7930553"/>
              <a:ext cx="9144000" cy="4780358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174CE5D-FC3C-4E7A-B5D7-74A4B0263E71}"/>
                  </a:ext>
                </a:extLst>
              </p:cNvPr>
              <p:cNvSpPr txBox="1"/>
              <p:nvPr/>
            </p:nvSpPr>
            <p:spPr>
              <a:xfrm>
                <a:off x="1632935" y="8402242"/>
                <a:ext cx="13466237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174CE5D-FC3C-4E7A-B5D7-74A4B0263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935" y="8402242"/>
                <a:ext cx="13466237" cy="856068"/>
              </a:xfrm>
              <a:prstGeom prst="rect">
                <a:avLst/>
              </a:prstGeom>
              <a:blipFill>
                <a:blip r:embed="rId11"/>
                <a:stretch>
                  <a:fillRect l="-1856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8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6B18CD1-74C0-4E28-A0FC-AF6F0AAB996E}"/>
              </a:ext>
            </a:extLst>
          </p:cNvPr>
          <p:cNvGrpSpPr/>
          <p:nvPr/>
        </p:nvGrpSpPr>
        <p:grpSpPr>
          <a:xfrm>
            <a:off x="14420" y="1600200"/>
            <a:ext cx="23674878" cy="11437434"/>
            <a:chOff x="-129079" y="1600200"/>
            <a:chExt cx="23674878" cy="11437434"/>
          </a:xfrm>
        </p:grpSpPr>
        <p:pic>
          <p:nvPicPr>
            <p:cNvPr id="2" name="Picture 1" descr="Diagram&#10;&#10;Description automatically generated">
              <a:extLst>
                <a:ext uri="{FF2B5EF4-FFF2-40B4-BE49-F238E27FC236}">
                  <a16:creationId xmlns:a16="http://schemas.microsoft.com/office/drawing/2014/main" id="{CFF78F0B-10A7-4215-B3FE-0DC64C6F77A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021" y="4386061"/>
              <a:ext cx="13577778" cy="865157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CDD93DF-267E-4C74-AD71-18511C3465BE}"/>
                </a:ext>
              </a:extLst>
            </p:cNvPr>
            <p:cNvGrpSpPr/>
            <p:nvPr/>
          </p:nvGrpSpPr>
          <p:grpSpPr>
            <a:xfrm>
              <a:off x="-129079" y="1600200"/>
              <a:ext cx="23446279" cy="2845684"/>
              <a:chOff x="-129079" y="1600200"/>
              <a:chExt cx="23446279" cy="2845684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50E04D0B-6CD1-45D5-8A34-067E97762827}"/>
                  </a:ext>
                </a:extLst>
              </p:cNvPr>
              <p:cNvGrpSpPr/>
              <p:nvPr/>
            </p:nvGrpSpPr>
            <p:grpSpPr>
              <a:xfrm>
                <a:off x="-129079" y="1600200"/>
                <a:ext cx="23446279" cy="2725565"/>
                <a:chOff x="1076414" y="3964689"/>
                <a:chExt cx="23446279" cy="3785552"/>
              </a:xfrm>
            </p:grpSpPr>
            <p:grpSp>
              <p:nvGrpSpPr>
                <p:cNvPr id="4" name="Group 5">
                  <a:extLst>
                    <a:ext uri="{FF2B5EF4-FFF2-40B4-BE49-F238E27FC236}">
                      <a16:creationId xmlns:a16="http://schemas.microsoft.com/office/drawing/2014/main" id="{CEFDEBB3-6AC4-48A6-BF20-D2A5BD86EB0C}"/>
                    </a:ext>
                  </a:extLst>
                </p:cNvPr>
                <p:cNvGrpSpPr/>
                <p:nvPr/>
              </p:nvGrpSpPr>
              <p:grpSpPr>
                <a:xfrm>
                  <a:off x="1366485" y="4518304"/>
                  <a:ext cx="23156208" cy="3231937"/>
                  <a:chOff x="571864" y="1023786"/>
                  <a:chExt cx="9118671" cy="1272428"/>
                </a:xfrm>
              </p:grpSpPr>
              <p:sp>
                <p:nvSpPr>
                  <p:cNvPr id="21" name="Rounded Rectangle 38">
                    <a:extLst>
                      <a:ext uri="{FF2B5EF4-FFF2-40B4-BE49-F238E27FC236}">
                        <a16:creationId xmlns:a16="http://schemas.microsoft.com/office/drawing/2014/main" id="{ABE924EE-D213-4A8E-BA9F-002C95A0E9C4}"/>
                      </a:ext>
                    </a:extLst>
                  </p:cNvPr>
                  <p:cNvSpPr/>
                  <p:nvPr/>
                </p:nvSpPr>
                <p:spPr>
                  <a:xfrm>
                    <a:off x="571864" y="1023786"/>
                    <a:ext cx="9118671" cy="1272428"/>
                  </a:xfrm>
                  <a:prstGeom prst="roundRect">
                    <a:avLst>
                      <a:gd name="adj" fmla="val 4110"/>
                    </a:avLst>
                  </a:prstGeom>
                  <a:solidFill>
                    <a:srgbClr val="BEDCF4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08329195-CDFF-4A75-81F7-CC91642D3FE7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731" y="1742814"/>
                    <a:ext cx="7867095" cy="2429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ts val="4000"/>
                      </a:lnSpc>
                    </a:pPr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grpSp>
              <p:nvGrpSpPr>
                <p:cNvPr id="5" name="Group 65">
                  <a:extLst>
                    <a:ext uri="{FF2B5EF4-FFF2-40B4-BE49-F238E27FC236}">
                      <a16:creationId xmlns:a16="http://schemas.microsoft.com/office/drawing/2014/main" id="{2DE915DB-3D36-47EF-BE43-2383D214D642}"/>
                    </a:ext>
                  </a:extLst>
                </p:cNvPr>
                <p:cNvGrpSpPr/>
                <p:nvPr/>
              </p:nvGrpSpPr>
              <p:grpSpPr>
                <a:xfrm>
                  <a:off x="1076414" y="3964689"/>
                  <a:ext cx="4929679" cy="1507716"/>
                  <a:chOff x="166396" y="8341876"/>
                  <a:chExt cx="4929679" cy="1507716"/>
                </a:xfrm>
              </p:grpSpPr>
              <p:sp>
                <p:nvSpPr>
                  <p:cNvPr id="6" name="Freeform 20">
                    <a:extLst>
                      <a:ext uri="{FF2B5EF4-FFF2-40B4-BE49-F238E27FC236}">
                        <a16:creationId xmlns:a16="http://schemas.microsoft.com/office/drawing/2014/main" id="{B01F8108-2550-4317-9289-78DAC9B23C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522" y="8341876"/>
                    <a:ext cx="4711553" cy="1507716"/>
                  </a:xfrm>
                  <a:prstGeom prst="roundRect">
                    <a:avLst/>
                  </a:prstGeom>
                  <a:solidFill>
                    <a:srgbClr val="0072BC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grpSp>
                <p:nvGrpSpPr>
                  <p:cNvPr id="7" name="Group 7">
                    <a:extLst>
                      <a:ext uri="{FF2B5EF4-FFF2-40B4-BE49-F238E27FC236}">
                        <a16:creationId xmlns:a16="http://schemas.microsoft.com/office/drawing/2014/main" id="{C28ABD95-8DC7-4138-A191-6770C95D5BD7}"/>
                      </a:ext>
                    </a:extLst>
                  </p:cNvPr>
                  <p:cNvGrpSpPr/>
                  <p:nvPr/>
                </p:nvGrpSpPr>
                <p:grpSpPr>
                  <a:xfrm>
                    <a:off x="166396" y="8780577"/>
                    <a:ext cx="702538" cy="572229"/>
                    <a:chOff x="-145995" y="8633545"/>
                    <a:chExt cx="787401" cy="641352"/>
                  </a:xfrm>
                </p:grpSpPr>
                <p:sp>
                  <p:nvSpPr>
                    <p:cNvPr id="9" name="Freeform 45">
                      <a:extLst>
                        <a:ext uri="{FF2B5EF4-FFF2-40B4-BE49-F238E27FC236}">
                          <a16:creationId xmlns:a16="http://schemas.microsoft.com/office/drawing/2014/main" id="{2629B141-D7CE-4F72-8C2C-FDA500F491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5643" y="9062171"/>
                      <a:ext cx="363538" cy="88900"/>
                    </a:xfrm>
                    <a:custGeom>
                      <a:avLst/>
                      <a:gdLst>
                        <a:gd name="T0" fmla="*/ 6 w 97"/>
                        <a:gd name="T1" fmla="*/ 24 h 24"/>
                        <a:gd name="T2" fmla="*/ 0 w 97"/>
                        <a:gd name="T3" fmla="*/ 18 h 24"/>
                        <a:gd name="T4" fmla="*/ 0 w 97"/>
                        <a:gd name="T5" fmla="*/ 6 h 24"/>
                        <a:gd name="T6" fmla="*/ 6 w 97"/>
                        <a:gd name="T7" fmla="*/ 0 h 24"/>
                        <a:gd name="T8" fmla="*/ 91 w 97"/>
                        <a:gd name="T9" fmla="*/ 0 h 24"/>
                        <a:gd name="T10" fmla="*/ 97 w 97"/>
                        <a:gd name="T11" fmla="*/ 6 h 24"/>
                        <a:gd name="T12" fmla="*/ 97 w 97"/>
                        <a:gd name="T13" fmla="*/ 18 h 24"/>
                        <a:gd name="T14" fmla="*/ 91 w 97"/>
                        <a:gd name="T15" fmla="*/ 24 h 24"/>
                        <a:gd name="T16" fmla="*/ 6 w 97"/>
                        <a:gd name="T17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97" h="24">
                          <a:moveTo>
                            <a:pt x="6" y="24"/>
                          </a:moveTo>
                          <a:cubicBezTo>
                            <a:pt x="3" y="24"/>
                            <a:pt x="0" y="21"/>
                            <a:pt x="0" y="18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0" y="3"/>
                            <a:pt x="3" y="0"/>
                            <a:pt x="6" y="0"/>
                          </a:cubicBezTo>
                          <a:cubicBezTo>
                            <a:pt x="91" y="0"/>
                            <a:pt x="91" y="0"/>
                            <a:pt x="91" y="0"/>
                          </a:cubicBezTo>
                          <a:cubicBezTo>
                            <a:pt x="95" y="0"/>
                            <a:pt x="97" y="3"/>
                            <a:pt x="97" y="6"/>
                          </a:cubicBezTo>
                          <a:cubicBezTo>
                            <a:pt x="97" y="18"/>
                            <a:pt x="97" y="18"/>
                            <a:pt x="97" y="18"/>
                          </a:cubicBezTo>
                          <a:cubicBezTo>
                            <a:pt x="97" y="21"/>
                            <a:pt x="95" y="24"/>
                            <a:pt x="91" y="24"/>
                          </a:cubicBezTo>
                          <a:lnTo>
                            <a:pt x="6" y="2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10" name="Freeform 46">
                      <a:extLst>
                        <a:ext uri="{FF2B5EF4-FFF2-40B4-BE49-F238E27FC236}">
                          <a16:creationId xmlns:a16="http://schemas.microsoft.com/office/drawing/2014/main" id="{8BF7BD6D-25AB-4935-A736-16783F17928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33418" y="9039946"/>
                      <a:ext cx="407988" cy="134938"/>
                    </a:xfrm>
                    <a:custGeom>
                      <a:avLst/>
                      <a:gdLst>
                        <a:gd name="T0" fmla="*/ 97 w 109"/>
                        <a:gd name="T1" fmla="*/ 12 h 36"/>
                        <a:gd name="T2" fmla="*/ 97 w 109"/>
                        <a:gd name="T3" fmla="*/ 24 h 36"/>
                        <a:gd name="T4" fmla="*/ 12 w 109"/>
                        <a:gd name="T5" fmla="*/ 24 h 36"/>
                        <a:gd name="T6" fmla="*/ 12 w 109"/>
                        <a:gd name="T7" fmla="*/ 12 h 36"/>
                        <a:gd name="T8" fmla="*/ 97 w 109"/>
                        <a:gd name="T9" fmla="*/ 12 h 36"/>
                        <a:gd name="T10" fmla="*/ 97 w 109"/>
                        <a:gd name="T11" fmla="*/ 0 h 36"/>
                        <a:gd name="T12" fmla="*/ 12 w 109"/>
                        <a:gd name="T13" fmla="*/ 0 h 36"/>
                        <a:gd name="T14" fmla="*/ 0 w 109"/>
                        <a:gd name="T15" fmla="*/ 12 h 36"/>
                        <a:gd name="T16" fmla="*/ 0 w 109"/>
                        <a:gd name="T17" fmla="*/ 24 h 36"/>
                        <a:gd name="T18" fmla="*/ 12 w 109"/>
                        <a:gd name="T19" fmla="*/ 36 h 36"/>
                        <a:gd name="T20" fmla="*/ 97 w 109"/>
                        <a:gd name="T21" fmla="*/ 36 h 36"/>
                        <a:gd name="T22" fmla="*/ 109 w 109"/>
                        <a:gd name="T23" fmla="*/ 24 h 36"/>
                        <a:gd name="T24" fmla="*/ 109 w 109"/>
                        <a:gd name="T25" fmla="*/ 12 h 36"/>
                        <a:gd name="T26" fmla="*/ 97 w 109"/>
                        <a:gd name="T27" fmla="*/ 0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09" h="36">
                          <a:moveTo>
                            <a:pt x="97" y="12"/>
                          </a:moveTo>
                          <a:cubicBezTo>
                            <a:pt x="97" y="24"/>
                            <a:pt x="97" y="24"/>
                            <a:pt x="97" y="24"/>
                          </a:cubicBezTo>
                          <a:cubicBezTo>
                            <a:pt x="12" y="24"/>
                            <a:pt x="12" y="24"/>
                            <a:pt x="12" y="24"/>
                          </a:cubicBezTo>
                          <a:cubicBezTo>
                            <a:pt x="12" y="12"/>
                            <a:pt x="12" y="12"/>
                            <a:pt x="12" y="12"/>
                          </a:cubicBezTo>
                          <a:cubicBezTo>
                            <a:pt x="97" y="12"/>
                            <a:pt x="97" y="12"/>
                            <a:pt x="97" y="12"/>
                          </a:cubicBezTo>
                          <a:moveTo>
                            <a:pt x="97" y="0"/>
                          </a:moveTo>
                          <a:cubicBezTo>
                            <a:pt x="12" y="0"/>
                            <a:pt x="12" y="0"/>
                            <a:pt x="12" y="0"/>
                          </a:cubicBezTo>
                          <a:cubicBezTo>
                            <a:pt x="5" y="0"/>
                            <a:pt x="0" y="6"/>
                            <a:pt x="0" y="12"/>
                          </a:cubicBezTo>
                          <a:cubicBezTo>
                            <a:pt x="0" y="24"/>
                            <a:pt x="0" y="24"/>
                            <a:pt x="0" y="24"/>
                          </a:cubicBezTo>
                          <a:cubicBezTo>
                            <a:pt x="0" y="30"/>
                            <a:pt x="5" y="36"/>
                            <a:pt x="12" y="36"/>
                          </a:cubicBezTo>
                          <a:cubicBezTo>
                            <a:pt x="97" y="36"/>
                            <a:pt x="97" y="36"/>
                            <a:pt x="97" y="36"/>
                          </a:cubicBezTo>
                          <a:cubicBezTo>
                            <a:pt x="104" y="36"/>
                            <a:pt x="109" y="30"/>
                            <a:pt x="109" y="24"/>
                          </a:cubicBezTo>
                          <a:cubicBezTo>
                            <a:pt x="109" y="12"/>
                            <a:pt x="109" y="12"/>
                            <a:pt x="109" y="12"/>
                          </a:cubicBezTo>
                          <a:cubicBezTo>
                            <a:pt x="109" y="6"/>
                            <a:pt x="104" y="0"/>
                            <a:pt x="97" y="0"/>
                          </a:cubicBezTo>
                          <a:close/>
                        </a:path>
                      </a:pathLst>
                    </a:custGeom>
                    <a:solidFill>
                      <a:srgbClr val="0072B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11" name="Freeform 47">
                      <a:extLst>
                        <a:ext uri="{FF2B5EF4-FFF2-40B4-BE49-F238E27FC236}">
                          <a16:creationId xmlns:a16="http://schemas.microsoft.com/office/drawing/2014/main" id="{DE3D82D1-8BD1-4F5C-B2C2-8D304F3CD27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5643" y="9136784"/>
                      <a:ext cx="363538" cy="90488"/>
                    </a:xfrm>
                    <a:custGeom>
                      <a:avLst/>
                      <a:gdLst>
                        <a:gd name="T0" fmla="*/ 6 w 97"/>
                        <a:gd name="T1" fmla="*/ 24 h 24"/>
                        <a:gd name="T2" fmla="*/ 0 w 97"/>
                        <a:gd name="T3" fmla="*/ 18 h 24"/>
                        <a:gd name="T4" fmla="*/ 0 w 97"/>
                        <a:gd name="T5" fmla="*/ 6 h 24"/>
                        <a:gd name="T6" fmla="*/ 6 w 97"/>
                        <a:gd name="T7" fmla="*/ 0 h 24"/>
                        <a:gd name="T8" fmla="*/ 91 w 97"/>
                        <a:gd name="T9" fmla="*/ 0 h 24"/>
                        <a:gd name="T10" fmla="*/ 97 w 97"/>
                        <a:gd name="T11" fmla="*/ 6 h 24"/>
                        <a:gd name="T12" fmla="*/ 97 w 97"/>
                        <a:gd name="T13" fmla="*/ 18 h 24"/>
                        <a:gd name="T14" fmla="*/ 91 w 97"/>
                        <a:gd name="T15" fmla="*/ 24 h 24"/>
                        <a:gd name="T16" fmla="*/ 6 w 97"/>
                        <a:gd name="T17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97" h="24">
                          <a:moveTo>
                            <a:pt x="6" y="24"/>
                          </a:moveTo>
                          <a:cubicBezTo>
                            <a:pt x="3" y="24"/>
                            <a:pt x="0" y="21"/>
                            <a:pt x="0" y="18"/>
                          </a:cubicBezTo>
                          <a:cubicBezTo>
                            <a:pt x="0" y="6"/>
                            <a:pt x="0" y="6"/>
                            <a:pt x="0" y="6"/>
                          </a:cubicBezTo>
                          <a:cubicBezTo>
                            <a:pt x="0" y="3"/>
                            <a:pt x="3" y="0"/>
                            <a:pt x="6" y="0"/>
                          </a:cubicBezTo>
                          <a:cubicBezTo>
                            <a:pt x="91" y="0"/>
                            <a:pt x="91" y="0"/>
                            <a:pt x="91" y="0"/>
                          </a:cubicBezTo>
                          <a:cubicBezTo>
                            <a:pt x="95" y="0"/>
                            <a:pt x="97" y="3"/>
                            <a:pt x="97" y="6"/>
                          </a:cubicBezTo>
                          <a:cubicBezTo>
                            <a:pt x="97" y="18"/>
                            <a:pt x="97" y="18"/>
                            <a:pt x="97" y="18"/>
                          </a:cubicBezTo>
                          <a:cubicBezTo>
                            <a:pt x="97" y="21"/>
                            <a:pt x="95" y="24"/>
                            <a:pt x="91" y="24"/>
                          </a:cubicBezTo>
                          <a:lnTo>
                            <a:pt x="6" y="2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12" name="Freeform 48">
                      <a:extLst>
                        <a:ext uri="{FF2B5EF4-FFF2-40B4-BE49-F238E27FC236}">
                          <a16:creationId xmlns:a16="http://schemas.microsoft.com/office/drawing/2014/main" id="{01CF8C04-A9FF-4F0A-AB5C-79B6E0277231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33418" y="9114559"/>
                      <a:ext cx="407988" cy="134938"/>
                    </a:xfrm>
                    <a:custGeom>
                      <a:avLst/>
                      <a:gdLst>
                        <a:gd name="T0" fmla="*/ 97 w 109"/>
                        <a:gd name="T1" fmla="*/ 12 h 36"/>
                        <a:gd name="T2" fmla="*/ 97 w 109"/>
                        <a:gd name="T3" fmla="*/ 24 h 36"/>
                        <a:gd name="T4" fmla="*/ 12 w 109"/>
                        <a:gd name="T5" fmla="*/ 24 h 36"/>
                        <a:gd name="T6" fmla="*/ 12 w 109"/>
                        <a:gd name="T7" fmla="*/ 12 h 36"/>
                        <a:gd name="T8" fmla="*/ 97 w 109"/>
                        <a:gd name="T9" fmla="*/ 12 h 36"/>
                        <a:gd name="T10" fmla="*/ 97 w 109"/>
                        <a:gd name="T11" fmla="*/ 0 h 36"/>
                        <a:gd name="T12" fmla="*/ 12 w 109"/>
                        <a:gd name="T13" fmla="*/ 0 h 36"/>
                        <a:gd name="T14" fmla="*/ 0 w 109"/>
                        <a:gd name="T15" fmla="*/ 12 h 36"/>
                        <a:gd name="T16" fmla="*/ 0 w 109"/>
                        <a:gd name="T17" fmla="*/ 24 h 36"/>
                        <a:gd name="T18" fmla="*/ 12 w 109"/>
                        <a:gd name="T19" fmla="*/ 36 h 36"/>
                        <a:gd name="T20" fmla="*/ 97 w 109"/>
                        <a:gd name="T21" fmla="*/ 36 h 36"/>
                        <a:gd name="T22" fmla="*/ 109 w 109"/>
                        <a:gd name="T23" fmla="*/ 24 h 36"/>
                        <a:gd name="T24" fmla="*/ 109 w 109"/>
                        <a:gd name="T25" fmla="*/ 12 h 36"/>
                        <a:gd name="T26" fmla="*/ 97 w 109"/>
                        <a:gd name="T27" fmla="*/ 0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09" h="36">
                          <a:moveTo>
                            <a:pt x="97" y="12"/>
                          </a:moveTo>
                          <a:cubicBezTo>
                            <a:pt x="97" y="24"/>
                            <a:pt x="97" y="24"/>
                            <a:pt x="97" y="24"/>
                          </a:cubicBezTo>
                          <a:cubicBezTo>
                            <a:pt x="12" y="24"/>
                            <a:pt x="12" y="24"/>
                            <a:pt x="12" y="24"/>
                          </a:cubicBezTo>
                          <a:cubicBezTo>
                            <a:pt x="12" y="12"/>
                            <a:pt x="12" y="12"/>
                            <a:pt x="12" y="12"/>
                          </a:cubicBezTo>
                          <a:cubicBezTo>
                            <a:pt x="97" y="12"/>
                            <a:pt x="97" y="12"/>
                            <a:pt x="97" y="12"/>
                          </a:cubicBezTo>
                          <a:moveTo>
                            <a:pt x="97" y="0"/>
                          </a:moveTo>
                          <a:cubicBezTo>
                            <a:pt x="12" y="0"/>
                            <a:pt x="12" y="0"/>
                            <a:pt x="12" y="0"/>
                          </a:cubicBezTo>
                          <a:cubicBezTo>
                            <a:pt x="5" y="0"/>
                            <a:pt x="0" y="6"/>
                            <a:pt x="0" y="12"/>
                          </a:cubicBezTo>
                          <a:cubicBezTo>
                            <a:pt x="0" y="24"/>
                            <a:pt x="0" y="24"/>
                            <a:pt x="0" y="24"/>
                          </a:cubicBezTo>
                          <a:cubicBezTo>
                            <a:pt x="0" y="31"/>
                            <a:pt x="5" y="36"/>
                            <a:pt x="12" y="36"/>
                          </a:cubicBezTo>
                          <a:cubicBezTo>
                            <a:pt x="97" y="36"/>
                            <a:pt x="97" y="36"/>
                            <a:pt x="97" y="36"/>
                          </a:cubicBezTo>
                          <a:cubicBezTo>
                            <a:pt x="104" y="36"/>
                            <a:pt x="109" y="31"/>
                            <a:pt x="109" y="24"/>
                          </a:cubicBezTo>
                          <a:cubicBezTo>
                            <a:pt x="109" y="12"/>
                            <a:pt x="109" y="12"/>
                            <a:pt x="109" y="12"/>
                          </a:cubicBezTo>
                          <a:cubicBezTo>
                            <a:pt x="109" y="6"/>
                            <a:pt x="104" y="0"/>
                            <a:pt x="97" y="0"/>
                          </a:cubicBezTo>
                          <a:close/>
                        </a:path>
                      </a:pathLst>
                    </a:custGeom>
                    <a:solidFill>
                      <a:srgbClr val="0072B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13" name="Freeform 49">
                      <a:extLst>
                        <a:ext uri="{FF2B5EF4-FFF2-40B4-BE49-F238E27FC236}">
                          <a16:creationId xmlns:a16="http://schemas.microsoft.com/office/drawing/2014/main" id="{20AFD6DB-4C1A-4A8E-8AE0-FEFB43B5CD2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7543" y="8657358"/>
                      <a:ext cx="263525" cy="254000"/>
                    </a:xfrm>
                    <a:custGeom>
                      <a:avLst/>
                      <a:gdLst>
                        <a:gd name="T0" fmla="*/ 50 w 70"/>
                        <a:gd name="T1" fmla="*/ 68 h 68"/>
                        <a:gd name="T2" fmla="*/ 45 w 70"/>
                        <a:gd name="T3" fmla="*/ 67 h 68"/>
                        <a:gd name="T4" fmla="*/ 2 w 70"/>
                        <a:gd name="T5" fmla="*/ 23 h 68"/>
                        <a:gd name="T6" fmla="*/ 2 w 70"/>
                        <a:gd name="T7" fmla="*/ 15 h 68"/>
                        <a:gd name="T8" fmla="*/ 14 w 70"/>
                        <a:gd name="T9" fmla="*/ 3 h 68"/>
                        <a:gd name="T10" fmla="*/ 22 w 70"/>
                        <a:gd name="T11" fmla="*/ 0 h 68"/>
                        <a:gd name="T12" fmla="*/ 31 w 70"/>
                        <a:gd name="T13" fmla="*/ 3 h 68"/>
                        <a:gd name="T14" fmla="*/ 65 w 70"/>
                        <a:gd name="T15" fmla="*/ 38 h 68"/>
                        <a:gd name="T16" fmla="*/ 65 w 70"/>
                        <a:gd name="T17" fmla="*/ 55 h 68"/>
                        <a:gd name="T18" fmla="*/ 54 w 70"/>
                        <a:gd name="T19" fmla="*/ 67 h 68"/>
                        <a:gd name="T20" fmla="*/ 50 w 70"/>
                        <a:gd name="T21" fmla="*/ 68 h 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70" h="68">
                          <a:moveTo>
                            <a:pt x="50" y="68"/>
                          </a:moveTo>
                          <a:cubicBezTo>
                            <a:pt x="48" y="68"/>
                            <a:pt x="47" y="68"/>
                            <a:pt x="45" y="67"/>
                          </a:cubicBezTo>
                          <a:cubicBezTo>
                            <a:pt x="2" y="23"/>
                            <a:pt x="2" y="23"/>
                            <a:pt x="2" y="23"/>
                          </a:cubicBezTo>
                          <a:cubicBezTo>
                            <a:pt x="0" y="21"/>
                            <a:pt x="0" y="17"/>
                            <a:pt x="2" y="15"/>
                          </a:cubicBezTo>
                          <a:cubicBezTo>
                            <a:pt x="14" y="3"/>
                            <a:pt x="14" y="3"/>
                            <a:pt x="14" y="3"/>
                          </a:cubicBezTo>
                          <a:cubicBezTo>
                            <a:pt x="16" y="1"/>
                            <a:pt x="19" y="0"/>
                            <a:pt x="22" y="0"/>
                          </a:cubicBezTo>
                          <a:cubicBezTo>
                            <a:pt x="26" y="0"/>
                            <a:pt x="29" y="1"/>
                            <a:pt x="31" y="3"/>
                          </a:cubicBezTo>
                          <a:cubicBezTo>
                            <a:pt x="65" y="38"/>
                            <a:pt x="65" y="38"/>
                            <a:pt x="65" y="38"/>
                          </a:cubicBezTo>
                          <a:cubicBezTo>
                            <a:pt x="70" y="42"/>
                            <a:pt x="70" y="50"/>
                            <a:pt x="65" y="55"/>
                          </a:cubicBezTo>
                          <a:cubicBezTo>
                            <a:pt x="54" y="67"/>
                            <a:pt x="54" y="67"/>
                            <a:pt x="54" y="67"/>
                          </a:cubicBezTo>
                          <a:cubicBezTo>
                            <a:pt x="53" y="68"/>
                            <a:pt x="51" y="68"/>
                            <a:pt x="50" y="6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14" name="Freeform 50">
                      <a:extLst>
                        <a:ext uri="{FF2B5EF4-FFF2-40B4-BE49-F238E27FC236}">
                          <a16:creationId xmlns:a16="http://schemas.microsoft.com/office/drawing/2014/main" id="{FCE5D8A2-4F3C-48DF-AFA3-7DC2B2B49FF6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92143" y="8633545"/>
                      <a:ext cx="314325" cy="300038"/>
                    </a:xfrm>
                    <a:custGeom>
                      <a:avLst/>
                      <a:gdLst>
                        <a:gd name="T0" fmla="*/ 29 w 84"/>
                        <a:gd name="T1" fmla="*/ 12 h 80"/>
                        <a:gd name="T2" fmla="*/ 34 w 84"/>
                        <a:gd name="T3" fmla="*/ 13 h 80"/>
                        <a:gd name="T4" fmla="*/ 68 w 84"/>
                        <a:gd name="T5" fmla="*/ 48 h 80"/>
                        <a:gd name="T6" fmla="*/ 68 w 84"/>
                        <a:gd name="T7" fmla="*/ 57 h 80"/>
                        <a:gd name="T8" fmla="*/ 57 w 84"/>
                        <a:gd name="T9" fmla="*/ 68 h 80"/>
                        <a:gd name="T10" fmla="*/ 13 w 84"/>
                        <a:gd name="T11" fmla="*/ 25 h 80"/>
                        <a:gd name="T12" fmla="*/ 25 w 84"/>
                        <a:gd name="T13" fmla="*/ 13 h 80"/>
                        <a:gd name="T14" fmla="*/ 29 w 84"/>
                        <a:gd name="T15" fmla="*/ 12 h 80"/>
                        <a:gd name="T16" fmla="*/ 29 w 84"/>
                        <a:gd name="T17" fmla="*/ 0 h 80"/>
                        <a:gd name="T18" fmla="*/ 16 w 84"/>
                        <a:gd name="T19" fmla="*/ 5 h 80"/>
                        <a:gd name="T20" fmla="*/ 5 w 84"/>
                        <a:gd name="T21" fmla="*/ 16 h 80"/>
                        <a:gd name="T22" fmla="*/ 5 w 84"/>
                        <a:gd name="T23" fmla="*/ 33 h 80"/>
                        <a:gd name="T24" fmla="*/ 48 w 84"/>
                        <a:gd name="T25" fmla="*/ 77 h 80"/>
                        <a:gd name="T26" fmla="*/ 57 w 84"/>
                        <a:gd name="T27" fmla="*/ 80 h 80"/>
                        <a:gd name="T28" fmla="*/ 57 w 84"/>
                        <a:gd name="T29" fmla="*/ 80 h 80"/>
                        <a:gd name="T30" fmla="*/ 65 w 84"/>
                        <a:gd name="T31" fmla="*/ 77 h 80"/>
                        <a:gd name="T32" fmla="*/ 77 w 84"/>
                        <a:gd name="T33" fmla="*/ 65 h 80"/>
                        <a:gd name="T34" fmla="*/ 77 w 84"/>
                        <a:gd name="T35" fmla="*/ 39 h 80"/>
                        <a:gd name="T36" fmla="*/ 42 w 84"/>
                        <a:gd name="T37" fmla="*/ 5 h 80"/>
                        <a:gd name="T38" fmla="*/ 29 w 84"/>
                        <a:gd name="T39" fmla="*/ 0 h 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84" h="80">
                          <a:moveTo>
                            <a:pt x="29" y="12"/>
                          </a:moveTo>
                          <a:cubicBezTo>
                            <a:pt x="31" y="12"/>
                            <a:pt x="33" y="12"/>
                            <a:pt x="34" y="13"/>
                          </a:cubicBezTo>
                          <a:cubicBezTo>
                            <a:pt x="34" y="13"/>
                            <a:pt x="34" y="13"/>
                            <a:pt x="68" y="48"/>
                          </a:cubicBezTo>
                          <a:cubicBezTo>
                            <a:pt x="71" y="50"/>
                            <a:pt x="71" y="54"/>
                            <a:pt x="68" y="57"/>
                          </a:cubicBezTo>
                          <a:cubicBezTo>
                            <a:pt x="68" y="57"/>
                            <a:pt x="68" y="57"/>
                            <a:pt x="57" y="68"/>
                          </a:cubicBezTo>
                          <a:cubicBezTo>
                            <a:pt x="57" y="68"/>
                            <a:pt x="57" y="68"/>
                            <a:pt x="13" y="25"/>
                          </a:cubicBezTo>
                          <a:cubicBezTo>
                            <a:pt x="13" y="25"/>
                            <a:pt x="13" y="25"/>
                            <a:pt x="25" y="13"/>
                          </a:cubicBezTo>
                          <a:cubicBezTo>
                            <a:pt x="26" y="12"/>
                            <a:pt x="28" y="12"/>
                            <a:pt x="29" y="12"/>
                          </a:cubicBezTo>
                          <a:moveTo>
                            <a:pt x="29" y="0"/>
                          </a:moveTo>
                          <a:cubicBezTo>
                            <a:pt x="24" y="0"/>
                            <a:pt x="20" y="2"/>
                            <a:pt x="16" y="5"/>
                          </a:cubicBezTo>
                          <a:cubicBezTo>
                            <a:pt x="5" y="16"/>
                            <a:pt x="5" y="16"/>
                            <a:pt x="5" y="16"/>
                          </a:cubicBezTo>
                          <a:cubicBezTo>
                            <a:pt x="0" y="21"/>
                            <a:pt x="0" y="29"/>
                            <a:pt x="5" y="33"/>
                          </a:cubicBezTo>
                          <a:cubicBezTo>
                            <a:pt x="48" y="77"/>
                            <a:pt x="48" y="77"/>
                            <a:pt x="48" y="77"/>
                          </a:cubicBezTo>
                          <a:cubicBezTo>
                            <a:pt x="50" y="79"/>
                            <a:pt x="53" y="80"/>
                            <a:pt x="57" y="80"/>
                          </a:cubicBezTo>
                          <a:cubicBezTo>
                            <a:pt x="57" y="80"/>
                            <a:pt x="57" y="80"/>
                            <a:pt x="57" y="80"/>
                          </a:cubicBezTo>
                          <a:cubicBezTo>
                            <a:pt x="60" y="80"/>
                            <a:pt x="63" y="79"/>
                            <a:pt x="65" y="77"/>
                          </a:cubicBezTo>
                          <a:cubicBezTo>
                            <a:pt x="77" y="65"/>
                            <a:pt x="77" y="65"/>
                            <a:pt x="77" y="65"/>
                          </a:cubicBezTo>
                          <a:cubicBezTo>
                            <a:pt x="84" y="58"/>
                            <a:pt x="84" y="47"/>
                            <a:pt x="77" y="39"/>
                          </a:cubicBezTo>
                          <a:cubicBezTo>
                            <a:pt x="42" y="5"/>
                            <a:pt x="42" y="5"/>
                            <a:pt x="42" y="5"/>
                          </a:cubicBezTo>
                          <a:cubicBezTo>
                            <a:pt x="39" y="2"/>
                            <a:pt x="34" y="0"/>
                            <a:pt x="29" y="0"/>
                          </a:cubicBezTo>
                          <a:close/>
                        </a:path>
                      </a:pathLst>
                    </a:custGeom>
                    <a:solidFill>
                      <a:srgbClr val="0072B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15" name="Freeform 51">
                      <a:extLst>
                        <a:ext uri="{FF2B5EF4-FFF2-40B4-BE49-F238E27FC236}">
                          <a16:creationId xmlns:a16="http://schemas.microsoft.com/office/drawing/2014/main" id="{0F3B5E2E-0A0C-4C36-A7B5-3F4E3EF1BB1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123770" y="8724033"/>
                      <a:ext cx="742950" cy="528639"/>
                    </a:xfrm>
                    <a:custGeom>
                      <a:avLst/>
                      <a:gdLst>
                        <a:gd name="T0" fmla="*/ 12 w 198"/>
                        <a:gd name="T1" fmla="*/ 141 h 141"/>
                        <a:gd name="T2" fmla="*/ 8 w 198"/>
                        <a:gd name="T3" fmla="*/ 140 h 141"/>
                        <a:gd name="T4" fmla="*/ 3 w 198"/>
                        <a:gd name="T5" fmla="*/ 134 h 141"/>
                        <a:gd name="T6" fmla="*/ 1 w 198"/>
                        <a:gd name="T7" fmla="*/ 128 h 141"/>
                        <a:gd name="T8" fmla="*/ 14 w 198"/>
                        <a:gd name="T9" fmla="*/ 77 h 141"/>
                        <a:gd name="T10" fmla="*/ 15 w 198"/>
                        <a:gd name="T11" fmla="*/ 75 h 141"/>
                        <a:gd name="T12" fmla="*/ 88 w 198"/>
                        <a:gd name="T13" fmla="*/ 1 h 141"/>
                        <a:gd name="T14" fmla="*/ 92 w 198"/>
                        <a:gd name="T15" fmla="*/ 0 h 141"/>
                        <a:gd name="T16" fmla="*/ 92 w 198"/>
                        <a:gd name="T17" fmla="*/ 0 h 141"/>
                        <a:gd name="T18" fmla="*/ 97 w 198"/>
                        <a:gd name="T19" fmla="*/ 1 h 141"/>
                        <a:gd name="T20" fmla="*/ 103 w 198"/>
                        <a:gd name="T21" fmla="*/ 8 h 141"/>
                        <a:gd name="T22" fmla="*/ 105 w 198"/>
                        <a:gd name="T23" fmla="*/ 12 h 141"/>
                        <a:gd name="T24" fmla="*/ 109 w 198"/>
                        <a:gd name="T25" fmla="*/ 13 h 141"/>
                        <a:gd name="T26" fmla="*/ 116 w 198"/>
                        <a:gd name="T27" fmla="*/ 21 h 141"/>
                        <a:gd name="T28" fmla="*/ 117 w 198"/>
                        <a:gd name="T29" fmla="*/ 24 h 141"/>
                        <a:gd name="T30" fmla="*/ 121 w 198"/>
                        <a:gd name="T31" fmla="*/ 26 h 141"/>
                        <a:gd name="T32" fmla="*/ 128 w 198"/>
                        <a:gd name="T33" fmla="*/ 33 h 141"/>
                        <a:gd name="T34" fmla="*/ 130 w 198"/>
                        <a:gd name="T35" fmla="*/ 37 h 141"/>
                        <a:gd name="T36" fmla="*/ 133 w 198"/>
                        <a:gd name="T37" fmla="*/ 38 h 141"/>
                        <a:gd name="T38" fmla="*/ 140 w 198"/>
                        <a:gd name="T39" fmla="*/ 45 h 141"/>
                        <a:gd name="T40" fmla="*/ 142 w 198"/>
                        <a:gd name="T41" fmla="*/ 49 h 141"/>
                        <a:gd name="T42" fmla="*/ 140 w 198"/>
                        <a:gd name="T43" fmla="*/ 53 h 141"/>
                        <a:gd name="T44" fmla="*/ 124 w 198"/>
                        <a:gd name="T45" fmla="*/ 70 h 141"/>
                        <a:gd name="T46" fmla="*/ 192 w 198"/>
                        <a:gd name="T47" fmla="*/ 70 h 141"/>
                        <a:gd name="T48" fmla="*/ 198 w 198"/>
                        <a:gd name="T49" fmla="*/ 76 h 141"/>
                        <a:gd name="T50" fmla="*/ 198 w 198"/>
                        <a:gd name="T51" fmla="*/ 87 h 141"/>
                        <a:gd name="T52" fmla="*/ 192 w 198"/>
                        <a:gd name="T53" fmla="*/ 93 h 141"/>
                        <a:gd name="T54" fmla="*/ 107 w 198"/>
                        <a:gd name="T55" fmla="*/ 93 h 141"/>
                        <a:gd name="T56" fmla="*/ 103 w 198"/>
                        <a:gd name="T57" fmla="*/ 91 h 141"/>
                        <a:gd name="T58" fmla="*/ 67 w 198"/>
                        <a:gd name="T59" fmla="*/ 127 h 141"/>
                        <a:gd name="T60" fmla="*/ 64 w 198"/>
                        <a:gd name="T61" fmla="*/ 128 h 141"/>
                        <a:gd name="T62" fmla="*/ 14 w 198"/>
                        <a:gd name="T63" fmla="*/ 141 h 141"/>
                        <a:gd name="T64" fmla="*/ 12 w 198"/>
                        <a:gd name="T65" fmla="*/ 141 h 141"/>
                        <a:gd name="T66" fmla="*/ 23 w 198"/>
                        <a:gd name="T67" fmla="*/ 119 h 141"/>
                        <a:gd name="T68" fmla="*/ 45 w 198"/>
                        <a:gd name="T69" fmla="*/ 113 h 141"/>
                        <a:gd name="T70" fmla="*/ 29 w 198"/>
                        <a:gd name="T71" fmla="*/ 97 h 141"/>
                        <a:gd name="T72" fmla="*/ 23 w 198"/>
                        <a:gd name="T73" fmla="*/ 119 h 1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198" h="141">
                          <a:moveTo>
                            <a:pt x="12" y="141"/>
                          </a:moveTo>
                          <a:cubicBezTo>
                            <a:pt x="11" y="141"/>
                            <a:pt x="9" y="141"/>
                            <a:pt x="8" y="140"/>
                          </a:cubicBezTo>
                          <a:cubicBezTo>
                            <a:pt x="3" y="134"/>
                            <a:pt x="3" y="134"/>
                            <a:pt x="3" y="134"/>
                          </a:cubicBezTo>
                          <a:cubicBezTo>
                            <a:pt x="1" y="133"/>
                            <a:pt x="0" y="131"/>
                            <a:pt x="1" y="128"/>
                          </a:cubicBezTo>
                          <a:cubicBezTo>
                            <a:pt x="14" y="77"/>
                            <a:pt x="14" y="77"/>
                            <a:pt x="14" y="77"/>
                          </a:cubicBezTo>
                          <a:cubicBezTo>
                            <a:pt x="14" y="76"/>
                            <a:pt x="15" y="75"/>
                            <a:pt x="15" y="75"/>
                          </a:cubicBezTo>
                          <a:cubicBezTo>
                            <a:pt x="88" y="1"/>
                            <a:pt x="88" y="1"/>
                            <a:pt x="88" y="1"/>
                          </a:cubicBezTo>
                          <a:cubicBezTo>
                            <a:pt x="89" y="0"/>
                            <a:pt x="91" y="0"/>
                            <a:pt x="92" y="0"/>
                          </a:cubicBezTo>
                          <a:cubicBezTo>
                            <a:pt x="92" y="0"/>
                            <a:pt x="92" y="0"/>
                            <a:pt x="92" y="0"/>
                          </a:cubicBezTo>
                          <a:cubicBezTo>
                            <a:pt x="94" y="0"/>
                            <a:pt x="96" y="0"/>
                            <a:pt x="97" y="1"/>
                          </a:cubicBezTo>
                          <a:cubicBezTo>
                            <a:pt x="103" y="8"/>
                            <a:pt x="103" y="8"/>
                            <a:pt x="103" y="8"/>
                          </a:cubicBezTo>
                          <a:cubicBezTo>
                            <a:pt x="104" y="9"/>
                            <a:pt x="105" y="10"/>
                            <a:pt x="105" y="12"/>
                          </a:cubicBezTo>
                          <a:cubicBezTo>
                            <a:pt x="106" y="12"/>
                            <a:pt x="108" y="12"/>
                            <a:pt x="109" y="13"/>
                          </a:cubicBezTo>
                          <a:cubicBezTo>
                            <a:pt x="116" y="21"/>
                            <a:pt x="116" y="21"/>
                            <a:pt x="116" y="21"/>
                          </a:cubicBezTo>
                          <a:cubicBezTo>
                            <a:pt x="117" y="22"/>
                            <a:pt x="117" y="23"/>
                            <a:pt x="117" y="24"/>
                          </a:cubicBezTo>
                          <a:cubicBezTo>
                            <a:pt x="119" y="24"/>
                            <a:pt x="120" y="25"/>
                            <a:pt x="121" y="26"/>
                          </a:cubicBezTo>
                          <a:cubicBezTo>
                            <a:pt x="128" y="33"/>
                            <a:pt x="128" y="33"/>
                            <a:pt x="128" y="33"/>
                          </a:cubicBezTo>
                          <a:cubicBezTo>
                            <a:pt x="129" y="34"/>
                            <a:pt x="130" y="35"/>
                            <a:pt x="130" y="37"/>
                          </a:cubicBezTo>
                          <a:cubicBezTo>
                            <a:pt x="131" y="37"/>
                            <a:pt x="132" y="37"/>
                            <a:pt x="133" y="38"/>
                          </a:cubicBezTo>
                          <a:cubicBezTo>
                            <a:pt x="140" y="45"/>
                            <a:pt x="140" y="45"/>
                            <a:pt x="140" y="45"/>
                          </a:cubicBezTo>
                          <a:cubicBezTo>
                            <a:pt x="141" y="46"/>
                            <a:pt x="142" y="47"/>
                            <a:pt x="142" y="49"/>
                          </a:cubicBezTo>
                          <a:cubicBezTo>
                            <a:pt x="142" y="51"/>
                            <a:pt x="141" y="52"/>
                            <a:pt x="140" y="53"/>
                          </a:cubicBezTo>
                          <a:cubicBezTo>
                            <a:pt x="124" y="70"/>
                            <a:pt x="124" y="70"/>
                            <a:pt x="124" y="70"/>
                          </a:cubicBezTo>
                          <a:cubicBezTo>
                            <a:pt x="192" y="70"/>
                            <a:pt x="192" y="70"/>
                            <a:pt x="192" y="70"/>
                          </a:cubicBezTo>
                          <a:cubicBezTo>
                            <a:pt x="196" y="70"/>
                            <a:pt x="198" y="72"/>
                            <a:pt x="198" y="76"/>
                          </a:cubicBezTo>
                          <a:cubicBezTo>
                            <a:pt x="198" y="87"/>
                            <a:pt x="198" y="87"/>
                            <a:pt x="198" y="87"/>
                          </a:cubicBezTo>
                          <a:cubicBezTo>
                            <a:pt x="198" y="91"/>
                            <a:pt x="196" y="93"/>
                            <a:pt x="192" y="93"/>
                          </a:cubicBezTo>
                          <a:cubicBezTo>
                            <a:pt x="107" y="93"/>
                            <a:pt x="107" y="93"/>
                            <a:pt x="107" y="93"/>
                          </a:cubicBezTo>
                          <a:cubicBezTo>
                            <a:pt x="105" y="93"/>
                            <a:pt x="104" y="92"/>
                            <a:pt x="103" y="91"/>
                          </a:cubicBezTo>
                          <a:cubicBezTo>
                            <a:pt x="67" y="127"/>
                            <a:pt x="67" y="127"/>
                            <a:pt x="67" y="127"/>
                          </a:cubicBezTo>
                          <a:cubicBezTo>
                            <a:pt x="66" y="127"/>
                            <a:pt x="65" y="128"/>
                            <a:pt x="64" y="128"/>
                          </a:cubicBezTo>
                          <a:cubicBezTo>
                            <a:pt x="14" y="141"/>
                            <a:pt x="14" y="141"/>
                            <a:pt x="14" y="141"/>
                          </a:cubicBezTo>
                          <a:cubicBezTo>
                            <a:pt x="13" y="141"/>
                            <a:pt x="13" y="141"/>
                            <a:pt x="12" y="141"/>
                          </a:cubicBezTo>
                          <a:close/>
                          <a:moveTo>
                            <a:pt x="23" y="119"/>
                          </a:moveTo>
                          <a:cubicBezTo>
                            <a:pt x="45" y="113"/>
                            <a:pt x="45" y="113"/>
                            <a:pt x="45" y="113"/>
                          </a:cubicBezTo>
                          <a:cubicBezTo>
                            <a:pt x="29" y="97"/>
                            <a:pt x="29" y="97"/>
                            <a:pt x="29" y="97"/>
                          </a:cubicBezTo>
                          <a:lnTo>
                            <a:pt x="23" y="11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16" name="Freeform 52">
                      <a:extLst>
                        <a:ext uri="{FF2B5EF4-FFF2-40B4-BE49-F238E27FC236}">
                          <a16:creationId xmlns:a16="http://schemas.microsoft.com/office/drawing/2014/main" id="{C06D8F1A-579C-4C37-9F45-51549F133040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145995" y="8701808"/>
                      <a:ext cx="787400" cy="573089"/>
                    </a:xfrm>
                    <a:custGeom>
                      <a:avLst/>
                      <a:gdLst>
                        <a:gd name="T0" fmla="*/ 98 w 210"/>
                        <a:gd name="T1" fmla="*/ 12 h 153"/>
                        <a:gd name="T2" fmla="*/ 105 w 210"/>
                        <a:gd name="T3" fmla="*/ 18 h 153"/>
                        <a:gd name="T4" fmla="*/ 37 w 210"/>
                        <a:gd name="T5" fmla="*/ 86 h 153"/>
                        <a:gd name="T6" fmla="*/ 43 w 210"/>
                        <a:gd name="T7" fmla="*/ 92 h 153"/>
                        <a:gd name="T8" fmla="*/ 110 w 210"/>
                        <a:gd name="T9" fmla="*/ 24 h 153"/>
                        <a:gd name="T10" fmla="*/ 118 w 210"/>
                        <a:gd name="T11" fmla="*/ 31 h 153"/>
                        <a:gd name="T12" fmla="*/ 50 w 210"/>
                        <a:gd name="T13" fmla="*/ 99 h 153"/>
                        <a:gd name="T14" fmla="*/ 55 w 210"/>
                        <a:gd name="T15" fmla="*/ 104 h 153"/>
                        <a:gd name="T16" fmla="*/ 123 w 210"/>
                        <a:gd name="T17" fmla="*/ 36 h 153"/>
                        <a:gd name="T18" fmla="*/ 130 w 210"/>
                        <a:gd name="T19" fmla="*/ 43 h 153"/>
                        <a:gd name="T20" fmla="*/ 62 w 210"/>
                        <a:gd name="T21" fmla="*/ 111 h 153"/>
                        <a:gd name="T22" fmla="*/ 68 w 210"/>
                        <a:gd name="T23" fmla="*/ 116 h 153"/>
                        <a:gd name="T24" fmla="*/ 135 w 210"/>
                        <a:gd name="T25" fmla="*/ 49 h 153"/>
                        <a:gd name="T26" fmla="*/ 142 w 210"/>
                        <a:gd name="T27" fmla="*/ 55 h 153"/>
                        <a:gd name="T28" fmla="*/ 115 w 210"/>
                        <a:gd name="T29" fmla="*/ 82 h 153"/>
                        <a:gd name="T30" fmla="*/ 198 w 210"/>
                        <a:gd name="T31" fmla="*/ 82 h 153"/>
                        <a:gd name="T32" fmla="*/ 198 w 210"/>
                        <a:gd name="T33" fmla="*/ 93 h 153"/>
                        <a:gd name="T34" fmla="*/ 113 w 210"/>
                        <a:gd name="T35" fmla="*/ 93 h 153"/>
                        <a:gd name="T36" fmla="*/ 113 w 210"/>
                        <a:gd name="T37" fmla="*/ 84 h 153"/>
                        <a:gd name="T38" fmla="*/ 69 w 210"/>
                        <a:gd name="T39" fmla="*/ 128 h 153"/>
                        <a:gd name="T40" fmla="*/ 18 w 210"/>
                        <a:gd name="T41" fmla="*/ 141 h 153"/>
                        <a:gd name="T42" fmla="*/ 13 w 210"/>
                        <a:gd name="T43" fmla="*/ 136 h 153"/>
                        <a:gd name="T44" fmla="*/ 26 w 210"/>
                        <a:gd name="T45" fmla="*/ 85 h 153"/>
                        <a:gd name="T46" fmla="*/ 98 w 210"/>
                        <a:gd name="T47" fmla="*/ 12 h 153"/>
                        <a:gd name="T48" fmla="*/ 21 w 210"/>
                        <a:gd name="T49" fmla="*/ 133 h 153"/>
                        <a:gd name="T50" fmla="*/ 62 w 210"/>
                        <a:gd name="T51" fmla="*/ 122 h 153"/>
                        <a:gd name="T52" fmla="*/ 32 w 210"/>
                        <a:gd name="T53" fmla="*/ 91 h 153"/>
                        <a:gd name="T54" fmla="*/ 21 w 210"/>
                        <a:gd name="T55" fmla="*/ 133 h 153"/>
                        <a:gd name="T56" fmla="*/ 98 w 210"/>
                        <a:gd name="T57" fmla="*/ 0 h 153"/>
                        <a:gd name="T58" fmla="*/ 98 w 210"/>
                        <a:gd name="T59" fmla="*/ 0 h 153"/>
                        <a:gd name="T60" fmla="*/ 90 w 210"/>
                        <a:gd name="T61" fmla="*/ 3 h 153"/>
                        <a:gd name="T62" fmla="*/ 17 w 210"/>
                        <a:gd name="T63" fmla="*/ 76 h 153"/>
                        <a:gd name="T64" fmla="*/ 14 w 210"/>
                        <a:gd name="T65" fmla="*/ 82 h 153"/>
                        <a:gd name="T66" fmla="*/ 1 w 210"/>
                        <a:gd name="T67" fmla="*/ 133 h 153"/>
                        <a:gd name="T68" fmla="*/ 4 w 210"/>
                        <a:gd name="T69" fmla="*/ 145 h 153"/>
                        <a:gd name="T70" fmla="*/ 10 w 210"/>
                        <a:gd name="T71" fmla="*/ 150 h 153"/>
                        <a:gd name="T72" fmla="*/ 18 w 210"/>
                        <a:gd name="T73" fmla="*/ 153 h 153"/>
                        <a:gd name="T74" fmla="*/ 21 w 210"/>
                        <a:gd name="T75" fmla="*/ 153 h 153"/>
                        <a:gd name="T76" fmla="*/ 72 w 210"/>
                        <a:gd name="T77" fmla="*/ 140 h 153"/>
                        <a:gd name="T78" fmla="*/ 77 w 210"/>
                        <a:gd name="T79" fmla="*/ 137 h 153"/>
                        <a:gd name="T80" fmla="*/ 109 w 210"/>
                        <a:gd name="T81" fmla="*/ 105 h 153"/>
                        <a:gd name="T82" fmla="*/ 113 w 210"/>
                        <a:gd name="T83" fmla="*/ 105 h 153"/>
                        <a:gd name="T84" fmla="*/ 198 w 210"/>
                        <a:gd name="T85" fmla="*/ 105 h 153"/>
                        <a:gd name="T86" fmla="*/ 210 w 210"/>
                        <a:gd name="T87" fmla="*/ 93 h 153"/>
                        <a:gd name="T88" fmla="*/ 210 w 210"/>
                        <a:gd name="T89" fmla="*/ 82 h 153"/>
                        <a:gd name="T90" fmla="*/ 198 w 210"/>
                        <a:gd name="T91" fmla="*/ 70 h 153"/>
                        <a:gd name="T92" fmla="*/ 144 w 210"/>
                        <a:gd name="T93" fmla="*/ 70 h 153"/>
                        <a:gd name="T94" fmla="*/ 150 w 210"/>
                        <a:gd name="T95" fmla="*/ 64 h 153"/>
                        <a:gd name="T96" fmla="*/ 154 w 210"/>
                        <a:gd name="T97" fmla="*/ 55 h 153"/>
                        <a:gd name="T98" fmla="*/ 150 w 210"/>
                        <a:gd name="T99" fmla="*/ 47 h 153"/>
                        <a:gd name="T100" fmla="*/ 144 w 210"/>
                        <a:gd name="T101" fmla="*/ 40 h 153"/>
                        <a:gd name="T102" fmla="*/ 140 w 210"/>
                        <a:gd name="T103" fmla="*/ 38 h 153"/>
                        <a:gd name="T104" fmla="*/ 138 w 210"/>
                        <a:gd name="T105" fmla="*/ 35 h 153"/>
                        <a:gd name="T106" fmla="*/ 131 w 210"/>
                        <a:gd name="T107" fmla="*/ 28 h 153"/>
                        <a:gd name="T108" fmla="*/ 128 w 210"/>
                        <a:gd name="T109" fmla="*/ 25 h 153"/>
                        <a:gd name="T110" fmla="*/ 126 w 210"/>
                        <a:gd name="T111" fmla="*/ 22 h 153"/>
                        <a:gd name="T112" fmla="*/ 119 w 210"/>
                        <a:gd name="T113" fmla="*/ 15 h 153"/>
                        <a:gd name="T114" fmla="*/ 116 w 210"/>
                        <a:gd name="T115" fmla="*/ 13 h 153"/>
                        <a:gd name="T116" fmla="*/ 113 w 210"/>
                        <a:gd name="T117" fmla="*/ 10 h 153"/>
                        <a:gd name="T118" fmla="*/ 107 w 210"/>
                        <a:gd name="T119" fmla="*/ 3 h 153"/>
                        <a:gd name="T120" fmla="*/ 98 w 210"/>
                        <a:gd name="T121" fmla="*/ 0 h 1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210" h="153">
                          <a:moveTo>
                            <a:pt x="98" y="12"/>
                          </a:moveTo>
                          <a:cubicBezTo>
                            <a:pt x="105" y="18"/>
                            <a:pt x="105" y="18"/>
                            <a:pt x="105" y="18"/>
                          </a:cubicBezTo>
                          <a:cubicBezTo>
                            <a:pt x="37" y="86"/>
                            <a:pt x="37" y="86"/>
                            <a:pt x="37" y="86"/>
                          </a:cubicBezTo>
                          <a:cubicBezTo>
                            <a:pt x="43" y="92"/>
                            <a:pt x="43" y="92"/>
                            <a:pt x="43" y="92"/>
                          </a:cubicBezTo>
                          <a:cubicBezTo>
                            <a:pt x="110" y="24"/>
                            <a:pt x="110" y="24"/>
                            <a:pt x="110" y="24"/>
                          </a:cubicBezTo>
                          <a:cubicBezTo>
                            <a:pt x="118" y="31"/>
                            <a:pt x="118" y="31"/>
                            <a:pt x="118" y="31"/>
                          </a:cubicBezTo>
                          <a:cubicBezTo>
                            <a:pt x="50" y="99"/>
                            <a:pt x="50" y="99"/>
                            <a:pt x="50" y="99"/>
                          </a:cubicBezTo>
                          <a:cubicBezTo>
                            <a:pt x="55" y="104"/>
                            <a:pt x="55" y="104"/>
                            <a:pt x="55" y="104"/>
                          </a:cubicBezTo>
                          <a:cubicBezTo>
                            <a:pt x="123" y="36"/>
                            <a:pt x="123" y="36"/>
                            <a:pt x="123" y="36"/>
                          </a:cubicBezTo>
                          <a:cubicBezTo>
                            <a:pt x="130" y="43"/>
                            <a:pt x="130" y="43"/>
                            <a:pt x="130" y="43"/>
                          </a:cubicBezTo>
                          <a:cubicBezTo>
                            <a:pt x="62" y="111"/>
                            <a:pt x="62" y="111"/>
                            <a:pt x="62" y="111"/>
                          </a:cubicBezTo>
                          <a:cubicBezTo>
                            <a:pt x="68" y="116"/>
                            <a:pt x="68" y="116"/>
                            <a:pt x="68" y="116"/>
                          </a:cubicBezTo>
                          <a:cubicBezTo>
                            <a:pt x="135" y="49"/>
                            <a:pt x="135" y="49"/>
                            <a:pt x="135" y="49"/>
                          </a:cubicBezTo>
                          <a:cubicBezTo>
                            <a:pt x="142" y="55"/>
                            <a:pt x="142" y="55"/>
                            <a:pt x="142" y="55"/>
                          </a:cubicBezTo>
                          <a:cubicBezTo>
                            <a:pt x="115" y="82"/>
                            <a:pt x="115" y="82"/>
                            <a:pt x="115" y="82"/>
                          </a:cubicBezTo>
                          <a:cubicBezTo>
                            <a:pt x="198" y="82"/>
                            <a:pt x="198" y="82"/>
                            <a:pt x="198" y="82"/>
                          </a:cubicBezTo>
                          <a:cubicBezTo>
                            <a:pt x="198" y="93"/>
                            <a:pt x="198" y="93"/>
                            <a:pt x="198" y="93"/>
                          </a:cubicBezTo>
                          <a:cubicBezTo>
                            <a:pt x="113" y="93"/>
                            <a:pt x="113" y="93"/>
                            <a:pt x="113" y="93"/>
                          </a:cubicBezTo>
                          <a:cubicBezTo>
                            <a:pt x="113" y="84"/>
                            <a:pt x="113" y="84"/>
                            <a:pt x="113" y="84"/>
                          </a:cubicBezTo>
                          <a:cubicBezTo>
                            <a:pt x="69" y="128"/>
                            <a:pt x="69" y="128"/>
                            <a:pt x="69" y="128"/>
                          </a:cubicBezTo>
                          <a:cubicBezTo>
                            <a:pt x="18" y="141"/>
                            <a:pt x="18" y="141"/>
                            <a:pt x="18" y="141"/>
                          </a:cubicBezTo>
                          <a:cubicBezTo>
                            <a:pt x="13" y="136"/>
                            <a:pt x="13" y="136"/>
                            <a:pt x="13" y="136"/>
                          </a:cubicBezTo>
                          <a:cubicBezTo>
                            <a:pt x="26" y="85"/>
                            <a:pt x="26" y="85"/>
                            <a:pt x="26" y="85"/>
                          </a:cubicBezTo>
                          <a:cubicBezTo>
                            <a:pt x="98" y="12"/>
                            <a:pt x="98" y="12"/>
                            <a:pt x="98" y="12"/>
                          </a:cubicBezTo>
                          <a:moveTo>
                            <a:pt x="21" y="133"/>
                          </a:moveTo>
                          <a:cubicBezTo>
                            <a:pt x="62" y="122"/>
                            <a:pt x="62" y="122"/>
                            <a:pt x="62" y="122"/>
                          </a:cubicBezTo>
                          <a:cubicBezTo>
                            <a:pt x="32" y="91"/>
                            <a:pt x="32" y="91"/>
                            <a:pt x="32" y="91"/>
                          </a:cubicBezTo>
                          <a:cubicBezTo>
                            <a:pt x="21" y="133"/>
                            <a:pt x="21" y="133"/>
                            <a:pt x="21" y="133"/>
                          </a:cubicBezTo>
                          <a:moveTo>
                            <a:pt x="98" y="0"/>
                          </a:moveTo>
                          <a:cubicBezTo>
                            <a:pt x="98" y="0"/>
                            <a:pt x="98" y="0"/>
                            <a:pt x="98" y="0"/>
                          </a:cubicBezTo>
                          <a:cubicBezTo>
                            <a:pt x="95" y="0"/>
                            <a:pt x="92" y="1"/>
                            <a:pt x="90" y="3"/>
                          </a:cubicBezTo>
                          <a:cubicBezTo>
                            <a:pt x="17" y="76"/>
                            <a:pt x="17" y="76"/>
                            <a:pt x="17" y="76"/>
                          </a:cubicBezTo>
                          <a:cubicBezTo>
                            <a:pt x="16" y="78"/>
                            <a:pt x="15" y="80"/>
                            <a:pt x="14" y="82"/>
                          </a:cubicBezTo>
                          <a:cubicBezTo>
                            <a:pt x="1" y="133"/>
                            <a:pt x="1" y="133"/>
                            <a:pt x="1" y="133"/>
                          </a:cubicBezTo>
                          <a:cubicBezTo>
                            <a:pt x="0" y="137"/>
                            <a:pt x="1" y="142"/>
                            <a:pt x="4" y="145"/>
                          </a:cubicBezTo>
                          <a:cubicBezTo>
                            <a:pt x="10" y="150"/>
                            <a:pt x="10" y="150"/>
                            <a:pt x="10" y="150"/>
                          </a:cubicBezTo>
                          <a:cubicBezTo>
                            <a:pt x="12" y="152"/>
                            <a:pt x="15" y="153"/>
                            <a:pt x="18" y="153"/>
                          </a:cubicBezTo>
                          <a:cubicBezTo>
                            <a:pt x="19" y="153"/>
                            <a:pt x="20" y="153"/>
                            <a:pt x="21" y="153"/>
                          </a:cubicBezTo>
                          <a:cubicBezTo>
                            <a:pt x="72" y="140"/>
                            <a:pt x="72" y="140"/>
                            <a:pt x="72" y="140"/>
                          </a:cubicBezTo>
                          <a:cubicBezTo>
                            <a:pt x="74" y="140"/>
                            <a:pt x="76" y="138"/>
                            <a:pt x="77" y="137"/>
                          </a:cubicBezTo>
                          <a:cubicBezTo>
                            <a:pt x="109" y="105"/>
                            <a:pt x="109" y="105"/>
                            <a:pt x="109" y="105"/>
                          </a:cubicBezTo>
                          <a:cubicBezTo>
                            <a:pt x="111" y="105"/>
                            <a:pt x="112" y="105"/>
                            <a:pt x="113" y="105"/>
                          </a:cubicBezTo>
                          <a:cubicBezTo>
                            <a:pt x="198" y="105"/>
                            <a:pt x="198" y="105"/>
                            <a:pt x="198" y="105"/>
                          </a:cubicBezTo>
                          <a:cubicBezTo>
                            <a:pt x="205" y="105"/>
                            <a:pt x="210" y="100"/>
                            <a:pt x="210" y="93"/>
                          </a:cubicBezTo>
                          <a:cubicBezTo>
                            <a:pt x="210" y="82"/>
                            <a:pt x="210" y="82"/>
                            <a:pt x="210" y="82"/>
                          </a:cubicBezTo>
                          <a:cubicBezTo>
                            <a:pt x="210" y="75"/>
                            <a:pt x="205" y="70"/>
                            <a:pt x="198" y="70"/>
                          </a:cubicBezTo>
                          <a:cubicBezTo>
                            <a:pt x="144" y="70"/>
                            <a:pt x="144" y="70"/>
                            <a:pt x="144" y="70"/>
                          </a:cubicBezTo>
                          <a:cubicBezTo>
                            <a:pt x="150" y="64"/>
                            <a:pt x="150" y="64"/>
                            <a:pt x="150" y="64"/>
                          </a:cubicBezTo>
                          <a:cubicBezTo>
                            <a:pt x="153" y="61"/>
                            <a:pt x="154" y="58"/>
                            <a:pt x="154" y="55"/>
                          </a:cubicBezTo>
                          <a:cubicBezTo>
                            <a:pt x="154" y="52"/>
                            <a:pt x="152" y="49"/>
                            <a:pt x="150" y="47"/>
                          </a:cubicBezTo>
                          <a:cubicBezTo>
                            <a:pt x="144" y="40"/>
                            <a:pt x="144" y="40"/>
                            <a:pt x="144" y="40"/>
                          </a:cubicBezTo>
                          <a:cubicBezTo>
                            <a:pt x="143" y="39"/>
                            <a:pt x="142" y="39"/>
                            <a:pt x="140" y="38"/>
                          </a:cubicBezTo>
                          <a:cubicBezTo>
                            <a:pt x="140" y="37"/>
                            <a:pt x="139" y="36"/>
                            <a:pt x="138" y="35"/>
                          </a:cubicBezTo>
                          <a:cubicBezTo>
                            <a:pt x="131" y="28"/>
                            <a:pt x="131" y="28"/>
                            <a:pt x="131" y="28"/>
                          </a:cubicBezTo>
                          <a:cubicBezTo>
                            <a:pt x="131" y="27"/>
                            <a:pt x="129" y="26"/>
                            <a:pt x="128" y="25"/>
                          </a:cubicBezTo>
                          <a:cubicBezTo>
                            <a:pt x="128" y="24"/>
                            <a:pt x="127" y="23"/>
                            <a:pt x="126" y="22"/>
                          </a:cubicBezTo>
                          <a:cubicBezTo>
                            <a:pt x="119" y="15"/>
                            <a:pt x="119" y="15"/>
                            <a:pt x="119" y="15"/>
                          </a:cubicBezTo>
                          <a:cubicBezTo>
                            <a:pt x="118" y="14"/>
                            <a:pt x="117" y="13"/>
                            <a:pt x="116" y="13"/>
                          </a:cubicBezTo>
                          <a:cubicBezTo>
                            <a:pt x="115" y="12"/>
                            <a:pt x="114" y="10"/>
                            <a:pt x="113" y="10"/>
                          </a:cubicBezTo>
                          <a:cubicBezTo>
                            <a:pt x="107" y="3"/>
                            <a:pt x="107" y="3"/>
                            <a:pt x="107" y="3"/>
                          </a:cubicBezTo>
                          <a:cubicBezTo>
                            <a:pt x="105" y="1"/>
                            <a:pt x="102" y="0"/>
                            <a:pt x="98" y="0"/>
                          </a:cubicBezTo>
                          <a:close/>
                        </a:path>
                      </a:pathLst>
                    </a:custGeom>
                    <a:solidFill>
                      <a:srgbClr val="0072B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17" name="Rectangle 53">
                      <a:extLst>
                        <a:ext uri="{FF2B5EF4-FFF2-40B4-BE49-F238E27FC236}">
                          <a16:creationId xmlns:a16="http://schemas.microsoft.com/office/drawing/2014/main" id="{B673A5C0-C1F6-4E04-A69D-330E29BC88C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868" y="9084396"/>
                      <a:ext cx="319088" cy="4445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18" name="Rectangle 54">
                      <a:extLst>
                        <a:ext uri="{FF2B5EF4-FFF2-40B4-BE49-F238E27FC236}">
                          <a16:creationId xmlns:a16="http://schemas.microsoft.com/office/drawing/2014/main" id="{DA8493EE-F1CE-4090-B7F8-BD35BA9921F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868" y="9159009"/>
                      <a:ext cx="319088" cy="4445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19" name="Freeform 55">
                      <a:extLst>
                        <a:ext uri="{FF2B5EF4-FFF2-40B4-BE49-F238E27FC236}">
                          <a16:creationId xmlns:a16="http://schemas.microsoft.com/office/drawing/2014/main" id="{7558F99A-E82D-40AD-AC77-E711822595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9768" y="8674820"/>
                      <a:ext cx="217488" cy="214313"/>
                    </a:xfrm>
                    <a:custGeom>
                      <a:avLst/>
                      <a:gdLst>
                        <a:gd name="T0" fmla="*/ 55 w 58"/>
                        <a:gd name="T1" fmla="*/ 46 h 57"/>
                        <a:gd name="T2" fmla="*/ 55 w 58"/>
                        <a:gd name="T3" fmla="*/ 37 h 57"/>
                        <a:gd name="T4" fmla="*/ 21 w 58"/>
                        <a:gd name="T5" fmla="*/ 2 h 57"/>
                        <a:gd name="T6" fmla="*/ 12 w 58"/>
                        <a:gd name="T7" fmla="*/ 2 h 57"/>
                        <a:gd name="T8" fmla="*/ 0 w 58"/>
                        <a:gd name="T9" fmla="*/ 14 h 57"/>
                        <a:gd name="T10" fmla="*/ 44 w 58"/>
                        <a:gd name="T11" fmla="*/ 57 h 57"/>
                        <a:gd name="T12" fmla="*/ 55 w 58"/>
                        <a:gd name="T13" fmla="*/ 46 h 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58" h="57">
                          <a:moveTo>
                            <a:pt x="55" y="46"/>
                          </a:moveTo>
                          <a:cubicBezTo>
                            <a:pt x="58" y="43"/>
                            <a:pt x="58" y="39"/>
                            <a:pt x="55" y="37"/>
                          </a:cubicBezTo>
                          <a:cubicBezTo>
                            <a:pt x="21" y="2"/>
                            <a:pt x="21" y="2"/>
                            <a:pt x="21" y="2"/>
                          </a:cubicBezTo>
                          <a:cubicBezTo>
                            <a:pt x="18" y="0"/>
                            <a:pt x="14" y="0"/>
                            <a:pt x="12" y="2"/>
                          </a:cubicBezTo>
                          <a:cubicBezTo>
                            <a:pt x="0" y="14"/>
                            <a:pt x="0" y="14"/>
                            <a:pt x="0" y="14"/>
                          </a:cubicBezTo>
                          <a:cubicBezTo>
                            <a:pt x="44" y="57"/>
                            <a:pt x="44" y="57"/>
                            <a:pt x="44" y="57"/>
                          </a:cubicBezTo>
                          <a:cubicBezTo>
                            <a:pt x="55" y="46"/>
                            <a:pt x="55" y="46"/>
                            <a:pt x="55" y="4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20" name="Freeform 56">
                      <a:extLst>
                        <a:ext uri="{FF2B5EF4-FFF2-40B4-BE49-F238E27FC236}">
                          <a16:creationId xmlns:a16="http://schemas.microsoft.com/office/drawing/2014/main" id="{004A8A88-4372-41EF-A98F-FE62A773A459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96782" y="8746258"/>
                      <a:ext cx="693738" cy="484189"/>
                    </a:xfrm>
                    <a:custGeom>
                      <a:avLst/>
                      <a:gdLst>
                        <a:gd name="T0" fmla="*/ 241 w 437"/>
                        <a:gd name="T1" fmla="*/ 166 h 305"/>
                        <a:gd name="T2" fmla="*/ 305 w 437"/>
                        <a:gd name="T3" fmla="*/ 102 h 305"/>
                        <a:gd name="T4" fmla="*/ 288 w 437"/>
                        <a:gd name="T5" fmla="*/ 88 h 305"/>
                        <a:gd name="T6" fmla="*/ 130 w 437"/>
                        <a:gd name="T7" fmla="*/ 246 h 305"/>
                        <a:gd name="T8" fmla="*/ 116 w 437"/>
                        <a:gd name="T9" fmla="*/ 234 h 305"/>
                        <a:gd name="T10" fmla="*/ 276 w 437"/>
                        <a:gd name="T11" fmla="*/ 74 h 305"/>
                        <a:gd name="T12" fmla="*/ 260 w 437"/>
                        <a:gd name="T13" fmla="*/ 57 h 305"/>
                        <a:gd name="T14" fmla="*/ 99 w 437"/>
                        <a:gd name="T15" fmla="*/ 218 h 305"/>
                        <a:gd name="T16" fmla="*/ 87 w 437"/>
                        <a:gd name="T17" fmla="*/ 206 h 305"/>
                        <a:gd name="T18" fmla="*/ 248 w 437"/>
                        <a:gd name="T19" fmla="*/ 45 h 305"/>
                        <a:gd name="T20" fmla="*/ 229 w 437"/>
                        <a:gd name="T21" fmla="*/ 29 h 305"/>
                        <a:gd name="T22" fmla="*/ 71 w 437"/>
                        <a:gd name="T23" fmla="*/ 189 h 305"/>
                        <a:gd name="T24" fmla="*/ 56 w 437"/>
                        <a:gd name="T25" fmla="*/ 175 h 305"/>
                        <a:gd name="T26" fmla="*/ 217 w 437"/>
                        <a:gd name="T27" fmla="*/ 14 h 305"/>
                        <a:gd name="T28" fmla="*/ 201 w 437"/>
                        <a:gd name="T29" fmla="*/ 0 h 305"/>
                        <a:gd name="T30" fmla="*/ 30 w 437"/>
                        <a:gd name="T31" fmla="*/ 173 h 305"/>
                        <a:gd name="T32" fmla="*/ 0 w 437"/>
                        <a:gd name="T33" fmla="*/ 293 h 305"/>
                        <a:gd name="T34" fmla="*/ 12 w 437"/>
                        <a:gd name="T35" fmla="*/ 305 h 305"/>
                        <a:gd name="T36" fmla="*/ 132 w 437"/>
                        <a:gd name="T37" fmla="*/ 274 h 305"/>
                        <a:gd name="T38" fmla="*/ 236 w 437"/>
                        <a:gd name="T39" fmla="*/ 170 h 305"/>
                        <a:gd name="T40" fmla="*/ 236 w 437"/>
                        <a:gd name="T41" fmla="*/ 192 h 305"/>
                        <a:gd name="T42" fmla="*/ 437 w 437"/>
                        <a:gd name="T43" fmla="*/ 192 h 305"/>
                        <a:gd name="T44" fmla="*/ 437 w 437"/>
                        <a:gd name="T45" fmla="*/ 166 h 305"/>
                        <a:gd name="T46" fmla="*/ 241 w 437"/>
                        <a:gd name="T47" fmla="*/ 166 h 305"/>
                        <a:gd name="T48" fmla="*/ 19 w 437"/>
                        <a:gd name="T49" fmla="*/ 286 h 305"/>
                        <a:gd name="T50" fmla="*/ 45 w 437"/>
                        <a:gd name="T51" fmla="*/ 187 h 305"/>
                        <a:gd name="T52" fmla="*/ 116 w 437"/>
                        <a:gd name="T53" fmla="*/ 260 h 305"/>
                        <a:gd name="T54" fmla="*/ 19 w 437"/>
                        <a:gd name="T55" fmla="*/ 286 h 3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437" h="305">
                          <a:moveTo>
                            <a:pt x="241" y="166"/>
                          </a:moveTo>
                          <a:lnTo>
                            <a:pt x="305" y="102"/>
                          </a:lnTo>
                          <a:lnTo>
                            <a:pt x="288" y="88"/>
                          </a:lnTo>
                          <a:lnTo>
                            <a:pt x="130" y="246"/>
                          </a:lnTo>
                          <a:lnTo>
                            <a:pt x="116" y="234"/>
                          </a:lnTo>
                          <a:lnTo>
                            <a:pt x="276" y="74"/>
                          </a:lnTo>
                          <a:lnTo>
                            <a:pt x="260" y="57"/>
                          </a:lnTo>
                          <a:lnTo>
                            <a:pt x="99" y="218"/>
                          </a:lnTo>
                          <a:lnTo>
                            <a:pt x="87" y="206"/>
                          </a:lnTo>
                          <a:lnTo>
                            <a:pt x="248" y="45"/>
                          </a:lnTo>
                          <a:lnTo>
                            <a:pt x="229" y="29"/>
                          </a:lnTo>
                          <a:lnTo>
                            <a:pt x="71" y="189"/>
                          </a:lnTo>
                          <a:lnTo>
                            <a:pt x="56" y="175"/>
                          </a:lnTo>
                          <a:lnTo>
                            <a:pt x="217" y="14"/>
                          </a:lnTo>
                          <a:lnTo>
                            <a:pt x="201" y="0"/>
                          </a:lnTo>
                          <a:lnTo>
                            <a:pt x="30" y="173"/>
                          </a:lnTo>
                          <a:lnTo>
                            <a:pt x="0" y="293"/>
                          </a:lnTo>
                          <a:lnTo>
                            <a:pt x="12" y="305"/>
                          </a:lnTo>
                          <a:lnTo>
                            <a:pt x="132" y="274"/>
                          </a:lnTo>
                          <a:lnTo>
                            <a:pt x="236" y="170"/>
                          </a:lnTo>
                          <a:lnTo>
                            <a:pt x="236" y="192"/>
                          </a:lnTo>
                          <a:lnTo>
                            <a:pt x="437" y="192"/>
                          </a:lnTo>
                          <a:lnTo>
                            <a:pt x="437" y="166"/>
                          </a:lnTo>
                          <a:lnTo>
                            <a:pt x="241" y="166"/>
                          </a:lnTo>
                          <a:close/>
                          <a:moveTo>
                            <a:pt x="19" y="286"/>
                          </a:moveTo>
                          <a:lnTo>
                            <a:pt x="45" y="187"/>
                          </a:lnTo>
                          <a:lnTo>
                            <a:pt x="116" y="260"/>
                          </a:lnTo>
                          <a:lnTo>
                            <a:pt x="19" y="28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6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</p:grp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5D988F12-CD0A-4B4F-B393-AAEDF419B5EA}"/>
                      </a:ext>
                    </a:extLst>
                  </p:cNvPr>
                  <p:cNvSpPr txBox="1"/>
                  <p:nvPr/>
                </p:nvSpPr>
                <p:spPr>
                  <a:xfrm>
                    <a:off x="878848" y="8599535"/>
                    <a:ext cx="4001416" cy="11114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600" b="1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ĐẶT VẤN ĐỀ </a:t>
                    </a:r>
                    <a:endPara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79DE29F-18FA-4734-9704-E36A64759ADA}"/>
                      </a:ext>
                    </a:extLst>
                  </p:cNvPr>
                  <p:cNvSpPr txBox="1"/>
                  <p:nvPr/>
                </p:nvSpPr>
                <p:spPr>
                  <a:xfrm>
                    <a:off x="584608" y="2806333"/>
                    <a:ext cx="22732591" cy="163955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171450" algn="l"/>
                      </a:tabLst>
                    </a:pPr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Hai người đi dọc hai bên bờ kênh và cùng kéo một con thuyền với hai lực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Xác định hướng di chuyển của con thuyền này?</a:t>
                    </a:r>
                    <a:endParaRPr lang="vi-VN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79DE29F-18FA-4734-9704-E36A64759A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608" y="2806333"/>
                    <a:ext cx="22732591" cy="163955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99" t="-4461" b="-16357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78C8937-59D1-476C-9DED-6D80B0DE65D3}"/>
              </a:ext>
            </a:extLst>
          </p:cNvPr>
          <p:cNvGrpSpPr/>
          <p:nvPr/>
        </p:nvGrpSpPr>
        <p:grpSpPr>
          <a:xfrm>
            <a:off x="-16172" y="4674188"/>
            <a:ext cx="9541172" cy="8842400"/>
            <a:chOff x="-16172" y="4674188"/>
            <a:chExt cx="9541172" cy="884240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0919E4B-25FA-457D-AECC-95F7655B164D}"/>
                </a:ext>
              </a:extLst>
            </p:cNvPr>
            <p:cNvGrpSpPr/>
            <p:nvPr/>
          </p:nvGrpSpPr>
          <p:grpSpPr>
            <a:xfrm>
              <a:off x="-16172" y="4674188"/>
              <a:ext cx="9541172" cy="8842400"/>
              <a:chOff x="-16172" y="4674188"/>
              <a:chExt cx="9541172" cy="8842400"/>
            </a:xfrm>
          </p:grpSpPr>
          <p:sp>
            <p:nvSpPr>
              <p:cNvPr id="38" name="Star: 6 Points 37">
                <a:extLst>
                  <a:ext uri="{FF2B5EF4-FFF2-40B4-BE49-F238E27FC236}">
                    <a16:creationId xmlns:a16="http://schemas.microsoft.com/office/drawing/2014/main" id="{CEDADB99-334A-4440-B73C-99E25A594884}"/>
                  </a:ext>
                </a:extLst>
              </p:cNvPr>
              <p:cNvSpPr/>
              <p:nvPr/>
            </p:nvSpPr>
            <p:spPr>
              <a:xfrm>
                <a:off x="-16172" y="4674188"/>
                <a:ext cx="9541172" cy="8842400"/>
              </a:xfrm>
              <a:prstGeom prst="star6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B203738E-4997-41E0-B40E-8BE18C2FFF3E}"/>
                      </a:ext>
                    </a:extLst>
                  </p:cNvPr>
                  <p:cNvSpPr txBox="1"/>
                  <p:nvPr/>
                </p:nvSpPr>
                <p:spPr>
                  <a:xfrm>
                    <a:off x="2395425" y="6662104"/>
                    <a:ext cx="4717977" cy="49964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400" b="1" dirty="0">
                        <a:latin typeface="Tohama"/>
                      </a:rPr>
                      <a:t>Theo </a:t>
                    </a:r>
                    <a:r>
                      <a:rPr lang="en-US" sz="4400" b="1" dirty="0" err="1">
                        <a:latin typeface="Tohama"/>
                      </a:rPr>
                      <a:t>vật</a:t>
                    </a:r>
                    <a:r>
                      <a:rPr lang="en-US" sz="4400" b="1" dirty="0">
                        <a:latin typeface="Tohama"/>
                      </a:rPr>
                      <a:t> </a:t>
                    </a:r>
                    <a:r>
                      <a:rPr lang="en-US" sz="4400" b="1" dirty="0" err="1">
                        <a:latin typeface="Tohama"/>
                      </a:rPr>
                      <a:t>lý</a:t>
                    </a:r>
                    <a:r>
                      <a:rPr lang="en-US" sz="4400" b="1" dirty="0">
                        <a:latin typeface="Tohama"/>
                      </a:rPr>
                      <a:t> h</a:t>
                    </a:r>
                    <a:r>
                      <a:rPr lang="vi-VN" sz="4400" b="1" dirty="0">
                        <a:latin typeface="Tohama"/>
                      </a:rPr>
                      <a:t>ướng di chuyển của con thuyền chính là </a:t>
                    </a:r>
                    <a:r>
                      <a:rPr lang="en-US" sz="4400" b="1" dirty="0" err="1">
                        <a:latin typeface="Tohama"/>
                      </a:rPr>
                      <a:t>hướng</a:t>
                    </a:r>
                    <a:r>
                      <a:rPr lang="en-US" sz="4400" b="1" dirty="0">
                        <a:latin typeface="Tohama"/>
                      </a:rPr>
                      <a:t> </a:t>
                    </a:r>
                    <a:r>
                      <a:rPr lang="en-US" sz="4400" b="1" dirty="0" err="1">
                        <a:latin typeface="Tohama"/>
                      </a:rPr>
                      <a:t>của</a:t>
                    </a:r>
                    <a:r>
                      <a:rPr lang="en-US" sz="4400" b="1" dirty="0">
                        <a:latin typeface="Tohama"/>
                      </a:rPr>
                      <a:t> </a:t>
                    </a:r>
                    <a:r>
                      <a:rPr lang="vi-VN" sz="4400" b="1" dirty="0">
                        <a:latin typeface="Tohama"/>
                      </a:rPr>
                      <a:t>hợp lực </a:t>
                    </a:r>
                    <a:r>
                      <a:rPr lang="en-US" sz="4400" b="1" dirty="0" err="1">
                        <a:latin typeface="Tohama"/>
                      </a:rPr>
                      <a:t>của</a:t>
                    </a:r>
                    <a:r>
                      <a:rPr lang="en-US" sz="4400" b="1" dirty="0">
                        <a:latin typeface="Tohama"/>
                      </a:rPr>
                      <a:t> </a:t>
                    </a:r>
                    <a:r>
                      <a:rPr lang="en-US" sz="4400" b="1" dirty="0" err="1">
                        <a:latin typeface="Tohama"/>
                      </a:rPr>
                      <a:t>hai</a:t>
                    </a:r>
                    <a:r>
                      <a:rPr lang="en-US" sz="4400" b="1" dirty="0">
                        <a:latin typeface="Tohama"/>
                      </a:rPr>
                      <a:t> </a:t>
                    </a:r>
                    <a:r>
                      <a:rPr lang="en-US" sz="4400" b="1" dirty="0" err="1">
                        <a:latin typeface="Tohama"/>
                      </a:rPr>
                      <a:t>lực</a:t>
                    </a:r>
                    <a:r>
                      <a:rPr lang="en-US" sz="4400" b="1" dirty="0">
                        <a:latin typeface="Tohama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vi-VN" sz="4400" b="1" dirty="0">
                        <a:latin typeface="Tohama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vi-VN" sz="4400" b="1" dirty="0">
                        <a:latin typeface="Tohama"/>
                      </a:rPr>
                      <a:t> tác dụng lên con thuyền.</a:t>
                    </a:r>
                    <a:endParaRPr lang="en-US" sz="4800" b="1" dirty="0">
                      <a:latin typeface="Tohama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B203738E-4997-41E0-B40E-8BE18C2FFF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5425" y="6662104"/>
                    <a:ext cx="4717977" cy="499649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938" t="-2683" r="-8398" b="-164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41" name="Picture 3">
              <a:extLst>
                <a:ext uri="{FF2B5EF4-FFF2-40B4-BE49-F238E27FC236}">
                  <a16:creationId xmlns:a16="http://schemas.microsoft.com/office/drawing/2014/main" id="{F429D7DA-965D-4D33-96B5-781ED00B99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89" y="5992734"/>
              <a:ext cx="284638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35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"/>
          <p:cNvGrpSpPr/>
          <p:nvPr/>
        </p:nvGrpSpPr>
        <p:grpSpPr>
          <a:xfrm>
            <a:off x="506540" y="5256240"/>
            <a:ext cx="22427720" cy="1370088"/>
            <a:chOff x="241306" y="1268432"/>
            <a:chExt cx="10748215" cy="685168"/>
          </a:xfrm>
        </p:grpSpPr>
        <p:sp>
          <p:nvSpPr>
            <p:cNvPr id="428" name="Google Shape;428;p3"/>
            <p:cNvSpPr/>
            <p:nvPr/>
          </p:nvSpPr>
          <p:spPr>
            <a:xfrm>
              <a:off x="2912205" y="1317286"/>
              <a:ext cx="205511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31851" y="1268432"/>
              <a:ext cx="1984684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70235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436041" y="1336332"/>
              <a:ext cx="2553480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3"/>
          <p:cNvSpPr/>
          <p:nvPr/>
        </p:nvSpPr>
        <p:spPr>
          <a:xfrm>
            <a:off x="5535659" y="5407587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8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"/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3"/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3"/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7159EE-D45C-43CF-98C8-8AD8AA66EB9A}"/>
              </a:ext>
            </a:extLst>
          </p:cNvPr>
          <p:cNvGrpSpPr/>
          <p:nvPr/>
        </p:nvGrpSpPr>
        <p:grpSpPr>
          <a:xfrm>
            <a:off x="33339" y="2743945"/>
            <a:ext cx="24085904" cy="2202650"/>
            <a:chOff x="33339" y="2743945"/>
            <a:chExt cx="24085904" cy="2202650"/>
          </a:xfrm>
        </p:grpSpPr>
        <p:grpSp>
          <p:nvGrpSpPr>
            <p:cNvPr id="441" name="Google Shape;441;p3"/>
            <p:cNvGrpSpPr/>
            <p:nvPr/>
          </p:nvGrpSpPr>
          <p:grpSpPr>
            <a:xfrm>
              <a:off x="33339" y="2743945"/>
              <a:ext cx="24085904" cy="2202650"/>
              <a:chOff x="923003" y="3917552"/>
              <a:chExt cx="24090260" cy="2203048"/>
            </a:xfrm>
          </p:grpSpPr>
          <p:sp>
            <p:nvSpPr>
              <p:cNvPr id="442" name="Google Shape;442;p3"/>
              <p:cNvSpPr/>
              <p:nvPr/>
            </p:nvSpPr>
            <p:spPr>
              <a:xfrm>
                <a:off x="1272210" y="4426858"/>
                <a:ext cx="23741053" cy="1693742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 cap="flat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444" name="Google Shape;444;p3"/>
              <p:cNvGrpSpPr/>
              <p:nvPr/>
            </p:nvGrpSpPr>
            <p:grpSpPr>
              <a:xfrm>
                <a:off x="923003" y="3917552"/>
                <a:ext cx="3942102" cy="1040476"/>
                <a:chOff x="923003" y="3917552"/>
                <a:chExt cx="3942102" cy="1040476"/>
              </a:xfrm>
            </p:grpSpPr>
            <p:grpSp>
              <p:nvGrpSpPr>
                <p:cNvPr id="445" name="Google Shape;445;p3"/>
                <p:cNvGrpSpPr/>
                <p:nvPr/>
              </p:nvGrpSpPr>
              <p:grpSpPr>
                <a:xfrm>
                  <a:off x="1362045" y="4056327"/>
                  <a:ext cx="3503060" cy="861996"/>
                  <a:chOff x="2028795" y="4418277"/>
                  <a:chExt cx="3503060" cy="861996"/>
                </a:xfrm>
              </p:grpSpPr>
              <p:sp>
                <p:nvSpPr>
                  <p:cNvPr id="446" name="Google Shape;446;p3"/>
                  <p:cNvSpPr/>
                  <p:nvPr/>
                </p:nvSpPr>
                <p:spPr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lt1"/>
                  </a:solidFill>
                  <a:ln w="57150" cap="flat" cmpd="sng">
                    <a:solidFill>
                      <a:srgbClr val="91720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08" tIns="45692" rIns="91408" bIns="45692" anchor="t" anchorCtr="0">
                    <a:noAutofit/>
                  </a:bodyPr>
                  <a:lstStyle/>
                  <a:p>
                    <a:endParaRPr b="1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447" name="Google Shape;447;p3"/>
                  <p:cNvSpPr txBox="1"/>
                  <p:nvPr/>
                </p:nvSpPr>
                <p:spPr>
                  <a:xfrm>
                    <a:off x="2636458" y="4480054"/>
                    <a:ext cx="2420395" cy="8002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08" tIns="45692" rIns="91408" bIns="45692" anchor="t" anchorCtr="0">
                    <a:spAutoFit/>
                  </a:bodyPr>
                  <a:lstStyle/>
                  <a:p>
                    <a:pPr algn="ctr"/>
                    <a:r>
                      <a:rPr lang="en-US" sz="4600" b="1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rPr>
                      <a:t>CÂU 3</a:t>
                    </a:r>
                    <a:endParaRPr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pic>
              <p:nvPicPr>
                <p:cNvPr id="448" name="Google Shape;448;p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15599" t="21515" r="9758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noFill/>
                <a:ln w="38100" cap="sq" cmpd="sng">
                  <a:solidFill>
                    <a:srgbClr val="91720D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/>
                <p:nvPr/>
              </p:nvSpPr>
              <p:spPr>
                <a:xfrm>
                  <a:off x="4300371" y="3395268"/>
                  <a:ext cx="19533430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hình vuông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có cạnh bằng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Độ dài của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bằng:</a:t>
                  </a:r>
                  <a:endPara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11015F2-D5C5-43CF-AD76-EBAB0840A8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0371" y="3395268"/>
                  <a:ext cx="19533430" cy="856068"/>
                </a:xfrm>
                <a:prstGeom prst="rect">
                  <a:avLst/>
                </a:prstGeom>
                <a:blipFill>
                  <a:blip r:embed="rId4"/>
                  <a:stretch>
                    <a:fillRect l="-1248" t="-5714" b="-328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/>
              <p:nvPr/>
            </p:nvSpPr>
            <p:spPr>
              <a:xfrm>
                <a:off x="1701815" y="5523027"/>
                <a:ext cx="103906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B7019B-9278-40DF-8BB7-061F06C0B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815" y="5523027"/>
                <a:ext cx="103906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/>
              <p:nvPr/>
            </p:nvSpPr>
            <p:spPr>
              <a:xfrm>
                <a:off x="6764982" y="5526195"/>
                <a:ext cx="1372748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vi-VN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1D2BA7-0C98-43DC-94EF-8C369D5AD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982" y="5526195"/>
                <a:ext cx="1372748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/>
              <p:nvPr/>
            </p:nvSpPr>
            <p:spPr>
              <a:xfrm>
                <a:off x="12342712" y="5595102"/>
                <a:ext cx="1710981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vi-VN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5ADCE7-2DF0-4E8F-B764-CD5415EA8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2712" y="5595102"/>
                <a:ext cx="1710981" cy="849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/>
              <p:nvPr/>
            </p:nvSpPr>
            <p:spPr>
              <a:xfrm>
                <a:off x="18490895" y="5588386"/>
                <a:ext cx="6639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ohama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47031-D66B-49E1-ABA6-A3DC3160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0895" y="5588386"/>
                <a:ext cx="663964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693DB-1BA5-476B-8C47-254F0D5E0EB1}"/>
              </a:ext>
            </a:extLst>
          </p:cNvPr>
          <p:cNvGrpSpPr/>
          <p:nvPr/>
        </p:nvGrpSpPr>
        <p:grpSpPr>
          <a:xfrm>
            <a:off x="48273" y="6708844"/>
            <a:ext cx="24075438" cy="6508036"/>
            <a:chOff x="-241637" y="6684183"/>
            <a:chExt cx="24075438" cy="6508036"/>
          </a:xfrm>
        </p:grpSpPr>
        <p:grpSp>
          <p:nvGrpSpPr>
            <p:cNvPr id="47" name="Google Shape;421;p3">
              <a:extLst>
                <a:ext uri="{FF2B5EF4-FFF2-40B4-BE49-F238E27FC236}">
                  <a16:creationId xmlns:a16="http://schemas.microsoft.com/office/drawing/2014/main" id="{236F3A56-3FE8-4F55-836D-A2AEB2893116}"/>
                </a:ext>
              </a:extLst>
            </p:cNvPr>
            <p:cNvGrpSpPr/>
            <p:nvPr/>
          </p:nvGrpSpPr>
          <p:grpSpPr>
            <a:xfrm>
              <a:off x="-241637" y="6684183"/>
              <a:ext cx="24075438" cy="6508036"/>
              <a:chOff x="48567" y="4381500"/>
              <a:chExt cx="24079792" cy="6509212"/>
            </a:xfrm>
          </p:grpSpPr>
          <p:sp>
            <p:nvSpPr>
              <p:cNvPr id="48" name="Google Shape;422;p3">
                <a:extLst>
                  <a:ext uri="{FF2B5EF4-FFF2-40B4-BE49-F238E27FC236}">
                    <a16:creationId xmlns:a16="http://schemas.microsoft.com/office/drawing/2014/main" id="{C95FE64E-3AB1-458C-8559-41BB16CC6054}"/>
                  </a:ext>
                </a:extLst>
              </p:cNvPr>
              <p:cNvSpPr/>
              <p:nvPr/>
            </p:nvSpPr>
            <p:spPr>
              <a:xfrm>
                <a:off x="353961" y="4997566"/>
                <a:ext cx="23774398" cy="5893146"/>
              </a:xfrm>
              <a:prstGeom prst="roundRect">
                <a:avLst>
                  <a:gd name="adj" fmla="val 2239"/>
                </a:avLst>
              </a:prstGeom>
              <a:solidFill>
                <a:srgbClr val="BBD6EE"/>
              </a:solidFill>
              <a:ln w="28575" cap="flat" cmpd="sng">
                <a:solidFill>
                  <a:srgbClr val="5252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/>
                <a:endParaRPr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9" name="Google Shape;423;p3">
                <a:extLst>
                  <a:ext uri="{FF2B5EF4-FFF2-40B4-BE49-F238E27FC236}">
                    <a16:creationId xmlns:a16="http://schemas.microsoft.com/office/drawing/2014/main" id="{10851807-E74D-4B90-93B4-9DC3710C9B04}"/>
                  </a:ext>
                </a:extLst>
              </p:cNvPr>
              <p:cNvGrpSpPr/>
              <p:nvPr/>
            </p:nvGrpSpPr>
            <p:grpSpPr>
              <a:xfrm>
                <a:off x="48567" y="4381500"/>
                <a:ext cx="3991941" cy="1079473"/>
                <a:chOff x="410517" y="4648200"/>
                <a:chExt cx="3991941" cy="1079473"/>
              </a:xfrm>
            </p:grpSpPr>
            <p:sp>
              <p:nvSpPr>
                <p:cNvPr id="50" name="Google Shape;424;p3">
                  <a:extLst>
                    <a:ext uri="{FF2B5EF4-FFF2-40B4-BE49-F238E27FC236}">
                      <a16:creationId xmlns:a16="http://schemas.microsoft.com/office/drawing/2014/main" id="{AFD95010-452C-4B75-8BEE-2E3BDB172881}"/>
                    </a:ext>
                  </a:extLst>
                </p:cNvPr>
                <p:cNvSpPr/>
                <p:nvPr/>
              </p:nvSpPr>
              <p:spPr>
                <a:xfrm rot="5400000" flipH="1">
                  <a:off x="2489940" y="3702023"/>
                  <a:ext cx="828631" cy="2996405"/>
                </a:xfrm>
                <a:prstGeom prst="round1Rect">
                  <a:avLst>
                    <a:gd name="adj" fmla="val 16667"/>
                  </a:avLst>
                </a:prstGeom>
                <a:solidFill>
                  <a:srgbClr val="BBD6EE"/>
                </a:solidFill>
                <a:ln w="57150" cap="flat" cmpd="sng">
                  <a:solidFill>
                    <a:srgbClr val="5481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425;p3">
                  <a:extLst>
                    <a:ext uri="{FF2B5EF4-FFF2-40B4-BE49-F238E27FC236}">
                      <a16:creationId xmlns:a16="http://schemas.microsoft.com/office/drawing/2014/main" id="{7DE69060-29FF-4E55-9962-08983532F405}"/>
                    </a:ext>
                  </a:extLst>
                </p:cNvPr>
                <p:cNvSpPr txBox="1"/>
                <p:nvPr/>
              </p:nvSpPr>
              <p:spPr>
                <a:xfrm>
                  <a:off x="1406054" y="4769080"/>
                  <a:ext cx="2872840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 err="1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Bài</a:t>
                  </a:r>
                  <a:r>
                    <a:rPr lang="en-US" sz="4600" b="1" dirty="0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 </a:t>
                  </a:r>
                  <a:r>
                    <a:rPr lang="en-US" sz="4600" b="1" dirty="0" err="1">
                      <a:solidFill>
                        <a:srgbClr val="548135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giải</a:t>
                  </a:r>
                  <a:endParaRPr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pic>
              <p:nvPicPr>
                <p:cNvPr id="52" name="Google Shape;426;p3">
                  <a:extLst>
                    <a:ext uri="{FF2B5EF4-FFF2-40B4-BE49-F238E27FC236}">
                      <a16:creationId xmlns:a16="http://schemas.microsoft.com/office/drawing/2014/main" id="{F64BE380-A7DB-4BB9-8B3D-DF8F0985539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l="17950" t="14860" r="18922" b="25554"/>
                <a:stretch/>
              </p:blipFill>
              <p:spPr>
                <a:xfrm>
                  <a:off x="410517" y="4648200"/>
                  <a:ext cx="1058947" cy="1079473"/>
                </a:xfrm>
                <a:prstGeom prst="round2DiagRect">
                  <a:avLst>
                    <a:gd name="adj1" fmla="val 27632"/>
                    <a:gd name="adj2" fmla="val 0"/>
                  </a:avLst>
                </a:prstGeom>
                <a:solidFill>
                  <a:srgbClr val="327E3B"/>
                </a:solidFill>
                <a:ln w="38100" cap="sq" cmpd="sng">
                  <a:solidFill>
                    <a:srgbClr val="38562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254000" algn="tl" rotWithShape="0">
                    <a:srgbClr val="000000">
                      <a:alpha val="42745"/>
                    </a:srgbClr>
                  </a:outerShdw>
                </a:effectLst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7AB7BF-54CD-49EE-8A30-CD4EF1492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078614" y="7930831"/>
              <a:ext cx="5019386" cy="50375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B7AA4F0-CAD0-4BB3-95AF-8CCC0EFF6ED0}"/>
                  </a:ext>
                </a:extLst>
              </p:cNvPr>
              <p:cNvSpPr txBox="1"/>
              <p:nvPr/>
            </p:nvSpPr>
            <p:spPr>
              <a:xfrm>
                <a:off x="1632935" y="8402242"/>
                <a:ext cx="13466237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𝑫𝑩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B7AA4F0-CAD0-4BB3-95AF-8CCC0EFF6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935" y="8402242"/>
                <a:ext cx="13466237" cy="910314"/>
              </a:xfrm>
              <a:prstGeom prst="rect">
                <a:avLst/>
              </a:prstGeom>
              <a:blipFill>
                <a:blip r:embed="rId11"/>
                <a:stretch>
                  <a:fillRect l="-1856" t="-4667" b="-2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55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0313" y="1584763"/>
            <a:ext cx="3984087" cy="905060"/>
            <a:chOff x="-288924" y="1905000"/>
            <a:chExt cx="4447640" cy="905058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4447640" cy="905058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104343" y="1934822"/>
              <a:ext cx="343235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5. ÁP DỤNG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8E91E9-510D-4C1C-AF3A-6451CD6125C2}"/>
              </a:ext>
            </a:extLst>
          </p:cNvPr>
          <p:cNvGrpSpPr/>
          <p:nvPr/>
        </p:nvGrpSpPr>
        <p:grpSpPr>
          <a:xfrm>
            <a:off x="228600" y="2498347"/>
            <a:ext cx="22400327" cy="4866398"/>
            <a:chOff x="228600" y="2498347"/>
            <a:chExt cx="22400327" cy="4866398"/>
          </a:xfrm>
        </p:grpSpPr>
        <p:sp>
          <p:nvSpPr>
            <p:cNvPr id="39" name="Rounded Rectangle 38"/>
            <p:cNvSpPr/>
            <p:nvPr/>
          </p:nvSpPr>
          <p:spPr>
            <a:xfrm>
              <a:off x="760201" y="2937582"/>
              <a:ext cx="21868726" cy="4427163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6862001-0405-44F8-8870-74CF7FE7E452}"/>
                </a:ext>
              </a:extLst>
            </p:cNvPr>
            <p:cNvGrpSpPr/>
            <p:nvPr/>
          </p:nvGrpSpPr>
          <p:grpSpPr>
            <a:xfrm>
              <a:off x="228600" y="2498347"/>
              <a:ext cx="22060820" cy="3380824"/>
              <a:chOff x="228600" y="2498347"/>
              <a:chExt cx="22060820" cy="3380824"/>
            </a:xfrm>
          </p:grpSpPr>
          <p:grpSp>
            <p:nvGrpSpPr>
              <p:cNvPr id="23" name="Group 65"/>
              <p:cNvGrpSpPr/>
              <p:nvPr/>
            </p:nvGrpSpPr>
            <p:grpSpPr>
              <a:xfrm>
                <a:off x="228600" y="2498347"/>
                <a:ext cx="11390747" cy="877724"/>
                <a:chOff x="166396" y="8712046"/>
                <a:chExt cx="11390747" cy="640760"/>
              </a:xfrm>
            </p:grpSpPr>
            <p:sp>
              <p:nvSpPr>
                <p:cNvPr id="24" name="Freeform 20"/>
                <p:cNvSpPr>
                  <a:spLocks/>
                </p:cNvSpPr>
                <p:nvPr/>
              </p:nvSpPr>
              <p:spPr bwMode="auto">
                <a:xfrm>
                  <a:off x="384522" y="8755082"/>
                  <a:ext cx="10830874" cy="579311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25" name="Group 7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27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932118" y="8712046"/>
                  <a:ext cx="10625025" cy="4905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a. TRUNG 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 CỦA ĐOẠN THẲNG </a:t>
                  </a:r>
                </a:p>
              </p:txBody>
            </p:sp>
          </p:grp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29FFEF6-ED9C-456F-92D7-ED128047C266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86196" y="4158202"/>
                <a:ext cx="9703224" cy="172096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ADD1B5C-9E6A-4795-BCBC-C94F1331CF06}"/>
              </a:ext>
            </a:extLst>
          </p:cNvPr>
          <p:cNvGrpSpPr/>
          <p:nvPr/>
        </p:nvGrpSpPr>
        <p:grpSpPr>
          <a:xfrm>
            <a:off x="368934" y="7492968"/>
            <a:ext cx="22287872" cy="5847003"/>
            <a:chOff x="77434" y="7599510"/>
            <a:chExt cx="22287872" cy="5847003"/>
          </a:xfrm>
        </p:grpSpPr>
        <p:sp>
          <p:nvSpPr>
            <p:cNvPr id="71" name="Rounded Rectangle 38">
              <a:extLst>
                <a:ext uri="{FF2B5EF4-FFF2-40B4-BE49-F238E27FC236}">
                  <a16:creationId xmlns:a16="http://schemas.microsoft.com/office/drawing/2014/main" id="{A1FFD0EA-1425-41B6-9D54-44AD57229B58}"/>
                </a:ext>
              </a:extLst>
            </p:cNvPr>
            <p:cNvSpPr/>
            <p:nvPr/>
          </p:nvSpPr>
          <p:spPr>
            <a:xfrm>
              <a:off x="496580" y="8020734"/>
              <a:ext cx="21868726" cy="5425779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5" name="Group 65">
              <a:extLst>
                <a:ext uri="{FF2B5EF4-FFF2-40B4-BE49-F238E27FC236}">
                  <a16:creationId xmlns:a16="http://schemas.microsoft.com/office/drawing/2014/main" id="{C2A4204A-B10A-4B6D-966C-6CEB8AB6A904}"/>
                </a:ext>
              </a:extLst>
            </p:cNvPr>
            <p:cNvGrpSpPr/>
            <p:nvPr/>
          </p:nvGrpSpPr>
          <p:grpSpPr>
            <a:xfrm>
              <a:off x="77434" y="7599510"/>
              <a:ext cx="10968200" cy="1075709"/>
              <a:chOff x="166396" y="8712046"/>
              <a:chExt cx="10968200" cy="640760"/>
            </a:xfrm>
          </p:grpSpPr>
          <p:sp>
            <p:nvSpPr>
              <p:cNvPr id="56" name="Freeform 20">
                <a:extLst>
                  <a:ext uri="{FF2B5EF4-FFF2-40B4-BE49-F238E27FC236}">
                    <a16:creationId xmlns:a16="http://schemas.microsoft.com/office/drawing/2014/main" id="{454AB5FB-9B17-43F9-8E56-E696AAA4C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22" y="8756574"/>
                <a:ext cx="10830874" cy="57931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7" name="Group 7">
                <a:extLst>
                  <a:ext uri="{FF2B5EF4-FFF2-40B4-BE49-F238E27FC236}">
                    <a16:creationId xmlns:a16="http://schemas.microsoft.com/office/drawing/2014/main" id="{59C6F8F2-A778-412E-B89A-1085FA11AC60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9" name="Freeform 45">
                  <a:extLst>
                    <a:ext uri="{FF2B5EF4-FFF2-40B4-BE49-F238E27FC236}">
                      <a16:creationId xmlns:a16="http://schemas.microsoft.com/office/drawing/2014/main" id="{E6DD9094-5202-4B58-A4DA-6DADA6565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46">
                  <a:extLst>
                    <a:ext uri="{FF2B5EF4-FFF2-40B4-BE49-F238E27FC236}">
                      <a16:creationId xmlns:a16="http://schemas.microsoft.com/office/drawing/2014/main" id="{84C6FC7D-5E60-42EC-815B-5DBAF0F1F2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47">
                  <a:extLst>
                    <a:ext uri="{FF2B5EF4-FFF2-40B4-BE49-F238E27FC236}">
                      <a16:creationId xmlns:a16="http://schemas.microsoft.com/office/drawing/2014/main" id="{29B585A8-DC87-4E17-AC87-567A8C5D5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48">
                  <a:extLst>
                    <a:ext uri="{FF2B5EF4-FFF2-40B4-BE49-F238E27FC236}">
                      <a16:creationId xmlns:a16="http://schemas.microsoft.com/office/drawing/2014/main" id="{5FF34CFE-417F-4B2F-B361-ADE09215B6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49">
                  <a:extLst>
                    <a:ext uri="{FF2B5EF4-FFF2-40B4-BE49-F238E27FC236}">
                      <a16:creationId xmlns:a16="http://schemas.microsoft.com/office/drawing/2014/main" id="{B4D4D8E6-9DB0-42BD-AF3A-FBCE7B9DD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0">
                  <a:extLst>
                    <a:ext uri="{FF2B5EF4-FFF2-40B4-BE49-F238E27FC236}">
                      <a16:creationId xmlns:a16="http://schemas.microsoft.com/office/drawing/2014/main" id="{5B81502A-FA92-41DE-87C7-74DB598EAC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51">
                  <a:extLst>
                    <a:ext uri="{FF2B5EF4-FFF2-40B4-BE49-F238E27FC236}">
                      <a16:creationId xmlns:a16="http://schemas.microsoft.com/office/drawing/2014/main" id="{A7585268-B4C7-4220-98AE-16E366A1FA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52">
                  <a:extLst>
                    <a:ext uri="{FF2B5EF4-FFF2-40B4-BE49-F238E27FC236}">
                      <a16:creationId xmlns:a16="http://schemas.microsoft.com/office/drawing/2014/main" id="{2C8B2D03-18DA-443D-AF4C-B3EE3612CA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Rectangle 53">
                  <a:extLst>
                    <a:ext uri="{FF2B5EF4-FFF2-40B4-BE49-F238E27FC236}">
                      <a16:creationId xmlns:a16="http://schemas.microsoft.com/office/drawing/2014/main" id="{77138B4E-E2CF-4429-9ACC-49F6E14D09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Rectangle 54">
                  <a:extLst>
                    <a:ext uri="{FF2B5EF4-FFF2-40B4-BE49-F238E27FC236}">
                      <a16:creationId xmlns:a16="http://schemas.microsoft.com/office/drawing/2014/main" id="{5987D9FF-7908-4BF7-B761-E2D16E4D5E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5">
                  <a:extLst>
                    <a:ext uri="{FF2B5EF4-FFF2-40B4-BE49-F238E27FC236}">
                      <a16:creationId xmlns:a16="http://schemas.microsoft.com/office/drawing/2014/main" id="{0D82EF14-7906-4E8A-9EBF-1A20EDF343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56">
                  <a:extLst>
                    <a:ext uri="{FF2B5EF4-FFF2-40B4-BE49-F238E27FC236}">
                      <a16:creationId xmlns:a16="http://schemas.microsoft.com/office/drawing/2014/main" id="{4A8BC33E-72E8-4154-8367-B83607B671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616322F-9C69-4FD4-A103-6BD9D4C331E5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9086142" cy="584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TRỌNG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 CỦA TAM GIÁC</a:t>
                </a:r>
              </a:p>
            </p:txBody>
          </p:sp>
        </p:grp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365236D3-7BAC-40AD-9262-29929494E56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2113" y="8501634"/>
              <a:ext cx="7836710" cy="4604766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E8004B2-49B5-45D0-A4FD-FEAC76E9C915}"/>
                  </a:ext>
                </a:extLst>
              </p:cNvPr>
              <p:cNvSpPr txBox="1"/>
              <p:nvPr/>
            </p:nvSpPr>
            <p:spPr>
              <a:xfrm>
                <a:off x="843156" y="3990739"/>
                <a:ext cx="11487155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đoạn thẳng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/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và chỉ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vi-VN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E8004B2-49B5-45D0-A4FD-FEAC76E9C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56" y="3990739"/>
                <a:ext cx="11487155" cy="1533177"/>
              </a:xfrm>
              <a:prstGeom prst="rect">
                <a:avLst/>
              </a:prstGeom>
              <a:blipFill>
                <a:blip r:embed="rId5"/>
                <a:stretch>
                  <a:fillRect l="-2122" t="-8765" b="-17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CA2D25-AB5A-47A8-ACB3-ECB0525A0CA4}"/>
                  </a:ext>
                </a:extLst>
              </p:cNvPr>
              <p:cNvSpPr txBox="1"/>
              <p:nvPr/>
            </p:nvSpPr>
            <p:spPr>
              <a:xfrm>
                <a:off x="1262659" y="9270842"/>
                <a:ext cx="11067652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 của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/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và chỉ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vi-VN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FCA2D25-AB5A-47A8-ACB3-ECB0525A0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659" y="9270842"/>
                <a:ext cx="11067652" cy="1533177"/>
              </a:xfrm>
              <a:prstGeom prst="rect">
                <a:avLst/>
              </a:prstGeom>
              <a:blipFill>
                <a:blip r:embed="rId6"/>
                <a:stretch>
                  <a:fillRect l="-2203" t="-8765" b="-17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58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65335" y="1828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63">
                <a:extLst>
                  <a:ext uri="{FF2B5EF4-FFF2-40B4-BE49-F238E27FC236}">
                    <a16:creationId xmlns:a16="http://schemas.microsoft.com/office/drawing/2014/main" id="{CD363CAF-7A9D-4080-A798-2271EF0497E5}"/>
                  </a:ext>
                </a:extLst>
              </p:cNvPr>
              <p:cNvSpPr/>
              <p:nvPr/>
            </p:nvSpPr>
            <p:spPr>
              <a:xfrm>
                <a:off x="1254702" y="3335399"/>
                <a:ext cx="22122428" cy="7332601"/>
              </a:xfrm>
              <a:prstGeom prst="roundRect">
                <a:avLst>
                  <a:gd name="adj" fmla="val 283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450" algn="l"/>
                  </a:tabLs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Quy tắc ba điểm (quy tắc cộng):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450" algn="l"/>
                  </a:tabLs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3 điểm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tùy ý 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vi-VN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450" algn="l"/>
                  </a:tabLs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Quy tắc hình bình hành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450" algn="l"/>
                  </a:tabLs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Quy tắc trừ: Với ba điểm tùy ý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luôn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endParaRPr lang="vi-VN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Điểm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đoạn thẳng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và chỉ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vi-VN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Điểm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 của tam giác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và chỉ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𝑮𝑨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𝑮𝑩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vi-VN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ounded Rectangle 63">
                <a:extLst>
                  <a:ext uri="{FF2B5EF4-FFF2-40B4-BE49-F238E27FC236}">
                    <a16:creationId xmlns:a16="http://schemas.microsoft.com/office/drawing/2014/main" id="{CD363CAF-7A9D-4080-A798-2271EF049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702" y="3335399"/>
                <a:ext cx="22122428" cy="7332601"/>
              </a:xfrm>
              <a:prstGeom prst="roundRect">
                <a:avLst>
                  <a:gd name="adj" fmla="val 2833"/>
                </a:avLst>
              </a:prstGeom>
              <a:blipFill>
                <a:blip r:embed="rId3"/>
                <a:stretch>
                  <a:fillRect l="-826"/>
                </a:stretch>
              </a:blipFill>
              <a:ln>
                <a:solidFill>
                  <a:srgbClr val="999158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 TRANG 12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5372734" y="3560706"/>
                <a:ext cx="1721935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tùy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ý. </a:t>
                </a: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734" y="3560706"/>
                <a:ext cx="17219354" cy="769441"/>
              </a:xfrm>
              <a:prstGeom prst="rect">
                <a:avLst/>
              </a:prstGeom>
              <a:blipFill>
                <a:blip r:embed="rId2"/>
                <a:stretch>
                  <a:fillRect l="-1416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369726" y="4647202"/>
                <a:ext cx="12861609" cy="147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: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𝑴𝑫</m:t>
                        </m:r>
                      </m:e>
                    </m:acc>
                  </m:oMath>
                </a14:m>
                <a:r>
                  <a:rPr lang="en-US" sz="4000" dirty="0">
                    <a:latin typeface="Tahoma" pitchFamily="34" charset="0"/>
                  </a:rPr>
                  <a:t> .</a:t>
                </a:r>
                <a:endParaRPr lang="en-US" sz="4000" b="1" dirty="0">
                  <a:latin typeface="Tahoma" pitchFamily="34" charset="0"/>
                </a:endParaRPr>
              </a:p>
              <a:p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726" y="4647202"/>
                <a:ext cx="12861609" cy="1471621"/>
              </a:xfrm>
              <a:prstGeom prst="rect">
                <a:avLst/>
              </a:prstGeom>
              <a:blipFill>
                <a:blip r:embed="rId3"/>
                <a:stretch>
                  <a:fillRect l="-1943" t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Box 122"/>
          <p:cNvSpPr txBox="1"/>
          <p:nvPr/>
        </p:nvSpPr>
        <p:spPr>
          <a:xfrm>
            <a:off x="19399426" y="10382813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99552B-549D-4B65-B644-6BBE8C0E651C}"/>
              </a:ext>
            </a:extLst>
          </p:cNvPr>
          <p:cNvGrpSpPr/>
          <p:nvPr/>
        </p:nvGrpSpPr>
        <p:grpSpPr>
          <a:xfrm>
            <a:off x="1129510" y="6425196"/>
            <a:ext cx="22194111" cy="7063725"/>
            <a:chOff x="1094944" y="6459432"/>
            <a:chExt cx="22194111" cy="7063725"/>
          </a:xfrm>
        </p:grpSpPr>
        <p:grpSp>
          <p:nvGrpSpPr>
            <p:cNvPr id="18" name="Group 17"/>
            <p:cNvGrpSpPr/>
            <p:nvPr/>
          </p:nvGrpSpPr>
          <p:grpSpPr>
            <a:xfrm>
              <a:off x="1094944" y="6459432"/>
              <a:ext cx="22194111" cy="7063725"/>
              <a:chOff x="1270511" y="5867400"/>
              <a:chExt cx="22196680" cy="7502646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406865" y="6218709"/>
                <a:ext cx="22060326" cy="7151337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grpSp>
            <p:nvGrpSpPr>
              <p:cNvPr id="20" name="Group 60"/>
              <p:cNvGrpSpPr/>
              <p:nvPr/>
            </p:nvGrpSpPr>
            <p:grpSpPr>
              <a:xfrm>
                <a:off x="1270511" y="5867400"/>
                <a:ext cx="3568119" cy="849746"/>
                <a:chOff x="1224541" y="6305967"/>
                <a:chExt cx="3568119" cy="849746"/>
              </a:xfrm>
            </p:grpSpPr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 rot="16200000" flipV="1">
                  <a:off x="2880142" y="5238910"/>
                  <a:ext cx="828631" cy="2996405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296330" y="6305967"/>
                  <a:ext cx="2372919" cy="8497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rgbClr val="0999C8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giải</a:t>
                  </a:r>
                  <a:endPara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Round Diagonal Corner Rectangle 22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rgbClr val="0999C8"/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24" name="Freeform 15"/>
                <p:cNvSpPr>
                  <a:spLocks noEditPoints="1"/>
                </p:cNvSpPr>
                <p:nvPr/>
              </p:nvSpPr>
              <p:spPr bwMode="auto">
                <a:xfrm>
                  <a:off x="1423146" y="6394807"/>
                  <a:ext cx="501902" cy="68042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</p:grpSp>
        </p:grpSp>
        <p:pic>
          <p:nvPicPr>
            <p:cNvPr id="108" name="Picture 107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926744" y="7647233"/>
              <a:ext cx="6263601" cy="5471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617B2A8-A804-4B66-B8A8-0CD78A7EB0FD}"/>
                  </a:ext>
                </a:extLst>
              </p:cNvPr>
              <p:cNvSpPr txBox="1"/>
              <p:nvPr/>
            </p:nvSpPr>
            <p:spPr>
              <a:xfrm>
                <a:off x="1600200" y="7315200"/>
                <a:ext cx="12134076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617B2A8-A804-4B66-B8A8-0CD78A7EB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7315200"/>
                <a:ext cx="12134076" cy="856068"/>
              </a:xfrm>
              <a:prstGeom prst="rect">
                <a:avLst/>
              </a:prstGeom>
              <a:blipFill>
                <a:blip r:embed="rId5"/>
                <a:stretch>
                  <a:fillRect l="-2060" t="-5000" b="-3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87F647-8E53-4049-9775-908E83940AEC}"/>
                  </a:ext>
                </a:extLst>
              </p:cNvPr>
              <p:cNvSpPr txBox="1"/>
              <p:nvPr/>
            </p:nvSpPr>
            <p:spPr>
              <a:xfrm>
                <a:off x="1600200" y="8534400"/>
                <a:ext cx="13342024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𝑽𝑻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𝑴𝑫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987F647-8E53-4049-9775-908E83940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8534400"/>
                <a:ext cx="13342024" cy="910314"/>
              </a:xfrm>
              <a:prstGeom prst="rect">
                <a:avLst/>
              </a:prstGeom>
              <a:blipFill>
                <a:blip r:embed="rId6"/>
                <a:stretch>
                  <a:fillRect l="-1874" t="-4698" b="-248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3515AAE-44BA-4D76-8FCB-598C3B397B74}"/>
                  </a:ext>
                </a:extLst>
              </p:cNvPr>
              <p:cNvSpPr txBox="1"/>
              <p:nvPr/>
            </p:nvSpPr>
            <p:spPr>
              <a:xfrm>
                <a:off x="2743200" y="9448800"/>
                <a:ext cx="10429042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𝑴𝑩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𝑴𝑫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𝑫𝑪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3515AAE-44BA-4D76-8FCB-598C3B397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9448800"/>
                <a:ext cx="10429042" cy="9103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FA9A09E-63D8-43C2-B310-C2A01C102F61}"/>
                  </a:ext>
                </a:extLst>
              </p:cNvPr>
              <p:cNvSpPr txBox="1"/>
              <p:nvPr/>
            </p:nvSpPr>
            <p:spPr>
              <a:xfrm>
                <a:off x="3283506" y="10348623"/>
                <a:ext cx="9547784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𝑴𝑩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𝑴𝑫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FA9A09E-63D8-43C2-B310-C2A01C102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506" y="10348623"/>
                <a:ext cx="9547784" cy="9103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9F66C9F-92CF-4E48-A53B-949868150965}"/>
                  </a:ext>
                </a:extLst>
              </p:cNvPr>
              <p:cNvSpPr txBox="1"/>
              <p:nvPr/>
            </p:nvSpPr>
            <p:spPr>
              <a:xfrm>
                <a:off x="4462428" y="11313665"/>
                <a:ext cx="9547784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𝑴𝑩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𝑴𝑫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𝑽𝑷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9F66C9F-92CF-4E48-A53B-949868150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428" y="11313665"/>
                <a:ext cx="9547784" cy="9103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3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2" grpId="0"/>
      <p:bldP spid="43" grpId="0"/>
      <p:bldP spid="44" grpId="0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221263" y="2550500"/>
            <a:ext cx="22122428" cy="3587504"/>
            <a:chOff x="1175570" y="3048677"/>
            <a:chExt cx="22124988" cy="3587919"/>
          </a:xfrm>
        </p:grpSpPr>
        <p:sp>
          <p:nvSpPr>
            <p:cNvPr id="3" name="Rounded Rectangle 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grpSp>
          <p:nvGrpSpPr>
            <p:cNvPr id="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grpSp>
            <p:nvGrpSpPr>
              <p:cNvPr id="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1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</p:grpSp>
        </p:grpSp>
      </p:grpSp>
      <p:grpSp>
        <p:nvGrpSpPr>
          <p:cNvPr id="16" name="Group 15"/>
          <p:cNvGrpSpPr/>
          <p:nvPr/>
        </p:nvGrpSpPr>
        <p:grpSpPr>
          <a:xfrm>
            <a:off x="1221263" y="6268576"/>
            <a:ext cx="22059472" cy="6988690"/>
            <a:chOff x="1270511" y="5867400"/>
            <a:chExt cx="22062025" cy="7422948"/>
          </a:xfrm>
        </p:grpSpPr>
        <p:sp>
          <p:nvSpPr>
            <p:cNvPr id="17" name="Rounded Rectangle 16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4" name="Rounded Rectangle 2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 TRANG 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124599" y="3028304"/>
                <a:ext cx="17219354" cy="153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luôn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>
                  <a:spcBef>
                    <a:spcPts val="1200"/>
                  </a:spcBef>
                </a:pPr>
                <a:endParaRPr lang="en-US" sz="4000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599" y="3028304"/>
                <a:ext cx="17219354" cy="1538883"/>
              </a:xfrm>
              <a:prstGeom prst="rect">
                <a:avLst/>
              </a:prstGeom>
              <a:blipFill rotWithShape="1">
                <a:blip r:embed="rId2"/>
                <a:stretch>
                  <a:fillRect l="-1452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21591" y="3955891"/>
                <a:ext cx="11490009" cy="147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591" y="3955891"/>
                <a:ext cx="11490009" cy="1471621"/>
              </a:xfrm>
              <a:prstGeom prst="rect">
                <a:avLst/>
              </a:prstGeom>
              <a:blipFill rotWithShape="1">
                <a:blip r:embed="rId3"/>
                <a:stretch>
                  <a:fillRect l="-2122" t="-2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00200" y="7763223"/>
                <a:ext cx="12134076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𝑽𝑻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7763223"/>
                <a:ext cx="12134076" cy="1533177"/>
              </a:xfrm>
              <a:prstGeom prst="rect">
                <a:avLst/>
              </a:prstGeom>
              <a:blipFill rotWithShape="1">
                <a:blip r:embed="rId4"/>
                <a:stretch>
                  <a:fillRect l="-2060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49015" y="9366013"/>
                <a:ext cx="7210639" cy="1587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𝑪𝑫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𝑫𝑨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015" y="9366013"/>
                <a:ext cx="7210639" cy="15874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92928" y="10827041"/>
                <a:ext cx="8590805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𝑽𝑷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928" y="10827041"/>
                <a:ext cx="8590805" cy="856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757584" y="7763223"/>
                <a:ext cx="9547784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latin typeface="Tahoma" pitchFamily="34" charset="0"/>
                        </a:rPr>
                        <m:t>ó: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𝑫𝑩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584" y="7763223"/>
                <a:ext cx="9547784" cy="8560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9399426" y="10382813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1887200" y="9296400"/>
                <a:ext cx="9547784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𝑫𝑩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0" y="9296400"/>
                <a:ext cx="9547784" cy="8560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24599" y="4953000"/>
                <a:ext cx="6076801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599" y="4953000"/>
                <a:ext cx="6076801" cy="856068"/>
              </a:xfrm>
              <a:prstGeom prst="rect">
                <a:avLst/>
              </a:prstGeom>
              <a:blipFill rotWithShape="1">
                <a:blip r:embed="rId9"/>
                <a:stretch>
                  <a:fillRect l="-4112" t="-5000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3196915" y="10827041"/>
                <a:ext cx="8596285" cy="1517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6915" y="10827041"/>
                <a:ext cx="8596285" cy="1517788"/>
              </a:xfrm>
              <a:prstGeom prst="rect">
                <a:avLst/>
              </a:prstGeom>
              <a:blipFill>
                <a:blip r:embed="rId10"/>
                <a:stretch>
                  <a:fillRect l="-2908" t="-28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/>
          <p:nvPr/>
        </p:nvCxnSpPr>
        <p:spPr>
          <a:xfrm>
            <a:off x="11756396" y="6674499"/>
            <a:ext cx="54604" cy="6636976"/>
          </a:xfrm>
          <a:prstGeom prst="line">
            <a:avLst/>
          </a:prstGeom>
          <a:ln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4" grpId="0"/>
      <p:bldP spid="40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5" name="Rounded Rectangle 2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 TRANG 12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399426" y="10382813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2B3890E-6427-47EC-9D5A-3A8E6594182F}"/>
              </a:ext>
            </a:extLst>
          </p:cNvPr>
          <p:cNvGrpSpPr/>
          <p:nvPr/>
        </p:nvGrpSpPr>
        <p:grpSpPr>
          <a:xfrm>
            <a:off x="1221263" y="2550500"/>
            <a:ext cx="22122428" cy="3587504"/>
            <a:chOff x="1221263" y="2550500"/>
            <a:chExt cx="22122428" cy="358750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4BB8301-C0B5-4C0F-A395-0095BE63053F}"/>
                </a:ext>
              </a:extLst>
            </p:cNvPr>
            <p:cNvGrpSpPr/>
            <p:nvPr/>
          </p:nvGrpSpPr>
          <p:grpSpPr>
            <a:xfrm>
              <a:off x="1221263" y="2550500"/>
              <a:ext cx="22122428" cy="3587504"/>
              <a:chOff x="1221263" y="2550500"/>
              <a:chExt cx="22122428" cy="3587504"/>
            </a:xfrm>
          </p:grpSpPr>
          <p:grpSp>
            <p:nvGrpSpPr>
              <p:cNvPr id="3" name="Group 9"/>
              <p:cNvGrpSpPr/>
              <p:nvPr/>
            </p:nvGrpSpPr>
            <p:grpSpPr>
              <a:xfrm>
                <a:off x="1221263" y="2550500"/>
                <a:ext cx="22122428" cy="3587504"/>
                <a:chOff x="1175570" y="3048677"/>
                <a:chExt cx="22124988" cy="3587919"/>
              </a:xfrm>
            </p:grpSpPr>
            <p:sp>
              <p:nvSpPr>
                <p:cNvPr id="4" name="Rounded Rectangle 3"/>
                <p:cNvSpPr/>
                <p:nvPr/>
              </p:nvSpPr>
              <p:spPr>
                <a:xfrm>
                  <a:off x="1175570" y="3533428"/>
                  <a:ext cx="22124988" cy="3103168"/>
                </a:xfrm>
                <a:prstGeom prst="roundRect">
                  <a:avLst>
                    <a:gd name="adj" fmla="val 7013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ahoma" pitchFamily="34" charset="0"/>
                  </a:endParaRPr>
                </a:p>
              </p:txBody>
            </p:sp>
            <p:grpSp>
              <p:nvGrpSpPr>
                <p:cNvPr id="5" name="Group 2"/>
                <p:cNvGrpSpPr/>
                <p:nvPr/>
              </p:nvGrpSpPr>
              <p:grpSpPr>
                <a:xfrm>
                  <a:off x="1175570" y="3048677"/>
                  <a:ext cx="3903662" cy="969507"/>
                  <a:chOff x="1175570" y="1834705"/>
                  <a:chExt cx="3903662" cy="969507"/>
                </a:xfrm>
              </p:grpSpPr>
              <p:sp>
                <p:nvSpPr>
                  <p:cNvPr id="6" name="Freeform 20"/>
                  <p:cNvSpPr>
                    <a:spLocks/>
                  </p:cNvSpPr>
                  <p:nvPr/>
                </p:nvSpPr>
                <p:spPr bwMode="auto">
                  <a:xfrm rot="16200000" flipV="1">
                    <a:off x="2939696" y="662657"/>
                    <a:ext cx="826615" cy="3452456"/>
                  </a:xfrm>
                  <a:prstGeom prst="round1Rect">
                    <a:avLst/>
                  </a:prstGeom>
                  <a:solidFill>
                    <a:srgbClr val="999158"/>
                  </a:solidFill>
                  <a:ln w="57150">
                    <a:solidFill>
                      <a:srgbClr val="999158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2235430" y="1958752"/>
                    <a:ext cx="2810710" cy="80031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4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Bài </a:t>
                    </a:r>
                    <a:r>
                      <a:rPr lang="vi-VN" sz="4600" b="1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tập </a:t>
                    </a:r>
                    <a:r>
                      <a:rPr lang="en-US" sz="4600" b="1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5</a:t>
                    </a:r>
                    <a:endPara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" name="Round Diagonal Corner Rectangle 7"/>
                  <p:cNvSpPr/>
                  <p:nvPr/>
                </p:nvSpPr>
                <p:spPr>
                  <a:xfrm flipV="1">
                    <a:off x="1175570" y="1834705"/>
                    <a:ext cx="995083" cy="969507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63500">
                    <a:solidFill>
                      <a:srgbClr val="999158"/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Tahoma" pitchFamily="34" charset="0"/>
                    </a:endParaRPr>
                  </a:p>
                </p:txBody>
              </p:sp>
              <p:grpSp>
                <p:nvGrpSpPr>
                  <p:cNvPr id="9" name="Group 2"/>
                  <p:cNvGrpSpPr/>
                  <p:nvPr/>
                </p:nvGrpSpPr>
                <p:grpSpPr>
                  <a:xfrm>
                    <a:off x="1314846" y="1951291"/>
                    <a:ext cx="756925" cy="699372"/>
                    <a:chOff x="7440266" y="3398551"/>
                    <a:chExt cx="757238" cy="765175"/>
                  </a:xfrm>
                  <a:solidFill>
                    <a:srgbClr val="999158"/>
                  </a:solidFill>
                </p:grpSpPr>
                <p:sp>
                  <p:nvSpPr>
                    <p:cNvPr id="10" name="Freeform 1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1"/>
                      <a:ext cx="344488" cy="344488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11" name="Freeform 1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6"/>
                      <a:ext cx="344488" cy="34925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12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13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14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15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16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>
                        <a:latin typeface="Tahoma" pitchFamily="34" charset="0"/>
                      </a:endParaRPr>
                    </a:p>
                  </p:txBody>
                </p: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/>
                  <p:cNvSpPr/>
                  <p:nvPr/>
                </p:nvSpPr>
                <p:spPr>
                  <a:xfrm>
                    <a:off x="5124598" y="3028304"/>
                    <a:ext cx="18040201" cy="76944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ts val="1200"/>
                      </a:spcBef>
                    </a:pP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Cho tam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giác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đều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oMath>
                    </a14:m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cạnh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bằng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a14:m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.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Tính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độ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dài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của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các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vectơ</a:t>
                    </a:r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:</a:t>
                    </a:r>
                  </a:p>
                </p:txBody>
              </p:sp>
            </mc:Choice>
            <mc:Fallback xmlns="">
              <p:sp>
                <p:nvSpPr>
                  <p:cNvPr id="28" name="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4598" y="3028304"/>
                    <a:ext cx="18040201" cy="76944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386" t="-17460" b="-36508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5121591" y="4150102"/>
                    <a:ext cx="3946209" cy="8560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/>
                      <a:t>a.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oMath>
                    </a14:m>
                    <a: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1591" y="4150102"/>
                    <a:ext cx="3946209" cy="85606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173" t="-7857" b="-3428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1506200" y="4114800"/>
                  <a:ext cx="4287694" cy="856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/>
                    <a:t>b.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</m:oMath>
                  </a14:m>
                  <a:endPara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6200" y="4114800"/>
                  <a:ext cx="4287694" cy="856068"/>
                </a:xfrm>
                <a:prstGeom prst="rect">
                  <a:avLst/>
                </a:prstGeom>
                <a:blipFill>
                  <a:blip r:embed="rId4"/>
                  <a:stretch>
                    <a:fillRect l="-5832" t="-3571" b="-3428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CB27DCF-8708-4515-8AA3-15CED0021ED2}"/>
              </a:ext>
            </a:extLst>
          </p:cNvPr>
          <p:cNvGrpSpPr/>
          <p:nvPr/>
        </p:nvGrpSpPr>
        <p:grpSpPr>
          <a:xfrm>
            <a:off x="1162264" y="6445766"/>
            <a:ext cx="22059472" cy="6988690"/>
            <a:chOff x="1284219" y="6421112"/>
            <a:chExt cx="22059472" cy="6988690"/>
          </a:xfrm>
        </p:grpSpPr>
        <p:grpSp>
          <p:nvGrpSpPr>
            <p:cNvPr id="17" name="Group 16"/>
            <p:cNvGrpSpPr/>
            <p:nvPr/>
          </p:nvGrpSpPr>
          <p:grpSpPr>
            <a:xfrm>
              <a:off x="1284219" y="6421112"/>
              <a:ext cx="22059472" cy="6988690"/>
              <a:chOff x="1270511" y="5867400"/>
              <a:chExt cx="22062025" cy="7422948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272210" y="6139011"/>
                <a:ext cx="22060326" cy="7151337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grpSp>
            <p:nvGrpSpPr>
              <p:cNvPr id="19" name="Group 60"/>
              <p:cNvGrpSpPr/>
              <p:nvPr/>
            </p:nvGrpSpPr>
            <p:grpSpPr>
              <a:xfrm>
                <a:off x="1270511" y="5867400"/>
                <a:ext cx="3568119" cy="849746"/>
                <a:chOff x="1224541" y="6305967"/>
                <a:chExt cx="3568119" cy="849746"/>
              </a:xfrm>
            </p:grpSpPr>
            <p:sp>
              <p:nvSpPr>
                <p:cNvPr id="20" name="Freeform 20"/>
                <p:cNvSpPr>
                  <a:spLocks/>
                </p:cNvSpPr>
                <p:nvPr/>
              </p:nvSpPr>
              <p:spPr bwMode="auto">
                <a:xfrm rot="16200000" flipV="1">
                  <a:off x="2880142" y="5238910"/>
                  <a:ext cx="828631" cy="2996405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296330" y="6305967"/>
                  <a:ext cx="2372919" cy="8497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rgbClr val="0999C8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giải</a:t>
                  </a:r>
                  <a:endPara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Round Diagonal Corner Rectangle 21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rgbClr val="0999C8"/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23" name="Freeform 15"/>
                <p:cNvSpPr>
                  <a:spLocks noEditPoints="1"/>
                </p:cNvSpPr>
                <p:nvPr/>
              </p:nvSpPr>
              <p:spPr bwMode="auto">
                <a:xfrm>
                  <a:off x="1423146" y="6394807"/>
                  <a:ext cx="501902" cy="68042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</p:grpSp>
        </p:grpSp>
        <p:pic>
          <p:nvPicPr>
            <p:cNvPr id="48" name="Picture 47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56505" y="7145371"/>
              <a:ext cx="7841577" cy="545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97352-3AA2-49B5-88A6-B264396FA10F}"/>
                  </a:ext>
                </a:extLst>
              </p:cNvPr>
              <p:cNvSpPr txBox="1"/>
              <p:nvPr/>
            </p:nvSpPr>
            <p:spPr>
              <a:xfrm>
                <a:off x="1597729" y="9020666"/>
                <a:ext cx="13342024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</a:rPr>
                  <a:t>   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97352-3AA2-49B5-88A6-B264396FA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29" y="9020666"/>
                <a:ext cx="13342024" cy="910314"/>
              </a:xfrm>
              <a:prstGeom prst="rect">
                <a:avLst/>
              </a:prstGeom>
              <a:blipFill>
                <a:blip r:embed="rId6"/>
                <a:stretch>
                  <a:fillRect t="-5369" b="-248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7522E26-5412-4B46-983F-6E77C35ADB77}"/>
                  </a:ext>
                </a:extLst>
              </p:cNvPr>
              <p:cNvSpPr txBox="1"/>
              <p:nvPr/>
            </p:nvSpPr>
            <p:spPr>
              <a:xfrm>
                <a:off x="1597729" y="7636288"/>
                <a:ext cx="12134076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7522E26-5412-4B46-983F-6E77C35AD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29" y="7636288"/>
                <a:ext cx="12134076" cy="856068"/>
              </a:xfrm>
              <a:prstGeom prst="rect">
                <a:avLst/>
              </a:prstGeom>
              <a:blipFill>
                <a:blip r:embed="rId7"/>
                <a:stretch>
                  <a:fillRect l="-2009" t="-5714" b="-3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0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4" name="Rounded Rectangle 2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 TRANG 12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9399426" y="10382813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3B8914-948C-4891-ABFC-93877E0BE97A}"/>
              </a:ext>
            </a:extLst>
          </p:cNvPr>
          <p:cNvGrpSpPr/>
          <p:nvPr/>
        </p:nvGrpSpPr>
        <p:grpSpPr>
          <a:xfrm>
            <a:off x="1221263" y="2337047"/>
            <a:ext cx="22122428" cy="2851195"/>
            <a:chOff x="1221263" y="2337047"/>
            <a:chExt cx="22122428" cy="3587504"/>
          </a:xfrm>
        </p:grpSpPr>
        <p:grpSp>
          <p:nvGrpSpPr>
            <p:cNvPr id="2" name="Group 9"/>
            <p:cNvGrpSpPr/>
            <p:nvPr/>
          </p:nvGrpSpPr>
          <p:grpSpPr>
            <a:xfrm>
              <a:off x="1221263" y="2337047"/>
              <a:ext cx="22122428" cy="3587504"/>
              <a:chOff x="1175570" y="3048677"/>
              <a:chExt cx="22124988" cy="3587919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175570" y="3533428"/>
                <a:ext cx="22124988" cy="3103168"/>
              </a:xfrm>
              <a:prstGeom prst="roundRect">
                <a:avLst>
                  <a:gd name="adj" fmla="val 701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grpSp>
            <p:nvGrpSpPr>
              <p:cNvPr id="4" name="Group 2"/>
              <p:cNvGrpSpPr/>
              <p:nvPr/>
            </p:nvGrpSpPr>
            <p:grpSpPr>
              <a:xfrm>
                <a:off x="1175570" y="3048677"/>
                <a:ext cx="3903662" cy="969507"/>
                <a:chOff x="1175570" y="1834705"/>
                <a:chExt cx="3903662" cy="969507"/>
              </a:xfrm>
            </p:grpSpPr>
            <p:sp>
              <p:nvSpPr>
                <p:cNvPr id="5" name="Freeform 20"/>
                <p:cNvSpPr>
                  <a:spLocks/>
                </p:cNvSpPr>
                <p:nvPr/>
              </p:nvSpPr>
              <p:spPr bwMode="auto">
                <a:xfrm rot="16200000" flipV="1">
                  <a:off x="2939696" y="662657"/>
                  <a:ext cx="826615" cy="3452456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235430" y="1958752"/>
                  <a:ext cx="2810710" cy="8003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</a:t>
                  </a:r>
                  <a:r>
                    <a:rPr lang="vi-VN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 </a:t>
                  </a:r>
                  <a:r>
                    <a:rPr lang="en-US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" name="Round Diagonal Corner Rectangle 6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ahoma" pitchFamily="34" charset="0"/>
                  </a:endParaRPr>
                </a:p>
              </p:txBody>
            </p:sp>
            <p:grpSp>
              <p:nvGrpSpPr>
                <p:cNvPr id="8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1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5124599" y="3028304"/>
                  <a:ext cx="17893278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tam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đều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cạnh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dài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vectơ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:</a:t>
                  </a: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4599" y="3028304"/>
                  <a:ext cx="17893278" cy="769441"/>
                </a:xfrm>
                <a:prstGeom prst="rect">
                  <a:avLst/>
                </a:prstGeom>
                <a:blipFill>
                  <a:blip r:embed="rId3"/>
                  <a:stretch>
                    <a:fillRect l="-1397" t="-20792" b="-7029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505200" y="4356502"/>
                  <a:ext cx="6259681" cy="856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/>
                    <a:t>b.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4356502"/>
                  <a:ext cx="6259681" cy="856068"/>
                </a:xfrm>
                <a:prstGeom prst="rect">
                  <a:avLst/>
                </a:prstGeom>
                <a:blipFill>
                  <a:blip r:embed="rId4"/>
                  <a:stretch>
                    <a:fillRect l="-3895" t="-5405" b="-693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C9B028-A45F-49B2-ACA0-3DB49A834641}"/>
              </a:ext>
            </a:extLst>
          </p:cNvPr>
          <p:cNvGrpSpPr/>
          <p:nvPr/>
        </p:nvGrpSpPr>
        <p:grpSpPr>
          <a:xfrm>
            <a:off x="1284219" y="5352409"/>
            <a:ext cx="22059472" cy="7876463"/>
            <a:chOff x="1066800" y="5458537"/>
            <a:chExt cx="22059472" cy="7876463"/>
          </a:xfrm>
        </p:grpSpPr>
        <p:grpSp>
          <p:nvGrpSpPr>
            <p:cNvPr id="16" name="Group 15"/>
            <p:cNvGrpSpPr/>
            <p:nvPr/>
          </p:nvGrpSpPr>
          <p:grpSpPr>
            <a:xfrm>
              <a:off x="1066800" y="5458537"/>
              <a:ext cx="22059472" cy="7876463"/>
              <a:chOff x="1270511" y="5867400"/>
              <a:chExt cx="22062025" cy="7422948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272210" y="6139011"/>
                <a:ext cx="22060326" cy="7151337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grpSp>
            <p:nvGrpSpPr>
              <p:cNvPr id="18" name="Group 60"/>
              <p:cNvGrpSpPr/>
              <p:nvPr/>
            </p:nvGrpSpPr>
            <p:grpSpPr>
              <a:xfrm>
                <a:off x="1270511" y="5867400"/>
                <a:ext cx="3568119" cy="849746"/>
                <a:chOff x="1224541" y="6305967"/>
                <a:chExt cx="3568119" cy="849746"/>
              </a:xfrm>
            </p:grpSpPr>
            <p:sp>
              <p:nvSpPr>
                <p:cNvPr id="19" name="Freeform 20"/>
                <p:cNvSpPr>
                  <a:spLocks/>
                </p:cNvSpPr>
                <p:nvPr/>
              </p:nvSpPr>
              <p:spPr bwMode="auto">
                <a:xfrm rot="16200000" flipV="1">
                  <a:off x="2880142" y="5238910"/>
                  <a:ext cx="828631" cy="2996405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296330" y="6305967"/>
                  <a:ext cx="2372919" cy="8497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rgbClr val="0999C8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giải</a:t>
                  </a:r>
                  <a:endPara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ound Diagonal Corner Rectangle 20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rgbClr val="0999C8"/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22" name="Freeform 15"/>
                <p:cNvSpPr>
                  <a:spLocks noEditPoints="1"/>
                </p:cNvSpPr>
                <p:nvPr/>
              </p:nvSpPr>
              <p:spPr bwMode="auto">
                <a:xfrm>
                  <a:off x="1423146" y="6394807"/>
                  <a:ext cx="501902" cy="68042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</p:grpSp>
        </p:grpSp>
        <p:pic>
          <p:nvPicPr>
            <p:cNvPr id="52" name="Picture 51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126888" y="6317377"/>
              <a:ext cx="7301280" cy="6013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3BCAFAC-7DCC-4461-A347-10E87CBB026B}"/>
                  </a:ext>
                </a:extLst>
              </p:cNvPr>
              <p:cNvSpPr txBox="1"/>
              <p:nvPr/>
            </p:nvSpPr>
            <p:spPr>
              <a:xfrm>
                <a:off x="1718747" y="6651940"/>
                <a:ext cx="12134076" cy="853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3BCAFAC-7DCC-4461-A347-10E87CBB0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747" y="6651940"/>
                <a:ext cx="12134076" cy="853567"/>
              </a:xfrm>
              <a:prstGeom prst="rect">
                <a:avLst/>
              </a:prstGeom>
              <a:blipFill>
                <a:blip r:embed="rId6"/>
                <a:stretch>
                  <a:fillRect l="-2060" t="-5714" b="-32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AB3164B-B21A-44AF-89E7-6CB0946BADB0}"/>
                  </a:ext>
                </a:extLst>
              </p:cNvPr>
              <p:cNvSpPr txBox="1"/>
              <p:nvPr/>
            </p:nvSpPr>
            <p:spPr>
              <a:xfrm>
                <a:off x="1649276" y="7822764"/>
                <a:ext cx="14292317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AB3164B-B21A-44AF-89E7-6CB0946BA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276" y="7822764"/>
                <a:ext cx="14292317" cy="910314"/>
              </a:xfrm>
              <a:prstGeom prst="rect">
                <a:avLst/>
              </a:prstGeom>
              <a:blipFill>
                <a:blip r:embed="rId7"/>
                <a:stretch>
                  <a:fillRect l="-1749" t="-4667" b="-2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FBC9D85-F055-48BD-9495-FBB1BA27510A}"/>
                  </a:ext>
                </a:extLst>
              </p:cNvPr>
              <p:cNvSpPr txBox="1"/>
              <p:nvPr/>
            </p:nvSpPr>
            <p:spPr>
              <a:xfrm>
                <a:off x="1638480" y="9096713"/>
                <a:ext cx="129540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</a:rPr>
                  <a:t>Tam </a:t>
                </a:r>
                <a:r>
                  <a:rPr lang="en-US" sz="4400" b="1" dirty="0" err="1">
                    <a:latin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𝑨𝑪𝑫</m:t>
                    </m:r>
                  </m:oMath>
                </a14:m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𝑨𝑪𝑫</m:t>
                    </m:r>
                  </m:oMath>
                </a14:m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vuông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itchFamily="34" charset="0"/>
                  </a:rPr>
                  <a:t>. </a:t>
                </a:r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FBC9D85-F055-48BD-9495-FBB1BA275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480" y="9096713"/>
                <a:ext cx="12954000" cy="1446550"/>
              </a:xfrm>
              <a:prstGeom prst="rect">
                <a:avLst/>
              </a:prstGeom>
              <a:blipFill>
                <a:blip r:embed="rId8"/>
                <a:stretch>
                  <a:fillRect l="-1929" t="-8824" b="-184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A58AD34-2CE3-44E7-803B-5B49026D2571}"/>
                  </a:ext>
                </a:extLst>
              </p:cNvPr>
              <p:cNvSpPr txBox="1"/>
              <p:nvPr/>
            </p:nvSpPr>
            <p:spPr>
              <a:xfrm>
                <a:off x="1626323" y="10744498"/>
                <a:ext cx="12130077" cy="86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</a:rPr>
                  <a:t>Do </a:t>
                </a:r>
                <a:r>
                  <a:rPr lang="en-US" sz="4400" b="1" dirty="0" err="1">
                    <a:latin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A58AD34-2CE3-44E7-803B-5B49026D2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323" y="10744498"/>
                <a:ext cx="12130077" cy="866519"/>
              </a:xfrm>
              <a:prstGeom prst="rect">
                <a:avLst/>
              </a:prstGeom>
              <a:blipFill>
                <a:blip r:embed="rId9"/>
                <a:stretch>
                  <a:fillRect l="-2060" t="-4930" b="-316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A8A02A8-F8B0-4D45-9012-B08B3172A7CB}"/>
                  </a:ext>
                </a:extLst>
              </p:cNvPr>
              <p:cNvSpPr txBox="1"/>
              <p:nvPr/>
            </p:nvSpPr>
            <p:spPr>
              <a:xfrm>
                <a:off x="1661905" y="11916142"/>
                <a:ext cx="15675895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A8A02A8-F8B0-4D45-9012-B08B3172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905" y="11916142"/>
                <a:ext cx="15675895" cy="910314"/>
              </a:xfrm>
              <a:prstGeom prst="rect">
                <a:avLst/>
              </a:prstGeom>
              <a:blipFill>
                <a:blip r:embed="rId10"/>
                <a:stretch>
                  <a:fillRect l="-1595" t="-5369" b="-248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2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6" grpId="0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333928" y="5762187"/>
            <a:ext cx="22059472" cy="6988690"/>
            <a:chOff x="1270511" y="5867400"/>
            <a:chExt cx="22062025" cy="7422948"/>
          </a:xfrm>
        </p:grpSpPr>
        <p:sp>
          <p:nvSpPr>
            <p:cNvPr id="17" name="Rounded Rectangle 16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ound Diagonal Corner Rectangle 2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sp>
            <p:nvSpPr>
              <p:cNvPr id="2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4" name="Rounded Rectangle 2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 TRANG 12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18E183-BEEE-46AD-A2CE-A75D1CD18810}"/>
              </a:ext>
            </a:extLst>
          </p:cNvPr>
          <p:cNvGrpSpPr/>
          <p:nvPr/>
        </p:nvGrpSpPr>
        <p:grpSpPr>
          <a:xfrm>
            <a:off x="1270972" y="2484324"/>
            <a:ext cx="22122428" cy="3124200"/>
            <a:chOff x="1221263" y="2209800"/>
            <a:chExt cx="22122428" cy="3124200"/>
          </a:xfrm>
        </p:grpSpPr>
        <p:grpSp>
          <p:nvGrpSpPr>
            <p:cNvPr id="2" name="Group 9"/>
            <p:cNvGrpSpPr/>
            <p:nvPr/>
          </p:nvGrpSpPr>
          <p:grpSpPr>
            <a:xfrm>
              <a:off x="1221263" y="2209800"/>
              <a:ext cx="22122428" cy="3124200"/>
              <a:chOff x="1175570" y="3048677"/>
              <a:chExt cx="22124988" cy="3587919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175570" y="3533428"/>
                <a:ext cx="22124988" cy="3103168"/>
              </a:xfrm>
              <a:prstGeom prst="roundRect">
                <a:avLst>
                  <a:gd name="adj" fmla="val 701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</a:endParaRPr>
              </a:p>
            </p:txBody>
          </p:sp>
          <p:grpSp>
            <p:nvGrpSpPr>
              <p:cNvPr id="4" name="Group 2"/>
              <p:cNvGrpSpPr/>
              <p:nvPr/>
            </p:nvGrpSpPr>
            <p:grpSpPr>
              <a:xfrm>
                <a:off x="1175570" y="3048677"/>
                <a:ext cx="3903662" cy="1043042"/>
                <a:chOff x="1175570" y="1834705"/>
                <a:chExt cx="3903662" cy="1043042"/>
              </a:xfrm>
            </p:grpSpPr>
            <p:sp>
              <p:nvSpPr>
                <p:cNvPr id="5" name="Freeform 20"/>
                <p:cNvSpPr>
                  <a:spLocks/>
                </p:cNvSpPr>
                <p:nvPr/>
              </p:nvSpPr>
              <p:spPr bwMode="auto">
                <a:xfrm rot="16200000" flipV="1">
                  <a:off x="2939696" y="662657"/>
                  <a:ext cx="826615" cy="3452456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Tahoma" pitchFamily="34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235430" y="1958753"/>
                  <a:ext cx="2810710" cy="9189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</a:t>
                  </a:r>
                  <a:r>
                    <a:rPr lang="vi-VN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 8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" name="Round Diagonal Corner Rectangle 6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ahoma" pitchFamily="34" charset="0"/>
                  </a:endParaRPr>
                </a:p>
              </p:txBody>
            </p:sp>
            <p:grpSp>
              <p:nvGrpSpPr>
                <p:cNvPr id="8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1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  <p:sp>
                <p:nvSpPr>
                  <p:cNvPr id="1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atin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5124599" y="3028304"/>
                  <a:ext cx="17219354" cy="20324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en-US" sz="4400" b="1" dirty="0">
                      <a:latin typeface="Tahoma" pitchFamily="34" charset="0"/>
                    </a:rPr>
                    <a:t>Cho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</a:rPr>
                    <a:t>. 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sz="4400" b="1" dirty="0">
                      <a:latin typeface="Tahoma" pitchFamily="34" charset="0"/>
                    </a:rPr>
                    <a:t>So </a:t>
                  </a:r>
                  <a:r>
                    <a:rPr lang="en-US" sz="4400" b="1" dirty="0" err="1">
                      <a:latin typeface="Tahoma" pitchFamily="34" charset="0"/>
                    </a:rPr>
                    <a:t>sánh</a:t>
                  </a:r>
                  <a:r>
                    <a:rPr lang="en-US" sz="4400" b="1" dirty="0">
                      <a:latin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</a:rPr>
                    <a:t>độ</a:t>
                  </a:r>
                  <a:r>
                    <a:rPr lang="en-US" sz="4400" b="1" dirty="0">
                      <a:latin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</a:rPr>
                    <a:t>dài</a:t>
                  </a:r>
                  <a:r>
                    <a:rPr lang="en-US" sz="4400" b="1" dirty="0">
                      <a:latin typeface="Tahoma" pitchFamily="34" charset="0"/>
                    </a:rPr>
                    <a:t>, </a:t>
                  </a:r>
                  <a:r>
                    <a:rPr lang="en-US" sz="4400" b="1" dirty="0" err="1">
                      <a:latin typeface="Tahoma" pitchFamily="34" charset="0"/>
                    </a:rPr>
                    <a:t>phương</a:t>
                  </a:r>
                  <a:r>
                    <a:rPr lang="en-US" sz="4400" b="1" dirty="0">
                      <a:latin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</a:rPr>
                    <a:t>hướng</a:t>
                  </a:r>
                  <a:r>
                    <a:rPr lang="en-US" sz="4400" b="1" dirty="0">
                      <a:latin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</a:rPr>
                    <a:t>của</a:t>
                  </a:r>
                  <a:r>
                    <a:rPr lang="en-US" sz="4400" b="1" dirty="0">
                      <a:latin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</a:rPr>
                    <a:t>hai</a:t>
                  </a:r>
                  <a:r>
                    <a:rPr lang="en-US" sz="4400" b="1" dirty="0">
                      <a:latin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</a:rPr>
                    <a:t>vectơ</a:t>
                  </a:r>
                  <a:r>
                    <a:rPr lang="en-US" sz="4400" b="1" dirty="0">
                      <a:latin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4599" y="3028304"/>
                  <a:ext cx="17219354" cy="2032416"/>
                </a:xfrm>
                <a:prstGeom prst="rect">
                  <a:avLst/>
                </a:prstGeom>
                <a:blipFill>
                  <a:blip r:embed="rId2"/>
                  <a:stretch>
                    <a:fillRect l="-1452" b="-1321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01324" y="7162800"/>
                <a:ext cx="12134076" cy="3613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</a:endParaRPr>
              </a:p>
              <a:p>
                <a:endParaRPr lang="en-US" sz="4400" dirty="0">
                  <a:latin typeface="Tahoma" pitchFamily="34" charset="0"/>
                </a:endParaRPr>
              </a:p>
              <a:p>
                <a:pPr lvl="0"/>
                <a:endParaRPr lang="en-US" sz="4400" dirty="0">
                  <a:latin typeface="Tahoma" pitchFamily="34" charset="0"/>
                </a:endParaRPr>
              </a:p>
              <a:p>
                <a:endParaRPr lang="en-US" sz="4400" dirty="0">
                  <a:latin typeface="Tahoma" pitchFamily="34" charset="0"/>
                </a:endParaRPr>
              </a:p>
              <a:p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324" y="7162800"/>
                <a:ext cx="12134076" cy="3613425"/>
              </a:xfrm>
              <a:prstGeom prst="rect">
                <a:avLst/>
              </a:prstGeom>
              <a:blipFill rotWithShape="1">
                <a:blip r:embed="rId3"/>
                <a:stretch>
                  <a:fillRect l="-2009" t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9399426" y="10382813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52883" y="8821477"/>
                <a:ext cx="14292317" cy="87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cùng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dài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ngược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hướng</a:t>
                </a:r>
                <a:r>
                  <a:rPr lang="en-US" sz="4400" b="1" dirty="0">
                    <a:latin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883" y="8821477"/>
                <a:ext cx="14292317" cy="870110"/>
              </a:xfrm>
              <a:prstGeom prst="rect">
                <a:avLst/>
              </a:prstGeom>
              <a:blipFill>
                <a:blip r:embed="rId4"/>
                <a:stretch>
                  <a:fillRect l="-1706" t="-3497" b="-314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5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27;p3"/>
          <p:cNvGrpSpPr/>
          <p:nvPr/>
        </p:nvGrpSpPr>
        <p:grpSpPr>
          <a:xfrm>
            <a:off x="505981" y="5256848"/>
            <a:ext cx="23615436" cy="1370247"/>
            <a:chOff x="241306" y="1268432"/>
            <a:chExt cx="11316104" cy="685168"/>
          </a:xfrm>
        </p:grpSpPr>
        <p:sp>
          <p:nvSpPr>
            <p:cNvPr id="5" name="Google Shape;428;p3"/>
            <p:cNvSpPr/>
            <p:nvPr/>
          </p:nvSpPr>
          <p:spPr>
            <a:xfrm>
              <a:off x="2912205" y="131728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30;p3"/>
            <p:cNvSpPr/>
            <p:nvPr/>
          </p:nvSpPr>
          <p:spPr>
            <a:xfrm>
              <a:off x="531851" y="1268432"/>
              <a:ext cx="190969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2;p3"/>
            <p:cNvSpPr/>
            <p:nvPr/>
          </p:nvSpPr>
          <p:spPr>
            <a:xfrm>
              <a:off x="5570234" y="1329133"/>
              <a:ext cx="2430623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4;p3"/>
            <p:cNvSpPr/>
            <p:nvPr/>
          </p:nvSpPr>
          <p:spPr>
            <a:xfrm>
              <a:off x="8436041" y="1336332"/>
              <a:ext cx="312136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436;p3"/>
          <p:cNvSpPr/>
          <p:nvPr/>
        </p:nvSpPr>
        <p:spPr>
          <a:xfrm>
            <a:off x="11027471" y="5476565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9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37;p3"/>
          <p:cNvSpPr/>
          <p:nvPr/>
        </p:nvSpPr>
        <p:spPr>
          <a:xfrm>
            <a:off x="1776256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438;p3"/>
          <p:cNvSpPr/>
          <p:nvPr/>
        </p:nvSpPr>
        <p:spPr>
          <a:xfrm>
            <a:off x="7865076" y="3359372"/>
            <a:ext cx="2970407" cy="83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Google Shape;439;p3"/>
          <p:cNvSpPr/>
          <p:nvPr/>
        </p:nvSpPr>
        <p:spPr>
          <a:xfrm>
            <a:off x="14322629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40;p3"/>
          <p:cNvSpPr/>
          <p:nvPr/>
        </p:nvSpPr>
        <p:spPr>
          <a:xfrm>
            <a:off x="19965805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8" name="Google Shape;441;p3"/>
          <p:cNvGrpSpPr/>
          <p:nvPr/>
        </p:nvGrpSpPr>
        <p:grpSpPr>
          <a:xfrm>
            <a:off x="32726" y="2744262"/>
            <a:ext cx="24088692" cy="2202905"/>
            <a:chOff x="923003" y="3917552"/>
            <a:chExt cx="24090260" cy="2203048"/>
          </a:xfrm>
        </p:grpSpPr>
        <p:sp>
          <p:nvSpPr>
            <p:cNvPr id="19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3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9" tIns="45697" rIns="91419" bIns="45697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4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9" tIns="45697" rIns="91419" bIns="45697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2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901D2D-D4FC-40B7-BAA1-251CE56E504A}"/>
              </a:ext>
            </a:extLst>
          </p:cNvPr>
          <p:cNvGrpSpPr/>
          <p:nvPr/>
        </p:nvGrpSpPr>
        <p:grpSpPr>
          <a:xfrm>
            <a:off x="-28952" y="1774255"/>
            <a:ext cx="19735646" cy="830943"/>
            <a:chOff x="90636" y="1892299"/>
            <a:chExt cx="19736931" cy="830995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2D822355-FD29-457D-BF09-A283B07506F9}"/>
                </a:ext>
              </a:extLst>
            </p:cNvPr>
            <p:cNvSpPr/>
            <p:nvPr/>
          </p:nvSpPr>
          <p:spPr>
            <a:xfrm>
              <a:off x="90636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DEB472D-767F-4E56-BE79-F491D59A573E}"/>
                </a:ext>
              </a:extLst>
            </p:cNvPr>
            <p:cNvSpPr txBox="1"/>
            <p:nvPr/>
          </p:nvSpPr>
          <p:spPr>
            <a:xfrm>
              <a:off x="1082675" y="1913523"/>
              <a:ext cx="184743" cy="754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195E5C-B028-4454-8F32-F58F7EE27D1B}"/>
                </a:ext>
              </a:extLst>
            </p:cNvPr>
            <p:cNvSpPr txBox="1"/>
            <p:nvPr/>
          </p:nvSpPr>
          <p:spPr>
            <a:xfrm>
              <a:off x="2544453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819B871-C2A5-4DFB-94AA-327C0F0CDAC3}"/>
                  </a:ext>
                </a:extLst>
              </p:cNvPr>
              <p:cNvSpPr txBox="1"/>
              <p:nvPr/>
            </p:nvSpPr>
            <p:spPr>
              <a:xfrm>
                <a:off x="6527019" y="5544820"/>
                <a:ext cx="3882899" cy="717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𝑩𝑨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819B871-C2A5-4DFB-94AA-327C0F0CD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019" y="5544820"/>
                <a:ext cx="3882899" cy="7172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/>
              <p:nvPr/>
            </p:nvSpPr>
            <p:spPr>
              <a:xfrm>
                <a:off x="12195301" y="5638800"/>
                <a:ext cx="3882899" cy="717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𝑩𝑪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𝑩𝑨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𝑩𝑫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5F21C8-DCC3-4173-9F33-78C3EE6A1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5301" y="5638800"/>
                <a:ext cx="3882899" cy="7172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/>
              <p:nvPr/>
            </p:nvSpPr>
            <p:spPr>
              <a:xfrm>
                <a:off x="17830800" y="5599827"/>
                <a:ext cx="4826176" cy="717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𝑪𝑨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A044D21-17BA-4E77-917B-9EF0914B2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800" y="5599827"/>
                <a:ext cx="4826176" cy="7172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839616" y="3711714"/>
                <a:ext cx="1733458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itchFamily="34" charset="0"/>
                  </a:rPr>
                  <a:t>Cho hình 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pt-BR" sz="4400" b="1" dirty="0">
                    <a:latin typeface="Tahoma" pitchFamily="34" charset="0"/>
                  </a:rPr>
                  <a:t>. Đẳng thức nào sau đây đúng?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616" y="3711714"/>
                <a:ext cx="17334584" cy="769441"/>
              </a:xfrm>
              <a:prstGeom prst="rect">
                <a:avLst/>
              </a:prstGeom>
              <a:blipFill>
                <a:blip r:embed="rId7"/>
                <a:stretch>
                  <a:fillRect l="-1442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678985" y="5531152"/>
                <a:ext cx="3197815" cy="717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𝑩𝑪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𝑪𝑨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985" y="5531152"/>
                <a:ext cx="3197815" cy="71724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0" y="6400800"/>
            <a:ext cx="24144766" cy="7315200"/>
            <a:chOff x="48567" y="4381500"/>
            <a:chExt cx="24079792" cy="7004364"/>
          </a:xfrm>
        </p:grpSpPr>
        <p:sp>
          <p:nvSpPr>
            <p:cNvPr id="62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1" y="4997567"/>
              <a:ext cx="23774398" cy="638829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p:grpSp>
          <p:nvGrpSpPr>
            <p:cNvPr id="63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64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9" tIns="45697" rIns="91419" bIns="45697" anchor="t" anchorCtr="0">
                <a:noAutofit/>
              </a:bodyPr>
              <a:lstStyle/>
              <a:p>
                <a:endParaRPr dirty="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Calibri"/>
                </a:endParaRPr>
              </a:p>
            </p:txBody>
          </p:sp>
          <p:sp>
            <p:nvSpPr>
              <p:cNvPr id="65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9" tIns="45697" rIns="91419" bIns="45697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66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447800" y="7915623"/>
                <a:ext cx="12192000" cy="15331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sz="4400" dirty="0">
                    <a:latin typeface="Tahoma" pitchFamily="34" charset="0"/>
                  </a:rPr>
                  <a:t>Ta </a:t>
                </a:r>
                <a:r>
                  <a:rPr lang="fr-FR" sz="4400" dirty="0" err="1">
                    <a:latin typeface="Tahoma" pitchFamily="34" charset="0"/>
                  </a:rPr>
                  <a:t>có</a:t>
                </a:r>
                <a:r>
                  <a:rPr lang="fr-FR" sz="4400" dirty="0">
                    <a:latin typeface="Tahoma" pitchFamily="34" charset="0"/>
                  </a:rPr>
                  <a:t> :</a:t>
                </a:r>
                <a:endParaRPr lang="en-US" sz="4400" dirty="0">
                  <a:latin typeface="Tahoma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4400" b="1">
                    <a:latin typeface="Tahoma" pitchFamily="34" charset="0"/>
                    <a:sym typeface="Wingdings"/>
                  </a:rPr>
                  <a:t></a:t>
                </a:r>
                <a:r>
                  <a:rPr lang="fr-FR" sz="4400" b="1">
                    <a:latin typeface="Tahoma" pitchFamily="34" charset="0"/>
                  </a:rPr>
                  <a:t> A sai</a:t>
                </a:r>
                <a:r>
                  <a:rPr lang="fr-FR" sz="4400" b="1" dirty="0">
                    <a:latin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7915623"/>
                <a:ext cx="12192000" cy="1533177"/>
              </a:xfrm>
              <a:prstGeom prst="rect">
                <a:avLst/>
              </a:prstGeom>
              <a:blipFill>
                <a:blip r:embed="rId10"/>
                <a:stretch>
                  <a:fillRect l="-2050" t="-7937" b="-174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415953" y="9706944"/>
                <a:ext cx="7674730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sym typeface="Wingdings"/>
                  </a:rPr>
                  <a:t></a:t>
                </a:r>
                <a:r>
                  <a:rPr lang="fr-FR" b="1" dirty="0">
                    <a:latin typeface="Tahoma" pitchFamily="34" charset="0"/>
                  </a:rPr>
                  <a:t> B </a:t>
                </a:r>
                <a:r>
                  <a:rPr lang="fr-FR" b="1" dirty="0" err="1">
                    <a:latin typeface="Tahoma" pitchFamily="34" charset="0"/>
                  </a:rPr>
                  <a:t>sai</a:t>
                </a:r>
                <a:r>
                  <a:rPr lang="fr-FR" b="1" dirty="0">
                    <a:latin typeface="Tahoma" pitchFamily="34" charset="0"/>
                  </a:rPr>
                  <a:t>.</a:t>
                </a:r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953" y="9706944"/>
                <a:ext cx="7674730" cy="856068"/>
              </a:xfrm>
              <a:prstGeom prst="rect">
                <a:avLst/>
              </a:prstGeom>
              <a:blipFill>
                <a:blip r:embed="rId11"/>
                <a:stretch>
                  <a:fillRect t="-4965" r="-2224" b="-319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447800" y="10896044"/>
                <a:ext cx="13959271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fr-FR" sz="4400" b="1" dirty="0">
                    <a:latin typeface="Tahoma" pitchFamily="34" charset="0"/>
                  </a:rPr>
                  <a:t>(</a:t>
                </a:r>
                <a:r>
                  <a:rPr lang="fr-FR" sz="4400" b="1" dirty="0" err="1">
                    <a:latin typeface="Tahoma" pitchFamily="34" charset="0"/>
                  </a:rPr>
                  <a:t>quy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tắc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hình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bình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hành</a:t>
                </a:r>
                <a:r>
                  <a:rPr lang="fr-FR" sz="4400" b="1" dirty="0">
                    <a:latin typeface="Tahoma" pitchFamily="34" charset="0"/>
                  </a:rPr>
                  <a:t>)</a:t>
                </a:r>
                <a:r>
                  <a:rPr lang="en-US" sz="4400" b="1" dirty="0">
                    <a:latin typeface="Tahoma" pitchFamily="34" charset="0"/>
                    <a:sym typeface="Wingdings"/>
                  </a:rPr>
                  <a:t>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b="1" dirty="0">
                    <a:latin typeface="Tahoma" pitchFamily="34" charset="0"/>
                  </a:rPr>
                  <a:t>C </a:t>
                </a:r>
                <a:r>
                  <a:rPr lang="fr-FR" b="1" dirty="0" err="1">
                    <a:latin typeface="Tahoma" pitchFamily="34" charset="0"/>
                  </a:rPr>
                  <a:t>đúng</a:t>
                </a:r>
                <a:r>
                  <a:rPr lang="fr-FR" b="1" dirty="0">
                    <a:latin typeface="Tahoma" pitchFamily="34" charset="0"/>
                  </a:rPr>
                  <a:t>.</a:t>
                </a:r>
                <a:endParaRPr lang="en-US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0896044"/>
                <a:ext cx="13959271" cy="856068"/>
              </a:xfrm>
              <a:prstGeom prst="rect">
                <a:avLst/>
              </a:prstGeom>
              <a:blipFill>
                <a:blip r:embed="rId12"/>
                <a:stretch>
                  <a:fillRect t="-5674" r="-874" b="-319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475050" y="12191444"/>
                <a:ext cx="7597786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b="1" dirty="0">
                    <a:latin typeface="Tahoma" pitchFamily="34" charset="0"/>
                    <a:sym typeface="Wingdings"/>
                  </a:rPr>
                  <a:t></a:t>
                </a:r>
                <a:r>
                  <a:rPr lang="fr-FR" b="1" dirty="0">
                    <a:latin typeface="Tahoma" pitchFamily="34" charset="0"/>
                  </a:rPr>
                  <a:t> D </a:t>
                </a:r>
                <a:r>
                  <a:rPr lang="fr-FR" b="1" dirty="0" err="1">
                    <a:latin typeface="Tahoma" pitchFamily="34" charset="0"/>
                  </a:rPr>
                  <a:t>sai</a:t>
                </a:r>
                <a:r>
                  <a:rPr lang="fr-FR" b="1" dirty="0">
                    <a:latin typeface="Tahoma" pitchFamily="34" charset="0"/>
                  </a:rPr>
                  <a:t>.</a:t>
                </a:r>
                <a:endParaRPr lang="en-US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050" y="12191444"/>
                <a:ext cx="7597786" cy="856068"/>
              </a:xfrm>
              <a:prstGeom prst="rect">
                <a:avLst/>
              </a:prstGeom>
              <a:blipFill>
                <a:blip r:embed="rId13"/>
                <a:stretch>
                  <a:fillRect t="-3571" r="-2167" b="-33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ED98572B-A778-4499-A726-E4B176378D62}"/>
              </a:ext>
            </a:extLst>
          </p:cNvPr>
          <p:cNvGrpSpPr/>
          <p:nvPr/>
        </p:nvGrpSpPr>
        <p:grpSpPr>
          <a:xfrm>
            <a:off x="16122295" y="7256104"/>
            <a:ext cx="7444226" cy="6378289"/>
            <a:chOff x="16107050" y="7299762"/>
            <a:chExt cx="7444226" cy="6378289"/>
          </a:xfrm>
        </p:grpSpPr>
        <p:sp>
          <p:nvSpPr>
            <p:cNvPr id="73" name="Rounded Rectangle 3"/>
            <p:cNvSpPr/>
            <p:nvPr/>
          </p:nvSpPr>
          <p:spPr>
            <a:xfrm>
              <a:off x="16107050" y="7299762"/>
              <a:ext cx="7444226" cy="6378289"/>
            </a:xfrm>
            <a:prstGeom prst="roundRect">
              <a:avLst>
                <a:gd name="adj" fmla="val 3179"/>
              </a:avLst>
            </a:prstGeom>
            <a:noFill/>
            <a:ln w="38100">
              <a:solidFill>
                <a:srgbClr val="EAEAEA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9" tIns="45715" rIns="91429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pic>
          <p:nvPicPr>
            <p:cNvPr id="74" name="Picture 73"/>
            <p:cNvPicPr/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6471491" y="7902613"/>
              <a:ext cx="6988627" cy="5515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6313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4" grpId="0"/>
      <p:bldP spid="67" grpId="0"/>
      <p:bldP spid="68" grpId="0"/>
      <p:bldP spid="69" grpId="0"/>
      <p:bldP spid="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7;p3"/>
          <p:cNvGrpSpPr/>
          <p:nvPr/>
        </p:nvGrpSpPr>
        <p:grpSpPr>
          <a:xfrm>
            <a:off x="505981" y="5102861"/>
            <a:ext cx="23615436" cy="1370247"/>
            <a:chOff x="241306" y="1268432"/>
            <a:chExt cx="11316104" cy="685168"/>
          </a:xfrm>
        </p:grpSpPr>
        <p:sp>
          <p:nvSpPr>
            <p:cNvPr id="3" name="Google Shape;428;p3"/>
            <p:cNvSpPr/>
            <p:nvPr/>
          </p:nvSpPr>
          <p:spPr>
            <a:xfrm>
              <a:off x="2912205" y="131728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30;p3"/>
            <p:cNvSpPr/>
            <p:nvPr/>
          </p:nvSpPr>
          <p:spPr>
            <a:xfrm>
              <a:off x="531851" y="1268432"/>
              <a:ext cx="190969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32;p3"/>
            <p:cNvSpPr/>
            <p:nvPr/>
          </p:nvSpPr>
          <p:spPr>
            <a:xfrm>
              <a:off x="5570234" y="1329133"/>
              <a:ext cx="2430623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4;p3"/>
            <p:cNvSpPr/>
            <p:nvPr/>
          </p:nvSpPr>
          <p:spPr>
            <a:xfrm>
              <a:off x="8436041" y="1336332"/>
              <a:ext cx="312136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36;p3"/>
          <p:cNvSpPr/>
          <p:nvPr/>
        </p:nvSpPr>
        <p:spPr>
          <a:xfrm>
            <a:off x="11027471" y="5322578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9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37;p3"/>
          <p:cNvSpPr/>
          <p:nvPr/>
        </p:nvSpPr>
        <p:spPr>
          <a:xfrm>
            <a:off x="1776256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438;p3"/>
          <p:cNvSpPr/>
          <p:nvPr/>
        </p:nvSpPr>
        <p:spPr>
          <a:xfrm>
            <a:off x="7865076" y="3359372"/>
            <a:ext cx="2970407" cy="83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439;p3"/>
          <p:cNvSpPr/>
          <p:nvPr/>
        </p:nvSpPr>
        <p:spPr>
          <a:xfrm>
            <a:off x="14322629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440;p3"/>
          <p:cNvSpPr/>
          <p:nvPr/>
        </p:nvSpPr>
        <p:spPr>
          <a:xfrm>
            <a:off x="19965805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6" name="Google Shape;441;p3"/>
          <p:cNvGrpSpPr/>
          <p:nvPr/>
        </p:nvGrpSpPr>
        <p:grpSpPr>
          <a:xfrm>
            <a:off x="32726" y="2590275"/>
            <a:ext cx="24088692" cy="2202905"/>
            <a:chOff x="923003" y="3917552"/>
            <a:chExt cx="24090260" cy="2203048"/>
          </a:xfrm>
        </p:grpSpPr>
        <p:sp>
          <p:nvSpPr>
            <p:cNvPr id="17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9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1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9" tIns="45697" rIns="91419" bIns="45697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9" tIns="45697" rIns="91419" bIns="45697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0" name="Google Shape;448;p3"/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19B871-C2A5-4DFB-94AA-327C0F0CDAC3}"/>
                  </a:ext>
                </a:extLst>
              </p:cNvPr>
              <p:cNvSpPr txBox="1"/>
              <p:nvPr/>
            </p:nvSpPr>
            <p:spPr>
              <a:xfrm>
                <a:off x="6527019" y="5544820"/>
                <a:ext cx="3882899" cy="1271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  <a:latin typeface="Tahoma" pitchFamily="34" charset="0"/>
                </a:endParaRPr>
              </a:p>
              <a:p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819B871-C2A5-4DFB-94AA-327C0F0CD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019" y="5544820"/>
                <a:ext cx="3882899" cy="12712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/>
              <p:nvPr/>
            </p:nvSpPr>
            <p:spPr>
              <a:xfrm>
                <a:off x="12195301" y="5638800"/>
                <a:ext cx="3882899" cy="717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𝑪𝑨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𝑪𝑩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5F21C8-DCC3-4173-9F33-78C3EE6A1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5301" y="5638800"/>
                <a:ext cx="3882899" cy="7172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/>
              <p:nvPr/>
            </p:nvSpPr>
            <p:spPr>
              <a:xfrm>
                <a:off x="17830800" y="5599827"/>
                <a:ext cx="4826176" cy="717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𝑩𝑪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𝑪𝑨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A044D21-17BA-4E77-917B-9EF0914B2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800" y="5599827"/>
                <a:ext cx="4826176" cy="7172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839616" y="3711714"/>
                <a:ext cx="17817360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phân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biệt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r>
                      <a:rPr lang="en-US" sz="4400" b="1" i="1">
                        <a:latin typeface="Cambria Math"/>
                      </a:rPr>
                      <m:t>, </m:t>
                    </m:r>
                    <m:r>
                      <a:rPr lang="en-US" sz="4400" b="1" i="1">
                        <a:latin typeface="Cambria Math"/>
                      </a:rPr>
                      <m:t>𝑩</m:t>
                    </m:r>
                    <m:r>
                      <a:rPr lang="en-US" sz="4400" b="1" i="1">
                        <a:latin typeface="Cambria Math"/>
                      </a:rPr>
                      <m:t>, </m:t>
                    </m:r>
                    <m:r>
                      <a:rPr lang="en-US" sz="4400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</a:rPr>
                  <a:t>Đẳng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</a:rPr>
                  <a:t>? </a:t>
                </a:r>
              </a:p>
              <a:p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616" y="3711714"/>
                <a:ext cx="17817360" cy="2000548"/>
              </a:xfrm>
              <a:prstGeom prst="rect">
                <a:avLst/>
              </a:prstGeom>
              <a:blipFill rotWithShape="1">
                <a:blip r:embed="rId6"/>
                <a:stretch>
                  <a:fillRect l="-1403" t="-6402" r="-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78985" y="5531152"/>
                <a:ext cx="3794527" cy="1271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𝑪𝑨</m:t>
                        </m:r>
                      </m:e>
                    </m:acc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𝑩𝑨</m:t>
                        </m:r>
                      </m:e>
                    </m:acc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bg1"/>
                    </a:solidFill>
                    <a:latin typeface="Tahoma" pitchFamily="34" charset="0"/>
                  </a:rPr>
                  <a:t>.</a:t>
                </a: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985" y="5531152"/>
                <a:ext cx="3794527" cy="1271245"/>
              </a:xfrm>
              <a:prstGeom prst="rect">
                <a:avLst/>
              </a:prstGeom>
              <a:blipFill rotWithShape="1">
                <a:blip r:embed="rId7"/>
                <a:stretch>
                  <a:fillRect t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-9659" y="6435019"/>
            <a:ext cx="24078225" cy="7128581"/>
            <a:chOff x="48567" y="4381500"/>
            <a:chExt cx="24079792" cy="7004364"/>
          </a:xfrm>
        </p:grpSpPr>
        <p:sp>
          <p:nvSpPr>
            <p:cNvPr id="49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1" y="4997567"/>
              <a:ext cx="23774398" cy="638829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p:grpSp>
          <p:nvGrpSpPr>
            <p:cNvPr id="50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51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9" tIns="45697" rIns="91419" bIns="45697" anchor="t" anchorCtr="0">
                <a:noAutofit/>
              </a:bodyPr>
              <a:lstStyle/>
              <a:p>
                <a:endParaRPr dirty="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Calibri"/>
                </a:endParaRPr>
              </a:p>
            </p:txBody>
          </p:sp>
          <p:sp>
            <p:nvSpPr>
              <p:cNvPr id="52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9" tIns="45697" rIns="91419" bIns="45697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3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61283" y="8319790"/>
                <a:ext cx="12192000" cy="15331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</a:rPr>
                  <a:t> :</a:t>
                </a:r>
                <a:endParaRPr lang="en-US" sz="4400" b="1" dirty="0">
                  <a:latin typeface="Tahoma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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83" y="8319790"/>
                <a:ext cx="12192000" cy="1533177"/>
              </a:xfrm>
              <a:prstGeom prst="rect">
                <a:avLst/>
              </a:prstGeom>
              <a:blipFill>
                <a:blip r:embed="rId9"/>
                <a:stretch>
                  <a:fillRect l="-2050" t="-8367" b="-179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38200" y="10303827"/>
                <a:ext cx="10210800" cy="2192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latin typeface="Tahoma" pitchFamily="34" charset="0"/>
                    <a:sym typeface="Wingdings"/>
                  </a:rPr>
                  <a:t></a:t>
                </a:r>
                <a:r>
                  <a:rPr lang="fr-FR" b="1" dirty="0">
                    <a:latin typeface="Tahoma" pitchFamily="34" charset="0"/>
                  </a:rPr>
                  <a:t> B </a:t>
                </a:r>
                <a:r>
                  <a:rPr lang="fr-FR" b="1" dirty="0" err="1">
                    <a:latin typeface="Tahoma" pitchFamily="34" charset="0"/>
                  </a:rPr>
                  <a:t>sai</a:t>
                </a:r>
                <a:r>
                  <a:rPr lang="fr-FR" b="1" dirty="0">
                    <a:latin typeface="Tahoma" pitchFamily="34" charset="0"/>
                  </a:rPr>
                  <a:t>.</a:t>
                </a:r>
                <a:endParaRPr lang="en-US" dirty="0">
                  <a:latin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𝑬</m:t>
                    </m:r>
                  </m:oMath>
                </a14:m>
                <a:r>
                  <a:rPr lang="fr-FR" sz="4400" b="1" dirty="0">
                    <a:latin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</a:rPr>
                  <a:t>điểm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sao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cho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𝑨𝑩𝑬𝑪</m:t>
                    </m:r>
                  </m:oMath>
                </a14:m>
                <a:r>
                  <a:rPr lang="fr-FR" sz="4400" b="1" dirty="0">
                    <a:latin typeface="Tahoma" pitchFamily="34" charset="0"/>
                  </a:rPr>
                  <a:t> </a:t>
                </a:r>
              </a:p>
              <a:p>
                <a:r>
                  <a:rPr lang="fr-FR" sz="4400" b="1" dirty="0">
                    <a:latin typeface="Tahoma" pitchFamily="34" charset="0"/>
                  </a:rPr>
                  <a:t>là </a:t>
                </a:r>
                <a:r>
                  <a:rPr lang="fr-FR" sz="4400" b="1" dirty="0" err="1">
                    <a:latin typeface="Tahoma" pitchFamily="34" charset="0"/>
                  </a:rPr>
                  <a:t>hình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bình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hành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dirty="0">
                    <a:latin typeface="Tahoma" pitchFamily="34" charset="0"/>
                  </a:rPr>
                  <a:t>)</a:t>
                </a:r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303827"/>
                <a:ext cx="10210800" cy="2192973"/>
              </a:xfrm>
              <a:prstGeom prst="rect">
                <a:avLst/>
              </a:prstGeom>
              <a:blipFill rotWithShape="1">
                <a:blip r:embed="rId10"/>
                <a:stretch>
                  <a:fillRect l="-2448" t="-1389" b="-1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>
            <a:off x="11103604" y="7215998"/>
            <a:ext cx="0" cy="6500002"/>
          </a:xfrm>
          <a:prstGeom prst="line">
            <a:avLst/>
          </a:prstGeom>
          <a:ln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1835122" y="8396904"/>
                <a:ext cx="12548878" cy="2194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itchFamily="34" charset="0"/>
                  </a:rPr>
                  <a:t> (</a:t>
                </a:r>
                <a:r>
                  <a:rPr lang="fr-FR" sz="4400" b="1" dirty="0" err="1">
                    <a:latin typeface="Tahoma" pitchFamily="34" charset="0"/>
                  </a:rPr>
                  <a:t>quy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tắc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ba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err="1">
                    <a:latin typeface="Tahoma" pitchFamily="34" charset="0"/>
                  </a:rPr>
                  <a:t>điểm</a:t>
                </a:r>
                <a:r>
                  <a:rPr lang="fr-FR" sz="4400" b="1">
                    <a:latin typeface="Tahoma" pitchFamily="34" charset="0"/>
                  </a:rPr>
                  <a:t>)</a:t>
                </a:r>
              </a:p>
              <a:p>
                <a:r>
                  <a:rPr lang="en-US" sz="4400" b="1">
                    <a:latin typeface="Tahoma" pitchFamily="34" charset="0"/>
                    <a:sym typeface="Wingdings"/>
                  </a:rPr>
                  <a:t></a:t>
                </a:r>
                <a:r>
                  <a:rPr lang="fr-FR" sz="4400" b="1">
                    <a:latin typeface="Tahoma" pitchFamily="34" charset="0"/>
                  </a:rPr>
                  <a:t> </a:t>
                </a:r>
                <a:r>
                  <a:rPr lang="fr-FR" sz="4400" b="1" dirty="0">
                    <a:latin typeface="Tahoma" pitchFamily="34" charset="0"/>
                  </a:rPr>
                  <a:t>C </a:t>
                </a:r>
                <a:r>
                  <a:rPr lang="fr-FR" sz="4400" b="1" dirty="0" err="1">
                    <a:latin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</a:endParaRPr>
              </a:p>
              <a:p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5122" y="8396904"/>
                <a:ext cx="12548878" cy="2194896"/>
              </a:xfrm>
              <a:prstGeom prst="rect">
                <a:avLst/>
              </a:prstGeom>
              <a:blipFill>
                <a:blip r:embed="rId11"/>
                <a:stretch>
                  <a:fillRect l="-1943" t="-19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1454122" y="10450444"/>
                <a:ext cx="12548878" cy="235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𝑩𝑨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𝑩𝑫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latin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𝑪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sym typeface="Wingdings"/>
                  </a:rPr>
                  <a:t></a:t>
                </a:r>
                <a:r>
                  <a:rPr lang="fr-FR" sz="4400" b="1" dirty="0">
                    <a:latin typeface="Tahoma" pitchFamily="34" charset="0"/>
                  </a:rPr>
                  <a:t> D </a:t>
                </a:r>
                <a:r>
                  <a:rPr lang="fr-FR" sz="4400" b="1" dirty="0" err="1">
                    <a:latin typeface="Tahoma" pitchFamily="34" charset="0"/>
                  </a:rPr>
                  <a:t>sai</a:t>
                </a:r>
                <a:r>
                  <a:rPr lang="fr-FR" sz="4400" b="1" dirty="0">
                    <a:latin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</a:endParaRPr>
              </a:p>
              <a:p>
                <a:endParaRPr lang="en-US" sz="4400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4122" y="10450444"/>
                <a:ext cx="12548878" cy="235115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64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/>
      <p:bldP spid="54" grpId="0"/>
      <p:bldP spid="55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917761"/>
            <a:chOff x="-288924" y="1892299"/>
            <a:chExt cx="19659599" cy="91775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9296400" cy="905058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30360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 TỔNG CỦA HAI VECTƠ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3064" y="6032835"/>
            <a:ext cx="11502478" cy="2381815"/>
            <a:chOff x="1390107" y="3139264"/>
            <a:chExt cx="21948825" cy="4861736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3139264"/>
              <a:ext cx="21948825" cy="4861736"/>
              <a:chOff x="1232452" y="1558839"/>
              <a:chExt cx="21948825" cy="48617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1232452" y="2858285"/>
                    <a:ext cx="21948825" cy="3562290"/>
                  </a:xfrm>
                  <a:prstGeom prst="roundRect">
                    <a:avLst>
                      <a:gd name="adj" fmla="val 4611"/>
                    </a:avLst>
                  </a:prstGeom>
                  <a:solidFill>
                    <a:srgbClr val="E7D2B3"/>
                  </a:solidFill>
                  <a:ln w="28575">
                    <a:solidFill>
                      <a:srgbClr val="AB7C3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vi-VN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oMath>
                      </m:oMathPara>
                    </a14:m>
                    <a:endPara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ounded 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32452" y="2858285"/>
                    <a:ext cx="21948825" cy="3562290"/>
                  </a:xfrm>
                  <a:prstGeom prst="roundRect">
                    <a:avLst>
                      <a:gd name="adj" fmla="val 4611"/>
                    </a:avLst>
                  </a:prstGeom>
                  <a:blipFill>
                    <a:blip r:embed="rId4"/>
                    <a:stretch>
                      <a:fillRect/>
                    </a:stretch>
                  </a:blipFill>
                  <a:ln w="28575">
                    <a:solidFill>
                      <a:srgbClr val="AB7C37"/>
                    </a:solidFill>
                  </a:ln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1558839"/>
                <a:ext cx="5522678" cy="168431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598563" y="3188822"/>
              <a:ext cx="5823818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KÍ HIỆU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8601" y="2599816"/>
            <a:ext cx="12496799" cy="3339467"/>
            <a:chOff x="1076414" y="4263484"/>
            <a:chExt cx="22433700" cy="3793932"/>
          </a:xfrm>
        </p:grpSpPr>
        <p:grpSp>
          <p:nvGrpSpPr>
            <p:cNvPr id="22" name="Group 5"/>
            <p:cNvGrpSpPr/>
            <p:nvPr/>
          </p:nvGrpSpPr>
          <p:grpSpPr>
            <a:xfrm>
              <a:off x="1641388" y="4825479"/>
              <a:ext cx="21868726" cy="3231937"/>
              <a:chOff x="680118" y="1144722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80118" y="1144722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895433" y="1276360"/>
                    <a:ext cx="7867095" cy="10849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Cho hai vectơ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Lấy một điểm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tùy ý, vẽ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Vectơ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được gọi là tổng của hai vectơ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5433" y="1276360"/>
                    <a:ext cx="7867095" cy="108495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191" t="-1508" r="-2245" b="-108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263484"/>
              <a:ext cx="7473222" cy="909120"/>
              <a:chOff x="166396" y="8640671"/>
              <a:chExt cx="7473222" cy="909120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0" y="8706923"/>
                <a:ext cx="7255098" cy="83010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0174" y="8640671"/>
                <a:ext cx="6668534" cy="909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6C8BEA-22B9-45FE-9D39-6D8974994B40}"/>
              </a:ext>
            </a:extLst>
          </p:cNvPr>
          <p:cNvGrpSpPr/>
          <p:nvPr/>
        </p:nvGrpSpPr>
        <p:grpSpPr>
          <a:xfrm>
            <a:off x="552886" y="8973688"/>
            <a:ext cx="21762791" cy="3888222"/>
            <a:chOff x="552886" y="8973688"/>
            <a:chExt cx="21762791" cy="388822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40C6742-8763-43BF-AD0C-84BFED19F23C}"/>
                </a:ext>
              </a:extLst>
            </p:cNvPr>
            <p:cNvGrpSpPr/>
            <p:nvPr/>
          </p:nvGrpSpPr>
          <p:grpSpPr>
            <a:xfrm>
              <a:off x="552886" y="8973688"/>
              <a:ext cx="21762791" cy="3888222"/>
              <a:chOff x="1382880" y="4195550"/>
              <a:chExt cx="21950112" cy="396711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FC9FD72-F3FB-4863-8977-56A6CBD9E95B}"/>
                  </a:ext>
                </a:extLst>
              </p:cNvPr>
              <p:cNvGrpSpPr/>
              <p:nvPr/>
            </p:nvGrpSpPr>
            <p:grpSpPr>
              <a:xfrm>
                <a:off x="1382880" y="4195550"/>
                <a:ext cx="21950112" cy="3967110"/>
                <a:chOff x="1225225" y="2615125"/>
                <a:chExt cx="21950112" cy="3967110"/>
              </a:xfrm>
            </p:grpSpPr>
            <p:sp>
              <p:nvSpPr>
                <p:cNvPr id="51" name="Rounded Rectangle 47">
                  <a:extLst>
                    <a:ext uri="{FF2B5EF4-FFF2-40B4-BE49-F238E27FC236}">
                      <a16:creationId xmlns:a16="http://schemas.microsoft.com/office/drawing/2014/main" id="{44BECCE2-498F-4B82-8485-D297F4BB77AC}"/>
                    </a:ext>
                  </a:extLst>
                </p:cNvPr>
                <p:cNvSpPr/>
                <p:nvPr/>
              </p:nvSpPr>
              <p:spPr>
                <a:xfrm>
                  <a:off x="1226512" y="3019945"/>
                  <a:ext cx="21948825" cy="35622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20">
                  <a:extLst>
                    <a:ext uri="{FF2B5EF4-FFF2-40B4-BE49-F238E27FC236}">
                      <a16:creationId xmlns:a16="http://schemas.microsoft.com/office/drawing/2014/main" id="{5263CD22-4E58-4AA2-AB41-2B59DB706C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5225" y="2615125"/>
                  <a:ext cx="11601485" cy="879366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63D7048-E1F2-4CA3-ADD1-78248374C5FD}"/>
                  </a:ext>
                </a:extLst>
              </p:cNvPr>
              <p:cNvSpPr txBox="1"/>
              <p:nvPr/>
            </p:nvSpPr>
            <p:spPr>
              <a:xfrm>
                <a:off x="1519923" y="4195550"/>
                <a:ext cx="19902690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</a:t>
                </a:r>
                <a:r>
                  <a:rPr lang="vi-VN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 tắc ba điểm (quy tắc cộng):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45C6D38-AB42-4422-A519-8A255D08E876}"/>
                    </a:ext>
                  </a:extLst>
                </p:cNvPr>
                <p:cNvSpPr txBox="1"/>
                <p:nvPr/>
              </p:nvSpPr>
              <p:spPr>
                <a:xfrm>
                  <a:off x="4566201" y="10621509"/>
                  <a:ext cx="14331399" cy="856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 3 điểm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vi-VN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𝑪</m:t>
                      </m:r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tùy ý ta có: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</m:oMath>
                  </a14:m>
                  <a:endPara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45C6D38-AB42-4422-A519-8A255D08E8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6201" y="10621509"/>
                  <a:ext cx="14331399" cy="856068"/>
                </a:xfrm>
                <a:prstGeom prst="rect">
                  <a:avLst/>
                </a:prstGeom>
                <a:blipFill>
                  <a:blip r:embed="rId7"/>
                  <a:stretch>
                    <a:fillRect l="-1701" t="-4965" b="-319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Straight Arrow Connector 9"/>
          <p:cNvCxnSpPr/>
          <p:nvPr/>
        </p:nvCxnSpPr>
        <p:spPr>
          <a:xfrm flipV="1">
            <a:off x="14889480" y="3358317"/>
            <a:ext cx="2514600" cy="2879575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449800" y="3352800"/>
            <a:ext cx="3497752" cy="2987364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4889480" y="6253132"/>
            <a:ext cx="6080760" cy="733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878629-D2CD-4BD5-82D3-0E8E74D26ACF}"/>
              </a:ext>
            </a:extLst>
          </p:cNvPr>
          <p:cNvCxnSpPr>
            <a:cxnSpLocks/>
          </p:cNvCxnSpPr>
          <p:nvPr/>
        </p:nvCxnSpPr>
        <p:spPr>
          <a:xfrm flipV="1">
            <a:off x="13789928" y="2037294"/>
            <a:ext cx="2626799" cy="2954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FFE6C83-10C0-4215-8212-293DD99E70D1}"/>
              </a:ext>
            </a:extLst>
          </p:cNvPr>
          <p:cNvCxnSpPr>
            <a:cxnSpLocks/>
          </p:cNvCxnSpPr>
          <p:nvPr/>
        </p:nvCxnSpPr>
        <p:spPr>
          <a:xfrm>
            <a:off x="18386889" y="1894128"/>
            <a:ext cx="3191996" cy="2813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E711D9E-DF31-4C82-A30F-2D75605E484D}"/>
                  </a:ext>
                </a:extLst>
              </p:cNvPr>
              <p:cNvSpPr txBox="1"/>
              <p:nvPr/>
            </p:nvSpPr>
            <p:spPr>
              <a:xfrm>
                <a:off x="14684120" y="2819400"/>
                <a:ext cx="8697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0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E711D9E-DF31-4C82-A30F-2D75605E4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4120" y="2819400"/>
                <a:ext cx="86979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BC66E76-3260-41A3-BA43-0CBFF897AD55}"/>
                  </a:ext>
                </a:extLst>
              </p:cNvPr>
              <p:cNvSpPr txBox="1"/>
              <p:nvPr/>
            </p:nvSpPr>
            <p:spPr>
              <a:xfrm>
                <a:off x="19433689" y="2376880"/>
                <a:ext cx="1098395" cy="799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000" b="1" i="1" smtClea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BC66E76-3260-41A3-BA43-0CBFF897A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3689" y="2376880"/>
                <a:ext cx="1098395" cy="7993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F72719-E1B7-4C25-BF7C-5F8BB1CE1E6C}"/>
                  </a:ext>
                </a:extLst>
              </p:cNvPr>
              <p:cNvSpPr txBox="1"/>
              <p:nvPr/>
            </p:nvSpPr>
            <p:spPr>
              <a:xfrm>
                <a:off x="14058722" y="5999908"/>
                <a:ext cx="12507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F72719-E1B7-4C25-BF7C-5F8BB1CE1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722" y="5999908"/>
                <a:ext cx="1250795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206DCF3-5E70-4CAE-9D18-80BFB7D857A3}"/>
                  </a:ext>
                </a:extLst>
              </p:cNvPr>
              <p:cNvSpPr txBox="1"/>
              <p:nvPr/>
            </p:nvSpPr>
            <p:spPr>
              <a:xfrm>
                <a:off x="17162371" y="2758003"/>
                <a:ext cx="9459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206DCF3-5E70-4CAE-9D18-80BFB7D85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371" y="2758003"/>
                <a:ext cx="945995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106D9A4-6561-4413-A8AF-BB88FA5D64C3}"/>
                  </a:ext>
                </a:extLst>
              </p:cNvPr>
              <p:cNvSpPr txBox="1"/>
              <p:nvPr/>
            </p:nvSpPr>
            <p:spPr>
              <a:xfrm>
                <a:off x="20736516" y="5875366"/>
                <a:ext cx="10983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106D9A4-6561-4413-A8AF-BB88FA5D6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6516" y="5875366"/>
                <a:ext cx="1098395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7" grpId="0"/>
      <p:bldP spid="58" grpId="0"/>
      <p:bldP spid="6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7;p3"/>
          <p:cNvGrpSpPr/>
          <p:nvPr/>
        </p:nvGrpSpPr>
        <p:grpSpPr>
          <a:xfrm>
            <a:off x="23349" y="4038563"/>
            <a:ext cx="24121417" cy="1370247"/>
            <a:chOff x="-1150" y="1268432"/>
            <a:chExt cx="11285359" cy="685168"/>
          </a:xfrm>
        </p:grpSpPr>
        <p:sp>
          <p:nvSpPr>
            <p:cNvPr id="3" name="Google Shape;428;p3"/>
            <p:cNvSpPr/>
            <p:nvPr/>
          </p:nvSpPr>
          <p:spPr>
            <a:xfrm>
              <a:off x="3098278" y="1317286"/>
              <a:ext cx="2925333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" name="Google Shape;429;p3"/>
            <p:cNvSpPr/>
            <p:nvPr/>
          </p:nvSpPr>
          <p:spPr>
            <a:xfrm>
              <a:off x="2883433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30;p3"/>
            <p:cNvSpPr/>
            <p:nvPr/>
          </p:nvSpPr>
          <p:spPr>
            <a:xfrm>
              <a:off x="193042" y="1268432"/>
              <a:ext cx="257400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Google Shape;431;p3"/>
            <p:cNvSpPr/>
            <p:nvPr/>
          </p:nvSpPr>
          <p:spPr>
            <a:xfrm>
              <a:off x="-1150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32;p3"/>
            <p:cNvSpPr/>
            <p:nvPr/>
          </p:nvSpPr>
          <p:spPr>
            <a:xfrm>
              <a:off x="6441057" y="1329133"/>
              <a:ext cx="2430623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33;p3"/>
            <p:cNvSpPr/>
            <p:nvPr/>
          </p:nvSpPr>
          <p:spPr>
            <a:xfrm>
              <a:off x="6063565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4;p3"/>
            <p:cNvSpPr/>
            <p:nvPr/>
          </p:nvSpPr>
          <p:spPr>
            <a:xfrm>
              <a:off x="9498013" y="1336332"/>
              <a:ext cx="1786196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5;p3"/>
            <p:cNvSpPr/>
            <p:nvPr/>
          </p:nvSpPr>
          <p:spPr>
            <a:xfrm>
              <a:off x="9110739" y="139869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36;p3"/>
          <p:cNvSpPr/>
          <p:nvPr/>
        </p:nvSpPr>
        <p:spPr>
          <a:xfrm>
            <a:off x="130871" y="4100912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399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37;p3"/>
          <p:cNvSpPr/>
          <p:nvPr/>
        </p:nvSpPr>
        <p:spPr>
          <a:xfrm>
            <a:off x="1776256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438;p3"/>
          <p:cNvSpPr/>
          <p:nvPr/>
        </p:nvSpPr>
        <p:spPr>
          <a:xfrm>
            <a:off x="7865076" y="3359372"/>
            <a:ext cx="2970407" cy="83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439;p3"/>
          <p:cNvSpPr/>
          <p:nvPr/>
        </p:nvSpPr>
        <p:spPr>
          <a:xfrm>
            <a:off x="14322629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440;p3"/>
          <p:cNvSpPr/>
          <p:nvPr/>
        </p:nvSpPr>
        <p:spPr>
          <a:xfrm>
            <a:off x="19965805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6" name="Google Shape;441;p3"/>
          <p:cNvGrpSpPr/>
          <p:nvPr/>
        </p:nvGrpSpPr>
        <p:grpSpPr>
          <a:xfrm>
            <a:off x="56074" y="1524000"/>
            <a:ext cx="24088692" cy="2202905"/>
            <a:chOff x="923003" y="3917552"/>
            <a:chExt cx="24090260" cy="2203048"/>
          </a:xfrm>
        </p:grpSpPr>
        <p:sp>
          <p:nvSpPr>
            <p:cNvPr id="17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9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1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9" tIns="45697" rIns="91419" bIns="45697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9" tIns="45697" rIns="91419" bIns="45697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0" name="Google Shape;448;p3"/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19B871-C2A5-4DFB-94AA-327C0F0CDAC3}"/>
                  </a:ext>
                </a:extLst>
              </p:cNvPr>
              <p:cNvSpPr txBox="1"/>
              <p:nvPr/>
            </p:nvSpPr>
            <p:spPr>
              <a:xfrm>
                <a:off x="7466612" y="4392065"/>
                <a:ext cx="5102099" cy="717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𝑫𝑨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𝑫𝑩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𝑫𝑪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19B871-C2A5-4DFB-94AA-327C0F0CD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612" y="4392065"/>
                <a:ext cx="5102099" cy="7172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/>
              <p:nvPr/>
            </p:nvSpPr>
            <p:spPr>
              <a:xfrm>
                <a:off x="14239450" y="4403012"/>
                <a:ext cx="3882899" cy="717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𝑪𝑶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𝑶𝑩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𝑩𝑨</m:t>
                          </m:r>
                        </m:e>
                      </m:acc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9450" y="4403012"/>
                <a:ext cx="3882899" cy="7172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/>
              <p:nvPr/>
            </p:nvSpPr>
            <p:spPr>
              <a:xfrm>
                <a:off x="20016560" y="4414628"/>
                <a:ext cx="4826176" cy="717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𝑩𝑪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𝑫𝑩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6560" y="4414628"/>
                <a:ext cx="4826176" cy="717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343400" y="2133600"/>
                <a:ext cx="1977801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hành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</a:rPr>
                  <a:t>,  </a:t>
                </a:r>
                <a:r>
                  <a:rPr lang="en-US" sz="4400" b="1" dirty="0" err="1">
                    <a:latin typeface="Tahoma" pitchFamily="34" charset="0"/>
                  </a:rPr>
                  <a:t>giao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chéo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</a:rPr>
                  <a:t>Tìm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sai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mệnh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đề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</a:rPr>
                  <a:t>: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133600"/>
                <a:ext cx="19778017" cy="1446550"/>
              </a:xfrm>
              <a:prstGeom prst="rect">
                <a:avLst/>
              </a:prstGeom>
              <a:blipFill>
                <a:blip r:embed="rId6"/>
                <a:stretch>
                  <a:fillRect l="-1264" t="-8861" b="-194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04891" y="4311952"/>
                <a:ext cx="4938709" cy="717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𝑫𝑨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𝑫𝑩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𝑶𝑪</m:t>
                          </m:r>
                        </m:e>
                      </m:acc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𝑶𝑫</m:t>
                          </m:r>
                        </m:e>
                      </m:acc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891" y="4311952"/>
                <a:ext cx="4938709" cy="7172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-9659" y="5638800"/>
            <a:ext cx="24078225" cy="7926386"/>
            <a:chOff x="48567" y="4381500"/>
            <a:chExt cx="24079792" cy="7004364"/>
          </a:xfrm>
        </p:grpSpPr>
        <p:sp>
          <p:nvSpPr>
            <p:cNvPr id="95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1" y="4997567"/>
              <a:ext cx="23774398" cy="638829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p:grpSp>
          <p:nvGrpSpPr>
            <p:cNvPr id="96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97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9" tIns="45697" rIns="91419" bIns="45697" anchor="t" anchorCtr="0">
                <a:noAutofit/>
              </a:bodyPr>
              <a:lstStyle/>
              <a:p>
                <a:endParaRPr dirty="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Calibri"/>
                </a:endParaRPr>
              </a:p>
            </p:txBody>
          </p:sp>
          <p:sp>
            <p:nvSpPr>
              <p:cNvPr id="98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9" tIns="45697" rIns="91419" bIns="45697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99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00" name="Group 99"/>
          <p:cNvGrpSpPr/>
          <p:nvPr/>
        </p:nvGrpSpPr>
        <p:grpSpPr>
          <a:xfrm>
            <a:off x="14354580" y="6766362"/>
            <a:ext cx="10562820" cy="7254438"/>
            <a:chOff x="14152123" y="5442858"/>
            <a:chExt cx="10564043" cy="7255278"/>
          </a:xfrm>
        </p:grpSpPr>
        <p:pic>
          <p:nvPicPr>
            <p:cNvPr id="101" name="Picture 5" descr="D:\ISS\Lich Su\link\Shadow 3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2123" y="10959976"/>
              <a:ext cx="10564043" cy="173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Rounded Rectangle 3"/>
            <p:cNvSpPr/>
            <p:nvPr/>
          </p:nvSpPr>
          <p:spPr>
            <a:xfrm>
              <a:off x="15676170" y="5442858"/>
              <a:ext cx="7445088" cy="6379028"/>
            </a:xfrm>
            <a:prstGeom prst="roundRect">
              <a:avLst>
                <a:gd name="adj" fmla="val 3179"/>
              </a:avLst>
            </a:prstGeom>
            <a:noFill/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9" tIns="45715" rIns="91429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</p:grpSp>
      <p:pic>
        <p:nvPicPr>
          <p:cNvPr id="103" name="Picture 102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796774" y="7012771"/>
            <a:ext cx="7444226" cy="613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-76200" y="6858000"/>
                <a:ext cx="5029199" cy="853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𝑫𝑨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𝑫𝑩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𝑩𝑨</m:t>
                          </m:r>
                        </m:e>
                      </m:acc>
                    </m:oMath>
                  </m:oMathPara>
                </a14:m>
                <a:endParaRPr lang="fr-FR" sz="4400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6858000"/>
                <a:ext cx="5029199" cy="8535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5943600" y="6858000"/>
                <a:ext cx="46482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i="1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𝑶𝑪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𝑶𝑫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itchFamily="34" charset="0"/>
                  </a:rPr>
                  <a:t> ; </a:t>
                </a:r>
                <a:endParaRPr lang="en-US" sz="4400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6858000"/>
                <a:ext cx="4648200" cy="856068"/>
              </a:xfrm>
              <a:prstGeom prst="rect">
                <a:avLst/>
              </a:prstGeom>
              <a:blipFill rotWithShape="1">
                <a:blip r:embed="rId12"/>
                <a:stretch>
                  <a:fillRect t="-5000" r="-3932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70869" y="9605678"/>
                <a:ext cx="15307581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𝑫𝑪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𝑨𝑨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itchFamily="34" charset="0"/>
                  </a:rPr>
                  <a:t>. Suy ra B </a:t>
                </a:r>
                <a:r>
                  <a:rPr lang="fr-FR" sz="4400" b="1" err="1">
                    <a:latin typeface="Tahoma" pitchFamily="34" charset="0"/>
                  </a:rPr>
                  <a:t>đúng</a:t>
                </a:r>
                <a:r>
                  <a:rPr lang="fr-FR" sz="4400" b="1">
                    <a:latin typeface="Tahoma" pitchFamily="34" charset="0"/>
                  </a:rPr>
                  <a:t>.</a:t>
                </a:r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69" y="9605678"/>
                <a:ext cx="15307581" cy="1533177"/>
              </a:xfrm>
              <a:prstGeom prst="rect">
                <a:avLst/>
              </a:prstGeom>
              <a:blipFill>
                <a:blip r:embed="rId13"/>
                <a:stretch>
                  <a:fillRect l="-1633" t="-3187" b="-183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533400" y="11420823"/>
                <a:ext cx="12501588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𝑪𝑶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𝑶𝑩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𝑶𝑨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𝑶𝑩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itchFamily="34" charset="0"/>
                  </a:rPr>
                  <a:t>. Suy ra C </a:t>
                </a:r>
                <a:r>
                  <a:rPr lang="fr-FR" sz="4400" b="1" err="1">
                    <a:latin typeface="Tahoma" pitchFamily="34" charset="0"/>
                  </a:rPr>
                  <a:t>đúng</a:t>
                </a:r>
                <a:r>
                  <a:rPr lang="fr-FR" sz="4400" b="1">
                    <a:latin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420823"/>
                <a:ext cx="12501588" cy="856068"/>
              </a:xfrm>
              <a:prstGeom prst="rect">
                <a:avLst/>
              </a:prstGeom>
              <a:blipFill>
                <a:blip r:embed="rId14"/>
                <a:stretch>
                  <a:fillRect t="-4965" b="-319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609600" y="12487623"/>
                <a:ext cx="128778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𝑩𝑪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𝑫𝑩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itchFamily="34" charset="0"/>
                  </a:rPr>
                  <a:t>. Suy ra D </a:t>
                </a:r>
                <a:r>
                  <a:rPr lang="fr-FR" sz="4400" b="1" err="1">
                    <a:latin typeface="Tahoma" pitchFamily="34" charset="0"/>
                  </a:rPr>
                  <a:t>đúng</a:t>
                </a:r>
                <a:r>
                  <a:rPr lang="fr-FR" sz="4400" b="1">
                    <a:latin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487623"/>
                <a:ext cx="12877800" cy="856068"/>
              </a:xfrm>
              <a:prstGeom prst="rect">
                <a:avLst/>
              </a:prstGeom>
              <a:blipFill>
                <a:blip r:embed="rId15"/>
                <a:stretch>
                  <a:fillRect t="-4965" b="-319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533400" y="7939704"/>
                <a:ext cx="14782800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 err="1">
                    <a:latin typeface="Tahoma" pitchFamily="34" charset="0"/>
                  </a:rPr>
                  <a:t>Vì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fr-FR" sz="4400" b="1" dirty="0">
                    <a:latin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</a:rPr>
                  <a:t>hình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bình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hành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nên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𝑩𝑨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itchFamily="34" charset="0"/>
                  </a:rPr>
                  <a:t>. </a:t>
                </a:r>
                <a:r>
                  <a:rPr lang="fr-FR" sz="4400" b="1" dirty="0" err="1">
                    <a:latin typeface="Tahoma" pitchFamily="34" charset="0"/>
                  </a:rPr>
                  <a:t>Suy</a:t>
                </a:r>
                <a:r>
                  <a:rPr lang="fr-FR" sz="4400" b="1" dirty="0">
                    <a:latin typeface="Tahoma" pitchFamily="34" charset="0"/>
                  </a:rPr>
                  <a:t> ra A </a:t>
                </a:r>
                <a:r>
                  <a:rPr lang="fr-FR" sz="4400" b="1" dirty="0" err="1">
                    <a:latin typeface="Tahoma" pitchFamily="34" charset="0"/>
                  </a:rPr>
                  <a:t>sai</a:t>
                </a:r>
                <a:r>
                  <a:rPr lang="fr-FR" sz="4400" b="1" dirty="0">
                    <a:latin typeface="Tahoma" pitchFamily="34" charset="0"/>
                  </a:rPr>
                  <a:t>.</a:t>
                </a:r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7939704"/>
                <a:ext cx="14782800" cy="1533177"/>
              </a:xfrm>
              <a:prstGeom prst="rect">
                <a:avLst/>
              </a:prstGeom>
              <a:blipFill>
                <a:blip r:embed="rId16"/>
                <a:stretch>
                  <a:fillRect l="-1691" t="-2778" b="-17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55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/>
      <p:bldP spid="104" grpId="0"/>
      <p:bldP spid="105" grpId="0"/>
      <p:bldP spid="106" grpId="0"/>
      <p:bldP spid="107" grpId="0"/>
      <p:bldP spid="108" grpId="0"/>
      <p:bldP spid="1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7;p3"/>
          <p:cNvGrpSpPr/>
          <p:nvPr/>
        </p:nvGrpSpPr>
        <p:grpSpPr>
          <a:xfrm>
            <a:off x="505980" y="5256848"/>
            <a:ext cx="23372042" cy="1370247"/>
            <a:chOff x="241306" y="1268432"/>
            <a:chExt cx="11076315" cy="685168"/>
          </a:xfrm>
        </p:grpSpPr>
        <p:sp>
          <p:nvSpPr>
            <p:cNvPr id="3" name="Google Shape;428;p3"/>
            <p:cNvSpPr/>
            <p:nvPr/>
          </p:nvSpPr>
          <p:spPr>
            <a:xfrm>
              <a:off x="2912205" y="131728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30;p3"/>
            <p:cNvSpPr/>
            <p:nvPr/>
          </p:nvSpPr>
          <p:spPr>
            <a:xfrm>
              <a:off x="531851" y="1268432"/>
              <a:ext cx="190969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32;p3"/>
            <p:cNvSpPr/>
            <p:nvPr/>
          </p:nvSpPr>
          <p:spPr>
            <a:xfrm>
              <a:off x="5570234" y="1329133"/>
              <a:ext cx="2430623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4;p3"/>
            <p:cNvSpPr/>
            <p:nvPr/>
          </p:nvSpPr>
          <p:spPr>
            <a:xfrm>
              <a:off x="8436042" y="1336332"/>
              <a:ext cx="288157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36;p3"/>
          <p:cNvSpPr/>
          <p:nvPr/>
        </p:nvSpPr>
        <p:spPr>
          <a:xfrm>
            <a:off x="588071" y="5354550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399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37;p3"/>
          <p:cNvSpPr/>
          <p:nvPr/>
        </p:nvSpPr>
        <p:spPr>
          <a:xfrm>
            <a:off x="1776256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438;p3"/>
          <p:cNvSpPr/>
          <p:nvPr/>
        </p:nvSpPr>
        <p:spPr>
          <a:xfrm>
            <a:off x="7865076" y="3359372"/>
            <a:ext cx="2970407" cy="83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439;p3"/>
          <p:cNvSpPr/>
          <p:nvPr/>
        </p:nvSpPr>
        <p:spPr>
          <a:xfrm>
            <a:off x="14322629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440;p3"/>
          <p:cNvSpPr/>
          <p:nvPr/>
        </p:nvSpPr>
        <p:spPr>
          <a:xfrm>
            <a:off x="19965805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6" name="Google Shape;441;p3"/>
          <p:cNvGrpSpPr/>
          <p:nvPr/>
        </p:nvGrpSpPr>
        <p:grpSpPr>
          <a:xfrm>
            <a:off x="0" y="2540716"/>
            <a:ext cx="24088692" cy="2202905"/>
            <a:chOff x="923003" y="3917552"/>
            <a:chExt cx="24090260" cy="2203048"/>
          </a:xfrm>
        </p:grpSpPr>
        <p:sp>
          <p:nvSpPr>
            <p:cNvPr id="17" name="Google Shape;442;p3"/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9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1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9" tIns="45697" rIns="91419" bIns="45697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9" tIns="45697" rIns="91419" bIns="45697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0" name="Google Shape;448;p3"/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/>
              <p:nvPr/>
            </p:nvSpPr>
            <p:spPr>
              <a:xfrm>
                <a:off x="12195301" y="5638800"/>
                <a:ext cx="3882899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itchFamily="34" charset="0"/>
                </a:endParaRPr>
              </a:p>
              <a:p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5F21C8-DCC3-4173-9F33-78C3EE6A1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5301" y="5638800"/>
                <a:ext cx="3882899" cy="13849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/>
              <p:nvPr/>
            </p:nvSpPr>
            <p:spPr>
              <a:xfrm>
                <a:off x="19905450" y="5581471"/>
                <a:ext cx="272595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</a:rPr>
                  <a:t>.</a:t>
                </a:r>
              </a:p>
              <a:p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A044D21-17BA-4E77-917B-9EF0914B2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5450" y="5581471"/>
                <a:ext cx="2725950" cy="1384995"/>
              </a:xfrm>
              <a:prstGeom prst="rect">
                <a:avLst/>
              </a:prstGeom>
              <a:blipFill rotWithShape="1">
                <a:blip r:embed="rId4"/>
                <a:stretch>
                  <a:fillRect t="-10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839616" y="3581400"/>
                <a:ext cx="17486984" cy="152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</a:rPr>
                  <a:t>Cho </a:t>
                </a:r>
                <a:r>
                  <a:rPr lang="fr-FR" sz="4400" b="1" dirty="0" err="1">
                    <a:latin typeface="Tahoma" pitchFamily="34" charset="0"/>
                  </a:rPr>
                  <a:t>hình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vuông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cạnh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</a:rPr>
                  <a:t>bằng</a:t>
                </a:r>
                <a:r>
                  <a:rPr lang="fr-FR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fr-FR" sz="4400" b="1" dirty="0">
                    <a:latin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</a:rPr>
                  <a:t>:</a:t>
                </a:r>
              </a:p>
              <a:p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616" y="3581400"/>
                <a:ext cx="17486984" cy="1523366"/>
              </a:xfrm>
              <a:prstGeom prst="rect">
                <a:avLst/>
              </a:prstGeom>
              <a:blipFill rotWithShape="1">
                <a:blip r:embed="rId5"/>
                <a:stretch>
                  <a:fillRect l="-1429" t="-3213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438400" y="5334000"/>
                <a:ext cx="3197815" cy="1456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</a:rPr>
                  <a:t>.</a:t>
                </a: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334000"/>
                <a:ext cx="3197815" cy="1456874"/>
              </a:xfrm>
              <a:prstGeom prst="rect">
                <a:avLst/>
              </a:prstGeom>
              <a:blipFill rotWithShape="1">
                <a:blip r:embed="rId6"/>
                <a:stretch>
                  <a:fillRect t="-5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023321" y="5334000"/>
                <a:ext cx="2263679" cy="194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321" y="5334000"/>
                <a:ext cx="2263679" cy="19405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-3717" y="6381749"/>
            <a:ext cx="24078225" cy="6849997"/>
            <a:chOff x="48567" y="4381500"/>
            <a:chExt cx="24079792" cy="6712475"/>
          </a:xfrm>
        </p:grpSpPr>
        <p:sp>
          <p:nvSpPr>
            <p:cNvPr id="50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1" y="4997567"/>
              <a:ext cx="23774398" cy="609640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p:grpSp>
          <p:nvGrpSpPr>
            <p:cNvPr id="51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52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9" tIns="45697" rIns="91419" bIns="45697" anchor="t" anchorCtr="0">
                <a:noAutofit/>
              </a:bodyPr>
              <a:lstStyle/>
              <a:p>
                <a:endParaRPr dirty="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Calibri"/>
                </a:endParaRPr>
              </a:p>
            </p:txBody>
          </p:sp>
          <p:sp>
            <p:nvSpPr>
              <p:cNvPr id="53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9" tIns="45697" rIns="91419" bIns="45697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4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295400" y="9266898"/>
                <a:ext cx="12192000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𝑨𝑪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fr-FR" sz="4400" b="1" dirty="0">
                    <a:latin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9266898"/>
                <a:ext cx="12192000" cy="910314"/>
              </a:xfrm>
              <a:prstGeom prst="rect">
                <a:avLst/>
              </a:prstGeom>
              <a:blipFill>
                <a:blip r:embed="rId9"/>
                <a:stretch>
                  <a:fillRect l="-2050" t="-4698" b="-248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64A8DA-F802-4522-A5B1-EFA44AE7B5BE}"/>
              </a:ext>
            </a:extLst>
          </p:cNvPr>
          <p:cNvGrpSpPr/>
          <p:nvPr/>
        </p:nvGrpSpPr>
        <p:grpSpPr>
          <a:xfrm>
            <a:off x="17797626" y="7245180"/>
            <a:ext cx="5615200" cy="5751823"/>
            <a:chOff x="15968600" y="7479924"/>
            <a:chExt cx="7444226" cy="5751823"/>
          </a:xfrm>
          <a:noFill/>
        </p:grpSpPr>
        <p:sp>
          <p:nvSpPr>
            <p:cNvPr id="57" name="Rounded Rectangle 3"/>
            <p:cNvSpPr/>
            <p:nvPr/>
          </p:nvSpPr>
          <p:spPr>
            <a:xfrm>
              <a:off x="15968600" y="7479924"/>
              <a:ext cx="7444226" cy="5751823"/>
            </a:xfrm>
            <a:prstGeom prst="roundRect">
              <a:avLst>
                <a:gd name="adj" fmla="val 3179"/>
              </a:avLst>
            </a:prstGeom>
            <a:grpFill/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9" tIns="45715" rIns="91429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Tahoma" pitchFamily="34" charset="0"/>
              </a:endParaRPr>
            </a:p>
          </p:txBody>
        </p:sp>
        <p:pic>
          <p:nvPicPr>
            <p:cNvPr id="59" name="Picture 58"/>
            <p:cNvPicPr/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6476401" y="7755244"/>
              <a:ext cx="6858098" cy="52011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793594" y="1851145"/>
            <a:ext cx="73040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/>
      <p:bldP spid="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7;p3"/>
          <p:cNvGrpSpPr/>
          <p:nvPr/>
        </p:nvGrpSpPr>
        <p:grpSpPr>
          <a:xfrm>
            <a:off x="505981" y="5029200"/>
            <a:ext cx="23615436" cy="1370247"/>
            <a:chOff x="241306" y="1268432"/>
            <a:chExt cx="11316104" cy="685168"/>
          </a:xfrm>
        </p:grpSpPr>
        <p:sp>
          <p:nvSpPr>
            <p:cNvPr id="3" name="Google Shape;428;p3"/>
            <p:cNvSpPr/>
            <p:nvPr/>
          </p:nvSpPr>
          <p:spPr>
            <a:xfrm>
              <a:off x="2912205" y="1317286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" name="Google Shape;429;p3"/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30;p3"/>
            <p:cNvSpPr/>
            <p:nvPr/>
          </p:nvSpPr>
          <p:spPr>
            <a:xfrm>
              <a:off x="531851" y="1268432"/>
              <a:ext cx="190969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" name="Google Shape;431;p3"/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32;p3"/>
            <p:cNvSpPr/>
            <p:nvPr/>
          </p:nvSpPr>
          <p:spPr>
            <a:xfrm>
              <a:off x="5570234" y="1329133"/>
              <a:ext cx="2430623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33;p3"/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4;p3"/>
            <p:cNvSpPr/>
            <p:nvPr/>
          </p:nvSpPr>
          <p:spPr>
            <a:xfrm>
              <a:off x="8436041" y="1336332"/>
              <a:ext cx="312136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5;p3"/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36;p3"/>
          <p:cNvSpPr/>
          <p:nvPr/>
        </p:nvSpPr>
        <p:spPr>
          <a:xfrm>
            <a:off x="5535682" y="5257800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9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37;p3"/>
          <p:cNvSpPr/>
          <p:nvPr/>
        </p:nvSpPr>
        <p:spPr>
          <a:xfrm>
            <a:off x="1776256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438;p3"/>
          <p:cNvSpPr/>
          <p:nvPr/>
        </p:nvSpPr>
        <p:spPr>
          <a:xfrm>
            <a:off x="7865076" y="3359372"/>
            <a:ext cx="2970407" cy="83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439;p3"/>
          <p:cNvSpPr/>
          <p:nvPr/>
        </p:nvSpPr>
        <p:spPr>
          <a:xfrm>
            <a:off x="14322629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440;p3"/>
          <p:cNvSpPr/>
          <p:nvPr/>
        </p:nvSpPr>
        <p:spPr>
          <a:xfrm>
            <a:off x="19965805" y="3359383"/>
            <a:ext cx="2970492" cy="83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45697" rIns="91419" bIns="45697" anchor="t" anchorCtr="0">
            <a:spAutoFit/>
          </a:bodyPr>
          <a:lstStyle/>
          <a:p>
            <a:r>
              <a:rPr lang="en-US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6" name="Google Shape;441;p3"/>
          <p:cNvGrpSpPr/>
          <p:nvPr/>
        </p:nvGrpSpPr>
        <p:grpSpPr>
          <a:xfrm>
            <a:off x="32725" y="1600707"/>
            <a:ext cx="24088692" cy="3251292"/>
            <a:chOff x="923003" y="3917552"/>
            <a:chExt cx="24090260" cy="2863535"/>
          </a:xfrm>
        </p:grpSpPr>
        <p:sp>
          <p:nvSpPr>
            <p:cNvPr id="17" name="Google Shape;442;p3"/>
            <p:cNvSpPr/>
            <p:nvPr/>
          </p:nvSpPr>
          <p:spPr>
            <a:xfrm>
              <a:off x="1272210" y="4426858"/>
              <a:ext cx="23741053" cy="235422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" name="Google Shape;444;p3"/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9" name="Google Shape;445;p3"/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1" name="Google Shape;446;p3"/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9" tIns="45697" rIns="91419" bIns="45697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" name="Google Shape;447;p3"/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9" tIns="45697" rIns="91419" bIns="45697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5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0" name="Google Shape;448;p3"/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/>
              <p:nvPr/>
            </p:nvSpPr>
            <p:spPr>
              <a:xfrm>
                <a:off x="12246335" y="5399691"/>
                <a:ext cx="3882899" cy="917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𝟓𝟎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5F21C8-DCC3-4173-9F33-78C3EE6A1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6335" y="5399691"/>
                <a:ext cx="3882899" cy="917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/>
              <p:nvPr/>
            </p:nvSpPr>
            <p:spPr>
              <a:xfrm>
                <a:off x="19195173" y="5472270"/>
                <a:ext cx="272595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𝟓𝟎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044D21-17BA-4E77-917B-9EF0914B2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173" y="5472270"/>
                <a:ext cx="272595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267200" y="2354185"/>
                <a:ext cx="19431000" cy="2903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lực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 err="1">
                    <a:latin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đặt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tạo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</a:rPr>
                  <a:t>Cường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lực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 err="1">
                    <a:latin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đều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𝟏𝟎𝟎</m:t>
                    </m:r>
                    <m:r>
                      <a:rPr lang="en-US" sz="44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itchFamily="34" charset="0"/>
                  </a:rPr>
                  <a:t>. Cường </a:t>
                </a:r>
                <a:r>
                  <a:rPr lang="en-US" sz="4400" b="1" dirty="0" err="1">
                    <a:latin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tổng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hợp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lực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lực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</a:rPr>
                  <a:t>:</a:t>
                </a:r>
              </a:p>
              <a:p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354185"/>
                <a:ext cx="19431000" cy="2903615"/>
              </a:xfrm>
              <a:prstGeom prst="rect">
                <a:avLst/>
              </a:prstGeom>
              <a:blipFill>
                <a:blip r:embed="rId5"/>
                <a:stretch>
                  <a:fillRect l="-1255" t="-1677" r="-6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71600" y="5334000"/>
                <a:ext cx="31978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𝟏𝟎𝟎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334000"/>
                <a:ext cx="319781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293191" y="5266277"/>
                <a:ext cx="2263679" cy="917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𝟏𝟎𝟎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191" y="5266277"/>
                <a:ext cx="2263679" cy="917880"/>
              </a:xfrm>
              <a:prstGeom prst="rect">
                <a:avLst/>
              </a:prstGeom>
              <a:blipFill>
                <a:blip r:embed="rId7"/>
                <a:stretch>
                  <a:fillRect r="-61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117229" y="6362592"/>
            <a:ext cx="24078225" cy="7106938"/>
            <a:chOff x="48567" y="4381500"/>
            <a:chExt cx="24079792" cy="7004364"/>
          </a:xfrm>
        </p:grpSpPr>
        <p:sp>
          <p:nvSpPr>
            <p:cNvPr id="89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53961" y="4997567"/>
              <a:ext cx="23774398" cy="638829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9" tIns="45697" rIns="91419" bIns="45697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endParaRPr>
            </a:p>
          </p:txBody>
        </p:sp>
        <p:grpSp>
          <p:nvGrpSpPr>
            <p:cNvPr id="90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91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9" tIns="45697" rIns="91419" bIns="45697" anchor="t" anchorCtr="0">
                <a:noAutofit/>
              </a:bodyPr>
              <a:lstStyle/>
              <a:p>
                <a:endParaRPr dirty="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Calibri"/>
                </a:endParaRPr>
              </a:p>
            </p:txBody>
          </p:sp>
          <p:sp>
            <p:nvSpPr>
              <p:cNvPr id="92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19" tIns="45697" rIns="91419" bIns="45697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93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752744" y="8382000"/>
                <a:ext cx="7172056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𝑭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𝑶𝑨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44" y="8382000"/>
                <a:ext cx="7172056" cy="856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478143" y="10219963"/>
                <a:ext cx="7239000" cy="905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𝑶𝑨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𝟏𝟎𝟎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143" y="10219963"/>
                <a:ext cx="7239000" cy="9058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77758BB2-8B75-438E-90A5-DBA01C73CB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22628" y="7369626"/>
            <a:ext cx="9146972" cy="58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/>
      <p:bldP spid="97" grpId="0"/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533400" y="4496287"/>
            <a:ext cx="23393400" cy="8061868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2FDD79-2CF0-445A-8927-571FE530E21F}"/>
              </a:ext>
            </a:extLst>
          </p:cNvPr>
          <p:cNvGrpSpPr/>
          <p:nvPr/>
        </p:nvGrpSpPr>
        <p:grpSpPr>
          <a:xfrm>
            <a:off x="533400" y="1909998"/>
            <a:ext cx="23393400" cy="2150608"/>
            <a:chOff x="533400" y="1909997"/>
            <a:chExt cx="23393400" cy="2470571"/>
          </a:xfrm>
        </p:grpSpPr>
        <p:grpSp>
          <p:nvGrpSpPr>
            <p:cNvPr id="61" name="Group 54"/>
            <p:cNvGrpSpPr/>
            <p:nvPr/>
          </p:nvGrpSpPr>
          <p:grpSpPr>
            <a:xfrm>
              <a:off x="533400" y="1909997"/>
              <a:ext cx="23393400" cy="2470571"/>
              <a:chOff x="1268078" y="3405486"/>
              <a:chExt cx="21841827" cy="1777927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1268078" y="3790951"/>
                <a:ext cx="21841827" cy="1392462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63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64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dụ </a:t>
                  </a:r>
                  <a:r>
                    <a:rPr lang="vi-VN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66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03737C9B-D4D0-4C80-9D9D-0C4910BC13D0}"/>
                    </a:ext>
                  </a:extLst>
                </p:cNvPr>
                <p:cNvSpPr txBox="1"/>
                <p:nvPr/>
              </p:nvSpPr>
              <p:spPr>
                <a:xfrm>
                  <a:off x="4385521" y="2614923"/>
                  <a:ext cx="17331479" cy="165987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tabLst>
                      <a:tab pos="171450" algn="l"/>
                    </a:tabLst>
                  </a:pPr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3 điểm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𝑵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𝑷</m:t>
                      </m:r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Điền vào dấu “…”                  </a:t>
                  </a:r>
                </a:p>
                <a:p>
                  <a:pPr marL="0" marR="0" indent="38100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𝑵𝑷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=...</m:t>
                      </m:r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	b)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𝑵𝑴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𝑴𝑷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=...</m:t>
                      </m:r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c)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𝑷𝑵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𝑵𝑴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=...</m:t>
                      </m:r>
                    </m:oMath>
                  </a14:m>
                  <a:endPara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03737C9B-D4D0-4C80-9D9D-0C4910BC13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5521" y="2614923"/>
                  <a:ext cx="17331479" cy="1659878"/>
                </a:xfrm>
                <a:prstGeom prst="rect">
                  <a:avLst/>
                </a:prstGeom>
                <a:blipFill>
                  <a:blip r:embed="rId3"/>
                  <a:stretch>
                    <a:fillRect l="-1406" t="-8824" b="-158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id="{BB9958F4-E859-49A7-8C07-04D006049B5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5384290"/>
            <a:ext cx="7851672" cy="672185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7E1022B-06FF-4C6F-81D6-B06D395D5E2E}"/>
                  </a:ext>
                </a:extLst>
              </p:cNvPr>
              <p:cNvSpPr txBox="1"/>
              <p:nvPr/>
            </p:nvSpPr>
            <p:spPr>
              <a:xfrm>
                <a:off x="1654417" y="6542882"/>
                <a:ext cx="5355983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𝑵𝑷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𝑴𝑷</m:t>
                        </m:r>
                      </m:e>
                    </m:acc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7E1022B-06FF-4C6F-81D6-B06D395D5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417" y="6542882"/>
                <a:ext cx="5355983" cy="851643"/>
              </a:xfrm>
              <a:prstGeom prst="rect">
                <a:avLst/>
              </a:prstGeom>
              <a:blipFill>
                <a:blip r:embed="rId5"/>
                <a:stretch>
                  <a:fillRect l="-4551" t="-4286" b="-33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9E387C2-AE8C-4C3F-88E6-0D948DCF1B36}"/>
                  </a:ext>
                </a:extLst>
              </p:cNvPr>
              <p:cNvSpPr txBox="1"/>
              <p:nvPr/>
            </p:nvSpPr>
            <p:spPr>
              <a:xfrm>
                <a:off x="1654417" y="8475374"/>
                <a:ext cx="6117983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𝑵𝑴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𝑴𝑷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9E387C2-AE8C-4C3F-88E6-0D948DCF1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417" y="8475374"/>
                <a:ext cx="6117983" cy="851643"/>
              </a:xfrm>
              <a:prstGeom prst="rect">
                <a:avLst/>
              </a:prstGeom>
              <a:blipFill>
                <a:blip r:embed="rId6"/>
                <a:stretch>
                  <a:fillRect l="-3984" t="-4286" b="-33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C327F09-8560-400E-847D-3FB2CCEEB733}"/>
                  </a:ext>
                </a:extLst>
              </p:cNvPr>
              <p:cNvSpPr txBox="1"/>
              <p:nvPr/>
            </p:nvSpPr>
            <p:spPr>
              <a:xfrm>
                <a:off x="1654417" y="10499721"/>
                <a:ext cx="5813183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𝑷𝑵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𝑵𝑴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acc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C327F09-8560-400E-847D-3FB2CCEEB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417" y="10499721"/>
                <a:ext cx="5813183" cy="851643"/>
              </a:xfrm>
              <a:prstGeom prst="rect">
                <a:avLst/>
              </a:prstGeom>
              <a:blipFill>
                <a:blip r:embed="rId7"/>
                <a:stretch>
                  <a:fillRect l="-4193" t="-4286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8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569250" y="4888519"/>
            <a:ext cx="23393400" cy="8061868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9443BA6-DBB1-470E-975B-4208794A3D21}"/>
              </a:ext>
            </a:extLst>
          </p:cNvPr>
          <p:cNvGrpSpPr/>
          <p:nvPr/>
        </p:nvGrpSpPr>
        <p:grpSpPr>
          <a:xfrm>
            <a:off x="533400" y="1909998"/>
            <a:ext cx="23393400" cy="2768161"/>
            <a:chOff x="533400" y="1909998"/>
            <a:chExt cx="23393400" cy="2768161"/>
          </a:xfrm>
        </p:grpSpPr>
        <p:grpSp>
          <p:nvGrpSpPr>
            <p:cNvPr id="61" name="Group 54"/>
            <p:cNvGrpSpPr/>
            <p:nvPr/>
          </p:nvGrpSpPr>
          <p:grpSpPr>
            <a:xfrm>
              <a:off x="533400" y="1909998"/>
              <a:ext cx="23393400" cy="2768161"/>
              <a:chOff x="1268078" y="3405486"/>
              <a:chExt cx="21841827" cy="1992085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1268078" y="3790951"/>
                <a:ext cx="21841827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63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64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250671" y="3527166"/>
                  <a:ext cx="2083683" cy="5758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dụ </a:t>
                  </a:r>
                  <a:r>
                    <a:rPr lang="vi-VN" sz="46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66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03737C9B-D4D0-4C80-9D9D-0C4910BC13D0}"/>
                    </a:ext>
                  </a:extLst>
                </p:cNvPr>
                <p:cNvSpPr txBox="1"/>
                <p:nvPr/>
              </p:nvSpPr>
              <p:spPr>
                <a:xfrm>
                  <a:off x="4385521" y="2614923"/>
                  <a:ext cx="17331479" cy="8306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171450" algn="l"/>
                    </a:tabLst>
                  </a:pPr>
                  <a:r>
                    <a: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hình bình hành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Tính tổng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</a:t>
                  </a: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03737C9B-D4D0-4C80-9D9D-0C4910BC13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5521" y="2614923"/>
                  <a:ext cx="17331479" cy="830612"/>
                </a:xfrm>
                <a:prstGeom prst="rect">
                  <a:avLst/>
                </a:prstGeom>
                <a:blipFill>
                  <a:blip r:embed="rId3"/>
                  <a:stretch>
                    <a:fillRect l="-1406" t="-9559" b="-3308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0C5CA68-86F7-442B-B62B-B456E0EA3B73}"/>
                  </a:ext>
                </a:extLst>
              </p:cNvPr>
              <p:cNvSpPr txBox="1"/>
              <p:nvPr/>
            </p:nvSpPr>
            <p:spPr>
              <a:xfrm>
                <a:off x="1494668" y="6794103"/>
                <a:ext cx="12192000" cy="836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71450" algn="l"/>
                  </a:tabLs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vi-VN" sz="4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0C5CA68-86F7-442B-B62B-B456E0EA3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668" y="6794103"/>
                <a:ext cx="12192000" cy="836319"/>
              </a:xfrm>
              <a:prstGeom prst="rect">
                <a:avLst/>
              </a:prstGeom>
              <a:blipFill>
                <a:blip r:embed="rId4"/>
                <a:stretch>
                  <a:fillRect l="-2000" t="-8759" b="-328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073E7973-D16E-4845-B92C-3C8CE700404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1946" y="6324601"/>
            <a:ext cx="9545053" cy="5507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9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200" y="1572062"/>
            <a:ext cx="19659600" cy="830997"/>
            <a:chOff x="-288925" y="1892299"/>
            <a:chExt cx="196596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5" y="1905000"/>
              <a:ext cx="10439399" cy="80108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47379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QUY TẮC HÌNH BÌNH HÀNH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286112" y="2524366"/>
            <a:ext cx="10895153" cy="1584269"/>
            <a:chOff x="666976" y="1077805"/>
            <a:chExt cx="8611674" cy="1296348"/>
          </a:xfrm>
        </p:grpSpPr>
        <p:sp>
          <p:nvSpPr>
            <p:cNvPr id="39" name="Rounded Rectangle 38"/>
            <p:cNvSpPr/>
            <p:nvPr/>
          </p:nvSpPr>
          <p:spPr>
            <a:xfrm>
              <a:off x="666976" y="1077805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94294" y="1119611"/>
                  <a:ext cx="8157037" cy="12545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𝑨𝑩𝑪𝑫</m:t>
                      </m:r>
                    </m:oMath>
                  </a14:m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hình bình hành thì</a:t>
                  </a:r>
                </a:p>
                <a:p>
                  <a:pPr algn="just"/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</m:oMath>
                  </a14:m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294" y="1119611"/>
                  <a:ext cx="8157037" cy="1254542"/>
                </a:xfrm>
                <a:prstGeom prst="rect">
                  <a:avLst/>
                </a:prstGeom>
                <a:blipFill>
                  <a:blip r:embed="rId3"/>
                  <a:stretch>
                    <a:fillRect l="-2363" t="-8333" b="-174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310021" y="4300245"/>
            <a:ext cx="11052617" cy="2878624"/>
            <a:chOff x="1150384" y="2933142"/>
            <a:chExt cx="21975047" cy="6250782"/>
          </a:xfrm>
        </p:grpSpPr>
        <p:grpSp>
          <p:nvGrpSpPr>
            <p:cNvPr id="46" name="Group 45"/>
            <p:cNvGrpSpPr/>
            <p:nvPr/>
          </p:nvGrpSpPr>
          <p:grpSpPr>
            <a:xfrm>
              <a:off x="1150384" y="3118544"/>
              <a:ext cx="21975047" cy="6065380"/>
              <a:chOff x="992729" y="1538119"/>
              <a:chExt cx="21975047" cy="606538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1018952" y="2076117"/>
                    <a:ext cx="21948824" cy="5527382"/>
                  </a:xfrm>
                  <a:prstGeom prst="roundRect">
                    <a:avLst>
                      <a:gd name="adj" fmla="val 4611"/>
                    </a:avLst>
                  </a:prstGeom>
                  <a:solidFill>
                    <a:srgbClr val="E7D2B3"/>
                  </a:solidFill>
                  <a:ln w="28575">
                    <a:solidFill>
                      <a:srgbClr val="AB7C3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r>
                      <a:rPr lang="vi-VN" sz="4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Gặp trong các bài toán tổng hợp lực trong vật lý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</m:acc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</m:oMath>
                    </a14:m>
                    <a:endPara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/>
                    <a:endPara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>
              <p:sp>
                <p:nvSpPr>
                  <p:cNvPr id="48" name="Rounded 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8952" y="2076117"/>
                    <a:ext cx="21948824" cy="5527382"/>
                  </a:xfrm>
                  <a:prstGeom prst="roundRect">
                    <a:avLst>
                      <a:gd name="adj" fmla="val 4611"/>
                    </a:avLst>
                  </a:prstGeom>
                  <a:blipFill>
                    <a:blip r:embed="rId4"/>
                    <a:stretch>
                      <a:fillRect l="-1817"/>
                    </a:stretch>
                  </a:blipFill>
                  <a:ln w="28575">
                    <a:solidFill>
                      <a:srgbClr val="AB7C37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992729" y="1538119"/>
                <a:ext cx="8009879" cy="127793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561850" y="2933142"/>
              <a:ext cx="8009879" cy="1737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 DỤNG</a:t>
              </a:r>
            </a:p>
          </p:txBody>
        </p:sp>
      </p:grpSp>
      <p:pic>
        <p:nvPicPr>
          <p:cNvPr id="53" name="Picture 52" descr="Diagram&#10;&#10;Description automatically generated">
            <a:extLst>
              <a:ext uri="{FF2B5EF4-FFF2-40B4-BE49-F238E27FC236}">
                <a16:creationId xmlns:a16="http://schemas.microsoft.com/office/drawing/2014/main" id="{4109AEAB-7921-422D-84F5-D6AC333BD80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9796" y="6629400"/>
            <a:ext cx="12544203" cy="7086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C230787-23B6-4FDD-AD47-BFE9A200794A}"/>
              </a:ext>
            </a:extLst>
          </p:cNvPr>
          <p:cNvGrpSpPr/>
          <p:nvPr/>
        </p:nvGrpSpPr>
        <p:grpSpPr>
          <a:xfrm>
            <a:off x="323210" y="7456176"/>
            <a:ext cx="11159999" cy="5433047"/>
            <a:chOff x="153621" y="7638340"/>
            <a:chExt cx="11273619" cy="5554184"/>
          </a:xfrm>
        </p:grpSpPr>
        <p:grpSp>
          <p:nvGrpSpPr>
            <p:cNvPr id="54" name="Google Shape;421;p3">
              <a:extLst>
                <a:ext uri="{FF2B5EF4-FFF2-40B4-BE49-F238E27FC236}">
                  <a16:creationId xmlns:a16="http://schemas.microsoft.com/office/drawing/2014/main" id="{34DB2AED-A636-4FC4-B484-790224D0F8AB}"/>
                </a:ext>
              </a:extLst>
            </p:cNvPr>
            <p:cNvGrpSpPr/>
            <p:nvPr/>
          </p:nvGrpSpPr>
          <p:grpSpPr>
            <a:xfrm>
              <a:off x="153621" y="7638340"/>
              <a:ext cx="11273619" cy="5554184"/>
              <a:chOff x="117527" y="4519208"/>
              <a:chExt cx="22222670" cy="5847339"/>
            </a:xfrm>
          </p:grpSpPr>
          <p:sp>
            <p:nvSpPr>
              <p:cNvPr id="55" name="Google Shape;422;p3">
                <a:extLst>
                  <a:ext uri="{FF2B5EF4-FFF2-40B4-BE49-F238E27FC236}">
                    <a16:creationId xmlns:a16="http://schemas.microsoft.com/office/drawing/2014/main" id="{A050EE80-2D2E-4830-8BD1-D0278E2B87C0}"/>
                  </a:ext>
                </a:extLst>
              </p:cNvPr>
              <p:cNvSpPr/>
              <p:nvPr/>
            </p:nvSpPr>
            <p:spPr>
              <a:xfrm>
                <a:off x="117527" y="5343497"/>
                <a:ext cx="22222668" cy="5023050"/>
              </a:xfrm>
              <a:prstGeom prst="roundRect">
                <a:avLst>
                  <a:gd name="adj" fmla="val 2239"/>
                </a:avLst>
              </a:prstGeom>
              <a:solidFill>
                <a:srgbClr val="BBD6EE"/>
              </a:solidFill>
              <a:ln w="28575" cap="flat" cmpd="sng">
                <a:solidFill>
                  <a:srgbClr val="52525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19" tIns="45697" rIns="91419" bIns="45697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6" name="Google Shape;423;p3">
                <a:extLst>
                  <a:ext uri="{FF2B5EF4-FFF2-40B4-BE49-F238E27FC236}">
                    <a16:creationId xmlns:a16="http://schemas.microsoft.com/office/drawing/2014/main" id="{643986E6-D2A9-46C2-879F-9A9A7C0B023D}"/>
                  </a:ext>
                </a:extLst>
              </p:cNvPr>
              <p:cNvGrpSpPr/>
              <p:nvPr/>
            </p:nvGrpSpPr>
            <p:grpSpPr>
              <a:xfrm>
                <a:off x="117527" y="4519208"/>
                <a:ext cx="22222670" cy="873284"/>
                <a:chOff x="479477" y="4785908"/>
                <a:chExt cx="22222670" cy="873284"/>
              </a:xfrm>
            </p:grpSpPr>
            <p:sp>
              <p:nvSpPr>
                <p:cNvPr id="57" name="Google Shape;424;p3">
                  <a:extLst>
                    <a:ext uri="{FF2B5EF4-FFF2-40B4-BE49-F238E27FC236}">
                      <a16:creationId xmlns:a16="http://schemas.microsoft.com/office/drawing/2014/main" id="{5667206E-8B44-4EB4-A341-E760F107EAAB}"/>
                    </a:ext>
                  </a:extLst>
                </p:cNvPr>
                <p:cNvSpPr/>
                <p:nvPr/>
              </p:nvSpPr>
              <p:spPr>
                <a:xfrm rot="5400000" flipH="1">
                  <a:off x="11168081" y="-5874873"/>
                  <a:ext cx="845461" cy="22222670"/>
                </a:xfrm>
                <a:prstGeom prst="round1Rect">
                  <a:avLst>
                    <a:gd name="adj" fmla="val 16667"/>
                  </a:avLst>
                </a:prstGeom>
                <a:solidFill>
                  <a:srgbClr val="BBD6EE"/>
                </a:solidFill>
                <a:ln w="57150" cap="flat" cmpd="sng">
                  <a:solidFill>
                    <a:srgbClr val="5481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19" tIns="45697" rIns="91419" bIns="45697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425;p3">
                  <a:extLst>
                    <a:ext uri="{FF2B5EF4-FFF2-40B4-BE49-F238E27FC236}">
                      <a16:creationId xmlns:a16="http://schemas.microsoft.com/office/drawing/2014/main" id="{53BC9432-F36D-4F07-B73E-A55D538FDD8B}"/>
                    </a:ext>
                  </a:extLst>
                </p:cNvPr>
                <p:cNvSpPr txBox="1"/>
                <p:nvPr/>
              </p:nvSpPr>
              <p:spPr>
                <a:xfrm>
                  <a:off x="748143" y="4785908"/>
                  <a:ext cx="20402332" cy="8424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19" tIns="45697" rIns="91419" bIns="45697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GIẢI QUYẾT VẤN ĐỀ ĐẦU BÀI:</a:t>
                  </a:r>
                  <a:endParaRPr sz="4600" b="1" dirty="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2393E98-3FC2-4B1C-BA69-8B62D32E61DF}"/>
                    </a:ext>
                  </a:extLst>
                </p:cNvPr>
                <p:cNvSpPr txBox="1"/>
                <p:nvPr/>
              </p:nvSpPr>
              <p:spPr>
                <a:xfrm>
                  <a:off x="456373" y="8722198"/>
                  <a:ext cx="10955729" cy="28829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Vậy c</a:t>
                  </a:r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on thuyền di chuyển theo hướng hợp lực tác dụng lên nó là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</m:acc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vi-VN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Hợp lực này xác định theo quy tắc hình bình hành.</a:t>
                  </a:r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2393E98-3FC2-4B1C-BA69-8B62D32E61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373" y="8722198"/>
                  <a:ext cx="10955729" cy="2882969"/>
                </a:xfrm>
                <a:prstGeom prst="rect">
                  <a:avLst/>
                </a:prstGeom>
                <a:blipFill>
                  <a:blip r:embed="rId6"/>
                  <a:stretch>
                    <a:fillRect l="-2282" t="-4440" r="-2115" b="-93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D41428A1-AC66-4F80-8EB2-E5F7E206647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887" y="1985304"/>
            <a:ext cx="8173999" cy="3983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8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9613" y="1993900"/>
            <a:ext cx="4274787" cy="901699"/>
            <a:chOff x="-288925" y="1905000"/>
            <a:chExt cx="5493987" cy="818294"/>
          </a:xfrm>
        </p:grpSpPr>
        <p:sp>
          <p:nvSpPr>
            <p:cNvPr id="3" name="Rounded Rectangle 2"/>
            <p:cNvSpPr/>
            <p:nvPr/>
          </p:nvSpPr>
          <p:spPr>
            <a:xfrm>
              <a:off x="-288925" y="1905000"/>
              <a:ext cx="5493987" cy="81829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175013" y="1908544"/>
              <a:ext cx="5380074" cy="68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 TÍNH CHẤT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C58605A-FFCB-455D-925B-AA607FA54A3A}"/>
              </a:ext>
            </a:extLst>
          </p:cNvPr>
          <p:cNvGrpSpPr/>
          <p:nvPr/>
        </p:nvGrpSpPr>
        <p:grpSpPr>
          <a:xfrm>
            <a:off x="449613" y="2862464"/>
            <a:ext cx="23096187" cy="7272136"/>
            <a:chOff x="449613" y="2862464"/>
            <a:chExt cx="15697201" cy="5261847"/>
          </a:xfrm>
        </p:grpSpPr>
        <p:sp>
          <p:nvSpPr>
            <p:cNvPr id="48" name="Rounded Rectangle 47"/>
            <p:cNvSpPr/>
            <p:nvPr/>
          </p:nvSpPr>
          <p:spPr>
            <a:xfrm>
              <a:off x="449613" y="2862464"/>
              <a:ext cx="15697201" cy="5261847"/>
            </a:xfrm>
            <a:prstGeom prst="roundRect">
              <a:avLst>
                <a:gd name="adj" fmla="val 2310"/>
              </a:avLst>
            </a:prstGeom>
            <a:solidFill>
              <a:srgbClr val="E7D2B3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200000"/>
                </a:lnSpc>
                <a:spcBef>
                  <a:spcPts val="0"/>
                </a:spcBef>
                <a:spcAft>
                  <a:spcPts val="800"/>
                </a:spcAft>
                <a:tabLst>
                  <a:tab pos="171450" algn="l"/>
                </a:tabLst>
              </a:pPr>
              <a:r>
                <a:rPr lang="vi-VN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endParaRPr lang="vi-VN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9CEC033-2442-4385-B05E-D22518793AD7}"/>
                    </a:ext>
                  </a:extLst>
                </p:cNvPr>
                <p:cNvSpPr txBox="1"/>
                <p:nvPr/>
              </p:nvSpPr>
              <p:spPr>
                <a:xfrm>
                  <a:off x="838200" y="2862464"/>
                  <a:ext cx="14249400" cy="4666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800"/>
                    </a:spcAft>
                    <a:tabLst>
                      <a:tab pos="171450" algn="l"/>
                    </a:tabLst>
                  </a:pPr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 ba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acc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tùy ý ta có:</a:t>
                  </a:r>
                </a:p>
                <a:p>
                  <a:pPr marL="0" marR="0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800"/>
                    </a:spcAft>
                    <a:tabLst>
                      <a:tab pos="171450" algn="l"/>
                    </a:tabLst>
                  </a:pPr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(tính chất giao hoán)</a:t>
                  </a:r>
                </a:p>
                <a:p>
                  <a:pPr marL="0" marR="0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800"/>
                    </a:spcAft>
                    <a:tabLst>
                      <a:tab pos="171450" algn="l"/>
                    </a:tabLst>
                  </a:pPr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(tính chất kết hợp)</a:t>
                  </a:r>
                </a:p>
                <a:p>
                  <a:pPr marL="0" marR="0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800"/>
                    </a:spcAft>
                    <a:tabLst>
                      <a:tab pos="171450" algn="l"/>
                    </a:tabLst>
                  </a:pPr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(tính chất của vectơ – không)</a:t>
                  </a:r>
                  <a:endParaRPr lang="vi-VN" sz="4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9CEC033-2442-4385-B05E-D22518793A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2862464"/>
                  <a:ext cx="14249400" cy="4666124"/>
                </a:xfrm>
                <a:prstGeom prst="rect">
                  <a:avLst/>
                </a:prstGeom>
                <a:blipFill>
                  <a:blip r:embed="rId3"/>
                  <a:stretch>
                    <a:fillRect l="-1192" b="-3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5004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54913" y="1563120"/>
            <a:ext cx="22870866" cy="830901"/>
            <a:chOff x="-288924" y="1892299"/>
            <a:chExt cx="22875002" cy="830899"/>
          </a:xfrm>
        </p:grpSpPr>
        <p:sp>
          <p:nvSpPr>
            <p:cNvPr id="5" name="Rounded Rectangle 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0259" y="1913523"/>
              <a:ext cx="535759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VÍ DỤ CỦNG CỐ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54C5FAC-766F-40B9-84AB-7658D039DBF9}"/>
              </a:ext>
            </a:extLst>
          </p:cNvPr>
          <p:cNvGrpSpPr/>
          <p:nvPr/>
        </p:nvGrpSpPr>
        <p:grpSpPr>
          <a:xfrm>
            <a:off x="576600" y="2682020"/>
            <a:ext cx="22588199" cy="4358285"/>
            <a:chOff x="576601" y="2682020"/>
            <a:chExt cx="11591946" cy="4358285"/>
          </a:xfrm>
        </p:grpSpPr>
        <p:grpSp>
          <p:nvGrpSpPr>
            <p:cNvPr id="11" name="Group 10"/>
            <p:cNvGrpSpPr/>
            <p:nvPr/>
          </p:nvGrpSpPr>
          <p:grpSpPr>
            <a:xfrm>
              <a:off x="577236" y="2682020"/>
              <a:ext cx="4233651" cy="940404"/>
              <a:chOff x="2067302" y="5922690"/>
              <a:chExt cx="3459118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3680939" y="5184076"/>
                <a:ext cx="793396" cy="2499233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027187" y="6002305"/>
                <a:ext cx="2499233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 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2067302" y="5922690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2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2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3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3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3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3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3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3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3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3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3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3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  <p:sp>
              <p:nvSpPr>
                <p:cNvPr id="4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/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CB7294-DA28-433C-9707-D48ABAD297A2}"/>
                </a:ext>
              </a:extLst>
            </p:cNvPr>
            <p:cNvGrpSpPr/>
            <p:nvPr/>
          </p:nvGrpSpPr>
          <p:grpSpPr>
            <a:xfrm>
              <a:off x="576601" y="3488771"/>
              <a:ext cx="11591946" cy="3551534"/>
              <a:chOff x="576601" y="3488771"/>
              <a:chExt cx="11591946" cy="355153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76601" y="3488771"/>
                <a:ext cx="11591946" cy="355153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TextBox 1">
                    <a:extLst>
                      <a:ext uri="{FF2B5EF4-FFF2-40B4-BE49-F238E27FC236}">
                        <a16:creationId xmlns:a16="http://schemas.microsoft.com/office/drawing/2014/main" id="{9058B94C-F952-4AC4-A931-AC4ABB7FFF27}"/>
                      </a:ext>
                    </a:extLst>
                  </p:cNvPr>
                  <p:cNvSpPr txBox="1"/>
                  <p:nvPr/>
                </p:nvSpPr>
                <p:spPr>
                  <a:xfrm>
                    <a:off x="916259" y="3958831"/>
                    <a:ext cx="10729844" cy="15331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Chứng minh rằng với bốn điểm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a14:m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bất kì ta luôn có:</a:t>
                    </a:r>
                  </a:p>
                  <a:p>
                    <a:pPr algn="ctr"/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𝑫𝑨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</m:oMath>
                    </a14:m>
                    <a:r>
                      <a:rPr lang="vi-VN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2" name="TextBox 1">
                    <a:extLst>
                      <a:ext uri="{FF2B5EF4-FFF2-40B4-BE49-F238E27FC236}">
                        <a16:creationId xmlns:a16="http://schemas.microsoft.com/office/drawing/2014/main" id="{9058B94C-F952-4AC4-A931-AC4ABB7FFF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6259" y="3958831"/>
                    <a:ext cx="10729844" cy="15331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166" t="-8333" b="-174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1D6FA94-3DD8-42BD-9F6E-F61849A43002}"/>
              </a:ext>
            </a:extLst>
          </p:cNvPr>
          <p:cNvGrpSpPr/>
          <p:nvPr/>
        </p:nvGrpSpPr>
        <p:grpSpPr>
          <a:xfrm>
            <a:off x="374841" y="7052137"/>
            <a:ext cx="22635536" cy="4269799"/>
            <a:chOff x="529263" y="7196422"/>
            <a:chExt cx="11662737" cy="4269799"/>
          </a:xfrm>
        </p:grpSpPr>
        <p:sp>
          <p:nvSpPr>
            <p:cNvPr id="76" name="Rectangle 75"/>
            <p:cNvSpPr/>
            <p:nvPr/>
          </p:nvSpPr>
          <p:spPr>
            <a:xfrm>
              <a:off x="693528" y="7914688"/>
              <a:ext cx="11498472" cy="3551533"/>
            </a:xfrm>
            <a:prstGeom prst="rect">
              <a:avLst/>
            </a:prstGeom>
            <a:solidFill>
              <a:srgbClr val="F5A9C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5532E24-CF05-46C9-AA56-EAEE4905AD02}"/>
                </a:ext>
              </a:extLst>
            </p:cNvPr>
            <p:cNvSpPr txBox="1"/>
            <p:nvPr/>
          </p:nvSpPr>
          <p:spPr>
            <a:xfrm>
              <a:off x="529263" y="7196422"/>
              <a:ext cx="25373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04ECFBC-225C-41BC-AC7B-DE0E1B663D8B}"/>
                  </a:ext>
                </a:extLst>
              </p:cNvPr>
              <p:cNvSpPr txBox="1"/>
              <p:nvPr/>
            </p:nvSpPr>
            <p:spPr>
              <a:xfrm>
                <a:off x="1157803" y="8211891"/>
                <a:ext cx="21080653" cy="1587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 vậy: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𝑽𝑻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𝑪𝑫</m:t>
                              </m:r>
                            </m:e>
                          </m:acc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𝑫𝑨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04ECFBC-225C-41BC-AC7B-DE0E1B663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03" y="8211891"/>
                <a:ext cx="21080653" cy="1587422"/>
              </a:xfrm>
              <a:prstGeom prst="rect">
                <a:avLst/>
              </a:prstGeom>
              <a:blipFill>
                <a:blip r:embed="rId5"/>
                <a:stretch>
                  <a:fillRect l="-1186"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04ECFBC-225C-41BC-AC7B-DE0E1B663D8B}"/>
                  </a:ext>
                </a:extLst>
              </p:cNvPr>
              <p:cNvSpPr txBox="1"/>
              <p:nvPr/>
            </p:nvSpPr>
            <p:spPr>
              <a:xfrm>
                <a:off x="1595412" y="9395179"/>
                <a:ext cx="21080653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vi-VN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𝑨𝑨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𝑽𝑷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04ECFBC-225C-41BC-AC7B-DE0E1B663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412" y="9395179"/>
                <a:ext cx="21080653" cy="1533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425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63"/>
    </mc:Choice>
    <mc:Fallback xmlns="">
      <p:transition spd="slow" advTm="60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454913" y="1563120"/>
            <a:ext cx="22870866" cy="830901"/>
            <a:chOff x="-288924" y="1892299"/>
            <a:chExt cx="22875002" cy="830899"/>
          </a:xfrm>
        </p:grpSpPr>
        <p:sp>
          <p:nvSpPr>
            <p:cNvPr id="5" name="Rounded Rectangle 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0259" y="1913523"/>
              <a:ext cx="535759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87561" y="1892299"/>
              <a:ext cx="20498517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VÍ DỤ CỦNG CỐ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403D58E-4E45-465C-AA09-D27DE2A79B72}"/>
              </a:ext>
            </a:extLst>
          </p:cNvPr>
          <p:cNvGrpSpPr/>
          <p:nvPr/>
        </p:nvGrpSpPr>
        <p:grpSpPr>
          <a:xfrm>
            <a:off x="1279716" y="2671387"/>
            <a:ext cx="22553284" cy="4358285"/>
            <a:chOff x="12489217" y="2671387"/>
            <a:chExt cx="26149175" cy="4358285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1C9D0FE-EAC8-46D6-8019-9F69A1E2825F}"/>
                </a:ext>
              </a:extLst>
            </p:cNvPr>
            <p:cNvSpPr/>
            <p:nvPr/>
          </p:nvSpPr>
          <p:spPr>
            <a:xfrm>
              <a:off x="12489217" y="3478138"/>
              <a:ext cx="26149175" cy="35515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599DA51-F4E2-4E61-ADBB-C693EA4D2B5A}"/>
                </a:ext>
              </a:extLst>
            </p:cNvPr>
            <p:cNvGrpSpPr/>
            <p:nvPr/>
          </p:nvGrpSpPr>
          <p:grpSpPr>
            <a:xfrm>
              <a:off x="12489851" y="2671387"/>
              <a:ext cx="4233651" cy="940404"/>
              <a:chOff x="2067302" y="5922690"/>
              <a:chExt cx="3459118" cy="940513"/>
            </a:xfrm>
          </p:grpSpPr>
          <p:sp>
            <p:nvSpPr>
              <p:cNvPr id="89" name="Freeform 20">
                <a:extLst>
                  <a:ext uri="{FF2B5EF4-FFF2-40B4-BE49-F238E27FC236}">
                    <a16:creationId xmlns:a16="http://schemas.microsoft.com/office/drawing/2014/main" id="{165495DB-C524-4913-870E-273D6CF3895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80939" y="5184076"/>
                <a:ext cx="793396" cy="2499233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63654DA-DB52-42CB-B4E3-F4F5349DED9C}"/>
                  </a:ext>
                </a:extLst>
              </p:cNvPr>
              <p:cNvSpPr txBox="1"/>
              <p:nvPr/>
            </p:nvSpPr>
            <p:spPr>
              <a:xfrm>
                <a:off x="3027187" y="6002305"/>
                <a:ext cx="2499233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err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 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1" name="Group 70">
                <a:extLst>
                  <a:ext uri="{FF2B5EF4-FFF2-40B4-BE49-F238E27FC236}">
                    <a16:creationId xmlns:a16="http://schemas.microsoft.com/office/drawing/2014/main" id="{1B7693C9-91C3-49B2-B604-60A83EF7CB8F}"/>
                  </a:ext>
                </a:extLst>
              </p:cNvPr>
              <p:cNvGrpSpPr/>
              <p:nvPr/>
            </p:nvGrpSpPr>
            <p:grpSpPr>
              <a:xfrm>
                <a:off x="2067302" y="5922690"/>
                <a:ext cx="950173" cy="940513"/>
                <a:chOff x="1311958" y="3405486"/>
                <a:chExt cx="950173" cy="940513"/>
              </a:xfrm>
            </p:grpSpPr>
            <p:sp>
              <p:nvSpPr>
                <p:cNvPr id="92" name="Rectangle 11">
                  <a:extLst>
                    <a:ext uri="{FF2B5EF4-FFF2-40B4-BE49-F238E27FC236}">
                      <a16:creationId xmlns:a16="http://schemas.microsoft.com/office/drawing/2014/main" id="{CAC822EE-098C-4376-84B7-B9D63E6B917E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 13">
                  <a:extLst>
                    <a:ext uri="{FF2B5EF4-FFF2-40B4-BE49-F238E27FC236}">
                      <a16:creationId xmlns:a16="http://schemas.microsoft.com/office/drawing/2014/main" id="{08D68480-9613-4049-81FC-DEDE0F41E9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4">
                  <a:extLst>
                    <a:ext uri="{FF2B5EF4-FFF2-40B4-BE49-F238E27FC236}">
                      <a16:creationId xmlns:a16="http://schemas.microsoft.com/office/drawing/2014/main" id="{86EB938A-714C-45A6-96BC-A874048399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5">
                  <a:extLst>
                    <a:ext uri="{FF2B5EF4-FFF2-40B4-BE49-F238E27FC236}">
                      <a16:creationId xmlns:a16="http://schemas.microsoft.com/office/drawing/2014/main" id="{55E2F69A-8405-4309-BCC7-7939143677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6">
                  <a:extLst>
                    <a:ext uri="{FF2B5EF4-FFF2-40B4-BE49-F238E27FC236}">
                      <a16:creationId xmlns:a16="http://schemas.microsoft.com/office/drawing/2014/main" id="{5C259EAC-D646-4305-A7C2-1BB0943908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17">
                  <a:extLst>
                    <a:ext uri="{FF2B5EF4-FFF2-40B4-BE49-F238E27FC236}">
                      <a16:creationId xmlns:a16="http://schemas.microsoft.com/office/drawing/2014/main" id="{5909DE8D-EAB2-48F2-B6EA-045AA24B62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18">
                  <a:extLst>
                    <a:ext uri="{FF2B5EF4-FFF2-40B4-BE49-F238E27FC236}">
                      <a16:creationId xmlns:a16="http://schemas.microsoft.com/office/drawing/2014/main" id="{33B4B8A0-E3E3-4C85-9D93-110D0CCCD6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9">
                  <a:extLst>
                    <a:ext uri="{FF2B5EF4-FFF2-40B4-BE49-F238E27FC236}">
                      <a16:creationId xmlns:a16="http://schemas.microsoft.com/office/drawing/2014/main" id="{C38464E8-905D-4B99-B272-9A394B179A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0">
                  <a:extLst>
                    <a:ext uri="{FF2B5EF4-FFF2-40B4-BE49-F238E27FC236}">
                      <a16:creationId xmlns:a16="http://schemas.microsoft.com/office/drawing/2014/main" id="{81E8837A-7645-4007-B8B5-03F3D3E62E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1">
                  <a:extLst>
                    <a:ext uri="{FF2B5EF4-FFF2-40B4-BE49-F238E27FC236}">
                      <a16:creationId xmlns:a16="http://schemas.microsoft.com/office/drawing/2014/main" id="{CD0F8F60-C16B-44FC-B7F5-E80BB30F48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2">
                  <a:extLst>
                    <a:ext uri="{FF2B5EF4-FFF2-40B4-BE49-F238E27FC236}">
                      <a16:creationId xmlns:a16="http://schemas.microsoft.com/office/drawing/2014/main" id="{4580F28F-7C9E-40D8-88A4-6F82FCDFBF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3">
                  <a:extLst>
                    <a:ext uri="{FF2B5EF4-FFF2-40B4-BE49-F238E27FC236}">
                      <a16:creationId xmlns:a16="http://schemas.microsoft.com/office/drawing/2014/main" id="{8B517A47-A607-4B23-9683-4FEDEBAB6B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4">
                  <a:extLst>
                    <a:ext uri="{FF2B5EF4-FFF2-40B4-BE49-F238E27FC236}">
                      <a16:creationId xmlns:a16="http://schemas.microsoft.com/office/drawing/2014/main" id="{1DD4B821-42BC-4C09-B38A-5164ED9AC0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5">
                  <a:extLst>
                    <a:ext uri="{FF2B5EF4-FFF2-40B4-BE49-F238E27FC236}">
                      <a16:creationId xmlns:a16="http://schemas.microsoft.com/office/drawing/2014/main" id="{F4B458C0-A783-4545-89EF-C11B4064EF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6">
                  <a:extLst>
                    <a:ext uri="{FF2B5EF4-FFF2-40B4-BE49-F238E27FC236}">
                      <a16:creationId xmlns:a16="http://schemas.microsoft.com/office/drawing/2014/main" id="{3C0A545F-D35E-4EE7-9994-66FF089370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7">
                  <a:extLst>
                    <a:ext uri="{FF2B5EF4-FFF2-40B4-BE49-F238E27FC236}">
                      <a16:creationId xmlns:a16="http://schemas.microsoft.com/office/drawing/2014/main" id="{2199995F-5601-45EC-A312-BCEAE6AE24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8">
                  <a:extLst>
                    <a:ext uri="{FF2B5EF4-FFF2-40B4-BE49-F238E27FC236}">
                      <a16:creationId xmlns:a16="http://schemas.microsoft.com/office/drawing/2014/main" id="{CCA97DCA-D511-4F0D-8795-28C5C58CC0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9">
                  <a:extLst>
                    <a:ext uri="{FF2B5EF4-FFF2-40B4-BE49-F238E27FC236}">
                      <a16:creationId xmlns:a16="http://schemas.microsoft.com/office/drawing/2014/main" id="{E05BE467-A967-45CB-BBFD-446E785D4C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0">
                  <a:extLst>
                    <a:ext uri="{FF2B5EF4-FFF2-40B4-BE49-F238E27FC236}">
                      <a16:creationId xmlns:a16="http://schemas.microsoft.com/office/drawing/2014/main" id="{C2AF3DB9-55AE-4D61-9730-56418EEEF7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1">
                  <a:extLst>
                    <a:ext uri="{FF2B5EF4-FFF2-40B4-BE49-F238E27FC236}">
                      <a16:creationId xmlns:a16="http://schemas.microsoft.com/office/drawing/2014/main" id="{36B61372-52B2-4531-9267-99FA42CBF7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2">
                  <a:extLst>
                    <a:ext uri="{FF2B5EF4-FFF2-40B4-BE49-F238E27FC236}">
                      <a16:creationId xmlns:a16="http://schemas.microsoft.com/office/drawing/2014/main" id="{BC7C9028-CAB3-42D4-B2EF-B0A9ABE1A0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3">
                  <a:extLst>
                    <a:ext uri="{FF2B5EF4-FFF2-40B4-BE49-F238E27FC236}">
                      <a16:creationId xmlns:a16="http://schemas.microsoft.com/office/drawing/2014/main" id="{43588EF1-2806-439B-9762-E11808F5C0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4">
                  <a:extLst>
                    <a:ext uri="{FF2B5EF4-FFF2-40B4-BE49-F238E27FC236}">
                      <a16:creationId xmlns:a16="http://schemas.microsoft.com/office/drawing/2014/main" id="{71695F5E-B954-432D-8039-0334BCBB9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5">
                  <a:extLst>
                    <a:ext uri="{FF2B5EF4-FFF2-40B4-BE49-F238E27FC236}">
                      <a16:creationId xmlns:a16="http://schemas.microsoft.com/office/drawing/2014/main" id="{8394B2CC-863E-4C4C-B4EB-BBD009916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6">
                  <a:extLst>
                    <a:ext uri="{FF2B5EF4-FFF2-40B4-BE49-F238E27FC236}">
                      <a16:creationId xmlns:a16="http://schemas.microsoft.com/office/drawing/2014/main" id="{F247A126-80EC-4D30-A364-499B987C1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EF9F568-6A3F-4D86-A93F-1E663A4149F3}"/>
                    </a:ext>
                  </a:extLst>
                </p:cNvPr>
                <p:cNvSpPr txBox="1"/>
                <p:nvPr/>
              </p:nvSpPr>
              <p:spPr>
                <a:xfrm>
                  <a:off x="12797337" y="4112987"/>
                  <a:ext cx="11010062" cy="2017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Chứng minh rằng với bốn điểm </a:t>
                  </a:r>
                  <a14:m>
                    <m:oMath xmlns:m="http://schemas.openxmlformats.org/officeDocument/2006/math">
                      <m:r>
                        <a:rPr lang="vi-VN" sz="40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vi-VN" sz="40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40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vi-VN" sz="40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40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vi-VN" sz="40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vi-VN" sz="4000" b="1" i="1">
                          <a:latin typeface="Cambria Math" panose="02040503050406030204" pitchFamily="18" charset="0"/>
                        </a:rPr>
                        <m:t>𝑫</m:t>
                      </m:r>
                    </m:oMath>
                  </a14:m>
                  <a:r>
                    <a:rPr lang="vi-VN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bất kì ta luôn có: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oMath>
                    </m:oMathPara>
                  </a14:m>
                  <a:endPara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EF9F568-6A3F-4D86-A93F-1E663A4149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97337" y="4112987"/>
                  <a:ext cx="11010062" cy="2017732"/>
                </a:xfrm>
                <a:prstGeom prst="rect">
                  <a:avLst/>
                </a:prstGeom>
                <a:blipFill>
                  <a:blip r:embed="rId6"/>
                  <a:stretch>
                    <a:fillRect l="-1938" t="-574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EAC30FC-514A-4D1C-B4C6-71096F4B1CAB}"/>
              </a:ext>
            </a:extLst>
          </p:cNvPr>
          <p:cNvGrpSpPr/>
          <p:nvPr/>
        </p:nvGrpSpPr>
        <p:grpSpPr>
          <a:xfrm>
            <a:off x="1011884" y="7147224"/>
            <a:ext cx="22821115" cy="5241487"/>
            <a:chOff x="12441878" y="7185789"/>
            <a:chExt cx="11660803" cy="421390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52392C3-E319-4DD4-A043-1B116ECB92F3}"/>
                </a:ext>
              </a:extLst>
            </p:cNvPr>
            <p:cNvSpPr/>
            <p:nvPr/>
          </p:nvSpPr>
          <p:spPr>
            <a:xfrm>
              <a:off x="12576019" y="7848161"/>
              <a:ext cx="11526662" cy="3551533"/>
            </a:xfrm>
            <a:prstGeom prst="rect">
              <a:avLst/>
            </a:prstGeom>
            <a:solidFill>
              <a:srgbClr val="F5A9C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241C8E1-AADC-4AAA-A601-0BCC78CA3B28}"/>
                </a:ext>
              </a:extLst>
            </p:cNvPr>
            <p:cNvSpPr txBox="1"/>
            <p:nvPr/>
          </p:nvSpPr>
          <p:spPr>
            <a:xfrm>
              <a:off x="12441878" y="7185789"/>
              <a:ext cx="2537347" cy="813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7E7F0A5-6714-4FA4-9C6B-CD22E210A384}"/>
                    </a:ext>
                  </a:extLst>
                </p:cNvPr>
                <p:cNvSpPr txBox="1"/>
                <p:nvPr/>
              </p:nvSpPr>
              <p:spPr>
                <a:xfrm>
                  <a:off x="12917571" y="8403559"/>
                  <a:ext cx="10889828" cy="1402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Thật vậy: Với điểm </a:t>
                  </a:r>
                  <a14:m>
                    <m:oMath xmlns:m="http://schemas.openxmlformats.org/officeDocument/2006/math">
                      <m:r>
                        <a:rPr lang="vi-VN" sz="4000" b="1" i="1">
                          <a:latin typeface="Cambria Math" panose="02040503050406030204" pitchFamily="18" charset="0"/>
                        </a:rPr>
                        <m:t>𝑶</m:t>
                      </m:r>
                    </m:oMath>
                  </a14:m>
                  <a:r>
                    <a:rPr lang="vi-VN" sz="4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bất kỳ ta có: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𝑽𝑻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𝑨𝑶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𝑶𝑩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𝑪𝑶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𝑶𝑫</m:t>
                            </m:r>
                          </m:e>
                        </m:acc>
                      </m:oMath>
                    </m:oMathPara>
                  </a14:m>
                  <a:endPara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7E7F0A5-6714-4FA4-9C6B-CD22E210A3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17571" y="8403559"/>
                  <a:ext cx="10889828" cy="1402179"/>
                </a:xfrm>
                <a:prstGeom prst="rect">
                  <a:avLst/>
                </a:prstGeom>
                <a:blipFill>
                  <a:blip r:embed="rId7"/>
                  <a:stretch>
                    <a:fillRect l="-1030" t="-66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734800" y="10080250"/>
                <a:ext cx="7136377" cy="910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𝑨𝑶</m:t>
                              </m:r>
                            </m:e>
                          </m:acc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𝑶𝑫</m:t>
                              </m:r>
                            </m:e>
                          </m:acc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𝑪𝑶</m:t>
                              </m:r>
                            </m:e>
                          </m:acc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0" y="10080250"/>
                <a:ext cx="7136377" cy="9103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1734800" y="11249050"/>
                <a:ext cx="4611775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𝑽𝑷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0" y="11249050"/>
                <a:ext cx="4611775" cy="856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5765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63"/>
    </mc:Choice>
    <mc:Fallback xmlns="">
      <p:transition spd="slow" advTm="60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0.8"/>
  <p:tag name="GENSWF_ADVANCE_TIME" val="60.863"/>
  <p:tag name="ISPRING_CUSTOM_TIMING_USED" val="1"/>
  <p:tag name="ISPRING_SLIDE_ID_2" val="{8AB53A7C-8B7B-4622-9903-F281BD09382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0.8"/>
  <p:tag name="GENSWF_ADVANCE_TIME" val="60.863"/>
  <p:tag name="ISPRING_CUSTOM_TIMING_USED" val="1"/>
  <p:tag name="ISPRING_SLIDE_ID_2" val="{8AB53A7C-8B7B-4622-9903-F281BD09382F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0.8"/>
  <p:tag name="GENSWF_ADVANCE_TIME" val="60.863"/>
  <p:tag name="ISPRING_CUSTOM_TIMING_USED" val="1"/>
  <p:tag name="ISPRING_SLIDE_ID_2" val="{8AB53A7C-8B7B-4622-9903-F281BD09382F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0.8"/>
  <p:tag name="GENSWF_ADVANCE_TIME" val="60.863"/>
  <p:tag name="ISPRING_CUSTOM_TIMING_USED" val="1"/>
  <p:tag name="ISPRING_SLIDE_ID_2" val="{8AB53A7C-8B7B-4622-9903-F281BD09382F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1537</TotalTime>
  <Words>2375</Words>
  <Application>Microsoft Office PowerPoint</Application>
  <PresentationFormat>Custom</PresentationFormat>
  <Paragraphs>422</Paragraphs>
  <Slides>32</Slides>
  <Notes>24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Tahoma</vt:lpstr>
      <vt:lpstr>Times New Roman</vt:lpstr>
      <vt:lpstr>Tohama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127</cp:revision>
  <dcterms:created xsi:type="dcterms:W3CDTF">2013-08-31T11:42:51Z</dcterms:created>
  <dcterms:modified xsi:type="dcterms:W3CDTF">2021-08-30T04:29:44Z</dcterms:modified>
</cp:coreProperties>
</file>