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77" r:id="rId3"/>
    <p:sldId id="257" r:id="rId4"/>
    <p:sldId id="264" r:id="rId5"/>
    <p:sldId id="258" r:id="rId6"/>
    <p:sldId id="260" r:id="rId7"/>
    <p:sldId id="278" r:id="rId8"/>
    <p:sldId id="261" r:id="rId9"/>
    <p:sldId id="279" r:id="rId10"/>
    <p:sldId id="280" r:id="rId11"/>
    <p:sldId id="281" r:id="rId12"/>
    <p:sldId id="282" r:id="rId13"/>
    <p:sldId id="283" r:id="rId14"/>
    <p:sldId id="269" r:id="rId15"/>
    <p:sldId id="262" r:id="rId16"/>
    <p:sldId id="26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B0F0"/>
    <a:srgbClr val="B7ECFF"/>
    <a:srgbClr val="97E4FF"/>
    <a:srgbClr val="61D6FF"/>
    <a:srgbClr val="00A1DA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115" d="100"/>
          <a:sy n="115" d="100"/>
        </p:scale>
        <p:origin x="1416" y="11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5" y="-91441"/>
            <a:ext cx="709797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658642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51492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06577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2469963" y="5113552"/>
            <a:ext cx="4212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2445021" y="5662245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2450299" y="6164347"/>
            <a:ext cx="536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(They’re 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00B050"/>
                </a:solidFill>
              </a:rPr>
              <a:t> They are having a picnic.)</a:t>
            </a:r>
          </a:p>
        </p:txBody>
      </p:sp>
    </p:spTree>
    <p:extLst>
      <p:ext uri="{BB962C8B-B14F-4D97-AF65-F5344CB8AC3E}">
        <p14:creationId xmlns:p14="http://schemas.microsoft.com/office/powerpoint/2010/main" val="1727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-89895"/>
            <a:ext cx="3695563" cy="4624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540652"/>
            <a:ext cx="5042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04015" y="545593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9695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8F4D72-EDD1-45EA-98DE-0D28620B34AF}"/>
              </a:ext>
            </a:extLst>
          </p:cNvPr>
          <p:cNvSpPr txBox="1"/>
          <p:nvPr/>
        </p:nvSpPr>
        <p:spPr>
          <a:xfrm>
            <a:off x="2469963" y="5044723"/>
            <a:ext cx="364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AC0B0-FAF2-443B-8E2F-BE7A09225029}"/>
              </a:ext>
            </a:extLst>
          </p:cNvPr>
          <p:cNvSpPr txBox="1"/>
          <p:nvPr/>
        </p:nvSpPr>
        <p:spPr>
          <a:xfrm>
            <a:off x="2445021" y="55934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63A04-424D-4BA2-B99F-DDFE458F4031}"/>
              </a:ext>
            </a:extLst>
          </p:cNvPr>
          <p:cNvSpPr txBox="1"/>
          <p:nvPr/>
        </p:nvSpPr>
        <p:spPr>
          <a:xfrm>
            <a:off x="2450299" y="6075852"/>
            <a:ext cx="4264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(She’s 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00B050"/>
                </a:solidFill>
              </a:rPr>
              <a:t> She is doing karate.)</a:t>
            </a:r>
          </a:p>
        </p:txBody>
      </p:sp>
    </p:spTree>
    <p:extLst>
      <p:ext uri="{BB962C8B-B14F-4D97-AF65-F5344CB8AC3E}">
        <p14:creationId xmlns:p14="http://schemas.microsoft.com/office/powerpoint/2010/main" val="1372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1" y="-156886"/>
            <a:ext cx="4507093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76679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63291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17393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E9B1E0-A165-442A-B74A-362A3A9EDA1E}"/>
              </a:ext>
            </a:extLst>
          </p:cNvPr>
          <p:cNvSpPr txBox="1"/>
          <p:nvPr/>
        </p:nvSpPr>
        <p:spPr>
          <a:xfrm>
            <a:off x="2450299" y="5251205"/>
            <a:ext cx="3960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DE5DE-AA5F-44AA-8C3B-BD9394BEE11C}"/>
              </a:ext>
            </a:extLst>
          </p:cNvPr>
          <p:cNvSpPr txBox="1"/>
          <p:nvPr/>
        </p:nvSpPr>
        <p:spPr>
          <a:xfrm>
            <a:off x="2445021" y="5780234"/>
            <a:ext cx="211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Yes, they are.</a:t>
            </a:r>
          </a:p>
        </p:txBody>
      </p:sp>
    </p:spTree>
    <p:extLst>
      <p:ext uri="{BB962C8B-B14F-4D97-AF65-F5344CB8AC3E}">
        <p14:creationId xmlns:p14="http://schemas.microsoft.com/office/powerpoint/2010/main" val="3560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66" y="0"/>
            <a:ext cx="4507093" cy="4525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648811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51492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05594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2C9909-F362-4CA5-8E9A-C9FF0D492C3D}"/>
              </a:ext>
            </a:extLst>
          </p:cNvPr>
          <p:cNvSpPr txBox="1"/>
          <p:nvPr/>
        </p:nvSpPr>
        <p:spPr>
          <a:xfrm>
            <a:off x="2469963" y="5113552"/>
            <a:ext cx="5172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03790-66EF-4835-B8B5-A069D2D3857C}"/>
              </a:ext>
            </a:extLst>
          </p:cNvPr>
          <p:cNvSpPr txBox="1"/>
          <p:nvPr/>
        </p:nvSpPr>
        <p:spPr>
          <a:xfrm>
            <a:off x="2445021" y="5662245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2450299" y="6164347"/>
            <a:ext cx="5744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(They’re 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00B050"/>
                </a:solidFill>
              </a:rPr>
              <a:t> They are walking to school.)</a:t>
            </a:r>
          </a:p>
        </p:txBody>
      </p:sp>
    </p:spTree>
    <p:extLst>
      <p:ext uri="{BB962C8B-B14F-4D97-AF65-F5344CB8AC3E}">
        <p14:creationId xmlns:p14="http://schemas.microsoft.com/office/powerpoint/2010/main" val="3826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29" y="2537460"/>
            <a:ext cx="8552732" cy="24917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6591" y="1003211"/>
            <a:ext cx="3690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present continuous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52" y="2020282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966" y="3044190"/>
            <a:ext cx="8098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/>
              <a:t>When something is happening now, we use the present continuous.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3890703" y="1572090"/>
            <a:ext cx="284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70" dirty="0" err="1">
                <a:solidFill>
                  <a:srgbClr val="00B050"/>
                </a:solidFill>
              </a:rPr>
              <a:t>doesnot</a:t>
            </a:r>
            <a:r>
              <a:rPr lang="en-US" sz="2400" spc="-70" dirty="0">
                <a:solidFill>
                  <a:srgbClr val="00B050"/>
                </a:solidFill>
              </a:rPr>
              <a:t> </a:t>
            </a:r>
            <a:r>
              <a:rPr lang="en-US" sz="2400" spc="-70" dirty="0">
                <a:solidFill>
                  <a:srgbClr val="FF0000"/>
                </a:solidFill>
              </a:rPr>
              <a:t>/</a:t>
            </a:r>
            <a:r>
              <a:rPr lang="en-US" sz="2400" spc="-70" dirty="0">
                <a:solidFill>
                  <a:srgbClr val="00B050"/>
                </a:solidFill>
              </a:rPr>
              <a:t> doesn’t walk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57" y="44615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687" y="4452886"/>
            <a:ext cx="13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43881" y="476213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857" y="53828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687" y="5325260"/>
            <a:ext cx="168648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6250" y="5746316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692" y="620715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57" y="15861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9687" y="1504491"/>
            <a:ext cx="72199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.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7834" y="188378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4939" y="24198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57" y="26642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688" y="2671011"/>
            <a:ext cx="19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466012" y="299885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857" y="35273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687" y="3518728"/>
            <a:ext cx="7037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</a:p>
          <a:p>
            <a:r>
              <a:rPr lang="en-US" sz="2400" dirty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1744" y="386589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1110" y="386709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3644440" y="2067361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5FF607-13A5-466D-B577-628A744FC856}"/>
              </a:ext>
            </a:extLst>
          </p:cNvPr>
          <p:cNvSpPr txBox="1"/>
          <p:nvPr/>
        </p:nvSpPr>
        <p:spPr>
          <a:xfrm>
            <a:off x="2440181" y="2668700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3849933" y="2668298"/>
            <a:ext cx="1075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953923" y="3521440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3884697" y="3542194"/>
            <a:ext cx="86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1969824" y="4466059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2134909" y="5878413"/>
            <a:ext cx="2500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isn‘t doing</a:t>
            </a:r>
            <a:r>
              <a:rPr lang="en-US" sz="24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2386538" y="5399524"/>
            <a:ext cx="1834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51188D-E5D1-4748-A1F8-1948183A955E}"/>
              </a:ext>
            </a:extLst>
          </p:cNvPr>
          <p:cNvSpPr txBox="1"/>
          <p:nvPr/>
        </p:nvSpPr>
        <p:spPr>
          <a:xfrm>
            <a:off x="5000437" y="1566024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19221-7185-4E01-8293-DA643CC13B8B}"/>
              </a:ext>
            </a:extLst>
          </p:cNvPr>
          <p:cNvSpPr txBox="1"/>
          <p:nvPr/>
        </p:nvSpPr>
        <p:spPr>
          <a:xfrm>
            <a:off x="6633040" y="1569057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0690D5-C374-43EC-A373-DB57BE03CBB7}"/>
              </a:ext>
            </a:extLst>
          </p:cNvPr>
          <p:cNvGrpSpPr/>
          <p:nvPr/>
        </p:nvGrpSpPr>
        <p:grpSpPr>
          <a:xfrm>
            <a:off x="3380412" y="2652394"/>
            <a:ext cx="2460522" cy="461665"/>
            <a:chOff x="3380412" y="2573738"/>
            <a:chExt cx="2460522" cy="46166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4586810" y="291508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FAE759-01D3-4F3A-A27B-1EDD5257D345}"/>
                </a:ext>
              </a:extLst>
            </p:cNvPr>
            <p:cNvSpPr txBox="1"/>
            <p:nvPr/>
          </p:nvSpPr>
          <p:spPr>
            <a:xfrm>
              <a:off x="3380412" y="2573738"/>
              <a:ext cx="24605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(play)              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2AD223C-EDE4-4E7A-888A-5D1385A61DB5}"/>
              </a:ext>
            </a:extLst>
          </p:cNvPr>
          <p:cNvSpPr txBox="1"/>
          <p:nvPr/>
        </p:nvSpPr>
        <p:spPr>
          <a:xfrm>
            <a:off x="2723854" y="2671331"/>
            <a:ext cx="246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            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3930252" y="301267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CEF287-D9A8-4052-BFB0-6391D48D8857}"/>
              </a:ext>
            </a:extLst>
          </p:cNvPr>
          <p:cNvSpPr txBox="1"/>
          <p:nvPr/>
        </p:nvSpPr>
        <p:spPr>
          <a:xfrm>
            <a:off x="4803072" y="3544624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2171640" y="3507073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0E5AB3-E120-437D-929C-8052EDAE0926}"/>
              </a:ext>
            </a:extLst>
          </p:cNvPr>
          <p:cNvSpPr txBox="1"/>
          <p:nvPr/>
        </p:nvSpPr>
        <p:spPr>
          <a:xfrm>
            <a:off x="1423869" y="3525410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3934941" y="388221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B85747E-CF33-4B18-A6B1-4B3156FF84B1}"/>
              </a:ext>
            </a:extLst>
          </p:cNvPr>
          <p:cNvSpPr txBox="1"/>
          <p:nvPr/>
        </p:nvSpPr>
        <p:spPr>
          <a:xfrm>
            <a:off x="5634785" y="3530008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3D3A8B-239A-4333-BCB1-96AEA0843F2F}"/>
              </a:ext>
            </a:extLst>
          </p:cNvPr>
          <p:cNvSpPr txBox="1"/>
          <p:nvPr/>
        </p:nvSpPr>
        <p:spPr>
          <a:xfrm>
            <a:off x="4635145" y="3547194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E59F35-A10A-46FA-B677-B966F06498A4}"/>
              </a:ext>
            </a:extLst>
          </p:cNvPr>
          <p:cNvSpPr txBox="1"/>
          <p:nvPr/>
        </p:nvSpPr>
        <p:spPr>
          <a:xfrm>
            <a:off x="3091091" y="4461539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444E8E-8378-4918-B1AD-D70FF326AD03}"/>
              </a:ext>
            </a:extLst>
          </p:cNvPr>
          <p:cNvSpPr txBox="1"/>
          <p:nvPr/>
        </p:nvSpPr>
        <p:spPr>
          <a:xfrm>
            <a:off x="3930252" y="4461539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46D99-C804-40D2-A583-4C51E99F4E6B}"/>
              </a:ext>
            </a:extLst>
          </p:cNvPr>
          <p:cNvSpPr txBox="1"/>
          <p:nvPr/>
        </p:nvSpPr>
        <p:spPr>
          <a:xfrm>
            <a:off x="3474259" y="5329780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AD067-5DD3-44C8-B893-0F5708C743CA}"/>
              </a:ext>
            </a:extLst>
          </p:cNvPr>
          <p:cNvSpPr txBox="1"/>
          <p:nvPr/>
        </p:nvSpPr>
        <p:spPr>
          <a:xfrm>
            <a:off x="4074559" y="5332043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C93C90-012E-49DC-A765-672C6C409B9C}"/>
              </a:ext>
            </a:extLst>
          </p:cNvPr>
          <p:cNvSpPr txBox="1"/>
          <p:nvPr/>
        </p:nvSpPr>
        <p:spPr>
          <a:xfrm>
            <a:off x="3230741" y="5892359"/>
            <a:ext cx="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6" grpId="0"/>
      <p:bldP spid="48" grpId="0"/>
      <p:bldP spid="48" grpId="1"/>
      <p:bldP spid="50" grpId="0"/>
      <p:bldP spid="51" grpId="0"/>
      <p:bldP spid="53" grpId="0"/>
      <p:bldP spid="54" grpId="0"/>
      <p:bldP spid="54" grpId="1"/>
      <p:bldP spid="56" grpId="0"/>
      <p:bldP spid="57" grpId="0"/>
      <p:bldP spid="59" grpId="0"/>
      <p:bldP spid="60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2263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6243" y="183774"/>
            <a:ext cx="3650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53938" y="742404"/>
            <a:ext cx="617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turns to mime different actions. </a:t>
            </a:r>
          </a:p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841" y="21402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4840" y="2768385"/>
            <a:ext cx="56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Are you dancing?</a:t>
            </a:r>
          </a:p>
          <a:p>
            <a:r>
              <a:rPr lang="en-US" sz="2800" b="1" i="1"/>
              <a:t>B: </a:t>
            </a:r>
            <a:r>
              <a:rPr lang="en-US" sz="2800"/>
              <a:t>No, I’m not.</a:t>
            </a:r>
          </a:p>
          <a:p>
            <a:r>
              <a:rPr lang="en-US" sz="2800" b="1" i="1"/>
              <a:t>C: </a:t>
            </a:r>
            <a:r>
              <a:rPr lang="en-US" sz="2800"/>
              <a:t>Are you looking for something?</a:t>
            </a:r>
          </a:p>
          <a:p>
            <a:r>
              <a:rPr lang="en-US" sz="2800" b="1" i="1"/>
              <a:t>B: </a:t>
            </a:r>
            <a:r>
              <a:rPr lang="en-US" sz="2800"/>
              <a:t>Yes, I am.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970" y="3940292"/>
            <a:ext cx="3949065" cy="28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88762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9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47970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593150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31885"/>
            <a:ext cx="3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4875893"/>
            <a:ext cx="328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7037" y="4026356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6237" y="4769742"/>
            <a:ext cx="421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184" y="5901748"/>
            <a:ext cx="220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6971" y="3398729"/>
            <a:ext cx="3190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present continuous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57" y="5913178"/>
            <a:ext cx="1145944" cy="3349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10" y="2732314"/>
            <a:ext cx="8009450" cy="363419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4465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continuous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7" y="1989726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81" y="3032853"/>
            <a:ext cx="751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81" y="3544458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She</a:t>
            </a:r>
            <a:r>
              <a:rPr lang="en-US" sz="2200" b="1"/>
              <a:t>’s talking.</a:t>
            </a:r>
          </a:p>
          <a:p>
            <a:pPr marL="1085850"/>
            <a:r>
              <a:rPr lang="en-US" sz="2200" b="1"/>
              <a:t>- </a:t>
            </a:r>
            <a:r>
              <a:rPr lang="en-US" sz="2200"/>
              <a:t>They</a:t>
            </a:r>
            <a:r>
              <a:rPr lang="en-US" sz="2200" b="1"/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4313899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can use the present continuous with </a:t>
            </a:r>
            <a:r>
              <a:rPr lang="en-US" sz="2400" i="1"/>
              <a:t>now</a:t>
            </a:r>
            <a:r>
              <a:rPr lang="en-US" sz="2400"/>
              <a:t>, </a:t>
            </a:r>
            <a:r>
              <a:rPr lang="en-US" sz="2400" i="1"/>
              <a:t>at present</a:t>
            </a:r>
            <a:r>
              <a:rPr lang="en-US" sz="2400"/>
              <a:t>, or </a:t>
            </a:r>
            <a:r>
              <a:rPr lang="en-US" sz="2400" i="1"/>
              <a:t>at the moment</a:t>
            </a:r>
            <a:r>
              <a:rPr lang="en-US" sz="240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5214124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I’m doing my homework </a:t>
            </a:r>
            <a:r>
              <a:rPr lang="en-US" sz="2200" b="1"/>
              <a:t>at present</a:t>
            </a:r>
            <a:r>
              <a:rPr lang="en-US" sz="2200"/>
              <a:t>.</a:t>
            </a:r>
            <a:endParaRPr lang="en-US" sz="2200" b="1"/>
          </a:p>
          <a:p>
            <a:pPr marL="1085850"/>
            <a:r>
              <a:rPr lang="en-US" sz="2200" b="1"/>
              <a:t>- </a:t>
            </a:r>
            <a:r>
              <a:rPr lang="en-US" sz="2200" b="1" i="1"/>
              <a:t>A: </a:t>
            </a:r>
            <a:r>
              <a:rPr lang="en-US" sz="2200"/>
              <a:t>Are you reading </a:t>
            </a:r>
            <a:r>
              <a:rPr lang="en-US" sz="2200" b="1"/>
              <a:t>now</a:t>
            </a:r>
            <a:r>
              <a:rPr lang="en-US" sz="2200"/>
              <a:t>?</a:t>
            </a:r>
          </a:p>
          <a:p>
            <a:pPr marL="1200150" indent="57150"/>
            <a:r>
              <a:rPr lang="en-US" sz="2200" b="1" i="1"/>
              <a:t>B: </a:t>
            </a:r>
            <a:r>
              <a:rPr lang="en-US" sz="2200"/>
              <a:t>Yes, I am.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9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178239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1026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50106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31225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36594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16584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2256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47508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581345" y="4878488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860986" y="1782388"/>
            <a:ext cx="1387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250469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3307562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087519" y="4173655"/>
            <a:ext cx="13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4877103"/>
            <a:ext cx="61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452305" y="4883179"/>
            <a:ext cx="101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3820904" y="1782389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C95827-7B8C-4E78-9459-FD2150DC33F5}"/>
              </a:ext>
            </a:extLst>
          </p:cNvPr>
          <p:cNvSpPr txBox="1"/>
          <p:nvPr/>
        </p:nvSpPr>
        <p:spPr>
          <a:xfrm>
            <a:off x="4119281" y="1782388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3796810" y="250106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AE4E41-2125-41CD-8944-AF47B09DFC24}"/>
              </a:ext>
            </a:extLst>
          </p:cNvPr>
          <p:cNvSpPr txBox="1"/>
          <p:nvPr/>
        </p:nvSpPr>
        <p:spPr>
          <a:xfrm>
            <a:off x="4314382" y="2504868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225416" y="3307562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61CEE6-990A-4502-9402-484FF3DD8C6B}"/>
              </a:ext>
            </a:extLst>
          </p:cNvPr>
          <p:cNvSpPr txBox="1"/>
          <p:nvPr/>
        </p:nvSpPr>
        <p:spPr>
          <a:xfrm>
            <a:off x="5619578" y="3307561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0FE08B-B372-48E3-AFB4-0701E2BCEADB}"/>
              </a:ext>
            </a:extLst>
          </p:cNvPr>
          <p:cNvSpPr txBox="1"/>
          <p:nvPr/>
        </p:nvSpPr>
        <p:spPr>
          <a:xfrm>
            <a:off x="2065760" y="4877102"/>
            <a:ext cx="580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(talk)                about their new friends?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2242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718" y="6676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744318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2267538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95562" y="5732130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She</a:t>
            </a:r>
            <a:r>
              <a:rPr lang="en-US" sz="2800" b="1">
                <a:solidFill>
                  <a:srgbClr val="F16649"/>
                </a:solidFill>
              </a:rPr>
              <a:t>’s talking </a:t>
            </a:r>
            <a:r>
              <a:rPr lang="en-US" sz="2800"/>
              <a:t>to Mai. (talk)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taking photos</a:t>
            </a:r>
            <a:r>
              <a:rPr lang="en-US" sz="2400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aren’t eating ice cream</a:t>
            </a:r>
            <a:r>
              <a:rPr lang="en-US" sz="2400" dirty="0"/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Ha’s writing a letter</a:t>
            </a:r>
            <a:r>
              <a:rPr lang="en-US" sz="2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aren’t playing badminton</a:t>
            </a:r>
            <a:r>
              <a:rPr lang="en-US" sz="2400" dirty="0"/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isn’t drawing a picture</a:t>
            </a:r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687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254545"/>
            <a:ext cx="8336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7577" y="1744318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22" y="146304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02839" y="4766795"/>
            <a:ext cx="5042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your sister / make a cake?</a:t>
            </a:r>
          </a:p>
          <a:p>
            <a:r>
              <a:rPr lang="en-US" sz="2800"/>
              <a:t>      Is your sister making a cake?</a:t>
            </a:r>
          </a:p>
          <a:p>
            <a:r>
              <a:rPr lang="en-US" sz="2800" b="1" i="1"/>
              <a:t>B: </a:t>
            </a:r>
            <a:r>
              <a:rPr lang="en-US" sz="2800"/>
              <a:t>Yes, she is.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18871" y="547681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-91441"/>
            <a:ext cx="812292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985" y="4587320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49526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63568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2469963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2445021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Yes, he is.</a:t>
            </a:r>
          </a:p>
        </p:txBody>
      </p:sp>
    </p:spTree>
    <p:extLst>
      <p:ext uri="{BB962C8B-B14F-4D97-AF65-F5344CB8AC3E}">
        <p14:creationId xmlns:p14="http://schemas.microsoft.com/office/powerpoint/2010/main" val="489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1259</TotalTime>
  <Words>741</Words>
  <Application>Microsoft Office PowerPoint</Application>
  <PresentationFormat>On-screen Show (4:3)</PresentationFormat>
  <Paragraphs>160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84</cp:revision>
  <dcterms:created xsi:type="dcterms:W3CDTF">2020-12-09T02:04:09Z</dcterms:created>
  <dcterms:modified xsi:type="dcterms:W3CDTF">2023-07-07T10:02:53Z</dcterms:modified>
</cp:coreProperties>
</file>