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embeddedFontLst>
    <p:embeddedFont>
      <p:font typeface="Bookman Old Style" panose="02050604050505020204" pitchFamily="18" charset="0"/>
      <p:regular r:id="rId20"/>
      <p:bold r:id="rId21"/>
      <p:italic r:id="rId22"/>
      <p:bold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Open Sans" panose="020B0606030504020204" pitchFamily="3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2" roundtripDataSignature="AMtx7mi1NLfX97YhvChVK33ViYipUKFTI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FBC571C-A530-40E6-8C9E-8F67729A88D1}">
  <a:tblStyle styleId="{BFBC571C-A530-40E6-8C9E-8F67729A88D1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CF35AF8-32CA-47ED-A22D-E1B544C673AC}" styleName="Table_1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2">
              <a:alpha val="2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>
          <a:bottom>
            <a:ln w="254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422B56B-7B96-4811-BFEF-B0F47A9225D5}" styleName="Table_2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6">
              <a:alpha val="2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>
          <a:bottom>
            <a:ln w="25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83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059778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040482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9" name="Google Shape;209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0" name="Google Shape;210;p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521095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8" name="Google Shape;228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341997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5" name="Google Shape;245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6" name="Google Shape;246;p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89083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5" name="Google Shape;255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6" name="Google Shape;256;p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11131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3" name="Google Shape;263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067817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3" name="Google Shape;28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179451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4" name="Google Shape;29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925938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4" name="Google Shape;30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83111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48891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5" name="Google Shape;10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349507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931242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9" name="Google Shape;139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19433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0" name="Google Shape;150;p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409657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8" name="Google Shape;158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096831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3" name="Google Shape;173;p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28304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5" name="Google Shape;185;p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9203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93" y="6858"/>
            <a:ext cx="12179808" cy="68511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12192001" cy="828727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32"/>
          <p:cNvSpPr txBox="1"/>
          <p:nvPr/>
        </p:nvSpPr>
        <p:spPr>
          <a:xfrm>
            <a:off x="749159" y="1134229"/>
            <a:ext cx="1069368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Each of the following sentences has a mistake. Underline it and write the correct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word(s) in the space given.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32"/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GRAMMAR</a:t>
            </a:r>
            <a:endParaRPr sz="36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15" name="Google Shape;215;p32"/>
          <p:cNvGraphicFramePr/>
          <p:nvPr/>
        </p:nvGraphicFramePr>
        <p:xfrm>
          <a:off x="749159" y="2270687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{BCF35AF8-32CA-47ED-A22D-E1B544C673AC}</a:tableStyleId>
              </a:tblPr>
              <a:tblGrid>
                <a:gridCol w="8021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55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 One paragraph about gender equality ought to write by each student. 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 Action to stop domestic violence must take immediately. 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 Should all people be provide with equal access to information? 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 Young girls mustn’t force into marriage.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5. Can men and women given equal opportunities in the workplace?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AutoNum type="arabicPeriod"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___________________</a:t>
                      </a:r>
                      <a:endParaRPr sz="20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342900" marR="0" lvl="0" indent="-34290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AutoNum type="arabicPeriod"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___________________</a:t>
                      </a:r>
                      <a:endParaRPr sz="20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342900" marR="0" lvl="0" indent="-34290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AutoNum type="arabicPeriod"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___________________</a:t>
                      </a:r>
                      <a:endParaRPr sz="20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342900" marR="0" lvl="0" indent="-34290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AutoNum type="arabicPeriod"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___________________</a:t>
                      </a:r>
                      <a:endParaRPr sz="20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342900" marR="0" lvl="0" indent="-34290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AutoNum type="arabicPeriod"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___________________</a:t>
                      </a:r>
                      <a:endParaRPr sz="20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6" name="Google Shape;216;p32"/>
          <p:cNvSpPr txBox="1"/>
          <p:nvPr/>
        </p:nvSpPr>
        <p:spPr>
          <a:xfrm>
            <a:off x="9194010" y="2478107"/>
            <a:ext cx="287554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ought to be written</a:t>
            </a:r>
            <a:endParaRPr sz="2000" b="1" i="0" u="none" strike="noStrike" cap="non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32"/>
          <p:cNvSpPr txBox="1"/>
          <p:nvPr/>
        </p:nvSpPr>
        <p:spPr>
          <a:xfrm>
            <a:off x="9194010" y="3086482"/>
            <a:ext cx="237370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must be taken</a:t>
            </a:r>
            <a:endParaRPr sz="2000" b="1" i="0" u="none" strike="noStrike" cap="non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32"/>
          <p:cNvSpPr txBox="1"/>
          <p:nvPr/>
        </p:nvSpPr>
        <p:spPr>
          <a:xfrm>
            <a:off x="9194010" y="3687035"/>
            <a:ext cx="191099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be provided</a:t>
            </a:r>
            <a:endParaRPr sz="2000" b="1" i="0" u="none" strike="noStrike" cap="non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9" name="Google Shape;219;p32"/>
          <p:cNvCxnSpPr/>
          <p:nvPr/>
        </p:nvCxnSpPr>
        <p:spPr>
          <a:xfrm>
            <a:off x="4990251" y="2819234"/>
            <a:ext cx="1564785" cy="0"/>
          </a:xfrm>
          <a:prstGeom prst="straightConnector1">
            <a:avLst/>
          </a:prstGeom>
          <a:noFill/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0" name="Google Shape;220;p32"/>
          <p:cNvCxnSpPr/>
          <p:nvPr/>
        </p:nvCxnSpPr>
        <p:spPr>
          <a:xfrm>
            <a:off x="4443804" y="3428999"/>
            <a:ext cx="1185815" cy="0"/>
          </a:xfrm>
          <a:prstGeom prst="straightConnector1">
            <a:avLst/>
          </a:prstGeom>
          <a:noFill/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1" name="Google Shape;221;p32"/>
          <p:cNvCxnSpPr/>
          <p:nvPr/>
        </p:nvCxnSpPr>
        <p:spPr>
          <a:xfrm>
            <a:off x="2893940" y="4030365"/>
            <a:ext cx="1193318" cy="0"/>
          </a:xfrm>
          <a:prstGeom prst="straightConnector1">
            <a:avLst/>
          </a:prstGeom>
          <a:noFill/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2" name="Google Shape;222;p32"/>
          <p:cNvSpPr txBox="1"/>
          <p:nvPr/>
        </p:nvSpPr>
        <p:spPr>
          <a:xfrm>
            <a:off x="9194010" y="4295410"/>
            <a:ext cx="248387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mustn‘t be forced</a:t>
            </a:r>
            <a:endParaRPr sz="2000" b="1" i="0" u="none" strike="noStrike" cap="non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3" name="Google Shape;223;p32"/>
          <p:cNvCxnSpPr/>
          <p:nvPr/>
        </p:nvCxnSpPr>
        <p:spPr>
          <a:xfrm>
            <a:off x="2223972" y="4637224"/>
            <a:ext cx="1504864" cy="0"/>
          </a:xfrm>
          <a:prstGeom prst="straightConnector1">
            <a:avLst/>
          </a:prstGeom>
          <a:noFill/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4" name="Google Shape;224;p32"/>
          <p:cNvSpPr txBox="1"/>
          <p:nvPr/>
        </p:nvSpPr>
        <p:spPr>
          <a:xfrm>
            <a:off x="9208713" y="4862912"/>
            <a:ext cx="235899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be given</a:t>
            </a:r>
            <a:endParaRPr sz="2000" b="1" i="0" u="none" strike="noStrike" cap="non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5" name="Google Shape;225;p32"/>
          <p:cNvCxnSpPr/>
          <p:nvPr/>
        </p:nvCxnSpPr>
        <p:spPr>
          <a:xfrm>
            <a:off x="3317926" y="5263022"/>
            <a:ext cx="604079" cy="0"/>
          </a:xfrm>
          <a:prstGeom prst="straightConnector1">
            <a:avLst/>
          </a:prstGeom>
          <a:noFill/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3"/>
          <p:cNvSpPr/>
          <p:nvPr/>
        </p:nvSpPr>
        <p:spPr>
          <a:xfrm>
            <a:off x="32849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33"/>
          <p:cNvSpPr/>
          <p:nvPr/>
        </p:nvSpPr>
        <p:spPr>
          <a:xfrm>
            <a:off x="4741136" y="2955002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33"/>
          <p:cNvSpPr/>
          <p:nvPr/>
        </p:nvSpPr>
        <p:spPr>
          <a:xfrm>
            <a:off x="1072864" y="2972810"/>
            <a:ext cx="1883767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LOOKING BACK</a:t>
            </a:r>
            <a:endParaRPr sz="1800" b="1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33"/>
          <p:cNvSpPr/>
          <p:nvPr/>
        </p:nvSpPr>
        <p:spPr>
          <a:xfrm>
            <a:off x="3076696" y="4415907"/>
            <a:ext cx="2040254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PROJECT</a:t>
            </a:r>
            <a:endParaRPr sz="1800" b="1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34" name="Google Shape;234;p33"/>
          <p:cNvCxnSpPr>
            <a:stCxn id="232" idx="3"/>
            <a:endCxn id="233" idx="0"/>
          </p:cNvCxnSpPr>
          <p:nvPr/>
        </p:nvCxnSpPr>
        <p:spPr>
          <a:xfrm>
            <a:off x="2956631" y="3300512"/>
            <a:ext cx="1140300" cy="11154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35" name="Google Shape;235;p33"/>
          <p:cNvSpPr txBox="1"/>
          <p:nvPr/>
        </p:nvSpPr>
        <p:spPr>
          <a:xfrm>
            <a:off x="2547683" y="402753"/>
            <a:ext cx="320824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LESSON 8</a:t>
            </a:r>
            <a:endParaRPr sz="2000" b="0" i="0" u="none" strike="noStrike" cap="none">
              <a:solidFill>
                <a:srgbClr val="048DA4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236" name="Google Shape;236;p33"/>
          <p:cNvSpPr/>
          <p:nvPr/>
        </p:nvSpPr>
        <p:spPr>
          <a:xfrm>
            <a:off x="5123109" y="366077"/>
            <a:ext cx="4401892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33"/>
          <p:cNvSpPr/>
          <p:nvPr/>
        </p:nvSpPr>
        <p:spPr>
          <a:xfrm>
            <a:off x="6048260" y="2442969"/>
            <a:ext cx="5618602" cy="1558553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Pronunciation: Listen and mark the stressed syllables.</a:t>
            </a:r>
            <a:endParaRPr sz="1800" b="0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Vocabulary: Do the crossword. </a:t>
            </a:r>
            <a:endParaRPr sz="1800" b="0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Grammar: Underline the mistakes and write the correct word(s).</a:t>
            </a:r>
            <a:endParaRPr sz="1800" b="0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33"/>
          <p:cNvSpPr txBox="1"/>
          <p:nvPr/>
        </p:nvSpPr>
        <p:spPr>
          <a:xfrm>
            <a:off x="4734398" y="412987"/>
            <a:ext cx="512483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LOOKING BACK AND PROJECT</a:t>
            </a: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33"/>
          <p:cNvSpPr/>
          <p:nvPr/>
        </p:nvSpPr>
        <p:spPr>
          <a:xfrm>
            <a:off x="6048259" y="4415907"/>
            <a:ext cx="5618602" cy="710205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Students’ future jobs</a:t>
            </a:r>
            <a:endParaRPr sz="1800" b="0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33"/>
          <p:cNvSpPr/>
          <p:nvPr/>
        </p:nvSpPr>
        <p:spPr>
          <a:xfrm>
            <a:off x="3252152" y="1411856"/>
            <a:ext cx="2040254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b="1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41" name="Google Shape;241;p33"/>
          <p:cNvCxnSpPr>
            <a:stCxn id="240" idx="1"/>
            <a:endCxn id="232" idx="0"/>
          </p:cNvCxnSpPr>
          <p:nvPr/>
        </p:nvCxnSpPr>
        <p:spPr>
          <a:xfrm flipH="1">
            <a:off x="2014652" y="1739558"/>
            <a:ext cx="1237500" cy="12333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42" name="Google Shape;242;p33"/>
          <p:cNvSpPr/>
          <p:nvPr/>
        </p:nvSpPr>
        <p:spPr>
          <a:xfrm>
            <a:off x="6048260" y="1373472"/>
            <a:ext cx="5618602" cy="710205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Game: Last man standing</a:t>
            </a:r>
            <a:endParaRPr sz="1800" b="0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12192001" cy="828727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34"/>
          <p:cNvSpPr txBox="1"/>
          <p:nvPr/>
        </p:nvSpPr>
        <p:spPr>
          <a:xfrm>
            <a:off x="749159" y="1136640"/>
            <a:ext cx="1069368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Work in groups. Choose any class in your school and do a survey to find out: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34"/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PROJECT</a:t>
            </a:r>
            <a:endParaRPr sz="36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34"/>
          <p:cNvSpPr/>
          <p:nvPr/>
        </p:nvSpPr>
        <p:spPr>
          <a:xfrm>
            <a:off x="1132706" y="1621050"/>
            <a:ext cx="9370862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  the number of boys and girls.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  how many of them would like to work as surgeons, airline pilots, nurses and shop assistants, or do other jobs in the future.</a:t>
            </a:r>
            <a:endParaRPr/>
          </a:p>
        </p:txBody>
      </p:sp>
      <p:graphicFrame>
        <p:nvGraphicFramePr>
          <p:cNvPr id="252" name="Google Shape;252;p34"/>
          <p:cNvGraphicFramePr/>
          <p:nvPr/>
        </p:nvGraphicFramePr>
        <p:xfrm>
          <a:off x="1140544" y="3318580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{2422B56B-7B96-4811-BFEF-B0F47A9225D5}</a:tableStyleId>
              </a:tblPr>
              <a:tblGrid>
                <a:gridCol w="1560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0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0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0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60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60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29600">
                <a:tc gridSpan="6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Class:</a:t>
                      </a:r>
                      <a:endParaRPr sz="20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101500" marR="101500" marT="50750" marB="5075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44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Number of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students</a:t>
                      </a:r>
                      <a:endParaRPr sz="1800" b="1" u="none" strike="noStrike" cap="none">
                        <a:solidFill>
                          <a:srgbClr val="833C0B"/>
                        </a:solidFill>
                      </a:endParaRPr>
                    </a:p>
                  </a:txBody>
                  <a:tcPr marL="101500" marR="101500" marT="50750" marB="507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Surgeons</a:t>
                      </a:r>
                      <a:endParaRPr sz="1800" b="1" u="none" strike="noStrike" cap="none">
                        <a:solidFill>
                          <a:srgbClr val="833C0B"/>
                        </a:solidFill>
                      </a:endParaRPr>
                    </a:p>
                  </a:txBody>
                  <a:tcPr marL="101500" marR="101500" marT="50750" marB="507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Airline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pilots</a:t>
                      </a:r>
                      <a:endParaRPr sz="1800" b="1" u="none" strike="noStrike" cap="none">
                        <a:solidFill>
                          <a:srgbClr val="833C0B"/>
                        </a:solidFill>
                      </a:endParaRPr>
                    </a:p>
                  </a:txBody>
                  <a:tcPr marL="101500" marR="101500" marT="50750" marB="507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Nurses</a:t>
                      </a:r>
                      <a:endParaRPr sz="1800" b="1" u="none" strike="noStrike" cap="none">
                        <a:solidFill>
                          <a:srgbClr val="833C0B"/>
                        </a:solidFill>
                      </a:endParaRPr>
                    </a:p>
                  </a:txBody>
                  <a:tcPr marL="101500" marR="101500" marT="50750" marB="507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Shop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assistants</a:t>
                      </a:r>
                      <a:endParaRPr sz="1800" b="1" u="none" strike="noStrike" cap="none">
                        <a:solidFill>
                          <a:srgbClr val="833C0B"/>
                        </a:solidFill>
                      </a:endParaRPr>
                    </a:p>
                  </a:txBody>
                  <a:tcPr marL="101500" marR="101500" marT="50750" marB="507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Others</a:t>
                      </a:r>
                      <a:endParaRPr sz="1800" b="1" u="none" strike="noStrike" cap="none">
                        <a:solidFill>
                          <a:srgbClr val="833C0B"/>
                        </a:solidFill>
                      </a:endParaRPr>
                    </a:p>
                  </a:txBody>
                  <a:tcPr marL="101500" marR="101500" marT="50750" marB="5075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4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_______ boys</a:t>
                      </a:r>
                      <a:endParaRPr/>
                    </a:p>
                  </a:txBody>
                  <a:tcPr marL="101500" marR="101500" marT="50750" marB="5075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/>
                    </a:p>
                  </a:txBody>
                  <a:tcPr marL="101500" marR="101500" marT="50750" marB="5075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/>
                    </a:p>
                  </a:txBody>
                  <a:tcPr marL="101500" marR="101500" marT="50750" marB="5075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/>
                    </a:p>
                  </a:txBody>
                  <a:tcPr marL="101500" marR="101500" marT="50750" marB="5075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/>
                    </a:p>
                  </a:txBody>
                  <a:tcPr marL="101500" marR="101500" marT="50750" marB="5075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/>
                    </a:p>
                  </a:txBody>
                  <a:tcPr marL="101500" marR="101500" marT="50750" marB="5075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4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_______ girls</a:t>
                      </a:r>
                      <a:endParaRPr/>
                    </a:p>
                  </a:txBody>
                  <a:tcPr marL="101500" marR="101500" marT="50750" marB="5075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/>
                    </a:p>
                  </a:txBody>
                  <a:tcPr marL="101500" marR="101500" marT="50750" marB="5075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/>
                    </a:p>
                  </a:txBody>
                  <a:tcPr marL="101500" marR="101500" marT="50750" marB="5075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/>
                    </a:p>
                  </a:txBody>
                  <a:tcPr marL="101500" marR="101500" marT="50750" marB="5075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/>
                    </a:p>
                  </a:txBody>
                  <a:tcPr marL="101500" marR="101500" marT="50750" marB="5075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/>
                    </a:p>
                  </a:txBody>
                  <a:tcPr marL="101500" marR="101500" marT="50750" marB="5075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12192001" cy="828727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35"/>
          <p:cNvSpPr txBox="1"/>
          <p:nvPr/>
        </p:nvSpPr>
        <p:spPr>
          <a:xfrm>
            <a:off x="749159" y="1278802"/>
            <a:ext cx="10693680" cy="2062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Report your results to the class. 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Which of the jobs is the least popular among the boys and which one the least popular among the girls? Give possible reasons.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35"/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PROJECT</a:t>
            </a:r>
            <a:endParaRPr sz="36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6"/>
          <p:cNvSpPr/>
          <p:nvPr/>
        </p:nvSpPr>
        <p:spPr>
          <a:xfrm>
            <a:off x="1005898" y="5521588"/>
            <a:ext cx="1950733" cy="710205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1800" b="1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66" name="Google Shape;266;p36"/>
          <p:cNvCxnSpPr>
            <a:stCxn id="267" idx="2"/>
            <a:endCxn id="265" idx="3"/>
          </p:cNvCxnSpPr>
          <p:nvPr/>
        </p:nvCxnSpPr>
        <p:spPr>
          <a:xfrm rot="5400000">
            <a:off x="3123923" y="4903910"/>
            <a:ext cx="805500" cy="11403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68" name="Google Shape;268;p36"/>
          <p:cNvSpPr/>
          <p:nvPr/>
        </p:nvSpPr>
        <p:spPr>
          <a:xfrm>
            <a:off x="32849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36"/>
          <p:cNvSpPr/>
          <p:nvPr/>
        </p:nvSpPr>
        <p:spPr>
          <a:xfrm>
            <a:off x="4741136" y="2955002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36"/>
          <p:cNvSpPr/>
          <p:nvPr/>
        </p:nvSpPr>
        <p:spPr>
          <a:xfrm>
            <a:off x="1072864" y="2972810"/>
            <a:ext cx="1883767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LOOKING BACK</a:t>
            </a:r>
            <a:endParaRPr sz="1800" b="1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36"/>
          <p:cNvSpPr/>
          <p:nvPr/>
        </p:nvSpPr>
        <p:spPr>
          <a:xfrm>
            <a:off x="3076696" y="4415907"/>
            <a:ext cx="2040254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PROJECT</a:t>
            </a:r>
            <a:endParaRPr sz="1800" b="1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71" name="Google Shape;271;p36"/>
          <p:cNvCxnSpPr>
            <a:stCxn id="270" idx="3"/>
            <a:endCxn id="267" idx="0"/>
          </p:cNvCxnSpPr>
          <p:nvPr/>
        </p:nvCxnSpPr>
        <p:spPr>
          <a:xfrm>
            <a:off x="2956631" y="3300512"/>
            <a:ext cx="1140300" cy="11154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72" name="Google Shape;272;p36"/>
          <p:cNvSpPr txBox="1"/>
          <p:nvPr/>
        </p:nvSpPr>
        <p:spPr>
          <a:xfrm>
            <a:off x="2547683" y="402753"/>
            <a:ext cx="320824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LESSON 8</a:t>
            </a:r>
            <a:endParaRPr sz="2000" b="0" i="0" u="none" strike="noStrike" cap="none">
              <a:solidFill>
                <a:srgbClr val="048DA4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273" name="Google Shape;273;p36"/>
          <p:cNvSpPr/>
          <p:nvPr/>
        </p:nvSpPr>
        <p:spPr>
          <a:xfrm>
            <a:off x="5123109" y="366077"/>
            <a:ext cx="4401892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36"/>
          <p:cNvSpPr/>
          <p:nvPr/>
        </p:nvSpPr>
        <p:spPr>
          <a:xfrm>
            <a:off x="6048260" y="5546831"/>
            <a:ext cx="5618601" cy="684962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 sz="1800" b="0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36"/>
          <p:cNvSpPr/>
          <p:nvPr/>
        </p:nvSpPr>
        <p:spPr>
          <a:xfrm>
            <a:off x="6048260" y="2442969"/>
            <a:ext cx="5618602" cy="1558553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Pronunciation: Listen and mark the stressed syllables.</a:t>
            </a:r>
            <a:endParaRPr sz="1800" b="0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Vocabulary: Do the crossword. </a:t>
            </a:r>
            <a:endParaRPr sz="1800" b="0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Grammar: Underline the mistakes and write the correct word(s).</a:t>
            </a:r>
            <a:endParaRPr sz="1800" b="0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36"/>
          <p:cNvSpPr txBox="1"/>
          <p:nvPr/>
        </p:nvSpPr>
        <p:spPr>
          <a:xfrm>
            <a:off x="4734398" y="412987"/>
            <a:ext cx="512483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LOOKING BACK AND PROJECT</a:t>
            </a: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36"/>
          <p:cNvSpPr/>
          <p:nvPr/>
        </p:nvSpPr>
        <p:spPr>
          <a:xfrm>
            <a:off x="6048259" y="4415907"/>
            <a:ext cx="5618602" cy="710205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Students’ future jobs</a:t>
            </a:r>
            <a:endParaRPr sz="1800" b="0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36"/>
          <p:cNvSpPr/>
          <p:nvPr/>
        </p:nvSpPr>
        <p:spPr>
          <a:xfrm>
            <a:off x="3252152" y="1411856"/>
            <a:ext cx="2040254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b="1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79" name="Google Shape;279;p36"/>
          <p:cNvCxnSpPr>
            <a:stCxn id="278" idx="1"/>
            <a:endCxn id="270" idx="0"/>
          </p:cNvCxnSpPr>
          <p:nvPr/>
        </p:nvCxnSpPr>
        <p:spPr>
          <a:xfrm flipH="1">
            <a:off x="2014652" y="1739558"/>
            <a:ext cx="1237500" cy="12333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80" name="Google Shape;280;p36"/>
          <p:cNvSpPr/>
          <p:nvPr/>
        </p:nvSpPr>
        <p:spPr>
          <a:xfrm>
            <a:off x="6048260" y="1373472"/>
            <a:ext cx="5618602" cy="710205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Game: Last man standing</a:t>
            </a:r>
            <a:endParaRPr sz="1800" b="0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Google Shape;285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962"/>
            <a:ext cx="12192000" cy="880278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12"/>
          <p:cNvSpPr/>
          <p:nvPr/>
        </p:nvSpPr>
        <p:spPr>
          <a:xfrm>
            <a:off x="702927" y="1115125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12"/>
          <p:cNvSpPr txBox="1"/>
          <p:nvPr/>
        </p:nvSpPr>
        <p:spPr>
          <a:xfrm>
            <a:off x="733099" y="1046774"/>
            <a:ext cx="4498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8" name="Google Shape;288;p12"/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12"/>
          <p:cNvSpPr/>
          <p:nvPr/>
        </p:nvSpPr>
        <p:spPr>
          <a:xfrm>
            <a:off x="1358390" y="1107630"/>
            <a:ext cx="45720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Wrap-up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12"/>
          <p:cNvSpPr txBox="1"/>
          <p:nvPr/>
        </p:nvSpPr>
        <p:spPr>
          <a:xfrm>
            <a:off x="1182920" y="1770942"/>
            <a:ext cx="8584082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270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Check what you have been able to do after this unit!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1" name="Google Shape;291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58390" y="2385777"/>
            <a:ext cx="9271476" cy="42293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3"/>
          <p:cNvSpPr txBox="1"/>
          <p:nvPr/>
        </p:nvSpPr>
        <p:spPr>
          <a:xfrm>
            <a:off x="1882037" y="2055511"/>
            <a:ext cx="8584082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exercises in the workbook.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Prepare for the next lesson: Unit 7.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13"/>
          <p:cNvSpPr/>
          <p:nvPr/>
        </p:nvSpPr>
        <p:spPr>
          <a:xfrm>
            <a:off x="743871" y="1113110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13"/>
          <p:cNvSpPr txBox="1"/>
          <p:nvPr/>
        </p:nvSpPr>
        <p:spPr>
          <a:xfrm>
            <a:off x="774043" y="1017463"/>
            <a:ext cx="4498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13"/>
          <p:cNvSpPr/>
          <p:nvPr/>
        </p:nvSpPr>
        <p:spPr>
          <a:xfrm>
            <a:off x="1399333" y="1093512"/>
            <a:ext cx="45720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Homework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0" name="Google Shape;30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962"/>
            <a:ext cx="12192000" cy="880278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13"/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307" name="Google Shape;307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6AA3B96-BE03-203C-46E7-FEB86EBF4F6C}"/>
              </a:ext>
            </a:extLst>
          </p:cNvPr>
          <p:cNvSpPr/>
          <p:nvPr/>
        </p:nvSpPr>
        <p:spPr>
          <a:xfrm>
            <a:off x="3231073" y="6027595"/>
            <a:ext cx="5877636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600" b="1" i="1" dirty="0" err="1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endParaRPr lang="en-US" sz="1600" dirty="0"/>
          </a:p>
          <a:p>
            <a:pPr algn="ctr"/>
            <a:r>
              <a:rPr lang="en-US" sz="16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facebook.com/www.tienganhglobalsuccess.vn</a:t>
            </a:r>
            <a:endParaRPr lang="en-US" sz="1600" dirty="0"/>
          </a:p>
        </p:txBody>
      </p:sp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/>
          <p:nvPr/>
        </p:nvSpPr>
        <p:spPr>
          <a:xfrm>
            <a:off x="5345116" y="2786581"/>
            <a:ext cx="5233984" cy="627454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2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2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n-US" sz="72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2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FAMILY LIFE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7" name="Google Shape;97;p2"/>
          <p:cNvPicPr preferRelativeResize="0"/>
          <p:nvPr/>
        </p:nvPicPr>
        <p:blipFill rotWithShape="1">
          <a:blip r:embed="rId3">
            <a:alphaModFix/>
          </a:blip>
          <a:srcRect r="37479"/>
          <a:stretch/>
        </p:blipFill>
        <p:spPr>
          <a:xfrm>
            <a:off x="0" y="-74951"/>
            <a:ext cx="12192000" cy="2188296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2"/>
          <p:cNvSpPr txBox="1"/>
          <p:nvPr/>
        </p:nvSpPr>
        <p:spPr>
          <a:xfrm>
            <a:off x="1027615" y="401650"/>
            <a:ext cx="1478856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Unit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US" sz="6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2"/>
          <p:cNvSpPr txBox="1"/>
          <p:nvPr/>
        </p:nvSpPr>
        <p:spPr>
          <a:xfrm>
            <a:off x="3244105" y="716817"/>
            <a:ext cx="578542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GENDER EQUALITY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"/>
          <p:cNvSpPr txBox="1"/>
          <p:nvPr/>
        </p:nvSpPr>
        <p:spPr>
          <a:xfrm>
            <a:off x="5421580" y="2900272"/>
            <a:ext cx="512483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LOOKING BACK AND PROJECT</a:t>
            </a: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2"/>
          <p:cNvSpPr/>
          <p:nvPr/>
        </p:nvSpPr>
        <p:spPr>
          <a:xfrm>
            <a:off x="2287619" y="2790376"/>
            <a:ext cx="2878040" cy="627454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2"/>
          <p:cNvSpPr txBox="1"/>
          <p:nvPr/>
        </p:nvSpPr>
        <p:spPr>
          <a:xfrm>
            <a:off x="2180643" y="2823329"/>
            <a:ext cx="3208247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LESSON 8</a:t>
            </a:r>
            <a:endParaRPr sz="3000" b="0" i="0" u="none" strike="noStrike" cap="none">
              <a:solidFill>
                <a:srgbClr val="048DA4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Unit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3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n-US" sz="7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3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FAMILY LIFE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3"/>
          <p:cNvSpPr txBox="1"/>
          <p:nvPr/>
        </p:nvSpPr>
        <p:spPr>
          <a:xfrm>
            <a:off x="2167672" y="347869"/>
            <a:ext cx="1267591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Unit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US" sz="6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3"/>
          <p:cNvSpPr txBox="1"/>
          <p:nvPr/>
        </p:nvSpPr>
        <p:spPr>
          <a:xfrm>
            <a:off x="3843380" y="627920"/>
            <a:ext cx="495893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Family Life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2" name="Google Shape;112;p3"/>
          <p:cNvGrpSpPr/>
          <p:nvPr/>
        </p:nvGrpSpPr>
        <p:grpSpPr>
          <a:xfrm>
            <a:off x="1119197" y="265737"/>
            <a:ext cx="6513725" cy="1548490"/>
            <a:chOff x="144635" y="1191561"/>
            <a:chExt cx="5167790" cy="1145834"/>
          </a:xfrm>
        </p:grpSpPr>
        <p:sp>
          <p:nvSpPr>
            <p:cNvPr id="113" name="Google Shape;113;p3"/>
            <p:cNvSpPr/>
            <p:nvPr/>
          </p:nvSpPr>
          <p:spPr>
            <a:xfrm>
              <a:off x="479471" y="1496280"/>
              <a:ext cx="4832954" cy="647205"/>
            </a:xfrm>
            <a:prstGeom prst="roundRect">
              <a:avLst>
                <a:gd name="adj" fmla="val 42661"/>
              </a:avLst>
            </a:prstGeom>
            <a:solidFill>
              <a:srgbClr val="F265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3"/>
            <p:cNvSpPr txBox="1"/>
            <p:nvPr/>
          </p:nvSpPr>
          <p:spPr>
            <a:xfrm>
              <a:off x="1276664" y="1519800"/>
              <a:ext cx="3741812" cy="5693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rPr lang="en-US" sz="44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OBJECTIVES</a:t>
              </a: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15" name="Google Shape;115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44635" y="1191561"/>
              <a:ext cx="1096339" cy="114583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6" name="Google Shape;116;p3"/>
          <p:cNvSpPr txBox="1">
            <a:spLocks noGrp="1"/>
          </p:cNvSpPr>
          <p:nvPr>
            <p:ph type="subTitle" idx="1"/>
          </p:nvPr>
        </p:nvSpPr>
        <p:spPr>
          <a:xfrm>
            <a:off x="890313" y="2083550"/>
            <a:ext cx="9635700" cy="21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3365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Review the vocabulary and grammar of Unit 6</a:t>
            </a:r>
            <a:endParaRPr sz="3200"/>
          </a:p>
          <a:p>
            <a:pPr marL="285750" lvl="0" indent="-3365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Apply what Ss have learnt (vocabulary and grammar) into practice through a project</a:t>
            </a:r>
            <a:endParaRPr sz="3200"/>
          </a:p>
        </p:txBody>
      </p:sp>
    </p:spTree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"/>
          <p:cNvSpPr/>
          <p:nvPr/>
        </p:nvSpPr>
        <p:spPr>
          <a:xfrm>
            <a:off x="1005898" y="5521588"/>
            <a:ext cx="1950733" cy="710205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1800" b="1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2" name="Google Shape;122;p4"/>
          <p:cNvCxnSpPr>
            <a:stCxn id="123" idx="2"/>
            <a:endCxn id="121" idx="3"/>
          </p:cNvCxnSpPr>
          <p:nvPr/>
        </p:nvCxnSpPr>
        <p:spPr>
          <a:xfrm rot="5400000">
            <a:off x="3123923" y="4903910"/>
            <a:ext cx="805500" cy="11403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24" name="Google Shape;124;p4"/>
          <p:cNvSpPr/>
          <p:nvPr/>
        </p:nvSpPr>
        <p:spPr>
          <a:xfrm>
            <a:off x="32849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4"/>
          <p:cNvSpPr/>
          <p:nvPr/>
        </p:nvSpPr>
        <p:spPr>
          <a:xfrm>
            <a:off x="4741136" y="2955002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4"/>
          <p:cNvSpPr/>
          <p:nvPr/>
        </p:nvSpPr>
        <p:spPr>
          <a:xfrm>
            <a:off x="1072864" y="2972810"/>
            <a:ext cx="1883767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LOOKING BACK</a:t>
            </a:r>
            <a:endParaRPr sz="1800" b="1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4"/>
          <p:cNvSpPr/>
          <p:nvPr/>
        </p:nvSpPr>
        <p:spPr>
          <a:xfrm>
            <a:off x="3076696" y="4415907"/>
            <a:ext cx="2040254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PROJECT</a:t>
            </a:r>
            <a:endParaRPr sz="1800" b="1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7" name="Google Shape;127;p4"/>
          <p:cNvCxnSpPr>
            <a:stCxn id="122" idx="3"/>
            <a:endCxn id="123" idx="0"/>
          </p:cNvCxnSpPr>
          <p:nvPr/>
        </p:nvCxnSpPr>
        <p:spPr>
          <a:xfrm>
            <a:off x="2956523" y="3300507"/>
            <a:ext cx="1140300" cy="11154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28" name="Google Shape;128;p4"/>
          <p:cNvSpPr txBox="1"/>
          <p:nvPr/>
        </p:nvSpPr>
        <p:spPr>
          <a:xfrm>
            <a:off x="2547683" y="402753"/>
            <a:ext cx="320824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LESSON 8</a:t>
            </a:r>
            <a:endParaRPr sz="2000" b="0" i="0" u="none" strike="noStrike" cap="none">
              <a:solidFill>
                <a:srgbClr val="048DA4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129" name="Google Shape;129;p4"/>
          <p:cNvSpPr/>
          <p:nvPr/>
        </p:nvSpPr>
        <p:spPr>
          <a:xfrm>
            <a:off x="5123109" y="366077"/>
            <a:ext cx="4401892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4"/>
          <p:cNvSpPr/>
          <p:nvPr/>
        </p:nvSpPr>
        <p:spPr>
          <a:xfrm>
            <a:off x="6048260" y="5546831"/>
            <a:ext cx="5618601" cy="684962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 sz="1800" b="0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4"/>
          <p:cNvSpPr/>
          <p:nvPr/>
        </p:nvSpPr>
        <p:spPr>
          <a:xfrm>
            <a:off x="6048260" y="2442969"/>
            <a:ext cx="5618602" cy="1558553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Pronunciation: Listen and mark the stressed syllables.</a:t>
            </a:r>
            <a:endParaRPr sz="1800" b="0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Vocabulary: Do the crossword. </a:t>
            </a:r>
            <a:endParaRPr sz="1800" b="0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Grammar: Underline the mistakes and write the correct word(s).</a:t>
            </a:r>
            <a:endParaRPr sz="1800" b="0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4"/>
          <p:cNvSpPr txBox="1"/>
          <p:nvPr/>
        </p:nvSpPr>
        <p:spPr>
          <a:xfrm>
            <a:off x="4734398" y="412987"/>
            <a:ext cx="512483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LOOKING BACK AND PROJECT</a:t>
            </a: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4"/>
          <p:cNvSpPr/>
          <p:nvPr/>
        </p:nvSpPr>
        <p:spPr>
          <a:xfrm>
            <a:off x="6048259" y="4415907"/>
            <a:ext cx="5618602" cy="710205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Students’ future jobs</a:t>
            </a:r>
            <a:endParaRPr sz="1800" b="0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4"/>
          <p:cNvSpPr/>
          <p:nvPr/>
        </p:nvSpPr>
        <p:spPr>
          <a:xfrm>
            <a:off x="3252152" y="1411856"/>
            <a:ext cx="2040254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b="1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5" name="Google Shape;135;p4"/>
          <p:cNvCxnSpPr>
            <a:stCxn id="134" idx="1"/>
            <a:endCxn id="122" idx="0"/>
          </p:cNvCxnSpPr>
          <p:nvPr/>
        </p:nvCxnSpPr>
        <p:spPr>
          <a:xfrm flipH="1">
            <a:off x="2014652" y="1739558"/>
            <a:ext cx="1237500" cy="12333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36" name="Google Shape;136;p4"/>
          <p:cNvSpPr/>
          <p:nvPr/>
        </p:nvSpPr>
        <p:spPr>
          <a:xfrm>
            <a:off x="6048260" y="1373472"/>
            <a:ext cx="5618602" cy="710205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Game: Last man standing</a:t>
            </a:r>
            <a:endParaRPr sz="1800" b="0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7"/>
          <p:cNvSpPr/>
          <p:nvPr/>
        </p:nvSpPr>
        <p:spPr>
          <a:xfrm>
            <a:off x="32849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27"/>
          <p:cNvSpPr txBox="1"/>
          <p:nvPr/>
        </p:nvSpPr>
        <p:spPr>
          <a:xfrm>
            <a:off x="2547683" y="402753"/>
            <a:ext cx="320824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LESSON 8</a:t>
            </a:r>
            <a:endParaRPr sz="2000" b="0" i="0" u="none" strike="noStrike" cap="none">
              <a:solidFill>
                <a:srgbClr val="048DA4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143" name="Google Shape;143;p27"/>
          <p:cNvSpPr/>
          <p:nvPr/>
        </p:nvSpPr>
        <p:spPr>
          <a:xfrm>
            <a:off x="5123109" y="366077"/>
            <a:ext cx="4401892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27"/>
          <p:cNvSpPr txBox="1"/>
          <p:nvPr/>
        </p:nvSpPr>
        <p:spPr>
          <a:xfrm>
            <a:off x="4734398" y="412987"/>
            <a:ext cx="512483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LOOKING BACK AND PROJECT</a:t>
            </a: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27"/>
          <p:cNvSpPr/>
          <p:nvPr/>
        </p:nvSpPr>
        <p:spPr>
          <a:xfrm>
            <a:off x="3252152" y="1411856"/>
            <a:ext cx="2040254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b="1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27"/>
          <p:cNvSpPr/>
          <p:nvPr/>
        </p:nvSpPr>
        <p:spPr>
          <a:xfrm>
            <a:off x="6048260" y="1373472"/>
            <a:ext cx="5618602" cy="710205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Game: Last man standing</a:t>
            </a:r>
            <a:endParaRPr sz="1800" b="0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12192001" cy="898672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8"/>
          <p:cNvSpPr txBox="1"/>
          <p:nvPr/>
        </p:nvSpPr>
        <p:spPr>
          <a:xfrm>
            <a:off x="2775702" y="1232278"/>
            <a:ext cx="664059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Game: Last man standing</a:t>
            </a:r>
            <a:endParaRPr/>
          </a:p>
        </p:txBody>
      </p:sp>
      <p:sp>
        <p:nvSpPr>
          <p:cNvPr id="154" name="Google Shape;154;p28"/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WARM-UP</a:t>
            </a:r>
            <a:endParaRPr/>
          </a:p>
        </p:txBody>
      </p:sp>
      <p:sp>
        <p:nvSpPr>
          <p:cNvPr id="155" name="Google Shape;155;p28"/>
          <p:cNvSpPr txBox="1"/>
          <p:nvPr/>
        </p:nvSpPr>
        <p:spPr>
          <a:xfrm>
            <a:off x="1207769" y="2514402"/>
            <a:ext cx="9776400" cy="25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ourier New"/>
              <a:buChar char="o"/>
            </a:pPr>
            <a:r>
              <a:rPr lang="en-US"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Everyone takes turns saying one word/ grammar point learned</a:t>
            </a: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 Unit 6. </a:t>
            </a:r>
            <a:endParaRPr sz="3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ourier New"/>
              <a:buChar char="o"/>
            </a:pPr>
            <a:r>
              <a:rPr lang="en-US"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You will be eliminated from the game if you repeat what others said or cannot remember anything else.</a:t>
            </a:r>
            <a:endParaRPr sz="3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ourier New"/>
              <a:buChar char="o"/>
            </a:pPr>
            <a:r>
              <a:rPr lang="en-US"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winner is the last person left in the game!</a:t>
            </a:r>
            <a:endParaRPr sz="3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9"/>
          <p:cNvSpPr/>
          <p:nvPr/>
        </p:nvSpPr>
        <p:spPr>
          <a:xfrm>
            <a:off x="32849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29"/>
          <p:cNvSpPr/>
          <p:nvPr/>
        </p:nvSpPr>
        <p:spPr>
          <a:xfrm>
            <a:off x="4741136" y="2955002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29"/>
          <p:cNvSpPr/>
          <p:nvPr/>
        </p:nvSpPr>
        <p:spPr>
          <a:xfrm>
            <a:off x="1072864" y="2972810"/>
            <a:ext cx="1883767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LOOKING BACK</a:t>
            </a:r>
            <a:endParaRPr sz="1800" b="1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29"/>
          <p:cNvSpPr txBox="1"/>
          <p:nvPr/>
        </p:nvSpPr>
        <p:spPr>
          <a:xfrm>
            <a:off x="2547683" y="402753"/>
            <a:ext cx="320824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LESSON 8</a:t>
            </a:r>
            <a:endParaRPr sz="2000" b="0" i="0" u="none" strike="noStrike" cap="none">
              <a:solidFill>
                <a:srgbClr val="048DA4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164" name="Google Shape;164;p29"/>
          <p:cNvSpPr/>
          <p:nvPr/>
        </p:nvSpPr>
        <p:spPr>
          <a:xfrm>
            <a:off x="5123109" y="366077"/>
            <a:ext cx="4401892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29"/>
          <p:cNvSpPr/>
          <p:nvPr/>
        </p:nvSpPr>
        <p:spPr>
          <a:xfrm>
            <a:off x="6048260" y="2442969"/>
            <a:ext cx="5618602" cy="1558553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Pronunciation: Listen and mark the stressed syllables.</a:t>
            </a:r>
            <a:endParaRPr sz="1800" b="0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Vocabulary: Do the crossword. </a:t>
            </a:r>
            <a:endParaRPr sz="1800" b="0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Grammar: Underline the mistakes and write the correct word(s).</a:t>
            </a:r>
            <a:endParaRPr sz="1800" b="0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29"/>
          <p:cNvSpPr txBox="1"/>
          <p:nvPr/>
        </p:nvSpPr>
        <p:spPr>
          <a:xfrm>
            <a:off x="4734398" y="412987"/>
            <a:ext cx="512483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LOOKING BACK AND PROJECT</a:t>
            </a: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29"/>
          <p:cNvSpPr/>
          <p:nvPr/>
        </p:nvSpPr>
        <p:spPr>
          <a:xfrm>
            <a:off x="3252152" y="1411856"/>
            <a:ext cx="2040254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b="1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8" name="Google Shape;168;p29"/>
          <p:cNvCxnSpPr>
            <a:stCxn id="167" idx="1"/>
            <a:endCxn id="162" idx="0"/>
          </p:cNvCxnSpPr>
          <p:nvPr/>
        </p:nvCxnSpPr>
        <p:spPr>
          <a:xfrm flipH="1">
            <a:off x="2014652" y="1739558"/>
            <a:ext cx="1237500" cy="12333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69" name="Google Shape;169;p29"/>
          <p:cNvSpPr/>
          <p:nvPr/>
        </p:nvSpPr>
        <p:spPr>
          <a:xfrm>
            <a:off x="6048260" y="1373472"/>
            <a:ext cx="5618602" cy="710205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Game: Last man standing</a:t>
            </a:r>
            <a:endParaRPr sz="1800" b="0" i="0" u="none" strike="noStrike" cap="none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" y="-48126"/>
            <a:ext cx="12192001" cy="898672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30"/>
          <p:cNvSpPr txBox="1"/>
          <p:nvPr/>
        </p:nvSpPr>
        <p:spPr>
          <a:xfrm>
            <a:off x="1103820" y="1393222"/>
            <a:ext cx="1042376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Listen and mark the stressed syllables in the words in bold.</a:t>
            </a:r>
            <a:endParaRPr sz="2800" b="1" i="0" u="none" strike="noStrike" cap="none">
              <a:solidFill>
                <a:srgbClr val="0FB7B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30"/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PRONUNCIATION</a:t>
            </a:r>
            <a:endParaRPr sz="36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30"/>
          <p:cNvSpPr txBox="1"/>
          <p:nvPr/>
        </p:nvSpPr>
        <p:spPr>
          <a:xfrm>
            <a:off x="1182920" y="2343717"/>
            <a:ext cx="10265560" cy="2677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The surgeon's job is quite </a:t>
            </a: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difficult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Soviet cosmonauts learnt how to </a:t>
            </a: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parachute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safety.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I’m proud of my sister. She’s studying at a </a:t>
            </a: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medical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school.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We need to </a:t>
            </a: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continue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fighting for equal rights.</a:t>
            </a:r>
            <a:endParaRPr sz="2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30"/>
          <p:cNvSpPr txBox="1"/>
          <p:nvPr/>
        </p:nvSpPr>
        <p:spPr>
          <a:xfrm>
            <a:off x="733099" y="1039279"/>
            <a:ext cx="4498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1" name="Google Shape;181;p30"/>
          <p:cNvSpPr txBox="1"/>
          <p:nvPr/>
        </p:nvSpPr>
        <p:spPr>
          <a:xfrm>
            <a:off x="1182920" y="2375073"/>
            <a:ext cx="10265560" cy="2677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The surgeon's job is quite </a:t>
            </a:r>
            <a:r>
              <a:rPr lang="en-US" sz="2800" b="0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‘</a:t>
            </a:r>
            <a:r>
              <a:rPr lang="en-US" sz="2800" b="1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difficult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Soviet cosmonauts learnt how to </a:t>
            </a:r>
            <a:r>
              <a:rPr lang="en-US" sz="2800" b="0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‘</a:t>
            </a:r>
            <a:r>
              <a:rPr lang="en-US" sz="2800" b="1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parachute</a:t>
            </a:r>
            <a:r>
              <a:rPr lang="en-US" sz="2800" b="0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safety.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I’m proud of my sister. She’s studying at a </a:t>
            </a:r>
            <a:r>
              <a:rPr lang="en-US" sz="2800" b="0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‘</a:t>
            </a:r>
            <a:r>
              <a:rPr lang="en-US" sz="2800" b="1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medical</a:t>
            </a:r>
            <a:r>
              <a:rPr lang="en-US" sz="2800" b="0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school.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We need to </a:t>
            </a:r>
            <a:r>
              <a:rPr lang="en-US" sz="2800" b="1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con’tinue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fighting for equal rights.</a:t>
            </a:r>
            <a:endParaRPr sz="2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05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838880" y="265165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96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12192001" cy="898672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31"/>
          <p:cNvSpPr txBox="1"/>
          <p:nvPr/>
        </p:nvSpPr>
        <p:spPr>
          <a:xfrm>
            <a:off x="1182920" y="1039543"/>
            <a:ext cx="1042376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Do the crossword. Use the words you have learnt in this unit.</a:t>
            </a:r>
            <a:endParaRPr sz="2400" b="1" i="0" u="none" strike="noStrike" cap="none">
              <a:solidFill>
                <a:srgbClr val="0FB7B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31"/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VOCABULARY</a:t>
            </a:r>
            <a:endParaRPr sz="36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31"/>
          <p:cNvSpPr txBox="1"/>
          <p:nvPr/>
        </p:nvSpPr>
        <p:spPr>
          <a:xfrm>
            <a:off x="635821" y="1254077"/>
            <a:ext cx="4498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1" name="Google Shape;191;p31"/>
          <p:cNvSpPr/>
          <p:nvPr/>
        </p:nvSpPr>
        <p:spPr>
          <a:xfrm>
            <a:off x="5947055" y="1747165"/>
            <a:ext cx="5752857" cy="4708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A ___________ teacher works with small children to prepare them for school.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Job adverts should not mention their ideal candidate's ___________.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A very experienced ___________ was able to rebuild his nose after the accident.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Boys and girls should have ___________ opportunities in education.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Parents should not ___________ boys differently from girls.</a:t>
            </a:r>
            <a:endParaRPr/>
          </a:p>
        </p:txBody>
      </p:sp>
      <p:sp>
        <p:nvSpPr>
          <p:cNvPr id="192" name="Google Shape;192;p31"/>
          <p:cNvSpPr txBox="1"/>
          <p:nvPr/>
        </p:nvSpPr>
        <p:spPr>
          <a:xfrm>
            <a:off x="2969194" y="1439388"/>
            <a:ext cx="284052" cy="307777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193" name="Google Shape;193;p31"/>
          <p:cNvSpPr txBox="1"/>
          <p:nvPr/>
        </p:nvSpPr>
        <p:spPr>
          <a:xfrm>
            <a:off x="3895837" y="1803401"/>
            <a:ext cx="284052" cy="307777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194" name="Google Shape;194;p31"/>
          <p:cNvSpPr txBox="1"/>
          <p:nvPr/>
        </p:nvSpPr>
        <p:spPr>
          <a:xfrm>
            <a:off x="1618094" y="3687778"/>
            <a:ext cx="284052" cy="307777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195" name="Google Shape;195;p31"/>
          <p:cNvSpPr txBox="1"/>
          <p:nvPr/>
        </p:nvSpPr>
        <p:spPr>
          <a:xfrm>
            <a:off x="1212888" y="4432134"/>
            <a:ext cx="284052" cy="307777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196" name="Google Shape;196;p31"/>
          <p:cNvSpPr txBox="1"/>
          <p:nvPr/>
        </p:nvSpPr>
        <p:spPr>
          <a:xfrm>
            <a:off x="1492639" y="5548630"/>
            <a:ext cx="284052" cy="307777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graphicFrame>
        <p:nvGraphicFramePr>
          <p:cNvPr id="197" name="Google Shape;197;p31"/>
          <p:cNvGraphicFramePr/>
          <p:nvPr/>
        </p:nvGraphicFramePr>
        <p:xfrm>
          <a:off x="2882620" y="1803401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{BFBC571C-A530-40E6-8C9E-8F67729A88D1}</a:tableStyleId>
              </a:tblPr>
              <a:tblGrid>
                <a:gridCol w="470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1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1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1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1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1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198" name="Google Shape;198;p31"/>
          <p:cNvGraphicFramePr/>
          <p:nvPr/>
        </p:nvGraphicFramePr>
        <p:xfrm>
          <a:off x="3801043" y="2180088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{BFBC571C-A530-40E6-8C9E-8F67729A88D1}</a:tableStyleId>
              </a:tblPr>
              <a:tblGrid>
                <a:gridCol w="486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99" name="Google Shape;199;p31"/>
          <p:cNvGraphicFramePr/>
          <p:nvPr/>
        </p:nvGraphicFramePr>
        <p:xfrm>
          <a:off x="1959707" y="3662899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{BFBC571C-A530-40E6-8C9E-8F67729A88D1}</a:tableStyleId>
              </a:tblPr>
              <a:tblGrid>
                <a:gridCol w="461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1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5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8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7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464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19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0" name="Google Shape;200;p31"/>
          <p:cNvGraphicFramePr/>
          <p:nvPr/>
        </p:nvGraphicFramePr>
        <p:xfrm>
          <a:off x="1543505" y="4399915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{BFBC571C-A530-40E6-8C9E-8F67729A88D1}</a:tableStyleId>
              </a:tblPr>
              <a:tblGrid>
                <a:gridCol w="446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6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6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22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1" name="Google Shape;201;p31"/>
          <p:cNvGraphicFramePr/>
          <p:nvPr/>
        </p:nvGraphicFramePr>
        <p:xfrm>
          <a:off x="1844207" y="5517099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{BFBC571C-A530-40E6-8C9E-8F67729A88D1}</a:tableStyleId>
              </a:tblPr>
              <a:tblGrid>
                <a:gridCol w="50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9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4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7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6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2" name="Google Shape;202;p31"/>
          <p:cNvGraphicFramePr/>
          <p:nvPr/>
        </p:nvGraphicFramePr>
        <p:xfrm>
          <a:off x="2876129" y="1803401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{BFBC571C-A530-40E6-8C9E-8F67729A88D1}</a:tableStyleId>
              </a:tblPr>
              <a:tblGrid>
                <a:gridCol w="470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1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K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I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N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D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E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R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G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A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1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R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1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T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1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E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1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N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203" name="Google Shape;203;p31"/>
          <p:cNvGraphicFramePr/>
          <p:nvPr/>
        </p:nvGraphicFramePr>
        <p:xfrm>
          <a:off x="3794552" y="2180088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{BFBC571C-A530-40E6-8C9E-8F67729A88D1}</a:tableStyleId>
              </a:tblPr>
              <a:tblGrid>
                <a:gridCol w="486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G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E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N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D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E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R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04" name="Google Shape;204;p31"/>
          <p:cNvGraphicFramePr/>
          <p:nvPr/>
        </p:nvGraphicFramePr>
        <p:xfrm>
          <a:off x="1951125" y="3662898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{BFBC571C-A530-40E6-8C9E-8F67729A88D1}</a:tableStyleId>
              </a:tblPr>
              <a:tblGrid>
                <a:gridCol w="461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1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5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8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7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464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19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S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U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R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G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E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O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N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5" name="Google Shape;205;p31"/>
          <p:cNvGraphicFramePr/>
          <p:nvPr/>
        </p:nvGraphicFramePr>
        <p:xfrm>
          <a:off x="1567792" y="4404653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{BFBC571C-A530-40E6-8C9E-8F67729A88D1}</a:tableStyleId>
              </a:tblPr>
              <a:tblGrid>
                <a:gridCol w="43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6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6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9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22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8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E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Q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U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A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L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6" name="Google Shape;206;p31"/>
          <p:cNvGraphicFramePr/>
          <p:nvPr/>
        </p:nvGraphicFramePr>
        <p:xfrm>
          <a:off x="1830819" y="5519748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{BFBC571C-A530-40E6-8C9E-8F67729A88D1}</a:tableStyleId>
              </a:tblPr>
              <a:tblGrid>
                <a:gridCol w="50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9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4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7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6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T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R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E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A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T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792</Words>
  <PresentationFormat>Widescreen</PresentationFormat>
  <Paragraphs>183</Paragraphs>
  <Slides>17</Slides>
  <Notes>17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Calibri</vt:lpstr>
      <vt:lpstr>Open Sans</vt:lpstr>
      <vt:lpstr>Arial</vt:lpstr>
      <vt:lpstr>Bookman Old Style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2023-07-17T09:30:01Z</dcterms:modified>
</cp:coreProperties>
</file>