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sldIdLst>
    <p:sldId id="293" r:id="rId2"/>
    <p:sldId id="258" r:id="rId3"/>
    <p:sldId id="259" r:id="rId4"/>
    <p:sldId id="260" r:id="rId5"/>
    <p:sldId id="261" r:id="rId6"/>
    <p:sldId id="262" r:id="rId7"/>
    <p:sldId id="263" r:id="rId8"/>
    <p:sldId id="264" r:id="rId9"/>
    <p:sldId id="298" r:id="rId10"/>
    <p:sldId id="266" r:id="rId11"/>
    <p:sldId id="299" r:id="rId12"/>
    <p:sldId id="268" r:id="rId13"/>
    <p:sldId id="269" r:id="rId14"/>
    <p:sldId id="270" r:id="rId15"/>
    <p:sldId id="271" r:id="rId16"/>
    <p:sldId id="300" r:id="rId17"/>
    <p:sldId id="273" r:id="rId18"/>
    <p:sldId id="274" r:id="rId19"/>
    <p:sldId id="301" r:id="rId20"/>
    <p:sldId id="276" r:id="rId21"/>
    <p:sldId id="277" r:id="rId22"/>
    <p:sldId id="292" r:id="rId23"/>
    <p:sldId id="278" r:id="rId24"/>
    <p:sldId id="279" r:id="rId25"/>
    <p:sldId id="280" r:id="rId26"/>
    <p:sldId id="281" r:id="rId27"/>
    <p:sldId id="282" r:id="rId28"/>
    <p:sldId id="283" r:id="rId29"/>
    <p:sldId id="284" r:id="rId30"/>
    <p:sldId id="285" r:id="rId31"/>
    <p:sldId id="286" r:id="rId32"/>
    <p:sldId id="294" r:id="rId33"/>
    <p:sldId id="287" r:id="rId34"/>
    <p:sldId id="288" r:id="rId35"/>
    <p:sldId id="302" r:id="rId36"/>
    <p:sldId id="289" r:id="rId37"/>
    <p:sldId id="290" r:id="rId38"/>
    <p:sldId id="303" r:id="rId39"/>
    <p:sldId id="304" r:id="rId40"/>
    <p:sldId id="2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512EB-3235-7F49-B939-DB214D0554F2}" type="doc">
      <dgm:prSet loTypeId="urn:microsoft.com/office/officeart/2008/layout/VerticalCurvedList" loCatId="" qsTypeId="urn:microsoft.com/office/officeart/2005/8/quickstyle/simple2" qsCatId="simple" csTypeId="urn:microsoft.com/office/officeart/2005/8/colors/colorful4" csCatId="colorful" phldr="1"/>
      <dgm:spPr/>
      <dgm:t>
        <a:bodyPr/>
        <a:lstStyle/>
        <a:p>
          <a:endParaRPr lang="en-GB"/>
        </a:p>
      </dgm:t>
    </dgm:pt>
    <dgm:pt modelId="{B743FCE0-9E49-A245-8B86-BFB309264818}">
      <dgm:prSet phldrT="[Text]" custT="1"/>
      <dgm:spPr/>
      <dgm:t>
        <a:bodyPr/>
        <a:lstStyle/>
        <a:p>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1: Đặt câu hỏi nghiên cứ</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u</a:t>
          </a:r>
          <a:endParaRPr lang="en-GB" sz="2800" b="1" dirty="0">
            <a:solidFill>
              <a:schemeClr val="tx1"/>
            </a:solidFill>
            <a:latin typeface="Calibri" panose="020F0502020204030204" pitchFamily="34" charset="0"/>
            <a:cs typeface="Calibri" panose="020F0502020204030204" pitchFamily="34" charset="0"/>
          </a:endParaRPr>
        </a:p>
      </dgm:t>
    </dgm:pt>
    <dgm:pt modelId="{9F89B84B-46AC-CD46-8134-318BC6CFD262}" type="parTrans" cxnId="{65650955-5E97-1A48-8898-7426862154C4}">
      <dgm:prSet/>
      <dgm:spPr/>
      <dgm:t>
        <a:bodyPr/>
        <a:lstStyle/>
        <a:p>
          <a:endParaRPr lang="en-GB">
            <a:solidFill>
              <a:schemeClr val="tx1"/>
            </a:solidFill>
          </a:endParaRPr>
        </a:p>
      </dgm:t>
    </dgm:pt>
    <dgm:pt modelId="{A0CBD594-40B9-8F43-8F45-1E2BB8BA75FE}" type="sibTrans" cxnId="{65650955-5E97-1A48-8898-7426862154C4}">
      <dgm:prSet/>
      <dgm:spPr/>
      <dgm:t>
        <a:bodyPr/>
        <a:lstStyle/>
        <a:p>
          <a:endParaRPr lang="en-GB">
            <a:solidFill>
              <a:schemeClr val="tx1"/>
            </a:solidFill>
          </a:endParaRPr>
        </a:p>
      </dgm:t>
    </dgm:pt>
    <dgm:pt modelId="{60D7F2BC-593B-7C43-AE9C-0196C6BB6D5C}">
      <dgm:prSet phldrT="[Text]" custT="1"/>
      <dgm:spPr/>
      <dgm:t>
        <a:bodyPr/>
        <a:lstStyle/>
        <a:p>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2</a:t>
          </a:r>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r>
            <a:rPr lang="en-US" sz="2800" b="1"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Đề</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xuất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và</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phương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án</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minh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endParaRPr lang="en-GB" sz="2800" b="1" dirty="0">
            <a:solidFill>
              <a:schemeClr val="tx1"/>
            </a:solidFill>
            <a:latin typeface="Calibri" panose="020F0502020204030204" pitchFamily="34" charset="0"/>
            <a:ea typeface="Arial" panose="020B0604020202020204" pitchFamily="34" charset="0"/>
            <a:cs typeface="Calibri" panose="020F0502020204030204" pitchFamily="34" charset="0"/>
          </a:endParaRPr>
        </a:p>
      </dgm:t>
    </dgm:pt>
    <dgm:pt modelId="{DF063EE8-AC8C-F246-AD6E-9945A076CA3F}" type="parTrans" cxnId="{1169B88A-5999-1D4B-BB74-8C00CAC78654}">
      <dgm:prSet/>
      <dgm:spPr/>
      <dgm:t>
        <a:bodyPr/>
        <a:lstStyle/>
        <a:p>
          <a:endParaRPr lang="en-GB">
            <a:solidFill>
              <a:schemeClr val="tx1"/>
            </a:solidFill>
          </a:endParaRPr>
        </a:p>
      </dgm:t>
    </dgm:pt>
    <dgm:pt modelId="{F0EBAB5F-F2AC-3540-9225-E4B24DC290F0}" type="sibTrans" cxnId="{1169B88A-5999-1D4B-BB74-8C00CAC78654}">
      <dgm:prSet/>
      <dgm:spPr/>
      <dgm:t>
        <a:bodyPr/>
        <a:lstStyle/>
        <a:p>
          <a:endParaRPr lang="en-GB">
            <a:solidFill>
              <a:schemeClr val="tx1"/>
            </a:solidFill>
          </a:endParaRPr>
        </a:p>
      </dgm:t>
    </dgm:pt>
    <dgm:pt modelId="{D335EF9D-F552-864F-A172-333E1492BB90}">
      <dgm:prSet phldrT="[Text]" custT="1"/>
      <dgm:spPr/>
      <dgm:t>
        <a:bodyPr/>
        <a:lstStyle/>
        <a:p>
          <a:r>
            <a:rPr lang="vi-VN"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3.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Thiết</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kế</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nghiên</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cứu</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kiểm</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endParaRPr lang="en-GB" sz="2800" b="1" dirty="0">
            <a:solidFill>
              <a:schemeClr val="tx1"/>
            </a:solidFill>
            <a:latin typeface="Calibri" panose="020F0502020204030204" pitchFamily="34" charset="0"/>
            <a:ea typeface="Arial" panose="020B0604020202020204" pitchFamily="34" charset="0"/>
            <a:cs typeface="Calibri" panose="020F0502020204030204" pitchFamily="34" charset="0"/>
          </a:endParaRPr>
        </a:p>
      </dgm:t>
    </dgm:pt>
    <dgm:pt modelId="{32C205ED-68CD-5940-B58F-0364988CEA7B}" type="parTrans" cxnId="{B16524DA-826B-7C40-B3E1-3F810D5B1894}">
      <dgm:prSet/>
      <dgm:spPr/>
      <dgm:t>
        <a:bodyPr/>
        <a:lstStyle/>
        <a:p>
          <a:endParaRPr lang="en-GB">
            <a:solidFill>
              <a:schemeClr val="tx1"/>
            </a:solidFill>
          </a:endParaRPr>
        </a:p>
      </dgm:t>
    </dgm:pt>
    <dgm:pt modelId="{9D9CCDAF-9E87-9B41-B48F-92FC5A7534F9}" type="sibTrans" cxnId="{B16524DA-826B-7C40-B3E1-3F810D5B1894}">
      <dgm:prSet/>
      <dgm:spPr/>
      <dgm:t>
        <a:bodyPr/>
        <a:lstStyle/>
        <a:p>
          <a:endParaRPr lang="en-GB">
            <a:solidFill>
              <a:schemeClr val="tx1"/>
            </a:solidFill>
          </a:endParaRPr>
        </a:p>
      </dgm:t>
    </dgm:pt>
    <dgm:pt modelId="{CD2FC353-62D2-C443-B33A-D0622BB95037}" type="pres">
      <dgm:prSet presAssocID="{F06512EB-3235-7F49-B939-DB214D0554F2}" presName="Name0" presStyleCnt="0">
        <dgm:presLayoutVars>
          <dgm:chMax val="7"/>
          <dgm:chPref val="7"/>
          <dgm:dir/>
        </dgm:presLayoutVars>
      </dgm:prSet>
      <dgm:spPr/>
      <dgm:t>
        <a:bodyPr/>
        <a:lstStyle/>
        <a:p>
          <a:endParaRPr lang="en-US"/>
        </a:p>
      </dgm:t>
    </dgm:pt>
    <dgm:pt modelId="{2826B853-0856-394C-907D-7FD25E87E580}" type="pres">
      <dgm:prSet presAssocID="{F06512EB-3235-7F49-B939-DB214D0554F2}" presName="Name1" presStyleCnt="0"/>
      <dgm:spPr/>
      <dgm:t>
        <a:bodyPr/>
        <a:lstStyle/>
        <a:p>
          <a:endParaRPr lang="en-US"/>
        </a:p>
      </dgm:t>
    </dgm:pt>
    <dgm:pt modelId="{399D9D44-A6E4-3B45-9F86-BD677EA0CD34}" type="pres">
      <dgm:prSet presAssocID="{F06512EB-3235-7F49-B939-DB214D0554F2}" presName="cycle" presStyleCnt="0"/>
      <dgm:spPr/>
      <dgm:t>
        <a:bodyPr/>
        <a:lstStyle/>
        <a:p>
          <a:endParaRPr lang="en-US"/>
        </a:p>
      </dgm:t>
    </dgm:pt>
    <dgm:pt modelId="{AECE3A86-D56B-AF4B-A582-9A541C45D142}" type="pres">
      <dgm:prSet presAssocID="{F06512EB-3235-7F49-B939-DB214D0554F2}" presName="srcNode" presStyleLbl="node1" presStyleIdx="0" presStyleCnt="3"/>
      <dgm:spPr/>
      <dgm:t>
        <a:bodyPr/>
        <a:lstStyle/>
        <a:p>
          <a:endParaRPr lang="en-US"/>
        </a:p>
      </dgm:t>
    </dgm:pt>
    <dgm:pt modelId="{D19E19EE-82E0-4E46-8BCC-8DFECF09A8A9}" type="pres">
      <dgm:prSet presAssocID="{F06512EB-3235-7F49-B939-DB214D0554F2}" presName="conn" presStyleLbl="parChTrans1D2" presStyleIdx="0" presStyleCnt="1"/>
      <dgm:spPr/>
      <dgm:t>
        <a:bodyPr/>
        <a:lstStyle/>
        <a:p>
          <a:endParaRPr lang="en-US"/>
        </a:p>
      </dgm:t>
    </dgm:pt>
    <dgm:pt modelId="{B139A197-849B-7E4F-B7FC-A7B61C272567}" type="pres">
      <dgm:prSet presAssocID="{F06512EB-3235-7F49-B939-DB214D0554F2}" presName="extraNode" presStyleLbl="node1" presStyleIdx="0" presStyleCnt="3"/>
      <dgm:spPr/>
      <dgm:t>
        <a:bodyPr/>
        <a:lstStyle/>
        <a:p>
          <a:endParaRPr lang="en-US"/>
        </a:p>
      </dgm:t>
    </dgm:pt>
    <dgm:pt modelId="{2113EDDE-915D-1242-891F-08C1BE45F160}" type="pres">
      <dgm:prSet presAssocID="{F06512EB-3235-7F49-B939-DB214D0554F2}" presName="dstNode" presStyleLbl="node1" presStyleIdx="0" presStyleCnt="3"/>
      <dgm:spPr/>
      <dgm:t>
        <a:bodyPr/>
        <a:lstStyle/>
        <a:p>
          <a:endParaRPr lang="en-US"/>
        </a:p>
      </dgm:t>
    </dgm:pt>
    <dgm:pt modelId="{97624D73-D860-524D-A550-77A3D268A787}" type="pres">
      <dgm:prSet presAssocID="{B743FCE0-9E49-A245-8B86-BFB309264818}" presName="text_1" presStyleLbl="node1" presStyleIdx="0" presStyleCnt="3">
        <dgm:presLayoutVars>
          <dgm:bulletEnabled val="1"/>
        </dgm:presLayoutVars>
      </dgm:prSet>
      <dgm:spPr/>
      <dgm:t>
        <a:bodyPr/>
        <a:lstStyle/>
        <a:p>
          <a:endParaRPr lang="en-US"/>
        </a:p>
      </dgm:t>
    </dgm:pt>
    <dgm:pt modelId="{BFF8B02B-6E26-7044-9116-433C44189E3A}" type="pres">
      <dgm:prSet presAssocID="{B743FCE0-9E49-A245-8B86-BFB309264818}" presName="accent_1" presStyleCnt="0"/>
      <dgm:spPr/>
      <dgm:t>
        <a:bodyPr/>
        <a:lstStyle/>
        <a:p>
          <a:endParaRPr lang="en-US"/>
        </a:p>
      </dgm:t>
    </dgm:pt>
    <dgm:pt modelId="{CFD28CF4-50F1-3045-B75C-43EE305E402E}" type="pres">
      <dgm:prSet presAssocID="{B743FCE0-9E49-A245-8B86-BFB309264818}" presName="accentRepeatNode" presStyleLbl="solidFgAcc1" presStyleIdx="0" presStyleCnt="3"/>
      <dgm:spPr/>
      <dgm:t>
        <a:bodyPr/>
        <a:lstStyle/>
        <a:p>
          <a:endParaRPr lang="en-US"/>
        </a:p>
      </dgm:t>
    </dgm:pt>
    <dgm:pt modelId="{D602F164-44A6-4646-9092-5AEE115022BF}" type="pres">
      <dgm:prSet presAssocID="{60D7F2BC-593B-7C43-AE9C-0196C6BB6D5C}" presName="text_2" presStyleLbl="node1" presStyleIdx="1" presStyleCnt="3" custScaleY="166542">
        <dgm:presLayoutVars>
          <dgm:bulletEnabled val="1"/>
        </dgm:presLayoutVars>
      </dgm:prSet>
      <dgm:spPr/>
      <dgm:t>
        <a:bodyPr/>
        <a:lstStyle/>
        <a:p>
          <a:endParaRPr lang="en-US"/>
        </a:p>
      </dgm:t>
    </dgm:pt>
    <dgm:pt modelId="{16D1EAC0-D181-D94A-8C7A-844CFAB8A224}" type="pres">
      <dgm:prSet presAssocID="{60D7F2BC-593B-7C43-AE9C-0196C6BB6D5C}" presName="accent_2" presStyleCnt="0"/>
      <dgm:spPr/>
      <dgm:t>
        <a:bodyPr/>
        <a:lstStyle/>
        <a:p>
          <a:endParaRPr lang="en-US"/>
        </a:p>
      </dgm:t>
    </dgm:pt>
    <dgm:pt modelId="{06E7C144-6E1B-B34F-B70B-8BEE177EF481}" type="pres">
      <dgm:prSet presAssocID="{60D7F2BC-593B-7C43-AE9C-0196C6BB6D5C}" presName="accentRepeatNode" presStyleLbl="solidFgAcc1" presStyleIdx="1" presStyleCnt="3"/>
      <dgm:spPr/>
      <dgm:t>
        <a:bodyPr/>
        <a:lstStyle/>
        <a:p>
          <a:endParaRPr lang="en-US"/>
        </a:p>
      </dgm:t>
    </dgm:pt>
    <dgm:pt modelId="{2D3B1C78-4433-4D49-91E9-0044B0B2CB42}" type="pres">
      <dgm:prSet presAssocID="{D335EF9D-F552-864F-A172-333E1492BB90}" presName="text_3" presStyleLbl="node1" presStyleIdx="2" presStyleCnt="3" custScaleY="102893">
        <dgm:presLayoutVars>
          <dgm:bulletEnabled val="1"/>
        </dgm:presLayoutVars>
      </dgm:prSet>
      <dgm:spPr/>
      <dgm:t>
        <a:bodyPr/>
        <a:lstStyle/>
        <a:p>
          <a:endParaRPr lang="en-US"/>
        </a:p>
      </dgm:t>
    </dgm:pt>
    <dgm:pt modelId="{EC506029-B541-B640-8E82-87A13A02A528}" type="pres">
      <dgm:prSet presAssocID="{D335EF9D-F552-864F-A172-333E1492BB90}" presName="accent_3" presStyleCnt="0"/>
      <dgm:spPr/>
      <dgm:t>
        <a:bodyPr/>
        <a:lstStyle/>
        <a:p>
          <a:endParaRPr lang="en-US"/>
        </a:p>
      </dgm:t>
    </dgm:pt>
    <dgm:pt modelId="{77380C95-9EBB-7D44-B837-36578BC1A254}" type="pres">
      <dgm:prSet presAssocID="{D335EF9D-F552-864F-A172-333E1492BB90}" presName="accentRepeatNode" presStyleLbl="solidFgAcc1" presStyleIdx="2" presStyleCnt="3"/>
      <dgm:spPr/>
      <dgm:t>
        <a:bodyPr/>
        <a:lstStyle/>
        <a:p>
          <a:endParaRPr lang="en-US"/>
        </a:p>
      </dgm:t>
    </dgm:pt>
  </dgm:ptLst>
  <dgm:cxnLst>
    <dgm:cxn modelId="{65650955-5E97-1A48-8898-7426862154C4}" srcId="{F06512EB-3235-7F49-B939-DB214D0554F2}" destId="{B743FCE0-9E49-A245-8B86-BFB309264818}" srcOrd="0" destOrd="0" parTransId="{9F89B84B-46AC-CD46-8134-318BC6CFD262}" sibTransId="{A0CBD594-40B9-8F43-8F45-1E2BB8BA75FE}"/>
    <dgm:cxn modelId="{1169B88A-5999-1D4B-BB74-8C00CAC78654}" srcId="{F06512EB-3235-7F49-B939-DB214D0554F2}" destId="{60D7F2BC-593B-7C43-AE9C-0196C6BB6D5C}" srcOrd="1" destOrd="0" parTransId="{DF063EE8-AC8C-F246-AD6E-9945A076CA3F}" sibTransId="{F0EBAB5F-F2AC-3540-9225-E4B24DC290F0}"/>
    <dgm:cxn modelId="{A28B43A3-C930-1540-9AAD-6E95F96DD730}" type="presOf" srcId="{A0CBD594-40B9-8F43-8F45-1E2BB8BA75FE}" destId="{D19E19EE-82E0-4E46-8BCC-8DFECF09A8A9}" srcOrd="0" destOrd="0" presId="urn:microsoft.com/office/officeart/2008/layout/VerticalCurvedList"/>
    <dgm:cxn modelId="{E6A9834A-DBA2-104E-9F7B-171D399DA141}" type="presOf" srcId="{D335EF9D-F552-864F-A172-333E1492BB90}" destId="{2D3B1C78-4433-4D49-91E9-0044B0B2CB42}" srcOrd="0" destOrd="0" presId="urn:microsoft.com/office/officeart/2008/layout/VerticalCurvedList"/>
    <dgm:cxn modelId="{07DA3F17-BA95-BF44-A08C-475AF97CC1C8}" type="presOf" srcId="{60D7F2BC-593B-7C43-AE9C-0196C6BB6D5C}" destId="{D602F164-44A6-4646-9092-5AEE115022BF}" srcOrd="0" destOrd="0" presId="urn:microsoft.com/office/officeart/2008/layout/VerticalCurvedList"/>
    <dgm:cxn modelId="{4A929FBE-D25B-194D-8D0C-E225612E6227}" type="presOf" srcId="{B743FCE0-9E49-A245-8B86-BFB309264818}" destId="{97624D73-D860-524D-A550-77A3D268A787}" srcOrd="0" destOrd="0" presId="urn:microsoft.com/office/officeart/2008/layout/VerticalCurvedList"/>
    <dgm:cxn modelId="{B16524DA-826B-7C40-B3E1-3F810D5B1894}" srcId="{F06512EB-3235-7F49-B939-DB214D0554F2}" destId="{D335EF9D-F552-864F-A172-333E1492BB90}" srcOrd="2" destOrd="0" parTransId="{32C205ED-68CD-5940-B58F-0364988CEA7B}" sibTransId="{9D9CCDAF-9E87-9B41-B48F-92FC5A7534F9}"/>
    <dgm:cxn modelId="{A76B8F73-03F8-D341-B995-E67B031AA21C}" type="presOf" srcId="{F06512EB-3235-7F49-B939-DB214D0554F2}" destId="{CD2FC353-62D2-C443-B33A-D0622BB95037}" srcOrd="0" destOrd="0" presId="urn:microsoft.com/office/officeart/2008/layout/VerticalCurvedList"/>
    <dgm:cxn modelId="{62CB9C7D-0241-2643-9E7D-B0AB9D5B7C04}" type="presParOf" srcId="{CD2FC353-62D2-C443-B33A-D0622BB95037}" destId="{2826B853-0856-394C-907D-7FD25E87E580}" srcOrd="0" destOrd="0" presId="urn:microsoft.com/office/officeart/2008/layout/VerticalCurvedList"/>
    <dgm:cxn modelId="{B4E5A948-256E-E145-868D-F8EF04E548DF}" type="presParOf" srcId="{2826B853-0856-394C-907D-7FD25E87E580}" destId="{399D9D44-A6E4-3B45-9F86-BD677EA0CD34}" srcOrd="0" destOrd="0" presId="urn:microsoft.com/office/officeart/2008/layout/VerticalCurvedList"/>
    <dgm:cxn modelId="{1AA1512C-1057-1B4B-A70E-FD2ACBE58E62}" type="presParOf" srcId="{399D9D44-A6E4-3B45-9F86-BD677EA0CD34}" destId="{AECE3A86-D56B-AF4B-A582-9A541C45D142}" srcOrd="0" destOrd="0" presId="urn:microsoft.com/office/officeart/2008/layout/VerticalCurvedList"/>
    <dgm:cxn modelId="{2F67EEED-92AB-8E4F-AEF6-E6FFE312EBE4}" type="presParOf" srcId="{399D9D44-A6E4-3B45-9F86-BD677EA0CD34}" destId="{D19E19EE-82E0-4E46-8BCC-8DFECF09A8A9}" srcOrd="1" destOrd="0" presId="urn:microsoft.com/office/officeart/2008/layout/VerticalCurvedList"/>
    <dgm:cxn modelId="{403F1438-F492-9348-B500-069ACAC0212C}" type="presParOf" srcId="{399D9D44-A6E4-3B45-9F86-BD677EA0CD34}" destId="{B139A197-849B-7E4F-B7FC-A7B61C272567}" srcOrd="2" destOrd="0" presId="urn:microsoft.com/office/officeart/2008/layout/VerticalCurvedList"/>
    <dgm:cxn modelId="{FE6AEC4C-CFC4-7645-BE94-2104BA4D89BB}" type="presParOf" srcId="{399D9D44-A6E4-3B45-9F86-BD677EA0CD34}" destId="{2113EDDE-915D-1242-891F-08C1BE45F160}" srcOrd="3" destOrd="0" presId="urn:microsoft.com/office/officeart/2008/layout/VerticalCurvedList"/>
    <dgm:cxn modelId="{BD4BA370-B89B-B949-9F60-7E86E6C99669}" type="presParOf" srcId="{2826B853-0856-394C-907D-7FD25E87E580}" destId="{97624D73-D860-524D-A550-77A3D268A787}" srcOrd="1" destOrd="0" presId="urn:microsoft.com/office/officeart/2008/layout/VerticalCurvedList"/>
    <dgm:cxn modelId="{04060241-44F0-524D-A99E-FF92F7F0B26B}" type="presParOf" srcId="{2826B853-0856-394C-907D-7FD25E87E580}" destId="{BFF8B02B-6E26-7044-9116-433C44189E3A}" srcOrd="2" destOrd="0" presId="urn:microsoft.com/office/officeart/2008/layout/VerticalCurvedList"/>
    <dgm:cxn modelId="{5AB6BF0F-9E6A-EC4A-A34E-4DE371624EFA}" type="presParOf" srcId="{BFF8B02B-6E26-7044-9116-433C44189E3A}" destId="{CFD28CF4-50F1-3045-B75C-43EE305E402E}" srcOrd="0" destOrd="0" presId="urn:microsoft.com/office/officeart/2008/layout/VerticalCurvedList"/>
    <dgm:cxn modelId="{07CD1BD2-F1B1-0744-91B8-B2C983A77CD1}" type="presParOf" srcId="{2826B853-0856-394C-907D-7FD25E87E580}" destId="{D602F164-44A6-4646-9092-5AEE115022BF}" srcOrd="3" destOrd="0" presId="urn:microsoft.com/office/officeart/2008/layout/VerticalCurvedList"/>
    <dgm:cxn modelId="{812C3EB8-09DF-134C-8231-656B89F6D15C}" type="presParOf" srcId="{2826B853-0856-394C-907D-7FD25E87E580}" destId="{16D1EAC0-D181-D94A-8C7A-844CFAB8A224}" srcOrd="4" destOrd="0" presId="urn:microsoft.com/office/officeart/2008/layout/VerticalCurvedList"/>
    <dgm:cxn modelId="{9F16DB25-08E3-0A43-A8E5-E9D0B0D2F676}" type="presParOf" srcId="{16D1EAC0-D181-D94A-8C7A-844CFAB8A224}" destId="{06E7C144-6E1B-B34F-B70B-8BEE177EF481}" srcOrd="0" destOrd="0" presId="urn:microsoft.com/office/officeart/2008/layout/VerticalCurvedList"/>
    <dgm:cxn modelId="{D50E68A4-3E9A-8F48-9EE1-EC3DFA19A938}" type="presParOf" srcId="{2826B853-0856-394C-907D-7FD25E87E580}" destId="{2D3B1C78-4433-4D49-91E9-0044B0B2CB42}" srcOrd="5" destOrd="0" presId="urn:microsoft.com/office/officeart/2008/layout/VerticalCurvedList"/>
    <dgm:cxn modelId="{B25D60B9-FCF9-624E-800C-CD07777B9F04}" type="presParOf" srcId="{2826B853-0856-394C-907D-7FD25E87E580}" destId="{EC506029-B541-B640-8E82-87A13A02A528}" srcOrd="6" destOrd="0" presId="urn:microsoft.com/office/officeart/2008/layout/VerticalCurvedList"/>
    <dgm:cxn modelId="{36C097E7-2165-4842-BE6A-F65FF54207A8}" type="presParOf" srcId="{EC506029-B541-B640-8E82-87A13A02A528}" destId="{77380C95-9EBB-7D44-B837-36578BC1A25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19EE-82E0-4E46-8BCC-8DFECF09A8A9}">
      <dsp:nvSpPr>
        <dsp:cNvPr id="0" name=""/>
        <dsp:cNvSpPr/>
      </dsp:nvSpPr>
      <dsp:spPr>
        <a:xfrm>
          <a:off x="-4535178" y="-695414"/>
          <a:ext cx="5402540" cy="5402540"/>
        </a:xfrm>
        <a:prstGeom prst="blockArc">
          <a:avLst>
            <a:gd name="adj1" fmla="val 18900000"/>
            <a:gd name="adj2" fmla="val 2700000"/>
            <a:gd name="adj3" fmla="val 4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24D73-D860-524D-A550-77A3D268A787}">
      <dsp:nvSpPr>
        <dsp:cNvPr id="0" name=""/>
        <dsp:cNvSpPr/>
      </dsp:nvSpPr>
      <dsp:spPr>
        <a:xfrm>
          <a:off x="557826" y="401171"/>
          <a:ext cx="9903412" cy="802342"/>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6859"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1: Đặt câu hỏi nghiên cứ</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u</a:t>
          </a:r>
          <a:endParaRPr lang="en-GB" sz="2800" b="1" kern="1200" dirty="0">
            <a:solidFill>
              <a:schemeClr val="tx1"/>
            </a:solidFill>
            <a:latin typeface="Calibri" panose="020F0502020204030204" pitchFamily="34" charset="0"/>
            <a:cs typeface="Calibri" panose="020F0502020204030204" pitchFamily="34" charset="0"/>
          </a:endParaRPr>
        </a:p>
      </dsp:txBody>
      <dsp:txXfrm>
        <a:off x="557826" y="401171"/>
        <a:ext cx="9903412" cy="802342"/>
      </dsp:txXfrm>
    </dsp:sp>
    <dsp:sp modelId="{CFD28CF4-50F1-3045-B75C-43EE305E402E}">
      <dsp:nvSpPr>
        <dsp:cNvPr id="0" name=""/>
        <dsp:cNvSpPr/>
      </dsp:nvSpPr>
      <dsp:spPr>
        <a:xfrm>
          <a:off x="56362" y="300878"/>
          <a:ext cx="1002928" cy="100292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F164-44A6-4646-9092-5AEE115022BF}">
      <dsp:nvSpPr>
        <dsp:cNvPr id="0" name=""/>
        <dsp:cNvSpPr/>
      </dsp:nvSpPr>
      <dsp:spPr>
        <a:xfrm>
          <a:off x="849477" y="1337737"/>
          <a:ext cx="9611761" cy="1336237"/>
        </a:xfrm>
        <a:prstGeom prst="rect">
          <a:avLst/>
        </a:prstGeom>
        <a:solidFill>
          <a:schemeClr val="accent4">
            <a:hueOff val="-5430226"/>
            <a:satOff val="30863"/>
            <a:lumOff val="-170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6859"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 </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2</a:t>
          </a:r>
          <a:r>
            <a:rPr lang="vi-VN"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r>
            <a:rPr lang="en-US" sz="2800" b="1" kern="1200" dirty="0" smtClean="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Đề</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xuất</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và</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phương</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án</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minh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a:t>
          </a:r>
          <a:endParaRPr lang="en-GB" sz="2800" b="1" kern="1200" dirty="0">
            <a:solidFill>
              <a:schemeClr val="tx1"/>
            </a:solidFill>
            <a:latin typeface="Calibri" panose="020F0502020204030204" pitchFamily="34" charset="0"/>
            <a:ea typeface="Arial" panose="020B0604020202020204" pitchFamily="34" charset="0"/>
            <a:cs typeface="Calibri" panose="020F0502020204030204" pitchFamily="34" charset="0"/>
          </a:endParaRPr>
        </a:p>
      </dsp:txBody>
      <dsp:txXfrm>
        <a:off x="849477" y="1337737"/>
        <a:ext cx="9611761" cy="1336237"/>
      </dsp:txXfrm>
    </dsp:sp>
    <dsp:sp modelId="{06E7C144-6E1B-B34F-B70B-8BEE177EF481}">
      <dsp:nvSpPr>
        <dsp:cNvPr id="0" name=""/>
        <dsp:cNvSpPr/>
      </dsp:nvSpPr>
      <dsp:spPr>
        <a:xfrm>
          <a:off x="348013" y="1504392"/>
          <a:ext cx="1002928" cy="1002928"/>
        </a:xfrm>
        <a:prstGeom prst="ellipse">
          <a:avLst/>
        </a:prstGeom>
        <a:solidFill>
          <a:schemeClr val="lt1">
            <a:hueOff val="0"/>
            <a:satOff val="0"/>
            <a:lumOff val="0"/>
            <a:alphaOff val="0"/>
          </a:schemeClr>
        </a:solidFill>
        <a:ln w="25400" cap="flat" cmpd="sng" algn="ctr">
          <a:solidFill>
            <a:schemeClr val="accent4">
              <a:hueOff val="-5430226"/>
              <a:satOff val="30863"/>
              <a:lumOff val="-17059"/>
              <a:alphaOff val="0"/>
            </a:schemeClr>
          </a:solidFill>
          <a:prstDash val="solid"/>
        </a:ln>
        <a:effectLst/>
      </dsp:spPr>
      <dsp:style>
        <a:lnRef idx="2">
          <a:scrgbClr r="0" g="0" b="0"/>
        </a:lnRef>
        <a:fillRef idx="1">
          <a:scrgbClr r="0" g="0" b="0"/>
        </a:fillRef>
        <a:effectRef idx="0">
          <a:scrgbClr r="0" g="0" b="0"/>
        </a:effectRef>
        <a:fontRef idx="minor"/>
      </dsp:style>
    </dsp:sp>
    <dsp:sp modelId="{2D3B1C78-4433-4D49-91E9-0044B0B2CB42}">
      <dsp:nvSpPr>
        <dsp:cNvPr id="0" name=""/>
        <dsp:cNvSpPr/>
      </dsp:nvSpPr>
      <dsp:spPr>
        <a:xfrm>
          <a:off x="557826" y="2796592"/>
          <a:ext cx="9903412" cy="825554"/>
        </a:xfrm>
        <a:prstGeom prst="rect">
          <a:avLst/>
        </a:prstGeom>
        <a:solidFill>
          <a:schemeClr val="accent4">
            <a:hueOff val="-10860451"/>
            <a:satOff val="61727"/>
            <a:lumOff val="-3411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6859"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Hoạt động</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3.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Thiết</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kế</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nghiên</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cứu</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kiểm</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chứng</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giả</a:t>
          </a:r>
          <a:r>
            <a:rPr lang="en-US" sz="2800" b="1" kern="1200" dirty="0" smtClean="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US" sz="2800" b="1" kern="1200" dirty="0" err="1" smtClean="0">
              <a:solidFill>
                <a:schemeClr val="tx1"/>
              </a:solidFill>
              <a:latin typeface="Calibri" panose="020F0502020204030204" pitchFamily="34" charset="0"/>
              <a:ea typeface="Arial" panose="020B0604020202020204" pitchFamily="34" charset="0"/>
              <a:cs typeface="Calibri" panose="020F0502020204030204" pitchFamily="34" charset="0"/>
            </a:rPr>
            <a:t>thuyết</a:t>
          </a:r>
          <a:endParaRPr lang="en-GB" sz="2800" b="1" kern="1200" dirty="0">
            <a:solidFill>
              <a:schemeClr val="tx1"/>
            </a:solidFill>
            <a:latin typeface="Calibri" panose="020F0502020204030204" pitchFamily="34" charset="0"/>
            <a:ea typeface="Arial" panose="020B0604020202020204" pitchFamily="34" charset="0"/>
            <a:cs typeface="Calibri" panose="020F0502020204030204" pitchFamily="34" charset="0"/>
          </a:endParaRPr>
        </a:p>
      </dsp:txBody>
      <dsp:txXfrm>
        <a:off x="557826" y="2796592"/>
        <a:ext cx="9903412" cy="825554"/>
      </dsp:txXfrm>
    </dsp:sp>
    <dsp:sp modelId="{77380C95-9EBB-7D44-B837-36578BC1A254}">
      <dsp:nvSpPr>
        <dsp:cNvPr id="0" name=""/>
        <dsp:cNvSpPr/>
      </dsp:nvSpPr>
      <dsp:spPr>
        <a:xfrm>
          <a:off x="56362" y="2707905"/>
          <a:ext cx="1002928" cy="1002928"/>
        </a:xfrm>
        <a:prstGeom prst="ellipse">
          <a:avLst/>
        </a:prstGeom>
        <a:solidFill>
          <a:schemeClr val="lt1">
            <a:hueOff val="0"/>
            <a:satOff val="0"/>
            <a:lumOff val="0"/>
            <a:alphaOff val="0"/>
          </a:schemeClr>
        </a:solidFill>
        <a:ln w="25400" cap="flat" cmpd="sng" algn="ctr">
          <a:solidFill>
            <a:schemeClr val="accent4">
              <a:hueOff val="-10860451"/>
              <a:satOff val="61727"/>
              <a:lumOff val="-3411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E4140-A244-46D7-BC6F-A48FF1178FD5}"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F022B-C3AB-4A4E-B2C4-86C32A84622D}" type="slidenum">
              <a:rPr lang="en-US" smtClean="0"/>
              <a:t>‹#›</a:t>
            </a:fld>
            <a:endParaRPr lang="en-US"/>
          </a:p>
        </p:txBody>
      </p:sp>
    </p:spTree>
    <p:extLst>
      <p:ext uri="{BB962C8B-B14F-4D97-AF65-F5344CB8AC3E}">
        <p14:creationId xmlns:p14="http://schemas.microsoft.com/office/powerpoint/2010/main" val="3822287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en-US" smtClean="0"/>
              <a:t>Click to edit Master title style</a:t>
            </a:r>
            <a:endParaRPr/>
          </a:p>
        </p:txBody>
      </p:sp>
    </p:spTree>
    <p:extLst>
      <p:ext uri="{BB962C8B-B14F-4D97-AF65-F5344CB8AC3E}">
        <p14:creationId xmlns:p14="http://schemas.microsoft.com/office/powerpoint/2010/main" val="62912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4ACE1-D090-4212-A066-1311DF8658A2}" type="slidenum">
              <a:rPr lang="en-US" smtClean="0"/>
              <a:t>‹#›</a:t>
            </a:fld>
            <a:endParaRPr lang="en-US"/>
          </a:p>
        </p:txBody>
      </p:sp>
    </p:spTree>
    <p:extLst>
      <p:ext uri="{BB962C8B-B14F-4D97-AF65-F5344CB8AC3E}">
        <p14:creationId xmlns:p14="http://schemas.microsoft.com/office/powerpoint/2010/main" val="54786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smtClean="0"/>
              <a:t>Click to edit Master title style</a:t>
            </a:r>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667">
                <a:solidFill>
                  <a:schemeClr val="accent5"/>
                </a:solidFill>
              </a:defRPr>
            </a:lvl1pPr>
            <a:lvl2pPr lvl="1" rtl="0">
              <a:spcBef>
                <a:spcPts val="1333"/>
              </a:spcBef>
              <a:spcAft>
                <a:spcPts val="0"/>
              </a:spcAft>
              <a:buClr>
                <a:schemeClr val="accent5"/>
              </a:buClr>
              <a:buSzPts val="2000"/>
              <a:buNone/>
              <a:defRPr sz="2667">
                <a:solidFill>
                  <a:schemeClr val="accent5"/>
                </a:solidFill>
              </a:defRPr>
            </a:lvl2pPr>
            <a:lvl3pPr lvl="2" rtl="0">
              <a:spcBef>
                <a:spcPts val="1333"/>
              </a:spcBef>
              <a:spcAft>
                <a:spcPts val="0"/>
              </a:spcAft>
              <a:buClr>
                <a:schemeClr val="accent5"/>
              </a:buClr>
              <a:buSzPts val="2000"/>
              <a:buNone/>
              <a:defRPr sz="2667">
                <a:solidFill>
                  <a:schemeClr val="accent5"/>
                </a:solidFill>
              </a:defRPr>
            </a:lvl3pPr>
            <a:lvl4pPr lvl="3" rtl="0">
              <a:spcBef>
                <a:spcPts val="1333"/>
              </a:spcBef>
              <a:spcAft>
                <a:spcPts val="0"/>
              </a:spcAft>
              <a:buClr>
                <a:schemeClr val="accent5"/>
              </a:buClr>
              <a:buSzPts val="2000"/>
              <a:buNone/>
              <a:defRPr sz="2667">
                <a:solidFill>
                  <a:schemeClr val="accent5"/>
                </a:solidFill>
              </a:defRPr>
            </a:lvl4pPr>
            <a:lvl5pPr lvl="4" rtl="0">
              <a:spcBef>
                <a:spcPts val="1333"/>
              </a:spcBef>
              <a:spcAft>
                <a:spcPts val="0"/>
              </a:spcAft>
              <a:buClr>
                <a:schemeClr val="accent5"/>
              </a:buClr>
              <a:buSzPts val="2000"/>
              <a:buNone/>
              <a:defRPr sz="2667">
                <a:solidFill>
                  <a:schemeClr val="accent5"/>
                </a:solidFill>
              </a:defRPr>
            </a:lvl5pPr>
            <a:lvl6pPr lvl="5" rtl="0">
              <a:spcBef>
                <a:spcPts val="1333"/>
              </a:spcBef>
              <a:spcAft>
                <a:spcPts val="0"/>
              </a:spcAft>
              <a:buClr>
                <a:schemeClr val="accent5"/>
              </a:buClr>
              <a:buSzPts val="2000"/>
              <a:buNone/>
              <a:defRPr sz="2667">
                <a:solidFill>
                  <a:schemeClr val="accent5"/>
                </a:solidFill>
              </a:defRPr>
            </a:lvl6pPr>
            <a:lvl7pPr lvl="6" rtl="0">
              <a:spcBef>
                <a:spcPts val="1333"/>
              </a:spcBef>
              <a:spcAft>
                <a:spcPts val="0"/>
              </a:spcAft>
              <a:buClr>
                <a:schemeClr val="accent5"/>
              </a:buClr>
              <a:buSzPts val="2000"/>
              <a:buNone/>
              <a:defRPr sz="2667">
                <a:solidFill>
                  <a:schemeClr val="accent5"/>
                </a:solidFill>
              </a:defRPr>
            </a:lvl7pPr>
            <a:lvl8pPr lvl="7" rtl="0">
              <a:spcBef>
                <a:spcPts val="1333"/>
              </a:spcBef>
              <a:spcAft>
                <a:spcPts val="0"/>
              </a:spcAft>
              <a:buClr>
                <a:schemeClr val="accent5"/>
              </a:buClr>
              <a:buSzPts val="2000"/>
              <a:buNone/>
              <a:defRPr sz="2667">
                <a:solidFill>
                  <a:schemeClr val="accent5"/>
                </a:solidFill>
              </a:defRPr>
            </a:lvl8pPr>
            <a:lvl9pPr lvl="8" rtl="0">
              <a:spcBef>
                <a:spcPts val="1333"/>
              </a:spcBef>
              <a:spcAft>
                <a:spcPts val="1333"/>
              </a:spcAft>
              <a:buClr>
                <a:schemeClr val="accent5"/>
              </a:buClr>
              <a:buSzPts val="2000"/>
              <a:buNone/>
              <a:defRPr sz="2667">
                <a:solidFill>
                  <a:schemeClr val="accent5"/>
                </a:solidFill>
              </a:defRPr>
            </a:lvl9pPr>
          </a:lstStyle>
          <a:p>
            <a:r>
              <a:rPr lang="en-US" smtClean="0"/>
              <a:t>Click to edit Master subtitle style</a:t>
            </a:r>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59755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grpSp>
        <p:nvGrpSpPr>
          <p:cNvPr id="43" name="Google Shape;43;p4"/>
          <p:cNvGrpSpPr/>
          <p:nvPr/>
        </p:nvGrpSpPr>
        <p:grpSpPr>
          <a:xfrm>
            <a:off x="9262456" y="5963632"/>
            <a:ext cx="2937107" cy="894393"/>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4"/>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52" name="Google Shape;52;p4"/>
          <p:cNvGrpSpPr/>
          <p:nvPr/>
        </p:nvGrpSpPr>
        <p:grpSpPr>
          <a:xfrm>
            <a:off x="0" y="-9451"/>
            <a:ext cx="11548531" cy="6867451"/>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55" name="Google Shape;55;p4"/>
          <p:cNvGrpSpPr/>
          <p:nvPr/>
        </p:nvGrpSpPr>
        <p:grpSpPr>
          <a:xfrm rot="10800000" flipH="1">
            <a:off x="2" y="1454351"/>
            <a:ext cx="11796669" cy="3949300"/>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sp>
        <p:nvSpPr>
          <p:cNvPr id="58" name="Google Shape;58;p4"/>
          <p:cNvSpPr txBox="1">
            <a:spLocks noGrp="1"/>
          </p:cNvSpPr>
          <p:nvPr>
            <p:ph type="body" idx="1"/>
          </p:nvPr>
        </p:nvSpPr>
        <p:spPr>
          <a:xfrm>
            <a:off x="1106367" y="1602667"/>
            <a:ext cx="6787600" cy="36600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640"/>
              </a:spcBef>
              <a:spcAft>
                <a:spcPts val="0"/>
              </a:spcAft>
              <a:buClr>
                <a:srgbClr val="FFFFFF"/>
              </a:buClr>
              <a:buSzPts val="3000"/>
              <a:buChar char="▻"/>
              <a:defRPr sz="4000" i="1">
                <a:solidFill>
                  <a:srgbClr val="FFFFFF"/>
                </a:solidFill>
              </a:defRPr>
            </a:lvl2pPr>
            <a:lvl3pPr marL="1828754" lvl="2" indent="-558786" rtl="0">
              <a:spcBef>
                <a:spcPts val="640"/>
              </a:spcBef>
              <a:spcAft>
                <a:spcPts val="0"/>
              </a:spcAft>
              <a:buClr>
                <a:srgbClr val="FFFFFF"/>
              </a:buClr>
              <a:buSzPts val="3000"/>
              <a:buChar char="▻"/>
              <a:defRPr sz="4000" i="1">
                <a:solidFill>
                  <a:srgbClr val="FFFFFF"/>
                </a:solidFill>
              </a:defRPr>
            </a:lvl3pPr>
            <a:lvl4pPr marL="2438339" lvl="3" indent="-558786" rtl="0">
              <a:spcBef>
                <a:spcPts val="480"/>
              </a:spcBef>
              <a:spcAft>
                <a:spcPts val="0"/>
              </a:spcAft>
              <a:buClr>
                <a:srgbClr val="FFFFFF"/>
              </a:buClr>
              <a:buSzPts val="3000"/>
              <a:buChar char="▻"/>
              <a:defRPr sz="4000" i="1">
                <a:solidFill>
                  <a:srgbClr val="FFFFFF"/>
                </a:solidFill>
              </a:defRPr>
            </a:lvl4pPr>
            <a:lvl5pPr marL="3047924" lvl="4" indent="-558786" rtl="0">
              <a:spcBef>
                <a:spcPts val="480"/>
              </a:spcBef>
              <a:spcAft>
                <a:spcPts val="0"/>
              </a:spcAft>
              <a:buClr>
                <a:srgbClr val="FFFFFF"/>
              </a:buClr>
              <a:buSzPts val="3000"/>
              <a:buChar char="▻"/>
              <a:defRPr sz="4000" i="1">
                <a:solidFill>
                  <a:srgbClr val="FFFFFF"/>
                </a:solidFill>
              </a:defRPr>
            </a:lvl5pPr>
            <a:lvl6pPr marL="3657509" lvl="5" indent="-558786" rtl="0">
              <a:spcBef>
                <a:spcPts val="480"/>
              </a:spcBef>
              <a:spcAft>
                <a:spcPts val="0"/>
              </a:spcAft>
              <a:buClr>
                <a:srgbClr val="FFFFFF"/>
              </a:buClr>
              <a:buSzPts val="3000"/>
              <a:buChar char="▻"/>
              <a:defRPr sz="4000" i="1">
                <a:solidFill>
                  <a:srgbClr val="FFFFFF"/>
                </a:solidFill>
              </a:defRPr>
            </a:lvl6pPr>
            <a:lvl7pPr marL="4267093" lvl="6" indent="-558786" rtl="0">
              <a:spcBef>
                <a:spcPts val="480"/>
              </a:spcBef>
              <a:spcAft>
                <a:spcPts val="0"/>
              </a:spcAft>
              <a:buClr>
                <a:srgbClr val="FFFFFF"/>
              </a:buClr>
              <a:buSzPts val="3000"/>
              <a:buChar char="▻"/>
              <a:defRPr sz="4000" i="1">
                <a:solidFill>
                  <a:srgbClr val="FFFFFF"/>
                </a:solidFill>
              </a:defRPr>
            </a:lvl7pPr>
            <a:lvl8pPr marL="4876678" lvl="7" indent="-558786" rtl="0">
              <a:spcBef>
                <a:spcPts val="480"/>
              </a:spcBef>
              <a:spcAft>
                <a:spcPts val="0"/>
              </a:spcAft>
              <a:buClr>
                <a:srgbClr val="FFFFFF"/>
              </a:buClr>
              <a:buSzPts val="3000"/>
              <a:buChar char="▻"/>
              <a:defRPr sz="4000" i="1">
                <a:solidFill>
                  <a:srgbClr val="FFFFFF"/>
                </a:solidFill>
              </a:defRPr>
            </a:lvl8pPr>
            <a:lvl9pPr marL="5486263" lvl="8" indent="-558786">
              <a:spcBef>
                <a:spcPts val="480"/>
              </a:spcBef>
              <a:spcAft>
                <a:spcPts val="0"/>
              </a:spcAft>
              <a:buClr>
                <a:srgbClr val="FFFFFF"/>
              </a:buClr>
              <a:buSzPts val="3000"/>
              <a:buChar char="▻"/>
              <a:defRPr sz="4000" i="1">
                <a:solidFill>
                  <a:srgbClr val="FFFFFF"/>
                </a:solidFill>
              </a:defRPr>
            </a:lvl9pPr>
          </a:lstStyle>
          <a:p>
            <a:pPr lvl="0"/>
            <a:r>
              <a:rPr lang="en-US" smtClean="0"/>
              <a:t>Edit Master text styles</a:t>
            </a:r>
          </a:p>
        </p:txBody>
      </p:sp>
      <p:sp>
        <p:nvSpPr>
          <p:cNvPr id="59" name="Google Shape;59;p4"/>
          <p:cNvSpPr txBox="1"/>
          <p:nvPr/>
        </p:nvSpPr>
        <p:spPr>
          <a:xfrm>
            <a:off x="382133" y="1352767"/>
            <a:ext cx="902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chemeClr val="accent5"/>
                </a:solidFill>
              </a:rPr>
              <a:t>“</a:t>
            </a:r>
            <a:endParaRPr sz="9600" b="1">
              <a:solidFill>
                <a:schemeClr val="accent5"/>
              </a:solidFill>
            </a:endParaRPr>
          </a:p>
        </p:txBody>
      </p:sp>
      <p:sp>
        <p:nvSpPr>
          <p:cNvPr id="60" name="Google Shape;60;p4"/>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3971422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9262456" y="5963632"/>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0" name="Google Shape;70;p5"/>
          <p:cNvGrpSpPr/>
          <p:nvPr/>
        </p:nvGrpSpPr>
        <p:grpSpPr>
          <a:xfrm>
            <a:off x="-6" y="54"/>
            <a:ext cx="9429907"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smtClean="0"/>
              <a:t>Click to edit Master title style</a:t>
            </a:r>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pPr lvl="0"/>
            <a:r>
              <a:rPr lang="en-US" smtClean="0"/>
              <a:t>Edit Master text styles</a:t>
            </a: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213878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6" y="54"/>
            <a:ext cx="9429907" cy="1769753"/>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90" name="Google Shape;90;p6"/>
          <p:cNvGrpSpPr/>
          <p:nvPr/>
        </p:nvGrpSpPr>
        <p:grpSpPr>
          <a:xfrm>
            <a:off x="9262456" y="5963632"/>
            <a:ext cx="2937107"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smtClean="0"/>
              <a:t>Click to edit Master title style</a:t>
            </a:r>
            <a:endParaRPr/>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pPr lvl="0"/>
            <a:r>
              <a:rPr lang="en-US" smtClean="0"/>
              <a:t>Edit Master text styles</a:t>
            </a:r>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pPr lvl="0"/>
            <a:r>
              <a:rPr lang="en-US" smtClean="0"/>
              <a:t>Edit Master text styles</a:t>
            </a:r>
          </a:p>
        </p:txBody>
      </p:sp>
      <p:sp>
        <p:nvSpPr>
          <p:cNvPr id="101" name="Google Shape;101;p6"/>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12082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r>
              <a:rPr lang="en-US" smtClean="0"/>
              <a:t>Click to edit Master title style</a:t>
            </a:r>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pPr lvl="0"/>
            <a:r>
              <a:rPr lang="en-US" smtClean="0"/>
              <a:t>Edit Master text styles</a:t>
            </a: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pPr lvl="0"/>
            <a:r>
              <a:rPr lang="en-US" smtClean="0"/>
              <a:t>Edit Master text styles</a:t>
            </a: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pPr lvl="0"/>
            <a:r>
              <a:rPr lang="en-US" smtClean="0"/>
              <a:t>Edit Master text styles</a:t>
            </a:r>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114152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6" y="54"/>
            <a:ext cx="9429907"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33" name="Google Shape;133;p8"/>
          <p:cNvGrpSpPr/>
          <p:nvPr/>
        </p:nvGrpSpPr>
        <p:grpSpPr>
          <a:xfrm>
            <a:off x="9262456" y="5963632"/>
            <a:ext cx="2937107"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1" name="Google Shape;141;p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smtClean="0"/>
              <a:t>Click to edit Master title style</a:t>
            </a:r>
            <a:endParaRPr/>
          </a:p>
        </p:txBody>
      </p:sp>
      <p:sp>
        <p:nvSpPr>
          <p:cNvPr id="142" name="Google Shape;142;p8"/>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307641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3"/>
        <p:cNvGrpSpPr/>
        <p:nvPr/>
      </p:nvGrpSpPr>
      <p:grpSpPr>
        <a:xfrm>
          <a:off x="0" y="0"/>
          <a:ext cx="0" cy="0"/>
          <a:chOff x="0" y="0"/>
          <a:chExt cx="0" cy="0"/>
        </a:xfrm>
      </p:grpSpPr>
      <p:grpSp>
        <p:nvGrpSpPr>
          <p:cNvPr id="144" name="Google Shape;144;p9"/>
          <p:cNvGrpSpPr/>
          <p:nvPr/>
        </p:nvGrpSpPr>
        <p:grpSpPr>
          <a:xfrm>
            <a:off x="3288185" y="5963632"/>
            <a:ext cx="8915767" cy="894393"/>
            <a:chOff x="5589288" y="4472723"/>
            <a:chExt cx="6686825" cy="670795"/>
          </a:xfrm>
        </p:grpSpPr>
        <p:sp>
          <p:nvSpPr>
            <p:cNvPr id="145" name="Google Shape;145;p9"/>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2" name="Google Shape;152;p9"/>
          <p:cNvSpPr txBox="1">
            <a:spLocks noGrp="1"/>
          </p:cNvSpPr>
          <p:nvPr>
            <p:ph type="body" idx="1"/>
          </p:nvPr>
        </p:nvSpPr>
        <p:spPr>
          <a:xfrm>
            <a:off x="3577067" y="6182000"/>
            <a:ext cx="8005600" cy="420800"/>
          </a:xfrm>
          <a:prstGeom prst="rect">
            <a:avLst/>
          </a:prstGeom>
        </p:spPr>
        <p:txBody>
          <a:bodyPr spcFirstLastPara="1" wrap="square" lIns="91425" tIns="91425" rIns="91425" bIns="91425" anchor="ctr" anchorCtr="0">
            <a:noAutofit/>
          </a:bodyPr>
          <a:lstStyle>
            <a:lvl1pPr marL="609585" lvl="0" indent="-304792">
              <a:spcBef>
                <a:spcPts val="0"/>
              </a:spcBef>
              <a:spcAft>
                <a:spcPts val="0"/>
              </a:spcAft>
              <a:buSzPts val="1300"/>
              <a:buNone/>
              <a:defRPr sz="1733"/>
            </a:lvl1pPr>
          </a:lstStyle>
          <a:p>
            <a:pPr lvl="0"/>
            <a:r>
              <a:rPr lang="en-US" smtClean="0"/>
              <a:t>Edit Master text styles</a:t>
            </a:r>
          </a:p>
        </p:txBody>
      </p:sp>
      <p:sp>
        <p:nvSpPr>
          <p:cNvPr id="153" name="Google Shape;153;p9"/>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grpSp>
        <p:nvGrpSpPr>
          <p:cNvPr id="154" name="Google Shape;154;p9"/>
          <p:cNvGrpSpPr/>
          <p:nvPr/>
        </p:nvGrpSpPr>
        <p:grpSpPr>
          <a:xfrm rot="10800000">
            <a:off x="-11" y="-2"/>
            <a:ext cx="2937107" cy="894393"/>
            <a:chOff x="5575242" y="4472723"/>
            <a:chExt cx="2202830" cy="670795"/>
          </a:xfrm>
        </p:grpSpPr>
        <p:sp>
          <p:nvSpPr>
            <p:cNvPr id="155" name="Google Shape;155;p9"/>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2653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11" y="-2"/>
            <a:ext cx="2937107" cy="894393"/>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1" name="Google Shape;171;p10"/>
          <p:cNvGrpSpPr/>
          <p:nvPr/>
        </p:nvGrpSpPr>
        <p:grpSpPr>
          <a:xfrm>
            <a:off x="9262456" y="5963632"/>
            <a:ext cx="2937107" cy="894393"/>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 name="Google Shape;179;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405827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chemeClr val="lt1"/>
                </a:solidFill>
                <a:latin typeface="Roboto Condensed"/>
                <a:ea typeface="Roboto Condensed"/>
                <a:cs typeface="Roboto Condensed"/>
                <a:sym typeface="Roboto Condensed"/>
              </a:defRPr>
            </a:lvl1pPr>
            <a:lvl2pPr lvl="1" algn="r">
              <a:buNone/>
              <a:defRPr sz="1600" b="1">
                <a:solidFill>
                  <a:schemeClr val="lt1"/>
                </a:solidFill>
                <a:latin typeface="Roboto Condensed"/>
                <a:ea typeface="Roboto Condensed"/>
                <a:cs typeface="Roboto Condensed"/>
                <a:sym typeface="Roboto Condensed"/>
              </a:defRPr>
            </a:lvl2pPr>
            <a:lvl3pPr lvl="2" algn="r">
              <a:buNone/>
              <a:defRPr sz="1600" b="1">
                <a:solidFill>
                  <a:schemeClr val="lt1"/>
                </a:solidFill>
                <a:latin typeface="Roboto Condensed"/>
                <a:ea typeface="Roboto Condensed"/>
                <a:cs typeface="Roboto Condensed"/>
                <a:sym typeface="Roboto Condensed"/>
              </a:defRPr>
            </a:lvl3pPr>
            <a:lvl4pPr lvl="3" algn="r">
              <a:buNone/>
              <a:defRPr sz="1600" b="1">
                <a:solidFill>
                  <a:schemeClr val="lt1"/>
                </a:solidFill>
                <a:latin typeface="Roboto Condensed"/>
                <a:ea typeface="Roboto Condensed"/>
                <a:cs typeface="Roboto Condensed"/>
                <a:sym typeface="Roboto Condensed"/>
              </a:defRPr>
            </a:lvl4pPr>
            <a:lvl5pPr lvl="4" algn="r">
              <a:buNone/>
              <a:defRPr sz="1600" b="1">
                <a:solidFill>
                  <a:schemeClr val="lt1"/>
                </a:solidFill>
                <a:latin typeface="Roboto Condensed"/>
                <a:ea typeface="Roboto Condensed"/>
                <a:cs typeface="Roboto Condensed"/>
                <a:sym typeface="Roboto Condensed"/>
              </a:defRPr>
            </a:lvl5pPr>
            <a:lvl6pPr lvl="5" algn="r">
              <a:buNone/>
              <a:defRPr sz="1600" b="1">
                <a:solidFill>
                  <a:schemeClr val="lt1"/>
                </a:solidFill>
                <a:latin typeface="Roboto Condensed"/>
                <a:ea typeface="Roboto Condensed"/>
                <a:cs typeface="Roboto Condensed"/>
                <a:sym typeface="Roboto Condensed"/>
              </a:defRPr>
            </a:lvl6pPr>
            <a:lvl7pPr lvl="6" algn="r">
              <a:buNone/>
              <a:defRPr sz="1600" b="1">
                <a:solidFill>
                  <a:schemeClr val="lt1"/>
                </a:solidFill>
                <a:latin typeface="Roboto Condensed"/>
                <a:ea typeface="Roboto Condensed"/>
                <a:cs typeface="Roboto Condensed"/>
                <a:sym typeface="Roboto Condensed"/>
              </a:defRPr>
            </a:lvl7pPr>
            <a:lvl8pPr lvl="7" algn="r">
              <a:buNone/>
              <a:defRPr sz="1600" b="1">
                <a:solidFill>
                  <a:schemeClr val="lt1"/>
                </a:solidFill>
                <a:latin typeface="Roboto Condensed"/>
                <a:ea typeface="Roboto Condensed"/>
                <a:cs typeface="Roboto Condensed"/>
                <a:sym typeface="Roboto Condensed"/>
              </a:defRPr>
            </a:lvl8pPr>
            <a:lvl9pPr lvl="8" algn="r">
              <a:buNone/>
              <a:defRPr sz="1600" b="1">
                <a:solidFill>
                  <a:schemeClr val="lt1"/>
                </a:solidFill>
                <a:latin typeface="Roboto Condensed"/>
                <a:ea typeface="Roboto Condensed"/>
                <a:cs typeface="Roboto Condensed"/>
                <a:sym typeface="Roboto Condensed"/>
              </a:defRPr>
            </a:lvl9pPr>
          </a:lstStyle>
          <a:p>
            <a:fld id="{7884ACE1-D090-4212-A066-1311DF8658A2}" type="slidenum">
              <a:rPr lang="en-US" smtClean="0"/>
              <a:t>‹#›</a:t>
            </a:fld>
            <a:endParaRPr lang="en-US"/>
          </a:p>
        </p:txBody>
      </p:sp>
    </p:spTree>
    <p:extLst>
      <p:ext uri="{BB962C8B-B14F-4D97-AF65-F5344CB8AC3E}">
        <p14:creationId xmlns:p14="http://schemas.microsoft.com/office/powerpoint/2010/main" val="9008604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benhvienphuongdong.vn/tinh-hoan-nho/" TargetMode="Externa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 y="0"/>
            <a:ext cx="12198096" cy="6858000"/>
          </a:xfrm>
          <a:custGeom>
            <a:avLst/>
            <a:gdLst/>
            <a:ahLst/>
            <a:cxnLst/>
            <a:rect l="l" t="t" r="r" b="b"/>
            <a:pathLst>
              <a:path w="18297144" h="10287000">
                <a:moveTo>
                  <a:pt x="0" y="0"/>
                </a:moveTo>
                <a:lnTo>
                  <a:pt x="18297144" y="0"/>
                </a:lnTo>
                <a:lnTo>
                  <a:pt x="18297144" y="10287000"/>
                </a:lnTo>
                <a:lnTo>
                  <a:pt x="0" y="10287000"/>
                </a:lnTo>
                <a:lnTo>
                  <a:pt x="0" y="0"/>
                </a:lnTo>
                <a:close/>
              </a:path>
            </a:pathLst>
          </a:custGeom>
          <a:blipFill>
            <a:blip r:embed="rId2"/>
            <a:stretch>
              <a:fillRect/>
            </a:stretch>
          </a:blipFill>
        </p:spPr>
      </p:sp>
      <p:sp>
        <p:nvSpPr>
          <p:cNvPr id="4" name="TextBox 4"/>
          <p:cNvSpPr txBox="1"/>
          <p:nvPr/>
        </p:nvSpPr>
        <p:spPr>
          <a:xfrm>
            <a:off x="5349986" y="4565485"/>
            <a:ext cx="6537214" cy="1082219"/>
          </a:xfrm>
          <a:prstGeom prst="rect">
            <a:avLst/>
          </a:prstGeom>
          <a:ln>
            <a:solidFill>
              <a:srgbClr val="0070C0"/>
            </a:solidFill>
          </a:ln>
        </p:spPr>
        <p:txBody>
          <a:bodyPr wrap="square" lIns="0" tIns="0" rIns="0" bIns="0" rtlCol="0" anchor="t">
            <a:spAutoFit/>
          </a:bodyPr>
          <a:lstStyle/>
          <a:p>
            <a:pPr>
              <a:lnSpc>
                <a:spcPts val="4386"/>
              </a:lnSpc>
            </a:pPr>
            <a:r>
              <a:rPr lang="en-US" sz="2800" b="1" dirty="0" err="1">
                <a:solidFill>
                  <a:srgbClr val="004AAD"/>
                </a:solidFill>
                <a:latin typeface="Calibri" panose="020F0502020204030204" pitchFamily="34" charset="0"/>
                <a:cs typeface="Calibri" panose="020F0502020204030204" pitchFamily="34" charset="0"/>
              </a:rPr>
              <a:t>Giáo</a:t>
            </a:r>
            <a:r>
              <a:rPr lang="en-US" sz="2800" b="1" dirty="0">
                <a:solidFill>
                  <a:srgbClr val="004AAD"/>
                </a:solidFill>
                <a:latin typeface="Calibri" panose="020F0502020204030204" pitchFamily="34" charset="0"/>
                <a:cs typeface="Calibri" panose="020F0502020204030204" pitchFamily="34" charset="0"/>
              </a:rPr>
              <a:t> </a:t>
            </a:r>
            <a:r>
              <a:rPr lang="en-US" sz="2800" b="1" dirty="0" err="1">
                <a:solidFill>
                  <a:srgbClr val="004AAD"/>
                </a:solidFill>
                <a:latin typeface="Calibri" panose="020F0502020204030204" pitchFamily="34" charset="0"/>
                <a:cs typeface="Calibri" panose="020F0502020204030204" pitchFamily="34" charset="0"/>
              </a:rPr>
              <a:t>viên</a:t>
            </a:r>
            <a:r>
              <a:rPr lang="en-US" sz="2800" b="1" dirty="0">
                <a:solidFill>
                  <a:srgbClr val="004AAD"/>
                </a:solidFill>
                <a:latin typeface="Calibri" panose="020F0502020204030204" pitchFamily="34" charset="0"/>
                <a:cs typeface="Calibri" panose="020F0502020204030204" pitchFamily="34" charset="0"/>
              </a:rPr>
              <a:t>: ……………………….</a:t>
            </a:r>
          </a:p>
          <a:p>
            <a:pPr>
              <a:lnSpc>
                <a:spcPts val="4386"/>
              </a:lnSpc>
            </a:pPr>
            <a:r>
              <a:rPr lang="en-US" sz="2800" b="1" dirty="0" err="1">
                <a:solidFill>
                  <a:srgbClr val="004AAD"/>
                </a:solidFill>
                <a:latin typeface="Calibri" panose="020F0502020204030204" pitchFamily="34" charset="0"/>
                <a:cs typeface="Calibri" panose="020F0502020204030204" pitchFamily="34" charset="0"/>
              </a:rPr>
              <a:t>Lớp</a:t>
            </a:r>
            <a:r>
              <a:rPr lang="en-US" sz="2800" b="1" dirty="0">
                <a:solidFill>
                  <a:srgbClr val="004AAD"/>
                </a:solidFill>
                <a:latin typeface="Calibri" panose="020F0502020204030204" pitchFamily="34" charset="0"/>
                <a:cs typeface="Calibri" panose="020F0502020204030204" pitchFamily="34" charset="0"/>
              </a:rPr>
              <a:t> </a:t>
            </a:r>
            <a:r>
              <a:rPr lang="en-US" sz="2800" b="1" dirty="0" err="1">
                <a:solidFill>
                  <a:srgbClr val="004AAD"/>
                </a:solidFill>
                <a:latin typeface="Calibri" panose="020F0502020204030204" pitchFamily="34" charset="0"/>
                <a:cs typeface="Calibri" panose="020F0502020204030204" pitchFamily="34" charset="0"/>
              </a:rPr>
              <a:t>dạy</a:t>
            </a:r>
            <a:r>
              <a:rPr lang="en-US" sz="2800" b="1" dirty="0">
                <a:solidFill>
                  <a:srgbClr val="004AAD"/>
                </a:solidFill>
                <a:latin typeface="Calibri" panose="020F0502020204030204" pitchFamily="34" charset="0"/>
                <a:cs typeface="Calibri" panose="020F0502020204030204" pitchFamily="34" charset="0"/>
              </a:rPr>
              <a:t>: 12…</a:t>
            </a:r>
          </a:p>
        </p:txBody>
      </p:sp>
      <p:sp>
        <p:nvSpPr>
          <p:cNvPr id="5" name="TextBox 5"/>
          <p:cNvSpPr txBox="1"/>
          <p:nvPr/>
        </p:nvSpPr>
        <p:spPr>
          <a:xfrm>
            <a:off x="-3048" y="1554826"/>
            <a:ext cx="12195048" cy="2544030"/>
          </a:xfrm>
          <a:prstGeom prst="rect">
            <a:avLst/>
          </a:prstGeom>
        </p:spPr>
        <p:txBody>
          <a:bodyPr lIns="0" tIns="0" rIns="0" bIns="0" rtlCol="0" anchor="t">
            <a:spAutoFit/>
          </a:bodyPr>
          <a:lstStyle/>
          <a:p>
            <a:pPr algn="ctr"/>
            <a:r>
              <a:rPr lang="en-US" sz="4133" b="1" dirty="0" err="1">
                <a:solidFill>
                  <a:srgbClr val="006601"/>
                </a:solidFill>
                <a:latin typeface="Calibri" panose="020F0502020204030204" pitchFamily="34" charset="0"/>
                <a:cs typeface="Calibri" panose="020F0502020204030204" pitchFamily="34" charset="0"/>
              </a:rPr>
              <a:t>Bài</a:t>
            </a:r>
            <a:r>
              <a:rPr lang="en-US" sz="4133" b="1" dirty="0">
                <a:solidFill>
                  <a:srgbClr val="006601"/>
                </a:solidFill>
                <a:latin typeface="Calibri" panose="020F0502020204030204" pitchFamily="34" charset="0"/>
                <a:cs typeface="Calibri" panose="020F0502020204030204" pitchFamily="34" charset="0"/>
              </a:rPr>
              <a:t> 6</a:t>
            </a:r>
          </a:p>
          <a:p>
            <a:pPr algn="ctr"/>
            <a:r>
              <a:rPr lang="en-US" sz="4133" b="1" dirty="0">
                <a:solidFill>
                  <a:srgbClr val="006601"/>
                </a:solidFill>
                <a:latin typeface="Calibri" panose="020F0502020204030204" pitchFamily="34" charset="0"/>
                <a:cs typeface="Calibri" panose="020F0502020204030204" pitchFamily="34" charset="0"/>
              </a:rPr>
              <a:t>QUAN SÁT ĐỘT BIẾN NHIỄM SẮC THỂ;</a:t>
            </a:r>
          </a:p>
          <a:p>
            <a:pPr algn="ctr"/>
            <a:r>
              <a:rPr lang="en-US" sz="4133" b="1" dirty="0">
                <a:solidFill>
                  <a:srgbClr val="006601"/>
                </a:solidFill>
                <a:latin typeface="Calibri" panose="020F0502020204030204" pitchFamily="34" charset="0"/>
                <a:cs typeface="Calibri" panose="020F0502020204030204" pitchFamily="34" charset="0"/>
              </a:rPr>
              <a:t>TÌM HIỂU TÁC HẠI GÂY ĐỘT BIẾN </a:t>
            </a:r>
            <a:endParaRPr lang="en-US" sz="4133" b="1" dirty="0" smtClean="0">
              <a:solidFill>
                <a:srgbClr val="006601"/>
              </a:solidFill>
              <a:latin typeface="Calibri" panose="020F0502020204030204" pitchFamily="34" charset="0"/>
              <a:cs typeface="Calibri" panose="020F0502020204030204" pitchFamily="34" charset="0"/>
            </a:endParaRPr>
          </a:p>
          <a:p>
            <a:pPr algn="ctr"/>
            <a:r>
              <a:rPr lang="en-US" sz="4133" b="1" dirty="0" smtClean="0">
                <a:solidFill>
                  <a:srgbClr val="006601"/>
                </a:solidFill>
                <a:latin typeface="Calibri" panose="020F0502020204030204" pitchFamily="34" charset="0"/>
                <a:cs typeface="Calibri" panose="020F0502020204030204" pitchFamily="34" charset="0"/>
              </a:rPr>
              <a:t>CỦA </a:t>
            </a:r>
            <a:r>
              <a:rPr lang="en-US" sz="4133" b="1" dirty="0">
                <a:solidFill>
                  <a:srgbClr val="006601"/>
                </a:solidFill>
                <a:latin typeface="Calibri" panose="020F0502020204030204" pitchFamily="34" charset="0"/>
                <a:cs typeface="Calibri" panose="020F0502020204030204" pitchFamily="34" charset="0"/>
              </a:rPr>
              <a:t>MỘT SỐ CHẤT ĐỘC</a:t>
            </a:r>
          </a:p>
        </p:txBody>
      </p:sp>
      <p:sp>
        <p:nvSpPr>
          <p:cNvPr id="6" name="TextBox 6"/>
          <p:cNvSpPr txBox="1"/>
          <p:nvPr/>
        </p:nvSpPr>
        <p:spPr>
          <a:xfrm>
            <a:off x="2448859" y="579764"/>
            <a:ext cx="7291233" cy="964238"/>
          </a:xfrm>
          <a:prstGeom prst="rect">
            <a:avLst/>
          </a:prstGeom>
        </p:spPr>
        <p:txBody>
          <a:bodyPr lIns="0" tIns="0" rIns="0" bIns="0" rtlCol="0" anchor="t">
            <a:spAutoFit/>
          </a:bodyPr>
          <a:lstStyle/>
          <a:p>
            <a:pPr algn="ctr"/>
            <a:r>
              <a:rPr lang="en-US" sz="3133" dirty="0" err="1">
                <a:solidFill>
                  <a:srgbClr val="004AAD"/>
                </a:solidFill>
                <a:latin typeface="Calibri" panose="020F0502020204030204" pitchFamily="34" charset="0"/>
                <a:cs typeface="Calibri" panose="020F0502020204030204" pitchFamily="34" charset="0"/>
              </a:rPr>
              <a:t>Bộ</a:t>
            </a:r>
            <a:r>
              <a:rPr lang="en-US" sz="3133" dirty="0">
                <a:solidFill>
                  <a:srgbClr val="004AAD"/>
                </a:solidFill>
                <a:latin typeface="Calibri" panose="020F0502020204030204" pitchFamily="34" charset="0"/>
                <a:cs typeface="Calibri" panose="020F0502020204030204" pitchFamily="34" charset="0"/>
              </a:rPr>
              <a:t> </a:t>
            </a:r>
            <a:r>
              <a:rPr lang="en-US" sz="3133" dirty="0" err="1">
                <a:solidFill>
                  <a:srgbClr val="004AAD"/>
                </a:solidFill>
                <a:latin typeface="Calibri" panose="020F0502020204030204" pitchFamily="34" charset="0"/>
                <a:cs typeface="Calibri" panose="020F0502020204030204" pitchFamily="34" charset="0"/>
              </a:rPr>
              <a:t>sách</a:t>
            </a:r>
            <a:r>
              <a:rPr lang="en-US" sz="3133" dirty="0">
                <a:solidFill>
                  <a:srgbClr val="004AAD"/>
                </a:solidFill>
                <a:latin typeface="Calibri" panose="020F0502020204030204" pitchFamily="34" charset="0"/>
                <a:cs typeface="Calibri" panose="020F0502020204030204" pitchFamily="34" charset="0"/>
              </a:rPr>
              <a:t>: </a:t>
            </a:r>
            <a:r>
              <a:rPr lang="en-US" sz="3133" dirty="0" err="1">
                <a:solidFill>
                  <a:srgbClr val="004AAD"/>
                </a:solidFill>
                <a:latin typeface="Calibri" panose="020F0502020204030204" pitchFamily="34" charset="0"/>
                <a:cs typeface="Calibri" panose="020F0502020204030204" pitchFamily="34" charset="0"/>
              </a:rPr>
              <a:t>Chân</a:t>
            </a:r>
            <a:r>
              <a:rPr lang="en-US" sz="3133" dirty="0">
                <a:solidFill>
                  <a:srgbClr val="004AAD"/>
                </a:solidFill>
                <a:latin typeface="Calibri" panose="020F0502020204030204" pitchFamily="34" charset="0"/>
                <a:cs typeface="Calibri" panose="020F0502020204030204" pitchFamily="34" charset="0"/>
              </a:rPr>
              <a:t> </a:t>
            </a:r>
            <a:r>
              <a:rPr lang="en-US" sz="3133" dirty="0" err="1">
                <a:solidFill>
                  <a:srgbClr val="004AAD"/>
                </a:solidFill>
                <a:latin typeface="Calibri" panose="020F0502020204030204" pitchFamily="34" charset="0"/>
                <a:cs typeface="Calibri" panose="020F0502020204030204" pitchFamily="34" charset="0"/>
              </a:rPr>
              <a:t>trời</a:t>
            </a:r>
            <a:r>
              <a:rPr lang="en-US" sz="3133" dirty="0">
                <a:solidFill>
                  <a:srgbClr val="004AAD"/>
                </a:solidFill>
                <a:latin typeface="Calibri" panose="020F0502020204030204" pitchFamily="34" charset="0"/>
                <a:cs typeface="Calibri" panose="020F0502020204030204" pitchFamily="34" charset="0"/>
              </a:rPr>
              <a:t> </a:t>
            </a:r>
            <a:r>
              <a:rPr lang="en-US" sz="3133" dirty="0" err="1">
                <a:solidFill>
                  <a:srgbClr val="004AAD"/>
                </a:solidFill>
                <a:latin typeface="Calibri" panose="020F0502020204030204" pitchFamily="34" charset="0"/>
                <a:cs typeface="Calibri" panose="020F0502020204030204" pitchFamily="34" charset="0"/>
              </a:rPr>
              <a:t>sáng</a:t>
            </a:r>
            <a:r>
              <a:rPr lang="en-US" sz="3133" dirty="0">
                <a:solidFill>
                  <a:srgbClr val="004AAD"/>
                </a:solidFill>
                <a:latin typeface="Calibri" panose="020F0502020204030204" pitchFamily="34" charset="0"/>
                <a:cs typeface="Calibri" panose="020F0502020204030204" pitchFamily="34" charset="0"/>
              </a:rPr>
              <a:t> </a:t>
            </a:r>
            <a:r>
              <a:rPr lang="en-US" sz="3133" dirty="0" err="1">
                <a:solidFill>
                  <a:srgbClr val="004AAD"/>
                </a:solidFill>
                <a:latin typeface="Calibri" panose="020F0502020204030204" pitchFamily="34" charset="0"/>
                <a:cs typeface="Calibri" panose="020F0502020204030204" pitchFamily="34" charset="0"/>
              </a:rPr>
              <a:t>tạo</a:t>
            </a:r>
            <a:endParaRPr lang="en-US" sz="3133" dirty="0">
              <a:solidFill>
                <a:srgbClr val="004AAD"/>
              </a:solidFill>
              <a:latin typeface="Calibri" panose="020F0502020204030204" pitchFamily="34" charset="0"/>
              <a:cs typeface="Calibri" panose="020F0502020204030204" pitchFamily="34" charset="0"/>
            </a:endParaRPr>
          </a:p>
          <a:p>
            <a:pPr algn="ctr"/>
            <a:r>
              <a:rPr lang="en-US" sz="3133" dirty="0">
                <a:solidFill>
                  <a:srgbClr val="004AAD"/>
                </a:solidFill>
                <a:latin typeface="Calibri" panose="020F0502020204030204" pitchFamily="34" charset="0"/>
                <a:cs typeface="Calibri" panose="020F0502020204030204" pitchFamily="34" charset="0"/>
              </a:rPr>
              <a:t>Môn </a:t>
            </a:r>
            <a:r>
              <a:rPr lang="en-US" sz="3133" dirty="0" err="1">
                <a:solidFill>
                  <a:srgbClr val="004AAD"/>
                </a:solidFill>
                <a:latin typeface="Calibri" panose="020F0502020204030204" pitchFamily="34" charset="0"/>
                <a:cs typeface="Calibri" panose="020F0502020204030204" pitchFamily="34" charset="0"/>
              </a:rPr>
              <a:t>học</a:t>
            </a:r>
            <a:r>
              <a:rPr lang="en-US" sz="3133" dirty="0">
                <a:solidFill>
                  <a:srgbClr val="004AAD"/>
                </a:solidFill>
                <a:latin typeface="Calibri" panose="020F0502020204030204" pitchFamily="34" charset="0"/>
                <a:cs typeface="Calibri" panose="020F0502020204030204" pitchFamily="34" charset="0"/>
              </a:rPr>
              <a:t>: Sinh </a:t>
            </a:r>
            <a:r>
              <a:rPr lang="en-US" sz="3133" dirty="0" err="1">
                <a:solidFill>
                  <a:srgbClr val="004AAD"/>
                </a:solidFill>
                <a:latin typeface="Calibri" panose="020F0502020204030204" pitchFamily="34" charset="0"/>
                <a:cs typeface="Calibri" panose="020F0502020204030204" pitchFamily="34" charset="0"/>
              </a:rPr>
              <a:t>học</a:t>
            </a:r>
            <a:r>
              <a:rPr lang="en-US" sz="3133" dirty="0">
                <a:solidFill>
                  <a:srgbClr val="004AAD"/>
                </a:solidFill>
                <a:latin typeface="Calibri" panose="020F0502020204030204" pitchFamily="34" charset="0"/>
                <a:cs typeface="Calibri" panose="020F0502020204030204" pitchFamily="34" charset="0"/>
              </a:rPr>
              <a:t> 12</a:t>
            </a:r>
          </a:p>
        </p:txBody>
      </p:sp>
      <p:pic>
        <p:nvPicPr>
          <p:cNvPr id="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675" y="4098856"/>
            <a:ext cx="3917760" cy="2203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Hình ảnh Kính Hiển Vi Khoa Học Thiết Kế Vector PNG , Biểu Tượn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491" y="1937982"/>
            <a:ext cx="987508" cy="118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39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ội chứng Klinefelter – Wikipedia tiếng Việ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80"/>
          <a:stretch/>
        </p:blipFill>
        <p:spPr bwMode="auto">
          <a:xfrm>
            <a:off x="2630905" y="1514542"/>
            <a:ext cx="7006580" cy="52118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10</a:t>
            </a:fld>
            <a:endParaRPr lang="en-US"/>
          </a:p>
        </p:txBody>
      </p:sp>
      <p:grpSp>
        <p:nvGrpSpPr>
          <p:cNvPr id="19" name="Group 18"/>
          <p:cNvGrpSpPr/>
          <p:nvPr/>
        </p:nvGrpSpPr>
        <p:grpSpPr>
          <a:xfrm>
            <a:off x="1517936" y="27882"/>
            <a:ext cx="10775513" cy="861774"/>
            <a:chOff x="1517936" y="27882"/>
            <a:chExt cx="10775513" cy="861774"/>
          </a:xfrm>
        </p:grpSpPr>
        <p:pic>
          <p:nvPicPr>
            <p:cNvPr id="20" name="Picture 2"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22" name="Rectangle 21">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6">
            <a:extLst>
              <a:ext uri="{FF2B5EF4-FFF2-40B4-BE49-F238E27FC236}">
                <a16:creationId xmlns:a16="http://schemas.microsoft.com/office/drawing/2014/main" id="{0F12E6F3-DDDD-8CEF-D85F-6EB77AF32A9F}"/>
              </a:ext>
            </a:extLst>
          </p:cNvPr>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96937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11</a:t>
            </a:fld>
            <a:endParaRPr lang="en-US"/>
          </a:p>
        </p:txBody>
      </p:sp>
      <p:pic>
        <p:nvPicPr>
          <p:cNvPr id="3"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5" name="Rectangle 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itle 13"/>
          <p:cNvSpPr txBox="1">
            <a:spLocks/>
          </p:cNvSpPr>
          <p:nvPr/>
        </p:nvSpPr>
        <p:spPr>
          <a:xfrm>
            <a:off x="365760" y="1041400"/>
            <a:ext cx="11419841" cy="1117600"/>
          </a:xfrm>
          <a:prstGeom prst="rect">
            <a:avLst/>
          </a:prstGeom>
          <a:ln>
            <a:solidFill>
              <a:srgbClr val="0070C0"/>
            </a:solid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2800" b="1" kern="0" smtClean="0"/>
              <a:t>Hội chứng Klinefelter </a:t>
            </a:r>
            <a:r>
              <a:rPr lang="vi-VN" sz="2800" kern="0" smtClean="0"/>
              <a:t>47, XXY: dư </a:t>
            </a:r>
            <a:r>
              <a:rPr lang="en-US" sz="2800" kern="0" smtClean="0"/>
              <a:t>1 NST </a:t>
            </a:r>
            <a:r>
              <a:rPr lang="vi-VN" sz="2800" kern="0" smtClean="0"/>
              <a:t>giới tính X ở nam giới. </a:t>
            </a:r>
            <a:r>
              <a:rPr lang="en-US" sz="2800" kern="0" smtClean="0"/>
              <a:t/>
            </a:r>
            <a:br>
              <a:rPr lang="en-US" sz="2800" kern="0" smtClean="0"/>
            </a:br>
            <a:r>
              <a:rPr lang="vi-VN" sz="2800" kern="0" smtClean="0"/>
              <a:t>Đây là rối loạn </a:t>
            </a:r>
            <a:r>
              <a:rPr lang="en-US" sz="2800" kern="0" smtClean="0"/>
              <a:t>NST </a:t>
            </a:r>
            <a:r>
              <a:rPr lang="vi-VN" sz="2800" kern="0" smtClean="0"/>
              <a:t>giới tính hay gặp nhất với tần suất 1/1000 nam. </a:t>
            </a:r>
            <a:endParaRPr lang="en-US" sz="2800" kern="0" dirty="0"/>
          </a:p>
        </p:txBody>
      </p:sp>
      <p:pic>
        <p:nvPicPr>
          <p:cNvPr id="7" name="Content Placeholder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28" y="2413000"/>
            <a:ext cx="4940372" cy="4178543"/>
          </a:xfrm>
          <a:prstGeom prst="rect">
            <a:avLst/>
          </a:prstGeom>
        </p:spPr>
      </p:pic>
      <p:pic>
        <p:nvPicPr>
          <p:cNvPr id="8" name="Content Placeholder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447" y="2451012"/>
            <a:ext cx="5699556" cy="4235127"/>
          </a:xfrm>
          <a:prstGeom prst="rect">
            <a:avLst/>
          </a:prstGeom>
        </p:spPr>
      </p:pic>
      <p:sp>
        <p:nvSpPr>
          <p:cNvPr id="9" name="Oval 8"/>
          <p:cNvSpPr/>
          <p:nvPr/>
        </p:nvSpPr>
        <p:spPr>
          <a:xfrm>
            <a:off x="3911600" y="5613400"/>
            <a:ext cx="1515979" cy="9990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10" name="Oval 9"/>
          <p:cNvSpPr/>
          <p:nvPr/>
        </p:nvSpPr>
        <p:spPr>
          <a:xfrm>
            <a:off x="10109200" y="5461000"/>
            <a:ext cx="1515979" cy="9990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Tree>
    <p:extLst>
      <p:ext uri="{BB962C8B-B14F-4D97-AF65-F5344CB8AC3E}">
        <p14:creationId xmlns:p14="http://schemas.microsoft.com/office/powerpoint/2010/main" val="1421453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12</a:t>
            </a:fld>
            <a:endParaRPr lang="en-US"/>
          </a:p>
        </p:txBody>
      </p:sp>
      <p:sp>
        <p:nvSpPr>
          <p:cNvPr id="14" name="Title 13"/>
          <p:cNvSpPr>
            <a:spLocks noGrp="1"/>
          </p:cNvSpPr>
          <p:nvPr>
            <p:ph type="title" idx="4294967295"/>
          </p:nvPr>
        </p:nvSpPr>
        <p:spPr>
          <a:xfrm>
            <a:off x="213057" y="1163647"/>
            <a:ext cx="4891795" cy="5551052"/>
          </a:xfrm>
          <a:ln>
            <a:solidFill>
              <a:srgbClr val="0070C0"/>
            </a:solidFill>
          </a:ln>
        </p:spPr>
        <p:txBody>
          <a:bodyPr>
            <a:noAutofit/>
          </a:bodyPr>
          <a:lstStyle/>
          <a:p>
            <a:pPr algn="l" fontAlgn="base"/>
            <a:r>
              <a:rPr lang="en-US" sz="2800" b="1" dirty="0" err="1">
                <a:solidFill>
                  <a:schemeClr val="tx1"/>
                </a:solidFill>
                <a:latin typeface="Calibri" panose="020F0502020204030204" pitchFamily="34" charset="0"/>
                <a:ea typeface="Roboto" panose="02000000000000000000" pitchFamily="2" charset="0"/>
                <a:cs typeface="Calibri" panose="020F0502020204030204" pitchFamily="34" charset="0"/>
              </a:rPr>
              <a:t>Biểu</a:t>
            </a:r>
            <a:r>
              <a:rPr lang="en-US" sz="2800" b="1"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en-US" sz="2800" b="1" dirty="0" err="1">
                <a:solidFill>
                  <a:schemeClr val="tx1"/>
                </a:solidFill>
                <a:latin typeface="Calibri" panose="020F0502020204030204" pitchFamily="34" charset="0"/>
                <a:ea typeface="Roboto" panose="02000000000000000000" pitchFamily="2" charset="0"/>
                <a:cs typeface="Calibri" panose="020F0502020204030204" pitchFamily="34" charset="0"/>
              </a:rPr>
              <a:t>hiện</a:t>
            </a:r>
            <a:r>
              <a:rPr lang="en-US" sz="2800" b="1"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1" dirty="0">
                <a:solidFill>
                  <a:schemeClr val="tx1"/>
                </a:solidFill>
                <a:latin typeface="Calibri" panose="020F0502020204030204" pitchFamily="34" charset="0"/>
                <a:ea typeface="Roboto" panose="02000000000000000000" pitchFamily="2" charset="0"/>
                <a:cs typeface="Calibri" panose="020F0502020204030204" pitchFamily="34" charset="0"/>
              </a:rPr>
              <a:t>Hội chứng Klinefelter </a:t>
            </a:r>
            <a:r>
              <a:rPr lang="en-US" sz="2800" b="1"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1"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Bệnh nhân </a:t>
            </a:r>
            <a:r>
              <a:rPr lang="en-US" sz="2800" b="0" dirty="0" err="1">
                <a:solidFill>
                  <a:schemeClr val="tx1"/>
                </a:solidFill>
                <a:latin typeface="Calibri" panose="020F0502020204030204" pitchFamily="34" charset="0"/>
                <a:ea typeface="Roboto" panose="02000000000000000000" pitchFamily="2" charset="0"/>
                <a:cs typeface="Calibri" panose="020F0502020204030204" pitchFamily="34" charset="0"/>
              </a:rPr>
              <a:t>nam</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Vô sinh.</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Dương vật và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hlinkClick r:id="rId2" tooltip="Tinh hoàn nhỏ - Vấn đề sinh sản của nam giới hiện nay"/>
              </a:rPr>
              <a:t>tinh hoàn nhỏ</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Mô vú mở rộng.</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Giảm ham muốn tình dục. </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Cao hơn chiều cao trung bình.</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Xương yếu.</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Giảm lông trên mặt và cơ thể</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Í</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t cơ bắp hơn bình thường.</a:t>
            </a: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r>
            <a:b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br>
            <a:r>
              <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rPr>
              <a:t>- </a:t>
            </a:r>
            <a:r>
              <a:rPr lang="vi-VN" sz="2800" b="0" dirty="0">
                <a:solidFill>
                  <a:schemeClr val="tx1"/>
                </a:solidFill>
                <a:latin typeface="Calibri" panose="020F0502020204030204" pitchFamily="34" charset="0"/>
                <a:ea typeface="Roboto" panose="02000000000000000000" pitchFamily="2" charset="0"/>
                <a:cs typeface="Calibri" panose="020F0502020204030204" pitchFamily="34" charset="0"/>
              </a:rPr>
              <a:t>Tăng mỡ bụng.</a:t>
            </a:r>
            <a:endParaRPr lang="en-US" sz="2800" b="0" dirty="0">
              <a:solidFill>
                <a:schemeClr val="tx1"/>
              </a:solidFill>
              <a:latin typeface="Calibri" panose="020F0502020204030204" pitchFamily="34" charset="0"/>
              <a:ea typeface="Roboto" panose="02000000000000000000" pitchFamily="2" charset="0"/>
              <a:cs typeface="Calibri" panose="020F0502020204030204" pitchFamily="34" charset="0"/>
            </a:endParaRPr>
          </a:p>
        </p:txBody>
      </p:sp>
      <p:pic>
        <p:nvPicPr>
          <p:cNvPr id="13" name="Picture 4" descr="Klinefelter Syndrome- Symptoms, Causes, Treatments, &amp;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22" y="1278463"/>
            <a:ext cx="6044080" cy="4533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6" name="Rectangle 15">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03223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aryotype Nhiễm Sắc Thể Philadelphia Hình ảnh Sẵn có - Tả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724042"/>
            <a:ext cx="5329450" cy="4263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0" name="Picture 4" descr="Karyotype Nhiễm Sắc Thể Philadelphia Hình ảnh Sẵn có - Tải xu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949" y="1635572"/>
            <a:ext cx="5435600" cy="4352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13</a:t>
            </a:fld>
            <a:endParaRPr lang="en-US"/>
          </a:p>
        </p:txBody>
      </p:sp>
      <p:pic>
        <p:nvPicPr>
          <p:cNvPr id="11" name="Picture 10"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6" name="Rectangle 15">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6">
            <a:extLst>
              <a:ext uri="{FF2B5EF4-FFF2-40B4-BE49-F238E27FC236}">
                <a16:creationId xmlns:a16="http://schemas.microsoft.com/office/drawing/2014/main" id="{0F12E6F3-DDDD-8CEF-D85F-6EB77AF32A9F}"/>
              </a:ext>
            </a:extLst>
          </p:cNvPr>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70467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994412"/>
            <a:ext cx="11429999" cy="1815882"/>
          </a:xfrm>
          <a:prstGeom prst="rect">
            <a:avLst/>
          </a:prstGeom>
          <a:ln>
            <a:solidFill>
              <a:srgbClr val="0070C0"/>
            </a:solidFill>
          </a:ln>
        </p:spPr>
        <p:txBody>
          <a:bodyPr wrap="square">
            <a:spAutoFit/>
          </a:bodyPr>
          <a:lstStyle/>
          <a:p>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Nhiễm sắc thể Philadelphia: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có liên quan đến thể CML (Chronic Myelogenous Leukemia) của bệnh Bạch cầu cấp. </a:t>
            </a:r>
            <a:endParaRPr lang="en-US" sz="2800" dirty="0">
              <a:solidFill>
                <a:srgbClr val="000000"/>
              </a:solidFill>
              <a:latin typeface="Calibri" panose="020F0502020204030204" pitchFamily="34" charset="0"/>
              <a:ea typeface="Roboto" panose="02000000000000000000" pitchFamily="2" charset="0"/>
              <a:cs typeface="Calibri" panose="020F0502020204030204" pitchFamily="34" charset="0"/>
            </a:endParaRPr>
          </a:p>
          <a:p>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Đây là kết quả của sự </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chuyển đoạn giữa nhiễm sắc thể số 9 và số 22</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 t(9;22)(q34;q11). 95% người bệnh CML có bất thường này.</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314" name="Picture 2" descr="https://bthh.org.vn/uploads/UP%20WEB/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971800"/>
            <a:ext cx="10274381" cy="366524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fld id="{7884ACE1-D090-4212-A066-1311DF8658A2}" type="slidenum">
              <a:rPr lang="en-US" smtClean="0"/>
              <a:t>14</a:t>
            </a:fld>
            <a:endParaRPr lang="en-US"/>
          </a:p>
        </p:txBody>
      </p:sp>
      <p:pic>
        <p:nvPicPr>
          <p:cNvPr id="9" name="Picture 8"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4" name="Rectangle 13">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46209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isomy 18 (Hội chứng Edwards) - VM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549399"/>
            <a:ext cx="6654801" cy="5057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15</a:t>
            </a:fld>
            <a:endParaRPr lang="en-US"/>
          </a:p>
        </p:txBody>
      </p:sp>
      <p:pic>
        <p:nvPicPr>
          <p:cNvPr id="9" name="Picture 8"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6">
            <a:extLst>
              <a:ext uri="{FF2B5EF4-FFF2-40B4-BE49-F238E27FC236}">
                <a16:creationId xmlns:a16="http://schemas.microsoft.com/office/drawing/2014/main" id="{0F12E6F3-DDDD-8CEF-D85F-6EB77AF32A9F}"/>
              </a:ext>
            </a:extLst>
          </p:cNvPr>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31997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16</a:t>
            </a:fld>
            <a:endParaRPr lang="en-US"/>
          </a:p>
        </p:txBody>
      </p:sp>
      <p:pic>
        <p:nvPicPr>
          <p:cNvPr id="3"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5" name="Rectangle 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71" y="2196398"/>
            <a:ext cx="5627829" cy="4164593"/>
          </a:xfrm>
          <a:prstGeom prst="rect">
            <a:avLst/>
          </a:prstGeom>
        </p:spPr>
      </p:pic>
      <p:sp>
        <p:nvSpPr>
          <p:cNvPr id="8" name="Oval 7"/>
          <p:cNvSpPr/>
          <p:nvPr/>
        </p:nvSpPr>
        <p:spPr>
          <a:xfrm>
            <a:off x="5080000" y="4902200"/>
            <a:ext cx="1168125" cy="846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193" y="2328736"/>
            <a:ext cx="5181600" cy="3933227"/>
          </a:xfrm>
          <a:prstGeom prst="rect">
            <a:avLst/>
          </a:prstGeom>
        </p:spPr>
      </p:pic>
      <p:sp>
        <p:nvSpPr>
          <p:cNvPr id="9" name="Oval 8"/>
          <p:cNvSpPr/>
          <p:nvPr/>
        </p:nvSpPr>
        <p:spPr>
          <a:xfrm>
            <a:off x="10522491" y="4449770"/>
            <a:ext cx="1168125" cy="8466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6" name="Title 1"/>
          <p:cNvSpPr txBox="1">
            <a:spLocks/>
          </p:cNvSpPr>
          <p:nvPr/>
        </p:nvSpPr>
        <p:spPr>
          <a:xfrm>
            <a:off x="685731" y="1018256"/>
            <a:ext cx="10845937" cy="1117592"/>
          </a:xfrm>
          <a:prstGeom prst="rect">
            <a:avLst/>
          </a:prstGeom>
          <a:ln>
            <a:solidFill>
              <a:schemeClr val="accent1"/>
            </a:solidFill>
          </a:ln>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vi-VN" sz="2800" b="1" kern="0" dirty="0" smtClean="0">
                <a:latin typeface="Calibri" panose="020F0502020204030204" pitchFamily="34" charset="0"/>
                <a:ea typeface="Roboto" panose="02000000000000000000" pitchFamily="2" charset="0"/>
                <a:cs typeface="Calibri" panose="020F0502020204030204" pitchFamily="34" charset="0"/>
              </a:rPr>
              <a:t>Hội chứng Edward</a:t>
            </a:r>
            <a:r>
              <a:rPr lang="vi-VN" sz="2800" kern="0" dirty="0" smtClean="0">
                <a:latin typeface="Calibri" panose="020F0502020204030204" pitchFamily="34" charset="0"/>
                <a:ea typeface="Roboto" panose="02000000000000000000" pitchFamily="2" charset="0"/>
                <a:cs typeface="Calibri" panose="020F0502020204030204" pitchFamily="34" charset="0"/>
              </a:rPr>
              <a:t>, 47, XX(XY),+18 hay trisomy 18: dư </a:t>
            </a:r>
            <a:r>
              <a:rPr lang="en-US" sz="2800" kern="0" dirty="0" smtClean="0">
                <a:latin typeface="Calibri" panose="020F0502020204030204" pitchFamily="34" charset="0"/>
                <a:ea typeface="Roboto" panose="02000000000000000000" pitchFamily="2" charset="0"/>
                <a:cs typeface="Calibri" panose="020F0502020204030204" pitchFamily="34" charset="0"/>
              </a:rPr>
              <a:t>1</a:t>
            </a:r>
            <a:r>
              <a:rPr lang="vi-VN" sz="2800" kern="0" dirty="0" smtClean="0">
                <a:latin typeface="Calibri" panose="020F0502020204030204" pitchFamily="34" charset="0"/>
                <a:ea typeface="Roboto" panose="02000000000000000000" pitchFamily="2" charset="0"/>
                <a:cs typeface="Calibri" panose="020F0502020204030204" pitchFamily="34" charset="0"/>
              </a:rPr>
              <a:t> nhiễm sắc thể 18, hay gặp với tần suất 1/3000 trẻ sinh sống</a:t>
            </a:r>
            <a:r>
              <a:rPr lang="en-US" sz="2800" kern="0" dirty="0" smtClean="0">
                <a:latin typeface="Calibri" panose="020F0502020204030204" pitchFamily="34" charset="0"/>
                <a:ea typeface="Roboto" panose="02000000000000000000" pitchFamily="2" charset="0"/>
                <a:cs typeface="Calibri" panose="020F0502020204030204" pitchFamily="34" charset="0"/>
              </a:rPr>
              <a:t>.</a:t>
            </a:r>
            <a:endParaRPr lang="en-US" sz="2800" kern="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035278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99" y="935216"/>
            <a:ext cx="10972800" cy="954107"/>
          </a:xfrm>
          <a:prstGeom prst="rect">
            <a:avLst/>
          </a:prstGeom>
          <a:noFill/>
          <a:ln>
            <a:solidFill>
              <a:schemeClr val="accent1"/>
            </a:solidFill>
          </a:ln>
        </p:spPr>
        <p:txBody>
          <a:bodyPr wrap="square">
            <a:spAutoFit/>
          </a:bodyPr>
          <a:lstStyle/>
          <a:p>
            <a:r>
              <a:rPr lang="en-US" sz="2800" b="1" dirty="0" err="1">
                <a:solidFill>
                  <a:srgbClr val="000000"/>
                </a:solidFill>
                <a:latin typeface="Calibri" panose="020F0502020204030204" pitchFamily="34" charset="0"/>
                <a:ea typeface="Roboto" panose="02000000000000000000" pitchFamily="2" charset="0"/>
                <a:cs typeface="Calibri" panose="020F0502020204030204" pitchFamily="34" charset="0"/>
              </a:rPr>
              <a:t>Biểu</a:t>
            </a:r>
            <a:r>
              <a:rPr lang="en-US" sz="2800" b="1" dirty="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en-US" sz="2800" b="1" dirty="0" err="1">
                <a:solidFill>
                  <a:srgbClr val="000000"/>
                </a:solidFill>
                <a:latin typeface="Calibri" panose="020F0502020204030204" pitchFamily="34" charset="0"/>
                <a:ea typeface="Roboto" panose="02000000000000000000" pitchFamily="2" charset="0"/>
                <a:cs typeface="Calibri" panose="020F0502020204030204" pitchFamily="34" charset="0"/>
              </a:rPr>
              <a:t>hiện</a:t>
            </a:r>
            <a:r>
              <a:rPr lang="en-US" sz="2800" b="1" dirty="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Hội chứng Edward</a:t>
            </a:r>
            <a:r>
              <a:rPr lang="en-US" sz="2800" b="1" dirty="0">
                <a:solidFill>
                  <a:srgbClr val="000000"/>
                </a:solidFill>
                <a:latin typeface="Calibri" panose="020F0502020204030204" pitchFamily="34" charset="0"/>
                <a:ea typeface="Roboto" panose="02000000000000000000" pitchFamily="2" charset="0"/>
                <a:cs typeface="Calibri" panose="020F0502020204030204" pitchFamily="34" charset="0"/>
              </a:rPr>
              <a:t>:</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Trẻ bệnh thường sống không quá 1 tuổi và hay mắc các dị tật bẩm sinh tim, thận và các cơ quan nội tạng khác.</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3" name="Slide Number Placeholder 2"/>
          <p:cNvSpPr>
            <a:spLocks noGrp="1"/>
          </p:cNvSpPr>
          <p:nvPr>
            <p:ph type="sldNum" idx="12"/>
          </p:nvPr>
        </p:nvSpPr>
        <p:spPr/>
        <p:txBody>
          <a:bodyPr/>
          <a:lstStyle/>
          <a:p>
            <a:fld id="{7884ACE1-D090-4212-A066-1311DF8658A2}" type="slidenum">
              <a:rPr lang="en-US" smtClean="0"/>
              <a:t>17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939" y="1996231"/>
            <a:ext cx="4168114" cy="4793331"/>
          </a:xfrm>
          <a:prstGeom prst="rect">
            <a:avLst/>
          </a:prstGeom>
          <a:ln>
            <a:noFill/>
          </a:ln>
          <a:effectLst>
            <a:outerShdw blurRad="292100" dist="139700" dir="2700000" algn="tl" rotWithShape="0">
              <a:srgbClr val="333333">
                <a:alpha val="65000"/>
              </a:srgbClr>
            </a:outerShdw>
          </a:effectLst>
        </p:spPr>
      </p:pic>
      <p:pic>
        <p:nvPicPr>
          <p:cNvPr id="13" name="Picture 12"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15009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ội chứng Turner - GENTIS - ADN, NIPT chuẩn Quốc tế"/>
          <p:cNvPicPr>
            <a:picLocks noChangeAspect="1" noChangeArrowheads="1"/>
          </p:cNvPicPr>
          <p:nvPr/>
        </p:nvPicPr>
        <p:blipFill rotWithShape="1">
          <a:blip r:embed="rId2">
            <a:extLst>
              <a:ext uri="{28A0092B-C50C-407E-A947-70E740481C1C}">
                <a14:useLocalDpi xmlns:a14="http://schemas.microsoft.com/office/drawing/2010/main" val="0"/>
              </a:ext>
            </a:extLst>
          </a:blip>
          <a:srcRect l="66638"/>
          <a:stretch/>
        </p:blipFill>
        <p:spPr bwMode="auto">
          <a:xfrm>
            <a:off x="2853898" y="1602371"/>
            <a:ext cx="5103140" cy="5098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18</a:t>
            </a:fld>
            <a:endParaRPr lang="en-US"/>
          </a:p>
        </p:txBody>
      </p:sp>
      <p:pic>
        <p:nvPicPr>
          <p:cNvPr id="9" name="Picture 8"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6">
            <a:extLst>
              <a:ext uri="{FF2B5EF4-FFF2-40B4-BE49-F238E27FC236}">
                <a16:creationId xmlns:a16="http://schemas.microsoft.com/office/drawing/2014/main" id="{0F12E6F3-DDDD-8CEF-D85F-6EB77AF32A9F}"/>
              </a:ext>
            </a:extLst>
          </p:cNvPr>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62089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19</a:t>
            </a:fld>
            <a:endParaRPr lang="en-US"/>
          </a:p>
        </p:txBody>
      </p:sp>
      <p:pic>
        <p:nvPicPr>
          <p:cNvPr id="3"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5" name="Rectangle 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2" descr="Hội chứng Turner - GENTIS - ADN, NIPT chuẩn Quốc tế"/>
          <p:cNvPicPr>
            <a:picLocks noChangeAspect="1" noChangeArrowheads="1"/>
          </p:cNvPicPr>
          <p:nvPr/>
        </p:nvPicPr>
        <p:blipFill rotWithShape="1">
          <a:blip r:embed="rId3">
            <a:extLst>
              <a:ext uri="{28A0092B-C50C-407E-A947-70E740481C1C}">
                <a14:useLocalDpi xmlns:a14="http://schemas.microsoft.com/office/drawing/2010/main" val="0"/>
              </a:ext>
            </a:extLst>
          </a:blip>
          <a:srcRect l="66638"/>
          <a:stretch/>
        </p:blipFill>
        <p:spPr bwMode="auto">
          <a:xfrm>
            <a:off x="6705600" y="2129051"/>
            <a:ext cx="4656819" cy="465274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447" y="1841682"/>
            <a:ext cx="5426153" cy="4686118"/>
          </a:xfrm>
          <a:prstGeom prst="rect">
            <a:avLst/>
          </a:prstGeom>
        </p:spPr>
      </p:pic>
      <p:sp>
        <p:nvSpPr>
          <p:cNvPr id="8" name="Oval 7"/>
          <p:cNvSpPr/>
          <p:nvPr/>
        </p:nvSpPr>
        <p:spPr>
          <a:xfrm>
            <a:off x="4013200" y="5515758"/>
            <a:ext cx="1676400" cy="1288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9" name="Oval 8"/>
          <p:cNvSpPr/>
          <p:nvPr/>
        </p:nvSpPr>
        <p:spPr>
          <a:xfrm>
            <a:off x="9768624" y="5658610"/>
            <a:ext cx="1340653" cy="10467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10" name="Title 1"/>
          <p:cNvSpPr txBox="1">
            <a:spLocks/>
          </p:cNvSpPr>
          <p:nvPr/>
        </p:nvSpPr>
        <p:spPr>
          <a:xfrm>
            <a:off x="263447" y="957649"/>
            <a:ext cx="11480800" cy="972859"/>
          </a:xfrm>
          <a:prstGeom prst="rect">
            <a:avLst/>
          </a:prstGeom>
          <a:ln>
            <a:solidFill>
              <a:srgbClr val="0070C0"/>
            </a:solid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vi-VN" sz="2800" b="1" kern="0" smtClean="0">
                <a:latin typeface="Calibri" panose="020F0502020204030204" pitchFamily="34" charset="0"/>
                <a:ea typeface="Calibri" panose="020F0502020204030204" pitchFamily="34" charset="0"/>
                <a:cs typeface="Calibri" panose="020F0502020204030204" pitchFamily="34" charset="0"/>
              </a:rPr>
              <a:t>Hội chứng Turner </a:t>
            </a:r>
            <a:r>
              <a:rPr lang="vi-VN" sz="2800" kern="0" smtClean="0">
                <a:latin typeface="Calibri" panose="020F0502020204030204" pitchFamily="34" charset="0"/>
                <a:ea typeface="Roboto" panose="02000000000000000000" pitchFamily="2" charset="0"/>
                <a:cs typeface="Calibri" panose="020F0502020204030204" pitchFamily="34" charset="0"/>
              </a:rPr>
              <a:t>(45, XO hoặc 46,XO/46,XX): thiếu </a:t>
            </a:r>
            <a:r>
              <a:rPr lang="en-US" sz="2800" kern="0" smtClean="0">
                <a:latin typeface="Calibri" panose="020F0502020204030204" pitchFamily="34" charset="0"/>
                <a:ea typeface="Roboto" panose="02000000000000000000" pitchFamily="2" charset="0"/>
                <a:cs typeface="Calibri" panose="020F0502020204030204" pitchFamily="34" charset="0"/>
              </a:rPr>
              <a:t>1</a:t>
            </a:r>
            <a:r>
              <a:rPr lang="vi-VN" sz="2800" kern="0" smtClean="0">
                <a:latin typeface="Calibri" panose="020F0502020204030204" pitchFamily="34" charset="0"/>
                <a:ea typeface="Roboto" panose="02000000000000000000" pitchFamily="2" charset="0"/>
                <a:cs typeface="Calibri" panose="020F0502020204030204" pitchFamily="34" charset="0"/>
              </a:rPr>
              <a:t> nhiễm sắc thể giới tính X với tần suất 1/2500 nữ.</a:t>
            </a:r>
            <a:endParaRPr lang="en-US" sz="2800" kern="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146158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99CBDEFC-C960-4FD0-55FD-930A34D8B862}"/>
              </a:ext>
            </a:extLst>
          </p:cNvPr>
          <p:cNvGraphicFramePr/>
          <p:nvPr>
            <p:extLst>
              <p:ext uri="{D42A27DB-BD31-4B8C-83A1-F6EECF244321}">
                <p14:modId xmlns:p14="http://schemas.microsoft.com/office/powerpoint/2010/main" val="1535624200"/>
              </p:ext>
            </p:extLst>
          </p:nvPr>
        </p:nvGraphicFramePr>
        <p:xfrm>
          <a:off x="965200" y="2170288"/>
          <a:ext cx="10515600" cy="401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D32D83DE-1093-8A90-E6D6-98816C581937}"/>
              </a:ext>
            </a:extLst>
          </p:cNvPr>
          <p:cNvSpPr txBox="1"/>
          <p:nvPr/>
        </p:nvSpPr>
        <p:spPr>
          <a:xfrm>
            <a:off x="965200" y="1370827"/>
            <a:ext cx="9702800" cy="584775"/>
          </a:xfrm>
          <a:prstGeom prst="rect">
            <a:avLst/>
          </a:prstGeom>
          <a:noFill/>
        </p:spPr>
        <p:txBody>
          <a:bodyPr wrap="square">
            <a:spAutoFit/>
          </a:bodyPr>
          <a:lstStyle/>
          <a:p>
            <a:r>
              <a:rPr lang="en-US" sz="3200" dirty="0" err="1">
                <a:latin typeface="Calibri" panose="020F0502020204030204" pitchFamily="34" charset="0"/>
                <a:cs typeface="Calibri" panose="020F0502020204030204" pitchFamily="34" charset="0"/>
              </a:rPr>
              <a:t>Phương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pháp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cứu</a:t>
            </a:r>
            <a:r>
              <a:rPr lang="en-US" sz="3200" dirty="0">
                <a:latin typeface="Calibri" panose="020F0502020204030204" pitchFamily="34" charset="0"/>
                <a:cs typeface="Calibri" panose="020F0502020204030204" pitchFamily="34" charset="0"/>
              </a:rPr>
              <a:t> khoa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3 </a:t>
            </a:r>
            <a:r>
              <a:rPr lang="en-US" sz="3200" dirty="0" err="1">
                <a:latin typeface="Calibri" panose="020F0502020204030204" pitchFamily="34" charset="0"/>
                <a:cs typeface="Calibri" panose="020F0502020204030204" pitchFamily="34" charset="0"/>
              </a:rPr>
              <a:t>bước</a:t>
            </a:r>
            <a:r>
              <a:rPr lang="en-US" sz="3200" dirty="0">
                <a:latin typeface="Calibri" panose="020F0502020204030204" pitchFamily="34" charset="0"/>
                <a:cs typeface="Calibri" panose="020F0502020204030204" pitchFamily="34" charset="0"/>
              </a:rPr>
              <a:t>:</a:t>
            </a:r>
            <a:endParaRPr lang="en-VN" sz="320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AC1B035D-649E-F423-8735-754371359630}"/>
              </a:ext>
            </a:extLst>
          </p:cNvPr>
          <p:cNvSpPr/>
          <p:nvPr/>
        </p:nvSpPr>
        <p:spPr>
          <a:xfrm>
            <a:off x="1117600" y="2555519"/>
            <a:ext cx="812800" cy="811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dirty="0">
                <a:solidFill>
                  <a:srgbClr val="0070C0"/>
                </a:solidFill>
                <a:ea typeface="Silom" pitchFamily="2" charset="-34"/>
                <a:cs typeface="Bangla MN" pitchFamily="2" charset="0"/>
              </a:rPr>
              <a:t>1</a:t>
            </a:r>
          </a:p>
        </p:txBody>
      </p:sp>
      <p:sp>
        <p:nvSpPr>
          <p:cNvPr id="24" name="Oval 23">
            <a:extLst>
              <a:ext uri="{FF2B5EF4-FFF2-40B4-BE49-F238E27FC236}">
                <a16:creationId xmlns:a16="http://schemas.microsoft.com/office/drawing/2014/main" id="{6AD5F3E1-1278-E607-8BB2-1B17D315A059}"/>
              </a:ext>
            </a:extLst>
          </p:cNvPr>
          <p:cNvSpPr/>
          <p:nvPr/>
        </p:nvSpPr>
        <p:spPr>
          <a:xfrm>
            <a:off x="1117600" y="4966879"/>
            <a:ext cx="812800" cy="811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dirty="0">
                <a:solidFill>
                  <a:srgbClr val="0070C0"/>
                </a:solidFill>
                <a:ea typeface="Silom" pitchFamily="2" charset="-34"/>
                <a:cs typeface="Bangla MN" pitchFamily="2" charset="0"/>
              </a:rPr>
              <a:t>3</a:t>
            </a:r>
          </a:p>
        </p:txBody>
      </p:sp>
      <p:sp>
        <p:nvSpPr>
          <p:cNvPr id="25" name="Oval 24">
            <a:extLst>
              <a:ext uri="{FF2B5EF4-FFF2-40B4-BE49-F238E27FC236}">
                <a16:creationId xmlns:a16="http://schemas.microsoft.com/office/drawing/2014/main" id="{B859901A-EA65-C767-5F21-A6DFBEC7C075}"/>
              </a:ext>
            </a:extLst>
          </p:cNvPr>
          <p:cNvSpPr/>
          <p:nvPr/>
        </p:nvSpPr>
        <p:spPr>
          <a:xfrm>
            <a:off x="1379914" y="3770640"/>
            <a:ext cx="812800" cy="811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dirty="0">
                <a:solidFill>
                  <a:srgbClr val="0070C0"/>
                </a:solidFill>
                <a:ea typeface="Silom" pitchFamily="2" charset="-34"/>
                <a:cs typeface="Bangla MN" pitchFamily="2" charset="0"/>
              </a:rPr>
              <a:t>2</a:t>
            </a:r>
          </a:p>
        </p:txBody>
      </p:sp>
      <p:grpSp>
        <p:nvGrpSpPr>
          <p:cNvPr id="11" name="Group 10"/>
          <p:cNvGrpSpPr/>
          <p:nvPr/>
        </p:nvGrpSpPr>
        <p:grpSpPr>
          <a:xfrm>
            <a:off x="1425092" y="0"/>
            <a:ext cx="10868357" cy="1182077"/>
            <a:chOff x="-2" y="-114302"/>
            <a:chExt cx="18450185" cy="1676402"/>
          </a:xfrm>
        </p:grpSpPr>
        <p:grpSp>
          <p:nvGrpSpPr>
            <p:cNvPr id="12" name="Group 11"/>
            <p:cNvGrpSpPr/>
            <p:nvPr/>
          </p:nvGrpSpPr>
          <p:grpSpPr>
            <a:xfrm>
              <a:off x="157611" y="-114302"/>
              <a:ext cx="18292572" cy="1676402"/>
              <a:chOff x="157611" y="-114302"/>
              <a:chExt cx="18292572" cy="1676402"/>
            </a:xfrm>
          </p:grpSpPr>
          <p:pic>
            <p:nvPicPr>
              <p:cNvPr id="14" name="Picture 13" descr="Hình ảnh Kính Hiển Vi Khoa Học Thiết Kế Vector PNG , Biểu Tượng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1" y="-114302"/>
                <a:ext cx="1676400" cy="16764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157611" y="-36049"/>
                <a:ext cx="18292572" cy="122215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13" name="Rectangle 12">
              <a:extLst>
                <a:ext uri="{FF2B5EF4-FFF2-40B4-BE49-F238E27FC236}">
                  <a16:creationId xmlns:a16="http://schemas.microsoft.com/office/drawing/2014/main" id="{CA1318A5-4108-550A-8A85-470D421E254D}"/>
                </a:ext>
              </a:extLst>
            </p:cNvPr>
            <p:cNvSpPr/>
            <p:nvPr/>
          </p:nvSpPr>
          <p:spPr>
            <a:xfrm rot="5400000">
              <a:off x="9159239" y="-8023860"/>
              <a:ext cx="45719" cy="1836420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Slide Number Placeholder 1"/>
          <p:cNvSpPr>
            <a:spLocks noGrp="1"/>
          </p:cNvSpPr>
          <p:nvPr>
            <p:ph type="sldNum" idx="12"/>
          </p:nvPr>
        </p:nvSpPr>
        <p:spPr/>
        <p:txBody>
          <a:bodyPr/>
          <a:lstStyle/>
          <a:p>
            <a:fld id="{7884ACE1-D090-4212-A066-1311DF8658A2}" type="slidenum">
              <a:rPr lang="en-US" smtClean="0"/>
              <a:t>2</a:t>
            </a:fld>
            <a:endParaRPr lang="en-US"/>
          </a:p>
        </p:txBody>
      </p:sp>
    </p:spTree>
    <p:extLst>
      <p:ext uri="{BB962C8B-B14F-4D97-AF65-F5344CB8AC3E}">
        <p14:creationId xmlns:p14="http://schemas.microsoft.com/office/powerpoint/2010/main" val="3312363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1105735"/>
            <a:ext cx="11328399" cy="954107"/>
          </a:xfrm>
          <a:prstGeom prst="rect">
            <a:avLst/>
          </a:prstGeom>
          <a:ln>
            <a:solidFill>
              <a:srgbClr val="0070C0"/>
            </a:solidFill>
          </a:ln>
        </p:spPr>
        <p:txBody>
          <a:bodyPr wrap="square">
            <a:spAutoFit/>
          </a:bodyPr>
          <a:lstStyle/>
          <a:p>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Biểu hiện </a:t>
            </a:r>
            <a:r>
              <a:rPr lang="en-US" sz="2800" b="1" dirty="0" err="1" smtClean="0">
                <a:solidFill>
                  <a:srgbClr val="000000"/>
                </a:solidFill>
                <a:latin typeface="Calibri" panose="020F0502020204030204" pitchFamily="34" charset="0"/>
                <a:ea typeface="Roboto" panose="02000000000000000000" pitchFamily="2" charset="0"/>
                <a:cs typeface="Calibri" panose="020F0502020204030204" pitchFamily="34" charset="0"/>
              </a:rPr>
              <a:t>hội</a:t>
            </a:r>
            <a:r>
              <a:rPr lang="en-US" sz="2800" b="1" dirty="0" smtClean="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en-US" sz="2800" b="1" dirty="0" err="1" smtClean="0">
                <a:solidFill>
                  <a:srgbClr val="000000"/>
                </a:solidFill>
                <a:latin typeface="Calibri" panose="020F0502020204030204" pitchFamily="34" charset="0"/>
                <a:ea typeface="Roboto" panose="02000000000000000000" pitchFamily="2" charset="0"/>
                <a:cs typeface="Calibri" panose="020F0502020204030204" pitchFamily="34" charset="0"/>
              </a:rPr>
              <a:t>chứng</a:t>
            </a:r>
            <a:r>
              <a:rPr lang="en-US" sz="2800" b="1" dirty="0" smtClean="0">
                <a:solidFill>
                  <a:srgbClr val="000000"/>
                </a:solidFill>
                <a:latin typeface="Calibri" panose="020F0502020204030204" pitchFamily="34" charset="0"/>
                <a:ea typeface="Roboto" panose="02000000000000000000" pitchFamily="2" charset="0"/>
                <a:cs typeface="Calibri" panose="020F0502020204030204" pitchFamily="34" charset="0"/>
              </a:rPr>
              <a:t> Turner</a:t>
            </a:r>
            <a:r>
              <a:rPr lang="vi-VN"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lùn, cổ to, tóc mọc thấp, tai đóng thấp, tử cung và buồng trứng nhỏ, vô kinh, vô sinh…</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2" descr="Hội chứng Turner - GENTIS - ADN, NIPT chuẩn Quốc t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334465"/>
            <a:ext cx="12122806" cy="404093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0871200" y="5410200"/>
            <a:ext cx="1320800" cy="1084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Slide Number Placeholder 3"/>
          <p:cNvSpPr>
            <a:spLocks noGrp="1"/>
          </p:cNvSpPr>
          <p:nvPr>
            <p:ph type="sldNum" idx="12"/>
          </p:nvPr>
        </p:nvSpPr>
        <p:spPr/>
        <p:txBody>
          <a:bodyPr/>
          <a:lstStyle/>
          <a:p>
            <a:fld id="{7884ACE1-D090-4212-A066-1311DF8658A2}" type="slidenum">
              <a:rPr lang="en-US" smtClean="0"/>
              <a:t>20</a:t>
            </a:fld>
            <a:endParaRPr lang="en-US"/>
          </a:p>
        </p:txBody>
      </p:sp>
      <p:pic>
        <p:nvPicPr>
          <p:cNvPr id="14" name="Picture 13"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6" name="Rectangle 15">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54881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600" y="1651000"/>
            <a:ext cx="5196713" cy="5029200"/>
            <a:chOff x="3962400" y="2476500"/>
            <a:chExt cx="7795070" cy="7543800"/>
          </a:xfrm>
        </p:grpSpPr>
        <p:pic>
          <p:nvPicPr>
            <p:cNvPr id="8194" name="Picture 2" descr="Bài 28, 29: Di truyền y học - PHƯƠNG PHÁP DẠY HỌC SINH HỌC LỚP 12"/>
            <p:cNvPicPr>
              <a:picLocks noChangeAspect="1" noChangeArrowheads="1"/>
            </p:cNvPicPr>
            <p:nvPr/>
          </p:nvPicPr>
          <p:blipFill rotWithShape="1">
            <a:blip r:embed="rId2">
              <a:extLst>
                <a:ext uri="{28A0092B-C50C-407E-A947-70E740481C1C}">
                  <a14:useLocalDpi xmlns:a14="http://schemas.microsoft.com/office/drawing/2010/main" val="0"/>
                </a:ext>
              </a:extLst>
            </a:blip>
            <a:srcRect l="51896" t="17047"/>
            <a:stretch/>
          </p:blipFill>
          <p:spPr bwMode="auto">
            <a:xfrm>
              <a:off x="3962400" y="2476500"/>
              <a:ext cx="7795070" cy="754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800600" y="7810500"/>
              <a:ext cx="533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 name="Slide Number Placeholder 3"/>
          <p:cNvSpPr>
            <a:spLocks noGrp="1"/>
          </p:cNvSpPr>
          <p:nvPr>
            <p:ph type="sldNum" idx="12"/>
          </p:nvPr>
        </p:nvSpPr>
        <p:spPr/>
        <p:txBody>
          <a:bodyPr/>
          <a:lstStyle/>
          <a:p>
            <a:fld id="{7884ACE1-D090-4212-A066-1311DF8658A2}" type="slidenum">
              <a:rPr lang="en-US" smtClean="0"/>
              <a:t>21</a:t>
            </a:fld>
            <a:endParaRPr lang="en-US"/>
          </a:p>
        </p:txBody>
      </p:sp>
      <p:pic>
        <p:nvPicPr>
          <p:cNvPr id="11" name="Picture 10"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6" name="Rectangle 15">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6">
            <a:extLst>
              <a:ext uri="{FF2B5EF4-FFF2-40B4-BE49-F238E27FC236}">
                <a16:creationId xmlns:a16="http://schemas.microsoft.com/office/drawing/2014/main" id="{0F12E6F3-DDDD-8CEF-D85F-6EB77AF32A9F}"/>
              </a:ext>
            </a:extLst>
          </p:cNvPr>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25375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376588" y="1828800"/>
            <a:ext cx="5196713" cy="5029200"/>
            <a:chOff x="3962400" y="2476500"/>
            <a:chExt cx="7795070" cy="7543800"/>
          </a:xfrm>
        </p:grpSpPr>
        <p:pic>
          <p:nvPicPr>
            <p:cNvPr id="8194" name="Picture 2" descr="Bài 28, 29: Di truyền y học - PHƯƠNG PHÁP DẠY HỌC SINH HỌC LỚP 12"/>
            <p:cNvPicPr>
              <a:picLocks noChangeAspect="1" noChangeArrowheads="1"/>
            </p:cNvPicPr>
            <p:nvPr/>
          </p:nvPicPr>
          <p:blipFill rotWithShape="1">
            <a:blip r:embed="rId2">
              <a:extLst>
                <a:ext uri="{28A0092B-C50C-407E-A947-70E740481C1C}">
                  <a14:useLocalDpi xmlns:a14="http://schemas.microsoft.com/office/drawing/2010/main" val="0"/>
                </a:ext>
              </a:extLst>
            </a:blip>
            <a:srcRect l="51896" t="17047"/>
            <a:stretch/>
          </p:blipFill>
          <p:spPr bwMode="auto">
            <a:xfrm>
              <a:off x="3962400" y="2476500"/>
              <a:ext cx="7795070" cy="754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0600" y="7810500"/>
              <a:ext cx="533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 name="Slide Number Placeholder 3"/>
          <p:cNvSpPr>
            <a:spLocks noGrp="1"/>
          </p:cNvSpPr>
          <p:nvPr>
            <p:ph type="sldNum" idx="12"/>
          </p:nvPr>
        </p:nvSpPr>
        <p:spPr/>
        <p:txBody>
          <a:bodyPr/>
          <a:lstStyle/>
          <a:p>
            <a:fld id="{7884ACE1-D090-4212-A066-1311DF8658A2}" type="slidenum">
              <a:rPr lang="en-US" smtClean="0"/>
              <a:t>22</a:t>
            </a:fld>
            <a:endParaRPr lang="en-US"/>
          </a:p>
        </p:txBody>
      </p:sp>
      <p:pic>
        <p:nvPicPr>
          <p:cNvPr id="13"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47" y="1667511"/>
            <a:ext cx="5627829" cy="4860289"/>
          </a:xfrm>
          <a:prstGeom prst="rect">
            <a:avLst/>
          </a:prstGeom>
        </p:spPr>
      </p:pic>
      <p:sp>
        <p:nvSpPr>
          <p:cNvPr id="15" name="Oval 14"/>
          <p:cNvSpPr/>
          <p:nvPr/>
        </p:nvSpPr>
        <p:spPr>
          <a:xfrm>
            <a:off x="263447" y="4797083"/>
            <a:ext cx="1016713" cy="8721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16" name="Oval 15"/>
          <p:cNvSpPr/>
          <p:nvPr/>
        </p:nvSpPr>
        <p:spPr>
          <a:xfrm>
            <a:off x="6184868" y="4692751"/>
            <a:ext cx="1006661" cy="1017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5" name="Rectangle 4"/>
          <p:cNvSpPr/>
          <p:nvPr/>
        </p:nvSpPr>
        <p:spPr>
          <a:xfrm>
            <a:off x="263447" y="919966"/>
            <a:ext cx="11595618" cy="954107"/>
          </a:xfrm>
          <a:prstGeom prst="rect">
            <a:avLst/>
          </a:prstGeom>
          <a:ln>
            <a:solidFill>
              <a:srgbClr val="0070C0"/>
            </a:solidFill>
          </a:ln>
        </p:spPr>
        <p:txBody>
          <a:bodyPr wrap="square">
            <a:spAutoFit/>
          </a:bodyPr>
          <a:lstStyle/>
          <a:p>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Hội chứng Patau,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47,XX(XY),+13 hay trisomy 13: </a:t>
            </a:r>
            <a:r>
              <a:rPr lang="vi-VN"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dư </a:t>
            </a:r>
            <a:r>
              <a:rPr lang="en-US"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1</a:t>
            </a:r>
            <a:r>
              <a:rPr lang="vi-VN" sz="2800" dirty="0" smtClean="0">
                <a:solidFill>
                  <a:srgbClr val="000000"/>
                </a:solidFill>
                <a:latin typeface="Calibri" panose="020F0502020204030204" pitchFamily="34" charset="0"/>
                <a:ea typeface="Roboto" panose="02000000000000000000" pitchFamily="2" charset="0"/>
                <a:cs typeface="Calibri" panose="020F0502020204030204" pitchFamily="34" charset="0"/>
              </a:rPr>
              <a:t>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nhiễm sắc thể 13, gặp 1/10 000 trẻ sinh sống. </a:t>
            </a:r>
            <a:endParaRPr lang="en-US" sz="2800" dirty="0">
              <a:latin typeface="Calibri" panose="020F0502020204030204" pitchFamily="34" charset="0"/>
              <a:cs typeface="Calibri" panose="020F0502020204030204" pitchFamily="34" charset="0"/>
            </a:endParaRPr>
          </a:p>
        </p:txBody>
      </p:sp>
      <p:pic>
        <p:nvPicPr>
          <p:cNvPr id="14" name="Picture 13"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9" name="Rectangle 18">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387765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1041400"/>
            <a:ext cx="11328400" cy="1384995"/>
          </a:xfrm>
          <a:prstGeom prst="rect">
            <a:avLst/>
          </a:prstGeom>
          <a:ln>
            <a:solidFill>
              <a:srgbClr val="0070C0"/>
            </a:solidFill>
          </a:ln>
        </p:spPr>
        <p:txBody>
          <a:bodyPr wrap="square">
            <a:spAutoFit/>
          </a:bodyPr>
          <a:lstStyle/>
          <a:p>
            <a:r>
              <a:rPr lang="vi-VN" sz="2800" b="1" dirty="0" smtClean="0">
                <a:solidFill>
                  <a:srgbClr val="000000"/>
                </a:solidFill>
                <a:latin typeface="Calibri" panose="020F0502020204030204" pitchFamily="34" charset="0"/>
                <a:ea typeface="Roboto" panose="02000000000000000000" pitchFamily="2" charset="0"/>
                <a:cs typeface="Calibri" panose="020F0502020204030204" pitchFamily="34" charset="0"/>
              </a:rPr>
              <a:t>Thai </a:t>
            </a:r>
            <a:r>
              <a:rPr lang="vi-VN" sz="2800" b="1" dirty="0">
                <a:solidFill>
                  <a:srgbClr val="000000"/>
                </a:solidFill>
                <a:latin typeface="Calibri" panose="020F0502020204030204" pitchFamily="34" charset="0"/>
                <a:ea typeface="Roboto" panose="02000000000000000000" pitchFamily="2" charset="0"/>
                <a:cs typeface="Calibri" panose="020F0502020204030204" pitchFamily="34" charset="0"/>
              </a:rPr>
              <a:t>nhi hội chứng Patau </a:t>
            </a:r>
            <a:r>
              <a:rPr lang="vi-VN" sz="2800" dirty="0">
                <a:solidFill>
                  <a:srgbClr val="000000"/>
                </a:solidFill>
                <a:latin typeface="Calibri" panose="020F0502020204030204" pitchFamily="34" charset="0"/>
                <a:ea typeface="Roboto" panose="02000000000000000000" pitchFamily="2" charset="0"/>
                <a:cs typeface="Calibri" panose="020F0502020204030204" pitchFamily="34" charset="0"/>
              </a:rPr>
              <a:t>thường sảy thai, thai lưu hoặc tử vong sớm sau sinh và kèm theo các dị tật bẩm sinh: thần kinh (não nhỏ, não thất duy nhất…), dị tật tim, sứt môi chẻ vòm, đa ngón…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2" descr="Bài 28, 29: Di truyền y học - PHƯƠNG PHÁP DẠY HỌC SINH HỌC LỚP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1" y="2542104"/>
            <a:ext cx="7518399" cy="42193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fld id="{7884ACE1-D090-4212-A066-1311DF8658A2}" type="slidenum">
              <a:rPr lang="en-US" smtClean="0"/>
              <a:t>23</a:t>
            </a:fld>
            <a:endParaRPr lang="en-US"/>
          </a:p>
        </p:txBody>
      </p:sp>
      <p:pic>
        <p:nvPicPr>
          <p:cNvPr id="9" name="Picture 8"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00311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AF24EBC-4CDF-4DE3-A609-60D272F9627D}"/>
              </a:ext>
            </a:extLst>
          </p:cNvPr>
          <p:cNvSpPr/>
          <p:nvPr/>
        </p:nvSpPr>
        <p:spPr>
          <a:xfrm>
            <a:off x="50800" y="3581400"/>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sz="1200">
              <a:ln w="38100">
                <a:solidFill>
                  <a:schemeClr val="tx1"/>
                </a:solidFill>
              </a:ln>
            </a:endParaRPr>
          </a:p>
        </p:txBody>
      </p:sp>
      <p:sp>
        <p:nvSpPr>
          <p:cNvPr id="13" name="TextBox 12">
            <a:extLst>
              <a:ext uri="{FF2B5EF4-FFF2-40B4-BE49-F238E27FC236}">
                <a16:creationId xmlns:a16="http://schemas.microsoft.com/office/drawing/2014/main" id="{C329B0F1-EF83-623A-5E18-7B1CCD4EB3A0}"/>
              </a:ext>
            </a:extLst>
          </p:cNvPr>
          <p:cNvSpPr txBox="1"/>
          <p:nvPr/>
        </p:nvSpPr>
        <p:spPr>
          <a:xfrm>
            <a:off x="5362448" y="1586683"/>
            <a:ext cx="6575553" cy="1791260"/>
          </a:xfrm>
          <a:prstGeom prst="rect">
            <a:avLst/>
          </a:prstGeom>
          <a:noFill/>
        </p:spPr>
        <p:txBody>
          <a:bodyPr wrap="square">
            <a:spAutoFit/>
          </a:bodyPr>
          <a:lstStyle/>
          <a:p>
            <a:pPr algn="ctr">
              <a:lnSpc>
                <a:spcPct val="115000"/>
              </a:lnSpc>
            </a:pPr>
            <a:r>
              <a:rPr lang="vi-VN" sz="3200" b="1" dirty="0">
                <a:solidFill>
                  <a:srgbClr val="C00000"/>
                </a:solidFill>
                <a:latin typeface="Baloo 2" panose="03080502040302020200" pitchFamily="66" charset="77"/>
                <a:ea typeface="Times New Roman" panose="02020603050405020304" pitchFamily="18" charset="0"/>
                <a:cs typeface="Baloo 2" panose="03080502040302020200" pitchFamily="66" charset="77"/>
              </a:rPr>
              <a:t>Học sinh làm việc nhóm</a:t>
            </a:r>
          </a:p>
          <a:p>
            <a:pPr algn="ctr">
              <a:lnSpc>
                <a:spcPct val="115000"/>
              </a:lnSpc>
            </a:pP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Tìm</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hiểu</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tác</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hại</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gây</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đột</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biến</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của</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một</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số</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chất</a:t>
            </a:r>
            <a:r>
              <a:rPr lang="en-US"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 </a:t>
            </a:r>
            <a:r>
              <a:rPr lang="en-US" sz="3200" b="1" dirty="0" err="1">
                <a:solidFill>
                  <a:srgbClr val="000000"/>
                </a:solidFill>
                <a:latin typeface="Baloo 2" panose="03080502040302020200" pitchFamily="66" charset="77"/>
                <a:ea typeface="Times New Roman" panose="02020603050405020304" pitchFamily="18" charset="0"/>
                <a:cs typeface="Baloo 2" panose="03080502040302020200" pitchFamily="66" charset="77"/>
              </a:rPr>
              <a:t>độc</a:t>
            </a:r>
            <a:r>
              <a:rPr lang="vi-VN" sz="3200" b="1" dirty="0">
                <a:solidFill>
                  <a:srgbClr val="000000"/>
                </a:solidFill>
                <a:latin typeface="Baloo 2" panose="03080502040302020200" pitchFamily="66" charset="77"/>
                <a:ea typeface="Times New Roman" panose="02020603050405020304" pitchFamily="18" charset="0"/>
                <a:cs typeface="Baloo 2" panose="03080502040302020200" pitchFamily="66" charset="77"/>
              </a:rPr>
              <a:t>?</a:t>
            </a:r>
            <a:endParaRPr lang="en-VN" sz="3200" b="1" dirty="0">
              <a:latin typeface="Baloo 2" panose="03080502040302020200" pitchFamily="66" charset="77"/>
              <a:ea typeface="Times New Roman" panose="02020603050405020304" pitchFamily="18" charset="0"/>
              <a:cs typeface="Baloo 2" panose="03080502040302020200" pitchFamily="66" charset="77"/>
            </a:endParaRPr>
          </a:p>
        </p:txBody>
      </p:sp>
      <p:sp>
        <p:nvSpPr>
          <p:cNvPr id="14" name="Freeform 6">
            <a:extLst>
              <a:ext uri="{FF2B5EF4-FFF2-40B4-BE49-F238E27FC236}">
                <a16:creationId xmlns:a16="http://schemas.microsoft.com/office/drawing/2014/main" id="{B328A65E-7F3D-0332-3EA4-29724A8BB2FA}"/>
              </a:ext>
            </a:extLst>
          </p:cNvPr>
          <p:cNvSpPr/>
          <p:nvPr/>
        </p:nvSpPr>
        <p:spPr>
          <a:xfrm>
            <a:off x="-50800" y="4058772"/>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5" name="Freeform 6">
            <a:extLst>
              <a:ext uri="{FF2B5EF4-FFF2-40B4-BE49-F238E27FC236}">
                <a16:creationId xmlns:a16="http://schemas.microsoft.com/office/drawing/2014/main" id="{FE298502-F89B-DFE2-7E2B-2FDAAF23D608}"/>
              </a:ext>
            </a:extLst>
          </p:cNvPr>
          <p:cNvSpPr/>
          <p:nvPr/>
        </p:nvSpPr>
        <p:spPr>
          <a:xfrm>
            <a:off x="3048000" y="4058772"/>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6" name="Freeform 6">
            <a:extLst>
              <a:ext uri="{FF2B5EF4-FFF2-40B4-BE49-F238E27FC236}">
                <a16:creationId xmlns:a16="http://schemas.microsoft.com/office/drawing/2014/main" id="{BB8DACE6-4A7A-C34B-E6AD-633B60DFBFF5}"/>
              </a:ext>
            </a:extLst>
          </p:cNvPr>
          <p:cNvSpPr/>
          <p:nvPr/>
        </p:nvSpPr>
        <p:spPr>
          <a:xfrm>
            <a:off x="6045200" y="4058772"/>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7" name="Freeform 6">
            <a:extLst>
              <a:ext uri="{FF2B5EF4-FFF2-40B4-BE49-F238E27FC236}">
                <a16:creationId xmlns:a16="http://schemas.microsoft.com/office/drawing/2014/main" id="{9EC6A555-8EA6-DC33-950C-7316734896E2}"/>
              </a:ext>
            </a:extLst>
          </p:cNvPr>
          <p:cNvSpPr/>
          <p:nvPr/>
        </p:nvSpPr>
        <p:spPr>
          <a:xfrm>
            <a:off x="9042400" y="4053645"/>
            <a:ext cx="2961718" cy="2824628"/>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8" name="TextBox 6">
            <a:extLst>
              <a:ext uri="{FF2B5EF4-FFF2-40B4-BE49-F238E27FC236}">
                <a16:creationId xmlns:a16="http://schemas.microsoft.com/office/drawing/2014/main" id="{DACF0B9C-524C-F87D-338B-6105C2A266AD}"/>
              </a:ext>
            </a:extLst>
          </p:cNvPr>
          <p:cNvSpPr txBox="1"/>
          <p:nvPr/>
        </p:nvSpPr>
        <p:spPr>
          <a:xfrm>
            <a:off x="-50800" y="3709313"/>
            <a:ext cx="2961718" cy="410369"/>
          </a:xfrm>
          <a:prstGeom prst="rect">
            <a:avLst/>
          </a:prstGeom>
        </p:spPr>
        <p:txBody>
          <a:bodyPr wrap="square" lIns="0" tIns="0" rIns="0" bIns="0" rtlCol="0" anchor="t">
            <a:spAutoFit/>
          </a:bodyPr>
          <a:lstStyle/>
          <a:p>
            <a:pPr algn="ctr">
              <a:lnSpc>
                <a:spcPts val="3173"/>
              </a:lnSpc>
            </a:pPr>
            <a:r>
              <a:rPr lang="en-US" sz="3200" b="1" dirty="0">
                <a:solidFill>
                  <a:srgbClr val="C00000"/>
                </a:solidFill>
                <a:latin typeface="Baloo Bhaijaan" panose="03080902040302020200" pitchFamily="66" charset="-78"/>
                <a:cs typeface="Baloo Bhaijaan" panose="03080902040302020200" pitchFamily="66" charset="-78"/>
              </a:rPr>
              <a:t>NHÓM 1</a:t>
            </a:r>
          </a:p>
        </p:txBody>
      </p:sp>
      <p:sp>
        <p:nvSpPr>
          <p:cNvPr id="19" name="TextBox 6">
            <a:extLst>
              <a:ext uri="{FF2B5EF4-FFF2-40B4-BE49-F238E27FC236}">
                <a16:creationId xmlns:a16="http://schemas.microsoft.com/office/drawing/2014/main" id="{F9959D7F-1AEE-5EC4-449F-9D8A9391C8EB}"/>
              </a:ext>
            </a:extLst>
          </p:cNvPr>
          <p:cNvSpPr txBox="1"/>
          <p:nvPr/>
        </p:nvSpPr>
        <p:spPr>
          <a:xfrm>
            <a:off x="3048000" y="3699939"/>
            <a:ext cx="2961718" cy="410369"/>
          </a:xfrm>
          <a:prstGeom prst="rect">
            <a:avLst/>
          </a:prstGeom>
        </p:spPr>
        <p:txBody>
          <a:bodyPr wrap="square" lIns="0" tIns="0" rIns="0" bIns="0" rtlCol="0" anchor="t">
            <a:spAutoFit/>
          </a:bodyPr>
          <a:lstStyle/>
          <a:p>
            <a:pPr algn="ctr">
              <a:lnSpc>
                <a:spcPts val="3173"/>
              </a:lnSpc>
            </a:pPr>
            <a:r>
              <a:rPr lang="en-US" sz="3200" b="1" dirty="0">
                <a:solidFill>
                  <a:srgbClr val="C00000"/>
                </a:solidFill>
                <a:latin typeface="Baloo Bhaijaan" panose="03080902040302020200" pitchFamily="66" charset="-78"/>
                <a:cs typeface="Baloo Bhaijaan" panose="03080902040302020200" pitchFamily="66" charset="-78"/>
              </a:rPr>
              <a:t>NHÓM 2</a:t>
            </a:r>
          </a:p>
        </p:txBody>
      </p:sp>
      <p:sp>
        <p:nvSpPr>
          <p:cNvPr id="20" name="TextBox 6">
            <a:extLst>
              <a:ext uri="{FF2B5EF4-FFF2-40B4-BE49-F238E27FC236}">
                <a16:creationId xmlns:a16="http://schemas.microsoft.com/office/drawing/2014/main" id="{E5467CFE-596C-70F2-00C2-56BFB42AA308}"/>
              </a:ext>
            </a:extLst>
          </p:cNvPr>
          <p:cNvSpPr txBox="1"/>
          <p:nvPr/>
        </p:nvSpPr>
        <p:spPr>
          <a:xfrm>
            <a:off x="6125666" y="3672392"/>
            <a:ext cx="2961718" cy="410369"/>
          </a:xfrm>
          <a:prstGeom prst="rect">
            <a:avLst/>
          </a:prstGeom>
        </p:spPr>
        <p:txBody>
          <a:bodyPr wrap="square" lIns="0" tIns="0" rIns="0" bIns="0" rtlCol="0" anchor="t">
            <a:spAutoFit/>
          </a:bodyPr>
          <a:lstStyle/>
          <a:p>
            <a:pPr algn="ctr">
              <a:lnSpc>
                <a:spcPts val="3173"/>
              </a:lnSpc>
            </a:pPr>
            <a:r>
              <a:rPr lang="en-US" sz="3200" b="1" dirty="0">
                <a:solidFill>
                  <a:srgbClr val="C00000"/>
                </a:solidFill>
                <a:latin typeface="Baloo Bhaijaan" panose="03080902040302020200" pitchFamily="66" charset="-78"/>
                <a:cs typeface="Baloo Bhaijaan" panose="03080902040302020200" pitchFamily="66" charset="-78"/>
              </a:rPr>
              <a:t>NHÓM 3</a:t>
            </a:r>
          </a:p>
        </p:txBody>
      </p:sp>
      <p:sp>
        <p:nvSpPr>
          <p:cNvPr id="21" name="TextBox 6">
            <a:extLst>
              <a:ext uri="{FF2B5EF4-FFF2-40B4-BE49-F238E27FC236}">
                <a16:creationId xmlns:a16="http://schemas.microsoft.com/office/drawing/2014/main" id="{30F097AC-4130-776E-6789-681D5D23FB08}"/>
              </a:ext>
            </a:extLst>
          </p:cNvPr>
          <p:cNvSpPr txBox="1"/>
          <p:nvPr/>
        </p:nvSpPr>
        <p:spPr>
          <a:xfrm>
            <a:off x="9042400" y="3667265"/>
            <a:ext cx="2961718" cy="410369"/>
          </a:xfrm>
          <a:prstGeom prst="rect">
            <a:avLst/>
          </a:prstGeom>
        </p:spPr>
        <p:txBody>
          <a:bodyPr wrap="square" lIns="0" tIns="0" rIns="0" bIns="0" rtlCol="0" anchor="t">
            <a:spAutoFit/>
          </a:bodyPr>
          <a:lstStyle/>
          <a:p>
            <a:pPr algn="ctr">
              <a:lnSpc>
                <a:spcPts val="3173"/>
              </a:lnSpc>
            </a:pPr>
            <a:r>
              <a:rPr lang="en-US" sz="3200" b="1" dirty="0">
                <a:solidFill>
                  <a:srgbClr val="C00000"/>
                </a:solidFill>
                <a:latin typeface="Baloo Bhaijaan" panose="03080902040302020200" pitchFamily="66" charset="-78"/>
                <a:cs typeface="Baloo Bhaijaan" panose="03080902040302020200" pitchFamily="66" charset="-78"/>
              </a:rPr>
              <a:t>NHÓM 4</a:t>
            </a:r>
          </a:p>
        </p:txBody>
      </p:sp>
      <p:sp>
        <p:nvSpPr>
          <p:cNvPr id="23" name="Rounded Rectangle 22">
            <a:extLst>
              <a:ext uri="{FF2B5EF4-FFF2-40B4-BE49-F238E27FC236}">
                <a16:creationId xmlns:a16="http://schemas.microsoft.com/office/drawing/2014/main" id="{5728B4F7-3E42-C63C-BA68-F47C3E3F3DD9}"/>
              </a:ext>
            </a:extLst>
          </p:cNvPr>
          <p:cNvSpPr/>
          <p:nvPr/>
        </p:nvSpPr>
        <p:spPr>
          <a:xfrm>
            <a:off x="3099080" y="3581400"/>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sz="1200">
              <a:ln w="38100">
                <a:solidFill>
                  <a:schemeClr val="tx1"/>
                </a:solidFill>
              </a:ln>
            </a:endParaRPr>
          </a:p>
        </p:txBody>
      </p:sp>
      <p:sp>
        <p:nvSpPr>
          <p:cNvPr id="24" name="Rounded Rectangle 23">
            <a:extLst>
              <a:ext uri="{FF2B5EF4-FFF2-40B4-BE49-F238E27FC236}">
                <a16:creationId xmlns:a16="http://schemas.microsoft.com/office/drawing/2014/main" id="{233D5B8C-78EC-5476-2AE9-A725BE27EF9E}"/>
              </a:ext>
            </a:extLst>
          </p:cNvPr>
          <p:cNvSpPr/>
          <p:nvPr/>
        </p:nvSpPr>
        <p:spPr>
          <a:xfrm>
            <a:off x="6146800" y="3572895"/>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sz="1200">
              <a:ln w="38100">
                <a:solidFill>
                  <a:schemeClr val="tx1"/>
                </a:solidFill>
              </a:ln>
            </a:endParaRPr>
          </a:p>
        </p:txBody>
      </p:sp>
      <p:sp>
        <p:nvSpPr>
          <p:cNvPr id="25" name="Rounded Rectangle 24">
            <a:extLst>
              <a:ext uri="{FF2B5EF4-FFF2-40B4-BE49-F238E27FC236}">
                <a16:creationId xmlns:a16="http://schemas.microsoft.com/office/drawing/2014/main" id="{48FB0B45-E1CB-DF26-EB41-DADDF4B50207}"/>
              </a:ext>
            </a:extLst>
          </p:cNvPr>
          <p:cNvSpPr/>
          <p:nvPr/>
        </p:nvSpPr>
        <p:spPr>
          <a:xfrm>
            <a:off x="9188704" y="3572895"/>
            <a:ext cx="2946400" cy="312261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sz="1200">
              <a:ln w="38100">
                <a:solidFill>
                  <a:schemeClr val="tx1"/>
                </a:solidFill>
              </a:ln>
            </a:endParaRPr>
          </a:p>
        </p:txBody>
      </p:sp>
      <p:sp>
        <p:nvSpPr>
          <p:cNvPr id="26" name="TextBox 6">
            <a:extLst>
              <a:ext uri="{FF2B5EF4-FFF2-40B4-BE49-F238E27FC236}">
                <a16:creationId xmlns:a16="http://schemas.microsoft.com/office/drawing/2014/main" id="{DEB84056-8C7A-12CC-7711-234519EF2773}"/>
              </a:ext>
            </a:extLst>
          </p:cNvPr>
          <p:cNvSpPr txBox="1"/>
          <p:nvPr/>
        </p:nvSpPr>
        <p:spPr>
          <a:xfrm>
            <a:off x="269789" y="4234445"/>
            <a:ext cx="2524211" cy="2462213"/>
          </a:xfrm>
          <a:prstGeom prst="rect">
            <a:avLst/>
          </a:prstGeom>
        </p:spPr>
        <p:txBody>
          <a:bodyPr wrap="square" lIns="0" tIns="0" rIns="0" bIns="0" rtlCol="0" anchor="t">
            <a:spAutoFit/>
          </a:bodyPr>
          <a:lstStyle/>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p:txBody>
      </p:sp>
      <p:sp>
        <p:nvSpPr>
          <p:cNvPr id="27" name="TextBox 6">
            <a:extLst>
              <a:ext uri="{FF2B5EF4-FFF2-40B4-BE49-F238E27FC236}">
                <a16:creationId xmlns:a16="http://schemas.microsoft.com/office/drawing/2014/main" id="{521DD36D-BD7E-B2CC-889D-93FF1AA7342C}"/>
              </a:ext>
            </a:extLst>
          </p:cNvPr>
          <p:cNvSpPr txBox="1"/>
          <p:nvPr/>
        </p:nvSpPr>
        <p:spPr>
          <a:xfrm>
            <a:off x="3402431" y="4241801"/>
            <a:ext cx="2524211" cy="2462213"/>
          </a:xfrm>
          <a:prstGeom prst="rect">
            <a:avLst/>
          </a:prstGeom>
        </p:spPr>
        <p:txBody>
          <a:bodyPr wrap="square" lIns="0" tIns="0" rIns="0" bIns="0" rtlCol="0" anchor="t">
            <a:spAutoFit/>
          </a:bodyPr>
          <a:lstStyle/>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p:txBody>
      </p:sp>
      <p:sp>
        <p:nvSpPr>
          <p:cNvPr id="28" name="TextBox 6">
            <a:extLst>
              <a:ext uri="{FF2B5EF4-FFF2-40B4-BE49-F238E27FC236}">
                <a16:creationId xmlns:a16="http://schemas.microsoft.com/office/drawing/2014/main" id="{26E8E146-CB2B-FC6A-0F4A-116A7FB9F100}"/>
              </a:ext>
            </a:extLst>
          </p:cNvPr>
          <p:cNvSpPr txBox="1"/>
          <p:nvPr/>
        </p:nvSpPr>
        <p:spPr>
          <a:xfrm>
            <a:off x="6451600" y="4241801"/>
            <a:ext cx="2524211" cy="2462213"/>
          </a:xfrm>
          <a:prstGeom prst="rect">
            <a:avLst/>
          </a:prstGeom>
        </p:spPr>
        <p:txBody>
          <a:bodyPr wrap="square" lIns="0" tIns="0" rIns="0" bIns="0" rtlCol="0" anchor="t">
            <a:spAutoFit/>
          </a:bodyPr>
          <a:lstStyle/>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p:txBody>
      </p:sp>
      <p:sp>
        <p:nvSpPr>
          <p:cNvPr id="29" name="TextBox 6">
            <a:extLst>
              <a:ext uri="{FF2B5EF4-FFF2-40B4-BE49-F238E27FC236}">
                <a16:creationId xmlns:a16="http://schemas.microsoft.com/office/drawing/2014/main" id="{B5361AA4-D8D4-18B7-1332-7448DC6CBEF9}"/>
              </a:ext>
            </a:extLst>
          </p:cNvPr>
          <p:cNvSpPr txBox="1"/>
          <p:nvPr/>
        </p:nvSpPr>
        <p:spPr>
          <a:xfrm>
            <a:off x="9413789" y="4241800"/>
            <a:ext cx="2524211" cy="2462213"/>
          </a:xfrm>
          <a:prstGeom prst="rect">
            <a:avLst/>
          </a:prstGeom>
        </p:spPr>
        <p:txBody>
          <a:bodyPr wrap="square" lIns="0" tIns="0" rIns="0" bIns="0" rtlCol="0" anchor="t">
            <a:spAutoFit/>
          </a:bodyPr>
          <a:lstStyle/>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a:p>
            <a:pPr algn="ctr">
              <a:lnSpc>
                <a:spcPts val="3173"/>
              </a:lnSpc>
            </a:pPr>
            <a:r>
              <a:rPr lang="en-US" sz="1867" i="1" dirty="0">
                <a:solidFill>
                  <a:srgbClr val="000000"/>
                </a:solidFill>
                <a:latin typeface="AkayaKanadaka" panose="02010502080401010103" pitchFamily="2" charset="77"/>
                <a:ea typeface="Maku Bold" pitchFamily="2" charset="0"/>
                <a:cs typeface="AkayaKanadaka" panose="02010502080401010103" pitchFamily="2" charset="77"/>
              </a:rPr>
              <a:t>...............................</a:t>
            </a:r>
          </a:p>
        </p:txBody>
      </p:sp>
      <p:sp>
        <p:nvSpPr>
          <p:cNvPr id="30" name="Freeform 9">
            <a:extLst>
              <a:ext uri="{FF2B5EF4-FFF2-40B4-BE49-F238E27FC236}">
                <a16:creationId xmlns:a16="http://schemas.microsoft.com/office/drawing/2014/main" id="{E0315899-2A73-B865-275B-989275606DC9}"/>
              </a:ext>
            </a:extLst>
          </p:cNvPr>
          <p:cNvSpPr/>
          <p:nvPr/>
        </p:nvSpPr>
        <p:spPr>
          <a:xfrm>
            <a:off x="10903790" y="936420"/>
            <a:ext cx="1034210" cy="1099587"/>
          </a:xfrm>
          <a:custGeom>
            <a:avLst/>
            <a:gdLst/>
            <a:ahLst/>
            <a:cxnLst/>
            <a:rect l="l" t="t" r="r" b="b"/>
            <a:pathLst>
              <a:path w="2008305" h="2157358">
                <a:moveTo>
                  <a:pt x="0" y="0"/>
                </a:moveTo>
                <a:lnTo>
                  <a:pt x="2008305" y="0"/>
                </a:lnTo>
                <a:lnTo>
                  <a:pt x="2008305" y="2157359"/>
                </a:lnTo>
                <a:lnTo>
                  <a:pt x="0" y="215735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2452994" y="616160"/>
            <a:ext cx="2909454" cy="2909454"/>
          </a:xfrm>
          <a:prstGeom prst="rect">
            <a:avLst/>
          </a:prstGeom>
        </p:spPr>
      </p:pic>
      <p:sp>
        <p:nvSpPr>
          <p:cNvPr id="4" name="Rectangle 3"/>
          <p:cNvSpPr/>
          <p:nvPr/>
        </p:nvSpPr>
        <p:spPr>
          <a:xfrm>
            <a:off x="492370" y="4929663"/>
            <a:ext cx="1626476" cy="543675"/>
          </a:xfrm>
          <a:prstGeom prst="rect">
            <a:avLst/>
          </a:prstGeom>
        </p:spPr>
        <p:txBody>
          <a:bodyPr wrap="square">
            <a:spAutoFit/>
          </a:bodyPr>
          <a:lstStyle/>
          <a:p>
            <a:r>
              <a:rPr lang="en-US" sz="2933" b="1" dirty="0">
                <a:solidFill>
                  <a:srgbClr val="FF3300"/>
                </a:solidFill>
                <a:latin typeface="Arial" panose="020B0604020202020204" pitchFamily="34" charset="0"/>
                <a:ea typeface="Times New Roman" panose="02020603050405020304" pitchFamily="18" charset="0"/>
                <a:cs typeface="Arial" panose="020B0604020202020204" pitchFamily="34" charset="0"/>
              </a:rPr>
              <a:t>Dioxin</a:t>
            </a:r>
            <a:endParaRPr lang="en-US" sz="2933" b="1" dirty="0">
              <a:solidFill>
                <a:srgbClr val="FF3300"/>
              </a:solidFill>
              <a:latin typeface="Arial" panose="020B0604020202020204" pitchFamily="34" charset="0"/>
              <a:cs typeface="Arial" panose="020B0604020202020204" pitchFamily="34" charset="0"/>
            </a:endParaRPr>
          </a:p>
        </p:txBody>
      </p:sp>
      <p:sp>
        <p:nvSpPr>
          <p:cNvPr id="33" name="Rectangle 32"/>
          <p:cNvSpPr/>
          <p:nvPr/>
        </p:nvSpPr>
        <p:spPr>
          <a:xfrm>
            <a:off x="3359439" y="4909856"/>
            <a:ext cx="2422476" cy="995016"/>
          </a:xfrm>
          <a:prstGeom prst="rect">
            <a:avLst/>
          </a:prstGeom>
        </p:spPr>
        <p:txBody>
          <a:bodyPr wrap="square">
            <a:spAutoFit/>
          </a:bodyPr>
          <a:lstStyle/>
          <a:p>
            <a:pPr algn="ctr"/>
            <a:r>
              <a:rPr lang="en-US" sz="2933" b="1" dirty="0" err="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Thuốc</a:t>
            </a:r>
            <a:r>
              <a:rPr lang="en-US" sz="2933"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diệt</a:t>
            </a:r>
            <a:r>
              <a:rPr lang="en-US" sz="2933"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cỏ</a:t>
            </a:r>
            <a:r>
              <a:rPr lang="en-US" sz="2933"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 2,4D</a:t>
            </a:r>
          </a:p>
        </p:txBody>
      </p:sp>
      <p:sp>
        <p:nvSpPr>
          <p:cNvPr id="34" name="Rectangle 33"/>
          <p:cNvSpPr/>
          <p:nvPr/>
        </p:nvSpPr>
        <p:spPr>
          <a:xfrm>
            <a:off x="6629075" y="4901527"/>
            <a:ext cx="1981851" cy="995016"/>
          </a:xfrm>
          <a:prstGeom prst="rect">
            <a:avLst/>
          </a:prstGeom>
        </p:spPr>
        <p:txBody>
          <a:bodyPr wrap="square">
            <a:spAutoFit/>
          </a:bodyPr>
          <a:lstStyle/>
          <a:p>
            <a:r>
              <a:rPr lang="en-US" sz="2933"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Thuốc</a:t>
            </a:r>
            <a:r>
              <a:rPr lang="en-US" sz="2933" b="1"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trừ</a:t>
            </a:r>
            <a:r>
              <a:rPr lang="en-US" sz="2933" b="1"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rgbClr val="7030A0"/>
                </a:solidFill>
                <a:latin typeface="Arial" panose="020B0604020202020204" pitchFamily="34" charset="0"/>
                <a:ea typeface="Times New Roman" panose="02020603050405020304" pitchFamily="18" charset="0"/>
                <a:cs typeface="Arial" panose="020B0604020202020204" pitchFamily="34" charset="0"/>
              </a:rPr>
              <a:t>sâu</a:t>
            </a:r>
            <a:r>
              <a:rPr lang="en-US" sz="2933" b="1" dirty="0">
                <a:solidFill>
                  <a:srgbClr val="7030A0"/>
                </a:solidFill>
                <a:latin typeface="Arial" panose="020B0604020202020204" pitchFamily="34" charset="0"/>
                <a:ea typeface="Times New Roman" panose="02020603050405020304" pitchFamily="18" charset="0"/>
                <a:cs typeface="Arial" panose="020B0604020202020204" pitchFamily="34" charset="0"/>
              </a:rPr>
              <a:t> DDT</a:t>
            </a:r>
          </a:p>
        </p:txBody>
      </p:sp>
      <p:sp>
        <p:nvSpPr>
          <p:cNvPr id="35" name="Rectangle 34"/>
          <p:cNvSpPr/>
          <p:nvPr/>
        </p:nvSpPr>
        <p:spPr>
          <a:xfrm>
            <a:off x="9184392" y="4910572"/>
            <a:ext cx="2727411" cy="995016"/>
          </a:xfrm>
          <a:prstGeom prst="rect">
            <a:avLst/>
          </a:prstGeom>
        </p:spPr>
        <p:txBody>
          <a:bodyPr wrap="square">
            <a:spAutoFit/>
          </a:bodyPr>
          <a:lstStyle/>
          <a:p>
            <a:pPr algn="ctr"/>
            <a:r>
              <a:rPr lang="en-US" sz="2933"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Thuốc</a:t>
            </a:r>
            <a:r>
              <a:rPr lang="en-US" sz="2933"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tẩy</a:t>
            </a:r>
            <a:r>
              <a:rPr lang="en-US" sz="2933"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giun</a:t>
            </a:r>
            <a:r>
              <a:rPr lang="en-US" sz="2933"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2933"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Dipterex</a:t>
            </a:r>
            <a:endParaRPr lang="en-US" sz="2933" b="1" dirty="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idx="12"/>
          </p:nvPr>
        </p:nvSpPr>
        <p:spPr/>
        <p:txBody>
          <a:bodyPr/>
          <a:lstStyle/>
          <a:p>
            <a:fld id="{7884ACE1-D090-4212-A066-1311DF8658A2}" type="slidenum">
              <a:rPr lang="en-US" smtClean="0"/>
              <a:t>24</a:t>
            </a:fld>
            <a:endParaRPr lang="en-US"/>
          </a:p>
        </p:txBody>
      </p:sp>
      <p:pic>
        <p:nvPicPr>
          <p:cNvPr id="31" name="Picture 30" descr="Microscope Png Transparent, Biology Microscope Science Clipart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39" name="Rectangle 38">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72279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3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pic>
        <p:nvPicPr>
          <p:cNvPr id="17410" name="Picture 2" descr="Hậu quả lâu dài từ chất độc da cam/dioxin | baotintuc.vn"/>
          <p:cNvPicPr>
            <a:picLocks noChangeAspect="1" noChangeArrowheads="1"/>
          </p:cNvPicPr>
          <p:nvPr/>
        </p:nvPicPr>
        <p:blipFill rotWithShape="1">
          <a:blip r:embed="rId2">
            <a:extLst>
              <a:ext uri="{28A0092B-C50C-407E-A947-70E740481C1C}">
                <a14:useLocalDpi xmlns:a14="http://schemas.microsoft.com/office/drawing/2010/main" val="0"/>
              </a:ext>
            </a:extLst>
          </a:blip>
          <a:srcRect t="16671" b="37019"/>
          <a:stretch/>
        </p:blipFill>
        <p:spPr bwMode="auto">
          <a:xfrm>
            <a:off x="391628" y="1549343"/>
            <a:ext cx="10803777" cy="523245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2"/>
          </p:nvPr>
        </p:nvSpPr>
        <p:spPr/>
        <p:txBody>
          <a:bodyPr/>
          <a:lstStyle/>
          <a:p>
            <a:fld id="{7884ACE1-D090-4212-A066-1311DF8658A2}" type="slidenum">
              <a:rPr lang="en-US" smtClean="0"/>
              <a:t>25</a:t>
            </a:fld>
            <a:endParaRPr lang="en-US"/>
          </a:p>
        </p:txBody>
      </p:sp>
      <p:pic>
        <p:nvPicPr>
          <p:cNvPr id="9" name="Picture 8"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2" name="Rectangle 11">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05467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ậu quả lâu dài từ chất độc da cam/dioxin | baotintuc.vn"/>
          <p:cNvPicPr>
            <a:picLocks noChangeAspect="1" noChangeArrowheads="1"/>
          </p:cNvPicPr>
          <p:nvPr/>
        </p:nvPicPr>
        <p:blipFill rotWithShape="1">
          <a:blip r:embed="rId2">
            <a:extLst>
              <a:ext uri="{28A0092B-C50C-407E-A947-70E740481C1C}">
                <a14:useLocalDpi xmlns:a14="http://schemas.microsoft.com/office/drawing/2010/main" val="0"/>
              </a:ext>
            </a:extLst>
          </a:blip>
          <a:srcRect t="63598" b="4294"/>
          <a:stretch/>
        </p:blipFill>
        <p:spPr bwMode="auto">
          <a:xfrm>
            <a:off x="1" y="1905000"/>
            <a:ext cx="12253963"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4817" y="1014898"/>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sp>
        <p:nvSpPr>
          <p:cNvPr id="9" name="Slide Number Placeholder 8"/>
          <p:cNvSpPr>
            <a:spLocks noGrp="1"/>
          </p:cNvSpPr>
          <p:nvPr>
            <p:ph type="sldNum" idx="12"/>
          </p:nvPr>
        </p:nvSpPr>
        <p:spPr/>
        <p:txBody>
          <a:bodyPr/>
          <a:lstStyle/>
          <a:p>
            <a:fld id="{7884ACE1-D090-4212-A066-1311DF8658A2}" type="slidenum">
              <a:rPr lang="en-US" smtClean="0"/>
              <a:t>26</a:t>
            </a:fld>
            <a:endParaRPr lang="en-US"/>
          </a:p>
        </p:txBody>
      </p:sp>
      <p:pic>
        <p:nvPicPr>
          <p:cNvPr id="11" name="Picture 10"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3" name="Rectangle 12">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12395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4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32887349"/>
              </p:ext>
            </p:extLst>
          </p:nvPr>
        </p:nvGraphicFramePr>
        <p:xfrm>
          <a:off x="143341" y="1660051"/>
          <a:ext cx="11582401" cy="4863719"/>
        </p:xfrm>
        <a:graphic>
          <a:graphicData uri="http://schemas.openxmlformats.org/drawingml/2006/table">
            <a:tbl>
              <a:tblPr firstRow="1" firstCol="1" bandRow="1">
                <a:tableStyleId>{5C22544A-7EE6-4342-B048-85BDC9FD1C3A}</a:tableStyleId>
              </a:tblPr>
              <a:tblGrid>
                <a:gridCol w="1036292">
                  <a:extLst>
                    <a:ext uri="{9D8B030D-6E8A-4147-A177-3AD203B41FA5}">
                      <a16:colId xmlns:a16="http://schemas.microsoft.com/office/drawing/2014/main" val="1050745088"/>
                    </a:ext>
                  </a:extLst>
                </a:gridCol>
                <a:gridCol w="1060914">
                  <a:extLst>
                    <a:ext uri="{9D8B030D-6E8A-4147-A177-3AD203B41FA5}">
                      <a16:colId xmlns:a16="http://schemas.microsoft.com/office/drawing/2014/main" val="783426068"/>
                    </a:ext>
                  </a:extLst>
                </a:gridCol>
                <a:gridCol w="4858603">
                  <a:extLst>
                    <a:ext uri="{9D8B030D-6E8A-4147-A177-3AD203B41FA5}">
                      <a16:colId xmlns:a16="http://schemas.microsoft.com/office/drawing/2014/main" val="2580107419"/>
                    </a:ext>
                  </a:extLst>
                </a:gridCol>
                <a:gridCol w="2361063">
                  <a:extLst>
                    <a:ext uri="{9D8B030D-6E8A-4147-A177-3AD203B41FA5}">
                      <a16:colId xmlns:a16="http://schemas.microsoft.com/office/drawing/2014/main" val="898093413"/>
                    </a:ext>
                  </a:extLst>
                </a:gridCol>
                <a:gridCol w="2265529">
                  <a:extLst>
                    <a:ext uri="{9D8B030D-6E8A-4147-A177-3AD203B41FA5}">
                      <a16:colId xmlns:a16="http://schemas.microsoft.com/office/drawing/2014/main" val="2397752154"/>
                    </a:ext>
                  </a:extLst>
                </a:gridCol>
              </a:tblGrid>
              <a:tr h="747776">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Thành phần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Tác dụng</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dirty="0" err="1">
                          <a:effectLst/>
                          <a:latin typeface="Calibri" panose="020F0502020204030204" pitchFamily="34" charset="0"/>
                          <a:cs typeface="Calibri" panose="020F0502020204030204" pitchFamily="34" charset="0"/>
                        </a:rPr>
                        <a:t>Cơ</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biến</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Hậu quả</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Thực trạng sử dụng hiện nay</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extLst>
                  <a:ext uri="{0D108BD9-81ED-4DB2-BD59-A6C34878D82A}">
                    <a16:rowId xmlns:a16="http://schemas.microsoft.com/office/drawing/2014/main" val="1437068806"/>
                  </a:ext>
                </a:extLst>
              </a:tr>
              <a:tr h="3738880">
                <a:tc>
                  <a:txBody>
                    <a:bodyPr/>
                    <a:lstStyle/>
                    <a:p>
                      <a:pPr>
                        <a:lnSpc>
                          <a:spcPct val="115000"/>
                        </a:lnSpc>
                        <a:spcAft>
                          <a:spcPts val="0"/>
                        </a:spcAft>
                      </a:pPr>
                      <a:r>
                        <a:rPr lang="en-US" sz="2550">
                          <a:effectLst/>
                          <a:latin typeface="Calibri" panose="020F0502020204030204" pitchFamily="34" charset="0"/>
                          <a:cs typeface="Calibri" panose="020F0502020204030204" pitchFamily="34" charset="0"/>
                        </a:rPr>
                        <a:t>Dioxin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a:effectLst/>
                          <a:latin typeface="Calibri" panose="020F0502020204030204" pitchFamily="34" charset="0"/>
                          <a:cs typeface="Calibri" panose="020F0502020204030204" pitchFamily="34" charset="0"/>
                        </a:rPr>
                        <a:t>Là hợp chất độc nhất mà con người từng biết đến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dirty="0">
                          <a:effectLst/>
                          <a:latin typeface="Calibri" panose="020F0502020204030204" pitchFamily="34" charset="0"/>
                          <a:cs typeface="Calibri" panose="020F0502020204030204" pitchFamily="34" charset="0"/>
                        </a:rPr>
                        <a:t>Dioxin </a:t>
                      </a:r>
                      <a:r>
                        <a:rPr lang="en-US" sz="2550" dirty="0" err="1">
                          <a:effectLst/>
                          <a:latin typeface="Calibri" panose="020F0502020204030204" pitchFamily="34" charset="0"/>
                          <a:cs typeface="Calibri" panose="020F0502020204030204" pitchFamily="34" charset="0"/>
                        </a:rPr>
                        <a:t>kết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hợp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với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thụ</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thể</a:t>
                      </a:r>
                      <a:r>
                        <a:rPr lang="en-US" sz="2550" dirty="0">
                          <a:effectLst/>
                          <a:latin typeface="Calibri" panose="020F0502020204030204" pitchFamily="34" charset="0"/>
                          <a:cs typeface="Calibri" panose="020F0502020204030204" pitchFamily="34" charset="0"/>
                        </a:rPr>
                        <a:t> AHR, </a:t>
                      </a:r>
                      <a:r>
                        <a:rPr lang="en-US" sz="2550" dirty="0" err="1">
                          <a:effectLst/>
                          <a:latin typeface="Calibri" panose="020F0502020204030204" pitchFamily="34" charset="0"/>
                          <a:cs typeface="Calibri" panose="020F0502020204030204" pitchFamily="34" charset="0"/>
                        </a:rPr>
                        <a:t>cặp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phức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chất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này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tương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tác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tiếp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với</a:t>
                      </a:r>
                      <a:r>
                        <a:rPr lang="en-US" sz="2550" dirty="0">
                          <a:effectLst/>
                          <a:latin typeface="Calibri" panose="020F0502020204030204" pitchFamily="34" charset="0"/>
                          <a:cs typeface="Calibri" panose="020F0502020204030204" pitchFamily="34" charset="0"/>
                        </a:rPr>
                        <a:t> ARNT </a:t>
                      </a:r>
                      <a:r>
                        <a:rPr lang="en-US" sz="2550" dirty="0" err="1">
                          <a:effectLst/>
                          <a:latin typeface="Calibri" panose="020F0502020204030204" pitchFamily="34" charset="0"/>
                          <a:cs typeface="Calibri" panose="020F0502020204030204" pitchFamily="34" charset="0"/>
                        </a:rPr>
                        <a:t>và</a:t>
                      </a:r>
                      <a:r>
                        <a:rPr lang="en-US" sz="2550" dirty="0">
                          <a:effectLst/>
                          <a:latin typeface="Calibri" panose="020F0502020204030204" pitchFamily="34" charset="0"/>
                          <a:cs typeface="Calibri" panose="020F0502020204030204" pitchFamily="34" charset="0"/>
                        </a:rPr>
                        <a:t> di </a:t>
                      </a:r>
                      <a:r>
                        <a:rPr lang="en-US" sz="2550" dirty="0" err="1">
                          <a:effectLst/>
                          <a:latin typeface="Calibri" panose="020F0502020204030204" pitchFamily="34" charset="0"/>
                          <a:cs typeface="Calibri" panose="020F0502020204030204" pitchFamily="34" charset="0"/>
                        </a:rPr>
                        <a:t>chuyển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vào</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nhân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bào</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Tại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đây</a:t>
                      </a:r>
                      <a:r>
                        <a:rPr lang="en-US" sz="2550" dirty="0">
                          <a:effectLst/>
                          <a:latin typeface="Calibri" panose="020F0502020204030204" pitchFamily="34" charset="0"/>
                          <a:cs typeface="Calibri" panose="020F0502020204030204" pitchFamily="34" charset="0"/>
                        </a:rPr>
                        <a:t> dioxin </a:t>
                      </a:r>
                      <a:r>
                        <a:rPr lang="en-US" sz="2550" dirty="0" err="1">
                          <a:effectLst/>
                          <a:latin typeface="Calibri" panose="020F0502020204030204" pitchFamily="34" charset="0"/>
                          <a:cs typeface="Calibri" panose="020F0502020204030204" pitchFamily="34" charset="0"/>
                        </a:rPr>
                        <a:t>trong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phức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chất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tương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tác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với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một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đoạn</a:t>
                      </a:r>
                      <a:r>
                        <a:rPr lang="en-US" sz="2550" dirty="0">
                          <a:effectLst/>
                          <a:latin typeface="Calibri" panose="020F0502020204030204" pitchFamily="34" charset="0"/>
                          <a:cs typeface="Calibri" panose="020F0502020204030204" pitchFamily="34" charset="0"/>
                        </a:rPr>
                        <a:t> gen </a:t>
                      </a:r>
                      <a:r>
                        <a:rPr lang="en-US" sz="2550" dirty="0" err="1">
                          <a:effectLst/>
                          <a:latin typeface="Calibri" panose="020F0502020204030204" pitchFamily="34" charset="0"/>
                          <a:cs typeface="Calibri" panose="020F0502020204030204" pitchFamily="34" charset="0"/>
                        </a:rPr>
                        <a:t>đặc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hiệu</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trong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chuỗi</a:t>
                      </a:r>
                      <a:r>
                        <a:rPr lang="en-US" sz="2550" dirty="0">
                          <a:effectLst/>
                          <a:latin typeface="Calibri" panose="020F0502020204030204" pitchFamily="34" charset="0"/>
                          <a:cs typeface="Calibri" panose="020F0502020204030204" pitchFamily="34" charset="0"/>
                        </a:rPr>
                        <a:t> DNA </a:t>
                      </a:r>
                      <a:r>
                        <a:rPr lang="en-US" sz="2550" dirty="0" err="1">
                          <a:effectLst/>
                          <a:latin typeface="Calibri" panose="020F0502020204030204" pitchFamily="34" charset="0"/>
                          <a:cs typeface="Calibri" panose="020F0502020204030204" pitchFamily="34" charset="0"/>
                        </a:rPr>
                        <a:t>là</a:t>
                      </a:r>
                      <a:r>
                        <a:rPr lang="en-US" sz="2550" dirty="0">
                          <a:effectLst/>
                          <a:latin typeface="Calibri" panose="020F0502020204030204" pitchFamily="34" charset="0"/>
                          <a:cs typeface="Calibri" panose="020F0502020204030204" pitchFamily="34" charset="0"/>
                        </a:rPr>
                        <a:t> AHRE, </a:t>
                      </a:r>
                      <a:r>
                        <a:rPr lang="en-US" sz="2550" dirty="0" err="1">
                          <a:effectLst/>
                          <a:latin typeface="Calibri" panose="020F0502020204030204" pitchFamily="34" charset="0"/>
                          <a:cs typeface="Calibri" panose="020F0502020204030204" pitchFamily="34" charset="0"/>
                        </a:rPr>
                        <a:t>dẫn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tới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sự</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phiên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mã</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sai</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lệch</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của</a:t>
                      </a:r>
                      <a:r>
                        <a:rPr lang="en-US" sz="2550" dirty="0">
                          <a:effectLst/>
                          <a:latin typeface="Calibri" panose="020F0502020204030204" pitchFamily="34" charset="0"/>
                          <a:cs typeface="Calibri" panose="020F0502020204030204" pitchFamily="34" charset="0"/>
                        </a:rPr>
                        <a:t> mRNA </a:t>
                      </a:r>
                      <a:r>
                        <a:rPr lang="en-US" sz="2550" dirty="0" err="1">
                          <a:effectLst/>
                          <a:latin typeface="Calibri" panose="020F0502020204030204" pitchFamily="34" charset="0"/>
                          <a:cs typeface="Calibri" panose="020F0502020204030204" pitchFamily="34" charset="0"/>
                        </a:rPr>
                        <a:t>và</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ra</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sự</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tổng</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hợp</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của</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nhiều</a:t>
                      </a:r>
                      <a:r>
                        <a:rPr lang="en-US" sz="2550" dirty="0">
                          <a:effectLst/>
                          <a:latin typeface="Calibri" panose="020F0502020204030204" pitchFamily="34" charset="0"/>
                          <a:cs typeface="Calibri" panose="020F0502020204030204" pitchFamily="34" charset="0"/>
                        </a:rPr>
                        <a:t> gen </a:t>
                      </a:r>
                      <a:r>
                        <a:rPr lang="en-US" sz="2550" dirty="0" err="1">
                          <a:effectLst/>
                          <a:latin typeface="Calibri" panose="020F0502020204030204" pitchFamily="34" charset="0"/>
                          <a:cs typeface="Calibri" panose="020F0502020204030204" pitchFamily="34" charset="0"/>
                        </a:rPr>
                        <a:t>và</a:t>
                      </a:r>
                      <a:r>
                        <a:rPr lang="en-US" sz="2550" dirty="0">
                          <a:effectLst/>
                          <a:latin typeface="Calibri" panose="020F0502020204030204" pitchFamily="34" charset="0"/>
                          <a:cs typeface="Calibri" panose="020F0502020204030204" pitchFamily="34" charset="0"/>
                        </a:rPr>
                        <a:t> enzyme </a:t>
                      </a:r>
                      <a:r>
                        <a:rPr lang="en-US" sz="2550" dirty="0" err="1">
                          <a:effectLst/>
                          <a:latin typeface="Calibri" panose="020F0502020204030204" pitchFamily="34" charset="0"/>
                          <a:cs typeface="Calibri" panose="020F0502020204030204" pitchFamily="34" charset="0"/>
                        </a:rPr>
                        <a:t>khác</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nhau</a:t>
                      </a:r>
                      <a:r>
                        <a:rPr lang="en-US" sz="2550" dirty="0">
                          <a:effectLst/>
                          <a:latin typeface="Calibri" panose="020F0502020204030204" pitchFamily="34" charset="0"/>
                          <a:cs typeface="Calibri" panose="020F0502020204030204" pitchFamily="34" charset="0"/>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a:effectLst/>
                          <a:latin typeface="Calibri" panose="020F0502020204030204" pitchFamily="34" charset="0"/>
                          <a:cs typeface="Calibri" panose="020F0502020204030204" pitchFamily="34" charset="0"/>
                        </a:rPr>
                        <a:t>Là tác nhân gây ra một loạt bệnh nguy hiểm có thể dẫn tới tử vong, gây dị tật thai nhi ở động vật,...</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15000"/>
                        </a:lnSpc>
                        <a:spcAft>
                          <a:spcPts val="0"/>
                        </a:spcAft>
                      </a:pPr>
                      <a:r>
                        <a:rPr lang="en-US" sz="2550" dirty="0" err="1">
                          <a:effectLst/>
                          <a:latin typeface="Calibri" panose="020F0502020204030204" pitchFamily="34" charset="0"/>
                          <a:cs typeface="Calibri" panose="020F0502020204030204" pitchFamily="34" charset="0"/>
                        </a:rPr>
                        <a:t>Hiện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bị</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cấm</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sử</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dụng</a:t>
                      </a:r>
                      <a:r>
                        <a:rPr lang="en-US" sz="2550" dirty="0">
                          <a:effectLst/>
                          <a:latin typeface="Calibri" panose="020F0502020204030204" pitchFamily="34" charset="0"/>
                          <a:cs typeface="Calibri" panose="020F0502020204030204" pitchFamily="34" charset="0"/>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700918870"/>
                  </a:ext>
                </a:extLst>
              </a:tr>
            </a:tbl>
          </a:graphicData>
        </a:graphic>
      </p:graphicFrame>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021677" y="660499"/>
            <a:ext cx="1195597" cy="1195597"/>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t>27</a:t>
            </a:fld>
            <a:endParaRPr lang="en-US"/>
          </a:p>
        </p:txBody>
      </p:sp>
      <p:pic>
        <p:nvPicPr>
          <p:cNvPr id="12" name="Picture 11"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4" name="Rectangle 13">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989168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Đã thuốc độc thì nên cấm ngay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90" y="1263626"/>
            <a:ext cx="6253707" cy="469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460" name="Picture 4" descr="Thuốc trừ cỏ họ lác buy in Tiền Giang on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893" y="1263626"/>
            <a:ext cx="2117648" cy="4772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28</a:t>
            </a:fld>
            <a:endParaRPr lang="en-US"/>
          </a:p>
        </p:txBody>
      </p:sp>
      <p:pic>
        <p:nvPicPr>
          <p:cNvPr id="5" name="Picture 4"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7" name="Rectangle 6">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815080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57"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30518129"/>
              </p:ext>
            </p:extLst>
          </p:nvPr>
        </p:nvGraphicFramePr>
        <p:xfrm>
          <a:off x="209264" y="1602288"/>
          <a:ext cx="11582401" cy="4819650"/>
        </p:xfrm>
        <a:graphic>
          <a:graphicData uri="http://schemas.openxmlformats.org/drawingml/2006/table">
            <a:tbl>
              <a:tblPr firstRow="1" firstCol="1" bandRow="1">
                <a:tableStyleId>{5C22544A-7EE6-4342-B048-85BDC9FD1C3A}</a:tableStyleId>
              </a:tblPr>
              <a:tblGrid>
                <a:gridCol w="1036292">
                  <a:extLst>
                    <a:ext uri="{9D8B030D-6E8A-4147-A177-3AD203B41FA5}">
                      <a16:colId xmlns:a16="http://schemas.microsoft.com/office/drawing/2014/main" val="1050745088"/>
                    </a:ext>
                  </a:extLst>
                </a:gridCol>
                <a:gridCol w="2930657">
                  <a:extLst>
                    <a:ext uri="{9D8B030D-6E8A-4147-A177-3AD203B41FA5}">
                      <a16:colId xmlns:a16="http://schemas.microsoft.com/office/drawing/2014/main" val="783426068"/>
                    </a:ext>
                  </a:extLst>
                </a:gridCol>
                <a:gridCol w="2961564">
                  <a:extLst>
                    <a:ext uri="{9D8B030D-6E8A-4147-A177-3AD203B41FA5}">
                      <a16:colId xmlns:a16="http://schemas.microsoft.com/office/drawing/2014/main" val="2580107419"/>
                    </a:ext>
                  </a:extLst>
                </a:gridCol>
                <a:gridCol w="2647666">
                  <a:extLst>
                    <a:ext uri="{9D8B030D-6E8A-4147-A177-3AD203B41FA5}">
                      <a16:colId xmlns:a16="http://schemas.microsoft.com/office/drawing/2014/main" val="898093413"/>
                    </a:ext>
                  </a:extLst>
                </a:gridCol>
                <a:gridCol w="2006222">
                  <a:extLst>
                    <a:ext uri="{9D8B030D-6E8A-4147-A177-3AD203B41FA5}">
                      <a16:colId xmlns:a16="http://schemas.microsoft.com/office/drawing/2014/main" val="2397752154"/>
                    </a:ext>
                  </a:extLst>
                </a:gridCol>
              </a:tblGrid>
              <a:tr h="747776">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Thành phần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Tác dụng</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dirty="0" err="1">
                          <a:effectLst/>
                          <a:latin typeface="Calibri" panose="020F0502020204030204" pitchFamily="34" charset="0"/>
                          <a:cs typeface="Calibri" panose="020F0502020204030204" pitchFamily="34" charset="0"/>
                        </a:rPr>
                        <a:t>Cơ</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biến</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Hậu quả</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Thực trạng sử dụng hiện nay</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extLst>
                  <a:ext uri="{0D108BD9-81ED-4DB2-BD59-A6C34878D82A}">
                    <a16:rowId xmlns:a16="http://schemas.microsoft.com/office/drawing/2014/main" val="1437068806"/>
                  </a:ext>
                </a:extLst>
              </a:tr>
              <a:tr h="3925824">
                <a:tc>
                  <a:txBody>
                    <a:bodyPr/>
                    <a:lstStyle/>
                    <a:p>
                      <a:pPr algn="ctr"/>
                      <a:r>
                        <a:rPr lang="en-US" sz="255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Thuốc</a:t>
                      </a: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55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diệt</a:t>
                      </a: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55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cỏ</a:t>
                      </a: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2,4D</a:t>
                      </a:r>
                      <a:endParaRPr lang="en-US" sz="255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tc>
                <a:tc>
                  <a:txBody>
                    <a:bodyPr/>
                    <a:lstStyle/>
                    <a:p>
                      <a:pPr algn="ctr">
                        <a:lnSpc>
                          <a:spcPct val="115000"/>
                        </a:lnSpc>
                        <a:spcAft>
                          <a:spcPts val="0"/>
                        </a:spcAft>
                      </a:pPr>
                      <a:r>
                        <a:rPr lang="vi-VN" sz="2550" kern="1200" dirty="0" smtClean="0">
                          <a:solidFill>
                            <a:schemeClr val="dk1"/>
                          </a:solidFill>
                          <a:effectLst/>
                          <a:latin typeface="Calibri" panose="020F0502020204030204" pitchFamily="34" charset="0"/>
                          <a:ea typeface="+mn-ea"/>
                          <a:cs typeface="Calibri" panose="020F0502020204030204" pitchFamily="34" charset="0"/>
                        </a:rPr>
                        <a:t>Hợp chất 2,4-D có tính nội hấp, có chọn lọc, trừ cỏ hậu nẩy mầm.</a:t>
                      </a:r>
                      <a:endParaRPr lang="en-US" sz="2550" kern="1200" dirty="0" smtClean="0">
                        <a:solidFill>
                          <a:schemeClr val="dk1"/>
                        </a:solidFill>
                        <a:effectLst/>
                        <a:latin typeface="Calibri" panose="020F0502020204030204" pitchFamily="34" charset="0"/>
                        <a:ea typeface="+mn-ea"/>
                        <a:cs typeface="Calibri" panose="020F0502020204030204" pitchFamily="34" charset="0"/>
                      </a:endParaRPr>
                    </a:p>
                    <a:p>
                      <a:pPr algn="ctr">
                        <a:lnSpc>
                          <a:spcPct val="115000"/>
                        </a:lnSpc>
                        <a:spcAft>
                          <a:spcPts val="0"/>
                        </a:spcAft>
                      </a:pPr>
                      <a:r>
                        <a:rPr lang="vi-VN" sz="2550" kern="1200" dirty="0" smtClean="0">
                          <a:solidFill>
                            <a:schemeClr val="dk1"/>
                          </a:solidFill>
                          <a:effectLst/>
                          <a:latin typeface="Calibri" panose="020F0502020204030204" pitchFamily="34" charset="0"/>
                          <a:ea typeface="+mn-ea"/>
                          <a:cs typeface="Calibri" panose="020F0502020204030204" pitchFamily="34" charset="0"/>
                        </a:rPr>
                        <a:t>Ngoài ra, 2,4-D cũng tạo ra ethylene tác nhân làm rụng lá, chết thực vật. </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solidFill>
                      <a:schemeClr val="accent3">
                        <a:lumMod val="20000"/>
                        <a:lumOff val="80000"/>
                      </a:schemeClr>
                    </a:solidFill>
                  </a:tcPr>
                </a:tc>
                <a:tc>
                  <a:txBody>
                    <a:bodyPr/>
                    <a:lstStyle/>
                    <a:p>
                      <a:pPr algn="ctr">
                        <a:lnSpc>
                          <a:spcPct val="115000"/>
                        </a:lnSpc>
                        <a:spcAft>
                          <a:spcPts val="0"/>
                        </a:spcAft>
                      </a:pPr>
                      <a:r>
                        <a:rPr lang="vi-VN"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Hoạt chất 2.4 D được tổng hợp từ các auxin (hormone kích thích tăng trưởng) nên khi sử dụng ở hàm lượng cao sẽ khiến các tế bào phân chia liên tục dẫn tới ung thư</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solidFill>
                      <a:schemeClr val="accent3">
                        <a:lumMod val="20000"/>
                        <a:lumOff val="80000"/>
                      </a:schemeClr>
                    </a:solidFill>
                  </a:tcPr>
                </a:tc>
                <a:tc>
                  <a:txBody>
                    <a:bodyPr/>
                    <a:lstStyle/>
                    <a:p>
                      <a:pPr algn="just">
                        <a:lnSpc>
                          <a:spcPct val="115000"/>
                        </a:lnSpc>
                        <a:spcAft>
                          <a:spcPts val="0"/>
                        </a:spcAft>
                      </a:pPr>
                      <a:r>
                        <a:rPr lang="vi-VN" sz="2550" kern="1200" dirty="0" smtClean="0">
                          <a:solidFill>
                            <a:schemeClr val="dk1"/>
                          </a:solidFill>
                          <a:effectLst/>
                          <a:latin typeface="Calibri" panose="020F0502020204030204" pitchFamily="34" charset="0"/>
                          <a:ea typeface="+mn-ea"/>
                          <a:cs typeface="Calibri" panose="020F0502020204030204" pitchFamily="34" charset="0"/>
                        </a:rPr>
                        <a:t>2,4-D là tác nhân chính gây ung thư, đột biến, quái thai, độc thần kinh, ức chế miễn dịch, độc tế bào và độc gan. </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solidFill>
                      <a:schemeClr val="accent3">
                        <a:lumMod val="20000"/>
                        <a:lumOff val="80000"/>
                      </a:schemeClr>
                    </a:solidFill>
                  </a:tcPr>
                </a:tc>
                <a:tc>
                  <a:txBody>
                    <a:bodyPr/>
                    <a:lstStyle/>
                    <a:p>
                      <a:pPr algn="just">
                        <a:lnSpc>
                          <a:spcPct val="115000"/>
                        </a:lnSpc>
                        <a:spcAft>
                          <a:spcPts val="0"/>
                        </a:spcAft>
                      </a:pPr>
                      <a:r>
                        <a:rPr lang="en-US" sz="2550" dirty="0" err="1">
                          <a:effectLst/>
                          <a:latin typeface="Calibri" panose="020F0502020204030204" pitchFamily="34" charset="0"/>
                          <a:cs typeface="Calibri" panose="020F0502020204030204" pitchFamily="34" charset="0"/>
                        </a:rPr>
                        <a:t>Hiện</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bị</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cấm</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sử</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dụng</a:t>
                      </a:r>
                      <a:r>
                        <a:rPr lang="en-US" sz="2550" dirty="0">
                          <a:effectLst/>
                          <a:latin typeface="Calibri" panose="020F0502020204030204" pitchFamily="34" charset="0"/>
                          <a:cs typeface="Calibri" panose="020F0502020204030204" pitchFamily="34" charset="0"/>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solidFill>
                      <a:schemeClr val="accent3">
                        <a:lumMod val="20000"/>
                        <a:lumOff val="80000"/>
                      </a:schemeClr>
                    </a:solidFill>
                  </a:tcPr>
                </a:tc>
                <a:extLst>
                  <a:ext uri="{0D108BD9-81ED-4DB2-BD59-A6C34878D82A}">
                    <a16:rowId xmlns:a16="http://schemas.microsoft.com/office/drawing/2014/main" val="1700918870"/>
                  </a:ext>
                </a:extLst>
              </a:tr>
            </a:tbl>
          </a:graphicData>
        </a:graphic>
      </p:graphicFrame>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942724" y="708204"/>
            <a:ext cx="1095737" cy="1095737"/>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t>29</a:t>
            </a:fld>
            <a:endParaRPr lang="en-US"/>
          </a:p>
        </p:txBody>
      </p:sp>
      <p:pic>
        <p:nvPicPr>
          <p:cNvPr id="12" name="Picture 11"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4" name="Rectangle 13">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26534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99992"/>
            <a:ext cx="6444328" cy="584775"/>
          </a:xfrm>
          <a:prstGeom prst="rect">
            <a:avLst/>
          </a:prstGeom>
        </p:spPr>
        <p:txBody>
          <a:bodyPr wrap="none">
            <a:spAutoFit/>
          </a:bodyPr>
          <a:lstStyle/>
          <a:p>
            <a:pPr indent="118539">
              <a:spcAft>
                <a:spcPts val="533"/>
              </a:spcAft>
            </a:pP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Hoạt động 1: </a:t>
            </a:r>
            <a:r>
              <a:rPr lang="vi-VN" sz="3200" dirty="0">
                <a:solidFill>
                  <a:srgbClr val="FF0000"/>
                </a:solidFill>
                <a:latin typeface="Calibri" panose="020F0502020204030204" pitchFamily="34" charset="0"/>
                <a:ea typeface="Arial" panose="020B0604020202020204" pitchFamily="34" charset="0"/>
                <a:cs typeface="Calibri" panose="020F0502020204030204" pitchFamily="34" charset="0"/>
              </a:rPr>
              <a:t>Đặt câu hỏi nghiên cứu</a:t>
            </a:r>
            <a:endParaRPr lang="en-US" sz="3200" dirty="0">
              <a:solidFill>
                <a:srgbClr val="FF0000"/>
              </a:solidFill>
              <a:latin typeface="Calibri" panose="020F0502020204030204" pitchFamily="34" charset="0"/>
              <a:ea typeface="Courier New" panose="02070309020205020404" pitchFamily="49"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36072011"/>
              </p:ext>
            </p:extLst>
          </p:nvPr>
        </p:nvGraphicFramePr>
        <p:xfrm>
          <a:off x="483527" y="1419285"/>
          <a:ext cx="11117368" cy="5211161"/>
        </p:xfrm>
        <a:graphic>
          <a:graphicData uri="http://schemas.openxmlformats.org/drawingml/2006/table">
            <a:tbl>
              <a:tblPr firstRow="1" firstCol="1" bandRow="1">
                <a:tableStyleId>{5C22544A-7EE6-4342-B048-85BDC9FD1C3A}</a:tableStyleId>
              </a:tblPr>
              <a:tblGrid>
                <a:gridCol w="722014">
                  <a:extLst>
                    <a:ext uri="{9D8B030D-6E8A-4147-A177-3AD203B41FA5}">
                      <a16:colId xmlns:a16="http://schemas.microsoft.com/office/drawing/2014/main" val="3576349922"/>
                    </a:ext>
                  </a:extLst>
                </a:gridCol>
                <a:gridCol w="5181611">
                  <a:extLst>
                    <a:ext uri="{9D8B030D-6E8A-4147-A177-3AD203B41FA5}">
                      <a16:colId xmlns:a16="http://schemas.microsoft.com/office/drawing/2014/main" val="1470494660"/>
                    </a:ext>
                  </a:extLst>
                </a:gridCol>
                <a:gridCol w="5213743">
                  <a:extLst>
                    <a:ext uri="{9D8B030D-6E8A-4147-A177-3AD203B41FA5}">
                      <a16:colId xmlns:a16="http://schemas.microsoft.com/office/drawing/2014/main" val="23992977"/>
                    </a:ext>
                  </a:extLst>
                </a:gridCol>
              </a:tblGrid>
              <a:tr h="424281">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STT</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ctr">
                        <a:lnSpc>
                          <a:spcPct val="115000"/>
                        </a:lnSpc>
                        <a:spcAft>
                          <a:spcPts val="0"/>
                        </a:spcAft>
                      </a:pPr>
                      <a:r>
                        <a:rPr lang="en-US" sz="2800" dirty="0" err="1">
                          <a:effectLst/>
                          <a:latin typeface="Calibri" panose="020F0502020204030204" pitchFamily="34" charset="0"/>
                          <a:cs typeface="Calibri" panose="020F0502020204030204" pitchFamily="34" charset="0"/>
                        </a:rPr>
                        <a:t>Nội</a:t>
                      </a:r>
                      <a:r>
                        <a:rPr lang="en-US" sz="2800" dirty="0">
                          <a:effectLst/>
                          <a:latin typeface="Calibri" panose="020F0502020204030204" pitchFamily="34" charset="0"/>
                          <a:cs typeface="Calibri" panose="020F0502020204030204" pitchFamily="34" charset="0"/>
                        </a:rPr>
                        <a:t> dung </a:t>
                      </a:r>
                      <a:r>
                        <a:rPr lang="en-US" sz="2800" dirty="0" err="1">
                          <a:effectLst/>
                          <a:latin typeface="Calibri" panose="020F0502020204030204" pitchFamily="34" charset="0"/>
                          <a:cs typeface="Calibri" panose="020F0502020204030204" pitchFamily="34" charset="0"/>
                        </a:rPr>
                        <a:t>vấn</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đề</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ctr">
                        <a:lnSpc>
                          <a:spcPct val="115000"/>
                        </a:lnSpc>
                        <a:spcAft>
                          <a:spcPts val="0"/>
                        </a:spcAft>
                      </a:pPr>
                      <a:r>
                        <a:rPr lang="en-US" sz="2800">
                          <a:effectLst/>
                          <a:latin typeface="Calibri" panose="020F0502020204030204" pitchFamily="34" charset="0"/>
                          <a:cs typeface="Calibri" panose="020F0502020204030204" pitchFamily="34" charset="0"/>
                        </a:rPr>
                        <a:t>Câu hỏi giả định</a:t>
                      </a:r>
                      <a:endParaRPr lang="en-US" sz="28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818068511"/>
                  </a:ext>
                </a:extLst>
              </a:tr>
              <a:tr h="877724">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1</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b="1" dirty="0" err="1">
                          <a:effectLst/>
                          <a:latin typeface="Calibri" panose="020F0502020204030204" pitchFamily="34" charset="0"/>
                          <a:cs typeface="Calibri" panose="020F0502020204030204" pitchFamily="34" charset="0"/>
                        </a:rPr>
                        <a:t>Có</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thể</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xác</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định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được</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số</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lượng</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và</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hình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thái</a:t>
                      </a:r>
                      <a:r>
                        <a:rPr lang="en-US" sz="2800" b="1" dirty="0">
                          <a:effectLst/>
                          <a:latin typeface="Calibri" panose="020F0502020204030204" pitchFamily="34" charset="0"/>
                          <a:cs typeface="Calibri" panose="020F0502020204030204" pitchFamily="34" charset="0"/>
                        </a:rPr>
                        <a:t> NST </a:t>
                      </a:r>
                      <a:r>
                        <a:rPr lang="en-US" sz="2800" b="1" dirty="0" err="1">
                          <a:effectLst/>
                          <a:latin typeface="Calibri" panose="020F0502020204030204" pitchFamily="34" charset="0"/>
                          <a:cs typeface="Calibri" panose="020F0502020204030204" pitchFamily="34" charset="0"/>
                        </a:rPr>
                        <a:t>dưới</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kính</a:t>
                      </a:r>
                      <a:r>
                        <a:rPr lang="en-US" sz="2800" b="1" dirty="0">
                          <a:effectLst/>
                          <a:latin typeface="Calibri" panose="020F0502020204030204" pitchFamily="34" charset="0"/>
                          <a:cs typeface="Calibri" panose="020F0502020204030204" pitchFamily="34" charset="0"/>
                        </a:rPr>
                        <a:t> </a:t>
                      </a:r>
                      <a:r>
                        <a:rPr lang="en-US" sz="2800" b="1" dirty="0" err="1">
                          <a:effectLst/>
                          <a:latin typeface="Calibri" panose="020F0502020204030204" pitchFamily="34" charset="0"/>
                          <a:cs typeface="Calibri" panose="020F0502020204030204" pitchFamily="34" charset="0"/>
                        </a:rPr>
                        <a:t>hiển</a:t>
                      </a:r>
                      <a:r>
                        <a:rPr lang="en-US" sz="2800" b="1" dirty="0">
                          <a:effectLst/>
                          <a:latin typeface="Calibri" panose="020F0502020204030204" pitchFamily="34" charset="0"/>
                          <a:cs typeface="Calibri" panose="020F0502020204030204" pitchFamily="34" charset="0"/>
                        </a:rPr>
                        <a:t> vi.</a:t>
                      </a:r>
                      <a:endParaRPr lang="en-US" sz="2800" b="1"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err="1">
                          <a:effectLst/>
                          <a:latin typeface="Calibri" panose="020F0502020204030204" pitchFamily="34" charset="0"/>
                          <a:cs typeface="Calibri" panose="020F0502020204030204" pitchFamily="34" charset="0"/>
                        </a:rPr>
                        <a:t>Bằng</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cách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nào</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có</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thể</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phát</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hiện</a:t>
                      </a:r>
                      <a:r>
                        <a:rPr lang="en-US" sz="2800" dirty="0">
                          <a:effectLst/>
                          <a:latin typeface="Calibri" panose="020F0502020204030204" pitchFamily="34" charset="0"/>
                          <a:cs typeface="Calibri" panose="020F0502020204030204" pitchFamily="34" charset="0"/>
                        </a:rPr>
                        <a:t> NST </a:t>
                      </a:r>
                      <a:r>
                        <a:rPr lang="en-US" sz="2800" dirty="0" err="1">
                          <a:effectLst/>
                          <a:latin typeface="Calibri" panose="020F0502020204030204" pitchFamily="34" charset="0"/>
                          <a:cs typeface="Calibri" panose="020F0502020204030204" pitchFamily="34" charset="0"/>
                        </a:rPr>
                        <a:t>dưới</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kính</a:t>
                      </a:r>
                      <a:r>
                        <a:rPr lang="en-US" sz="2800" dirty="0">
                          <a:effectLst/>
                          <a:latin typeface="Calibri" panose="020F0502020204030204" pitchFamily="34" charset="0"/>
                          <a:cs typeface="Calibri" panose="020F0502020204030204" pitchFamily="34" charset="0"/>
                        </a:rPr>
                        <a:t> </a:t>
                      </a:r>
                      <a:r>
                        <a:rPr lang="en-US" sz="2800" dirty="0" err="1">
                          <a:effectLst/>
                          <a:latin typeface="Calibri" panose="020F0502020204030204" pitchFamily="34" charset="0"/>
                          <a:cs typeface="Calibri" panose="020F0502020204030204" pitchFamily="34" charset="0"/>
                        </a:rPr>
                        <a:t>hiển</a:t>
                      </a:r>
                      <a:r>
                        <a:rPr lang="en-US" sz="2800" dirty="0">
                          <a:effectLst/>
                          <a:latin typeface="Calibri" panose="020F0502020204030204" pitchFamily="34" charset="0"/>
                          <a:cs typeface="Calibri" panose="020F0502020204030204" pitchFamily="34" charset="0"/>
                        </a:rPr>
                        <a:t> vi?</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154213587"/>
                  </a:ext>
                </a:extLst>
              </a:tr>
              <a:tr h="1776065">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2</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a:effectLst/>
                          <a:latin typeface="Calibri" panose="020F0502020204030204" pitchFamily="34" charset="0"/>
                          <a:cs typeface="Calibri" panose="020F0502020204030204" pitchFamily="34" charset="0"/>
                        </a:rPr>
                        <a:t> </a:t>
                      </a:r>
                    </a:p>
                    <a:p>
                      <a:pPr>
                        <a:lnSpc>
                          <a:spcPct val="115000"/>
                        </a:lnSpc>
                        <a:spcAft>
                          <a:spcPts val="0"/>
                        </a:spcAft>
                      </a:pPr>
                      <a:r>
                        <a:rPr lang="en-US" sz="2800" dirty="0">
                          <a:effectLst/>
                          <a:latin typeface="Calibri" panose="020F0502020204030204" pitchFamily="34" charset="0"/>
                          <a:cs typeface="Calibri" panose="020F0502020204030204" pitchFamily="34" charset="0"/>
                        </a:rPr>
                        <a:t> </a:t>
                      </a:r>
                    </a:p>
                    <a:p>
                      <a:pPr>
                        <a:lnSpc>
                          <a:spcPct val="115000"/>
                        </a:lnSpc>
                        <a:spcAft>
                          <a:spcPts val="0"/>
                        </a:spcAft>
                      </a:pPr>
                      <a:r>
                        <a:rPr lang="en-US" sz="2800" dirty="0">
                          <a:effectLst/>
                          <a:latin typeface="Calibri" panose="020F0502020204030204" pitchFamily="34" charset="0"/>
                          <a:cs typeface="Calibri" panose="020F0502020204030204" pitchFamily="34" charset="0"/>
                        </a:rPr>
                        <a:t> </a:t>
                      </a:r>
                    </a:p>
                  </a:txBody>
                  <a:tcPr marL="45720" marR="45720" marT="0" marB="0"/>
                </a:tc>
                <a:extLst>
                  <a:ext uri="{0D108BD9-81ED-4DB2-BD59-A6C34878D82A}">
                    <a16:rowId xmlns:a16="http://schemas.microsoft.com/office/drawing/2014/main" val="1248457773"/>
                  </a:ext>
                </a:extLst>
              </a:tr>
              <a:tr h="1784610">
                <a:tc>
                  <a:txBody>
                    <a:bodyPr/>
                    <a:lstStyle/>
                    <a:p>
                      <a:pPr algn="ctr">
                        <a:lnSpc>
                          <a:spcPct val="115000"/>
                        </a:lnSpc>
                        <a:spcAft>
                          <a:spcPts val="0"/>
                        </a:spcAft>
                      </a:pPr>
                      <a:r>
                        <a:rPr lang="en-US" sz="2800" dirty="0">
                          <a:effectLst/>
                          <a:latin typeface="Calibri" panose="020F0502020204030204" pitchFamily="34" charset="0"/>
                          <a:cs typeface="Calibri" panose="020F0502020204030204" pitchFamily="34" charset="0"/>
                        </a:rPr>
                        <a:t>3</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15000"/>
                        </a:lnSpc>
                        <a:spcAft>
                          <a:spcPts val="0"/>
                        </a:spcAft>
                      </a:pPr>
                      <a:r>
                        <a:rPr lang="en-US" sz="2800" dirty="0">
                          <a:effectLst/>
                          <a:latin typeface="Calibri" panose="020F0502020204030204" pitchFamily="34" charset="0"/>
                          <a:cs typeface="Calibri" panose="020F0502020204030204" pitchFamily="34" charset="0"/>
                        </a:rPr>
                        <a:t> </a:t>
                      </a:r>
                    </a:p>
                    <a:p>
                      <a:pPr>
                        <a:lnSpc>
                          <a:spcPct val="115000"/>
                        </a:lnSpc>
                        <a:spcAft>
                          <a:spcPts val="0"/>
                        </a:spcAft>
                      </a:pPr>
                      <a:r>
                        <a:rPr lang="en-US" sz="2800" dirty="0">
                          <a:effectLst/>
                          <a:latin typeface="Calibri" panose="020F0502020204030204" pitchFamily="34" charset="0"/>
                          <a:cs typeface="Calibri" panose="020F0502020204030204" pitchFamily="34" charset="0"/>
                        </a:rPr>
                        <a:t> </a:t>
                      </a:r>
                    </a:p>
                    <a:p>
                      <a:pPr>
                        <a:lnSpc>
                          <a:spcPct val="115000"/>
                        </a:lnSpc>
                        <a:spcAft>
                          <a:spcPts val="0"/>
                        </a:spcAft>
                      </a:pPr>
                      <a:r>
                        <a:rPr lang="en-US" sz="2800" dirty="0">
                          <a:effectLst/>
                          <a:latin typeface="Calibri" panose="020F0502020204030204" pitchFamily="34" charset="0"/>
                          <a:cs typeface="Calibri" panose="020F0502020204030204" pitchFamily="34" charset="0"/>
                        </a:rPr>
                        <a:t> </a:t>
                      </a:r>
                    </a:p>
                    <a:p>
                      <a:pPr>
                        <a:lnSpc>
                          <a:spcPct val="115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526437435"/>
                  </a:ext>
                </a:extLst>
              </a:tr>
            </a:tbl>
          </a:graphicData>
        </a:graphic>
      </p:graphicFrame>
      <p:sp>
        <p:nvSpPr>
          <p:cNvPr id="4" name="Rectangle 3"/>
          <p:cNvSpPr/>
          <p:nvPr/>
        </p:nvSpPr>
        <p:spPr>
          <a:xfrm>
            <a:off x="1317164" y="2939706"/>
            <a:ext cx="4927964" cy="1815882"/>
          </a:xfrm>
          <a:prstGeom prst="rect">
            <a:avLst/>
          </a:prstGeom>
        </p:spPr>
        <p:txBody>
          <a:bodyPr wrap="square">
            <a:spAutoFit/>
          </a:bodyPr>
          <a:lstStyle/>
          <a:p>
            <a:r>
              <a:rPr lang="vi-VN" sz="2800" b="1"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Có thể xác định được các bệnh, hội chứng di truyền do đột biến nhiễm sắc thể thông qua quan sát nhiễm sắc thể đ</a:t>
            </a:r>
            <a:r>
              <a:rPr lang="en-US" sz="2800" b="1"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ó</a:t>
            </a:r>
            <a:r>
              <a:rPr lang="vi-VN" sz="2800" b="1"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a:t>
            </a:r>
            <a:endParaRPr lang="en-US" sz="2800" b="1" dirty="0">
              <a:solidFill>
                <a:schemeClr val="accent2">
                  <a:lumMod val="50000"/>
                </a:schemeClr>
              </a:solidFill>
              <a:latin typeface="Calibri" panose="020F0502020204030204" pitchFamily="34" charset="0"/>
              <a:cs typeface="Calibri" panose="020F0502020204030204" pitchFamily="34" charset="0"/>
            </a:endParaRPr>
          </a:p>
        </p:txBody>
      </p:sp>
      <p:sp>
        <p:nvSpPr>
          <p:cNvPr id="5" name="Rectangle 4"/>
          <p:cNvSpPr/>
          <p:nvPr/>
        </p:nvSpPr>
        <p:spPr>
          <a:xfrm>
            <a:off x="6446910" y="3030737"/>
            <a:ext cx="5180312" cy="1384995"/>
          </a:xfrm>
          <a:prstGeom prst="rect">
            <a:avLst/>
          </a:prstGeom>
        </p:spPr>
        <p:txBody>
          <a:bodyPr wrap="square">
            <a:spAutoFit/>
          </a:bodyPr>
          <a:lstStyle/>
          <a:p>
            <a:r>
              <a:rPr lang="vi-VN"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Có phải khi quan sát nhiễm sắc thể đồ có thể nhận biết được các b</a:t>
            </a:r>
            <a:r>
              <a:rPr lang="en-US"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ấ</a:t>
            </a:r>
            <a:r>
              <a:rPr lang="vi-VN"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t thường về nhiễm sắc th</a:t>
            </a:r>
            <a:r>
              <a:rPr lang="en-US"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ể</a:t>
            </a:r>
            <a:r>
              <a:rPr lang="vi-VN" sz="2800" dirty="0">
                <a:solidFill>
                  <a:schemeClr val="accent2">
                    <a:lumMod val="50000"/>
                  </a:schemeClr>
                </a:solidFill>
                <a:latin typeface="Calibri" panose="020F0502020204030204" pitchFamily="34" charset="0"/>
                <a:ea typeface="Arial" panose="020B0604020202020204" pitchFamily="34" charset="0"/>
                <a:cs typeface="Calibri" panose="020F0502020204030204" pitchFamily="34" charset="0"/>
              </a:rPr>
              <a:t>?</a:t>
            </a:r>
            <a:endParaRPr lang="en-US" sz="2800" dirty="0">
              <a:solidFill>
                <a:schemeClr val="accent2">
                  <a:lumMod val="50000"/>
                </a:schemeClr>
              </a:solidFill>
              <a:latin typeface="Calibri" panose="020F0502020204030204" pitchFamily="34" charset="0"/>
              <a:cs typeface="Calibri" panose="020F0502020204030204" pitchFamily="34" charset="0"/>
            </a:endParaRPr>
          </a:p>
        </p:txBody>
      </p:sp>
      <p:sp>
        <p:nvSpPr>
          <p:cNvPr id="6" name="Rectangle 5"/>
          <p:cNvSpPr/>
          <p:nvPr/>
        </p:nvSpPr>
        <p:spPr>
          <a:xfrm>
            <a:off x="1317810" y="4787828"/>
            <a:ext cx="5129099" cy="1815882"/>
          </a:xfrm>
          <a:prstGeom prst="rect">
            <a:avLst/>
          </a:prstGeom>
          <a:solidFill>
            <a:schemeClr val="accent5">
              <a:lumMod val="20000"/>
              <a:lumOff val="80000"/>
            </a:schemeClr>
          </a:solidFill>
        </p:spPr>
        <p:txBody>
          <a:bodyPr wrap="square">
            <a:spAutoFit/>
          </a:bodyPr>
          <a:lstStyle/>
          <a:p>
            <a:r>
              <a:rPr lang="vi-VN" sz="2800" b="1"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Một số loại hoá chất như: thuốc trừ sâu DDT, thuốc tẩy giun sán Dipterex,... đã bị cấm sản xuất và sử dụng.</a:t>
            </a:r>
            <a:endParaRPr lang="en-US" sz="2800" b="1" dirty="0">
              <a:solidFill>
                <a:schemeClr val="accent4">
                  <a:lumMod val="50000"/>
                </a:schemeClr>
              </a:solidFill>
              <a:latin typeface="Calibri" panose="020F0502020204030204" pitchFamily="34" charset="0"/>
              <a:cs typeface="Calibri" panose="020F0502020204030204" pitchFamily="34" charset="0"/>
            </a:endParaRPr>
          </a:p>
        </p:txBody>
      </p:sp>
      <p:sp>
        <p:nvSpPr>
          <p:cNvPr id="7" name="Rectangle 6"/>
          <p:cNvSpPr/>
          <p:nvPr/>
        </p:nvSpPr>
        <p:spPr>
          <a:xfrm>
            <a:off x="6551172" y="4929560"/>
            <a:ext cx="4870369" cy="1384995"/>
          </a:xfrm>
          <a:prstGeom prst="rect">
            <a:avLst/>
          </a:prstGeom>
          <a:solidFill>
            <a:schemeClr val="accent5">
              <a:lumMod val="20000"/>
              <a:lumOff val="80000"/>
            </a:schemeClr>
          </a:solidFill>
        </p:spPr>
        <p:txBody>
          <a:bodyPr wrap="square">
            <a:spAutoFit/>
          </a:bodyPr>
          <a:lstStyle/>
          <a:p>
            <a:r>
              <a:rPr lang="vi-VN" sz="2800"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Có phải những </a:t>
            </a:r>
            <a:r>
              <a:rPr lang="vi-VN" sz="2800" dirty="0" smtClean="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ch</a:t>
            </a:r>
            <a:r>
              <a:rPr lang="en-US" sz="2800"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ấ</a:t>
            </a:r>
            <a:r>
              <a:rPr lang="vi-VN" sz="2800" dirty="0" smtClean="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t </a:t>
            </a:r>
            <a:r>
              <a:rPr lang="vi-VN" sz="2800" dirty="0">
                <a:solidFill>
                  <a:schemeClr val="accent4">
                    <a:lumMod val="50000"/>
                  </a:schemeClr>
                </a:solidFill>
                <a:latin typeface="Calibri" panose="020F0502020204030204" pitchFamily="34" charset="0"/>
                <a:ea typeface="Arial" panose="020B0604020202020204" pitchFamily="34" charset="0"/>
                <a:cs typeface="Calibri" panose="020F0502020204030204" pitchFamily="34" charset="0"/>
              </a:rPr>
              <a:t>độc này gây hại cho con người và môi trường?</a:t>
            </a:r>
            <a:endParaRPr lang="en-US" sz="2800" dirty="0">
              <a:solidFill>
                <a:schemeClr val="accent4">
                  <a:lumMod val="50000"/>
                </a:schemeClr>
              </a:solidFill>
              <a:latin typeface="Calibri" panose="020F0502020204030204" pitchFamily="34" charset="0"/>
              <a:cs typeface="Calibri" panose="020F0502020204030204" pitchFamily="34" charset="0"/>
            </a:endParaRPr>
          </a:p>
        </p:txBody>
      </p:sp>
      <p:grpSp>
        <p:nvGrpSpPr>
          <p:cNvPr id="12" name="Group 11"/>
          <p:cNvGrpSpPr/>
          <p:nvPr/>
        </p:nvGrpSpPr>
        <p:grpSpPr>
          <a:xfrm>
            <a:off x="1749088" y="-48905"/>
            <a:ext cx="10425474" cy="1131278"/>
            <a:chOff x="-120200" y="-114302"/>
            <a:chExt cx="18364202" cy="1676402"/>
          </a:xfrm>
        </p:grpSpPr>
        <p:pic>
          <p:nvPicPr>
            <p:cNvPr id="1034" name="Picture 10" descr="Hình ảnh Kính Hiển Vi Khoa Học Thiết Kế Vector PNG , Biểu Tượn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14302"/>
              <a:ext cx="1676400" cy="1676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A1318A5-4108-550A-8A85-470D421E254D}"/>
                </a:ext>
              </a:extLst>
            </p:cNvPr>
            <p:cNvSpPr/>
            <p:nvPr/>
          </p:nvSpPr>
          <p:spPr>
            <a:xfrm rot="5400000">
              <a:off x="9039041" y="-7983411"/>
              <a:ext cx="45719" cy="1836420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8" name="Slide Number Placeholder 7"/>
          <p:cNvSpPr>
            <a:spLocks noGrp="1"/>
          </p:cNvSpPr>
          <p:nvPr>
            <p:ph type="sldNum" idx="12"/>
          </p:nvPr>
        </p:nvSpPr>
        <p:spPr/>
        <p:txBody>
          <a:bodyPr/>
          <a:lstStyle/>
          <a:p>
            <a:fld id="{7884ACE1-D090-4212-A066-1311DF8658A2}" type="slidenum">
              <a:rPr lang="en-US" smtClean="0"/>
              <a:t>3</a:t>
            </a:fld>
            <a:endParaRPr lang="en-US"/>
          </a:p>
        </p:txBody>
      </p:sp>
      <p:sp>
        <p:nvSpPr>
          <p:cNvPr id="14" name="TextBox 5"/>
          <p:cNvSpPr txBox="1"/>
          <p:nvPr/>
        </p:nvSpPr>
        <p:spPr>
          <a:xfrm>
            <a:off x="1981966" y="586"/>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Tree>
    <p:extLst>
      <p:ext uri="{BB962C8B-B14F-4D97-AF65-F5344CB8AC3E}">
        <p14:creationId xmlns:p14="http://schemas.microsoft.com/office/powerpoint/2010/main" val="1266121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DT - THUỐC TRỪ SÂU ĐÃ BỊ KHAI TỬ TỪ... - Beautiful Chemistry ..."/>
          <p:cNvPicPr>
            <a:picLocks noChangeAspect="1" noChangeArrowheads="1"/>
          </p:cNvPicPr>
          <p:nvPr/>
        </p:nvPicPr>
        <p:blipFill rotWithShape="1">
          <a:blip r:embed="rId2">
            <a:extLst>
              <a:ext uri="{28A0092B-C50C-407E-A947-70E740481C1C}">
                <a14:useLocalDpi xmlns:a14="http://schemas.microsoft.com/office/drawing/2010/main" val="0"/>
              </a:ext>
            </a:extLst>
          </a:blip>
          <a:srcRect b="6186"/>
          <a:stretch/>
        </p:blipFill>
        <p:spPr bwMode="auto">
          <a:xfrm>
            <a:off x="6433403" y="1544359"/>
            <a:ext cx="4662227" cy="437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604" name="Picture 4" descr="Sách hay - Vì sao DDT bị cấm sử dụng? DDT là loại thuốc trừ sâu đ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06" y="1544359"/>
            <a:ext cx="5861847" cy="437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30</a:t>
            </a:fld>
            <a:endParaRPr lang="en-US"/>
          </a:p>
        </p:txBody>
      </p:sp>
      <p:pic>
        <p:nvPicPr>
          <p:cNvPr id="5" name="Picture 4"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7" name="Rectangle 6">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635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ốc trừ sâu DDT từng dược coi là tốt cho sức khỏe' vào 50 năm tr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17" y="65617"/>
            <a:ext cx="11669183" cy="6563915"/>
          </a:xfrm>
          <a:prstGeom prst="rect">
            <a:avLst/>
          </a:prstGeom>
        </p:spPr>
      </p:pic>
      <p:sp>
        <p:nvSpPr>
          <p:cNvPr id="3" name="Slide Number Placeholder 2"/>
          <p:cNvSpPr>
            <a:spLocks noGrp="1"/>
          </p:cNvSpPr>
          <p:nvPr>
            <p:ph type="sldNum" idx="12"/>
          </p:nvPr>
        </p:nvSpPr>
        <p:spPr/>
        <p:txBody>
          <a:bodyPr/>
          <a:lstStyle/>
          <a:p>
            <a:fld id="{7884ACE1-D090-4212-A066-1311DF8658A2}" type="slidenum">
              <a:rPr lang="en-US" smtClean="0"/>
              <a:t>31</a:t>
            </a:fld>
            <a:endParaRPr lang="en-US"/>
          </a:p>
        </p:txBody>
      </p:sp>
    </p:spTree>
    <p:extLst>
      <p:ext uri="{BB962C8B-B14F-4D97-AF65-F5344CB8AC3E}">
        <p14:creationId xmlns:p14="http://schemas.microsoft.com/office/powerpoint/2010/main" val="2672083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3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48655656"/>
              </p:ext>
            </p:extLst>
          </p:nvPr>
        </p:nvGraphicFramePr>
        <p:xfrm>
          <a:off x="139130" y="1522902"/>
          <a:ext cx="11582400" cy="5336794"/>
        </p:xfrm>
        <a:graphic>
          <a:graphicData uri="http://schemas.openxmlformats.org/drawingml/2006/table">
            <a:tbl>
              <a:tblPr firstRow="1" firstCol="1" bandRow="1">
                <a:tableStyleId>{5C22544A-7EE6-4342-B048-85BDC9FD1C3A}</a:tableStyleId>
              </a:tblPr>
              <a:tblGrid>
                <a:gridCol w="1036292">
                  <a:extLst>
                    <a:ext uri="{9D8B030D-6E8A-4147-A177-3AD203B41FA5}">
                      <a16:colId xmlns:a16="http://schemas.microsoft.com/office/drawing/2014/main" val="1050745088"/>
                    </a:ext>
                  </a:extLst>
                </a:gridCol>
                <a:gridCol w="1363062">
                  <a:extLst>
                    <a:ext uri="{9D8B030D-6E8A-4147-A177-3AD203B41FA5}">
                      <a16:colId xmlns:a16="http://schemas.microsoft.com/office/drawing/2014/main" val="783426068"/>
                    </a:ext>
                  </a:extLst>
                </a:gridCol>
                <a:gridCol w="3289110">
                  <a:extLst>
                    <a:ext uri="{9D8B030D-6E8A-4147-A177-3AD203B41FA5}">
                      <a16:colId xmlns:a16="http://schemas.microsoft.com/office/drawing/2014/main" val="2580107419"/>
                    </a:ext>
                  </a:extLst>
                </a:gridCol>
                <a:gridCol w="3673931">
                  <a:extLst>
                    <a:ext uri="{9D8B030D-6E8A-4147-A177-3AD203B41FA5}">
                      <a16:colId xmlns:a16="http://schemas.microsoft.com/office/drawing/2014/main" val="898093413"/>
                    </a:ext>
                  </a:extLst>
                </a:gridCol>
                <a:gridCol w="2220005">
                  <a:extLst>
                    <a:ext uri="{9D8B030D-6E8A-4147-A177-3AD203B41FA5}">
                      <a16:colId xmlns:a16="http://schemas.microsoft.com/office/drawing/2014/main" val="2397752154"/>
                    </a:ext>
                  </a:extLst>
                </a:gridCol>
              </a:tblGrid>
              <a:tr h="669262">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Thành phần</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Tác dụng</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dirty="0" err="1">
                          <a:effectLst/>
                          <a:latin typeface="Calibri" panose="020F0502020204030204" pitchFamily="34" charset="0"/>
                          <a:cs typeface="Calibri" panose="020F0502020204030204" pitchFamily="34" charset="0"/>
                        </a:rPr>
                        <a:t>Cơ</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chế</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gây</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đột</a:t>
                      </a:r>
                      <a:r>
                        <a:rPr lang="en-US" sz="2550" dirty="0">
                          <a:effectLst/>
                          <a:latin typeface="Calibri" panose="020F0502020204030204" pitchFamily="34" charset="0"/>
                          <a:cs typeface="Calibri" panose="020F0502020204030204" pitchFamily="34" charset="0"/>
                        </a:rPr>
                        <a:t> </a:t>
                      </a:r>
                      <a:r>
                        <a:rPr lang="en-US" sz="2550" dirty="0" err="1">
                          <a:effectLst/>
                          <a:latin typeface="Calibri" panose="020F0502020204030204" pitchFamily="34" charset="0"/>
                          <a:cs typeface="Calibri" panose="020F0502020204030204" pitchFamily="34" charset="0"/>
                        </a:rPr>
                        <a:t>biến</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Hậu quả</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550">
                          <a:effectLst/>
                          <a:latin typeface="Calibri" panose="020F0502020204030204" pitchFamily="34" charset="0"/>
                          <a:cs typeface="Calibri" panose="020F0502020204030204" pitchFamily="34" charset="0"/>
                        </a:rPr>
                        <a:t>Thực trạng sử dụng hiện nay</a:t>
                      </a:r>
                      <a:endParaRPr lang="en-US" sz="255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extLst>
                  <a:ext uri="{0D108BD9-81ED-4DB2-BD59-A6C34878D82A}">
                    <a16:rowId xmlns:a16="http://schemas.microsoft.com/office/drawing/2014/main" val="1437068806"/>
                  </a:ext>
                </a:extLst>
              </a:tr>
              <a:tr h="4099227">
                <a:tc>
                  <a:txBody>
                    <a:bodyPr/>
                    <a:lstStyle/>
                    <a:p>
                      <a:pPr algn="ctr"/>
                      <a:r>
                        <a:rPr lang="en-US" sz="255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800" b="1" i="0" u="none" strike="noStrike" cap="none"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rPr>
                        <a:t>Thuốc</a:t>
                      </a:r>
                      <a:r>
                        <a:rPr lang="en-US" sz="2800" b="1" i="0" u="none" strike="noStrike" cap="none"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800" b="1" i="0" u="none" strike="noStrike" cap="none"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rPr>
                        <a:t>trừ</a:t>
                      </a:r>
                      <a:r>
                        <a:rPr lang="en-US" sz="2800" b="1" i="0" u="none" strike="noStrike" cap="none"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rPr>
                        <a:t> </a:t>
                      </a:r>
                      <a:r>
                        <a:rPr lang="en-US" sz="2800" b="1" i="0" u="none" strike="noStrike" cap="none"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rPr>
                        <a:t>sâu</a:t>
                      </a:r>
                      <a:r>
                        <a:rPr lang="en-US" sz="2800" b="1" i="0" u="none" strike="noStrike" cap="none"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rPr>
                        <a:t> DDT</a:t>
                      </a:r>
                      <a:endParaRPr lang="en-US" sz="2800" b="1" i="0" u="none" strike="noStrike" cap="none"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Arial"/>
                      </a:endParaRPr>
                    </a:p>
                  </a:txBody>
                  <a:tcPr marL="45720" marR="45720" marT="0" marB="0"/>
                </a:tc>
                <a:tc>
                  <a:txBody>
                    <a:bodyPr/>
                    <a:lstStyle/>
                    <a:p>
                      <a:pPr algn="ctr">
                        <a:lnSpc>
                          <a:spcPct val="115000"/>
                        </a:lnSpc>
                        <a:spcAft>
                          <a:spcPts val="0"/>
                        </a:spcAft>
                      </a:pP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Diệt</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nhiều</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loại</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côn</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trùng</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gây</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 </a:t>
                      </a:r>
                      <a:r>
                        <a:rPr lang="en-US" sz="2550" b="0" i="0" u="none" strike="noStrike" cap="none" dirty="0" err="1" smtClean="0">
                          <a:solidFill>
                            <a:schemeClr val="dk1"/>
                          </a:solidFill>
                          <a:effectLst/>
                          <a:latin typeface="Calibri" panose="020F0502020204030204" pitchFamily="34" charset="0"/>
                          <a:ea typeface="+mn-ea"/>
                          <a:cs typeface="Calibri" panose="020F0502020204030204" pitchFamily="34" charset="0"/>
                          <a:sym typeface="Arial"/>
                        </a:rPr>
                        <a:t>hại</a:t>
                      </a:r>
                      <a:r>
                        <a:rPr lang="vi-VN" sz="2550" b="0" i="0" kern="1200" dirty="0" smtClean="0">
                          <a:solidFill>
                            <a:schemeClr val="dk1"/>
                          </a:solidFill>
                          <a:effectLst/>
                          <a:latin typeface="Calibri" panose="020F0502020204030204" pitchFamily="34" charset="0"/>
                          <a:ea typeface="+mn-ea"/>
                          <a:cs typeface="Calibri" panose="020F0502020204030204" pitchFamily="34" charset="0"/>
                        </a:rPr>
                        <a:t>.</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vi-VN"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Trong cơ thể người, DDT tồn tại rất lâu trong mô mỡ, trong tuyến sữa của phụ nữ mang thai và cho con bú. Ở một số loài chim (như hồng hạc), DDT ngăn cản sự hình thành vỏ trứng, nên trứng vỡ trước khi chim con nở.</a:t>
                      </a:r>
                      <a:endParaRPr lang="en-US" sz="255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rtl="0" fontAlgn="t">
                        <a:spcBef>
                          <a:spcPts val="0"/>
                        </a:spcBef>
                        <a:spcAft>
                          <a:spcPts val="0"/>
                        </a:spcAft>
                      </a:pPr>
                      <a:r>
                        <a:rPr lang="vi-VN" sz="2550" b="0" i="0" u="none" strike="noStrike" cap="none" dirty="0">
                          <a:solidFill>
                            <a:schemeClr val="dk1"/>
                          </a:solidFill>
                          <a:effectLst/>
                          <a:latin typeface="Calibri" panose="020F0502020204030204" pitchFamily="34" charset="0"/>
                          <a:ea typeface="+mn-ea"/>
                          <a:cs typeface="Calibri" panose="020F0502020204030204" pitchFamily="34" charset="0"/>
                          <a:sym typeface="Arial"/>
                        </a:rPr>
                        <a:t>Gây rối loạn thần kinh ngoại biên, làm tê liệt bộ phận hoặc toàn bộ hệ thần kinh. Gây rối loạn hoocmôn ở người và động vật, và nhất là tác nhân gây đột biến, gây ung thư rất nguy hiểm.</a:t>
                      </a:r>
                    </a:p>
                  </a:txBody>
                  <a:tcPr marL="68580" marR="68580"/>
                </a:tc>
                <a:tc>
                  <a:txBody>
                    <a:bodyPr/>
                    <a:lstStyle/>
                    <a:p>
                      <a:pPr algn="just">
                        <a:lnSpc>
                          <a:spcPct val="115000"/>
                        </a:lnSpc>
                        <a:spcAft>
                          <a:spcPts val="0"/>
                        </a:spcAft>
                      </a:pPr>
                      <a:r>
                        <a:rPr lang="vi-VN"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Từ năm 1970, chính phủ Thuỵ Điển chính thức ra điều luật không được sử dụng DDT. Hoa Kỳ đã cấm sử dụng DDT từ năm 1972</a:t>
                      </a:r>
                      <a:r>
                        <a:rPr lang="en-US" sz="2550" b="0" i="0" u="none" strike="noStrike" cap="none" dirty="0" smtClean="0">
                          <a:solidFill>
                            <a:schemeClr val="dk1"/>
                          </a:solidFill>
                          <a:effectLst/>
                          <a:latin typeface="Calibri" panose="020F0502020204030204" pitchFamily="34" charset="0"/>
                          <a:ea typeface="+mn-ea"/>
                          <a:cs typeface="Calibri" panose="020F0502020204030204" pitchFamily="34" charset="0"/>
                          <a:sym typeface="Arial"/>
                        </a:rPr>
                        <a:t>.</a:t>
                      </a:r>
                      <a:endParaRPr lang="en-US" sz="255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700918870"/>
                  </a:ext>
                </a:extLst>
              </a:tr>
            </a:tbl>
          </a:graphicData>
        </a:graphic>
      </p:graphicFrame>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008391" y="661128"/>
            <a:ext cx="996253" cy="996253"/>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t>32</a:t>
            </a:fld>
            <a:endParaRPr lang="en-US"/>
          </a:p>
        </p:txBody>
      </p:sp>
      <p:pic>
        <p:nvPicPr>
          <p:cNvPr id="12" name="Picture 11"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4" name="Rectangle 13">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60384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ipter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83" y="1093817"/>
            <a:ext cx="4251258" cy="4902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8" name="Picture 4" descr="Insecticide Dipterex Trichlorfon 80% Sp, 97% Tc Veterinary Medic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663" y="1134452"/>
            <a:ext cx="5165574" cy="4861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7884ACE1-D090-4212-A066-1311DF8658A2}" type="slidenum">
              <a:rPr lang="en-US" smtClean="0"/>
              <a:t>33</a:t>
            </a:fld>
            <a:endParaRPr lang="en-US"/>
          </a:p>
        </p:txBody>
      </p:sp>
      <p:sp>
        <p:nvSpPr>
          <p:cNvPr id="3" name="Rectangle 2"/>
          <p:cNvSpPr/>
          <p:nvPr/>
        </p:nvSpPr>
        <p:spPr>
          <a:xfrm>
            <a:off x="5081441" y="6100012"/>
            <a:ext cx="4212756" cy="584775"/>
          </a:xfrm>
          <a:prstGeom prst="rect">
            <a:avLst/>
          </a:prstGeom>
          <a:solidFill>
            <a:schemeClr val="accent6">
              <a:lumMod val="20000"/>
              <a:lumOff val="80000"/>
            </a:schemeClr>
          </a:solidFill>
        </p:spPr>
        <p:txBody>
          <a:bodyPr wrap="none">
            <a:spAutoFit/>
          </a:bodyPr>
          <a:lstStyle/>
          <a:p>
            <a:pPr algn="ct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Thuốc</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tẩy</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giun</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Dipterex</a:t>
            </a:r>
            <a:endPar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8" name="Rectangle 7">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39077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31" y="990600"/>
            <a:ext cx="10073783" cy="558743"/>
          </a:xfrm>
          <a:prstGeom prst="rect">
            <a:avLst/>
          </a:prstGeom>
        </p:spPr>
        <p:txBody>
          <a:bodyPr wrap="none">
            <a:spAutoFit/>
          </a:bodyPr>
          <a:lstStyle/>
          <a:p>
            <a:pPr algn="ctr">
              <a:lnSpc>
                <a:spcPct val="115000"/>
              </a:lnSpc>
            </a:pPr>
            <a:r>
              <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KẾT QUẢ TÌM HIỂU TÁC HẠI GÂY ĐỘT BIẾN 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38474049"/>
              </p:ext>
            </p:extLst>
          </p:nvPr>
        </p:nvGraphicFramePr>
        <p:xfrm>
          <a:off x="180444" y="1549400"/>
          <a:ext cx="11582400" cy="5085799"/>
        </p:xfrm>
        <a:graphic>
          <a:graphicData uri="http://schemas.openxmlformats.org/drawingml/2006/table">
            <a:tbl>
              <a:tblPr firstRow="1" firstCol="1" bandRow="1">
                <a:tableStyleId>{5C22544A-7EE6-4342-B048-85BDC9FD1C3A}</a:tableStyleId>
              </a:tblPr>
              <a:tblGrid>
                <a:gridCol w="1036292">
                  <a:extLst>
                    <a:ext uri="{9D8B030D-6E8A-4147-A177-3AD203B41FA5}">
                      <a16:colId xmlns:a16="http://schemas.microsoft.com/office/drawing/2014/main" val="1050745088"/>
                    </a:ext>
                  </a:extLst>
                </a:gridCol>
                <a:gridCol w="1593461">
                  <a:extLst>
                    <a:ext uri="{9D8B030D-6E8A-4147-A177-3AD203B41FA5}">
                      <a16:colId xmlns:a16="http://schemas.microsoft.com/office/drawing/2014/main" val="783426068"/>
                    </a:ext>
                  </a:extLst>
                </a:gridCol>
                <a:gridCol w="2621610">
                  <a:extLst>
                    <a:ext uri="{9D8B030D-6E8A-4147-A177-3AD203B41FA5}">
                      <a16:colId xmlns:a16="http://schemas.microsoft.com/office/drawing/2014/main" val="2580107419"/>
                    </a:ext>
                  </a:extLst>
                </a:gridCol>
                <a:gridCol w="3739486">
                  <a:extLst>
                    <a:ext uri="{9D8B030D-6E8A-4147-A177-3AD203B41FA5}">
                      <a16:colId xmlns:a16="http://schemas.microsoft.com/office/drawing/2014/main" val="898093413"/>
                    </a:ext>
                  </a:extLst>
                </a:gridCol>
                <a:gridCol w="2591551">
                  <a:extLst>
                    <a:ext uri="{9D8B030D-6E8A-4147-A177-3AD203B41FA5}">
                      <a16:colId xmlns:a16="http://schemas.microsoft.com/office/drawing/2014/main" val="2397752154"/>
                    </a:ext>
                  </a:extLst>
                </a:gridCol>
              </a:tblGrid>
              <a:tr h="784148">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Thành phần</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Tác dụng</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dirty="0" err="1">
                          <a:effectLst/>
                          <a:latin typeface="Calibri" panose="020F0502020204030204" pitchFamily="34" charset="0"/>
                          <a:cs typeface="Calibri" panose="020F0502020204030204" pitchFamily="34" charset="0"/>
                        </a:rPr>
                        <a:t>Cơ</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chế</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gây</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đột</a:t>
                      </a:r>
                      <a:r>
                        <a:rPr lang="en-US" sz="2400" dirty="0">
                          <a:effectLst/>
                          <a:latin typeface="Calibri" panose="020F0502020204030204" pitchFamily="34" charset="0"/>
                          <a:cs typeface="Calibri" panose="020F0502020204030204" pitchFamily="34" charset="0"/>
                        </a:rPr>
                        <a:t> </a:t>
                      </a:r>
                      <a:r>
                        <a:rPr lang="en-US" sz="2400" dirty="0" err="1">
                          <a:effectLst/>
                          <a:latin typeface="Calibri" panose="020F0502020204030204" pitchFamily="34" charset="0"/>
                          <a:cs typeface="Calibri" panose="020F0502020204030204" pitchFamily="34" charset="0"/>
                        </a:rPr>
                        <a:t>biến</a:t>
                      </a:r>
                      <a:endParaRPr lang="en-US" sz="24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Hậu quả</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tc>
                  <a:txBody>
                    <a:bodyPr/>
                    <a:lstStyle/>
                    <a:p>
                      <a:pPr algn="ctr">
                        <a:lnSpc>
                          <a:spcPct val="115000"/>
                        </a:lnSpc>
                        <a:spcAft>
                          <a:spcPts val="0"/>
                        </a:spcAft>
                      </a:pPr>
                      <a:r>
                        <a:rPr lang="en-US" sz="2400">
                          <a:effectLst/>
                          <a:latin typeface="Calibri" panose="020F0502020204030204" pitchFamily="34" charset="0"/>
                          <a:cs typeface="Calibri" panose="020F0502020204030204" pitchFamily="34" charset="0"/>
                        </a:rPr>
                        <a:t>Thực trạng sử dụng hiện nay</a:t>
                      </a:r>
                      <a:endParaRPr lang="en-US" sz="240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nchor="ctr"/>
                </a:tc>
                <a:extLst>
                  <a:ext uri="{0D108BD9-81ED-4DB2-BD59-A6C34878D82A}">
                    <a16:rowId xmlns:a16="http://schemas.microsoft.com/office/drawing/2014/main" val="1437068806"/>
                  </a:ext>
                </a:extLst>
              </a:tr>
              <a:tr h="4269252">
                <a:tc>
                  <a:txBody>
                    <a:bodyPr/>
                    <a:lstStyle/>
                    <a:p>
                      <a:pPr algn="ct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Thuốc</a:t>
                      </a:r>
                      <a:r>
                        <a:rPr lang="en-US" sz="240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tẩy</a:t>
                      </a:r>
                      <a:r>
                        <a:rPr lang="en-US" sz="240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giun</a:t>
                      </a:r>
                      <a:r>
                        <a:rPr lang="en-US" sz="2400" b="1" dirty="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chemeClr val="bg1"/>
                          </a:solidFill>
                          <a:latin typeface="Calibri" panose="020F0502020204030204" pitchFamily="34" charset="0"/>
                          <a:ea typeface="Times New Roman" panose="02020603050405020304" pitchFamily="18" charset="0"/>
                          <a:cs typeface="Calibri" panose="020F0502020204030204" pitchFamily="34" charset="0"/>
                        </a:rPr>
                        <a:t>Dipterex</a:t>
                      </a:r>
                      <a:endParaRPr lang="en-US" sz="24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tc>
                <a:tc>
                  <a:txBody>
                    <a:bodyPr/>
                    <a:lstStyle/>
                    <a:p>
                      <a:pPr algn="ctr">
                        <a:lnSpc>
                          <a:spcPct val="115000"/>
                        </a:lnSpc>
                        <a:spcAft>
                          <a:spcPts val="0"/>
                        </a:spcAft>
                      </a:pPr>
                      <a:r>
                        <a:rPr lang="vi-VN" sz="2400" b="0" i="0" kern="1200" dirty="0" smtClean="0">
                          <a:solidFill>
                            <a:schemeClr val="dk1"/>
                          </a:solidFill>
                          <a:effectLst/>
                          <a:latin typeface="Calibri" panose="020F0502020204030204" pitchFamily="34" charset="0"/>
                          <a:ea typeface="+mn-ea"/>
                          <a:cs typeface="Calibri" panose="020F0502020204030204" pitchFamily="34" charset="0"/>
                        </a:rPr>
                        <a:t>Dipterex được sử dụng để diệt nấm, giáp xác, giun sán cho hiệu quả cao.</a:t>
                      </a:r>
                      <a:endParaRPr lang="en-US" sz="240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vi-VN" sz="2400" b="0" i="0" kern="1200" dirty="0" smtClean="0">
                          <a:solidFill>
                            <a:schemeClr val="dk1"/>
                          </a:solidFill>
                          <a:effectLst/>
                          <a:latin typeface="Calibri" panose="020F0502020204030204" pitchFamily="34" charset="0"/>
                          <a:ea typeface="+mn-ea"/>
                          <a:cs typeface="Calibri" panose="020F0502020204030204" pitchFamily="34" charset="0"/>
                        </a:rPr>
                        <a:t>Sau khi hóa chất tiếp xúc qua da trong vài phút hay kéo dài trong vài giờ, thuốc sẽ thấm qua da, đi vào máu và tác động đến chức năng thần kinh do ức chế enzyme cholinesterase. </a:t>
                      </a:r>
                      <a:endParaRPr lang="en-US" sz="240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vi-VN" sz="2400" b="0" i="0" kern="1200" dirty="0" smtClean="0">
                          <a:solidFill>
                            <a:schemeClr val="dk1"/>
                          </a:solidFill>
                          <a:effectLst/>
                          <a:latin typeface="Calibri" panose="020F0502020204030204" pitchFamily="34" charset="0"/>
                          <a:ea typeface="+mn-ea"/>
                          <a:cs typeface="Calibri" panose="020F0502020204030204" pitchFamily="34" charset="0"/>
                        </a:rPr>
                        <a:t>Một số triệu chứng gặp phải như buồn nôn, nôn mửa, tiêu chảy, đau bụng, nhức đầu, chóng mặt, đau mắt, mờ mắt, chảy nước mắt, đổ mồ hôi hay hôn mê. Bên cạnh đó, hóa chất này còn gây độc mãn tính đối với người sử dụng. </a:t>
                      </a:r>
                      <a:endParaRPr lang="en-US" sz="2400" kern="1200" dirty="0">
                        <a:solidFill>
                          <a:schemeClr val="dk1"/>
                        </a:solidFill>
                        <a:effectLst/>
                        <a:latin typeface="Calibri" panose="020F0502020204030204" pitchFamily="34" charset="0"/>
                        <a:ea typeface="+mn-ea"/>
                        <a:cs typeface="Calibri" panose="020F0502020204030204" pitchFamily="34" charset="0"/>
                      </a:endParaRPr>
                    </a:p>
                  </a:txBody>
                  <a:tcPr marL="45720" marR="45720" marT="0" marB="0"/>
                </a:tc>
                <a:tc>
                  <a:txBody>
                    <a:bodyPr/>
                    <a:lstStyle/>
                    <a:p>
                      <a:pPr algn="just">
                        <a:lnSpc>
                          <a:spcPct val="115000"/>
                        </a:lnSpc>
                        <a:spcAft>
                          <a:spcPts val="0"/>
                        </a:spcAft>
                      </a:pP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Dipterex</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Trichlorfon</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là</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một</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trong</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các</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loại</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hóa</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chất</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cấm</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sử</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dụng</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của</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bộ</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thủy</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sản</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theo</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Quyết</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định</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số</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07/2005/QĐ-BTS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ngày</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24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tháng</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2 </a:t>
                      </a:r>
                      <a:r>
                        <a:rPr lang="en-US" sz="2400" b="0" i="0" kern="1200" dirty="0" err="1" smtClean="0">
                          <a:solidFill>
                            <a:schemeClr val="dk1"/>
                          </a:solidFill>
                          <a:effectLst/>
                          <a:latin typeface="Calibri" panose="020F0502020204030204" pitchFamily="34" charset="0"/>
                          <a:ea typeface="+mn-ea"/>
                          <a:cs typeface="Calibri" panose="020F0502020204030204" pitchFamily="34" charset="0"/>
                        </a:rPr>
                        <a:t>năm</a:t>
                      </a:r>
                      <a:r>
                        <a:rPr lang="en-US" sz="2400" b="0" i="0" kern="1200" dirty="0" smtClean="0">
                          <a:solidFill>
                            <a:schemeClr val="dk1"/>
                          </a:solidFill>
                          <a:effectLst/>
                          <a:latin typeface="Calibri" panose="020F0502020204030204" pitchFamily="34" charset="0"/>
                          <a:ea typeface="+mn-ea"/>
                          <a:cs typeface="Calibri" panose="020F0502020204030204" pitchFamily="34" charset="0"/>
                        </a:rPr>
                        <a:t> 2005.</a:t>
                      </a:r>
                      <a:endParaRPr lang="en-US" sz="24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700918870"/>
                  </a:ext>
                </a:extLst>
              </a:tr>
            </a:tbl>
          </a:graphicData>
        </a:graphic>
      </p:graphicFrame>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853849" y="769827"/>
            <a:ext cx="1000288" cy="1000288"/>
          </a:xfrm>
          <a:prstGeom prst="rect">
            <a:avLst/>
          </a:prstGeom>
        </p:spPr>
      </p:pic>
      <p:sp>
        <p:nvSpPr>
          <p:cNvPr id="9" name="Slide Number Placeholder 8"/>
          <p:cNvSpPr>
            <a:spLocks noGrp="1"/>
          </p:cNvSpPr>
          <p:nvPr>
            <p:ph type="sldNum" idx="12"/>
          </p:nvPr>
        </p:nvSpPr>
        <p:spPr/>
        <p:txBody>
          <a:bodyPr/>
          <a:lstStyle/>
          <a:p>
            <a:fld id="{7884ACE1-D090-4212-A066-1311DF8658A2}" type="slidenum">
              <a:rPr lang="en-US" smtClean="0"/>
              <a:t>34</a:t>
            </a:fld>
            <a:endParaRPr lang="en-US"/>
          </a:p>
        </p:txBody>
      </p:sp>
      <p:pic>
        <p:nvPicPr>
          <p:cNvPr id="12" name="Picture 11"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4" name="Rectangle 13">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05382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35</a:t>
            </a:fld>
            <a:endParaRPr lang="en-US"/>
          </a:p>
        </p:txBody>
      </p:sp>
      <p:sp>
        <p:nvSpPr>
          <p:cNvPr id="3" name="Rectangle 2"/>
          <p:cNvSpPr/>
          <p:nvPr/>
        </p:nvSpPr>
        <p:spPr>
          <a:xfrm>
            <a:off x="3870514" y="906594"/>
            <a:ext cx="6924865" cy="2677656"/>
          </a:xfrm>
          <a:prstGeom prst="rect">
            <a:avLst/>
          </a:prstGeom>
        </p:spPr>
        <p:txBody>
          <a:bodyPr wrap="square">
            <a:spAutoFit/>
          </a:bodyPr>
          <a:lstStyle/>
          <a:p>
            <a:r>
              <a:rPr lang="vi-VN" sz="2800" dirty="0">
                <a:solidFill>
                  <a:schemeClr val="dk1"/>
                </a:solidFill>
                <a:latin typeface="Calibri" panose="020F0502020204030204" pitchFamily="34" charset="0"/>
                <a:cs typeface="Calibri" panose="020F0502020204030204" pitchFamily="34" charset="0"/>
              </a:rPr>
              <a:t>Khi tiếp xúc nhiều với dipterex xuất hiện một số biểu hiện như: giảm trí nhớ, mất tập trung, mất phương hướng, trầm cảm, ác mộng, mộng du và buồn ngủ hoặc mất ngủ. Các biểu hiện khác như đau đầu, buồn nôn, suy nhược, chán ăn, và mệt mỏi.</a:t>
            </a:r>
            <a:endParaRPr lang="en-US" sz="2800" dirty="0"/>
          </a:p>
        </p:txBody>
      </p:sp>
      <p:pic>
        <p:nvPicPr>
          <p:cNvPr id="1026" name="Picture 2" descr="Xử trí khẩn cấp khi bị ngộ độc thuốc trừ sâ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63" y="1182648"/>
            <a:ext cx="3268117" cy="4481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ướng dẫn sơ cứu cho người ngộ độc thuốc trừ sâu - Y Khoa Diam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344" y="3584250"/>
            <a:ext cx="4743971" cy="3166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8" name="Rectangle 7">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106591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5600" y="1086394"/>
            <a:ext cx="7364678" cy="377667"/>
          </a:xfrm>
          <a:prstGeom prst="rect">
            <a:avLst/>
          </a:prstGeom>
        </p:spPr>
        <p:txBody>
          <a:bodyPr lIns="0" tIns="0" rIns="0" bIns="0" rtlCol="0" anchor="t">
            <a:spAutoFit/>
          </a:bodyPr>
          <a:lstStyle/>
          <a:p>
            <a:pPr>
              <a:lnSpc>
                <a:spcPts val="2800"/>
              </a:lnSpc>
            </a:pPr>
            <a:r>
              <a:rPr lang="en-US" sz="3200" dirty="0" err="1">
                <a:solidFill>
                  <a:srgbClr val="E56900"/>
                </a:solidFill>
                <a:latin typeface="Calibri" panose="020F0502020204030204" pitchFamily="34" charset="0"/>
                <a:cs typeface="Calibri" panose="020F0502020204030204" pitchFamily="34" charset="0"/>
              </a:rPr>
              <a:t>Luyện</a:t>
            </a:r>
            <a:r>
              <a:rPr lang="en-US" sz="3200" dirty="0">
                <a:solidFill>
                  <a:srgbClr val="E56900"/>
                </a:solidFill>
                <a:latin typeface="Calibri" panose="020F0502020204030204" pitchFamily="34" charset="0"/>
                <a:cs typeface="Calibri" panose="020F0502020204030204" pitchFamily="34" charset="0"/>
              </a:rPr>
              <a:t> </a:t>
            </a:r>
            <a:r>
              <a:rPr lang="en-US" sz="3200" dirty="0" err="1">
                <a:solidFill>
                  <a:srgbClr val="E56900"/>
                </a:solidFill>
                <a:latin typeface="Calibri" panose="020F0502020204030204" pitchFamily="34" charset="0"/>
                <a:cs typeface="Calibri" panose="020F0502020204030204" pitchFamily="34" charset="0"/>
              </a:rPr>
              <a:t>tập</a:t>
            </a:r>
            <a:endParaRPr lang="en-US" sz="3200" dirty="0">
              <a:solidFill>
                <a:srgbClr val="E56900"/>
              </a:solidFill>
              <a:latin typeface="Calibri" panose="020F0502020204030204" pitchFamily="34" charset="0"/>
              <a:cs typeface="Calibri" panose="020F0502020204030204" pitchFamily="34" charset="0"/>
            </a:endParaRPr>
          </a:p>
        </p:txBody>
      </p:sp>
      <p:sp>
        <p:nvSpPr>
          <p:cNvPr id="6" name="TextBox 6"/>
          <p:cNvSpPr txBox="1"/>
          <p:nvPr/>
        </p:nvSpPr>
        <p:spPr>
          <a:xfrm>
            <a:off x="254000" y="1445467"/>
            <a:ext cx="9656117" cy="468141"/>
          </a:xfrm>
          <a:prstGeom prst="rect">
            <a:avLst/>
          </a:prstGeom>
        </p:spPr>
        <p:txBody>
          <a:bodyPr lIns="0" tIns="0" rIns="0" bIns="0" rtlCol="0" anchor="t">
            <a:spAutoFit/>
          </a:bodyPr>
          <a:lstStyle/>
          <a:p>
            <a:pPr>
              <a:lnSpc>
                <a:spcPts val="3640"/>
              </a:lnSpc>
            </a:pPr>
            <a:r>
              <a:rPr lang="en-US" sz="3600" dirty="0" err="1">
                <a:solidFill>
                  <a:srgbClr val="004AAD"/>
                </a:solidFill>
                <a:latin typeface="Calibri" panose="020F0502020204030204" pitchFamily="34" charset="0"/>
                <a:cs typeface="Calibri" panose="020F0502020204030204" pitchFamily="34" charset="0"/>
              </a:rPr>
              <a:t>Trò</a:t>
            </a:r>
            <a:r>
              <a:rPr lang="en-US" sz="3600" dirty="0">
                <a:solidFill>
                  <a:srgbClr val="004AAD"/>
                </a:solidFill>
                <a:latin typeface="Calibri" panose="020F0502020204030204" pitchFamily="34" charset="0"/>
                <a:cs typeface="Calibri" panose="020F0502020204030204" pitchFamily="34" charset="0"/>
              </a:rPr>
              <a:t> </a:t>
            </a:r>
            <a:r>
              <a:rPr lang="en-US" sz="3600" dirty="0" err="1">
                <a:solidFill>
                  <a:srgbClr val="004AAD"/>
                </a:solidFill>
                <a:latin typeface="Calibri" panose="020F0502020204030204" pitchFamily="34" charset="0"/>
                <a:cs typeface="Calibri" panose="020F0502020204030204" pitchFamily="34" charset="0"/>
              </a:rPr>
              <a:t>chơi</a:t>
            </a:r>
            <a:r>
              <a:rPr lang="en-US" sz="3600" dirty="0">
                <a:solidFill>
                  <a:srgbClr val="004AAD"/>
                </a:solidFill>
                <a:latin typeface="Calibri" panose="020F0502020204030204" pitchFamily="34" charset="0"/>
                <a:cs typeface="Calibri" panose="020F0502020204030204" pitchFamily="34" charset="0"/>
              </a:rPr>
              <a:t> </a:t>
            </a:r>
            <a:r>
              <a:rPr lang="en-US" sz="3600" dirty="0" err="1">
                <a:solidFill>
                  <a:srgbClr val="004AAD"/>
                </a:solidFill>
                <a:latin typeface="Calibri" panose="020F0502020204030204" pitchFamily="34" charset="0"/>
                <a:cs typeface="Calibri" panose="020F0502020204030204" pitchFamily="34" charset="0"/>
              </a:rPr>
              <a:t>Quizizz</a:t>
            </a:r>
            <a:endParaRPr lang="en-US" sz="3600" dirty="0">
              <a:solidFill>
                <a:srgbClr val="004AAD"/>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3098801" y="1445467"/>
            <a:ext cx="5841999" cy="4858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p:cNvSpPr>
            <a:spLocks noGrp="1"/>
          </p:cNvSpPr>
          <p:nvPr>
            <p:ph type="sldNum" idx="12"/>
          </p:nvPr>
        </p:nvSpPr>
        <p:spPr/>
        <p:txBody>
          <a:bodyPr/>
          <a:lstStyle/>
          <a:p>
            <a:fld id="{7884ACE1-D090-4212-A066-1311DF8658A2}" type="slidenum">
              <a:rPr lang="en-US" smtClean="0"/>
              <a:t>36</a:t>
            </a:fld>
            <a:endParaRPr lang="en-US"/>
          </a:p>
        </p:txBody>
      </p:sp>
      <p:pic>
        <p:nvPicPr>
          <p:cNvPr id="13" name="Picture 12"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278763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4275" t="15625" r="35944" b="19792"/>
          <a:stretch/>
        </p:blipFill>
        <p:spPr>
          <a:xfrm>
            <a:off x="1854200" y="1574402"/>
            <a:ext cx="7221561" cy="5267491"/>
          </a:xfrm>
          <a:prstGeom prst="rect">
            <a:avLst/>
          </a:prstGeom>
        </p:spPr>
      </p:pic>
      <p:sp>
        <p:nvSpPr>
          <p:cNvPr id="3" name="Rectangle 2"/>
          <p:cNvSpPr/>
          <p:nvPr/>
        </p:nvSpPr>
        <p:spPr>
          <a:xfrm>
            <a:off x="1371599" y="150433"/>
            <a:ext cx="10201701" cy="1549783"/>
          </a:xfrm>
          <a:prstGeom prst="rect">
            <a:avLst/>
          </a:prstGeom>
        </p:spPr>
        <p:txBody>
          <a:bodyPr wrap="square">
            <a:spAutoFit/>
          </a:bodyPr>
          <a:lstStyle/>
          <a:p>
            <a:pPr algn="ctr">
              <a:lnSpc>
                <a:spcPct val="115000"/>
              </a:lnSpc>
            </a:pPr>
            <a:r>
              <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BÁO CÁO KẾT QUẢ </a:t>
            </a: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THỰC HÀNH:  </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pP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QUAN SÁT ĐỘT BIẾN</a:t>
            </a:r>
            <a:r>
              <a:rPr lang="en-US" sz="2800" dirty="0">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NHIỄM SẮC THỂ; </a:t>
            </a:r>
            <a:endParaRPr 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pP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TÌM HIỂU TÁC HẠI GÂY ĐỘT BIẾN</a:t>
            </a:r>
            <a:r>
              <a:rPr lang="en-US" sz="2800" dirty="0">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CỦA MỘT SỐ CHẤT ĐỘC</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fld id="{7884ACE1-D090-4212-A066-1311DF8658A2}" type="slidenum">
              <a:rPr lang="en-US" smtClean="0"/>
              <a:t>37</a:t>
            </a:fld>
            <a:endParaRPr lang="en-US"/>
          </a:p>
        </p:txBody>
      </p:sp>
    </p:spTree>
    <p:extLst>
      <p:ext uri="{BB962C8B-B14F-4D97-AF65-F5344CB8AC3E}">
        <p14:creationId xmlns:p14="http://schemas.microsoft.com/office/powerpoint/2010/main" val="1149957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38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8435788"/>
              </p:ext>
            </p:extLst>
          </p:nvPr>
        </p:nvGraphicFramePr>
        <p:xfrm>
          <a:off x="134958" y="3440935"/>
          <a:ext cx="11896392" cy="3110496"/>
        </p:xfrm>
        <a:graphic>
          <a:graphicData uri="http://schemas.openxmlformats.org/drawingml/2006/table">
            <a:tbl>
              <a:tblPr firstRow="1" bandRow="1">
                <a:tableStyleId>{0505E3EF-67EA-436B-97B2-0124C06EBD24}</a:tableStyleId>
              </a:tblPr>
              <a:tblGrid>
                <a:gridCol w="834033">
                  <a:extLst>
                    <a:ext uri="{9D8B030D-6E8A-4147-A177-3AD203B41FA5}">
                      <a16:colId xmlns:a16="http://schemas.microsoft.com/office/drawing/2014/main" val="3266808172"/>
                    </a:ext>
                  </a:extLst>
                </a:gridCol>
                <a:gridCol w="1815152">
                  <a:extLst>
                    <a:ext uri="{9D8B030D-6E8A-4147-A177-3AD203B41FA5}">
                      <a16:colId xmlns:a16="http://schemas.microsoft.com/office/drawing/2014/main" val="3304284118"/>
                    </a:ext>
                  </a:extLst>
                </a:gridCol>
                <a:gridCol w="1774209">
                  <a:extLst>
                    <a:ext uri="{9D8B030D-6E8A-4147-A177-3AD203B41FA5}">
                      <a16:colId xmlns:a16="http://schemas.microsoft.com/office/drawing/2014/main" val="4281861289"/>
                    </a:ext>
                  </a:extLst>
                </a:gridCol>
                <a:gridCol w="3070747">
                  <a:extLst>
                    <a:ext uri="{9D8B030D-6E8A-4147-A177-3AD203B41FA5}">
                      <a16:colId xmlns:a16="http://schemas.microsoft.com/office/drawing/2014/main" val="560716729"/>
                    </a:ext>
                  </a:extLst>
                </a:gridCol>
                <a:gridCol w="1351128">
                  <a:extLst>
                    <a:ext uri="{9D8B030D-6E8A-4147-A177-3AD203B41FA5}">
                      <a16:colId xmlns:a16="http://schemas.microsoft.com/office/drawing/2014/main" val="3462280591"/>
                    </a:ext>
                  </a:extLst>
                </a:gridCol>
                <a:gridCol w="3051123">
                  <a:extLst>
                    <a:ext uri="{9D8B030D-6E8A-4147-A177-3AD203B41FA5}">
                      <a16:colId xmlns:a16="http://schemas.microsoft.com/office/drawing/2014/main" val="2323093486"/>
                    </a:ext>
                  </a:extLst>
                </a:gridCol>
              </a:tblGrid>
              <a:tr h="370840">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rgbClr val="C00000"/>
                          </a:solidFill>
                          <a:latin typeface="Calibri" panose="020F0502020204030204" pitchFamily="34" charset="0"/>
                          <a:ea typeface="+mn-ea"/>
                          <a:cs typeface="Calibri" panose="020F0502020204030204" pitchFamily="34" charset="0"/>
                        </a:rPr>
                        <a:t>STT</a:t>
                      </a: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Đối</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tượng</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Bộ</a:t>
                      </a:r>
                      <a:r>
                        <a:rPr lang="en-US" sz="2400" b="1" kern="1200" dirty="0">
                          <a:solidFill>
                            <a:srgbClr val="C00000"/>
                          </a:solidFill>
                          <a:latin typeface="Calibri" panose="020F0502020204030204" pitchFamily="34" charset="0"/>
                          <a:ea typeface="+mn-ea"/>
                          <a:cs typeface="Calibri" panose="020F0502020204030204" pitchFamily="34" charset="0"/>
                        </a:rPr>
                        <a:t> NST </a:t>
                      </a:r>
                      <a:r>
                        <a:rPr lang="en-US" sz="2400" b="1" kern="1200" dirty="0" err="1">
                          <a:solidFill>
                            <a:srgbClr val="C00000"/>
                          </a:solidFill>
                          <a:latin typeface="Calibri" panose="020F0502020204030204" pitchFamily="34" charset="0"/>
                          <a:ea typeface="+mn-ea"/>
                          <a:cs typeface="Calibri" panose="020F0502020204030204" pitchFamily="34" charset="0"/>
                        </a:rPr>
                        <a:t>bình</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thường</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Bộ</a:t>
                      </a:r>
                      <a:r>
                        <a:rPr lang="en-US" sz="2400" b="1" kern="1200" dirty="0">
                          <a:solidFill>
                            <a:srgbClr val="C00000"/>
                          </a:solidFill>
                          <a:latin typeface="Calibri" panose="020F0502020204030204" pitchFamily="34" charset="0"/>
                          <a:ea typeface="+mn-ea"/>
                          <a:cs typeface="Calibri" panose="020F0502020204030204" pitchFamily="34" charset="0"/>
                        </a:rPr>
                        <a:t> NST </a:t>
                      </a:r>
                      <a:r>
                        <a:rPr lang="en-US" sz="2400" b="1" kern="1200" dirty="0" err="1">
                          <a:solidFill>
                            <a:srgbClr val="C00000"/>
                          </a:solidFill>
                          <a:latin typeface="Calibri" panose="020F0502020204030204" pitchFamily="34" charset="0"/>
                          <a:ea typeface="+mn-ea"/>
                          <a:cs typeface="Calibri" panose="020F0502020204030204" pitchFamily="34" charset="0"/>
                        </a:rPr>
                        <a:t>đột</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biến</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rgbClr val="C00000"/>
                          </a:solidFill>
                          <a:latin typeface="Calibri" panose="020F0502020204030204" pitchFamily="34" charset="0"/>
                          <a:ea typeface="+mn-ea"/>
                          <a:cs typeface="Calibri" panose="020F0502020204030204" pitchFamily="34" charset="0"/>
                        </a:rPr>
                        <a:t>Dạng</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đột</a:t>
                      </a:r>
                      <a:r>
                        <a:rPr lang="en-US" sz="2400" b="1" kern="1200" dirty="0">
                          <a:solidFill>
                            <a:srgbClr val="C00000"/>
                          </a:solidFill>
                          <a:latin typeface="Calibri" panose="020F0502020204030204" pitchFamily="34" charset="0"/>
                          <a:ea typeface="+mn-ea"/>
                          <a:cs typeface="Calibri" panose="020F0502020204030204" pitchFamily="34" charset="0"/>
                        </a:rPr>
                        <a:t> </a:t>
                      </a:r>
                      <a:r>
                        <a:rPr lang="en-US" sz="2400" b="1" kern="1200" dirty="0" err="1">
                          <a:solidFill>
                            <a:srgbClr val="C00000"/>
                          </a:solidFill>
                          <a:latin typeface="Calibri" panose="020F0502020204030204" pitchFamily="34" charset="0"/>
                          <a:ea typeface="+mn-ea"/>
                          <a:cs typeface="Calibri" panose="020F0502020204030204" pitchFamily="34" charset="0"/>
                        </a:rPr>
                        <a:t>biến</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err="1" smtClean="0">
                          <a:solidFill>
                            <a:srgbClr val="C00000"/>
                          </a:solidFill>
                          <a:latin typeface="Calibri" panose="020F0502020204030204" pitchFamily="34" charset="0"/>
                          <a:ea typeface="+mn-ea"/>
                          <a:cs typeface="Calibri" panose="020F0502020204030204" pitchFamily="34" charset="0"/>
                        </a:rPr>
                        <a:t>Hình</a:t>
                      </a:r>
                      <a:r>
                        <a:rPr lang="en-US" sz="2000" b="1" kern="1200" dirty="0" smtClean="0">
                          <a:solidFill>
                            <a:srgbClr val="C00000"/>
                          </a:solidFill>
                          <a:latin typeface="Calibri" panose="020F0502020204030204" pitchFamily="34" charset="0"/>
                          <a:ea typeface="+mn-ea"/>
                          <a:cs typeface="Calibri" panose="020F0502020204030204" pitchFamily="34" charset="0"/>
                        </a:rPr>
                        <a:t> </a:t>
                      </a:r>
                      <a:r>
                        <a:rPr lang="en-US" sz="2000" b="1" kern="1200" dirty="0" err="1" smtClean="0">
                          <a:solidFill>
                            <a:srgbClr val="C00000"/>
                          </a:solidFill>
                          <a:latin typeface="Calibri" panose="020F0502020204030204" pitchFamily="34" charset="0"/>
                          <a:ea typeface="+mn-ea"/>
                          <a:cs typeface="Calibri" panose="020F0502020204030204" pitchFamily="34" charset="0"/>
                        </a:rPr>
                        <a:t>vẽ</a:t>
                      </a:r>
                      <a:r>
                        <a:rPr lang="en-US" sz="2000" b="1" kern="1200" dirty="0" smtClean="0">
                          <a:solidFill>
                            <a:srgbClr val="C00000"/>
                          </a:solidFill>
                          <a:latin typeface="Calibri" panose="020F0502020204030204" pitchFamily="34" charset="0"/>
                          <a:ea typeface="+mn-ea"/>
                          <a:cs typeface="Calibri" panose="020F0502020204030204" pitchFamily="34" charset="0"/>
                        </a:rPr>
                        <a:t> minh </a:t>
                      </a:r>
                      <a:r>
                        <a:rPr lang="en-US" sz="2000" b="1" kern="1200" dirty="0" err="1" smtClean="0">
                          <a:solidFill>
                            <a:srgbClr val="C00000"/>
                          </a:solidFill>
                          <a:latin typeface="Calibri" panose="020F0502020204030204" pitchFamily="34" charset="0"/>
                          <a:ea typeface="+mn-ea"/>
                          <a:cs typeface="Calibri" panose="020F0502020204030204" pitchFamily="34" charset="0"/>
                        </a:rPr>
                        <a:t>họa</a:t>
                      </a:r>
                      <a:endParaRPr lang="en-US" sz="2000" b="1" kern="1200" dirty="0" smtClean="0">
                        <a:solidFill>
                          <a:srgbClr val="C00000"/>
                        </a:solidFill>
                        <a:latin typeface="Calibri" panose="020F0502020204030204" pitchFamily="34" charset="0"/>
                        <a:ea typeface="+mn-ea"/>
                        <a:cs typeface="Calibri" panose="020F0502020204030204" pitchFamily="34" charset="0"/>
                      </a:endParaRPr>
                    </a:p>
                    <a:p>
                      <a:endParaRPr lang="en-US" dirty="0"/>
                    </a:p>
                  </a:txBody>
                  <a:tcPr/>
                </a:tc>
                <a:extLst>
                  <a:ext uri="{0D108BD9-81ED-4DB2-BD59-A6C34878D82A}">
                    <a16:rowId xmlns:a16="http://schemas.microsoft.com/office/drawing/2014/main" val="1626679851"/>
                  </a:ext>
                </a:extLst>
              </a:tr>
              <a:tr h="1354848">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rgbClr val="7030A0"/>
                          </a:solidFill>
                          <a:latin typeface="Calibri" panose="020F0502020204030204" pitchFamily="34" charset="0"/>
                          <a:ea typeface="+mn-ea"/>
                          <a:cs typeface="Calibri" panose="020F0502020204030204" pitchFamily="34" charset="0"/>
                        </a:rPr>
                        <a:t>1</a:t>
                      </a: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chemeClr val="tx1"/>
                          </a:solidFill>
                          <a:latin typeface="Calibri" panose="020F0502020204030204" pitchFamily="34" charset="0"/>
                          <a:ea typeface="+mn-ea"/>
                          <a:cs typeface="Calibri" panose="020F0502020204030204" pitchFamily="34" charset="0"/>
                        </a:rPr>
                        <a:t>Tiêu</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bản</a:t>
                      </a:r>
                      <a:r>
                        <a:rPr lang="en-US" sz="2400" b="1" kern="1200" dirty="0">
                          <a:solidFill>
                            <a:schemeClr val="tx1"/>
                          </a:solidFill>
                          <a:latin typeface="Calibri" panose="020F0502020204030204" pitchFamily="34" charset="0"/>
                          <a:ea typeface="+mn-ea"/>
                          <a:cs typeface="Calibri" panose="020F0502020204030204" pitchFamily="34" charset="0"/>
                        </a:rPr>
                        <a:t> NST ở </a:t>
                      </a:r>
                      <a:r>
                        <a:rPr lang="en-US" sz="2400" b="1" kern="1200" dirty="0" err="1">
                          <a:solidFill>
                            <a:schemeClr val="tx1"/>
                          </a:solidFill>
                          <a:latin typeface="Calibri" panose="020F0502020204030204" pitchFamily="34" charset="0"/>
                          <a:ea typeface="+mn-ea"/>
                          <a:cs typeface="Calibri" panose="020F0502020204030204" pitchFamily="34" charset="0"/>
                        </a:rPr>
                        <a:t>người</a:t>
                      </a:r>
                      <a:endParaRPr lang="en-US" sz="24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chemeClr val="tx1"/>
                          </a:solidFill>
                          <a:latin typeface="Calibri" panose="020F0502020204030204" pitchFamily="34" charset="0"/>
                          <a:ea typeface="+mn-ea"/>
                          <a:cs typeface="Calibri" panose="020F0502020204030204" pitchFamily="34" charset="0"/>
                        </a:rPr>
                        <a:t>2n = 46</a:t>
                      </a: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a:solidFill>
                            <a:schemeClr val="tx1"/>
                          </a:solidFill>
                          <a:latin typeface="Calibri" panose="020F0502020204030204" pitchFamily="34" charset="0"/>
                          <a:ea typeface="+mn-ea"/>
                          <a:cs typeface="Calibri" panose="020F0502020204030204" pitchFamily="34" charset="0"/>
                        </a:rPr>
                        <a:t>2n = 47 (2n + 1</a:t>
                      </a:r>
                      <a:r>
                        <a:rPr lang="en-US" sz="2400" b="1" kern="1200" dirty="0" smtClean="0">
                          <a:solidFill>
                            <a:schemeClr val="tx1"/>
                          </a:solidFill>
                          <a:latin typeface="Calibri" panose="020F0502020204030204" pitchFamily="34" charset="0"/>
                          <a:ea typeface="+mn-ea"/>
                          <a:cs typeface="Calibri" panose="020F0502020204030204" pitchFamily="34" charset="0"/>
                        </a:rPr>
                        <a:t>,</a:t>
                      </a:r>
                    </a:p>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smtClean="0">
                          <a:solidFill>
                            <a:schemeClr val="tx1"/>
                          </a:solidFill>
                          <a:latin typeface="Calibri" panose="020F0502020204030204" pitchFamily="34" charset="0"/>
                          <a:ea typeface="+mn-ea"/>
                          <a:cs typeface="Calibri" panose="020F0502020204030204" pitchFamily="34" charset="0"/>
                        </a:rPr>
                        <a:t> </a:t>
                      </a:r>
                      <a:r>
                        <a:rPr lang="en-US" sz="2400" b="1" kern="1200" dirty="0">
                          <a:solidFill>
                            <a:schemeClr val="tx1"/>
                          </a:solidFill>
                          <a:latin typeface="Calibri" panose="020F0502020204030204" pitchFamily="34" charset="0"/>
                          <a:ea typeface="+mn-ea"/>
                          <a:cs typeface="Calibri" panose="020F0502020204030204" pitchFamily="34" charset="0"/>
                        </a:rPr>
                        <a:t>3 </a:t>
                      </a:r>
                      <a:r>
                        <a:rPr lang="en-US" sz="2400" b="1" kern="1200" dirty="0" err="1">
                          <a:solidFill>
                            <a:schemeClr val="tx1"/>
                          </a:solidFill>
                          <a:latin typeface="Calibri" panose="020F0502020204030204" pitchFamily="34" charset="0"/>
                          <a:ea typeface="+mn-ea"/>
                          <a:cs typeface="Calibri" panose="020F0502020204030204" pitchFamily="34" charset="0"/>
                        </a:rPr>
                        <a:t>nhiễm</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sắc</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thể</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số</a:t>
                      </a:r>
                      <a:r>
                        <a:rPr lang="en-US" sz="2400" b="1" kern="1200" dirty="0">
                          <a:solidFill>
                            <a:schemeClr val="tx1"/>
                          </a:solidFill>
                          <a:latin typeface="Calibri" panose="020F0502020204030204" pitchFamily="34" charset="0"/>
                          <a:ea typeface="+mn-ea"/>
                          <a:cs typeface="Calibri" panose="020F0502020204030204" pitchFamily="34" charset="0"/>
                        </a:rPr>
                        <a:t> 21)</a:t>
                      </a:r>
                    </a:p>
                  </a:txBody>
                  <a:tcPr marL="68580" marR="68580" marT="0" marB="0"/>
                </a:tc>
                <a:tc>
                  <a:txBody>
                    <a:bodyPr/>
                    <a:lstStyle/>
                    <a:p>
                      <a:pPr marL="0" algn="ctr" defTabSz="457200" rtl="0" eaLnBrk="1" fontAlgn="base" latinLnBrk="0" hangingPunct="1">
                        <a:lnSpc>
                          <a:spcPct val="115000"/>
                        </a:lnSpc>
                        <a:spcBef>
                          <a:spcPct val="0"/>
                        </a:spcBef>
                        <a:spcAft>
                          <a:spcPct val="0"/>
                        </a:spcAft>
                        <a:buClrTx/>
                        <a:buSzTx/>
                        <a:buFont typeface="Wingdings 3" panose="05040102010807070707" pitchFamily="18" charset="2"/>
                        <a:buNone/>
                      </a:pPr>
                      <a:r>
                        <a:rPr lang="en-US" sz="2400" b="1" kern="1200" dirty="0" err="1">
                          <a:solidFill>
                            <a:schemeClr val="tx1"/>
                          </a:solidFill>
                          <a:latin typeface="Calibri" panose="020F0502020204030204" pitchFamily="34" charset="0"/>
                          <a:ea typeface="+mn-ea"/>
                          <a:cs typeface="Calibri" panose="020F0502020204030204" pitchFamily="34" charset="0"/>
                        </a:rPr>
                        <a:t>Đột</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biến</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lệch</a:t>
                      </a:r>
                      <a:r>
                        <a:rPr lang="en-US" sz="2400" b="1" kern="1200" dirty="0">
                          <a:solidFill>
                            <a:schemeClr val="tx1"/>
                          </a:solidFill>
                          <a:latin typeface="Calibri" panose="020F0502020204030204" pitchFamily="34" charset="0"/>
                          <a:ea typeface="+mn-ea"/>
                          <a:cs typeface="Calibri" panose="020F0502020204030204" pitchFamily="34" charset="0"/>
                        </a:rPr>
                        <a:t> </a:t>
                      </a:r>
                      <a:r>
                        <a:rPr lang="en-US" sz="2400" b="1" kern="1200" dirty="0" err="1">
                          <a:solidFill>
                            <a:schemeClr val="tx1"/>
                          </a:solidFill>
                          <a:latin typeface="Calibri" panose="020F0502020204030204" pitchFamily="34" charset="0"/>
                          <a:ea typeface="+mn-ea"/>
                          <a:cs typeface="Calibri" panose="020F0502020204030204" pitchFamily="34" charset="0"/>
                        </a:rPr>
                        <a:t>bội</a:t>
                      </a:r>
                      <a:endParaRPr lang="en-US" sz="2400" b="1" kern="1200" dirty="0">
                        <a:solidFill>
                          <a:schemeClr val="tx1"/>
                        </a:solidFill>
                        <a:latin typeface="Calibri" panose="020F0502020204030204" pitchFamily="34" charset="0"/>
                        <a:ea typeface="+mn-ea"/>
                        <a:cs typeface="Calibri" panose="020F0502020204030204" pitchFamily="34" charset="0"/>
                      </a:endParaRPr>
                    </a:p>
                  </a:txBody>
                  <a:tcPr marL="68580" marR="68580" marT="0" marB="0"/>
                </a:tc>
                <a:tc>
                  <a:txBody>
                    <a:bodyPr/>
                    <a:lstStyle/>
                    <a:p>
                      <a:endParaRPr lang="en-US"/>
                    </a:p>
                  </a:txBody>
                  <a:tcPr/>
                </a:tc>
                <a:extLst>
                  <a:ext uri="{0D108BD9-81ED-4DB2-BD59-A6C34878D82A}">
                    <a16:rowId xmlns:a16="http://schemas.microsoft.com/office/drawing/2014/main" val="481769366"/>
                  </a:ext>
                </a:extLst>
              </a:tr>
              <a:tr h="37084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1200" dirty="0" smtClean="0">
                          <a:solidFill>
                            <a:srgbClr val="7030A0"/>
                          </a:solidFill>
                          <a:latin typeface="Calibri" panose="020F0502020204030204" pitchFamily="34" charset="0"/>
                          <a:ea typeface="+mn-ea"/>
                          <a:cs typeface="Calibri" panose="020F0502020204030204" pitchFamily="34" charset="0"/>
                        </a:rPr>
                        <a:t>2</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311748416"/>
                  </a:ext>
                </a:extLst>
              </a:tr>
              <a:tr h="37084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1200" dirty="0" smtClean="0">
                          <a:solidFill>
                            <a:srgbClr val="7030A0"/>
                          </a:solidFill>
                          <a:latin typeface="Calibri" panose="020F0502020204030204" pitchFamily="34" charset="0"/>
                          <a:ea typeface="+mn-ea"/>
                          <a:cs typeface="Calibri" panose="020F0502020204030204" pitchFamily="34" charset="0"/>
                        </a:rPr>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0461149"/>
                  </a:ext>
                </a:extLst>
              </a:tr>
            </a:tbl>
          </a:graphicData>
        </a:graphic>
      </p:graphicFrame>
      <p:sp>
        <p:nvSpPr>
          <p:cNvPr id="5" name="TextBox 4"/>
          <p:cNvSpPr txBox="1"/>
          <p:nvPr/>
        </p:nvSpPr>
        <p:spPr>
          <a:xfrm>
            <a:off x="2895600" y="53792"/>
            <a:ext cx="5943600" cy="584775"/>
          </a:xfrm>
          <a:prstGeom prst="rect">
            <a:avLst/>
          </a:prstGeom>
          <a:solidFill>
            <a:srgbClr val="92D050"/>
          </a:solidFill>
        </p:spPr>
        <p:txBody>
          <a:bodyPr>
            <a:spAutoFit/>
          </a:bodyPr>
          <a:lstStyle/>
          <a:p>
            <a:pPr indent="-8890" algn="ctr">
              <a:spcBef>
                <a:spcPts val="0"/>
              </a:spcBef>
              <a:spcAft>
                <a:spcPts val="0"/>
              </a:spcAft>
              <a:defRPr/>
            </a:pP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BÁO CÁO </a:t>
            </a:r>
            <a:r>
              <a:rPr lang="en-US" sz="3200" b="1" dirty="0" smtClean="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KẾT QUẢ </a:t>
            </a: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THÍ NGHIỆM</a:t>
            </a:r>
          </a:p>
        </p:txBody>
      </p:sp>
      <p:sp>
        <p:nvSpPr>
          <p:cNvPr id="6" name="TextBox 5"/>
          <p:cNvSpPr txBox="1">
            <a:spLocks noChangeArrowheads="1"/>
          </p:cNvSpPr>
          <p:nvPr/>
        </p:nvSpPr>
        <p:spPr bwMode="auto">
          <a:xfrm>
            <a:off x="-38100" y="775733"/>
            <a:ext cx="11811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 typeface="Wingdings 3" panose="05040102010807070707" pitchFamily="18" charset="2"/>
              <a:buNone/>
            </a:pPr>
            <a:r>
              <a:rPr lang="vi-VN" altLang="en-US" sz="2800" b="1" dirty="0">
                <a:solidFill>
                  <a:srgbClr val="FF0000"/>
                </a:solidFill>
                <a:latin typeface="Calibri" panose="020F0502020204030204" pitchFamily="34" charset="0"/>
                <a:cs typeface="Calibri" panose="020F0502020204030204" pitchFamily="34" charset="0"/>
              </a:rPr>
              <a:t>1. Mục đích thực hiện nghiên cứu</a:t>
            </a:r>
          </a:p>
          <a:p>
            <a:pPr algn="just" eaLnBrk="1" hangingPunct="1">
              <a:spcBef>
                <a:spcPct val="0"/>
              </a:spcBef>
              <a:buClrTx/>
              <a:buSzTx/>
              <a:buFont typeface="Wingdings 3" panose="05040102010807070707" pitchFamily="18" charset="2"/>
              <a:buNone/>
            </a:pPr>
            <a:r>
              <a:rPr lang="vi-VN" altLang="en-US" sz="2800" b="1" dirty="0">
                <a:solidFill>
                  <a:srgbClr val="FFFF00"/>
                </a:solidFill>
                <a:latin typeface="Calibri" panose="020F0502020204030204" pitchFamily="34" charset="0"/>
                <a:cs typeface="Calibri" panose="020F0502020204030204" pitchFamily="34" charset="0"/>
              </a:rPr>
              <a:t>	</a:t>
            </a:r>
            <a:r>
              <a:rPr lang="vi-VN" altLang="en-US" sz="2800" b="1" dirty="0">
                <a:latin typeface="Calibri" panose="020F0502020204030204" pitchFamily="34" charset="0"/>
                <a:cs typeface="Calibri" panose="020F0502020204030204" pitchFamily="34" charset="0"/>
              </a:rPr>
              <a:t>Thực hành, quan sát được đột biến NST trên tiêu bản cố định và tạm thời; tìm hiểu được tác hại gây đột biến ở người của một số chất độc (dioxin, thuốc diệt cỏ 2,4D,...).</a:t>
            </a:r>
          </a:p>
          <a:p>
            <a:pPr algn="just" eaLnBrk="1" hangingPunct="1">
              <a:spcBef>
                <a:spcPct val="0"/>
              </a:spcBef>
              <a:buClrTx/>
              <a:buSzTx/>
              <a:buFont typeface="Wingdings 3" panose="05040102010807070707" pitchFamily="18" charset="2"/>
              <a:buNone/>
            </a:pPr>
            <a:r>
              <a:rPr lang="vi-VN" altLang="en-US" sz="2800" b="1" dirty="0">
                <a:solidFill>
                  <a:srgbClr val="FF0000"/>
                </a:solidFill>
                <a:latin typeface="Calibri" panose="020F0502020204030204" pitchFamily="34" charset="0"/>
                <a:cs typeface="Calibri" panose="020F0502020204030204" pitchFamily="34" charset="0"/>
              </a:rPr>
              <a:t>2. Kết quả và giải thích</a:t>
            </a:r>
          </a:p>
          <a:p>
            <a:pPr algn="just" eaLnBrk="1" hangingPunct="1">
              <a:spcBef>
                <a:spcPct val="0"/>
              </a:spcBef>
              <a:buClrTx/>
              <a:buSzTx/>
              <a:buFont typeface="Wingdings 3" panose="05040102010807070707" pitchFamily="18" charset="2"/>
              <a:buNone/>
            </a:pPr>
            <a:r>
              <a:rPr lang="en-US" altLang="en-US" sz="2800" b="1" dirty="0">
                <a:latin typeface="Calibri" panose="020F0502020204030204" pitchFamily="34" charset="0"/>
                <a:cs typeface="Calibri" panose="020F0502020204030204" pitchFamily="34" charset="0"/>
              </a:rPr>
              <a:t>	</a:t>
            </a:r>
            <a:r>
              <a:rPr lang="vi-VN" altLang="en-US" sz="2800" b="1" dirty="0">
                <a:latin typeface="Calibri" panose="020F0502020204030204" pitchFamily="34" charset="0"/>
                <a:cs typeface="Calibri" panose="020F0502020204030204" pitchFamily="34" charset="0"/>
              </a:rPr>
              <a:t>Kết quả quan sát đột biến NST: </a:t>
            </a:r>
          </a:p>
        </p:txBody>
      </p:sp>
      <p:pic>
        <p:nvPicPr>
          <p:cNvPr id="7" name="Picture 6" descr="Hội chứng Down: Nguyên nhân, triệu chứng và sàng lọc bệ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7479" y="4337416"/>
            <a:ext cx="2674083" cy="12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5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39</a:t>
            </a:fld>
            <a:endParaRPr lang="en-US"/>
          </a:p>
        </p:txBody>
      </p:sp>
      <p:sp>
        <p:nvSpPr>
          <p:cNvPr id="3" name="TextBox 2"/>
          <p:cNvSpPr txBox="1"/>
          <p:nvPr/>
        </p:nvSpPr>
        <p:spPr>
          <a:xfrm>
            <a:off x="2895600" y="53792"/>
            <a:ext cx="5943600" cy="584775"/>
          </a:xfrm>
          <a:prstGeom prst="rect">
            <a:avLst/>
          </a:prstGeom>
          <a:solidFill>
            <a:srgbClr val="92D050"/>
          </a:solidFill>
        </p:spPr>
        <p:txBody>
          <a:bodyPr>
            <a:spAutoFit/>
          </a:bodyPr>
          <a:lstStyle/>
          <a:p>
            <a:pPr indent="-8890" algn="ctr">
              <a:spcBef>
                <a:spcPts val="0"/>
              </a:spcBef>
              <a:spcAft>
                <a:spcPts val="0"/>
              </a:spcAft>
              <a:defRPr/>
            </a:pP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BÁO CÁO </a:t>
            </a:r>
            <a:r>
              <a:rPr lang="en-US" sz="3200" b="1" dirty="0" smtClean="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KẾT QUẢ </a:t>
            </a:r>
            <a:r>
              <a:rPr lang="en-US" sz="3200" b="1" dirty="0">
                <a:ln>
                  <a:solidFill>
                    <a:prstClr val="white"/>
                  </a:solidFill>
                </a:ln>
                <a:solidFill>
                  <a:srgbClr val="FF0000"/>
                </a:solidFill>
                <a:latin typeface="Calibri" panose="020F0502020204030204" pitchFamily="34" charset="0"/>
                <a:ea typeface="Arial" panose="020B0604020202020204" pitchFamily="34" charset="0"/>
                <a:cs typeface="Calibri" panose="020F0502020204030204" pitchFamily="34" charset="0"/>
              </a:rPr>
              <a:t>THÍ NGHIỆM</a:t>
            </a:r>
          </a:p>
        </p:txBody>
      </p:sp>
      <p:sp>
        <p:nvSpPr>
          <p:cNvPr id="4" name="TextBox 3"/>
          <p:cNvSpPr txBox="1">
            <a:spLocks noChangeArrowheads="1"/>
          </p:cNvSpPr>
          <p:nvPr/>
        </p:nvSpPr>
        <p:spPr bwMode="auto">
          <a:xfrm>
            <a:off x="163204" y="878716"/>
            <a:ext cx="11925300" cy="5755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Tác hại của một số loại hóa chất đối với con người: gây ảnh hưởng nặng nề tới sức khỏe và để lại di chứng lâu dài, nghiêm trọng có thể dẫn tới ung thư, đột biến hoặc tử vong.</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Một số biện pháp phòng chống sự tác động của các chất độc gây đột biến đến con người:</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Đưa các loại chất độc có thể gây đột biến vào danh sách cấm sử dụng và kiểm soát chặt chẽ.</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Tuyên tuyền về tác hại của các chất độc.</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Nếu bắt buộc phải sử dụng trong một số trường hợp, phải tuân thủ nghiêm ngặt các quy tắc an toàn, mặc đồ bảo hộ cẩn thận.</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Sau khi sử dụng chất độc, nếu thấy cơ thể có dấu hiệu bất thường, lập tức đến trung tâm y tế gần nhất.</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Nghiêm túc chấp hành hướng dẫn của nhà nước về các loại chất độc.</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Thường xuyên kiểm tra sức khỏe tổng quát, tầm soát ung thư định kì.</a:t>
            </a:r>
          </a:p>
          <a:p>
            <a:pPr eaLnBrk="1" hangingPunct="1">
              <a:spcBef>
                <a:spcPct val="0"/>
              </a:spcBef>
              <a:buClrTx/>
              <a:buSzTx/>
              <a:buFont typeface="Wingdings 3" panose="05040102010807070707" pitchFamily="18" charset="2"/>
              <a:buNone/>
            </a:pPr>
            <a:r>
              <a:rPr lang="vi-VN" altLang="en-US" sz="2300" b="1" dirty="0">
                <a:solidFill>
                  <a:srgbClr val="FF0000"/>
                </a:solidFill>
                <a:latin typeface="Calibri" panose="020F0502020204030204" pitchFamily="34" charset="0"/>
                <a:cs typeface="Calibri" panose="020F0502020204030204" pitchFamily="34" charset="0"/>
              </a:rPr>
              <a:t>3. Kết luận</a:t>
            </a:r>
          </a:p>
          <a:p>
            <a:pPr>
              <a:spcBef>
                <a:spcPct val="0"/>
              </a:spcBef>
              <a:buClrTx/>
              <a:buSzTx/>
              <a:buNone/>
            </a:pPr>
            <a:r>
              <a:rPr lang="en-US" altLang="en-US" sz="2300" b="1" dirty="0" smtClean="0">
                <a:solidFill>
                  <a:srgbClr val="FFFF00"/>
                </a:solidFill>
                <a:latin typeface="Calibri" panose="020F0502020204030204" pitchFamily="34" charset="0"/>
                <a:cs typeface="Calibri" panose="020F0502020204030204" pitchFamily="34" charset="0"/>
              </a:rPr>
              <a:t>* </a:t>
            </a:r>
            <a:r>
              <a:rPr lang="vi-VN" altLang="en-US" sz="2300" dirty="0" smtClean="0">
                <a:latin typeface="Calibri" panose="020F0502020204030204" pitchFamily="34" charset="0"/>
                <a:cs typeface="Calibri" panose="020F0502020204030204" pitchFamily="34" charset="0"/>
              </a:rPr>
              <a:t>Có </a:t>
            </a:r>
            <a:r>
              <a:rPr lang="vi-VN" altLang="en-US" sz="2300" dirty="0">
                <a:latin typeface="Calibri" panose="020F0502020204030204" pitchFamily="34" charset="0"/>
                <a:cs typeface="Calibri" panose="020F0502020204030204" pitchFamily="34" charset="0"/>
              </a:rPr>
              <a:t>thể quan sát được hình thái và số lượng NST một cách rõ ràng ở kì giữa và kì sau bằng kính hiển vi.</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Các chất độc có khả năng gây đột biến đều gây hại rất lớn tới sức khỏe con người.</a:t>
            </a:r>
          </a:p>
          <a:p>
            <a:pPr eaLnBrk="1" hangingPunct="1">
              <a:spcBef>
                <a:spcPct val="0"/>
              </a:spcBef>
              <a:buClrTx/>
              <a:buSzTx/>
              <a:buFont typeface="Wingdings 3" panose="05040102010807070707" pitchFamily="18" charset="2"/>
              <a:buNone/>
            </a:pPr>
            <a:r>
              <a:rPr lang="vi-VN" altLang="en-US" sz="2300" dirty="0">
                <a:latin typeface="Calibri" panose="020F0502020204030204" pitchFamily="34" charset="0"/>
                <a:cs typeface="Calibri" panose="020F0502020204030204" pitchFamily="34" charset="0"/>
              </a:rPr>
              <a:t>•	Phần lớn các đột biến NST là có hại.</a:t>
            </a:r>
          </a:p>
        </p:txBody>
      </p:sp>
    </p:spTree>
    <p:extLst>
      <p:ext uri="{BB962C8B-B14F-4D97-AF65-F5344CB8AC3E}">
        <p14:creationId xmlns:p14="http://schemas.microsoft.com/office/powerpoint/2010/main" val="23774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left)">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wipe(left)">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wipe(left)">
                                      <p:cBhvr>
                                        <p:cTn id="57" dur="5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wipe(left)">
                                      <p:cBhvr>
                                        <p:cTn id="62" dur="5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wipe(left)">
                                      <p:cBhvr>
                                        <p:cTn id="6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89903867"/>
              </p:ext>
            </p:extLst>
          </p:nvPr>
        </p:nvGraphicFramePr>
        <p:xfrm>
          <a:off x="406399" y="1463628"/>
          <a:ext cx="11364465" cy="5600364"/>
        </p:xfrm>
        <a:graphic>
          <a:graphicData uri="http://schemas.openxmlformats.org/drawingml/2006/table">
            <a:tbl>
              <a:tblPr firstRow="1" firstCol="1" bandRow="1">
                <a:tableStyleId>{5C22544A-7EE6-4342-B048-85BDC9FD1C3A}</a:tableStyleId>
              </a:tblPr>
              <a:tblGrid>
                <a:gridCol w="738062">
                  <a:extLst>
                    <a:ext uri="{9D8B030D-6E8A-4147-A177-3AD203B41FA5}">
                      <a16:colId xmlns:a16="http://schemas.microsoft.com/office/drawing/2014/main" val="3576349922"/>
                    </a:ext>
                  </a:extLst>
                </a:gridCol>
                <a:gridCol w="5089354">
                  <a:extLst>
                    <a:ext uri="{9D8B030D-6E8A-4147-A177-3AD203B41FA5}">
                      <a16:colId xmlns:a16="http://schemas.microsoft.com/office/drawing/2014/main" val="1470494660"/>
                    </a:ext>
                  </a:extLst>
                </a:gridCol>
                <a:gridCol w="5537049">
                  <a:extLst>
                    <a:ext uri="{9D8B030D-6E8A-4147-A177-3AD203B41FA5}">
                      <a16:colId xmlns:a16="http://schemas.microsoft.com/office/drawing/2014/main" val="23992977"/>
                    </a:ext>
                  </a:extLst>
                </a:gridCol>
              </a:tblGrid>
              <a:tr h="414282">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STT</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ctr">
                        <a:lnSpc>
                          <a:spcPct val="100000"/>
                        </a:lnSpc>
                        <a:spcAft>
                          <a:spcPts val="0"/>
                        </a:spcAft>
                      </a:pPr>
                      <a:r>
                        <a:rPr lang="vi-VN" sz="2800" dirty="0">
                          <a:effectLst/>
                          <a:latin typeface="Calibri" panose="020F0502020204030204" pitchFamily="34" charset="0"/>
                          <a:cs typeface="Calibri" panose="020F0502020204030204" pitchFamily="34" charset="0"/>
                        </a:rPr>
                        <a:t>Nội dung giả thuyết</a:t>
                      </a:r>
                      <a:endParaRPr lang="en-US" sz="2800"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ctr"/>
                </a:tc>
                <a:tc>
                  <a:txBody>
                    <a:bodyPr/>
                    <a:lstStyle/>
                    <a:p>
                      <a:pPr algn="ctr">
                        <a:lnSpc>
                          <a:spcPct val="100000"/>
                        </a:lnSpc>
                        <a:spcAft>
                          <a:spcPts val="0"/>
                        </a:spcAft>
                      </a:pPr>
                      <a:r>
                        <a:rPr lang="vi-VN" sz="2800" dirty="0">
                          <a:effectLst/>
                          <a:latin typeface="Calibri" panose="020F0502020204030204" pitchFamily="34" charset="0"/>
                          <a:cs typeface="Calibri" panose="020F0502020204030204" pitchFamily="34" charset="0"/>
                        </a:rPr>
                        <a:t>Phương án kiểm chứng giả thuyết</a:t>
                      </a:r>
                      <a:endParaRPr lang="en-US" sz="2800"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b"/>
                </a:tc>
                <a:extLst>
                  <a:ext uri="{0D108BD9-81ED-4DB2-BD59-A6C34878D82A}">
                    <a16:rowId xmlns:a16="http://schemas.microsoft.com/office/drawing/2014/main" val="1818068511"/>
                  </a:ext>
                </a:extLst>
              </a:tr>
              <a:tr h="1429733">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1</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gn="just">
                        <a:lnSpc>
                          <a:spcPct val="100000"/>
                        </a:lnSpc>
                        <a:spcAft>
                          <a:spcPts val="0"/>
                        </a:spcAft>
                      </a:pPr>
                      <a:r>
                        <a:rPr lang="vi-VN" sz="2800" b="1" dirty="0">
                          <a:effectLst/>
                          <a:latin typeface="Calibri" panose="020F0502020204030204" pitchFamily="34" charset="0"/>
                          <a:cs typeface="Calibri" panose="020F0502020204030204" pitchFamily="34" charset="0"/>
                        </a:rPr>
                        <a:t>Tại kì giữa của quá trình phân bào, các nhiễm sắc thể co xoắn cực đại nên có hình thái đặc trưng.</a:t>
                      </a:r>
                      <a:endParaRPr lang="en-US" sz="2800" b="1"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b"/>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smtClean="0">
                          <a:effectLst/>
                          <a:latin typeface="Calibri" panose="020F0502020204030204" pitchFamily="34" charset="0"/>
                          <a:cs typeface="Calibri" panose="020F0502020204030204" pitchFamily="34" charset="0"/>
                        </a:rPr>
                        <a:t>Quan sát tiêu bản nhiễm sắc thể ở kì giữa để xác định được số lượng và hình thái nhiễm sắc thể.</a:t>
                      </a:r>
                      <a:endParaRPr lang="en-US" sz="2800" dirty="0" smtClean="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p>
                      <a:pPr algn="just">
                        <a:lnSpc>
                          <a:spcPct val="100000"/>
                        </a:lnSpc>
                        <a:spcAft>
                          <a:spcPts val="0"/>
                        </a:spcAft>
                      </a:pPr>
                      <a:endParaRPr lang="en-US" sz="2800" dirty="0">
                        <a:solidFill>
                          <a:srgbClr val="000000"/>
                        </a:solidFill>
                        <a:effectLst/>
                        <a:latin typeface="Calibri" panose="020F0502020204030204" pitchFamily="34" charset="0"/>
                        <a:ea typeface="Courier New" panose="02070309020205020404" pitchFamily="49" charset="0"/>
                        <a:cs typeface="Calibri" panose="020F0502020204030204" pitchFamily="34" charset="0"/>
                      </a:endParaRPr>
                    </a:p>
                  </a:txBody>
                  <a:tcPr marL="45720" marR="45720" marT="0" marB="0" anchor="b"/>
                </a:tc>
                <a:extLst>
                  <a:ext uri="{0D108BD9-81ED-4DB2-BD59-A6C34878D82A}">
                    <a16:rowId xmlns:a16="http://schemas.microsoft.com/office/drawing/2014/main" val="1154213587"/>
                  </a:ext>
                </a:extLst>
              </a:tr>
              <a:tr h="1724214">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2</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p>
                    <a:p>
                      <a:pPr>
                        <a:lnSpc>
                          <a:spcPct val="100000"/>
                        </a:lnSpc>
                        <a:spcAft>
                          <a:spcPts val="0"/>
                        </a:spcAft>
                      </a:pPr>
                      <a:r>
                        <a:rPr lang="en-US" sz="2800" dirty="0">
                          <a:effectLst/>
                          <a:latin typeface="Calibri" panose="020F0502020204030204" pitchFamily="34" charset="0"/>
                          <a:cs typeface="Calibri" panose="020F0502020204030204" pitchFamily="34" charset="0"/>
                        </a:rPr>
                        <a:t> </a:t>
                      </a:r>
                    </a:p>
                    <a:p>
                      <a:pPr>
                        <a:lnSpc>
                          <a:spcPct val="100000"/>
                        </a:lnSpc>
                        <a:spcAft>
                          <a:spcPts val="0"/>
                        </a:spcAft>
                      </a:pPr>
                      <a:r>
                        <a:rPr lang="en-US" sz="2800" dirty="0">
                          <a:effectLst/>
                          <a:latin typeface="Calibri" panose="020F0502020204030204" pitchFamily="34" charset="0"/>
                          <a:cs typeface="Calibri" panose="020F0502020204030204" pitchFamily="34" charset="0"/>
                        </a:rPr>
                        <a:t> </a:t>
                      </a: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248457773"/>
                  </a:ext>
                </a:extLst>
              </a:tr>
              <a:tr h="1742550">
                <a:tc>
                  <a:txBody>
                    <a:bodyPr/>
                    <a:lstStyle/>
                    <a:p>
                      <a:pPr algn="ctr">
                        <a:lnSpc>
                          <a:spcPct val="100000"/>
                        </a:lnSpc>
                        <a:spcAft>
                          <a:spcPts val="0"/>
                        </a:spcAft>
                      </a:pPr>
                      <a:r>
                        <a:rPr lang="en-US" sz="2800" dirty="0">
                          <a:effectLst/>
                          <a:latin typeface="Calibri" panose="020F0502020204030204" pitchFamily="34" charset="0"/>
                          <a:cs typeface="Calibri" panose="020F0502020204030204" pitchFamily="34" charset="0"/>
                        </a:rPr>
                        <a:t>3</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tc>
                  <a:txBody>
                    <a:bodyPr/>
                    <a:lstStyle/>
                    <a:p>
                      <a:pPr>
                        <a:lnSpc>
                          <a:spcPct val="100000"/>
                        </a:lnSpc>
                        <a:spcAft>
                          <a:spcPts val="0"/>
                        </a:spcAft>
                      </a:pPr>
                      <a:r>
                        <a:rPr lang="en-US" sz="2800" dirty="0">
                          <a:effectLst/>
                          <a:latin typeface="Calibri" panose="020F0502020204030204" pitchFamily="34" charset="0"/>
                          <a:cs typeface="Calibri" panose="020F0502020204030204" pitchFamily="34" charset="0"/>
                        </a:rPr>
                        <a:t> </a:t>
                      </a:r>
                    </a:p>
                    <a:p>
                      <a:pPr>
                        <a:lnSpc>
                          <a:spcPct val="100000"/>
                        </a:lnSpc>
                        <a:spcAft>
                          <a:spcPts val="0"/>
                        </a:spcAft>
                      </a:pPr>
                      <a:r>
                        <a:rPr lang="en-US" sz="2800" dirty="0">
                          <a:effectLst/>
                          <a:latin typeface="Calibri" panose="020F0502020204030204" pitchFamily="34" charset="0"/>
                          <a:cs typeface="Calibri" panose="020F0502020204030204" pitchFamily="34" charset="0"/>
                        </a:rPr>
                        <a:t> </a:t>
                      </a:r>
                    </a:p>
                    <a:p>
                      <a:pPr>
                        <a:lnSpc>
                          <a:spcPct val="100000"/>
                        </a:lnSpc>
                        <a:spcAft>
                          <a:spcPts val="0"/>
                        </a:spcAft>
                      </a:pPr>
                      <a:r>
                        <a:rPr lang="en-US" sz="2800" dirty="0">
                          <a:effectLst/>
                          <a:latin typeface="Calibri" panose="020F0502020204030204" pitchFamily="34" charset="0"/>
                          <a:cs typeface="Calibri" panose="020F0502020204030204" pitchFamily="34" charset="0"/>
                        </a:rPr>
                        <a:t> </a:t>
                      </a:r>
                    </a:p>
                    <a:p>
                      <a:pPr>
                        <a:lnSpc>
                          <a:spcPct val="100000"/>
                        </a:lnSpc>
                        <a:spcAft>
                          <a:spcPts val="0"/>
                        </a:spcAft>
                      </a:pPr>
                      <a:r>
                        <a:rPr lang="en-US"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Arial" panose="020B0604020202020204" pitchFamily="34" charset="0"/>
                        <a:cs typeface="Calibri" panose="020F0502020204030204" pitchFamily="34" charset="0"/>
                      </a:endParaRPr>
                    </a:p>
                  </a:txBody>
                  <a:tcPr marL="45720" marR="45720" marT="0" marB="0"/>
                </a:tc>
                <a:extLst>
                  <a:ext uri="{0D108BD9-81ED-4DB2-BD59-A6C34878D82A}">
                    <a16:rowId xmlns:a16="http://schemas.microsoft.com/office/drawing/2014/main" val="1526437435"/>
                  </a:ext>
                </a:extLst>
              </a:tr>
            </a:tbl>
          </a:graphicData>
        </a:graphic>
      </p:graphicFrame>
      <p:sp>
        <p:nvSpPr>
          <p:cNvPr id="4" name="Rectangle 3"/>
          <p:cNvSpPr/>
          <p:nvPr/>
        </p:nvSpPr>
        <p:spPr>
          <a:xfrm>
            <a:off x="1209126" y="3488133"/>
            <a:ext cx="4966125" cy="1815882"/>
          </a:xfrm>
          <a:prstGeom prst="rect">
            <a:avLst/>
          </a:prstGeom>
        </p:spPr>
        <p:txBody>
          <a:bodyPr wrap="square">
            <a:spAutoFit/>
          </a:bodyPr>
          <a:lstStyle/>
          <a:p>
            <a:pPr algn="just"/>
            <a:r>
              <a:rPr lang="vi-VN" sz="2800" b="1" dirty="0">
                <a:solidFill>
                  <a:srgbClr val="002060"/>
                </a:solidFill>
                <a:latin typeface="Calibri" panose="020F0502020204030204" pitchFamily="34" charset="0"/>
                <a:cs typeface="Calibri" panose="020F0502020204030204" pitchFamily="34" charset="0"/>
              </a:rPr>
              <a:t>Quan sát nhiễm sắc thể đồ có thể thấy được các bất thường về cấu trúc và số lượng nhiễm sắc thể.</a:t>
            </a:r>
            <a:endParaRPr lang="en-US" sz="2800" b="1" dirty="0">
              <a:solidFill>
                <a:srgbClr val="002060"/>
              </a:solidFill>
              <a:latin typeface="Calibri" panose="020F0502020204030204" pitchFamily="34" charset="0"/>
              <a:ea typeface="Courier New" panose="02070309020205020404" pitchFamily="49" charset="0"/>
              <a:cs typeface="Calibri" panose="020F0502020204030204" pitchFamily="34" charset="0"/>
            </a:endParaRPr>
          </a:p>
        </p:txBody>
      </p:sp>
      <p:sp>
        <p:nvSpPr>
          <p:cNvPr id="5" name="Rectangle 4"/>
          <p:cNvSpPr/>
          <p:nvPr/>
        </p:nvSpPr>
        <p:spPr>
          <a:xfrm>
            <a:off x="6272171" y="3544191"/>
            <a:ext cx="5595613" cy="1384995"/>
          </a:xfrm>
          <a:prstGeom prst="rect">
            <a:avLst/>
          </a:prstGeom>
        </p:spPr>
        <p:txBody>
          <a:bodyPr wrap="square">
            <a:spAutoFit/>
          </a:bodyPr>
          <a:lstStyle/>
          <a:p>
            <a:r>
              <a:rPr lang="vi-VN" sz="2800" dirty="0">
                <a:solidFill>
                  <a:srgbClr val="002060"/>
                </a:solidFill>
                <a:latin typeface="Calibri" panose="020F0502020204030204" pitchFamily="34" charset="0"/>
                <a:cs typeface="Calibri" panose="020F0502020204030204" pitchFamily="34" charset="0"/>
              </a:rPr>
              <a:t>Quan sát tiêu bản và so sánh bộ nhiễm sắc thể bình thường và nhiễm sắc thể bị đột biến ở cùng một loài.</a:t>
            </a:r>
            <a:endParaRPr lang="en-US" sz="2800" dirty="0">
              <a:solidFill>
                <a:srgbClr val="002060"/>
              </a:solidFill>
              <a:latin typeface="Calibri" panose="020F0502020204030204" pitchFamily="34" charset="0"/>
              <a:cs typeface="Calibri" panose="020F0502020204030204" pitchFamily="34" charset="0"/>
            </a:endParaRPr>
          </a:p>
        </p:txBody>
      </p:sp>
      <p:sp>
        <p:nvSpPr>
          <p:cNvPr id="6" name="Rectangle 5"/>
          <p:cNvSpPr/>
          <p:nvPr/>
        </p:nvSpPr>
        <p:spPr>
          <a:xfrm>
            <a:off x="1329988" y="5447004"/>
            <a:ext cx="4724400" cy="1384995"/>
          </a:xfrm>
          <a:prstGeom prst="rect">
            <a:avLst/>
          </a:prstGeom>
        </p:spPr>
        <p:txBody>
          <a:bodyPr wrap="square">
            <a:spAutoFit/>
          </a:bodyPr>
          <a:lstStyle/>
          <a:p>
            <a:r>
              <a:rPr lang="vi-VN" sz="2800" b="1" dirty="0">
                <a:solidFill>
                  <a:srgbClr val="C00000"/>
                </a:solidFill>
                <a:latin typeface="Calibri" panose="020F0502020204030204" pitchFamily="34" charset="0"/>
                <a:cs typeface="Calibri" panose="020F0502020204030204" pitchFamily="34" charset="0"/>
              </a:rPr>
              <a:t>Các loại hoá chất này có tác hại gây đột biến</a:t>
            </a:r>
            <a:r>
              <a:rPr lang="en-US" sz="2800" b="1" dirty="0">
                <a:solidFill>
                  <a:srgbClr val="C00000"/>
                </a:solidFill>
                <a:latin typeface="Calibri" panose="020F0502020204030204" pitchFamily="34" charset="0"/>
                <a:cs typeface="Calibri" panose="020F0502020204030204" pitchFamily="34" charset="0"/>
              </a:rPr>
              <a:t>, </a:t>
            </a:r>
            <a:r>
              <a:rPr lang="vi-VN" sz="2800" b="1" dirty="0">
                <a:solidFill>
                  <a:srgbClr val="C00000"/>
                </a:solidFill>
                <a:latin typeface="Calibri" panose="020F0502020204030204" pitchFamily="34" charset="0"/>
                <a:cs typeface="Calibri" panose="020F0502020204030204" pitchFamily="34" charset="0"/>
              </a:rPr>
              <a:t>gây ung thư ở người</a:t>
            </a:r>
            <a:r>
              <a:rPr lang="vi-VN" sz="2800" b="1" dirty="0">
                <a:solidFill>
                  <a:srgbClr val="C00000"/>
                </a:solidFill>
                <a:latin typeface="Calibri" panose="020F0502020204030204" pitchFamily="34" charset="0"/>
                <a:ea typeface="Arial" panose="020B0604020202020204" pitchFamily="34" charset="0"/>
                <a:cs typeface="Calibri" panose="020F0502020204030204" pitchFamily="34" charset="0"/>
              </a:rPr>
              <a:t>.</a:t>
            </a:r>
            <a:endParaRPr lang="en-US" sz="2800" b="1" dirty="0">
              <a:solidFill>
                <a:srgbClr val="C00000"/>
              </a:solidFill>
              <a:latin typeface="Calibri" panose="020F0502020204030204" pitchFamily="34" charset="0"/>
              <a:cs typeface="Calibri" panose="020F0502020204030204" pitchFamily="34" charset="0"/>
            </a:endParaRPr>
          </a:p>
        </p:txBody>
      </p:sp>
      <p:sp>
        <p:nvSpPr>
          <p:cNvPr id="14" name="Rectangle 13"/>
          <p:cNvSpPr/>
          <p:nvPr/>
        </p:nvSpPr>
        <p:spPr>
          <a:xfrm>
            <a:off x="406400" y="838200"/>
            <a:ext cx="11761618" cy="625428"/>
          </a:xfrm>
          <a:prstGeom prst="rect">
            <a:avLst/>
          </a:prstGeom>
        </p:spPr>
        <p:txBody>
          <a:bodyPr wrap="none">
            <a:spAutoFit/>
          </a:bodyPr>
          <a:lstStyle/>
          <a:p>
            <a:pPr>
              <a:lnSpc>
                <a:spcPct val="115000"/>
              </a:lnSpc>
            </a:pP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Hoạt động </a:t>
            </a:r>
            <a:r>
              <a:rPr lang="en-US" sz="3200" b="1" dirty="0">
                <a:solidFill>
                  <a:srgbClr val="FF0000"/>
                </a:solidFill>
                <a:latin typeface="Calibri" panose="020F0502020204030204" pitchFamily="34" charset="0"/>
                <a:ea typeface="Arial" panose="020B0604020202020204" pitchFamily="34" charset="0"/>
                <a:cs typeface="Calibri" panose="020F0502020204030204" pitchFamily="34" charset="0"/>
              </a:rPr>
              <a:t>2</a:t>
            </a: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a:t>
            </a:r>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Đề</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xuất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giả</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thuyết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và</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phương</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án</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chứng</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minh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giả</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thuyết</a:t>
            </a:r>
            <a:endPar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endParaRPr>
          </a:p>
        </p:txBody>
      </p:sp>
      <p:sp>
        <p:nvSpPr>
          <p:cNvPr id="7" name="Rectangle 6"/>
          <p:cNvSpPr/>
          <p:nvPr/>
        </p:nvSpPr>
        <p:spPr>
          <a:xfrm>
            <a:off x="6287209" y="5547478"/>
            <a:ext cx="5425346" cy="954107"/>
          </a:xfrm>
          <a:prstGeom prst="rect">
            <a:avLst/>
          </a:prstGeom>
        </p:spPr>
        <p:txBody>
          <a:bodyPr wrap="square">
            <a:spAutoFit/>
          </a:bodyPr>
          <a:lstStyle/>
          <a:p>
            <a:r>
              <a:rPr lang="vi-VN" sz="2800" dirty="0">
                <a:solidFill>
                  <a:srgbClr val="C00000"/>
                </a:solidFill>
                <a:latin typeface="Calibri" panose="020F0502020204030204" pitchFamily="34" charset="0"/>
                <a:cs typeface="Calibri" panose="020F0502020204030204" pitchFamily="34" charset="0"/>
              </a:rPr>
              <a:t>Tìm hiểu về cấu tạo, tác dụng và cơ</a:t>
            </a:r>
            <a:r>
              <a:rPr lang="en-US" sz="2800" dirty="0">
                <a:solidFill>
                  <a:srgbClr val="C00000"/>
                </a:solidFill>
                <a:latin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cs typeface="Calibri" panose="020F0502020204030204" pitchFamily="34" charset="0"/>
              </a:rPr>
              <a:t>chế</a:t>
            </a:r>
            <a:r>
              <a:rPr lang="en-US" sz="2800" dirty="0">
                <a:solidFill>
                  <a:srgbClr val="C00000"/>
                </a:solidFill>
                <a:latin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cs typeface="Calibri" panose="020F0502020204030204" pitchFamily="34" charset="0"/>
              </a:rPr>
              <a:t>gây</a:t>
            </a:r>
            <a:r>
              <a:rPr lang="en-US" sz="2800" dirty="0">
                <a:solidFill>
                  <a:srgbClr val="C00000"/>
                </a:solidFill>
                <a:latin typeface="Calibri" panose="020F0502020204030204" pitchFamily="34" charset="0"/>
                <a:cs typeface="Calibri" panose="020F0502020204030204" pitchFamily="34" charset="0"/>
              </a:rPr>
              <a:t> </a:t>
            </a:r>
            <a:r>
              <a:rPr lang="vi-VN" sz="2800" dirty="0">
                <a:solidFill>
                  <a:srgbClr val="C00000"/>
                </a:solidFill>
                <a:latin typeface="Calibri" panose="020F0502020204030204" pitchFamily="34" charset="0"/>
                <a:cs typeface="Calibri" panose="020F0502020204030204" pitchFamily="34" charset="0"/>
              </a:rPr>
              <a:t>đột biến của các chất độc</a:t>
            </a:r>
            <a:r>
              <a:rPr lang="en-US" sz="2800" dirty="0">
                <a:solidFill>
                  <a:srgbClr val="C00000"/>
                </a:solidFill>
                <a:latin typeface="Calibri" panose="020F0502020204030204" pitchFamily="34" charset="0"/>
                <a:cs typeface="Calibri" panose="020F0502020204030204" pitchFamily="34" charset="0"/>
              </a:rPr>
              <a:t>.</a:t>
            </a:r>
            <a:endParaRPr lang="en-US" sz="2800" dirty="0">
              <a:solidFill>
                <a:srgbClr val="C00000"/>
              </a:solidFill>
              <a:latin typeface="Calibri" panose="020F0502020204030204" pitchFamily="34" charset="0"/>
              <a:ea typeface="Courier New" panose="02070309020205020404" pitchFamily="49" charset="0"/>
              <a:cs typeface="Calibri" panose="020F0502020204030204" pitchFamily="34" charset="0"/>
            </a:endParaRPr>
          </a:p>
        </p:txBody>
      </p:sp>
      <p:sp>
        <p:nvSpPr>
          <p:cNvPr id="2" name="Slide Number Placeholder 1"/>
          <p:cNvSpPr>
            <a:spLocks noGrp="1"/>
          </p:cNvSpPr>
          <p:nvPr>
            <p:ph type="sldNum" idx="12"/>
          </p:nvPr>
        </p:nvSpPr>
        <p:spPr/>
        <p:txBody>
          <a:bodyPr/>
          <a:lstStyle/>
          <a:p>
            <a:fld id="{7884ACE1-D090-4212-A066-1311DF8658A2}" type="slidenum">
              <a:rPr lang="en-US" smtClean="0"/>
              <a:t>4</a:t>
            </a:fld>
            <a:endParaRPr lang="en-US"/>
          </a:p>
        </p:txBody>
      </p:sp>
      <p:grpSp>
        <p:nvGrpSpPr>
          <p:cNvPr id="8" name="Group 7"/>
          <p:cNvGrpSpPr/>
          <p:nvPr/>
        </p:nvGrpSpPr>
        <p:grpSpPr>
          <a:xfrm>
            <a:off x="1517936" y="27882"/>
            <a:ext cx="10775513" cy="861774"/>
            <a:chOff x="1517936" y="27882"/>
            <a:chExt cx="10775513" cy="861774"/>
          </a:xfrm>
        </p:grpSpPr>
        <p:pic>
          <p:nvPicPr>
            <p:cNvPr id="15"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17" name="Rectangle 16">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025723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401215" y="2575752"/>
            <a:ext cx="9500428" cy="2660120"/>
          </a:xfrm>
          <a:prstGeom prst="rect">
            <a:avLst/>
          </a:prstGeom>
        </p:spPr>
      </p:pic>
      <p:sp>
        <p:nvSpPr>
          <p:cNvPr id="7" name="TextBox 7"/>
          <p:cNvSpPr txBox="1"/>
          <p:nvPr/>
        </p:nvSpPr>
        <p:spPr>
          <a:xfrm>
            <a:off x="2275158" y="2936868"/>
            <a:ext cx="7752541" cy="1936428"/>
          </a:xfrm>
          <a:prstGeom prst="rect">
            <a:avLst/>
          </a:prstGeom>
        </p:spPr>
        <p:txBody>
          <a:bodyPr lIns="0" tIns="0" rIns="0" bIns="0" rtlCol="0" anchor="t">
            <a:spAutoFit/>
          </a:bodyPr>
          <a:lstStyle/>
          <a:p>
            <a:pPr algn="ctr">
              <a:lnSpc>
                <a:spcPts val="15094"/>
              </a:lnSpc>
            </a:pPr>
            <a:r>
              <a:rPr lang="en-US" sz="10782" dirty="0">
                <a:solidFill>
                  <a:srgbClr val="442F03"/>
                </a:solidFill>
                <a:latin typeface="Apricots"/>
              </a:rPr>
              <a:t>Thank You</a:t>
            </a:r>
          </a:p>
        </p:txBody>
      </p:sp>
      <p:sp>
        <p:nvSpPr>
          <p:cNvPr id="2" name="Slide Number Placeholder 1"/>
          <p:cNvSpPr>
            <a:spLocks noGrp="1"/>
          </p:cNvSpPr>
          <p:nvPr>
            <p:ph type="sldNum" idx="12"/>
          </p:nvPr>
        </p:nvSpPr>
        <p:spPr/>
        <p:txBody>
          <a:bodyPr/>
          <a:lstStyle/>
          <a:p>
            <a:fld id="{7884ACE1-D090-4212-A066-1311DF8658A2}" type="slidenum">
              <a:rPr lang="en-US" smtClean="0"/>
              <a:t>40</a:t>
            </a:fld>
            <a:endParaRPr lang="en-US"/>
          </a:p>
        </p:txBody>
      </p:sp>
      <p:pic>
        <p:nvPicPr>
          <p:cNvPr id="10" name="Picture 9"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954055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0" y="994412"/>
            <a:ext cx="7924800" cy="422744"/>
          </a:xfrm>
          <a:prstGeom prst="rect">
            <a:avLst/>
          </a:prstGeom>
        </p:spPr>
        <p:txBody>
          <a:bodyPr wrap="square">
            <a:spAutoFit/>
          </a:bodyPr>
          <a:lstStyle/>
          <a:p>
            <a:pPr>
              <a:lnSpc>
                <a:spcPct val="115000"/>
              </a:lnSpc>
            </a:pPr>
            <a:r>
              <a:rPr lang="en-US" sz="1867"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Title 4"/>
          <p:cNvSpPr>
            <a:spLocks noGrp="1"/>
          </p:cNvSpPr>
          <p:nvPr>
            <p:ph type="title"/>
          </p:nvPr>
        </p:nvSpPr>
        <p:spPr>
          <a:xfrm>
            <a:off x="367771" y="143651"/>
            <a:ext cx="11477226" cy="1326091"/>
          </a:xfrm>
        </p:spPr>
        <p:txBody>
          <a:bodyPr>
            <a:noAutofit/>
          </a:bodyPr>
          <a:lstStyle/>
          <a:p>
            <a:pPr>
              <a:lnSpc>
                <a:spcPct val="115000"/>
              </a:lnSpc>
            </a:pPr>
            <a:r>
              <a:rPr lang="vi-VN" sz="3200" b="1" dirty="0">
                <a:solidFill>
                  <a:srgbClr val="FF0000"/>
                </a:solidFill>
                <a:latin typeface="Calibri" panose="020F0502020204030204" pitchFamily="34" charset="0"/>
                <a:ea typeface="Arial" panose="020B0604020202020204" pitchFamily="34" charset="0"/>
                <a:cs typeface="Calibri" panose="020F0502020204030204" pitchFamily="34" charset="0"/>
              </a:rPr>
              <a:t>Hoạt động </a:t>
            </a:r>
            <a:r>
              <a:rPr lang="en-US" sz="3200" b="1" dirty="0">
                <a:solidFill>
                  <a:srgbClr val="FF0000"/>
                </a:solidFill>
                <a:latin typeface="Calibri" panose="020F0502020204030204" pitchFamily="34" charset="0"/>
                <a:ea typeface="Arial" panose="020B0604020202020204" pitchFamily="34" charset="0"/>
                <a:cs typeface="Calibri" panose="020F0502020204030204" pitchFamily="34" charset="0"/>
              </a:rPr>
              <a:t>3.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Thiết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kế</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nghiên</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cứu</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kiểm</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chứng</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giả</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dirty="0" err="1">
                <a:solidFill>
                  <a:srgbClr val="FF0000"/>
                </a:solidFill>
                <a:latin typeface="Calibri" panose="020F0502020204030204" pitchFamily="34" charset="0"/>
                <a:ea typeface="Arial" panose="020B0604020202020204" pitchFamily="34" charset="0"/>
                <a:cs typeface="Calibri" panose="020F0502020204030204" pitchFamily="34" charset="0"/>
              </a:rPr>
              <a:t>thuyết</a:t>
            </a: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r>
            <a:b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br>
            <a:r>
              <a:rPr lang="en-US" sz="3200" dirty="0">
                <a:solidFill>
                  <a:srgbClr val="FF0000"/>
                </a:solidFill>
                <a:latin typeface="Calibri" panose="020F0502020204030204" pitchFamily="34" charset="0"/>
                <a:ea typeface="Arial" panose="020B0604020202020204" pitchFamily="34" charset="0"/>
                <a:cs typeface="Calibri" panose="020F0502020204030204" pitchFamily="34" charset="0"/>
              </a:rPr>
              <a:t>	</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a.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Quan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sát</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đột</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biến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NST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trên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tiêu</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bản</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cố</a:t>
            </a:r>
            <a:r>
              <a:rPr lang="en-US" sz="3200" b="1" dirty="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 </a:t>
            </a:r>
            <a:r>
              <a:rPr lang="en-US" sz="3200" b="1" dirty="0" err="1" smtClean="0">
                <a:solidFill>
                  <a:schemeClr val="accent3">
                    <a:lumMod val="50000"/>
                  </a:schemeClr>
                </a:solidFill>
                <a:latin typeface="Calibri" panose="020F0502020204030204" pitchFamily="34" charset="0"/>
                <a:ea typeface="Arial" panose="020B0604020202020204" pitchFamily="34" charset="0"/>
                <a:cs typeface="Calibri" panose="020F0502020204030204" pitchFamily="34" charset="0"/>
              </a:rPr>
              <a:t>định</a:t>
            </a:r>
            <a:endParaRPr lang="en-US" sz="3200" dirty="0">
              <a:latin typeface="Calibri" panose="020F0502020204030204" pitchFamily="34" charset="0"/>
              <a:cs typeface="Calibri" panose="020F0502020204030204" pitchFamily="34" charset="0"/>
            </a:endParaRPr>
          </a:p>
        </p:txBody>
      </p:sp>
      <p:sp>
        <p:nvSpPr>
          <p:cNvPr id="6" name="Text Placeholder 5"/>
          <p:cNvSpPr>
            <a:spLocks noGrp="1"/>
          </p:cNvSpPr>
          <p:nvPr>
            <p:ph type="body" idx="1"/>
          </p:nvPr>
        </p:nvSpPr>
        <p:spPr>
          <a:xfrm>
            <a:off x="367771" y="1469742"/>
            <a:ext cx="6061164" cy="1889739"/>
          </a:xfrm>
          <a:ln>
            <a:solidFill>
              <a:schemeClr val="accent1"/>
            </a:solidFill>
          </a:ln>
        </p:spPr>
        <p:txBody>
          <a:bodyPr>
            <a:noAutofit/>
          </a:bodyPr>
          <a:lstStyle/>
          <a:p>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1: </a:t>
            </a:r>
            <a:r>
              <a:rPr lang="en-US" sz="2800" b="0" dirty="0" err="1">
                <a:latin typeface="Calibri" panose="020F0502020204030204" pitchFamily="34" charset="0"/>
                <a:cs typeface="Calibri" panose="020F0502020204030204" pitchFamily="34" charset="0"/>
              </a:rPr>
              <a:t>Đặt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bản</a:t>
            </a:r>
            <a:r>
              <a:rPr lang="en-US" sz="2800" b="0" dirty="0">
                <a:latin typeface="Calibri" panose="020F0502020204030204" pitchFamily="34" charset="0"/>
                <a:cs typeface="Calibri" panose="020F0502020204030204" pitchFamily="34" charset="0"/>
              </a:rPr>
              <a:t> NST </a:t>
            </a:r>
            <a:r>
              <a:rPr lang="en-US" sz="2800" b="0" dirty="0" err="1">
                <a:latin typeface="Calibri" panose="020F0502020204030204" pitchFamily="34" charset="0"/>
                <a:cs typeface="Calibri" panose="020F0502020204030204" pitchFamily="34" charset="0"/>
              </a:rPr>
              <a:t>bình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a:t>
            </a:r>
            <a:r>
              <a:rPr lang="en-US" sz="2800" b="0" dirty="0">
                <a:latin typeface="Calibri" panose="020F0502020204030204" pitchFamily="34" charset="0"/>
                <a:cs typeface="Calibri" panose="020F0502020204030204" pitchFamily="34" charset="0"/>
              </a:rPr>
              <a:t>̀ NST </a:t>
            </a:r>
            <a:r>
              <a:rPr lang="en-US" sz="2800" b="0" dirty="0" err="1">
                <a:latin typeface="Calibri" panose="020F0502020204030204" pitchFamily="34" charset="0"/>
                <a:cs typeface="Calibri" panose="020F0502020204030204" pitchFamily="34" charset="0"/>
              </a:rPr>
              <a:t>bất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lên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mẫu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ở </a:t>
            </a:r>
            <a:r>
              <a:rPr lang="en-US" sz="2800" b="0" dirty="0" err="1">
                <a:latin typeface="Calibri" panose="020F0502020204030204" pitchFamily="34" charset="0"/>
                <a:cs typeface="Calibri" panose="020F0502020204030204" pitchFamily="34" charset="0"/>
              </a:rPr>
              <a:t>trung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tâm</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của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tròn</a:t>
            </a:r>
            <a:r>
              <a:rPr lang="en-US" sz="2800" b="0" dirty="0">
                <a:latin typeface="Calibri" panose="020F0502020204030204" pitchFamily="34" charset="0"/>
                <a:cs typeface="Calibri" panose="020F0502020204030204" pitchFamily="34" charset="0"/>
              </a:rPr>
              <a:t>)</a:t>
            </a:r>
          </a:p>
        </p:txBody>
      </p:sp>
      <p:pic>
        <p:nvPicPr>
          <p:cNvPr id="16" name="Content Placeholder 1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2000" y="3412067"/>
            <a:ext cx="4876800" cy="3251200"/>
          </a:xfrm>
          <a:prstGeom prst="rect">
            <a:avLst/>
          </a:prstGeom>
          <a:ln>
            <a:noFill/>
          </a:ln>
          <a:effectLst>
            <a:outerShdw blurRad="292100" dist="139700" dir="2700000" algn="tl" rotWithShape="0">
              <a:srgbClr val="333333">
                <a:alpha val="65000"/>
              </a:srgbClr>
            </a:outerShdw>
          </a:effectLst>
        </p:spPr>
      </p:pic>
      <p:sp>
        <p:nvSpPr>
          <p:cNvPr id="13" name="Text Placeholder 12"/>
          <p:cNvSpPr>
            <a:spLocks noGrp="1"/>
          </p:cNvSpPr>
          <p:nvPr>
            <p:ph type="body" sz="quarter" idx="3"/>
          </p:nvPr>
        </p:nvSpPr>
        <p:spPr>
          <a:xfrm>
            <a:off x="6956816" y="1618624"/>
            <a:ext cx="4888181" cy="1332759"/>
          </a:xfrm>
          <a:ln>
            <a:solidFill>
              <a:schemeClr val="accent1"/>
            </a:solidFill>
          </a:ln>
        </p:spPr>
        <p:txBody>
          <a:bodyPr>
            <a:noAutofit/>
          </a:bodyPr>
          <a:lstStyle/>
          <a:p>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2: </a:t>
            </a:r>
            <a:r>
              <a:rPr lang="en-US" sz="2800" b="0" dirty="0" err="1">
                <a:latin typeface="Calibri" panose="020F0502020204030204" pitchFamily="34" charset="0"/>
                <a:cs typeface="Calibri" panose="020F0502020204030204" pitchFamily="34" charset="0"/>
              </a:rPr>
              <a:t>Quan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sát</a:t>
            </a:r>
            <a:r>
              <a:rPr lang="en-US" sz="2800" b="0" dirty="0">
                <a:latin typeface="Calibri" panose="020F0502020204030204" pitchFamily="34" charset="0"/>
                <a:cs typeface="Calibri" panose="020F0502020204030204" pitchFamily="34" charset="0"/>
              </a:rPr>
              <a:t> ở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10x (</a:t>
            </a:r>
            <a:r>
              <a:rPr lang="en-US" sz="2800" b="0" dirty="0" err="1">
                <a:latin typeface="Calibri" panose="020F0502020204030204" pitchFamily="34" charset="0"/>
                <a:cs typeface="Calibri" panose="020F0502020204030204" pitchFamily="34" charset="0"/>
              </a:rPr>
              <a:t>xoay</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10x </a:t>
            </a:r>
            <a:r>
              <a:rPr lang="en-US" sz="2800" b="0" dirty="0" err="1">
                <a:latin typeface="Calibri" panose="020F0502020204030204" pitchFamily="34" charset="0"/>
                <a:cs typeface="Calibri" panose="020F0502020204030204" pitchFamily="34" charset="0"/>
              </a:rPr>
              <a:t>vào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khớp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tiếng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tách</a:t>
            </a:r>
            <a:r>
              <a:rPr lang="en-US" sz="2800" b="0" dirty="0">
                <a:latin typeface="Calibri" panose="020F0502020204030204" pitchFamily="34" charset="0"/>
                <a:cs typeface="Calibri" panose="020F0502020204030204" pitchFamily="34" charset="0"/>
              </a:rPr>
              <a:t>”)</a:t>
            </a:r>
          </a:p>
        </p:txBody>
      </p:sp>
      <p:pic>
        <p:nvPicPr>
          <p:cNvPr id="18" name="Content Placeholder 1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54912" y="2978679"/>
            <a:ext cx="3684588" cy="3684588"/>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2946400" y="5511800"/>
            <a:ext cx="1168400" cy="6783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200"/>
          </a:p>
        </p:txBody>
      </p:sp>
      <p:sp>
        <p:nvSpPr>
          <p:cNvPr id="2" name="Slide Number Placeholder 1"/>
          <p:cNvSpPr>
            <a:spLocks noGrp="1"/>
          </p:cNvSpPr>
          <p:nvPr>
            <p:ph type="sldNum" sz="quarter" idx="12"/>
          </p:nvPr>
        </p:nvSpPr>
        <p:spPr/>
        <p:txBody>
          <a:bodyPr/>
          <a:lstStyle/>
          <a:p>
            <a:fld id="{7884ACE1-D090-4212-A066-1311DF8658A2}" type="slidenum">
              <a:rPr lang="en-US" smtClean="0"/>
              <a:t>5</a:t>
            </a:fld>
            <a:endParaRPr lang="en-US"/>
          </a:p>
        </p:txBody>
      </p:sp>
    </p:spTree>
    <p:extLst>
      <p:ext uri="{BB962C8B-B14F-4D97-AF65-F5344CB8AC3E}">
        <p14:creationId xmlns:p14="http://schemas.microsoft.com/office/powerpoint/2010/main" val="384457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3" grpId="0" build="p"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6</a:t>
            </a:fld>
            <a:endParaRPr lang="en-US"/>
          </a:p>
        </p:txBody>
      </p:sp>
      <p:sp>
        <p:nvSpPr>
          <p:cNvPr id="4" name="Text Placeholder 3"/>
          <p:cNvSpPr>
            <a:spLocks noGrp="1"/>
          </p:cNvSpPr>
          <p:nvPr>
            <p:ph type="body" idx="4294967295"/>
          </p:nvPr>
        </p:nvSpPr>
        <p:spPr>
          <a:xfrm>
            <a:off x="99904" y="1041400"/>
            <a:ext cx="5804664" cy="2057788"/>
          </a:xfrm>
          <a:ln>
            <a:solidFill>
              <a:schemeClr val="accent1"/>
            </a:solidFill>
          </a:ln>
        </p:spPr>
        <p:txBody>
          <a:bodyPr anchor="ctr">
            <a:noAutofit/>
          </a:bodyPr>
          <a:lstStyle/>
          <a:p>
            <a:pPr marL="76200" indent="0">
              <a:buNone/>
            </a:pP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3: </a:t>
            </a:r>
            <a:r>
              <a:rPr lang="en-US" sz="2800" b="0" dirty="0" err="1">
                <a:latin typeface="Calibri" panose="020F0502020204030204" pitchFamily="34" charset="0"/>
                <a:cs typeface="Calibri" panose="020F0502020204030204" pitchFamily="34" charset="0"/>
              </a:rPr>
              <a:t>Điều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vùng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chọn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giữa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thi</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trường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vừa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đặt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mắt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thi</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vừa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vặn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ốc</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cấp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ốc</a:t>
            </a:r>
            <a:r>
              <a:rPr lang="en-US" sz="2800" b="0" dirty="0">
                <a:latin typeface="Calibri" panose="020F0502020204030204" pitchFamily="34" charset="0"/>
                <a:cs typeface="Calibri" panose="020F0502020204030204" pitchFamily="34" charset="0"/>
              </a:rPr>
              <a:t> vi </a:t>
            </a:r>
            <a:r>
              <a:rPr lang="en-US" sz="2800" b="0" dirty="0" err="1">
                <a:latin typeface="Calibri" panose="020F0502020204030204" pitchFamily="34" charset="0"/>
                <a:cs typeface="Calibri" panose="020F0502020204030204" pitchFamily="34" charset="0"/>
              </a:rPr>
              <a:t>cấp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quan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sát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ro</a:t>
            </a:r>
            <a:r>
              <a:rPr lang="en-US" sz="2800" b="0" dirty="0">
                <a:latin typeface="Calibri" panose="020F0502020204030204" pitchFamily="34" charset="0"/>
                <a:cs typeface="Calibri" panose="020F0502020204030204" pitchFamily="34" charset="0"/>
              </a:rPr>
              <a:t>̃) </a:t>
            </a:r>
            <a:r>
              <a:rPr lang="en-US" sz="2800" b="0" dirty="0">
                <a:latin typeface="Calibri" panose="020F0502020204030204" pitchFamily="34" charset="0"/>
                <a:cs typeface="Calibri" panose="020F0502020204030204" pitchFamily="34" charset="0"/>
                <a:sym typeface="Wingdings" panose="05000000000000000000" pitchFamily="2" charset="2"/>
              </a:rPr>
              <a: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chuyển</a:t>
            </a:r>
            <a:r>
              <a:rPr lang="en-US" sz="2800" b="0" dirty="0">
                <a:latin typeface="Calibri" panose="020F0502020204030204" pitchFamily="34" charset="0"/>
                <a:cs typeface="Calibri" panose="020F0502020204030204" pitchFamily="34" charset="0"/>
              </a:rPr>
              <a:t> sang </a:t>
            </a:r>
            <a:r>
              <a:rPr lang="en-US" sz="2800" b="0" dirty="0" err="1">
                <a:latin typeface="Calibri" panose="020F0502020204030204" pitchFamily="34" charset="0"/>
                <a:cs typeface="Calibri" panose="020F0502020204030204" pitchFamily="34" charset="0"/>
              </a:rPr>
              <a:t>vật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kính</a:t>
            </a:r>
            <a:r>
              <a:rPr lang="en-US" sz="2800" b="0" dirty="0">
                <a:latin typeface="Calibri" panose="020F0502020204030204" pitchFamily="34" charset="0"/>
                <a:cs typeface="Calibri" panose="020F0502020204030204" pitchFamily="34" charset="0"/>
              </a:rPr>
              <a:t> 40x, 100x </a:t>
            </a:r>
          </a:p>
        </p:txBody>
      </p:sp>
      <p:pic>
        <p:nvPicPr>
          <p:cNvPr id="13" name="Content Placeholder 12"/>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336429" y="3440388"/>
            <a:ext cx="3331613" cy="3331612"/>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4294967295"/>
          </p:nvPr>
        </p:nvSpPr>
        <p:spPr>
          <a:xfrm>
            <a:off x="6414265" y="938213"/>
            <a:ext cx="5777735" cy="2160975"/>
          </a:xfrm>
          <a:ln>
            <a:solidFill>
              <a:schemeClr val="accent1"/>
            </a:solidFill>
          </a:ln>
        </p:spPr>
        <p:txBody>
          <a:bodyPr anchor="ctr">
            <a:noAutofit/>
          </a:bodyPr>
          <a:lstStyle/>
          <a:p>
            <a:pPr marL="76200" indent="0">
              <a:buNone/>
            </a:pP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Bước</a:t>
            </a:r>
            <a:r>
              <a:rPr lang="en-US" sz="2800" b="0" dirty="0">
                <a:latin typeface="Calibri" panose="020F0502020204030204" pitchFamily="34" charset="0"/>
                <a:cs typeface="Calibri" panose="020F0502020204030204" pitchFamily="34" charset="0"/>
              </a:rPr>
              <a:t> 4: </a:t>
            </a:r>
            <a:r>
              <a:rPr lang="en-US" sz="2800" b="0" dirty="0" err="1">
                <a:latin typeface="Calibri" panose="020F0502020204030204" pitchFamily="34" charset="0"/>
                <a:cs typeface="Calibri" panose="020F0502020204030204" pitchFamily="34" charset="0"/>
              </a:rPr>
              <a:t>Đếm</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sô</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lượng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xác</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định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thái</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chụp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ve</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hình</a:t>
            </a:r>
            <a:r>
              <a:rPr lang="en-US" sz="2800" b="0" dirty="0">
                <a:latin typeface="Calibri" panose="020F0502020204030204" pitchFamily="34" charset="0"/>
                <a:cs typeface="Calibri" panose="020F0502020204030204" pitchFamily="34" charset="0"/>
              </a:rPr>
              <a:t> minh </a:t>
            </a:r>
            <a:r>
              <a:rPr lang="en-US" sz="2800" b="0" dirty="0" err="1">
                <a:latin typeface="Calibri" panose="020F0502020204030204" pitchFamily="34" charset="0"/>
                <a:cs typeface="Calibri" panose="020F0502020204030204" pitchFamily="34" charset="0"/>
              </a:rPr>
              <a:t>họa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các</a:t>
            </a:r>
            <a:r>
              <a:rPr lang="en-US" sz="2800" b="0" dirty="0">
                <a:latin typeface="Calibri" panose="020F0502020204030204" pitchFamily="34" charset="0"/>
                <a:cs typeface="Calibri" panose="020F0502020204030204" pitchFamily="34" charset="0"/>
              </a:rPr>
              <a:t> NST </a:t>
            </a:r>
            <a:r>
              <a:rPr lang="en-US" sz="2800" b="0" dirty="0" err="1">
                <a:latin typeface="Calibri" panose="020F0502020204030204" pitchFamily="34" charset="0"/>
                <a:cs typeface="Calibri" panose="020F0502020204030204" pitchFamily="34" charset="0"/>
              </a:rPr>
              <a:t>trong</a:t>
            </a:r>
            <a:r>
              <a:rPr lang="en-US" sz="2800" b="0" dirty="0">
                <a:latin typeface="Calibri" panose="020F0502020204030204" pitchFamily="34" charset="0"/>
                <a:cs typeface="Calibri" panose="020F0502020204030204" pitchFamily="34" charset="0"/>
              </a:rPr>
              <a:t> 1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ở </a:t>
            </a:r>
            <a:r>
              <a:rPr lang="en-US" sz="2800" b="0" dirty="0" err="1">
                <a:latin typeface="Calibri" panose="020F0502020204030204" pitchFamily="34" charset="0"/>
                <a:cs typeface="Calibri" panose="020F0502020204030204" pitchFamily="34" charset="0"/>
              </a:rPr>
              <a:t>tiêu</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bản</a:t>
            </a:r>
            <a:r>
              <a:rPr lang="en-US" sz="2800" b="0" dirty="0">
                <a:latin typeface="Calibri" panose="020F0502020204030204" pitchFamily="34" charset="0"/>
                <a:cs typeface="Calibri" panose="020F0502020204030204" pitchFamily="34" charset="0"/>
              </a:rPr>
              <a:t>. So </a:t>
            </a:r>
            <a:r>
              <a:rPr lang="en-US" sz="2800" b="0" dirty="0" err="1">
                <a:latin typeface="Calibri" panose="020F0502020204030204" pitchFamily="34" charset="0"/>
                <a:cs typeface="Calibri" panose="020F0502020204030204" pitchFamily="34" charset="0"/>
              </a:rPr>
              <a:t>sánh</a:t>
            </a:r>
            <a:r>
              <a:rPr lang="en-US" sz="2800" b="0" dirty="0">
                <a:latin typeface="Calibri" panose="020F0502020204030204" pitchFamily="34" charset="0"/>
                <a:cs typeface="Calibri" panose="020F0502020204030204" pitchFamily="34" charset="0"/>
              </a:rPr>
              <a:t> NST ở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bình</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va</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tê</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bào</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bất</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thường</a:t>
            </a:r>
            <a:r>
              <a:rPr lang="en-US" sz="2800" b="0" dirty="0">
                <a:latin typeface="Calibri" panose="020F0502020204030204" pitchFamily="34" charset="0"/>
                <a:cs typeface="Calibri" panose="020F0502020204030204" pitchFamily="34" charset="0"/>
              </a:rPr>
              <a:t>.</a:t>
            </a:r>
          </a:p>
        </p:txBody>
      </p:sp>
      <p:pic>
        <p:nvPicPr>
          <p:cNvPr id="15" name="Content Placeholder 1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778138" y="3268388"/>
            <a:ext cx="3502025" cy="3503612"/>
          </a:xfrm>
          <a:prstGeom prst="rect">
            <a:avLst/>
          </a:prstGeom>
          <a:ln>
            <a:noFill/>
          </a:ln>
          <a:effectLst>
            <a:outerShdw blurRad="292100" dist="139700" dir="2700000" algn="tl" rotWithShape="0">
              <a:srgbClr val="333333">
                <a:alpha val="65000"/>
              </a:srgbClr>
            </a:outerShdw>
          </a:effectLst>
        </p:spPr>
      </p:pic>
      <p:grpSp>
        <p:nvGrpSpPr>
          <p:cNvPr id="11" name="Group 10"/>
          <p:cNvGrpSpPr/>
          <p:nvPr/>
        </p:nvGrpSpPr>
        <p:grpSpPr>
          <a:xfrm>
            <a:off x="1517936" y="27882"/>
            <a:ext cx="10775513" cy="861774"/>
            <a:chOff x="1517936" y="27882"/>
            <a:chExt cx="10775513" cy="861774"/>
          </a:xfrm>
        </p:grpSpPr>
        <p:pic>
          <p:nvPicPr>
            <p:cNvPr id="16" name="Picture 2" descr="Microscope Png Transparent, Biology Microscope Scienc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18" name="Rectangle 17">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46622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23060" t="26042" r="24817" b="19792"/>
          <a:stretch/>
        </p:blipFill>
        <p:spPr>
          <a:xfrm>
            <a:off x="1566204" y="1786597"/>
            <a:ext cx="7883010" cy="4605803"/>
          </a:xfrm>
          <a:prstGeom prst="rect">
            <a:avLst/>
          </a:prstGeom>
          <a:ln>
            <a:noFill/>
          </a:ln>
          <a:effectLst>
            <a:outerShdw blurRad="292100" dist="139700" dir="2700000" algn="tl" rotWithShape="0">
              <a:srgbClr val="333333">
                <a:alpha val="65000"/>
              </a:srgbClr>
            </a:outerShdw>
          </a:effectLst>
        </p:spPr>
      </p:pic>
      <p:sp>
        <p:nvSpPr>
          <p:cNvPr id="14" name="TextBox 6">
            <a:extLst>
              <a:ext uri="{FF2B5EF4-FFF2-40B4-BE49-F238E27FC236}">
                <a16:creationId xmlns:a16="http://schemas.microsoft.com/office/drawing/2014/main" id="{0F12E6F3-DDDD-8CEF-D85F-6EB77AF32A9F}"/>
              </a:ext>
            </a:extLst>
          </p:cNvPr>
          <p:cNvSpPr txBox="1"/>
          <p:nvPr/>
        </p:nvSpPr>
        <p:spPr>
          <a:xfrm>
            <a:off x="457201" y="1015181"/>
            <a:ext cx="8737600" cy="461665"/>
          </a:xfrm>
          <a:prstGeom prst="rect">
            <a:avLst/>
          </a:prstGeom>
          <a:solidFill>
            <a:srgbClr val="FFFF99"/>
          </a:solidFill>
          <a:ln>
            <a:solidFill>
              <a:schemeClr val="accent3">
                <a:lumMod val="75000"/>
              </a:schemeClr>
            </a:solidFill>
          </a:ln>
        </p:spPr>
        <p:txBody>
          <a:bodyPr wrap="square" lIns="0" tIns="0" rIns="0" bIns="0" rtlCol="0" anchor="t">
            <a:spAutoFit/>
          </a:bodyPr>
          <a:lstStyle/>
          <a:p>
            <a:pPr algn="ctr">
              <a:lnSpc>
                <a:spcPts val="3640"/>
              </a:lnSpc>
            </a:pP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Xác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định</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một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số</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dạng</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đột</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biến</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nhiễm</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sắc</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r>
              <a:rPr lang="en-US" sz="3200" b="1" dirty="0" err="1">
                <a:ln w="13462">
                  <a:solidFill>
                    <a:schemeClr val="bg1"/>
                  </a:solidFill>
                  <a:prstDash val="solid"/>
                </a:ln>
                <a:solidFill>
                  <a:srgbClr val="002060"/>
                </a:solidFill>
                <a:latin typeface="Calibri" panose="020F0502020204030204" pitchFamily="34" charset="0"/>
                <a:cs typeface="Calibri" panose="020F0502020204030204" pitchFamily="34" charset="0"/>
              </a:rPr>
              <a:t>thể</a:t>
            </a:r>
            <a:r>
              <a:rPr lang="en-US" sz="3200" b="1" dirty="0">
                <a:ln w="13462">
                  <a:solidFill>
                    <a:schemeClr val="bg1"/>
                  </a:solidFill>
                  <a:prstDash val="solid"/>
                </a:ln>
                <a:solidFill>
                  <a:srgbClr val="002060"/>
                </a:solidFill>
                <a:latin typeface="Calibri" panose="020F0502020204030204" pitchFamily="34" charset="0"/>
                <a:cs typeface="Calibri" panose="020F0502020204030204" pitchFamily="34" charset="0"/>
              </a:rPr>
              <a:t> </a:t>
            </a:r>
          </a:p>
        </p:txBody>
      </p:sp>
      <p:sp>
        <p:nvSpPr>
          <p:cNvPr id="2" name="Slide Number Placeholder 1"/>
          <p:cNvSpPr>
            <a:spLocks noGrp="1"/>
          </p:cNvSpPr>
          <p:nvPr>
            <p:ph type="sldNum" idx="12"/>
          </p:nvPr>
        </p:nvSpPr>
        <p:spPr/>
        <p:txBody>
          <a:bodyPr/>
          <a:lstStyle/>
          <a:p>
            <a:fld id="{7884ACE1-D090-4212-A066-1311DF8658A2}" type="slidenum">
              <a:rPr lang="en-US" smtClean="0"/>
              <a:t>7</a:t>
            </a:fld>
            <a:endParaRPr lang="en-US"/>
          </a:p>
        </p:txBody>
      </p:sp>
      <p:grpSp>
        <p:nvGrpSpPr>
          <p:cNvPr id="11" name="Group 10"/>
          <p:cNvGrpSpPr/>
          <p:nvPr/>
        </p:nvGrpSpPr>
        <p:grpSpPr>
          <a:xfrm>
            <a:off x="1517936" y="27882"/>
            <a:ext cx="10775513" cy="861774"/>
            <a:chOff x="1517936" y="27882"/>
            <a:chExt cx="10775513" cy="861774"/>
          </a:xfrm>
        </p:grpSpPr>
        <p:pic>
          <p:nvPicPr>
            <p:cNvPr id="16" name="Picture 2"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18" name="Rectangle 17">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8641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XÉT NGHIỆM NHIỄM SẮC THỂ Đ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1955800"/>
            <a:ext cx="12193999" cy="4892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951" y="972365"/>
            <a:ext cx="11415885" cy="913199"/>
          </a:xfrm>
          <a:prstGeom prst="rect">
            <a:avLst/>
          </a:prstGeom>
          <a:noFill/>
          <a:ln>
            <a:solidFill>
              <a:srgbClr val="0070C0"/>
            </a:solidFill>
          </a:ln>
        </p:spPr>
        <p:txBody>
          <a:bodyPr wrap="square">
            <a:spAutoFit/>
          </a:bodyPr>
          <a:lstStyle/>
          <a:p>
            <a:r>
              <a:rPr lang="vi-VN" sz="2667" b="1" dirty="0">
                <a:solidFill>
                  <a:srgbClr val="000000"/>
                </a:solidFill>
                <a:latin typeface="Calibri" panose="020F0502020204030204" pitchFamily="34" charset="0"/>
                <a:ea typeface="Calibri" panose="020F0502020204030204" pitchFamily="34" charset="0"/>
                <a:cs typeface="Calibri" panose="020F0502020204030204" pitchFamily="34" charset="0"/>
              </a:rPr>
              <a:t>Hội chứng Down </a:t>
            </a:r>
            <a:r>
              <a:rPr lang="vi-VN" sz="2667" dirty="0">
                <a:solidFill>
                  <a:srgbClr val="000000"/>
                </a:solidFill>
                <a:latin typeface="Calibri" panose="020F0502020204030204" pitchFamily="34" charset="0"/>
                <a:ea typeface="Calibri" panose="020F0502020204030204" pitchFamily="34" charset="0"/>
                <a:cs typeface="Calibri" panose="020F0502020204030204" pitchFamily="34" charset="0"/>
              </a:rPr>
              <a:t>47, XX (XY)</a:t>
            </a:r>
            <a:r>
              <a:rPr lang="en-US" sz="2667"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667"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667"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667" dirty="0">
                <a:solidFill>
                  <a:srgbClr val="000000"/>
                </a:solidFill>
                <a:latin typeface="Calibri" panose="020F0502020204030204" pitchFamily="34" charset="0"/>
                <a:ea typeface="Calibri" panose="020F0502020204030204" pitchFamily="34" charset="0"/>
                <a:cs typeface="Calibri" panose="020F0502020204030204" pitchFamily="34" charset="0"/>
              </a:rPr>
              <a:t>21 hay trisomy 21: dư </a:t>
            </a:r>
            <a:r>
              <a:rPr lang="en-US" sz="2667" dirty="0">
                <a:solidFill>
                  <a:srgbClr val="000000"/>
                </a:solidFill>
                <a:latin typeface="Calibri" panose="020F0502020204030204" pitchFamily="34" charset="0"/>
                <a:ea typeface="Calibri" panose="020F0502020204030204" pitchFamily="34" charset="0"/>
                <a:cs typeface="Calibri" panose="020F0502020204030204" pitchFamily="34" charset="0"/>
              </a:rPr>
              <a:t>1 NST </a:t>
            </a:r>
            <a:r>
              <a:rPr lang="vi-VN" sz="2667" dirty="0">
                <a:solidFill>
                  <a:srgbClr val="000000"/>
                </a:solidFill>
                <a:latin typeface="Calibri" panose="020F0502020204030204" pitchFamily="34" charset="0"/>
                <a:ea typeface="Calibri" panose="020F0502020204030204" pitchFamily="34" charset="0"/>
                <a:cs typeface="Calibri" panose="020F0502020204030204" pitchFamily="34" charset="0"/>
              </a:rPr>
              <a:t>số 21 (tam nhiễm sắc thể 21 hay Trisomy 21), thường gặp nhất ở tần suất 1/700-1/1000. </a:t>
            </a:r>
            <a:endParaRPr lang="en-US" sz="2667"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p:cNvSpPr>
            <a:spLocks noGrp="1"/>
          </p:cNvSpPr>
          <p:nvPr>
            <p:ph type="sldNum" idx="12"/>
          </p:nvPr>
        </p:nvSpPr>
        <p:spPr/>
        <p:txBody>
          <a:bodyPr/>
          <a:lstStyle/>
          <a:p>
            <a:fld id="{7884ACE1-D090-4212-A066-1311DF8658A2}" type="slidenum">
              <a:rPr lang="en-US" smtClean="0"/>
              <a:t>8</a:t>
            </a:fld>
            <a:endParaRPr lang="en-US"/>
          </a:p>
        </p:txBody>
      </p:sp>
      <p:grpSp>
        <p:nvGrpSpPr>
          <p:cNvPr id="9" name="Group 8"/>
          <p:cNvGrpSpPr/>
          <p:nvPr/>
        </p:nvGrpSpPr>
        <p:grpSpPr>
          <a:xfrm>
            <a:off x="1517936" y="27882"/>
            <a:ext cx="10775513" cy="861774"/>
            <a:chOff x="1517936" y="27882"/>
            <a:chExt cx="10775513" cy="861774"/>
          </a:xfrm>
        </p:grpSpPr>
        <p:pic>
          <p:nvPicPr>
            <p:cNvPr id="11" name="Picture 2" descr="Microscope Png Transparent, Biology Microscope Science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15" name="Rectangle 14">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487898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7884ACE1-D090-4212-A066-1311DF8658A2}" type="slidenum">
              <a:rPr lang="en-US" smtClean="0"/>
              <a:t>9</a:t>
            </a:fld>
            <a:endParaRPr lang="en-US"/>
          </a:p>
        </p:txBody>
      </p:sp>
      <p:grpSp>
        <p:nvGrpSpPr>
          <p:cNvPr id="3" name="Group 2"/>
          <p:cNvGrpSpPr/>
          <p:nvPr/>
        </p:nvGrpSpPr>
        <p:grpSpPr>
          <a:xfrm>
            <a:off x="1517936" y="27882"/>
            <a:ext cx="10775513" cy="861774"/>
            <a:chOff x="1517936" y="27882"/>
            <a:chExt cx="10775513" cy="861774"/>
          </a:xfrm>
        </p:grpSpPr>
        <p:pic>
          <p:nvPicPr>
            <p:cNvPr id="4" name="Picture 2" descr="Microscope Png Transparent, Biology Microscope Science Clipar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376" y="64272"/>
              <a:ext cx="764834" cy="764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1517936" y="27882"/>
              <a:ext cx="10775513" cy="861774"/>
            </a:xfrm>
            <a:prstGeom prst="rect">
              <a:avLst/>
            </a:prstGeom>
          </p:spPr>
          <p:txBody>
            <a:bodyPr lIns="0" tIns="0" rIns="0" bIns="0" rtlCol="0" anchor="t">
              <a:spAutoFit/>
            </a:bodyPr>
            <a:lstStyle/>
            <a:p>
              <a:pPr algn="ctr"/>
              <a:r>
                <a:rPr lang="en-US" sz="2800" b="1" dirty="0" err="1">
                  <a:solidFill>
                    <a:srgbClr val="006601"/>
                  </a:solidFill>
                  <a:latin typeface="Calibri" panose="020F0502020204030204" pitchFamily="34" charset="0"/>
                  <a:cs typeface="Calibri" panose="020F0502020204030204" pitchFamily="34" charset="0"/>
                </a:rPr>
                <a:t>Bài</a:t>
              </a:r>
              <a:r>
                <a:rPr lang="en-US" sz="2800" b="1" dirty="0">
                  <a:solidFill>
                    <a:srgbClr val="006601"/>
                  </a:solidFill>
                  <a:latin typeface="Calibri" panose="020F0502020204030204" pitchFamily="34" charset="0"/>
                  <a:cs typeface="Calibri" panose="020F0502020204030204" pitchFamily="34" charset="0"/>
                </a:rPr>
                <a:t> 6. QUAN SÁT ĐỘT BIẾN NHIỄM SẮC THỂ;</a:t>
              </a:r>
            </a:p>
            <a:p>
              <a:pPr algn="ctr"/>
              <a:r>
                <a:rPr lang="en-US" sz="2800" b="1" dirty="0">
                  <a:solidFill>
                    <a:srgbClr val="006601"/>
                  </a:solidFill>
                  <a:latin typeface="Calibri" panose="020F0502020204030204" pitchFamily="34" charset="0"/>
                  <a:cs typeface="Calibri" panose="020F0502020204030204" pitchFamily="34" charset="0"/>
                </a:rPr>
                <a:t>TÌM HIỂU TÁC HẠI GÂY ĐỘT BIẾN CỦA MỘT SỐ CHẤT ĐỘC</a:t>
              </a:r>
            </a:p>
          </p:txBody>
        </p:sp>
      </p:grpSp>
      <p:sp>
        <p:nvSpPr>
          <p:cNvPr id="6" name="Rectangle 5">
            <a:extLst>
              <a:ext uri="{FF2B5EF4-FFF2-40B4-BE49-F238E27FC236}">
                <a16:creationId xmlns:a16="http://schemas.microsoft.com/office/drawing/2014/main" id="{CA1318A5-4108-550A-8A85-470D421E254D}"/>
              </a:ext>
            </a:extLst>
          </p:cNvPr>
          <p:cNvSpPr/>
          <p:nvPr/>
        </p:nvSpPr>
        <p:spPr>
          <a:xfrm rot="5400000">
            <a:off x="6961807" y="-4270740"/>
            <a:ext cx="45719" cy="1031173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itle 2"/>
          <p:cNvSpPr txBox="1">
            <a:spLocks/>
          </p:cNvSpPr>
          <p:nvPr/>
        </p:nvSpPr>
        <p:spPr>
          <a:xfrm>
            <a:off x="609601" y="895804"/>
            <a:ext cx="11432344" cy="1326091"/>
          </a:xfrm>
          <a:prstGeom prst="rect">
            <a:avLst/>
          </a:prstGeom>
          <a:ln>
            <a:solidFill>
              <a:srgbClr val="0070C0"/>
            </a:solid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smtClean="0">
                <a:latin typeface="+mn-lt"/>
              </a:rPr>
              <a:t>B</a:t>
            </a:r>
            <a:r>
              <a:rPr lang="vi-VN" sz="2800" b="1" kern="0" smtClean="0">
                <a:latin typeface="+mn-lt"/>
              </a:rPr>
              <a:t>iểu hiện</a:t>
            </a:r>
            <a:r>
              <a:rPr lang="en-US" sz="2800" b="1" kern="0" smtClean="0">
                <a:latin typeface="+mn-lt"/>
              </a:rPr>
              <a:t> </a:t>
            </a:r>
            <a:r>
              <a:rPr lang="vi-VN" sz="2800" b="1" kern="0" smtClean="0">
                <a:latin typeface="+mn-lt"/>
              </a:rPr>
              <a:t>Hội chứng Down</a:t>
            </a:r>
            <a:r>
              <a:rPr lang="en-US" sz="2800" kern="0" smtClean="0">
                <a:latin typeface="+mn-lt"/>
              </a:rPr>
              <a:t>:</a:t>
            </a:r>
            <a:r>
              <a:rPr lang="vi-VN" sz="2800" kern="0" smtClean="0">
                <a:latin typeface="+mn-lt"/>
              </a:rPr>
              <a:t> chậm phát triển tâm thần, trí tuệ, chỉ số thông minh thấp và gần như không có khả năng học tập. Hơn 50% người bị bệnh kèm theo các dị tật bẩm sinh như: tim mạch, tiêu hóa...</a:t>
            </a:r>
            <a:endParaRPr lang="en-US" sz="2800" kern="0" dirty="0">
              <a:latin typeface="+mn-lt"/>
            </a:endParaRP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533" y="2421522"/>
            <a:ext cx="6959600" cy="4327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6143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Salerio · SlidesCarnival</Template>
  <TotalTime>147</TotalTime>
  <Words>2723</Words>
  <PresentationFormat>Widescreen</PresentationFormat>
  <Paragraphs>312</Paragraphs>
  <Slides>40</Slides>
  <Notes>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40</vt:i4>
      </vt:variant>
    </vt:vector>
  </HeadingPairs>
  <TitlesOfParts>
    <vt:vector size="58" baseType="lpstr">
      <vt:lpstr>AkayaKanadaka</vt:lpstr>
      <vt:lpstr>Apricots</vt:lpstr>
      <vt:lpstr>Arial</vt:lpstr>
      <vt:lpstr>Arvo</vt:lpstr>
      <vt:lpstr>Baloo 2</vt:lpstr>
      <vt:lpstr>Baloo Bhaijaan</vt:lpstr>
      <vt:lpstr>Bangla MN</vt:lpstr>
      <vt:lpstr>Calibri</vt:lpstr>
      <vt:lpstr>Courier New</vt:lpstr>
      <vt:lpstr>Maku Bold</vt:lpstr>
      <vt:lpstr>Roboto</vt:lpstr>
      <vt:lpstr>Roboto Condensed</vt:lpstr>
      <vt:lpstr>Roboto Condensed Light</vt:lpstr>
      <vt:lpstr>Silom</vt:lpstr>
      <vt:lpstr>Times New Roman</vt:lpstr>
      <vt:lpstr>Wingdings</vt:lpstr>
      <vt:lpstr>Wingdings 3</vt:lpstr>
      <vt:lpstr>Salerio template</vt:lpstr>
      <vt:lpstr>PowerPoint Presentation</vt:lpstr>
      <vt:lpstr>PowerPoint Presentation</vt:lpstr>
      <vt:lpstr>PowerPoint Presentation</vt:lpstr>
      <vt:lpstr>PowerPoint Presentation</vt:lpstr>
      <vt:lpstr>Hoạt động 3. Thiết kế nghiên cứu kiểm chứng giả thuyết  a. Quan sát đột biến NST trên tiêu bản cố định</vt:lpstr>
      <vt:lpstr>PowerPoint Presentation</vt:lpstr>
      <vt:lpstr>PowerPoint Presentation</vt:lpstr>
      <vt:lpstr>PowerPoint Presentation</vt:lpstr>
      <vt:lpstr>PowerPoint Presentation</vt:lpstr>
      <vt:lpstr>PowerPoint Presentation</vt:lpstr>
      <vt:lpstr>PowerPoint Presentation</vt:lpstr>
      <vt:lpstr>Biểu hiện Hội chứng Klinefelter  - Bệnh nhân nam: - Vô sinh. - Dương vật và tinh hoàn nhỏ. - Mô vú mở rộng. - Giảm ham muốn tình dục.  - Cao hơn chiều cao trung bình. - Xương yếu. - Giảm lông trên mặt và cơ thể - Ít cơ bắp hơn bình thường. - Tăng mỡ bụng.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2024-07-27T11:28:58Z</dcterms:created>
  <dcterms:modified xsi:type="dcterms:W3CDTF">2024-08-06T14:29:28Z</dcterms:modified>
</cp:coreProperties>
</file>