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9"/>
  </p:notesMasterIdLst>
  <p:sldIdLst>
    <p:sldId id="256" r:id="rId2"/>
    <p:sldId id="257" r:id="rId3"/>
    <p:sldId id="349" r:id="rId4"/>
    <p:sldId id="258" r:id="rId5"/>
    <p:sldId id="263" r:id="rId6"/>
    <p:sldId id="265" r:id="rId7"/>
    <p:sldId id="266" r:id="rId8"/>
    <p:sldId id="270" r:id="rId9"/>
    <p:sldId id="341" r:id="rId10"/>
    <p:sldId id="269" r:id="rId11"/>
    <p:sldId id="340" r:id="rId12"/>
    <p:sldId id="272" r:id="rId13"/>
    <p:sldId id="276" r:id="rId14"/>
    <p:sldId id="278" r:id="rId15"/>
    <p:sldId id="279" r:id="rId16"/>
    <p:sldId id="281" r:id="rId17"/>
    <p:sldId id="283" r:id="rId18"/>
    <p:sldId id="287" r:id="rId19"/>
    <p:sldId id="343" r:id="rId20"/>
    <p:sldId id="342" r:id="rId21"/>
    <p:sldId id="292" r:id="rId22"/>
    <p:sldId id="290" r:id="rId23"/>
    <p:sldId id="291" r:id="rId24"/>
    <p:sldId id="344" r:id="rId25"/>
    <p:sldId id="345" r:id="rId26"/>
    <p:sldId id="346" r:id="rId27"/>
    <p:sldId id="347" r:id="rId28"/>
    <p:sldId id="348" r:id="rId29"/>
    <p:sldId id="294" r:id="rId30"/>
    <p:sldId id="296" r:id="rId31"/>
    <p:sldId id="297" r:id="rId32"/>
    <p:sldId id="350" r:id="rId33"/>
    <p:sldId id="298" r:id="rId34"/>
    <p:sldId id="299" r:id="rId35"/>
    <p:sldId id="301" r:id="rId36"/>
    <p:sldId id="303" r:id="rId37"/>
    <p:sldId id="309" r:id="rId3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Odibee Sans" panose="020B0604020202020204" charset="0"/>
      <p:regular r:id="rId41"/>
    </p:embeddedFont>
    <p:embeddedFont>
      <p:font typeface="Didact Gothic" panose="020B060402020202020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Bellota Text" panose="020B0604020202020204" charset="0"/>
      <p:regular r:id="rId47"/>
      <p:bold r:id="rId48"/>
      <p:italic r:id="rId49"/>
      <p:boldItalic r:id="rId50"/>
    </p:embeddedFont>
    <p:embeddedFont>
      <p:font typeface="Roboto Condensed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6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806ec00983_2_4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806ec00983_2_4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g806ec0098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6" name="Google Shape;2946;g806ec0098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806ec00983_2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806ec00983_2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806ec00983_2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806ec00983_2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9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705293" cy="2261747"/>
            <a:chOff x="465237" y="-2501"/>
            <a:chExt cx="8705293" cy="2261747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2195033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53847" y="1795571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1.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vi-VN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190865" y="118428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-6,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17;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0865" y="1719598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-12,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-37;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43290" y="2377910"/>
            <a:ext cx="9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400" b="1" u="sng" dirty="0" smtClean="0">
                <a:solidFill>
                  <a:srgbClr val="002060"/>
                </a:solidFill>
              </a:rPr>
              <a:t>:</a:t>
            </a:r>
            <a:endParaRPr lang="vi-VN" sz="24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sáu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 smtClean="0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mươi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 smtClean="0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2.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blipFill>
                <a:blip r:embed="rId3"/>
                <a:stretch>
                  <a:fillRect l="-9434" r="-4403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0.25.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blipFill>
                <a:blip r:embed="rId4"/>
                <a:stretch>
                  <a:fillRect l="-8152" r="-652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2826910"/>
            <a:ext cx="404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: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−9.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blipFill>
                <a:blip r:embed="rId5"/>
                <a:stretch>
                  <a:fillRect l="-8152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  <a:blipFill>
                <a:blip r:embed="rId6"/>
                <a:stretch>
                  <a:fillRect l="-9697" r="-848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0,25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  <a:blipFill>
                <a:blip r:embed="rId7"/>
                <a:stretch>
                  <a:fillRect l="-931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  <p:bldP spid="21" grpId="0"/>
      <p:bldP spid="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6446" y="3144529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: 19;-7; 0.</a:t>
            </a:r>
            <a:endParaRPr lang="vi-VN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288075" y="1543518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n-lt"/>
                  </a:rPr>
                  <a:t>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-7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624154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790357" y="2831668"/>
            <a:ext cx="642268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PHÂN SỐ BẰNG NHAU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1737188" y="283465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160" y="52632"/>
            <a:ext cx="617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a. </a:t>
            </a:r>
            <a:r>
              <a:rPr lang="en-US" sz="2400" b="1" dirty="0" err="1" smtClean="0">
                <a:solidFill>
                  <a:srgbClr val="002060"/>
                </a:solidFill>
              </a:rPr>
              <a:t>Khái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niệm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77" y="504822"/>
            <a:ext cx="977995" cy="56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051" y="1043584"/>
            <a:ext cx="4692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tô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bên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66608" y="672208"/>
            <a:ext cx="2808768" cy="1088617"/>
            <a:chOff x="5055079" y="2176762"/>
            <a:chExt cx="3588588" cy="1374416"/>
          </a:xfrm>
        </p:grpSpPr>
        <p:sp>
          <p:nvSpPr>
            <p:cNvPr id="6" name="Rectangle 5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15761" y="2328793"/>
            <a:ext cx="3360860" cy="1254393"/>
            <a:chOff x="3257124" y="2176762"/>
            <a:chExt cx="7147805" cy="1374418"/>
          </a:xfrm>
        </p:grpSpPr>
        <p:sp>
          <p:nvSpPr>
            <p:cNvPr id="55" name="Rectangle 54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7124" y="2176762"/>
              <a:ext cx="1794295" cy="6872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57124" y="2863971"/>
              <a:ext cx="1794295" cy="6872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0634" y="2176762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0634" y="2863970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688" y="2708000"/>
            <a:ext cx="43231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b) Hai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2011" y="184419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5438" y="362817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 dirty="0" smtClean="0">
                    <a:latin typeface="+mn-lt"/>
                  </a:rPr>
                  <a:t>Ta </a:t>
                </a:r>
                <a:r>
                  <a:rPr lang="en-US" sz="2400" b="1" dirty="0" err="1" smtClean="0">
                    <a:latin typeface="+mn-lt"/>
                  </a:rPr>
                  <a:t>thấy</a:t>
                </a:r>
                <a:r>
                  <a:rPr lang="en-US" sz="2400" b="1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hình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chữ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nhật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bằng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hình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chữ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nhật</a:t>
                </a:r>
                <a:r>
                  <a:rPr lang="en-US" sz="2400" dirty="0" smtClean="0">
                    <a:latin typeface="+mn-lt"/>
                  </a:rPr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Do </a:t>
                </a:r>
                <a:r>
                  <a:rPr lang="en-US" sz="2400" dirty="0" err="1" smtClean="0">
                    <a:latin typeface="+mn-lt"/>
                  </a:rPr>
                  <a:t>đó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blipFill>
                <a:blip r:embed="rId6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3" grpId="0"/>
      <p:bldP spid="8" grpId="0"/>
      <p:bldP spid="65" grpId="0"/>
      <p:bldP spid="9" grpId="0"/>
      <p:bldP spid="67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3"/>
          <p:cNvGrpSpPr/>
          <p:nvPr/>
        </p:nvGrpSpPr>
        <p:grpSpPr>
          <a:xfrm flipH="1">
            <a:off x="185558" y="4777740"/>
            <a:ext cx="365769" cy="365760"/>
            <a:chOff x="5881974" y="3343444"/>
            <a:chExt cx="480264" cy="478243"/>
          </a:xfrm>
        </p:grpSpPr>
        <p:sp>
          <p:nvSpPr>
            <p:cNvPr id="1684" name="Google Shape;1684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 flipH="1">
            <a:off x="121848" y="66124"/>
            <a:ext cx="365769" cy="365760"/>
            <a:chOff x="5881974" y="3343444"/>
            <a:chExt cx="480264" cy="478243"/>
          </a:xfrm>
        </p:grpSpPr>
        <p:sp>
          <p:nvSpPr>
            <p:cNvPr id="1690" name="Google Shape;1690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803" y="3318300"/>
            <a:ext cx="8117212" cy="1270954"/>
            <a:chOff x="1025914" y="1420851"/>
            <a:chExt cx="13898271" cy="1642942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898271" cy="1642942"/>
              <a:chOff x="-206803" y="115569"/>
              <a:chExt cx="2280959" cy="791959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80959" cy="79195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13630" y="3336721"/>
            <a:ext cx="757840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smtClean="0"/>
              <a:t>Hai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diễn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1686" name="Google Shape;1686;p43"/>
          <p:cNvGrpSpPr/>
          <p:nvPr/>
        </p:nvGrpSpPr>
        <p:grpSpPr>
          <a:xfrm flipH="1">
            <a:off x="8581246" y="192007"/>
            <a:ext cx="365769" cy="365760"/>
            <a:chOff x="5881974" y="3343444"/>
            <a:chExt cx="480264" cy="478243"/>
          </a:xfrm>
        </p:grpSpPr>
        <p:sp>
          <p:nvSpPr>
            <p:cNvPr id="1687" name="Google Shape;1687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29803" y="192007"/>
            <a:ext cx="5654480" cy="1920530"/>
          </a:xfrm>
          <a:prstGeom prst="cloudCallout">
            <a:avLst>
              <a:gd name="adj1" fmla="val 58793"/>
              <a:gd name="adj2" fmla="val 508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phát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khái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niệm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537" y="941537"/>
            <a:ext cx="2124495" cy="220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94" y="11439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b) </a:t>
            </a:r>
            <a:r>
              <a:rPr lang="en-US" sz="2400" b="1" dirty="0" err="1" smtClean="0">
                <a:solidFill>
                  <a:srgbClr val="002060"/>
                </a:solidFill>
              </a:rPr>
              <a:t>Quy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tắc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1"/>
              </a:clrFrom>
              <a:clrTo>
                <a:srgbClr val="FDFC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08" y="669083"/>
            <a:ext cx="1083846" cy="520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Xét </a:t>
                </a:r>
                <a:r>
                  <a:rPr lang="en-US" sz="2400" dirty="0" err="1" smtClean="0">
                    <a:latin typeface="+mn-lt"/>
                  </a:rPr>
                  <a:t>hai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bằng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nhau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blipFill>
                <a:blip r:embed="rId4"/>
                <a:stretch>
                  <a:fillRect l="-1816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6708" y="1305626"/>
            <a:ext cx="82472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của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tử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phần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nhất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mẫu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của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mẫu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nhất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tử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9465" y="2805041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820261"/>
            <a:ext cx="82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- </a:t>
            </a:r>
            <a:r>
              <a:rPr lang="en-US" sz="2400" b="1" u="sng" dirty="0" err="1" smtClean="0"/>
              <a:t>Yêu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cầu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uy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, </a:t>
            </a:r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 smtClean="0"/>
              <a:t>luận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HĐ4. 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50499" y="4560630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- </a:t>
            </a: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2 </a:t>
            </a:r>
            <a:r>
              <a:rPr lang="en-US" sz="2400" dirty="0" err="1" smtClean="0"/>
              <a:t>phút</a:t>
            </a:r>
            <a:r>
              <a:rPr lang="en-US" sz="2400" dirty="0" smtClean="0"/>
              <a:t> 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7" grpId="0"/>
      <p:bldP spid="9" grpId="0" animBg="1"/>
      <p:bldP spid="1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7"/>
          <p:cNvSpPr/>
          <p:nvPr/>
        </p:nvSpPr>
        <p:spPr>
          <a:xfrm rot="635926">
            <a:off x="20812" y="55226"/>
            <a:ext cx="619332" cy="56585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47"/>
          <p:cNvGrpSpPr/>
          <p:nvPr/>
        </p:nvGrpSpPr>
        <p:grpSpPr>
          <a:xfrm rot="640523">
            <a:off x="50163" y="4492699"/>
            <a:ext cx="586954" cy="595730"/>
            <a:chOff x="-2648477" y="3766325"/>
            <a:chExt cx="774350" cy="751922"/>
          </a:xfrm>
        </p:grpSpPr>
        <p:sp>
          <p:nvSpPr>
            <p:cNvPr id="1768" name="Google Shape;1768;p47"/>
            <p:cNvSpPr/>
            <p:nvPr/>
          </p:nvSpPr>
          <p:spPr>
            <a:xfrm>
              <a:off x="-2648477" y="3766325"/>
              <a:ext cx="774350" cy="751922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635" y="2160203"/>
            <a:ext cx="8117212" cy="1446301"/>
            <a:chOff x="1025914" y="1420851"/>
            <a:chExt cx="13898271" cy="1869610"/>
          </a:xfrm>
        </p:grpSpPr>
        <p:grpSp>
          <p:nvGrpSpPr>
            <p:cNvPr id="32" name="Group 2"/>
            <p:cNvGrpSpPr/>
            <p:nvPr/>
          </p:nvGrpSpPr>
          <p:grpSpPr>
            <a:xfrm>
              <a:off x="1025914" y="1420851"/>
              <a:ext cx="13898271" cy="1869610"/>
              <a:chOff x="-206803" y="115569"/>
              <a:chExt cx="2280959" cy="901221"/>
            </a:xfrm>
            <a:solidFill>
              <a:srgbClr val="CCFF99"/>
            </a:solidFill>
          </p:grpSpPr>
          <p:sp>
            <p:nvSpPr>
              <p:cNvPr id="34" name="Freeform 3"/>
              <p:cNvSpPr/>
              <p:nvPr/>
            </p:nvSpPr>
            <p:spPr>
              <a:xfrm>
                <a:off x="-206803" y="115569"/>
                <a:ext cx="2280959" cy="901221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Xét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.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blipFill>
                <a:blip r:embed="rId4"/>
                <a:stretch>
                  <a:fillRect l="-3059" b="-8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thì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b="1" dirty="0" err="1" smtClean="0">
                    <a:latin typeface="+mn-lt"/>
                  </a:rPr>
                  <a:t>a.d</a:t>
                </a:r>
                <a:r>
                  <a:rPr lang="en-US" sz="2400" b="1" dirty="0" smtClean="0">
                    <a:latin typeface="+mn-lt"/>
                  </a:rPr>
                  <a:t> = </a:t>
                </a:r>
                <a:r>
                  <a:rPr lang="en-US" sz="2400" b="1" dirty="0" err="1" smtClean="0">
                    <a:latin typeface="+mn-lt"/>
                  </a:rPr>
                  <a:t>b.c</a:t>
                </a:r>
                <a:r>
                  <a:rPr lang="en-US" sz="2400" b="1" dirty="0" smtClean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. </a:t>
                </a:r>
                <a:r>
                  <a:rPr lang="en-US" sz="2400" dirty="0" err="1" smtClean="0">
                    <a:latin typeface="+mn-lt"/>
                  </a:rPr>
                  <a:t>Ngược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lại</a:t>
                </a:r>
                <a:r>
                  <a:rPr lang="en-US" sz="2400" dirty="0" smtClean="0">
                    <a:latin typeface="+mn-lt"/>
                  </a:rPr>
                  <a:t>, </a:t>
                </a:r>
                <a:r>
                  <a:rPr lang="en-US" sz="2400" dirty="0" err="1" smtClean="0">
                    <a:latin typeface="+mn-lt"/>
                  </a:rPr>
                  <a:t>nếu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b="1" dirty="0" err="1" smtClean="0">
                    <a:latin typeface="+mn-lt"/>
                  </a:rPr>
                  <a:t>a.d</a:t>
                </a:r>
                <a:r>
                  <a:rPr lang="en-US" sz="2400" b="1" dirty="0" smtClean="0">
                    <a:latin typeface="+mn-lt"/>
                  </a:rPr>
                  <a:t> = </a:t>
                </a:r>
                <a:r>
                  <a:rPr lang="en-US" sz="2400" b="1" dirty="0" err="1" smtClean="0">
                    <a:latin typeface="+mn-lt"/>
                  </a:rPr>
                  <a:t>b.c</a:t>
                </a:r>
                <a:r>
                  <a:rPr lang="en-US" sz="2400" b="1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thì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.</a:t>
                </a:r>
                <a:endParaRPr lang="en-US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  <a:blipFill>
                <a:blip r:embed="rId5"/>
                <a:stretch>
                  <a:fillRect l="-1189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73524" y="770315"/>
            <a:ext cx="7181966" cy="10895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 . 8 = 4 . 2,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1; 2; 4; 8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. 8 = 4 . 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en-US" sz="2400" b="1" u="sng" dirty="0" err="1" smtClean="0"/>
                  <a:t>Chú</a:t>
                </a:r>
                <a:r>
                  <a:rPr lang="en-US" sz="2400" b="1" u="sng" dirty="0" smtClean="0"/>
                  <a:t> ý:</a:t>
                </a:r>
                <a:r>
                  <a:rPr lang="en-US" sz="2400" b="1" dirty="0" smtClean="0"/>
                  <a:t> </a:t>
                </a:r>
              </a:p>
              <a:p>
                <a:pPr algn="just">
                  <a:lnSpc>
                    <a:spcPct val="124000"/>
                  </a:lnSpc>
                </a:pPr>
                <a:r>
                  <a:rPr lang="en-GB" sz="2400" dirty="0" err="1" smtClean="0"/>
                  <a:t>Nếu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a . 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b . c </a:t>
                </a:r>
                <a:r>
                  <a:rPr lang="en-GB" sz="2400" dirty="0" err="1"/>
                  <a:t>thì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không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 smtClean="0"/>
                  <a:t>nhau</a:t>
                </a:r>
                <a:r>
                  <a:rPr lang="en-GB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blipFill>
                <a:blip r:embed="rId7"/>
                <a:stretch>
                  <a:fillRect l="-1149" b="-36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00" y="854035"/>
            <a:ext cx="1119765" cy="92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38" grpId="0"/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2529"/>
            <a:ext cx="1984076" cy="53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</a:rPr>
              <a:t> 3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66" y="879895"/>
            <a:ext cx="862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?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?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blipFill>
                <a:blip r:embed="rId3"/>
                <a:stretch>
                  <a:fillRect l="-3101" b="-7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blipFill>
                <a:blip r:embed="rId4"/>
                <a:stretch>
                  <a:fillRect l="-3256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78701" y="2200090"/>
            <a:ext cx="11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</a:rPr>
              <a:t>Giải</a:t>
            </a:r>
            <a:r>
              <a:rPr lang="en-US" sz="2800" b="1" u="sng" dirty="0" smtClean="0">
                <a:solidFill>
                  <a:srgbClr val="002060"/>
                </a:solidFill>
              </a:rPr>
              <a:t>:</a:t>
            </a:r>
            <a:endParaRPr lang="vi-VN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a) Do 3 . 7 = (-7) . (-3) </a:t>
                </a:r>
                <a:r>
                  <a:rPr lang="en-US" sz="2800" dirty="0" err="1" smtClean="0"/>
                  <a:t>nên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blipFill>
                <a:blip r:embed="rId5"/>
                <a:stretch>
                  <a:fillRect l="-1664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b) Do 2 . (-10)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 smtClean="0"/>
                  <a:t> 5 . 4 </a:t>
                </a:r>
                <a:r>
                  <a:rPr lang="en-US" sz="2800" dirty="0" err="1" smtClean="0"/>
                  <a:t>nên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không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bằng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nhau</a:t>
                </a:r>
                <a:r>
                  <a:rPr lang="en-US" sz="2800" dirty="0" smtClean="0"/>
                  <a:t>.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blipFill>
                <a:blip r:embed="rId6"/>
                <a:stretch>
                  <a:fillRect l="-1473" r="-1543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4" grpId="0"/>
      <p:bldP spid="6" grpId="0"/>
      <p:bldP spid="7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5259" y="1210056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a, b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0, ta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 err="1">
                      <a:solidFill>
                        <a:srgbClr val="002060"/>
                      </a:solidFill>
                      <a:latin typeface="+mn-lt"/>
                    </a:rPr>
                    <a:t>và</a:t>
                  </a:r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400" kern="12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9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33050" y="-103298"/>
            <a:ext cx="5438514" cy="1016449"/>
            <a:chOff x="2294413" y="233865"/>
            <a:chExt cx="5438514" cy="1016449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704943" y="51394"/>
            <a:ext cx="4955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000" b="1" dirty="0" smtClean="0">
                    <a:solidFill>
                      <a:srgbClr val="002060"/>
                    </a:solidFill>
                  </a:rPr>
                  <a:t>Ở bậc tiểu học, các em đã học phân số với tử và mẫu đều là số tự nhiên, mẫu khác 0 ví dụ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. Vậy nếu tử và mẫu là số nguyên,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 có phải là phân số không ?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algn="just"/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06" y="1306739"/>
            <a:ext cx="1038225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3.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blipFill>
                <a:blip r:embed="rId3"/>
                <a:stretch>
                  <a:fillRect l="-5906" r="-55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blipFill>
                <a:blip r:embed="rId4"/>
                <a:stretch>
                  <a:fillRect l="-419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algn="ctr">
                  <a:lnSpc>
                    <a:spcPct val="120000"/>
                  </a:lnSpc>
                  <a:buAutoNum type="alphaLcParenR"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Do 4. (-2) =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(-1) . 8 = -8 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>
                    <a:ea typeface="Calibri" panose="020F050202020403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  <a:blipFill>
                <a:blip r:embed="rId5"/>
                <a:stretch>
                  <a:fillRect l="-1716" t="-1047" r="-1872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b</a:t>
                </a:r>
                <a:r>
                  <a:rPr lang="en-US" sz="2400" dirty="0" smtClean="0"/>
                  <a:t>) Do 1. (-18)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-18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/>
                  <a:t>(-3) .(-6)= 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  <a:blipFill>
                <a:blip r:embed="rId6"/>
                <a:stretch>
                  <a:fillRect l="-2814" t="-758" r="-2814" b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2" grpId="0" build="allAtOnce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219850" y="203205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05525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6" name="Google Shape;2266;p56"/>
          <p:cNvGrpSpPr/>
          <p:nvPr/>
        </p:nvGrpSpPr>
        <p:grpSpPr>
          <a:xfrm rot="889286">
            <a:off x="6615570" y="1999400"/>
            <a:ext cx="1912774" cy="1010181"/>
            <a:chOff x="5862862" y="867279"/>
            <a:chExt cx="1912829" cy="1010210"/>
          </a:xfrm>
        </p:grpSpPr>
        <p:sp>
          <p:nvSpPr>
            <p:cNvPr id="226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6"/>
          <p:cNvGrpSpPr/>
          <p:nvPr/>
        </p:nvGrpSpPr>
        <p:grpSpPr>
          <a:xfrm>
            <a:off x="1292108" y="3397926"/>
            <a:ext cx="1762332" cy="1404699"/>
            <a:chOff x="1292108" y="3397926"/>
            <a:chExt cx="1762332" cy="1404699"/>
          </a:xfrm>
        </p:grpSpPr>
        <p:sp>
          <p:nvSpPr>
            <p:cNvPr id="227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278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279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5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86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2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293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9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6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307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314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321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328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1678866" y="2665558"/>
            <a:ext cx="6371156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336" name="Google Shape;2336;p56"/>
          <p:cNvGrpSpPr/>
          <p:nvPr/>
        </p:nvGrpSpPr>
        <p:grpSpPr>
          <a:xfrm rot="516988">
            <a:off x="4204030" y="1179558"/>
            <a:ext cx="983736" cy="1346969"/>
            <a:chOff x="4836718" y="719374"/>
            <a:chExt cx="1180952" cy="1617007"/>
          </a:xfrm>
        </p:grpSpPr>
        <p:sp>
          <p:nvSpPr>
            <p:cNvPr id="2337" name="Google Shape;2337;p56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6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2353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2372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6"/>
          <p:cNvGrpSpPr/>
          <p:nvPr/>
        </p:nvGrpSpPr>
        <p:grpSpPr>
          <a:xfrm>
            <a:off x="6253342" y="4440836"/>
            <a:ext cx="435645" cy="436781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6"/>
          <p:cNvGrpSpPr/>
          <p:nvPr/>
        </p:nvGrpSpPr>
        <p:grpSpPr>
          <a:xfrm>
            <a:off x="1579516" y="1658158"/>
            <a:ext cx="643680" cy="867872"/>
            <a:chOff x="-1392125" y="1088625"/>
            <a:chExt cx="918100" cy="1237872"/>
          </a:xfrm>
        </p:grpSpPr>
        <p:sp>
          <p:nvSpPr>
            <p:cNvPr id="2394" name="Google Shape;2394;p56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4"/>
          <p:cNvSpPr/>
          <p:nvPr/>
        </p:nvSpPr>
        <p:spPr>
          <a:xfrm rot="-971606">
            <a:off x="195774" y="70164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585320" y="137224"/>
            <a:ext cx="651019" cy="556489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20608" y="4531158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8715" y="99768"/>
            <a:ext cx="368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a. </a:t>
            </a:r>
            <a:r>
              <a:rPr lang="en-US" sz="2000" b="1" dirty="0" err="1" smtClean="0">
                <a:solidFill>
                  <a:srgbClr val="002060"/>
                </a:solidFill>
              </a:rPr>
              <a:t>Tính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chất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cơ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452" y="499878"/>
            <a:ext cx="718947" cy="403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1.10 = 5.2 (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tắc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blipFill>
                <a:blip r:embed="rId4"/>
                <a:stretch>
                  <a:fillRect l="-855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9993" y="1764406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ở 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224270" y="1764406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  <a:blipFill>
                <a:blip r:embed="rId5"/>
                <a:stretch>
                  <a:fillRect r="-7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66197" y="1630709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1 . </a:t>
            </a:r>
            <a:endParaRPr lang="vi-VN" sz="2000" dirty="0"/>
          </a:p>
        </p:txBody>
      </p:sp>
      <p:sp>
        <p:nvSpPr>
          <p:cNvPr id="87" name="Rectangle 86"/>
          <p:cNvSpPr/>
          <p:nvPr/>
        </p:nvSpPr>
        <p:spPr>
          <a:xfrm>
            <a:off x="6277632" y="163070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60705" y="2000144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866197" y="204595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5 . </a:t>
            </a:r>
            <a:endParaRPr lang="vi-VN" sz="2000" dirty="0"/>
          </a:p>
        </p:txBody>
      </p:sp>
      <p:sp>
        <p:nvSpPr>
          <p:cNvPr id="91" name="Rectangle 90"/>
          <p:cNvSpPr/>
          <p:nvPr/>
        </p:nvSpPr>
        <p:spPr>
          <a:xfrm>
            <a:off x="6277632" y="205882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4.(-6) = 24.(-1) (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tắc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blipFill>
                <a:blip r:embed="rId6"/>
                <a:stretch>
                  <a:fillRect l="-855" r="-233" b="-11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939993" y="3796575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ở </a:t>
            </a:r>
            <a:endParaRPr lang="vi-VN" sz="2000" dirty="0"/>
          </a:p>
        </p:txBody>
      </p:sp>
      <p:sp>
        <p:nvSpPr>
          <p:cNvPr id="94" name="Rectangle 93"/>
          <p:cNvSpPr/>
          <p:nvPr/>
        </p:nvSpPr>
        <p:spPr>
          <a:xfrm>
            <a:off x="4224270" y="3796575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  <a:blipFill>
                <a:blip r:embed="rId7"/>
                <a:stretch>
                  <a:fillRect r="-633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046503" y="3662878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4 : </a:t>
            </a:r>
            <a:endParaRPr lang="vi-VN" sz="2000" dirty="0"/>
          </a:p>
        </p:txBody>
      </p:sp>
      <p:sp>
        <p:nvSpPr>
          <p:cNvPr id="97" name="Rectangle 96"/>
          <p:cNvSpPr/>
          <p:nvPr/>
        </p:nvSpPr>
        <p:spPr>
          <a:xfrm>
            <a:off x="6639101" y="366577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6041011" y="4032313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046503" y="407811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24: </a:t>
            </a:r>
            <a:endParaRPr lang="vi-VN" sz="2000" dirty="0"/>
          </a:p>
        </p:txBody>
      </p:sp>
      <p:sp>
        <p:nvSpPr>
          <p:cNvPr id="100" name="Rectangle 99"/>
          <p:cNvSpPr/>
          <p:nvPr/>
        </p:nvSpPr>
        <p:spPr>
          <a:xfrm>
            <a:off x="6639101" y="409389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77632" y="1645691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85482" y="2071708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23939" y="3611527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607793" y="4077273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Giá </a:t>
                </a:r>
                <a:r>
                  <a:rPr lang="en-US" sz="2000" dirty="0" err="1" smtClean="0">
                    <a:latin typeface="+mn-lt"/>
                  </a:rPr>
                  <a:t>trị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số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không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thay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đổi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khi</a:t>
                </a:r>
                <a:r>
                  <a:rPr lang="en-US" sz="2000" dirty="0" smtClean="0">
                    <a:latin typeface="+mn-lt"/>
                  </a:rPr>
                  <a:t> ta </a:t>
                </a:r>
                <a:r>
                  <a:rPr lang="en-US" sz="2000" dirty="0" err="1" smtClean="0">
                    <a:latin typeface="+mn-lt"/>
                  </a:rPr>
                  <a:t>nhân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tử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mẫu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2.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blipFill>
                <a:blip r:embed="rId8"/>
                <a:stretch>
                  <a:fillRect l="-858" r="-234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Giá </a:t>
                </a:r>
                <a:r>
                  <a:rPr lang="en-US" sz="2000" dirty="0" err="1" smtClean="0">
                    <a:latin typeface="+mn-lt"/>
                  </a:rPr>
                  <a:t>trị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số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không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thay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đổi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khi</a:t>
                </a:r>
                <a:r>
                  <a:rPr lang="en-US" sz="2000" dirty="0" smtClean="0">
                    <a:latin typeface="+mn-lt"/>
                  </a:rPr>
                  <a:t> ta chia </a:t>
                </a:r>
                <a:r>
                  <a:rPr lang="en-US" sz="2000" dirty="0" err="1" smtClean="0">
                    <a:latin typeface="+mn-lt"/>
                  </a:rPr>
                  <a:t>cả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tử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mẫu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cho</a:t>
                </a:r>
                <a:r>
                  <a:rPr lang="en-US" sz="2000" dirty="0" smtClean="0">
                    <a:latin typeface="+mn-lt"/>
                  </a:rPr>
                  <a:t> -4.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blipFill>
                <a:blip r:embed="rId9"/>
                <a:stretch>
                  <a:fillRect l="-83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87" grpId="0" animBg="1"/>
      <p:bldP spid="87" grpId="1" animBg="1"/>
      <p:bldP spid="90" grpId="0"/>
      <p:bldP spid="91" grpId="0" animBg="1"/>
      <p:bldP spid="91" grpId="1" animBg="1"/>
      <p:bldP spid="92" grpId="0"/>
      <p:bldP spid="93" grpId="0"/>
      <p:bldP spid="94" grpId="0" animBg="1"/>
      <p:bldP spid="95" grpId="0"/>
      <p:bldP spid="96" grpId="0"/>
      <p:bldP spid="97" grpId="0" animBg="1"/>
      <p:bldP spid="97" grpId="1" animBg="1"/>
      <p:bldP spid="99" grpId="0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2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55"/>
          <p:cNvGrpSpPr/>
          <p:nvPr/>
        </p:nvGrpSpPr>
        <p:grpSpPr>
          <a:xfrm rot="598074">
            <a:off x="8503086" y="182817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210644" y="38056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7386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2921" y="271179"/>
            <a:ext cx="8117212" cy="2084657"/>
            <a:chOff x="1025914" y="1420851"/>
            <a:chExt cx="13898271" cy="2694802"/>
          </a:xfrm>
        </p:grpSpPr>
        <p:grpSp>
          <p:nvGrpSpPr>
            <p:cNvPr id="38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0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389236" y="374010"/>
            <a:ext cx="757840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Nếu</a:t>
            </a:r>
            <a:r>
              <a:rPr lang="en-US" sz="2000" dirty="0" smtClean="0"/>
              <a:t> ta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0 </a:t>
            </a:r>
            <a:r>
              <a:rPr lang="en-US" sz="2000" dirty="0" err="1" smtClean="0"/>
              <a:t>thì</a:t>
            </a:r>
            <a:r>
              <a:rPr lang="en-US" sz="2000" dirty="0" smtClean="0"/>
              <a:t> ta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1389235" y="1163143"/>
            <a:ext cx="757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n-lt"/>
              </a:rPr>
              <a:t>Nếu</a:t>
            </a:r>
            <a:r>
              <a:rPr lang="en-US" sz="2000" dirty="0" smtClean="0">
                <a:latin typeface="+mn-lt"/>
              </a:rPr>
              <a:t> ta chia </a:t>
            </a:r>
            <a:r>
              <a:rPr lang="en-US" sz="2000" dirty="0" err="1" smtClean="0">
                <a:latin typeface="+mn-lt"/>
              </a:rPr>
              <a:t>cả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tử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mẫu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cùng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ước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chung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chúng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thì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bằng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đã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636395" y="-3315"/>
            <a:ext cx="4507605" cy="1803041"/>
          </a:xfrm>
          <a:prstGeom prst="cloudCallout">
            <a:avLst>
              <a:gd name="adj1" fmla="val -64008"/>
              <a:gd name="adj2" fmla="val 517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 smtClean="0"/>
              <a:t>Qua HĐ5,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555" y="78515"/>
            <a:ext cx="1054753" cy="25583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847554" y="2721825"/>
            <a:ext cx="4661764" cy="2243158"/>
            <a:chOff x="2525960" y="3119836"/>
            <a:chExt cx="93235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en-US" sz="2400" i="1" kern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, m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0.</a:t>
                  </a:r>
                </a:p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ƯC(a, b)</a:t>
                  </a: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975" y="3735348"/>
            <a:ext cx="6875268" cy="1205832"/>
            <a:chOff x="2525958" y="3119836"/>
            <a:chExt cx="14628728" cy="4486316"/>
          </a:xfrm>
        </p:grpSpPr>
        <p:sp>
          <p:nvSpPr>
            <p:cNvPr id="5" name="Rounded Rectangle 4"/>
            <p:cNvSpPr/>
            <p:nvPr/>
          </p:nvSpPr>
          <p:spPr>
            <a:xfrm>
              <a:off x="2525958" y="3119836"/>
              <a:ext cx="14628728" cy="4486316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457200" indent="-457200" algn="just" defTabSz="457200">
                <a:lnSpc>
                  <a:spcPct val="130000"/>
                </a:lnSpc>
                <a:spcAft>
                  <a:spcPts val="5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dương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444" y="3119836"/>
              <a:ext cx="574584" cy="129492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401" y="193184"/>
            <a:ext cx="1146219" cy="3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Ví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dụ</a:t>
            </a:r>
            <a:r>
              <a:rPr lang="en-US" sz="2000" dirty="0" smtClean="0">
                <a:solidFill>
                  <a:srgbClr val="002060"/>
                </a:solidFill>
              </a:rPr>
              <a:t> 4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628481"/>
            <a:ext cx="803641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Viết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nó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	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  <a:blipFill>
                <a:blip r:embed="rId3"/>
                <a:stretch>
                  <a:fillRect l="-8840" b="-7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  <a:blipFill>
                <a:blip r:embed="rId4"/>
                <a:stretch>
                  <a:fillRect l="-9091" r="-9091" b="-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27302" y="156346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2067" y="1886002"/>
            <a:ext cx="4990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+mn-lt"/>
              </a:rPr>
              <a:t>Theo </a:t>
            </a:r>
            <a:r>
              <a:rPr lang="en-US" sz="2000" dirty="0" err="1" smtClean="0">
                <a:latin typeface="+mn-lt"/>
              </a:rPr>
              <a:t>tính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chất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cơ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bản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, ta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: </a:t>
            </a:r>
            <a:endParaRPr lang="vi-VN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94;p33"/>
          <p:cNvGrpSpPr/>
          <p:nvPr/>
        </p:nvGrpSpPr>
        <p:grpSpPr>
          <a:xfrm>
            <a:off x="621083" y="151352"/>
            <a:ext cx="8655428" cy="2398014"/>
            <a:chOff x="465237" y="-2501"/>
            <a:chExt cx="8655428" cy="2398014"/>
          </a:xfrm>
        </p:grpSpPr>
        <p:sp>
          <p:nvSpPr>
            <p:cNvPr id="5" name="Google Shape;1195;p33"/>
            <p:cNvSpPr/>
            <p:nvPr/>
          </p:nvSpPr>
          <p:spPr>
            <a:xfrm>
              <a:off x="695083" y="-2501"/>
              <a:ext cx="8293071" cy="2398014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198;p33"/>
          <p:cNvSpPr txBox="1">
            <a:spLocks noGrp="1"/>
          </p:cNvSpPr>
          <p:nvPr>
            <p:ph type="title"/>
          </p:nvPr>
        </p:nvSpPr>
        <p:spPr>
          <a:xfrm>
            <a:off x="1359591" y="18347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4.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591" y="707374"/>
            <a:ext cx="735857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dương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/>
                  <a:t> (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 smtClean="0"/>
                  <a:t>,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baseline="30000" dirty="0" smtClean="0"/>
                  <a:t>*</a:t>
                </a:r>
                <a:r>
                  <a:rPr lang="en-US" sz="2400" dirty="0" smtClean="0"/>
                  <a:t>)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blipFill>
                <a:blip r:embed="rId2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22601" y="2717506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/>
                    <a:latin typeface="+mn-lt"/>
                  </a:rPr>
                  <a:t>   </a:t>
                </a:r>
                <a:endParaRPr lang="vi-VN" sz="2800" b="1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5" y="99768"/>
            <a:ext cx="40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b. </a:t>
            </a:r>
            <a:r>
              <a:rPr lang="en-US" sz="2000" b="1" dirty="0" err="1" smtClean="0">
                <a:solidFill>
                  <a:srgbClr val="002060"/>
                </a:solidFill>
              </a:rPr>
              <a:t>Rút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gọn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về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phân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tối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giản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08" y="1075497"/>
            <a:ext cx="783658" cy="36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6372" y="1025705"/>
            <a:ext cx="68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gọn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tối</a:t>
            </a:r>
            <a:r>
              <a:rPr lang="en-US" sz="2000" dirty="0" smtClean="0"/>
              <a:t> </a:t>
            </a:r>
            <a:r>
              <a:rPr lang="en-US" sz="2000" dirty="0" err="1" smtClean="0"/>
              <a:t>giản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7" name="Cloud Callout 6"/>
          <p:cNvSpPr/>
          <p:nvPr/>
        </p:nvSpPr>
        <p:spPr>
          <a:xfrm>
            <a:off x="800100" y="619908"/>
            <a:ext cx="6032021" cy="1459552"/>
          </a:xfrm>
          <a:prstGeom prst="cloudCallout">
            <a:avLst>
              <a:gd name="adj1" fmla="val 52983"/>
              <a:gd name="adj2" fmla="val 474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 smtClean="0">
                <a:solidFill>
                  <a:srgbClr val="C00000"/>
                </a:solidFill>
              </a:rPr>
              <a:t>Em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hãy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nêu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lại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khái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niệm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phân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tối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giản</a:t>
            </a:r>
            <a:r>
              <a:rPr lang="en-US" sz="2000" dirty="0" smtClean="0">
                <a:solidFill>
                  <a:srgbClr val="C00000"/>
                </a:solidFill>
              </a:rPr>
              <a:t>. </a:t>
            </a:r>
            <a:r>
              <a:rPr lang="en-US" sz="2000" dirty="0" err="1" smtClean="0">
                <a:solidFill>
                  <a:srgbClr val="C00000"/>
                </a:solidFill>
              </a:rPr>
              <a:t>Lấy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ví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dụ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phân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số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giản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chưa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giản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397" y="1412375"/>
            <a:ext cx="1276603" cy="1334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17" y="2608067"/>
            <a:ext cx="812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</a:rPr>
              <a:t>Bước</a:t>
            </a:r>
            <a:r>
              <a:rPr lang="en-US" sz="2000" b="1" u="sng" dirty="0" smtClean="0">
                <a:solidFill>
                  <a:srgbClr val="002060"/>
                </a:solidFill>
              </a:rPr>
              <a:t> 1: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 ƯCLN </a:t>
            </a:r>
            <a:r>
              <a:rPr lang="en-US" sz="2000" dirty="0" err="1" smtClean="0">
                <a:solidFill>
                  <a:srgbClr val="002060"/>
                </a:solidFill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mẫu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sau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khi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smtClean="0">
                <a:solidFill>
                  <a:srgbClr val="002060"/>
                </a:solidFill>
              </a:rPr>
              <a:t>2: </a:t>
            </a:r>
            <a:r>
              <a:rPr lang="en-US" sz="2000" dirty="0" smtClean="0">
                <a:solidFill>
                  <a:srgbClr val="002060"/>
                </a:solidFill>
              </a:rPr>
              <a:t>Chia </a:t>
            </a:r>
            <a:r>
              <a:rPr lang="en-US" sz="2000" dirty="0" err="1" smtClean="0">
                <a:solidFill>
                  <a:srgbClr val="002060"/>
                </a:solidFill>
              </a:rPr>
              <a:t>cả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mẫu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cho</a:t>
            </a:r>
            <a:r>
              <a:rPr lang="en-US" sz="2000" dirty="0" smtClean="0">
                <a:solidFill>
                  <a:srgbClr val="002060"/>
                </a:solidFill>
              </a:rPr>
              <a:t> ƯCLN </a:t>
            </a:r>
            <a:r>
              <a:rPr lang="en-US" sz="2000" dirty="0" err="1" smtClean="0">
                <a:solidFill>
                  <a:srgbClr val="002060"/>
                </a:solidFill>
              </a:rPr>
              <a:t>vừa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</a:rPr>
              <a:t>, ta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phân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tối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giản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cần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6109" y="1981721"/>
            <a:ext cx="3804095" cy="1390918"/>
          </a:xfrm>
          <a:prstGeom prst="cloudCallout">
            <a:avLst>
              <a:gd name="adj1" fmla="val 82310"/>
              <a:gd name="adj2" fmla="val -36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 smtClean="0">
                <a:solidFill>
                  <a:srgbClr val="C00000"/>
                </a:solidFill>
              </a:rPr>
              <a:t>Nêu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lại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các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bước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rút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gọn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phân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với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tử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và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mẫu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là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tự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nhiên</a:t>
            </a:r>
            <a:r>
              <a:rPr lang="en-US" sz="1800" dirty="0" smtClean="0">
                <a:solidFill>
                  <a:srgbClr val="C00000"/>
                </a:solidFill>
              </a:rPr>
              <a:t>. </a:t>
            </a: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618" y="1739220"/>
            <a:ext cx="1276603" cy="13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000" b="1" u="sng" dirty="0"/>
                  <a:t>Ví dụ: </a:t>
                </a:r>
                <a:r>
                  <a:rPr lang="nl-NL" sz="2000" dirty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/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;... </a:t>
                </a:r>
                <a:r>
                  <a:rPr lang="nl-NL" sz="2000" dirty="0"/>
                  <a:t>là các phân số tối giản.</a:t>
                </a:r>
                <a:endParaRPr lang="en-US" sz="2000" dirty="0"/>
              </a:p>
              <a:p>
                <a:pPr algn="just"/>
                <a:r>
                  <a:rPr lang="nl-NL" sz="2000" dirty="0"/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 ... </a:t>
                </a:r>
                <a:r>
                  <a:rPr lang="nl-NL" sz="2000" dirty="0"/>
                  <a:t>là các phân số chưa tối giản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blipFill>
                <a:blip r:embed="rId4"/>
                <a:stretch>
                  <a:fillRect l="-1127" r="-1127" b="-3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 animBg="1"/>
      <p:bldP spid="7" grpId="1" animBg="1"/>
      <p:bldP spid="9" grpId="0" uiExpand="1" build="allAtOnce"/>
      <p:bldP spid="10" grpId="0" animBg="1"/>
      <p:bldP spid="10" grpId="1" animBg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412" y="224287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492" y="793632"/>
            <a:ext cx="67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gọn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tối</a:t>
            </a:r>
            <a:r>
              <a:rPr lang="en-US" sz="2400" dirty="0" smtClean="0"/>
              <a:t> </a:t>
            </a:r>
            <a:r>
              <a:rPr lang="en-US" sz="2400" dirty="0" err="1" smtClean="0"/>
              <a:t>giản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91613" y="2050651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a)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(12, 15) = 3.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blipFill>
                <a:blip r:embed="rId4"/>
                <a:stretch>
                  <a:fillRect l="-1255" b="-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b)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(24, 36) = 12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   : 12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blipFill>
                <a:blip r:embed="rId5"/>
                <a:stretch>
                  <a:fillRect l="-125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159" y="103519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Ví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dụ</a:t>
            </a:r>
            <a:r>
              <a:rPr lang="en-US" sz="2000" b="1" dirty="0" smtClean="0">
                <a:solidFill>
                  <a:srgbClr val="002060"/>
                </a:solidFill>
              </a:rPr>
              <a:t> 6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a) </a:t>
                </a:r>
                <a:r>
                  <a:rPr lang="en-US" sz="2000" dirty="0" err="1" smtClean="0"/>
                  <a:t>Rút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gọn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về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tối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giản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b) </a:t>
                </a:r>
                <a:r>
                  <a:rPr lang="en-US" sz="2000" dirty="0" err="1" smtClean="0"/>
                  <a:t>Viết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mà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chữ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blipFill>
                <a:blip r:embed="rId3"/>
                <a:stretch>
                  <a:fillRect l="-814" r="-814" b="-10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9657" y="1870435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a)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(2, 6) = 2.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:2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 :2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blipFill>
                <a:blip r:embed="rId4"/>
                <a:stretch>
                  <a:fillRect l="-13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effectLst/>
                    <a:latin typeface="+mn-lt"/>
                  </a:rPr>
                  <a:t>b) Ta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 smtClean="0"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C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blipFill>
                <a:blip r:embed="rId5"/>
                <a:stretch>
                  <a:fillRect l="-1340" b="-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0" name="Google Shape;2420;p58"/>
          <p:cNvGrpSpPr/>
          <p:nvPr/>
        </p:nvGrpSpPr>
        <p:grpSpPr>
          <a:xfrm rot="16802960">
            <a:off x="57787" y="-121918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7383" y="126922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c) </a:t>
            </a:r>
            <a:r>
              <a:rPr lang="en-US" sz="2400" b="1" dirty="0" err="1" smtClean="0">
                <a:solidFill>
                  <a:srgbClr val="002060"/>
                </a:solidFill>
              </a:rPr>
              <a:t>Quy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" y="730088"/>
            <a:ext cx="1039690" cy="495477"/>
          </a:xfrm>
          <a:prstGeom prst="rect">
            <a:avLst/>
          </a:prstGeom>
        </p:spPr>
      </p:pic>
      <p:grpSp>
        <p:nvGrpSpPr>
          <p:cNvPr id="2441" name="Google Shape;2441;p58"/>
          <p:cNvGrpSpPr/>
          <p:nvPr/>
        </p:nvGrpSpPr>
        <p:grpSpPr>
          <a:xfrm rot="-872953">
            <a:off x="7803414" y="-85528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03997" y="638980"/>
            <a:ext cx="7486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dương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50233" y="1673525"/>
            <a:ext cx="3795624" cy="8853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THẢO LUẬN CẶP ĐÔI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48" y="2882479"/>
            <a:ext cx="788284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smtClean="0"/>
              <a:t>- </a:t>
            </a:r>
            <a:r>
              <a:rPr lang="en-US" sz="2400" b="1" u="sng" dirty="0" err="1" smtClean="0"/>
              <a:t>Yêu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cầu</a:t>
            </a:r>
            <a:r>
              <a:rPr lang="en-US" sz="2400" b="1" u="sng" dirty="0" smtClean="0"/>
              <a:t>: </a:t>
            </a:r>
            <a:r>
              <a:rPr lang="en-US" sz="2400" dirty="0" err="1" smtClean="0"/>
              <a:t>Nghiên</a:t>
            </a:r>
            <a:r>
              <a:rPr lang="en-US" sz="2400" dirty="0" smtClean="0"/>
              <a:t> </a:t>
            </a:r>
            <a:r>
              <a:rPr lang="en-US" sz="2400" dirty="0" err="1" smtClean="0"/>
              <a:t>cứu</a:t>
            </a:r>
            <a:r>
              <a:rPr lang="en-US" sz="2400" dirty="0" smtClean="0"/>
              <a:t> SGK, </a:t>
            </a:r>
            <a:r>
              <a:rPr lang="en-US" sz="2400" dirty="0" err="1" smtClean="0"/>
              <a:t>trao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HĐ7.</a:t>
            </a:r>
          </a:p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5 </a:t>
            </a:r>
            <a:r>
              <a:rPr lang="en-US" sz="2400" dirty="0" err="1" smtClean="0"/>
              <a:t>phút</a:t>
            </a:r>
            <a:endParaRPr lang="vi-VN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2729" y="796076"/>
            <a:ext cx="6080352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SỐ VÀ SỐ THẬP PHÂN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9816" y="2363184"/>
            <a:ext cx="64278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PHÂN SỐ VỚI TỬ VÀ MẪU LÀ SỐ NGUYÊN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" name="Google Shape;2459;p60"/>
          <p:cNvGrpSpPr/>
          <p:nvPr/>
        </p:nvGrpSpPr>
        <p:grpSpPr>
          <a:xfrm>
            <a:off x="1042624" y="-126675"/>
            <a:ext cx="8099526" cy="1106441"/>
            <a:chOff x="2245964" y="200871"/>
            <a:chExt cx="5447888" cy="1106441"/>
          </a:xfrm>
        </p:grpSpPr>
        <p:sp>
          <p:nvSpPr>
            <p:cNvPr id="2460" name="Google Shape;2460;p60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 rot="7791998">
              <a:off x="1954483" y="49235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60"/>
          <p:cNvSpPr txBox="1">
            <a:spLocks noGrp="1"/>
          </p:cNvSpPr>
          <p:nvPr>
            <p:ph type="title"/>
          </p:nvPr>
        </p:nvSpPr>
        <p:spPr>
          <a:xfrm>
            <a:off x="863373" y="28018"/>
            <a:ext cx="85237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Các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bước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thực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hiện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quy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đồng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mẫu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nhiều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.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684" name="Google Shape;2684;p60"/>
          <p:cNvGrpSpPr/>
          <p:nvPr/>
        </p:nvGrpSpPr>
        <p:grpSpPr>
          <a:xfrm flipH="1">
            <a:off x="8578326" y="-18685"/>
            <a:ext cx="324130" cy="322718"/>
            <a:chOff x="5881974" y="3343444"/>
            <a:chExt cx="480264" cy="478243"/>
          </a:xfrm>
        </p:grpSpPr>
        <p:sp>
          <p:nvSpPr>
            <p:cNvPr id="2685" name="Google Shape;2685;p60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3867" y="1163233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1.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BCNN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 smtClean="0"/>
              <a:t>chung</a:t>
            </a:r>
            <a:r>
              <a:rPr lang="en-US" sz="2000" dirty="0"/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203867" y="2334530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tx1">
                    <a:lumMod val="50000"/>
                  </a:schemeClr>
                </a:solidFill>
              </a:rPr>
              <a:t>2.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(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chia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 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203868" y="3455737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tx1">
                    <a:lumMod val="50000"/>
                  </a:schemeClr>
                </a:solidFill>
              </a:rPr>
              <a:t>3.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i="1" dirty="0" err="1"/>
              <a:t>Bước</a:t>
            </a:r>
            <a:r>
              <a:rPr lang="en-US" sz="2000" i="1" dirty="0"/>
              <a:t> 1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" grpId="0"/>
      <p:bldP spid="2" grpId="0"/>
      <p:bldP spid="231" grpId="0"/>
      <p:bldP spid="2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1" name="Google Shape;2691;p61"/>
          <p:cNvGrpSpPr/>
          <p:nvPr/>
        </p:nvGrpSpPr>
        <p:grpSpPr>
          <a:xfrm>
            <a:off x="808296" y="-74839"/>
            <a:ext cx="2317041" cy="881971"/>
            <a:chOff x="2255338" y="239648"/>
            <a:chExt cx="4045278" cy="881971"/>
          </a:xfrm>
        </p:grpSpPr>
        <p:sp>
          <p:nvSpPr>
            <p:cNvPr id="2692" name="Google Shape;2692;p61"/>
            <p:cNvSpPr/>
            <p:nvPr/>
          </p:nvSpPr>
          <p:spPr>
            <a:xfrm>
              <a:off x="2255338" y="374887"/>
              <a:ext cx="4045278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</a:t>
              </a:r>
              <a:endParaRPr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 rot="7791998">
              <a:off x="2191400" y="379644"/>
              <a:ext cx="540251" cy="260260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1"/>
            <p:cNvSpPr/>
            <p:nvPr/>
          </p:nvSpPr>
          <p:spPr>
            <a:xfrm rot="7791998">
              <a:off x="5687969" y="631625"/>
              <a:ext cx="675334" cy="304653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5" name="Google Shape;2695;p61"/>
          <p:cNvSpPr txBox="1">
            <a:spLocks noGrp="1"/>
          </p:cNvSpPr>
          <p:nvPr>
            <p:ph type="title"/>
          </p:nvPr>
        </p:nvSpPr>
        <p:spPr>
          <a:xfrm>
            <a:off x="3032882" y="60400"/>
            <a:ext cx="56937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+mn-lt"/>
              </a:rPr>
              <a:t>Quy đồng mẫu những phân số sau:</a:t>
            </a:r>
            <a:endParaRPr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Google Shape;2695;p61"/>
              <p:cNvSpPr txBox="1">
                <a:spLocks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5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/>
          <p:cNvSpPr txBox="1"/>
          <p:nvPr/>
        </p:nvSpPr>
        <p:spPr>
          <a:xfrm>
            <a:off x="4515756" y="1038057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;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  <a:blipFill>
                <a:blip r:embed="rId4"/>
                <a:stretch>
                  <a:fillRect r="-66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angle 257"/>
          <p:cNvSpPr/>
          <p:nvPr/>
        </p:nvSpPr>
        <p:spPr>
          <a:xfrm>
            <a:off x="3298188" y="216716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 smtClean="0"/>
              <a:t>Có</a:t>
            </a:r>
            <a:r>
              <a:rPr lang="en-GB" sz="2000" dirty="0" smtClean="0"/>
              <a:t>: </a:t>
            </a:r>
            <a:r>
              <a:rPr lang="en-GB" sz="2000" b="1" dirty="0" smtClean="0"/>
              <a:t>BCNN(8</a:t>
            </a:r>
            <a:r>
              <a:rPr lang="en-GB" sz="2000" b="1" dirty="0"/>
              <a:t>, 3, 72) = 72</a:t>
            </a:r>
            <a:endParaRPr lang="vi-VN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131" y="2617061"/>
            <a:ext cx="4775498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72 : 8 = 9; 72 : 3 = 24; 72 : 72 = 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Rectangle 259"/>
              <p:cNvSpPr/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smtClean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−3.9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8.9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Rectangle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Rectangle 260"/>
              <p:cNvSpPr/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−2.24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3.24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GB" sz="2400" dirty="0" smtClean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1" name="Rectangle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5" grpId="0"/>
      <p:bldP spid="255" grpId="0"/>
      <p:bldP spid="256" grpId="0"/>
      <p:bldP spid="2" grpId="0"/>
      <p:bldP spid="258" grpId="0"/>
      <p:bldP spid="3" grpId="0"/>
      <p:bldP spid="260" grpId="0"/>
      <p:bldP spid="261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5;p61"/>
          <p:cNvSpPr txBox="1">
            <a:spLocks noGrp="1"/>
          </p:cNvSpPr>
          <p:nvPr>
            <p:ph type="title"/>
          </p:nvPr>
        </p:nvSpPr>
        <p:spPr>
          <a:xfrm>
            <a:off x="645282" y="0"/>
            <a:ext cx="80415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en" sz="2400" dirty="0" smtClean="0">
                <a:solidFill>
                  <a:schemeClr val="tx1"/>
                </a:solidFill>
                <a:latin typeface="+mn-lt"/>
              </a:rPr>
              <a:t>Các cặp phân số số sau có bằng nhau không? Vì sao?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2695;p61"/>
              <p:cNvSpPr txBox="1">
                <a:spLocks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695;p61"/>
          <p:cNvSpPr txBox="1">
            <a:spLocks/>
          </p:cNvSpPr>
          <p:nvPr/>
        </p:nvSpPr>
        <p:spPr>
          <a:xfrm>
            <a:off x="4666041" y="497017"/>
            <a:ext cx="2308124" cy="90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2695;p61"/>
              <p:cNvSpPr txBox="1">
                <a:spLocks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7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−1 .  (−4)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+mn-lt"/>
                                <a:ea typeface="Calibri" panose="020F0502020204030204" pitchFamily="34" charset="0"/>
                              </a:rPr>
                              <m:t>−5</m:t>
                            </m:r>
                          </m:e>
                        </m:d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.(−4)</m:t>
                        </m:r>
                      </m:den>
                    </m:f>
                    <m:r>
                      <a:rPr lang="vi-VN" sz="2400" i="1">
                        <a:latin typeface="+mn-lt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  <a:blipFill>
                <a:blip r:embed="rId4"/>
                <a:stretch>
                  <a:fillRect l="-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3011" y="1311794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Giải</a:t>
            </a:r>
            <a:r>
              <a:rPr lang="en-US" sz="2000" b="1" u="sng" dirty="0" smtClean="0"/>
              <a:t>:</a:t>
            </a:r>
            <a:endParaRPr lang="vi-VN" sz="2000" b="1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7441" y="1862331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a)  </a:t>
                </a:r>
                <a14:m>
                  <m:oMath xmlns:m="http://schemas.openxmlformats.org/officeDocument/2006/math">
                    <m:r>
                      <a:rPr lang="vi-VN" sz="2400" i="1">
                        <a:latin typeface="+mn-lt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vi-VN" sz="2400" i="1">
                        <a:latin typeface="+mn-lt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−6  : 3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27  : 3</m:t>
                        </m:r>
                      </m:den>
                    </m:f>
                    <m:r>
                      <a:rPr lang="vi-VN" sz="2400" i="1">
                        <a:latin typeface="+mn-lt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GB" sz="2400" dirty="0" smtClean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GB" sz="2400" dirty="0" err="1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  <a:blipFill>
                <a:blip r:embed="rId5"/>
                <a:stretch>
                  <a:fillRect l="-3361" r="-2521" b="-2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build="allAtOnce"/>
      <p:bldP spid="2" grpId="0"/>
      <p:bldP spid="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695;p61"/>
          <p:cNvSpPr txBox="1">
            <a:spLocks/>
          </p:cNvSpPr>
          <p:nvPr/>
        </p:nvSpPr>
        <p:spPr>
          <a:xfrm>
            <a:off x="-1205241" y="-399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x,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2695;p61"/>
              <p:cNvSpPr txBox="1">
                <a:spLocks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l="-1397" b="-36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Google Shape;2695;p61"/>
              <p:cNvSpPr txBox="1">
                <a:spLocks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130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blipFill>
                <a:blip r:embed="rId4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9081" y="1439433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2695;p61"/>
              <p:cNvSpPr txBox="1">
                <a:spLocks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6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blipFill>
                <a:blip r:embed="rId5"/>
                <a:stretch>
                  <a:fillRect l="-1671" b="-35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695;p61"/>
          <p:cNvSpPr txBox="1">
            <a:spLocks/>
          </p:cNvSpPr>
          <p:nvPr/>
        </p:nvSpPr>
        <p:spPr>
          <a:xfrm>
            <a:off x="434363" y="273469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(-28).x = 16.35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2695;p61"/>
              <p:cNvSpPr txBox="1">
                <a:spLocks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  <a:sym typeface="Wingdings" panose="05000000000000000000" pitchFamily="2" charset="2"/>
                  </a:rPr>
                  <a:t>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16.35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−28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695;p61"/>
          <p:cNvSpPr txBox="1">
            <a:spLocks/>
          </p:cNvSpPr>
          <p:nvPr/>
        </p:nvSpPr>
        <p:spPr>
          <a:xfrm>
            <a:off x="-110010" y="429876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= -20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23758" y="2033980"/>
            <a:ext cx="0" cy="310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Google Shape;2695;p61"/>
              <p:cNvSpPr txBox="1">
                <a:spLocks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12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blipFill>
                <a:blip r:embed="rId7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695;p61"/>
          <p:cNvSpPr txBox="1">
            <a:spLocks/>
          </p:cNvSpPr>
          <p:nvPr/>
        </p:nvSpPr>
        <p:spPr>
          <a:xfrm>
            <a:off x="5281065" y="2633939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36.(x+7) = -24.15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695;p61"/>
              <p:cNvSpPr txBox="1">
                <a:spLocks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  <a:sym typeface="Wingdings" panose="05000000000000000000" pitchFamily="2" charset="2"/>
                  </a:rPr>
                  <a:t> x + 7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−24 .15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blipFill>
                <a:blip r:embed="rId8"/>
                <a:stretch>
                  <a:fillRect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695;p61"/>
          <p:cNvSpPr txBox="1">
            <a:spLocks/>
          </p:cNvSpPr>
          <p:nvPr/>
        </p:nvSpPr>
        <p:spPr>
          <a:xfrm>
            <a:off x="4861993" y="3759020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+ 7 = -10</a:t>
            </a:r>
            <a:endParaRPr lang="en-US" sz="2400" dirty="0">
              <a:latin typeface="+mn-lt"/>
            </a:endParaRPr>
          </a:p>
        </p:txBody>
      </p:sp>
      <p:sp>
        <p:nvSpPr>
          <p:cNvPr id="16" name="Google Shape;2695;p61"/>
          <p:cNvSpPr txBox="1">
            <a:spLocks/>
          </p:cNvSpPr>
          <p:nvPr/>
        </p:nvSpPr>
        <p:spPr>
          <a:xfrm>
            <a:off x="5150507" y="4208043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     =    -10 - 7</a:t>
            </a:r>
            <a:endParaRPr lang="en-US" sz="2400" dirty="0">
              <a:latin typeface="+mn-lt"/>
            </a:endParaRPr>
          </a:p>
        </p:txBody>
      </p:sp>
      <p:sp>
        <p:nvSpPr>
          <p:cNvPr id="17" name="Google Shape;2695;p61"/>
          <p:cNvSpPr txBox="1">
            <a:spLocks/>
          </p:cNvSpPr>
          <p:nvPr/>
        </p:nvSpPr>
        <p:spPr>
          <a:xfrm>
            <a:off x="5020569" y="4686027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    =   -17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2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3119;p63"/>
          <p:cNvGrpSpPr/>
          <p:nvPr/>
        </p:nvGrpSpPr>
        <p:grpSpPr>
          <a:xfrm rot="597761">
            <a:off x="456149" y="4533897"/>
            <a:ext cx="518331" cy="599470"/>
            <a:chOff x="7086900" y="2742275"/>
            <a:chExt cx="1912041" cy="2352039"/>
          </a:xfrm>
        </p:grpSpPr>
        <p:sp>
          <p:nvSpPr>
            <p:cNvPr id="3120" name="Google Shape;3120;p63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3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3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3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3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3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3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7" name="Google Shape;3127;p63"/>
          <p:cNvSpPr/>
          <p:nvPr/>
        </p:nvSpPr>
        <p:spPr>
          <a:xfrm rot="1649004">
            <a:off x="8481702" y="731426"/>
            <a:ext cx="248278" cy="192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8" name="Google Shape;3128;p63"/>
          <p:cNvGrpSpPr/>
          <p:nvPr/>
        </p:nvGrpSpPr>
        <p:grpSpPr>
          <a:xfrm flipH="1">
            <a:off x="8159176" y="4442288"/>
            <a:ext cx="543179" cy="540749"/>
            <a:chOff x="5881974" y="3343444"/>
            <a:chExt cx="480264" cy="478243"/>
          </a:xfrm>
        </p:grpSpPr>
        <p:sp>
          <p:nvSpPr>
            <p:cNvPr id="3129" name="Google Shape;3129;p6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2695;p61"/>
          <p:cNvSpPr txBox="1">
            <a:spLocks/>
          </p:cNvSpPr>
          <p:nvPr/>
        </p:nvSpPr>
        <p:spPr>
          <a:xfrm>
            <a:off x="0" y="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4.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Rút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gọn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tối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giản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2695;p61"/>
              <p:cNvSpPr txBox="1">
                <a:spLocks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44506" y="1514567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  :  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  :  7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6" idx="2"/>
          </p:cNvCxnSpPr>
          <p:nvPr/>
        </p:nvCxnSpPr>
        <p:spPr>
          <a:xfrm>
            <a:off x="4741653" y="1976232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  :  12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  :  12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+mn-lt"/>
                  </a:rPr>
                  <a:t> </a:t>
                </a:r>
                <a:endParaRPr lang="vi-VN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15315" y="3226279"/>
            <a:ext cx="8428685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  :  (−4) 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−52  :(−4</m:t>
                            </m:r>
                          </m:e>
                        </m:d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  :  (−18)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  :  (−18)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6" grpId="0"/>
      <p:bldP spid="2" grpId="0"/>
      <p:bldP spid="20" grpId="0"/>
      <p:bldP spid="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6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IRREGULAR VERBS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47" name="Google Shape;3147;p65"/>
          <p:cNvGrpSpPr/>
          <p:nvPr/>
        </p:nvGrpSpPr>
        <p:grpSpPr>
          <a:xfrm>
            <a:off x="8271531" y="150302"/>
            <a:ext cx="759598" cy="621187"/>
            <a:chOff x="1269179" y="800254"/>
            <a:chExt cx="1204946" cy="985385"/>
          </a:xfrm>
        </p:grpSpPr>
        <p:sp>
          <p:nvSpPr>
            <p:cNvPr id="3148" name="Google Shape;3148;p65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5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5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5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5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5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5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5" name="Google Shape;3155;p65"/>
          <p:cNvGrpSpPr/>
          <p:nvPr/>
        </p:nvGrpSpPr>
        <p:grpSpPr>
          <a:xfrm flipH="1">
            <a:off x="8420920" y="4422754"/>
            <a:ext cx="324130" cy="322718"/>
            <a:chOff x="5881974" y="3343444"/>
            <a:chExt cx="480264" cy="478243"/>
          </a:xfrm>
        </p:grpSpPr>
        <p:sp>
          <p:nvSpPr>
            <p:cNvPr id="3156" name="Google Shape;3156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65"/>
          <p:cNvGrpSpPr/>
          <p:nvPr/>
        </p:nvGrpSpPr>
        <p:grpSpPr>
          <a:xfrm flipH="1">
            <a:off x="699245" y="2300898"/>
            <a:ext cx="324130" cy="322718"/>
            <a:chOff x="5881974" y="3343444"/>
            <a:chExt cx="480264" cy="478243"/>
          </a:xfrm>
        </p:grpSpPr>
        <p:sp>
          <p:nvSpPr>
            <p:cNvPr id="3159" name="Google Shape;3159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95;p61"/>
          <p:cNvSpPr txBox="1">
            <a:spLocks/>
          </p:cNvSpPr>
          <p:nvPr/>
        </p:nvSpPr>
        <p:spPr>
          <a:xfrm>
            <a:off x="745285" y="0"/>
            <a:ext cx="7650141" cy="7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6.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mẫu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2695;p61"/>
              <p:cNvSpPr txBox="1">
                <a:spLocks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−21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>
          <p:sp>
            <p:nvSpPr>
              <p:cNvPr id="1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blipFill>
                <a:blip r:embed="rId3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Google Shape;2695;p61"/>
              <p:cNvSpPr txBox="1">
                <a:spLocks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+mn-lt"/>
                      </a:rPr>
                      <m:t>.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−64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>
          <p:sp>
            <p:nvSpPr>
              <p:cNvPr id="1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blipFill>
                <a:blip r:embed="rId4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2685" y="1463430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−21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latin typeface="+mn-lt"/>
                          </a:rPr>
                          <m:t>−21</m:t>
                        </m:r>
                      </m:den>
                    </m:f>
                    <m:r>
                      <a:rPr lang="vi-VN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+mn-lt"/>
                          </a:rPr>
                          <m:t>21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  <a:blipFill>
                <a:blip r:embed="rId5"/>
                <a:stretch>
                  <a:fillRect l="-3774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4669832" y="1925095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+mn-lt"/>
                      </a:rPr>
                      <m:t>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−64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90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  <a:blipFill>
                <a:blip r:embed="rId6"/>
                <a:stretch>
                  <a:fillRect l="-252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61310" y="3067661"/>
            <a:ext cx="308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BCNN(14, 21) = 42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 smtClean="0">
                    <a:latin typeface="+mn-lt"/>
                  </a:rPr>
                  <a:t>Vậy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14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−5.3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14.3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42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  <a:blipFill>
                <a:blip r:embed="rId7"/>
                <a:stretch>
                  <a:fillRect l="-296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−21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21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−1.2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21.2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42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  <a:blipFill>
                <a:blip r:embed="rId8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25044" y="2546364"/>
            <a:ext cx="404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BCNN(60, 18, 90) = 180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17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60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17.3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60.3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51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180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  <a:blipFill>
                <a:blip r:embed="rId9"/>
                <a:stretch>
                  <a:fillRect l="-3162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−5.10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18.10</m:t>
                        </m:r>
                      </m:den>
                    </m:f>
                    <m:r>
                      <a:rPr lang="en-US" sz="2400" b="0" i="1" smtClean="0">
                        <a:latin typeface="+mn-lt"/>
                      </a:rPr>
                      <m:t>  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2400">
                            <a:latin typeface="+mn-lt"/>
                          </a:rPr>
                          <m:t>−64</m:t>
                        </m:r>
                      </m:num>
                      <m:den>
                        <m:r>
                          <a:rPr lang="vi-VN" sz="2400">
                            <a:latin typeface="+mn-lt"/>
                          </a:rPr>
                          <m:t>90</m:t>
                        </m:r>
                      </m:den>
                    </m:f>
                    <m:r>
                      <a:rPr lang="vi-VN" sz="2400">
                        <a:latin typeface="+mn-lt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2400">
                            <a:latin typeface="+mn-lt"/>
                          </a:rPr>
                          <m:t>−64.2</m:t>
                        </m:r>
                      </m:num>
                      <m:den>
                        <m:r>
                          <a:rPr lang="vi-VN" sz="2400">
                            <a:latin typeface="+mn-lt"/>
                          </a:rPr>
                          <m:t>90.2</m:t>
                        </m:r>
                      </m:den>
                    </m:f>
                    <m:r>
                      <a:rPr lang="vi-VN" sz="2400">
                        <a:latin typeface="+mn-lt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2400">
                            <a:latin typeface="+mn-lt"/>
                          </a:rPr>
                          <m:t>−128</m:t>
                        </m:r>
                      </m:num>
                      <m:den>
                        <m:r>
                          <a:rPr lang="vi-VN" sz="2400">
                            <a:latin typeface="+mn-lt"/>
                          </a:rPr>
                          <m:t>180</m:t>
                        </m:r>
                      </m:den>
                    </m:f>
                    <m:r>
                      <a:rPr lang="vi-VN" sz="2400">
                        <a:latin typeface="+mn-lt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en-GB" sz="2400" dirty="0">
                <a:latin typeface="+mn-lt"/>
              </a:rPr>
              <a:t>GV </a:t>
            </a:r>
            <a:r>
              <a:rPr lang="en-GB" sz="2400" dirty="0" err="1">
                <a:latin typeface="+mn-lt"/>
              </a:rPr>
              <a:t>nhấn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mạnh</a:t>
            </a:r>
            <a:r>
              <a:rPr lang="en-GB" sz="2400" dirty="0">
                <a:latin typeface="+mn-lt"/>
              </a:rPr>
              <a:t> HS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rút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gọn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về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tối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giản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quy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đồng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mẫu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nhiều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966963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vi-VN" sz="2400" dirty="0" smtClean="0">
                <a:latin typeface="+mn-lt"/>
              </a:rPr>
              <a:t>Hoàn </a:t>
            </a:r>
            <a:r>
              <a:rPr lang="vi-VN" sz="2400" dirty="0">
                <a:latin typeface="+mn-lt"/>
              </a:rPr>
              <a:t>thành bài tập </a:t>
            </a:r>
            <a:r>
              <a:rPr lang="en-GB" sz="2400" dirty="0" err="1">
                <a:latin typeface="+mn-lt"/>
              </a:rPr>
              <a:t>còn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lại</a:t>
            </a:r>
            <a:r>
              <a:rPr lang="vi-VN" sz="2400" dirty="0">
                <a:latin typeface="+mn-lt"/>
              </a:rPr>
              <a:t> trong </a:t>
            </a:r>
            <a:r>
              <a:rPr lang="en-GB" sz="2400" dirty="0">
                <a:latin typeface="+mn-lt"/>
              </a:rPr>
              <a:t>SGK </a:t>
            </a:r>
            <a:r>
              <a:rPr lang="en-GB" sz="2400" dirty="0" err="1">
                <a:latin typeface="+mn-lt"/>
              </a:rPr>
              <a:t>và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bài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tập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trong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SBT</a:t>
            </a:r>
            <a:endParaRPr lang="en-US" sz="24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219573" y="4331777"/>
            <a:ext cx="7554741" cy="811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440547" y="4753778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vi-VN" sz="2400" dirty="0">
                <a:latin typeface="+mn-lt"/>
              </a:rPr>
              <a:t>Chuẩn bị bài mới “</a:t>
            </a:r>
            <a:r>
              <a:rPr lang="en-GB" sz="2400" b="1" dirty="0">
                <a:latin typeface="+mn-lt"/>
              </a:rPr>
              <a:t>So </a:t>
            </a:r>
            <a:r>
              <a:rPr lang="en-GB" sz="2400" b="1" dirty="0" err="1">
                <a:latin typeface="+mn-lt"/>
              </a:rPr>
              <a:t>sánh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các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phân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. </a:t>
            </a:r>
            <a:r>
              <a:rPr lang="en-GB" sz="2400" b="1" dirty="0" err="1">
                <a:latin typeface="+mn-lt"/>
              </a:rPr>
              <a:t>Hỗn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dương</a:t>
            </a:r>
            <a:r>
              <a:rPr lang="vi-VN" sz="2400" dirty="0">
                <a:latin typeface="+mn-lt"/>
              </a:rPr>
              <a:t>”.</a:t>
            </a: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 smtClean="0"/>
              <a:t>CẢM ƠN CÁC EM ĐÃ CHÚ Ý LẮNG NGHE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117910" y="1608326"/>
            <a:ext cx="459179" cy="719004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2179380" y="4021840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2125726" y="285652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104626" y="1672575"/>
            <a:ext cx="3708710" cy="590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977810" y="2978452"/>
            <a:ext cx="4106667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hân số bằng nhau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2960057" y="3857738"/>
            <a:ext cx="5853247" cy="104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4" y="817965"/>
            <a:ext cx="30200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178660" y="276743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sz="4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832088" y="436339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9"/>
          <p:cNvSpPr/>
          <p:nvPr/>
        </p:nvSpPr>
        <p:spPr>
          <a:xfrm rot="584684">
            <a:off x="134230" y="97188"/>
            <a:ext cx="442356" cy="404165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8472749" y="116673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29"/>
          <p:cNvGrpSpPr/>
          <p:nvPr/>
        </p:nvGrpSpPr>
        <p:grpSpPr>
          <a:xfrm rot="1932526">
            <a:off x="302307" y="4655102"/>
            <a:ext cx="1104999" cy="334687"/>
            <a:chOff x="5889124" y="4026299"/>
            <a:chExt cx="1800075" cy="249075"/>
          </a:xfrm>
        </p:grpSpPr>
        <p:sp>
          <p:nvSpPr>
            <p:cNvPr id="740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742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4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56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63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70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77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84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91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98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805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812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8" name="Google Shape;818;p29"/>
          <p:cNvGrpSpPr/>
          <p:nvPr/>
        </p:nvGrpSpPr>
        <p:grpSpPr>
          <a:xfrm rot="8135270">
            <a:off x="7887382" y="4656599"/>
            <a:ext cx="1598601" cy="242765"/>
            <a:chOff x="1777900" y="2356875"/>
            <a:chExt cx="5003236" cy="814081"/>
          </a:xfrm>
        </p:grpSpPr>
        <p:sp>
          <p:nvSpPr>
            <p:cNvPr id="819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7" y="737871"/>
            <a:ext cx="773826" cy="39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449" y="189707"/>
            <a:ext cx="688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tòa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chung</a:t>
            </a:r>
            <a:r>
              <a:rPr lang="en-US" sz="2000" dirty="0" smtClean="0"/>
              <a:t> </a:t>
            </a:r>
            <a:r>
              <a:rPr lang="en-US" sz="2000" dirty="0" err="1" smtClean="0"/>
              <a:t>cư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kí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xuống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B1, B2, B3.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sàn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B3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-10 m.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sàn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B1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39067" y="2093976"/>
            <a:ext cx="106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Độ </a:t>
                </a:r>
                <a:r>
                  <a:rPr lang="en-US" sz="2000" dirty="0" err="1" smtClean="0">
                    <a:latin typeface="+mn-lt"/>
                  </a:rPr>
                  <a:t>cao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mặt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sàn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tầng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hầm</a:t>
                </a:r>
                <a:r>
                  <a:rPr lang="en-US" sz="2000" dirty="0" smtClean="0">
                    <a:latin typeface="+mn-lt"/>
                  </a:rPr>
                  <a:t> B1 so </a:t>
                </a: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mặt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đất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là</a:t>
                </a:r>
                <a:r>
                  <a:rPr lang="en-US" sz="2000" dirty="0" smtClean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smtClean="0">
                    <a:latin typeface="+mn-lt"/>
                  </a:rPr>
                  <a:t> (-10) : 3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T</a:t>
                </a:r>
                <a:r>
                  <a:rPr lang="en-US" sz="2000" dirty="0" smtClean="0">
                    <a:latin typeface="+mn-lt"/>
                  </a:rPr>
                  <a:t>a </a:t>
                </a: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thể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ghi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kết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quả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phép</a:t>
                </a:r>
                <a:r>
                  <a:rPr lang="en-US" sz="2000" dirty="0" smtClean="0">
                    <a:latin typeface="+mn-lt"/>
                  </a:rPr>
                  <a:t> chia </a:t>
                </a:r>
                <a:r>
                  <a:rPr lang="en-US" sz="2000" dirty="0" err="1" smtClean="0">
                    <a:latin typeface="+mn-lt"/>
                  </a:rPr>
                  <a:t>dưới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dạng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.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18506584">
            <a:off x="-251495" y="93204"/>
            <a:ext cx="1199389" cy="705857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0"/>
          <p:cNvSpPr txBox="1">
            <a:spLocks noGrp="1"/>
          </p:cNvSpPr>
          <p:nvPr>
            <p:ph type="title" idx="4294967295"/>
          </p:nvPr>
        </p:nvSpPr>
        <p:spPr>
          <a:xfrm>
            <a:off x="1881450" y="4162779"/>
            <a:ext cx="6101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96" y="178021"/>
            <a:ext cx="879848" cy="515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994" y="130399"/>
            <a:ext cx="71004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a : b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err="1" smtClean="0">
                    <a:solidFill>
                      <a:schemeClr val="tx1"/>
                    </a:solidFill>
                  </a:rPr>
                  <a:t>Mẫu</a:t>
                </a:r>
                <a:r>
                  <a:rPr lang="en-US" sz="2800" b="1" u="sng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endParaRPr lang="vi-V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blipFill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72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5" t="-158824" r="-502260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blipFill>
                <a:blip r:embed="rId10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578705" y="4566819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4"/>
          <p:cNvGrpSpPr/>
          <p:nvPr/>
        </p:nvGrpSpPr>
        <p:grpSpPr>
          <a:xfrm rot="2028081">
            <a:off x="434431" y="4741646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 rot="1423364">
            <a:off x="-8697" y="-45911"/>
            <a:ext cx="827392" cy="692703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2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4"/>
                <a:stretch>
                  <a:fillRect l="-1287" t="-1087" r="-1207" b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5"/>
                <a:stretch>
                  <a:fillRect l="-160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7" name="Google Shape;1307;p34"/>
          <p:cNvGrpSpPr/>
          <p:nvPr/>
        </p:nvGrpSpPr>
        <p:grpSpPr>
          <a:xfrm rot="1361789">
            <a:off x="8362865" y="-94929"/>
            <a:ext cx="794331" cy="740793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04051" y="2745558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ounded Rectangle 125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đọc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: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b,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), b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). </a:t>
                  </a:r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6" name="Rounded 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1473036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11,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-3;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630" y="2147088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-7,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-5;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6377" y="2721199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Trả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lời</a:t>
            </a:r>
            <a:r>
              <a:rPr lang="en-US" sz="2400" b="1" u="sng" dirty="0" smtClean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 smtClean="0"/>
                  <a:t> ; </a:t>
                </a:r>
                <a:r>
                  <a:rPr lang="en-US" sz="2400" dirty="0" err="1" smtClean="0"/>
                  <a:t>đọc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mười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một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ba</a:t>
                </a:r>
                <a:r>
                  <a:rPr lang="en-US" sz="2400" dirty="0" smtClean="0"/>
                  <a:t>.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blipFill>
                <a:blip r:embed="rId2"/>
                <a:stretch>
                  <a:fillRect l="-137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/>
                  <a:t> ; </a:t>
                </a:r>
                <a:r>
                  <a:rPr lang="en-US" sz="2400" dirty="0" err="1" smtClean="0"/>
                  <a:t>đọc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bảy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năm</a:t>
                </a:r>
                <a:r>
                  <a:rPr lang="en-US" sz="2400" dirty="0" smtClean="0"/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blipFill>
                <a:blip r:embed="rId3"/>
                <a:stretch>
                  <a:fillRect l="-1372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1581</Words>
  <PresentationFormat>On-screen Show (16:9)</PresentationFormat>
  <Paragraphs>249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Cambria Math</vt:lpstr>
      <vt:lpstr>Arial</vt:lpstr>
      <vt:lpstr>Times New Roman</vt:lpstr>
      <vt:lpstr>Odibee Sans</vt:lpstr>
      <vt:lpstr>Didact Gothic</vt:lpstr>
      <vt:lpstr>Abel</vt:lpstr>
      <vt:lpstr>Calibri</vt:lpstr>
      <vt:lpstr>Wingdings</vt:lpstr>
      <vt:lpstr>Bellota Text</vt:lpstr>
      <vt:lpstr>Roboto Condensed</vt:lpstr>
      <vt:lpstr>End of the School Year by Slidesgo</vt:lpstr>
      <vt:lpstr>CHÀO MỪNG CÁC EM ĐẾN VỚI TIẾT HỌC!</vt:lpstr>
      <vt:lpstr>KHỞI ĐỘNG</vt:lpstr>
      <vt:lpstr>PowerPoint Presentation</vt:lpstr>
      <vt:lpstr>Khái niệm phân số</vt:lpstr>
      <vt:lpstr>Khái niệm phân số</vt:lpstr>
      <vt:lpstr>PowerPoint Presentation</vt:lpstr>
      <vt:lpstr>A PICTURE IS WORTH A THOUSAND WORDS</vt:lpstr>
      <vt:lpstr>PowerPoint Presentation</vt:lpstr>
      <vt:lpstr>PowerPoint Presentation</vt:lpstr>
      <vt:lpstr>Luyện tập 1. </vt:lpstr>
      <vt:lpstr>Luyện tập 2. </vt:lpstr>
      <vt:lpstr>PowerPoint Presentation</vt:lpstr>
      <vt:lpstr>PHÂN SỐ BẰNG NHAU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3. </vt:lpstr>
      <vt:lpstr>TÍNH CHẤT CƠ BẢN CỦA PHÂN SỐ</vt:lpstr>
      <vt:lpstr>PowerPoint Presentation</vt:lpstr>
      <vt:lpstr>PowerPoint Presentation</vt:lpstr>
      <vt:lpstr>PowerPoint Presentation</vt:lpstr>
      <vt:lpstr>Luyện tập 4. </vt:lpstr>
      <vt:lpstr>PowerPoint Presentation</vt:lpstr>
      <vt:lpstr>PowerPoint Presentation</vt:lpstr>
      <vt:lpstr>PowerPoint Presentation</vt:lpstr>
      <vt:lpstr>PowerPoint Presentation</vt:lpstr>
      <vt:lpstr>Các bước thực hiện quy đồng mẫu nhiều phân số.</vt:lpstr>
      <vt:lpstr>Quy đồng mẫu những phân số sau:</vt:lpstr>
      <vt:lpstr>2. Các cặp phân số số sau có bằng nhau không? Vì sao?</vt:lpstr>
      <vt:lpstr>PowerPoint Presentation</vt:lpstr>
      <vt:lpstr>PowerPoint Presentation</vt:lpstr>
      <vt:lpstr>IRREGULAR VERBS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2021-11-16T01:35:36Z</dcterms:modified>
</cp:coreProperties>
</file>