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5" r:id="rId2"/>
    <p:sldId id="268" r:id="rId3"/>
    <p:sldId id="276" r:id="rId4"/>
    <p:sldId id="277" r:id="rId5"/>
    <p:sldId id="413" r:id="rId6"/>
    <p:sldId id="462" r:id="rId7"/>
    <p:sldId id="278" r:id="rId8"/>
    <p:sldId id="473" r:id="rId9"/>
    <p:sldId id="464" r:id="rId10"/>
    <p:sldId id="474" r:id="rId11"/>
    <p:sldId id="475" r:id="rId12"/>
    <p:sldId id="476" r:id="rId13"/>
    <p:sldId id="477" r:id="rId14"/>
    <p:sldId id="478" r:id="rId15"/>
    <p:sldId id="279" r:id="rId16"/>
    <p:sldId id="480" r:id="rId17"/>
    <p:sldId id="439" r:id="rId18"/>
    <p:sldId id="269" r:id="rId19"/>
    <p:sldId id="482" r:id="rId20"/>
    <p:sldId id="484" r:id="rId21"/>
    <p:sldId id="274" r:id="rId22"/>
    <p:sldId id="479" r:id="rId23"/>
    <p:sldId id="486" r:id="rId24"/>
    <p:sldId id="485" r:id="rId25"/>
    <p:sldId id="285" r:id="rId26"/>
    <p:sldId id="472" r:id="rId27"/>
    <p:sldId id="412" r:id="rId28"/>
    <p:sldId id="286" r:id="rId29"/>
    <p:sldId id="287"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3134"/>
    <a:srgbClr val="BE43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62" autoAdjust="0"/>
    <p:restoredTop sz="93657" autoAdjust="0"/>
  </p:normalViewPr>
  <p:slideViewPr>
    <p:cSldViewPr snapToGrid="0">
      <p:cViewPr>
        <p:scale>
          <a:sx n="13" d="100"/>
          <a:sy n="13" d="100"/>
        </p:scale>
        <p:origin x="540" y="1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2770EF-F83C-41A9-B963-CD28D652117F}"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C767C-F4CB-437F-98CB-A6CB3F770396}" type="slidenum">
              <a:rPr lang="en-US" smtClean="0"/>
              <a:t>‹#›</a:t>
            </a:fld>
            <a:endParaRPr lang="en-US"/>
          </a:p>
        </p:txBody>
      </p:sp>
    </p:spTree>
    <p:extLst>
      <p:ext uri="{BB962C8B-B14F-4D97-AF65-F5344CB8AC3E}">
        <p14:creationId xmlns:p14="http://schemas.microsoft.com/office/powerpoint/2010/main" val="3620315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01CC767C-F4CB-437F-98CB-A6CB3F770396}" type="slidenum">
              <a:rPr lang="en-US" smtClean="0"/>
              <a:t>2</a:t>
            </a:fld>
            <a:endParaRPr lang="en-US"/>
          </a:p>
        </p:txBody>
      </p:sp>
    </p:spTree>
    <p:extLst>
      <p:ext uri="{BB962C8B-B14F-4D97-AF65-F5344CB8AC3E}">
        <p14:creationId xmlns:p14="http://schemas.microsoft.com/office/powerpoint/2010/main" val="4084801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C767C-F4CB-437F-98CB-A6CB3F770396}" type="slidenum">
              <a:rPr lang="en-US" smtClean="0"/>
              <a:t>11</a:t>
            </a:fld>
            <a:endParaRPr lang="en-US"/>
          </a:p>
        </p:txBody>
      </p:sp>
    </p:spTree>
    <p:extLst>
      <p:ext uri="{BB962C8B-B14F-4D97-AF65-F5344CB8AC3E}">
        <p14:creationId xmlns:p14="http://schemas.microsoft.com/office/powerpoint/2010/main" val="2144167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C767C-F4CB-437F-98CB-A6CB3F770396}" type="slidenum">
              <a:rPr lang="en-US" smtClean="0"/>
              <a:t>23</a:t>
            </a:fld>
            <a:endParaRPr lang="en-US"/>
          </a:p>
        </p:txBody>
      </p:sp>
    </p:spTree>
    <p:extLst>
      <p:ext uri="{BB962C8B-B14F-4D97-AF65-F5344CB8AC3E}">
        <p14:creationId xmlns:p14="http://schemas.microsoft.com/office/powerpoint/2010/main" val="771570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C767C-F4CB-437F-98CB-A6CB3F770396}" type="slidenum">
              <a:rPr lang="en-US" smtClean="0"/>
              <a:t>30</a:t>
            </a:fld>
            <a:endParaRPr lang="en-US"/>
          </a:p>
        </p:txBody>
      </p:sp>
    </p:spTree>
    <p:extLst>
      <p:ext uri="{BB962C8B-B14F-4D97-AF65-F5344CB8AC3E}">
        <p14:creationId xmlns:p14="http://schemas.microsoft.com/office/powerpoint/2010/main" val="1082364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AB79FA-3F64-CB4B-B48D-9BD1D031CDC2}"/>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16" name="Picture 15">
            <a:hlinkClick r:id="" action="ppaction://hlinkshowjump?jump=firstslide"/>
            <a:extLst>
              <a:ext uri="{FF2B5EF4-FFF2-40B4-BE49-F238E27FC236}">
                <a16:creationId xmlns:a16="http://schemas.microsoft.com/office/drawing/2014/main" id="{8AD96D44-1704-8540-93E5-16F541ACCC0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7" name="Picture 16">
            <a:hlinkClick r:id="" action="ppaction://hlinkshowjump?jump=nextslide"/>
            <a:extLst>
              <a:ext uri="{FF2B5EF4-FFF2-40B4-BE49-F238E27FC236}">
                <a16:creationId xmlns:a16="http://schemas.microsoft.com/office/drawing/2014/main" id="{499AFCBA-5E24-7842-8A7E-75D677787B98}"/>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8" name="Picture 17">
            <a:hlinkClick r:id="" action="ppaction://hlinkshowjump?jump=previousslide"/>
            <a:extLst>
              <a:ext uri="{FF2B5EF4-FFF2-40B4-BE49-F238E27FC236}">
                <a16:creationId xmlns:a16="http://schemas.microsoft.com/office/drawing/2014/main" id="{65249790-DE0A-B649-9880-C4B108532812}"/>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4" name="Picture 13">
            <a:extLst>
              <a:ext uri="{FF2B5EF4-FFF2-40B4-BE49-F238E27FC236}">
                <a16:creationId xmlns:a16="http://schemas.microsoft.com/office/drawing/2014/main" id="{2605DC4D-802B-1E4E-92C3-EBCFD64330BA}"/>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7C1779EA-D06B-284E-9192-FBDDC8E474AA}"/>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2" name="TextBox 9">
            <a:extLst>
              <a:ext uri="{FF2B5EF4-FFF2-40B4-BE49-F238E27FC236}">
                <a16:creationId xmlns:a16="http://schemas.microsoft.com/office/drawing/2014/main" id="{0BB72EC6-B841-76F7-B0BC-5445B865D5E2}"/>
              </a:ext>
            </a:extLst>
          </p:cNvPr>
          <p:cNvSpPr txBox="1"/>
          <p:nvPr userDrawn="1"/>
        </p:nvSpPr>
        <p:spPr>
          <a:xfrm>
            <a:off x="11044485" y="-1"/>
            <a:ext cx="1019831"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4d</a:t>
            </a:r>
          </a:p>
        </p:txBody>
      </p:sp>
    </p:spTree>
    <p:extLst>
      <p:ext uri="{BB962C8B-B14F-4D97-AF65-F5344CB8AC3E}">
        <p14:creationId xmlns:p14="http://schemas.microsoft.com/office/powerpoint/2010/main" val="3176190522"/>
      </p:ext>
    </p:extLst>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A2214D-F2BC-48EC-9124-E01968040E2B}" type="datetimeFigureOut">
              <a:rPr lang="en-US" smtClean="0"/>
              <a:t>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648D-0FFE-439B-9ECC-739C6400C5A0}" type="slidenum">
              <a:rPr lang="en-US" smtClean="0"/>
              <a:t>‹#›</a:t>
            </a:fld>
            <a:endParaRPr lang="en-US"/>
          </a:p>
        </p:txBody>
      </p:sp>
      <p:pic>
        <p:nvPicPr>
          <p:cNvPr id="7" name="Picture 6">
            <a:extLst>
              <a:ext uri="{FF2B5EF4-FFF2-40B4-BE49-F238E27FC236}">
                <a16:creationId xmlns:a16="http://schemas.microsoft.com/office/drawing/2014/main" id="{A36DE735-4835-5CB2-67E2-FA015B904716}"/>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936A97EF-E10A-28AA-5B2A-76BC285461DC}"/>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9" name="Picture 8">
            <a:hlinkClick r:id="" action="ppaction://hlinkshowjump?jump=firstslide"/>
            <a:extLst>
              <a:ext uri="{FF2B5EF4-FFF2-40B4-BE49-F238E27FC236}">
                <a16:creationId xmlns:a16="http://schemas.microsoft.com/office/drawing/2014/main" id="{DB8D2A94-A4A0-3045-4AA4-F30DE6667287}"/>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8B6210F7-7DBF-6CD1-6022-B6FB05D4DAC1}"/>
              </a:ext>
            </a:extLst>
          </p:cNvPr>
          <p:cNvPicPr>
            <a:picLocks noChangeAspect="1"/>
          </p:cNvPicPr>
          <p:nvPr userDrawn="1"/>
        </p:nvPicPr>
        <p:blipFill>
          <a:blip r:embed="rId5"/>
          <a:stretch>
            <a:fillRect/>
          </a:stretch>
        </p:blipFill>
        <p:spPr>
          <a:xfrm>
            <a:off x="153423" y="6421416"/>
            <a:ext cx="2941661" cy="522532"/>
          </a:xfrm>
          <a:prstGeom prst="rect">
            <a:avLst/>
          </a:prstGeom>
        </p:spPr>
      </p:pic>
      <p:sp>
        <p:nvSpPr>
          <p:cNvPr id="12" name="TextBox 9">
            <a:extLst>
              <a:ext uri="{FF2B5EF4-FFF2-40B4-BE49-F238E27FC236}">
                <a16:creationId xmlns:a16="http://schemas.microsoft.com/office/drawing/2014/main" id="{EDE242D6-9C67-FB54-A576-84EF77857EAF}"/>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13" name="TextBox 9">
            <a:extLst>
              <a:ext uri="{FF2B5EF4-FFF2-40B4-BE49-F238E27FC236}">
                <a16:creationId xmlns:a16="http://schemas.microsoft.com/office/drawing/2014/main" id="{352FC1E1-6C18-93E5-5A2F-05D241B23316}"/>
              </a:ext>
            </a:extLst>
          </p:cNvPr>
          <p:cNvSpPr txBox="1"/>
          <p:nvPr userDrawn="1"/>
        </p:nvSpPr>
        <p:spPr>
          <a:xfrm>
            <a:off x="11044485" y="-1"/>
            <a:ext cx="1019831"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4d</a:t>
            </a:r>
          </a:p>
        </p:txBody>
      </p:sp>
    </p:spTree>
    <p:extLst>
      <p:ext uri="{BB962C8B-B14F-4D97-AF65-F5344CB8AC3E}">
        <p14:creationId xmlns:p14="http://schemas.microsoft.com/office/powerpoint/2010/main" val="3034767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291F16-60D2-BE4D-8D42-1D2F1D761615}"/>
              </a:ext>
            </a:extLst>
          </p:cNvPr>
          <p:cNvPicPr>
            <a:picLocks noChangeAspect="1"/>
          </p:cNvPicPr>
          <p:nvPr userDrawn="1"/>
        </p:nvPicPr>
        <p:blipFill>
          <a:blip r:embed="rId2"/>
          <a:stretch>
            <a:fillRect/>
          </a:stretch>
        </p:blipFill>
        <p:spPr>
          <a:xfrm>
            <a:off x="0" y="0"/>
            <a:ext cx="12192000" cy="6855066"/>
          </a:xfrm>
          <a:prstGeom prst="rect">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5C48A5DC-4850-054D-841D-C14E4948B894}"/>
              </a:ext>
            </a:extLst>
          </p:cNvPr>
          <p:cNvPicPr>
            <a:picLocks noChangeAspect="1"/>
          </p:cNvPicPr>
          <p:nvPr userDrawn="1"/>
        </p:nvPicPr>
        <p:blipFill>
          <a:blip r:embed="rId3"/>
          <a:stretch>
            <a:fillRect/>
          </a:stretch>
        </p:blipFill>
        <p:spPr>
          <a:xfrm>
            <a:off x="11351748" y="6549866"/>
            <a:ext cx="712568" cy="272453"/>
          </a:xfrm>
          <a:prstGeom prst="rect">
            <a:avLst/>
          </a:prstGeom>
          <a:effectLst>
            <a:outerShdw blurRad="50800" dist="38100" dir="2700000" algn="tl" rotWithShape="0">
              <a:prstClr val="black">
                <a:alpha val="40000"/>
              </a:prstClr>
            </a:outerShdw>
          </a:effectLst>
        </p:spPr>
      </p:pic>
      <p:pic>
        <p:nvPicPr>
          <p:cNvPr id="8" name="Picture 7">
            <a:hlinkClick r:id="" action="ppaction://hlinkshowjump?jump=firstslide"/>
            <a:extLst>
              <a:ext uri="{FF2B5EF4-FFF2-40B4-BE49-F238E27FC236}">
                <a16:creationId xmlns:a16="http://schemas.microsoft.com/office/drawing/2014/main" id="{8CE37AB6-42E6-F74E-B7B4-0A818120FF2A}"/>
              </a:ext>
            </a:extLst>
          </p:cNvPr>
          <p:cNvPicPr>
            <a:picLocks noChangeAspect="1"/>
          </p:cNvPicPr>
          <p:nvPr userDrawn="1"/>
        </p:nvPicPr>
        <p:blipFill>
          <a:blip r:embed="rId4"/>
          <a:stretch>
            <a:fillRect/>
          </a:stretch>
        </p:blipFill>
        <p:spPr>
          <a:xfrm>
            <a:off x="5743075" y="6325678"/>
            <a:ext cx="705852"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BC80C2AA-6183-B549-9E34-E3B664805136}"/>
              </a:ext>
            </a:extLst>
          </p:cNvPr>
          <p:cNvPicPr>
            <a:picLocks noChangeAspect="1"/>
          </p:cNvPicPr>
          <p:nvPr userDrawn="1"/>
        </p:nvPicPr>
        <p:blipFill>
          <a:blip r:embed="rId5"/>
          <a:stretch>
            <a:fillRect/>
          </a:stretch>
        </p:blipFill>
        <p:spPr>
          <a:xfrm>
            <a:off x="6463795" y="6586742"/>
            <a:ext cx="169220"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AF925C44-41A0-1645-80AB-C78D89D06213}"/>
              </a:ext>
            </a:extLst>
          </p:cNvPr>
          <p:cNvPicPr>
            <a:picLocks noChangeAspect="1"/>
          </p:cNvPicPr>
          <p:nvPr userDrawn="1"/>
        </p:nvPicPr>
        <p:blipFill>
          <a:blip r:embed="rId5"/>
          <a:stretch>
            <a:fillRect/>
          </a:stretch>
        </p:blipFill>
        <p:spPr>
          <a:xfrm rot="10800000">
            <a:off x="5558987" y="6586742"/>
            <a:ext cx="169220" cy="191883"/>
          </a:xfrm>
          <a:prstGeom prst="rect">
            <a:avLst/>
          </a:prstGeom>
          <a:effectLst>
            <a:outerShdw blurRad="50800" dist="38100" dir="8100000" algn="tr" rotWithShape="0">
              <a:prstClr val="black">
                <a:alpha val="40000"/>
              </a:prstClr>
            </a:outerShdw>
          </a:effectLst>
        </p:spPr>
      </p:pic>
      <p:pic>
        <p:nvPicPr>
          <p:cNvPr id="18" name="Picture 17">
            <a:extLst>
              <a:ext uri="{FF2B5EF4-FFF2-40B4-BE49-F238E27FC236}">
                <a16:creationId xmlns:a16="http://schemas.microsoft.com/office/drawing/2014/main" id="{BCEC4D34-5C0D-A247-B0E6-0132545A151E}"/>
              </a:ext>
            </a:extLst>
          </p:cNvPr>
          <p:cNvPicPr>
            <a:picLocks noChangeAspect="1"/>
          </p:cNvPicPr>
          <p:nvPr userDrawn="1"/>
        </p:nvPicPr>
        <p:blipFill>
          <a:blip r:embed="rId6"/>
          <a:stretch>
            <a:fillRect/>
          </a:stretch>
        </p:blipFill>
        <p:spPr>
          <a:xfrm>
            <a:off x="153423" y="6421416"/>
            <a:ext cx="2941661" cy="522532"/>
          </a:xfrm>
          <a:prstGeom prst="rect">
            <a:avLst/>
          </a:prstGeom>
        </p:spPr>
      </p:pic>
      <p:sp>
        <p:nvSpPr>
          <p:cNvPr id="2" name="TextBox 9">
            <a:extLst>
              <a:ext uri="{FF2B5EF4-FFF2-40B4-BE49-F238E27FC236}">
                <a16:creationId xmlns:a16="http://schemas.microsoft.com/office/drawing/2014/main" id="{E470B48C-7B90-1989-F63D-5D412F226E5D}"/>
              </a:ext>
            </a:extLst>
          </p:cNvPr>
          <p:cNvSpPr txBox="1"/>
          <p:nvPr userDrawn="1"/>
        </p:nvSpPr>
        <p:spPr>
          <a:xfrm>
            <a:off x="153423" y="2"/>
            <a:ext cx="700833"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Unit 4</a:t>
            </a:r>
          </a:p>
        </p:txBody>
      </p:sp>
      <p:sp>
        <p:nvSpPr>
          <p:cNvPr id="3" name="TextBox 9">
            <a:extLst>
              <a:ext uri="{FF2B5EF4-FFF2-40B4-BE49-F238E27FC236}">
                <a16:creationId xmlns:a16="http://schemas.microsoft.com/office/drawing/2014/main" id="{7F11E3EA-389D-852F-AD30-D9DB08A42AFE}"/>
              </a:ext>
            </a:extLst>
          </p:cNvPr>
          <p:cNvSpPr txBox="1"/>
          <p:nvPr userDrawn="1"/>
        </p:nvSpPr>
        <p:spPr>
          <a:xfrm>
            <a:off x="11044485" y="-1"/>
            <a:ext cx="1019831" cy="338554"/>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solidFill>
                  <a:prstClr val="white"/>
                </a:solidFill>
              </a:rPr>
              <a:t>Lesson 4d</a:t>
            </a:r>
          </a:p>
        </p:txBody>
      </p:sp>
    </p:spTree>
    <p:extLst>
      <p:ext uri="{BB962C8B-B14F-4D97-AF65-F5344CB8AC3E}">
        <p14:creationId xmlns:p14="http://schemas.microsoft.com/office/powerpoint/2010/main" val="1661374869"/>
      </p:ext>
    </p:extLst>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764DE79-268F-4C1A-8933-263129D2AF90}" type="datetimeFigureOut">
              <a:rPr lang="en-US" smtClean="0">
                <a:solidFill>
                  <a:prstClr val="black">
                    <a:tint val="75000"/>
                  </a:prstClr>
                </a:solidFill>
              </a:rPr>
              <a:pPr defTabSz="457200"/>
              <a:t>8/3/2023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8F63A3B-78C7-47BE-AE5E-E10140E04643}"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3687055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ransition spd="med">
    <p:split orient="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image" Target="../media/image16.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1096" y="-236538"/>
            <a:ext cx="13054191" cy="7331075"/>
          </a:xfrm>
          <a:prstGeom prst="rect">
            <a:avLst/>
          </a:prstGeom>
        </p:spPr>
      </p:pic>
      <p:sp>
        <p:nvSpPr>
          <p:cNvPr id="6" name="TextBox 5">
            <a:extLst>
              <a:ext uri="{FF2B5EF4-FFF2-40B4-BE49-F238E27FC236}">
                <a16:creationId xmlns:a16="http://schemas.microsoft.com/office/drawing/2014/main" id="{24614A3A-383A-1285-5140-E0ABABFCE90F}"/>
              </a:ext>
            </a:extLst>
          </p:cNvPr>
          <p:cNvSpPr txBox="1"/>
          <p:nvPr/>
        </p:nvSpPr>
        <p:spPr>
          <a:xfrm>
            <a:off x="5500396" y="1857624"/>
            <a:ext cx="6528120" cy="34163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itchFamily="34" charset="0"/>
                <a:ea typeface="+mn-ea"/>
                <a:cs typeface="Arial" charset="0"/>
              </a:rPr>
              <a:t>Unit 4: Holidays!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B050"/>
                </a:solidFill>
                <a:effectLst/>
                <a:uLnTx/>
                <a:uFillTx/>
                <a:latin typeface="Calibri" pitchFamily="34" charset="0"/>
                <a:ea typeface="+mn-ea"/>
                <a:cs typeface="Arial" charset="0"/>
              </a:rPr>
              <a:t>Lesson 4d: Everyday English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i="0" u="none" strike="noStrike" kern="1200" cap="none" spc="0" normalizeH="0" baseline="0" noProof="0" dirty="0">
                <a:ln>
                  <a:noFill/>
                </a:ln>
                <a:solidFill>
                  <a:srgbClr val="0070C0"/>
                </a:solidFill>
                <a:effectLst/>
                <a:uLnTx/>
                <a:uFillTx/>
                <a:latin typeface="Calibri" pitchFamily="34" charset="0"/>
                <a:ea typeface="+mn-ea"/>
                <a:cs typeface="Arial" charset="0"/>
              </a:rPr>
              <a:t>Page </a:t>
            </a:r>
            <a:r>
              <a:rPr lang="en-US" sz="5400" dirty="0">
                <a:solidFill>
                  <a:srgbClr val="0070C0"/>
                </a:solidFill>
                <a:latin typeface="Calibri" pitchFamily="34" charset="0"/>
                <a:cs typeface="Arial" charset="0"/>
              </a:rPr>
              <a:t>77</a:t>
            </a:r>
            <a:endParaRPr kumimoji="0" lang="en-US" sz="5400" i="0" u="none" strike="noStrike" kern="1200" cap="none" spc="0" normalizeH="0" baseline="0" noProof="0" dirty="0">
              <a:ln>
                <a:noFill/>
              </a:ln>
              <a:solidFill>
                <a:srgbClr val="0070C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62620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3CD6CE-7D96-2F3C-681A-E966169122B3}"/>
              </a:ext>
            </a:extLst>
          </p:cNvPr>
          <p:cNvPicPr>
            <a:picLocks noChangeAspect="1"/>
          </p:cNvPicPr>
          <p:nvPr/>
        </p:nvPicPr>
        <p:blipFill>
          <a:blip r:embed="rId4"/>
          <a:stretch>
            <a:fillRect/>
          </a:stretch>
        </p:blipFill>
        <p:spPr>
          <a:xfrm>
            <a:off x="0" y="496503"/>
            <a:ext cx="5435278" cy="1325564"/>
          </a:xfrm>
          <a:prstGeom prst="rect">
            <a:avLst/>
          </a:prstGeom>
        </p:spPr>
      </p:pic>
      <p:pic>
        <p:nvPicPr>
          <p:cNvPr id="7" name="Picture 6">
            <a:extLst>
              <a:ext uri="{FF2B5EF4-FFF2-40B4-BE49-F238E27FC236}">
                <a16:creationId xmlns:a16="http://schemas.microsoft.com/office/drawing/2014/main" id="{9B219AB0-39F2-116B-DD1C-664F4E643197}"/>
              </a:ext>
            </a:extLst>
          </p:cNvPr>
          <p:cNvPicPr>
            <a:picLocks noChangeAspect="1"/>
          </p:cNvPicPr>
          <p:nvPr/>
        </p:nvPicPr>
        <p:blipFill>
          <a:blip r:embed="rId5"/>
          <a:stretch>
            <a:fillRect/>
          </a:stretch>
        </p:blipFill>
        <p:spPr>
          <a:xfrm>
            <a:off x="2078182" y="1450782"/>
            <a:ext cx="7401221" cy="4910716"/>
          </a:xfrm>
          <a:prstGeom prst="rect">
            <a:avLst/>
          </a:prstGeom>
        </p:spPr>
      </p:pic>
      <p:pic>
        <p:nvPicPr>
          <p:cNvPr id="11" name="CD2-30">
            <a:hlinkClick r:id="" action="ppaction://media"/>
            <a:extLst>
              <a:ext uri="{FF2B5EF4-FFF2-40B4-BE49-F238E27FC236}">
                <a16:creationId xmlns:a16="http://schemas.microsoft.com/office/drawing/2014/main" id="{D9FED453-E319-D5E7-134E-BE328852260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8879068" y="496503"/>
            <a:ext cx="406400" cy="406400"/>
          </a:xfrm>
        </p:spPr>
      </p:pic>
      <p:sp>
        <p:nvSpPr>
          <p:cNvPr id="10" name="Rectangle 9">
            <a:extLst>
              <a:ext uri="{FF2B5EF4-FFF2-40B4-BE49-F238E27FC236}">
                <a16:creationId xmlns:a16="http://schemas.microsoft.com/office/drawing/2014/main" id="{9BBC1C68-3E2C-2816-7737-84805724B699}"/>
              </a:ext>
            </a:extLst>
          </p:cNvPr>
          <p:cNvSpPr/>
          <p:nvPr/>
        </p:nvSpPr>
        <p:spPr>
          <a:xfrm>
            <a:off x="6722918" y="5713315"/>
            <a:ext cx="2756485" cy="648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20D7FD7-0181-ABD0-665D-DF6B49B43AF3}"/>
              </a:ext>
            </a:extLst>
          </p:cNvPr>
          <p:cNvPicPr>
            <a:picLocks noChangeAspect="1"/>
          </p:cNvPicPr>
          <p:nvPr/>
        </p:nvPicPr>
        <p:blipFill>
          <a:blip r:embed="rId7"/>
          <a:stretch>
            <a:fillRect/>
          </a:stretch>
        </p:blipFill>
        <p:spPr>
          <a:xfrm>
            <a:off x="8702937" y="1969937"/>
            <a:ext cx="3489063" cy="2918126"/>
          </a:xfrm>
          <a:prstGeom prst="rect">
            <a:avLst/>
          </a:prstGeom>
        </p:spPr>
      </p:pic>
    </p:spTree>
    <p:extLst>
      <p:ext uri="{BB962C8B-B14F-4D97-AF65-F5344CB8AC3E}">
        <p14:creationId xmlns:p14="http://schemas.microsoft.com/office/powerpoint/2010/main" val="1926771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50992"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31D951-1271-E3F6-4C9D-2245733AA16C}"/>
              </a:ext>
            </a:extLst>
          </p:cNvPr>
          <p:cNvSpPr txBox="1"/>
          <p:nvPr/>
        </p:nvSpPr>
        <p:spPr>
          <a:xfrm>
            <a:off x="92198" y="614507"/>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WB page 41</a:t>
            </a:r>
            <a:endParaRPr lang="en-US" dirty="0">
              <a:solidFill>
                <a:schemeClr val="bg1"/>
              </a:solidFill>
              <a:latin typeface="Calibri" pitchFamily="34" charset="0"/>
            </a:endParaRPr>
          </a:p>
        </p:txBody>
      </p:sp>
      <p:pic>
        <p:nvPicPr>
          <p:cNvPr id="6" name="Picture 5">
            <a:extLst>
              <a:ext uri="{FF2B5EF4-FFF2-40B4-BE49-F238E27FC236}">
                <a16:creationId xmlns:a16="http://schemas.microsoft.com/office/drawing/2014/main" id="{FB80FEA3-7A4B-72A1-0A93-7331B3A66E1B}"/>
              </a:ext>
            </a:extLst>
          </p:cNvPr>
          <p:cNvPicPr>
            <a:picLocks noChangeAspect="1"/>
          </p:cNvPicPr>
          <p:nvPr/>
        </p:nvPicPr>
        <p:blipFill>
          <a:blip r:embed="rId3"/>
          <a:stretch>
            <a:fillRect/>
          </a:stretch>
        </p:blipFill>
        <p:spPr>
          <a:xfrm>
            <a:off x="140778" y="1603343"/>
            <a:ext cx="11594067" cy="3877008"/>
          </a:xfrm>
          <a:prstGeom prst="rect">
            <a:avLst/>
          </a:prstGeom>
        </p:spPr>
      </p:pic>
      <p:cxnSp>
        <p:nvCxnSpPr>
          <p:cNvPr id="9" name="Straight Connector 8">
            <a:extLst>
              <a:ext uri="{FF2B5EF4-FFF2-40B4-BE49-F238E27FC236}">
                <a16:creationId xmlns:a16="http://schemas.microsoft.com/office/drawing/2014/main" id="{4237A42E-2908-AED4-F3B6-56DF7F01B380}"/>
              </a:ext>
            </a:extLst>
          </p:cNvPr>
          <p:cNvCxnSpPr>
            <a:cxnSpLocks/>
          </p:cNvCxnSpPr>
          <p:nvPr/>
        </p:nvCxnSpPr>
        <p:spPr>
          <a:xfrm>
            <a:off x="5845215" y="3009028"/>
            <a:ext cx="1064871" cy="15468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C62EE46-000F-5858-5623-1475BF745F8A}"/>
              </a:ext>
            </a:extLst>
          </p:cNvPr>
          <p:cNvCxnSpPr>
            <a:cxnSpLocks/>
          </p:cNvCxnSpPr>
          <p:nvPr/>
        </p:nvCxnSpPr>
        <p:spPr>
          <a:xfrm>
            <a:off x="5845215" y="3782432"/>
            <a:ext cx="1064871" cy="13942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726CE84-6A19-9F9E-8541-48A1B9B3F23B}"/>
              </a:ext>
            </a:extLst>
          </p:cNvPr>
          <p:cNvCxnSpPr>
            <a:cxnSpLocks/>
          </p:cNvCxnSpPr>
          <p:nvPr/>
        </p:nvCxnSpPr>
        <p:spPr>
          <a:xfrm flipV="1">
            <a:off x="5937812" y="3782432"/>
            <a:ext cx="972274" cy="53346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DD3B401-E0D6-D88F-F2BF-1A02B26BB9E7}"/>
              </a:ext>
            </a:extLst>
          </p:cNvPr>
          <p:cNvCxnSpPr>
            <a:cxnSpLocks/>
          </p:cNvCxnSpPr>
          <p:nvPr/>
        </p:nvCxnSpPr>
        <p:spPr>
          <a:xfrm flipV="1">
            <a:off x="5937812" y="3129000"/>
            <a:ext cx="972274" cy="175209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9426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60CF0-1889-039B-5B71-CBFAB4582DF1}"/>
              </a:ext>
            </a:extLst>
          </p:cNvPr>
          <p:cNvPicPr>
            <a:picLocks noChangeAspect="1"/>
          </p:cNvPicPr>
          <p:nvPr/>
        </p:nvPicPr>
        <p:blipFill>
          <a:blip r:embed="rId2"/>
          <a:stretch>
            <a:fillRect/>
          </a:stretch>
        </p:blipFill>
        <p:spPr>
          <a:xfrm>
            <a:off x="373649" y="1216086"/>
            <a:ext cx="11252079" cy="4351337"/>
          </a:xfrm>
          <a:prstGeom prst="rect">
            <a:avLst/>
          </a:prstGeom>
        </p:spPr>
      </p:pic>
      <p:sp>
        <p:nvSpPr>
          <p:cNvPr id="6" name="TextBox 5">
            <a:extLst>
              <a:ext uri="{FF2B5EF4-FFF2-40B4-BE49-F238E27FC236}">
                <a16:creationId xmlns:a16="http://schemas.microsoft.com/office/drawing/2014/main" id="{3FBC2A56-95FF-F380-D2CE-E8680FE2A4D1}"/>
              </a:ext>
            </a:extLst>
          </p:cNvPr>
          <p:cNvSpPr txBox="1"/>
          <p:nvPr/>
        </p:nvSpPr>
        <p:spPr>
          <a:xfrm>
            <a:off x="123371" y="365125"/>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WB page 41</a:t>
            </a:r>
            <a:endParaRPr lang="en-US" dirty="0">
              <a:solidFill>
                <a:schemeClr val="bg1"/>
              </a:solidFill>
              <a:latin typeface="Calibri" pitchFamily="34" charset="0"/>
            </a:endParaRPr>
          </a:p>
        </p:txBody>
      </p:sp>
      <p:sp>
        <p:nvSpPr>
          <p:cNvPr id="8" name="Oval 7">
            <a:extLst>
              <a:ext uri="{FF2B5EF4-FFF2-40B4-BE49-F238E27FC236}">
                <a16:creationId xmlns:a16="http://schemas.microsoft.com/office/drawing/2014/main" id="{77B0C038-67A3-ACF2-2F25-A30CF17631F0}"/>
              </a:ext>
            </a:extLst>
          </p:cNvPr>
          <p:cNvSpPr/>
          <p:nvPr/>
        </p:nvSpPr>
        <p:spPr>
          <a:xfrm>
            <a:off x="2274213" y="2660742"/>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F5B4DEB-AC5C-54AB-549F-16B7E9BDE7B1}"/>
              </a:ext>
            </a:extLst>
          </p:cNvPr>
          <p:cNvSpPr/>
          <p:nvPr/>
        </p:nvSpPr>
        <p:spPr>
          <a:xfrm>
            <a:off x="8630599" y="382884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34ACA7-CFCD-498B-CACD-A8F5EA69D58B}"/>
              </a:ext>
            </a:extLst>
          </p:cNvPr>
          <p:cNvSpPr/>
          <p:nvPr/>
        </p:nvSpPr>
        <p:spPr>
          <a:xfrm>
            <a:off x="8630599" y="497109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623915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98305-2073-4AB8-8632-9880745985B7}"/>
              </a:ext>
            </a:extLst>
          </p:cNvPr>
          <p:cNvSpPr>
            <a:spLocks noGrp="1"/>
          </p:cNvSpPr>
          <p:nvPr>
            <p:ph type="title"/>
          </p:nvPr>
        </p:nvSpPr>
        <p:spPr>
          <a:xfrm>
            <a:off x="1191491" y="643310"/>
            <a:ext cx="10515600" cy="1325563"/>
          </a:xfrm>
        </p:spPr>
        <p:txBody>
          <a:bodyPr>
            <a:normAutofit/>
          </a:bodyPr>
          <a:lstStyle/>
          <a:p>
            <a:r>
              <a:rPr lang="en-US" sz="5400" b="1" dirty="0">
                <a:solidFill>
                  <a:srgbClr val="0070C0"/>
                </a:solidFill>
                <a:latin typeface="+mn-lt"/>
              </a:rPr>
              <a:t>Structures to make suggestions</a:t>
            </a:r>
          </a:p>
        </p:txBody>
      </p:sp>
      <p:sp>
        <p:nvSpPr>
          <p:cNvPr id="3" name="Content Placeholder 2">
            <a:extLst>
              <a:ext uri="{FF2B5EF4-FFF2-40B4-BE49-F238E27FC236}">
                <a16:creationId xmlns:a16="http://schemas.microsoft.com/office/drawing/2014/main" id="{78ABF2C7-BD82-CC13-DDBB-E0858B44D02F}"/>
              </a:ext>
            </a:extLst>
          </p:cNvPr>
          <p:cNvSpPr>
            <a:spLocks noGrp="1"/>
          </p:cNvSpPr>
          <p:nvPr>
            <p:ph idx="1"/>
          </p:nvPr>
        </p:nvSpPr>
        <p:spPr>
          <a:xfrm>
            <a:off x="893308" y="1877726"/>
            <a:ext cx="10676860" cy="4249361"/>
          </a:xfrm>
        </p:spPr>
        <p:txBody>
          <a:bodyPr>
            <a:normAutofit/>
          </a:bodyPr>
          <a:lstStyle/>
          <a:p>
            <a:r>
              <a:rPr lang="en-US" b="1" i="0" dirty="0">
                <a:solidFill>
                  <a:srgbClr val="FF0000"/>
                </a:solidFill>
                <a:effectLst/>
              </a:rPr>
              <a:t>Subject + should + V-inf...</a:t>
            </a:r>
          </a:p>
          <a:p>
            <a:pPr marL="0" indent="0">
              <a:buNone/>
            </a:pPr>
            <a:r>
              <a:rPr lang="en-US" i="1" dirty="0">
                <a:solidFill>
                  <a:srgbClr val="000000"/>
                </a:solidFill>
              </a:rPr>
              <a:t>E.g. </a:t>
            </a:r>
            <a:r>
              <a:rPr lang="en-US" i="1" dirty="0">
                <a:solidFill>
                  <a:srgbClr val="000000"/>
                </a:solidFill>
                <a:effectLst/>
              </a:rPr>
              <a:t>You </a:t>
            </a:r>
            <a:r>
              <a:rPr lang="en-US" i="1" u="sng" dirty="0">
                <a:solidFill>
                  <a:srgbClr val="000000"/>
                </a:solidFill>
                <a:effectLst/>
              </a:rPr>
              <a:t>should study</a:t>
            </a:r>
            <a:r>
              <a:rPr lang="en-US" i="1" dirty="0">
                <a:solidFill>
                  <a:srgbClr val="000000"/>
                </a:solidFill>
                <a:effectLst/>
              </a:rPr>
              <a:t> listening more if you want to improve your English.</a:t>
            </a:r>
          </a:p>
          <a:p>
            <a:pPr algn="l">
              <a:buFont typeface="Arial" panose="020B0604020202020204" pitchFamily="34" charset="0"/>
              <a:buChar char="•"/>
            </a:pPr>
            <a:r>
              <a:rPr lang="en-US" b="1" i="0" dirty="0">
                <a:solidFill>
                  <a:srgbClr val="FF0000"/>
                </a:solidFill>
                <a:effectLst/>
              </a:rPr>
              <a:t>Why don’t you + V-inf...?</a:t>
            </a:r>
          </a:p>
          <a:p>
            <a:pPr marL="0" indent="0" algn="l">
              <a:buNone/>
            </a:pPr>
            <a:r>
              <a:rPr lang="en-US" i="1" dirty="0">
                <a:solidFill>
                  <a:srgbClr val="000000"/>
                </a:solidFill>
              </a:rPr>
              <a:t>E.g. </a:t>
            </a:r>
            <a:r>
              <a:rPr lang="en-US" i="1" u="sng" dirty="0">
                <a:solidFill>
                  <a:srgbClr val="000000"/>
                </a:solidFill>
                <a:effectLst/>
              </a:rPr>
              <a:t>Why don't you try</a:t>
            </a:r>
            <a:r>
              <a:rPr lang="en-US" i="1" dirty="0">
                <a:solidFill>
                  <a:srgbClr val="000000"/>
                </a:solidFill>
                <a:effectLst/>
              </a:rPr>
              <a:t> eating sushi?</a:t>
            </a:r>
          </a:p>
          <a:p>
            <a:pPr algn="l">
              <a:buFont typeface="Arial" panose="020B0604020202020204" pitchFamily="34" charset="0"/>
              <a:buChar char="•"/>
            </a:pPr>
            <a:r>
              <a:rPr lang="en-US" b="1" i="0" dirty="0">
                <a:solidFill>
                  <a:srgbClr val="FF0000"/>
                </a:solidFill>
                <a:effectLst/>
              </a:rPr>
              <a:t>How about + gerund/noun...?</a:t>
            </a:r>
          </a:p>
          <a:p>
            <a:pPr marL="0" indent="0" algn="l">
              <a:buNone/>
            </a:pPr>
            <a:r>
              <a:rPr lang="en-US" i="1" dirty="0">
                <a:solidFill>
                  <a:srgbClr val="000000"/>
                </a:solidFill>
                <a:effectLst/>
              </a:rPr>
              <a:t>E.g. </a:t>
            </a:r>
          </a:p>
          <a:p>
            <a:pPr algn="l">
              <a:buFont typeface="Arial" panose="020B0604020202020204" pitchFamily="34" charset="0"/>
              <a:buChar char="•"/>
            </a:pPr>
            <a:r>
              <a:rPr lang="en-US" i="1" u="sng" dirty="0">
                <a:solidFill>
                  <a:srgbClr val="000000"/>
                </a:solidFill>
                <a:effectLst/>
              </a:rPr>
              <a:t>How about going</a:t>
            </a:r>
            <a:r>
              <a:rPr lang="en-US" dirty="0">
                <a:solidFill>
                  <a:srgbClr val="000000"/>
                </a:solidFill>
                <a:effectLst/>
              </a:rPr>
              <a:t> </a:t>
            </a:r>
            <a:r>
              <a:rPr lang="en-US" i="1" dirty="0">
                <a:solidFill>
                  <a:srgbClr val="000000"/>
                </a:solidFill>
                <a:effectLst/>
              </a:rPr>
              <a:t>to the movies? </a:t>
            </a:r>
          </a:p>
          <a:p>
            <a:pPr algn="l">
              <a:buFont typeface="Arial" panose="020B0604020202020204" pitchFamily="34" charset="0"/>
              <a:buChar char="•"/>
            </a:pPr>
            <a:r>
              <a:rPr lang="en-US" i="1" u="sng" dirty="0">
                <a:solidFill>
                  <a:srgbClr val="000000"/>
                </a:solidFill>
                <a:effectLst/>
              </a:rPr>
              <a:t>How about this film</a:t>
            </a:r>
            <a:r>
              <a:rPr lang="en-US" i="1" dirty="0">
                <a:solidFill>
                  <a:srgbClr val="000000"/>
                </a:solidFill>
                <a:effectLst/>
              </a:rPr>
              <a:t>?</a:t>
            </a:r>
          </a:p>
        </p:txBody>
      </p:sp>
      <p:sp>
        <p:nvSpPr>
          <p:cNvPr id="4" name="TextBox 3">
            <a:extLst>
              <a:ext uri="{FF2B5EF4-FFF2-40B4-BE49-F238E27FC236}">
                <a16:creationId xmlns:a16="http://schemas.microsoft.com/office/drawing/2014/main" id="{8E01F8C7-5380-2699-4093-A2ACD3D03ED1}"/>
              </a:ext>
            </a:extLst>
          </p:cNvPr>
          <p:cNvSpPr txBox="1"/>
          <p:nvPr/>
        </p:nvSpPr>
        <p:spPr>
          <a:xfrm>
            <a:off x="123370" y="643310"/>
            <a:ext cx="1539875" cy="36933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rPr>
              <a:t>Extra Practice</a:t>
            </a:r>
          </a:p>
        </p:txBody>
      </p:sp>
    </p:spTree>
    <p:extLst>
      <p:ext uri="{BB962C8B-B14F-4D97-AF65-F5344CB8AC3E}">
        <p14:creationId xmlns:p14="http://schemas.microsoft.com/office/powerpoint/2010/main" val="44638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42F73D-8E7F-2744-BCF4-2B3AA8AF2C44}"/>
              </a:ext>
            </a:extLst>
          </p:cNvPr>
          <p:cNvSpPr txBox="1"/>
          <p:nvPr/>
        </p:nvSpPr>
        <p:spPr>
          <a:xfrm>
            <a:off x="123370" y="683028"/>
            <a:ext cx="1539875" cy="36933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p:txBody>
      </p:sp>
      <p:sp>
        <p:nvSpPr>
          <p:cNvPr id="5" name="Text Box 3">
            <a:extLst>
              <a:ext uri="{FF2B5EF4-FFF2-40B4-BE49-F238E27FC236}">
                <a16:creationId xmlns:a16="http://schemas.microsoft.com/office/drawing/2014/main" id="{1CE986CC-F342-AC3A-F6F1-8091D7A86D6C}"/>
              </a:ext>
            </a:extLst>
          </p:cNvPr>
          <p:cNvSpPr txBox="1">
            <a:spLocks noChangeArrowheads="1"/>
          </p:cNvSpPr>
          <p:nvPr/>
        </p:nvSpPr>
        <p:spPr bwMode="auto">
          <a:xfrm>
            <a:off x="335001" y="1137584"/>
            <a:ext cx="6656108" cy="5054872"/>
          </a:xfrm>
          <a:prstGeom prst="rect">
            <a:avLst/>
          </a:prstGeom>
        </p:spPr>
        <p:txBody>
          <a:bodyPr vert="horz" lIns="91440" tIns="45720" rIns="91440" bIns="45720" rtlCol="0" anchor="t">
            <a:normAutofit fontScale="92500"/>
          </a:bodyPr>
          <a:lstStyle/>
          <a:p>
            <a:pPr>
              <a:spcBef>
                <a:spcPct val="50000"/>
              </a:spcBef>
            </a:pPr>
            <a:r>
              <a:rPr lang="en-US" sz="2800" b="1" dirty="0"/>
              <a:t>Make suggestions for the following situation:</a:t>
            </a:r>
          </a:p>
          <a:p>
            <a:pPr marL="342900" indent="-228600">
              <a:spcBef>
                <a:spcPct val="50000"/>
              </a:spcBef>
              <a:buFont typeface="Arial" panose="020B0604020202020204" pitchFamily="34" charset="0"/>
              <a:buChar char="•"/>
            </a:pPr>
            <a:r>
              <a:rPr lang="en-US" sz="2800" dirty="0"/>
              <a:t>Your friend is looking for an interesting film to watch at the weekend.</a:t>
            </a:r>
          </a:p>
          <a:p>
            <a:pPr marL="342900" indent="-228600">
              <a:spcBef>
                <a:spcPct val="50000"/>
              </a:spcBef>
              <a:buFont typeface="Arial" panose="020B0604020202020204" pitchFamily="34" charset="0"/>
              <a:buChar char="•"/>
            </a:pPr>
            <a:r>
              <a:rPr lang="en-US" sz="2800" dirty="0"/>
              <a:t>Your friend wants to learn both piano and swimming but doesn’t have enough time.</a:t>
            </a:r>
          </a:p>
          <a:p>
            <a:pPr marL="342900" indent="-228600">
              <a:spcBef>
                <a:spcPct val="50000"/>
              </a:spcBef>
              <a:buFont typeface="Arial" panose="020B0604020202020204" pitchFamily="34" charset="0"/>
              <a:buChar char="•"/>
            </a:pPr>
            <a:r>
              <a:rPr lang="en-US" sz="2800" dirty="0"/>
              <a:t>Your friend doesn’t know where to go on holiday.</a:t>
            </a:r>
          </a:p>
          <a:p>
            <a:pPr marL="342900" indent="-228600">
              <a:spcBef>
                <a:spcPct val="50000"/>
              </a:spcBef>
              <a:buFont typeface="Arial" panose="020B0604020202020204" pitchFamily="34" charset="0"/>
              <a:buChar char="•"/>
            </a:pPr>
            <a:r>
              <a:rPr lang="en-US" sz="2800" dirty="0"/>
              <a:t>Your friend is thinking about what birthday present to give his/her close friend.</a:t>
            </a:r>
          </a:p>
          <a:p>
            <a:pPr marL="342900" indent="-228600">
              <a:spcBef>
                <a:spcPct val="50000"/>
              </a:spcBef>
              <a:buFont typeface="Arial" panose="020B0604020202020204" pitchFamily="34" charset="0"/>
              <a:buChar char="•"/>
            </a:pPr>
            <a:endParaRPr lang="en-US" sz="2400" dirty="0"/>
          </a:p>
        </p:txBody>
      </p:sp>
      <p:pic>
        <p:nvPicPr>
          <p:cNvPr id="6" name="Picture 5" descr="Free Speech bubble 1195466 PNG with Transparent Background">
            <a:extLst>
              <a:ext uri="{FF2B5EF4-FFF2-40B4-BE49-F238E27FC236}">
                <a16:creationId xmlns:a16="http://schemas.microsoft.com/office/drawing/2014/main" id="{488F023F-2BFD-90D8-18F5-6A516F1C93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0426" y="549791"/>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690687-0A83-37EC-3B14-A98C74FBEFDF}"/>
              </a:ext>
            </a:extLst>
          </p:cNvPr>
          <p:cNvSpPr/>
          <p:nvPr/>
        </p:nvSpPr>
        <p:spPr>
          <a:xfrm>
            <a:off x="3533684" y="429698"/>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a:ea typeface="Times New Roman" panose="02020603050405020304" pitchFamily="18" charset="0"/>
                <a:cs typeface="+mn-cs"/>
              </a:rPr>
              <a:t>Work in pairs.</a:t>
            </a:r>
            <a:endParaRPr lang="en-US" sz="4000" b="1" dirty="0">
              <a:solidFill>
                <a:srgbClr val="FF0000"/>
              </a:solidFill>
              <a:latin typeface="Calibri"/>
              <a:cs typeface="+mn-cs"/>
            </a:endParaRPr>
          </a:p>
        </p:txBody>
      </p:sp>
      <p:sp>
        <p:nvSpPr>
          <p:cNvPr id="9" name="Rounded Rectangular Callout 5">
            <a:extLst>
              <a:ext uri="{FF2B5EF4-FFF2-40B4-BE49-F238E27FC236}">
                <a16:creationId xmlns:a16="http://schemas.microsoft.com/office/drawing/2014/main" id="{C66B9B8C-868A-3C0E-0D60-3BC39C7F96A1}"/>
              </a:ext>
            </a:extLst>
          </p:cNvPr>
          <p:cNvSpPr/>
          <p:nvPr/>
        </p:nvSpPr>
        <p:spPr>
          <a:xfrm>
            <a:off x="6870791" y="1619085"/>
            <a:ext cx="4952585" cy="883485"/>
          </a:xfrm>
          <a:prstGeom prst="wedgeRoundRectCallout">
            <a:avLst>
              <a:gd name="adj1" fmla="val 43807"/>
              <a:gd name="adj2" fmla="val -76388"/>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i="1" dirty="0">
                <a:solidFill>
                  <a:srgbClr val="FF0000"/>
                </a:solidFill>
              </a:rPr>
              <a:t>How about watching Harry Potter and the Order of the Phoenix?</a:t>
            </a:r>
          </a:p>
        </p:txBody>
      </p:sp>
      <p:sp>
        <p:nvSpPr>
          <p:cNvPr id="10" name="Rounded Rectangular Callout 5">
            <a:extLst>
              <a:ext uri="{FF2B5EF4-FFF2-40B4-BE49-F238E27FC236}">
                <a16:creationId xmlns:a16="http://schemas.microsoft.com/office/drawing/2014/main" id="{9A7C5ABB-9B59-7C29-C750-456655D2AD37}"/>
              </a:ext>
            </a:extLst>
          </p:cNvPr>
          <p:cNvSpPr/>
          <p:nvPr/>
        </p:nvSpPr>
        <p:spPr>
          <a:xfrm>
            <a:off x="6677524" y="2581848"/>
            <a:ext cx="5394158" cy="883485"/>
          </a:xfrm>
          <a:prstGeom prst="wedgeRoundRectCallout">
            <a:avLst>
              <a:gd name="adj1" fmla="val 48092"/>
              <a:gd name="adj2" fmla="val 69328"/>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i="1" dirty="0">
                <a:solidFill>
                  <a:srgbClr val="FF0000"/>
                </a:solidFill>
              </a:rPr>
              <a:t>You should choose one thing to study first, then you learn the other thing later.</a:t>
            </a:r>
          </a:p>
        </p:txBody>
      </p:sp>
      <p:sp>
        <p:nvSpPr>
          <p:cNvPr id="11" name="Rounded Rectangular Callout 5">
            <a:extLst>
              <a:ext uri="{FF2B5EF4-FFF2-40B4-BE49-F238E27FC236}">
                <a16:creationId xmlns:a16="http://schemas.microsoft.com/office/drawing/2014/main" id="{4034B996-98FD-4A4B-E80D-AD4B2B1BB96C}"/>
              </a:ext>
            </a:extLst>
          </p:cNvPr>
          <p:cNvSpPr/>
          <p:nvPr/>
        </p:nvSpPr>
        <p:spPr>
          <a:xfrm>
            <a:off x="6610315" y="3704778"/>
            <a:ext cx="5394158" cy="883485"/>
          </a:xfrm>
          <a:prstGeom prst="wedgeRoundRectCallout">
            <a:avLst>
              <a:gd name="adj1" fmla="val 48092"/>
              <a:gd name="adj2" fmla="val 69328"/>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i="1" dirty="0">
                <a:solidFill>
                  <a:srgbClr val="FF0000"/>
                </a:solidFill>
              </a:rPr>
              <a:t>Why don’t you go to Da Lat for your holiday?</a:t>
            </a:r>
          </a:p>
        </p:txBody>
      </p:sp>
      <p:sp>
        <p:nvSpPr>
          <p:cNvPr id="12" name="Rounded Rectangular Callout 5">
            <a:extLst>
              <a:ext uri="{FF2B5EF4-FFF2-40B4-BE49-F238E27FC236}">
                <a16:creationId xmlns:a16="http://schemas.microsoft.com/office/drawing/2014/main" id="{4D42288B-F04D-3E6C-763E-3EE6EE71BC57}"/>
              </a:ext>
            </a:extLst>
          </p:cNvPr>
          <p:cNvSpPr/>
          <p:nvPr/>
        </p:nvSpPr>
        <p:spPr>
          <a:xfrm>
            <a:off x="6722610" y="4843973"/>
            <a:ext cx="4961021" cy="883485"/>
          </a:xfrm>
          <a:prstGeom prst="wedgeRoundRectCallout">
            <a:avLst>
              <a:gd name="adj1" fmla="val 41624"/>
              <a:gd name="adj2" fmla="val 72051"/>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i="1" dirty="0">
                <a:solidFill>
                  <a:srgbClr val="FF0000"/>
                </a:solidFill>
              </a:rPr>
              <a:t>How about giving your close friend a new pencil case? </a:t>
            </a:r>
          </a:p>
        </p:txBody>
      </p:sp>
    </p:spTree>
    <p:extLst>
      <p:ext uri="{BB962C8B-B14F-4D97-AF65-F5344CB8AC3E}">
        <p14:creationId xmlns:p14="http://schemas.microsoft.com/office/powerpoint/2010/main" val="322180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247" y="569783"/>
            <a:ext cx="8793805" cy="5790485"/>
          </a:xfrm>
          <a:prstGeom prst="rect">
            <a:avLst/>
          </a:prstGeom>
        </p:spPr>
      </p:pic>
      <p:sp>
        <p:nvSpPr>
          <p:cNvPr id="3" name="TextBox 2"/>
          <p:cNvSpPr txBox="1"/>
          <p:nvPr/>
        </p:nvSpPr>
        <p:spPr>
          <a:xfrm>
            <a:off x="3799544" y="4007801"/>
            <a:ext cx="3750905" cy="830997"/>
          </a:xfrm>
          <a:prstGeom prst="rect">
            <a:avLst/>
          </a:prstGeom>
          <a:noFill/>
        </p:spPr>
        <p:txBody>
          <a:bodyPr wrap="square" rtlCol="0">
            <a:spAutoFit/>
          </a:bodyPr>
          <a:lstStyle/>
          <a:p>
            <a:r>
              <a:rPr lang="en-US" sz="4800" dirty="0">
                <a:solidFill>
                  <a:schemeClr val="bg1"/>
                </a:solidFill>
              </a:rPr>
              <a:t>Presentation</a:t>
            </a:r>
            <a:endParaRPr lang="en-US" sz="2000" dirty="0">
              <a:solidFill>
                <a:schemeClr val="bg1"/>
              </a:solidFill>
            </a:endParaRPr>
          </a:p>
        </p:txBody>
      </p:sp>
      <p:sp>
        <p:nvSpPr>
          <p:cNvPr id="4" name="Oval 3">
            <a:extLst>
              <a:ext uri="{FF2B5EF4-FFF2-40B4-BE49-F238E27FC236}">
                <a16:creationId xmlns:a16="http://schemas.microsoft.com/office/drawing/2014/main" id="{686DCA52-CBE5-4805-B3A2-75149E2563FE}"/>
              </a:ext>
            </a:extLst>
          </p:cNvPr>
          <p:cNvSpPr/>
          <p:nvPr/>
        </p:nvSpPr>
        <p:spPr>
          <a:xfrm>
            <a:off x="7662440" y="569783"/>
            <a:ext cx="4413813" cy="4468352"/>
          </a:xfrm>
          <a:prstGeom prst="ellipse">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a:solidFill>
                  <a:srgbClr val="0070C0"/>
                </a:solidFill>
              </a:rPr>
              <a:t>Object personal pronouns/Possessive pronouns</a:t>
            </a:r>
          </a:p>
        </p:txBody>
      </p:sp>
    </p:spTree>
    <p:extLst>
      <p:ext uri="{BB962C8B-B14F-4D97-AF65-F5344CB8AC3E}">
        <p14:creationId xmlns:p14="http://schemas.microsoft.com/office/powerpoint/2010/main" val="1090125431"/>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982EE5-E91B-0244-4F95-699EC1CE5793}"/>
              </a:ext>
            </a:extLst>
          </p:cNvPr>
          <p:cNvSpPr>
            <a:spLocks noGrp="1"/>
          </p:cNvSpPr>
          <p:nvPr>
            <p:ph idx="1"/>
          </p:nvPr>
        </p:nvSpPr>
        <p:spPr>
          <a:xfrm>
            <a:off x="228917" y="1118980"/>
            <a:ext cx="11734166" cy="3580612"/>
          </a:xfrm>
        </p:spPr>
        <p:txBody>
          <a:bodyPr>
            <a:normAutofit/>
          </a:bodyPr>
          <a:lstStyle/>
          <a:p>
            <a:r>
              <a:rPr lang="en-US" sz="2400" dirty="0">
                <a:solidFill>
                  <a:srgbClr val="0070C0"/>
                </a:solidFill>
              </a:rPr>
              <a:t>Look at </a:t>
            </a:r>
            <a:r>
              <a:rPr lang="en-US" sz="2400" u="sng" dirty="0">
                <a:solidFill>
                  <a:srgbClr val="0070C0"/>
                </a:solidFill>
              </a:rPr>
              <a:t>me</a:t>
            </a:r>
            <a:r>
              <a:rPr lang="en-US" sz="2400" dirty="0">
                <a:solidFill>
                  <a:srgbClr val="0070C0"/>
                </a:solidFill>
              </a:rPr>
              <a:t>! It’s </a:t>
            </a:r>
            <a:r>
              <a:rPr lang="en-US" sz="2400" u="sng" dirty="0">
                <a:solidFill>
                  <a:srgbClr val="0070C0"/>
                </a:solidFill>
              </a:rPr>
              <a:t>my</a:t>
            </a:r>
            <a:r>
              <a:rPr lang="en-US" sz="2400" dirty="0">
                <a:solidFill>
                  <a:srgbClr val="0070C0"/>
                </a:solidFill>
              </a:rPr>
              <a:t> cap. It’s </a:t>
            </a:r>
            <a:r>
              <a:rPr lang="en-US" sz="2400" u="sng" dirty="0">
                <a:solidFill>
                  <a:srgbClr val="0070C0"/>
                </a:solidFill>
              </a:rPr>
              <a:t>mine</a:t>
            </a:r>
            <a:r>
              <a:rPr lang="en-US" sz="2400" dirty="0">
                <a:solidFill>
                  <a:srgbClr val="0070C0"/>
                </a:solidFill>
              </a:rPr>
              <a:t>.</a:t>
            </a:r>
          </a:p>
          <a:p>
            <a:r>
              <a:rPr lang="en-US" sz="2400" dirty="0">
                <a:solidFill>
                  <a:srgbClr val="0070C0"/>
                </a:solidFill>
              </a:rPr>
              <a:t>You don’t have to ask </a:t>
            </a:r>
            <a:r>
              <a:rPr lang="en-US" sz="2400" u="sng" dirty="0">
                <a:solidFill>
                  <a:srgbClr val="0070C0"/>
                </a:solidFill>
              </a:rPr>
              <a:t>him</a:t>
            </a:r>
            <a:r>
              <a:rPr lang="en-US" sz="2400" dirty="0">
                <a:solidFill>
                  <a:srgbClr val="0070C0"/>
                </a:solidFill>
              </a:rPr>
              <a:t>. </a:t>
            </a:r>
            <a:r>
              <a:rPr lang="en-US" sz="2400" u="sng" dirty="0">
                <a:solidFill>
                  <a:srgbClr val="0070C0"/>
                </a:solidFill>
              </a:rPr>
              <a:t>His</a:t>
            </a:r>
            <a:r>
              <a:rPr lang="en-US" sz="2400" dirty="0">
                <a:solidFill>
                  <a:srgbClr val="0070C0"/>
                </a:solidFill>
              </a:rPr>
              <a:t> keys are always on the table. Those keys are </a:t>
            </a:r>
            <a:r>
              <a:rPr lang="en-US" sz="2400" u="sng" dirty="0">
                <a:solidFill>
                  <a:srgbClr val="0070C0"/>
                </a:solidFill>
              </a:rPr>
              <a:t>his</a:t>
            </a:r>
            <a:r>
              <a:rPr lang="en-US" sz="2400" dirty="0">
                <a:solidFill>
                  <a:srgbClr val="0070C0"/>
                </a:solidFill>
              </a:rPr>
              <a:t>.</a:t>
            </a:r>
          </a:p>
          <a:p>
            <a:r>
              <a:rPr lang="en-US" sz="2400" dirty="0">
                <a:solidFill>
                  <a:srgbClr val="0070C0"/>
                </a:solidFill>
              </a:rPr>
              <a:t>Thank you for helping </a:t>
            </a:r>
            <a:r>
              <a:rPr lang="en-US" sz="2400" u="sng" dirty="0">
                <a:solidFill>
                  <a:srgbClr val="0070C0"/>
                </a:solidFill>
              </a:rPr>
              <a:t>us</a:t>
            </a:r>
            <a:r>
              <a:rPr lang="en-US" sz="2400" dirty="0">
                <a:solidFill>
                  <a:srgbClr val="0070C0"/>
                </a:solidFill>
              </a:rPr>
              <a:t>. We have finished </a:t>
            </a:r>
            <a:r>
              <a:rPr lang="en-US" sz="2400" u="sng" dirty="0">
                <a:solidFill>
                  <a:srgbClr val="0070C0"/>
                </a:solidFill>
              </a:rPr>
              <a:t>our</a:t>
            </a:r>
            <a:r>
              <a:rPr lang="en-US" sz="2400" dirty="0">
                <a:solidFill>
                  <a:srgbClr val="0070C0"/>
                </a:solidFill>
              </a:rPr>
              <a:t> project very well. </a:t>
            </a:r>
            <a:r>
              <a:rPr lang="en-US" sz="2400" u="sng" dirty="0">
                <a:solidFill>
                  <a:srgbClr val="0070C0"/>
                </a:solidFill>
              </a:rPr>
              <a:t>Ours</a:t>
            </a:r>
            <a:r>
              <a:rPr lang="en-US" sz="2400" dirty="0">
                <a:solidFill>
                  <a:srgbClr val="0070C0"/>
                </a:solidFill>
              </a:rPr>
              <a:t> is the best project in our class.</a:t>
            </a:r>
          </a:p>
          <a:p>
            <a:r>
              <a:rPr lang="en-US" sz="2400" dirty="0">
                <a:solidFill>
                  <a:srgbClr val="0070C0"/>
                </a:solidFill>
              </a:rPr>
              <a:t>She is very happy about </a:t>
            </a:r>
            <a:r>
              <a:rPr lang="en-US" sz="2400" u="sng" dirty="0">
                <a:solidFill>
                  <a:srgbClr val="0070C0"/>
                </a:solidFill>
              </a:rPr>
              <a:t>her</a:t>
            </a:r>
            <a:r>
              <a:rPr lang="en-US" sz="2400" dirty="0">
                <a:solidFill>
                  <a:srgbClr val="0070C0"/>
                </a:solidFill>
              </a:rPr>
              <a:t> test results. </a:t>
            </a:r>
            <a:r>
              <a:rPr lang="en-US" sz="2400" u="sng" dirty="0">
                <a:solidFill>
                  <a:srgbClr val="0070C0"/>
                </a:solidFill>
              </a:rPr>
              <a:t>Hers</a:t>
            </a:r>
            <a:r>
              <a:rPr lang="en-US" sz="2400" dirty="0">
                <a:solidFill>
                  <a:srgbClr val="0070C0"/>
                </a:solidFill>
              </a:rPr>
              <a:t> is much better than she expected.</a:t>
            </a:r>
          </a:p>
          <a:p>
            <a:r>
              <a:rPr lang="en-US" sz="2400" dirty="0">
                <a:solidFill>
                  <a:srgbClr val="0070C0"/>
                </a:solidFill>
              </a:rPr>
              <a:t>You should change </a:t>
            </a:r>
            <a:r>
              <a:rPr lang="en-US" sz="2400" u="sng" dirty="0">
                <a:solidFill>
                  <a:srgbClr val="0070C0"/>
                </a:solidFill>
              </a:rPr>
              <a:t>your</a:t>
            </a:r>
            <a:r>
              <a:rPr lang="en-US" sz="2400" dirty="0">
                <a:solidFill>
                  <a:srgbClr val="0070C0"/>
                </a:solidFill>
              </a:rPr>
              <a:t> bag. </a:t>
            </a:r>
            <a:r>
              <a:rPr lang="en-US" sz="2400" u="sng" dirty="0">
                <a:solidFill>
                  <a:srgbClr val="0070C0"/>
                </a:solidFill>
              </a:rPr>
              <a:t>Yours</a:t>
            </a:r>
            <a:r>
              <a:rPr lang="en-US" sz="2400" dirty="0">
                <a:solidFill>
                  <a:srgbClr val="0070C0"/>
                </a:solidFill>
              </a:rPr>
              <a:t> is too old now.</a:t>
            </a:r>
          </a:p>
          <a:p>
            <a:r>
              <a:rPr lang="en-US" sz="2400" dirty="0">
                <a:solidFill>
                  <a:srgbClr val="0070C0"/>
                </a:solidFill>
              </a:rPr>
              <a:t>I asked </a:t>
            </a:r>
            <a:r>
              <a:rPr lang="en-US" sz="2400" u="sng" dirty="0">
                <a:solidFill>
                  <a:srgbClr val="0070C0"/>
                </a:solidFill>
              </a:rPr>
              <a:t>them</a:t>
            </a:r>
            <a:r>
              <a:rPr lang="en-US" sz="2400" dirty="0">
                <a:solidFill>
                  <a:srgbClr val="0070C0"/>
                </a:solidFill>
              </a:rPr>
              <a:t> about </a:t>
            </a:r>
            <a:r>
              <a:rPr lang="en-US" sz="2400" u="sng" dirty="0">
                <a:solidFill>
                  <a:srgbClr val="0070C0"/>
                </a:solidFill>
              </a:rPr>
              <a:t>their</a:t>
            </a:r>
            <a:r>
              <a:rPr lang="en-US" sz="2400" dirty="0">
                <a:solidFill>
                  <a:srgbClr val="0070C0"/>
                </a:solidFill>
              </a:rPr>
              <a:t> homework. </a:t>
            </a:r>
            <a:r>
              <a:rPr lang="en-US" sz="2400" u="sng" dirty="0">
                <a:solidFill>
                  <a:srgbClr val="0070C0"/>
                </a:solidFill>
              </a:rPr>
              <a:t>Theirs</a:t>
            </a:r>
            <a:r>
              <a:rPr lang="en-US" sz="2400" dirty="0">
                <a:solidFill>
                  <a:srgbClr val="0070C0"/>
                </a:solidFill>
              </a:rPr>
              <a:t> were still not finished.</a:t>
            </a:r>
          </a:p>
          <a:p>
            <a:r>
              <a:rPr lang="en-US" sz="2400" dirty="0">
                <a:solidFill>
                  <a:srgbClr val="0070C0"/>
                </a:solidFill>
              </a:rPr>
              <a:t>The dog has a problem with </a:t>
            </a:r>
            <a:r>
              <a:rPr lang="en-US" sz="2400" u="sng" dirty="0">
                <a:solidFill>
                  <a:srgbClr val="0070C0"/>
                </a:solidFill>
              </a:rPr>
              <a:t>its</a:t>
            </a:r>
            <a:r>
              <a:rPr lang="en-US" sz="2400" dirty="0">
                <a:solidFill>
                  <a:srgbClr val="0070C0"/>
                </a:solidFill>
              </a:rPr>
              <a:t> ears. It cannot hear anything.</a:t>
            </a:r>
          </a:p>
        </p:txBody>
      </p:sp>
      <p:sp>
        <p:nvSpPr>
          <p:cNvPr id="6" name="Rectangle 5">
            <a:extLst>
              <a:ext uri="{FF2B5EF4-FFF2-40B4-BE49-F238E27FC236}">
                <a16:creationId xmlns:a16="http://schemas.microsoft.com/office/drawing/2014/main" id="{E8EABBEE-BE99-7A7D-F362-933705E7312E}"/>
              </a:ext>
            </a:extLst>
          </p:cNvPr>
          <p:cNvSpPr/>
          <p:nvPr/>
        </p:nvSpPr>
        <p:spPr>
          <a:xfrm>
            <a:off x="544010" y="272615"/>
            <a:ext cx="10406411" cy="84636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i="1" dirty="0">
                <a:solidFill>
                  <a:schemeClr val="accent1"/>
                </a:solidFill>
              </a:rPr>
              <a:t>Look at the sentences and fill in the table about</a:t>
            </a:r>
            <a:br>
              <a:rPr lang="en-US" sz="3200" i="1" dirty="0">
                <a:solidFill>
                  <a:schemeClr val="accent1"/>
                </a:solidFill>
              </a:rPr>
            </a:br>
            <a:r>
              <a:rPr lang="en-US" sz="3200" b="1" i="1" dirty="0">
                <a:solidFill>
                  <a:schemeClr val="accent1"/>
                </a:solidFill>
              </a:rPr>
              <a:t>Object personal pronouns / Possessive pronouns</a:t>
            </a:r>
            <a:endParaRPr lang="en-US" sz="3200" i="1" dirty="0">
              <a:solidFill>
                <a:schemeClr val="accent1"/>
              </a:solidFill>
            </a:endParaRPr>
          </a:p>
        </p:txBody>
      </p:sp>
      <p:graphicFrame>
        <p:nvGraphicFramePr>
          <p:cNvPr id="7" name="Table 7">
            <a:extLst>
              <a:ext uri="{FF2B5EF4-FFF2-40B4-BE49-F238E27FC236}">
                <a16:creationId xmlns:a16="http://schemas.microsoft.com/office/drawing/2014/main" id="{5BA7EFE2-8916-8248-2E73-C80C5669ACB4}"/>
              </a:ext>
            </a:extLst>
          </p:cNvPr>
          <p:cNvGraphicFramePr>
            <a:graphicFrameLocks noGrp="1"/>
          </p:cNvGraphicFramePr>
          <p:nvPr>
            <p:extLst>
              <p:ext uri="{D42A27DB-BD31-4B8C-83A1-F6EECF244321}">
                <p14:modId xmlns:p14="http://schemas.microsoft.com/office/powerpoint/2010/main" val="4136152911"/>
              </p:ext>
            </p:extLst>
          </p:nvPr>
        </p:nvGraphicFramePr>
        <p:xfrm>
          <a:off x="228917" y="4583575"/>
          <a:ext cx="11734164" cy="1909299"/>
        </p:xfrm>
        <a:graphic>
          <a:graphicData uri="http://schemas.openxmlformats.org/drawingml/2006/table">
            <a:tbl>
              <a:tblPr firstRow="1" bandRow="1">
                <a:tableStyleId>{5940675A-B579-460E-94D1-54222C63F5DA}</a:tableStyleId>
              </a:tblPr>
              <a:tblGrid>
                <a:gridCol w="3694901">
                  <a:extLst>
                    <a:ext uri="{9D8B030D-6E8A-4147-A177-3AD203B41FA5}">
                      <a16:colId xmlns:a16="http://schemas.microsoft.com/office/drawing/2014/main" val="3510469860"/>
                    </a:ext>
                  </a:extLst>
                </a:gridCol>
                <a:gridCol w="972273">
                  <a:extLst>
                    <a:ext uri="{9D8B030D-6E8A-4147-A177-3AD203B41FA5}">
                      <a16:colId xmlns:a16="http://schemas.microsoft.com/office/drawing/2014/main" val="356673052"/>
                    </a:ext>
                  </a:extLst>
                </a:gridCol>
                <a:gridCol w="902825">
                  <a:extLst>
                    <a:ext uri="{9D8B030D-6E8A-4147-A177-3AD203B41FA5}">
                      <a16:colId xmlns:a16="http://schemas.microsoft.com/office/drawing/2014/main" val="1980061412"/>
                    </a:ext>
                  </a:extLst>
                </a:gridCol>
                <a:gridCol w="972274">
                  <a:extLst>
                    <a:ext uri="{9D8B030D-6E8A-4147-A177-3AD203B41FA5}">
                      <a16:colId xmlns:a16="http://schemas.microsoft.com/office/drawing/2014/main" val="1633359827"/>
                    </a:ext>
                  </a:extLst>
                </a:gridCol>
                <a:gridCol w="868101">
                  <a:extLst>
                    <a:ext uri="{9D8B030D-6E8A-4147-A177-3AD203B41FA5}">
                      <a16:colId xmlns:a16="http://schemas.microsoft.com/office/drawing/2014/main" val="1130658357"/>
                    </a:ext>
                  </a:extLst>
                </a:gridCol>
                <a:gridCol w="914400">
                  <a:extLst>
                    <a:ext uri="{9D8B030D-6E8A-4147-A177-3AD203B41FA5}">
                      <a16:colId xmlns:a16="http://schemas.microsoft.com/office/drawing/2014/main" val="397446134"/>
                    </a:ext>
                  </a:extLst>
                </a:gridCol>
                <a:gridCol w="914400">
                  <a:extLst>
                    <a:ext uri="{9D8B030D-6E8A-4147-A177-3AD203B41FA5}">
                      <a16:colId xmlns:a16="http://schemas.microsoft.com/office/drawing/2014/main" val="3970073488"/>
                    </a:ext>
                  </a:extLst>
                </a:gridCol>
                <a:gridCol w="983848">
                  <a:extLst>
                    <a:ext uri="{9D8B030D-6E8A-4147-A177-3AD203B41FA5}">
                      <a16:colId xmlns:a16="http://schemas.microsoft.com/office/drawing/2014/main" val="4149475364"/>
                    </a:ext>
                  </a:extLst>
                </a:gridCol>
                <a:gridCol w="1511142">
                  <a:extLst>
                    <a:ext uri="{9D8B030D-6E8A-4147-A177-3AD203B41FA5}">
                      <a16:colId xmlns:a16="http://schemas.microsoft.com/office/drawing/2014/main" val="934383032"/>
                    </a:ext>
                  </a:extLst>
                </a:gridCol>
              </a:tblGrid>
              <a:tr h="636433">
                <a:tc>
                  <a:txBody>
                    <a:bodyPr/>
                    <a:lstStyle/>
                    <a:p>
                      <a:pPr algn="ctr"/>
                      <a:r>
                        <a:rPr lang="en-US" sz="2400" dirty="0"/>
                        <a:t>Object personal pronouns</a:t>
                      </a:r>
                    </a:p>
                  </a:txBody>
                  <a:tcPr anchor="ctr">
                    <a:solidFill>
                      <a:schemeClr val="accent6">
                        <a:lumMod val="20000"/>
                        <a:lumOff val="80000"/>
                      </a:schemeClr>
                    </a:solidFill>
                  </a:tcPr>
                </a:tc>
                <a:tc>
                  <a:txBody>
                    <a:bodyPr/>
                    <a:lstStyle/>
                    <a:p>
                      <a:pPr algn="ctr"/>
                      <a:r>
                        <a:rPr lang="en-US" sz="2600" dirty="0"/>
                        <a:t>me</a:t>
                      </a:r>
                    </a:p>
                  </a:txBody>
                  <a:tcPr anchor="ctr"/>
                </a:tc>
                <a:tc>
                  <a:txBody>
                    <a:bodyPr/>
                    <a:lstStyle/>
                    <a:p>
                      <a:pPr algn="ctr"/>
                      <a:r>
                        <a:rPr lang="en-US" sz="2600" dirty="0"/>
                        <a:t>you</a:t>
                      </a:r>
                    </a:p>
                  </a:txBody>
                  <a:tcPr anchor="ctr"/>
                </a:tc>
                <a:tc>
                  <a:txBody>
                    <a:bodyPr/>
                    <a:lstStyle/>
                    <a:p>
                      <a:pPr algn="ctr"/>
                      <a:r>
                        <a:rPr lang="en-US" sz="2600" dirty="0"/>
                        <a:t>him</a:t>
                      </a:r>
                    </a:p>
                  </a:txBody>
                  <a:tcPr anchor="ctr"/>
                </a:tc>
                <a:tc>
                  <a:txBody>
                    <a:bodyPr/>
                    <a:lstStyle/>
                    <a:p>
                      <a:pPr algn="ctr"/>
                      <a:r>
                        <a:rPr lang="en-US" sz="2600" dirty="0"/>
                        <a:t>her</a:t>
                      </a:r>
                    </a:p>
                  </a:txBody>
                  <a:tcPr anchor="ctr"/>
                </a:tc>
                <a:tc>
                  <a:txBody>
                    <a:bodyPr/>
                    <a:lstStyle/>
                    <a:p>
                      <a:pPr algn="ctr"/>
                      <a:r>
                        <a:rPr lang="en-US" sz="2600" dirty="0"/>
                        <a:t>it</a:t>
                      </a:r>
                    </a:p>
                  </a:txBody>
                  <a:tcPr anchor="ctr"/>
                </a:tc>
                <a:tc>
                  <a:txBody>
                    <a:bodyPr/>
                    <a:lstStyle/>
                    <a:p>
                      <a:pPr algn="ctr"/>
                      <a:r>
                        <a:rPr lang="en-US" sz="2600" dirty="0"/>
                        <a:t>us</a:t>
                      </a:r>
                    </a:p>
                  </a:txBody>
                  <a:tcPr anchor="ctr"/>
                </a:tc>
                <a:tc>
                  <a:txBody>
                    <a:bodyPr/>
                    <a:lstStyle/>
                    <a:p>
                      <a:pPr algn="ctr"/>
                      <a:r>
                        <a:rPr lang="en-US" sz="2600" dirty="0"/>
                        <a:t>you</a:t>
                      </a:r>
                    </a:p>
                  </a:txBody>
                  <a:tcPr anchor="ctr"/>
                </a:tc>
                <a:tc>
                  <a:txBody>
                    <a:bodyPr/>
                    <a:lstStyle/>
                    <a:p>
                      <a:pPr algn="ctr"/>
                      <a:r>
                        <a:rPr lang="en-US" sz="2600" dirty="0"/>
                        <a:t>them</a:t>
                      </a:r>
                    </a:p>
                  </a:txBody>
                  <a:tcPr anchor="ctr"/>
                </a:tc>
                <a:extLst>
                  <a:ext uri="{0D108BD9-81ED-4DB2-BD59-A6C34878D82A}">
                    <a16:rowId xmlns:a16="http://schemas.microsoft.com/office/drawing/2014/main" val="1917222175"/>
                  </a:ext>
                </a:extLst>
              </a:tr>
              <a:tr h="636433">
                <a:tc>
                  <a:txBody>
                    <a:bodyPr/>
                    <a:lstStyle/>
                    <a:p>
                      <a:pPr algn="ctr"/>
                      <a:r>
                        <a:rPr lang="en-US" sz="2600" dirty="0"/>
                        <a:t>Possessive adjectives</a:t>
                      </a:r>
                    </a:p>
                  </a:txBody>
                  <a:tcPr anchor="ctr">
                    <a:solidFill>
                      <a:schemeClr val="accent6">
                        <a:lumMod val="20000"/>
                        <a:lumOff val="80000"/>
                      </a:schemeClr>
                    </a:solidFill>
                  </a:tcPr>
                </a:tc>
                <a:tc>
                  <a:txBody>
                    <a:bodyPr/>
                    <a:lstStyle/>
                    <a:p>
                      <a:pPr algn="ctr"/>
                      <a:r>
                        <a:rPr lang="en-US" sz="2600" dirty="0"/>
                        <a:t>my</a:t>
                      </a:r>
                    </a:p>
                  </a:txBody>
                  <a:tcPr anchor="ctr"/>
                </a:tc>
                <a:tc>
                  <a:txBody>
                    <a:bodyPr/>
                    <a:lstStyle/>
                    <a:p>
                      <a:pPr algn="ctr"/>
                      <a:endParaRPr lang="en-US" sz="2600" dirty="0"/>
                    </a:p>
                  </a:txBody>
                  <a:tcPr anchor="ctr"/>
                </a:tc>
                <a:tc>
                  <a:txBody>
                    <a:bodyPr/>
                    <a:lstStyle/>
                    <a:p>
                      <a:pPr algn="ctr"/>
                      <a:endParaRPr lang="en-US" sz="2600" dirty="0"/>
                    </a:p>
                  </a:txBody>
                  <a:tcPr anchor="ctr"/>
                </a:tc>
                <a:tc>
                  <a:txBody>
                    <a:bodyPr/>
                    <a:lstStyle/>
                    <a:p>
                      <a:pPr algn="ctr"/>
                      <a:endParaRPr lang="en-US" sz="2600" dirty="0"/>
                    </a:p>
                  </a:txBody>
                  <a:tcPr anchor="ctr"/>
                </a:tc>
                <a:tc>
                  <a:txBody>
                    <a:bodyPr/>
                    <a:lstStyle/>
                    <a:p>
                      <a:pPr algn="ctr"/>
                      <a:endParaRPr lang="en-US" sz="2600"/>
                    </a:p>
                  </a:txBody>
                  <a:tcPr anchor="ctr"/>
                </a:tc>
                <a:tc>
                  <a:txBody>
                    <a:bodyPr/>
                    <a:lstStyle/>
                    <a:p>
                      <a:pPr algn="ctr"/>
                      <a:endParaRPr lang="en-US" sz="2600"/>
                    </a:p>
                  </a:txBody>
                  <a:tcPr anchor="ctr"/>
                </a:tc>
                <a:tc>
                  <a:txBody>
                    <a:bodyPr/>
                    <a:lstStyle/>
                    <a:p>
                      <a:pPr algn="ctr"/>
                      <a:endParaRPr lang="en-US" sz="2600"/>
                    </a:p>
                  </a:txBody>
                  <a:tcPr anchor="ctr"/>
                </a:tc>
                <a:tc>
                  <a:txBody>
                    <a:bodyPr/>
                    <a:lstStyle/>
                    <a:p>
                      <a:pPr algn="ctr"/>
                      <a:endParaRPr lang="en-US" sz="2600"/>
                    </a:p>
                  </a:txBody>
                  <a:tcPr anchor="ctr"/>
                </a:tc>
                <a:extLst>
                  <a:ext uri="{0D108BD9-81ED-4DB2-BD59-A6C34878D82A}">
                    <a16:rowId xmlns:a16="http://schemas.microsoft.com/office/drawing/2014/main" val="2187188208"/>
                  </a:ext>
                </a:extLst>
              </a:tr>
              <a:tr h="636433">
                <a:tc>
                  <a:txBody>
                    <a:bodyPr/>
                    <a:lstStyle/>
                    <a:p>
                      <a:pPr algn="ctr"/>
                      <a:r>
                        <a:rPr lang="en-US" sz="2600" dirty="0"/>
                        <a:t>Possessive pronouns</a:t>
                      </a:r>
                    </a:p>
                  </a:txBody>
                  <a:tcPr anchor="ctr">
                    <a:solidFill>
                      <a:schemeClr val="accent6">
                        <a:lumMod val="20000"/>
                        <a:lumOff val="80000"/>
                      </a:schemeClr>
                    </a:solidFill>
                  </a:tcPr>
                </a:tc>
                <a:tc>
                  <a:txBody>
                    <a:bodyPr/>
                    <a:lstStyle/>
                    <a:p>
                      <a:pPr algn="ctr"/>
                      <a:r>
                        <a:rPr lang="en-US" sz="2600" dirty="0"/>
                        <a:t>mine</a:t>
                      </a:r>
                    </a:p>
                  </a:txBody>
                  <a:tcPr anchor="ctr"/>
                </a:tc>
                <a:tc>
                  <a:txBody>
                    <a:bodyPr/>
                    <a:lstStyle/>
                    <a:p>
                      <a:pPr algn="ctr"/>
                      <a:endParaRPr lang="en-US" sz="2600"/>
                    </a:p>
                  </a:txBody>
                  <a:tcPr anchor="ctr"/>
                </a:tc>
                <a:tc>
                  <a:txBody>
                    <a:bodyPr/>
                    <a:lstStyle/>
                    <a:p>
                      <a:pPr algn="ctr"/>
                      <a:endParaRPr lang="en-US" sz="2600" dirty="0"/>
                    </a:p>
                  </a:txBody>
                  <a:tcPr anchor="ctr"/>
                </a:tc>
                <a:tc>
                  <a:txBody>
                    <a:bodyPr/>
                    <a:lstStyle/>
                    <a:p>
                      <a:pPr algn="ctr"/>
                      <a:endParaRPr lang="en-US" sz="2600"/>
                    </a:p>
                  </a:txBody>
                  <a:tcPr anchor="ctr"/>
                </a:tc>
                <a:tc>
                  <a:txBody>
                    <a:bodyPr/>
                    <a:lstStyle/>
                    <a:p>
                      <a:pPr algn="ctr"/>
                      <a:endParaRPr lang="en-US" sz="2600" dirty="0"/>
                    </a:p>
                  </a:txBody>
                  <a:tcPr anchor="ctr"/>
                </a:tc>
                <a:tc>
                  <a:txBody>
                    <a:bodyPr/>
                    <a:lstStyle/>
                    <a:p>
                      <a:pPr algn="ctr"/>
                      <a:endParaRPr lang="en-US" sz="2600" dirty="0"/>
                    </a:p>
                  </a:txBody>
                  <a:tcPr anchor="ctr"/>
                </a:tc>
                <a:tc>
                  <a:txBody>
                    <a:bodyPr/>
                    <a:lstStyle/>
                    <a:p>
                      <a:pPr algn="ctr"/>
                      <a:endParaRPr lang="en-US" sz="2600" dirty="0"/>
                    </a:p>
                  </a:txBody>
                  <a:tcPr anchor="ctr"/>
                </a:tc>
                <a:tc>
                  <a:txBody>
                    <a:bodyPr/>
                    <a:lstStyle/>
                    <a:p>
                      <a:pPr algn="ctr"/>
                      <a:endParaRPr lang="en-US" sz="2600" dirty="0"/>
                    </a:p>
                  </a:txBody>
                  <a:tcPr anchor="ctr"/>
                </a:tc>
                <a:extLst>
                  <a:ext uri="{0D108BD9-81ED-4DB2-BD59-A6C34878D82A}">
                    <a16:rowId xmlns:a16="http://schemas.microsoft.com/office/drawing/2014/main" val="912077421"/>
                  </a:ext>
                </a:extLst>
              </a:tr>
            </a:tbl>
          </a:graphicData>
        </a:graphic>
      </p:graphicFrame>
      <p:sp>
        <p:nvSpPr>
          <p:cNvPr id="8" name="Rectangle 7">
            <a:extLst>
              <a:ext uri="{FF2B5EF4-FFF2-40B4-BE49-F238E27FC236}">
                <a16:creationId xmlns:a16="http://schemas.microsoft.com/office/drawing/2014/main" id="{5BA6A93E-137D-59F7-BA69-524CAE09D35D}"/>
              </a:ext>
            </a:extLst>
          </p:cNvPr>
          <p:cNvSpPr/>
          <p:nvPr/>
        </p:nvSpPr>
        <p:spPr>
          <a:xfrm>
            <a:off x="4940643" y="5263805"/>
            <a:ext cx="845681" cy="523220"/>
          </a:xfrm>
          <a:prstGeom prst="rect">
            <a:avLst/>
          </a:prstGeom>
          <a:noFill/>
        </p:spPr>
        <p:txBody>
          <a:bodyPr wrap="squar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your</a:t>
            </a:r>
          </a:p>
        </p:txBody>
      </p:sp>
      <p:sp>
        <p:nvSpPr>
          <p:cNvPr id="9" name="Rectangle 8">
            <a:extLst>
              <a:ext uri="{FF2B5EF4-FFF2-40B4-BE49-F238E27FC236}">
                <a16:creationId xmlns:a16="http://schemas.microsoft.com/office/drawing/2014/main" id="{1F1BF2A9-DB0A-2EF1-A576-F5459F68D719}"/>
              </a:ext>
            </a:extLst>
          </p:cNvPr>
          <p:cNvSpPr/>
          <p:nvPr/>
        </p:nvSpPr>
        <p:spPr>
          <a:xfrm>
            <a:off x="4844642" y="5894754"/>
            <a:ext cx="980589"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yours</a:t>
            </a:r>
          </a:p>
        </p:txBody>
      </p:sp>
      <p:sp>
        <p:nvSpPr>
          <p:cNvPr id="10" name="Rectangle 9">
            <a:extLst>
              <a:ext uri="{FF2B5EF4-FFF2-40B4-BE49-F238E27FC236}">
                <a16:creationId xmlns:a16="http://schemas.microsoft.com/office/drawing/2014/main" id="{4A1845D1-92B0-B126-7982-F2B47B961D75}"/>
              </a:ext>
            </a:extLst>
          </p:cNvPr>
          <p:cNvSpPr/>
          <p:nvPr/>
        </p:nvSpPr>
        <p:spPr>
          <a:xfrm>
            <a:off x="6003993" y="5274054"/>
            <a:ext cx="596638"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his</a:t>
            </a:r>
          </a:p>
        </p:txBody>
      </p:sp>
      <p:sp>
        <p:nvSpPr>
          <p:cNvPr id="11" name="Rectangle 10">
            <a:extLst>
              <a:ext uri="{FF2B5EF4-FFF2-40B4-BE49-F238E27FC236}">
                <a16:creationId xmlns:a16="http://schemas.microsoft.com/office/drawing/2014/main" id="{C91002DE-CBB9-29DC-AA8D-60342BE6A912}"/>
              </a:ext>
            </a:extLst>
          </p:cNvPr>
          <p:cNvSpPr/>
          <p:nvPr/>
        </p:nvSpPr>
        <p:spPr>
          <a:xfrm>
            <a:off x="5975729" y="5884121"/>
            <a:ext cx="596638"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his</a:t>
            </a:r>
          </a:p>
        </p:txBody>
      </p:sp>
      <p:sp>
        <p:nvSpPr>
          <p:cNvPr id="12" name="Rectangle 11">
            <a:extLst>
              <a:ext uri="{FF2B5EF4-FFF2-40B4-BE49-F238E27FC236}">
                <a16:creationId xmlns:a16="http://schemas.microsoft.com/office/drawing/2014/main" id="{B270EDF8-DF05-E7C9-A7DA-9E3B5E491BF4}"/>
              </a:ext>
            </a:extLst>
          </p:cNvPr>
          <p:cNvSpPr/>
          <p:nvPr/>
        </p:nvSpPr>
        <p:spPr>
          <a:xfrm>
            <a:off x="6868222" y="5287112"/>
            <a:ext cx="676788"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her</a:t>
            </a:r>
          </a:p>
        </p:txBody>
      </p:sp>
      <p:sp>
        <p:nvSpPr>
          <p:cNvPr id="13" name="Rectangle 12">
            <a:extLst>
              <a:ext uri="{FF2B5EF4-FFF2-40B4-BE49-F238E27FC236}">
                <a16:creationId xmlns:a16="http://schemas.microsoft.com/office/drawing/2014/main" id="{7A937ECE-A059-D271-34A9-A3BC88B440E8}"/>
              </a:ext>
            </a:extLst>
          </p:cNvPr>
          <p:cNvSpPr/>
          <p:nvPr/>
        </p:nvSpPr>
        <p:spPr>
          <a:xfrm>
            <a:off x="6811455" y="5884121"/>
            <a:ext cx="811697"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hers</a:t>
            </a:r>
          </a:p>
        </p:txBody>
      </p:sp>
      <p:sp>
        <p:nvSpPr>
          <p:cNvPr id="14" name="Rectangle 13">
            <a:extLst>
              <a:ext uri="{FF2B5EF4-FFF2-40B4-BE49-F238E27FC236}">
                <a16:creationId xmlns:a16="http://schemas.microsoft.com/office/drawing/2014/main" id="{3CA6DC62-70FB-3D79-7D05-3ED6D84D3FE0}"/>
              </a:ext>
            </a:extLst>
          </p:cNvPr>
          <p:cNvSpPr/>
          <p:nvPr/>
        </p:nvSpPr>
        <p:spPr>
          <a:xfrm>
            <a:off x="7874368" y="5287112"/>
            <a:ext cx="527710"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its</a:t>
            </a:r>
          </a:p>
        </p:txBody>
      </p:sp>
      <p:sp>
        <p:nvSpPr>
          <p:cNvPr id="15" name="Rectangle 14">
            <a:extLst>
              <a:ext uri="{FF2B5EF4-FFF2-40B4-BE49-F238E27FC236}">
                <a16:creationId xmlns:a16="http://schemas.microsoft.com/office/drawing/2014/main" id="{FC9A984E-F686-805F-8BBE-6B7A4D01EECB}"/>
              </a:ext>
            </a:extLst>
          </p:cNvPr>
          <p:cNvSpPr/>
          <p:nvPr/>
        </p:nvSpPr>
        <p:spPr>
          <a:xfrm>
            <a:off x="7968627" y="5884121"/>
            <a:ext cx="295274"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a:t>
            </a:r>
          </a:p>
        </p:txBody>
      </p:sp>
      <p:sp>
        <p:nvSpPr>
          <p:cNvPr id="16" name="Rectangle 15">
            <a:extLst>
              <a:ext uri="{FF2B5EF4-FFF2-40B4-BE49-F238E27FC236}">
                <a16:creationId xmlns:a16="http://schemas.microsoft.com/office/drawing/2014/main" id="{F650F5FA-F023-9817-1D02-475581489C0A}"/>
              </a:ext>
            </a:extLst>
          </p:cNvPr>
          <p:cNvSpPr/>
          <p:nvPr/>
        </p:nvSpPr>
        <p:spPr>
          <a:xfrm>
            <a:off x="8676830" y="5276614"/>
            <a:ext cx="688010"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our</a:t>
            </a:r>
          </a:p>
        </p:txBody>
      </p:sp>
      <p:sp>
        <p:nvSpPr>
          <p:cNvPr id="17" name="Rectangle 16">
            <a:extLst>
              <a:ext uri="{FF2B5EF4-FFF2-40B4-BE49-F238E27FC236}">
                <a16:creationId xmlns:a16="http://schemas.microsoft.com/office/drawing/2014/main" id="{1521ED3A-1615-46DE-8715-848C480BDDFC}"/>
              </a:ext>
            </a:extLst>
          </p:cNvPr>
          <p:cNvSpPr/>
          <p:nvPr/>
        </p:nvSpPr>
        <p:spPr>
          <a:xfrm>
            <a:off x="8609376" y="5893164"/>
            <a:ext cx="822918"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ours</a:t>
            </a:r>
          </a:p>
        </p:txBody>
      </p:sp>
      <p:sp>
        <p:nvSpPr>
          <p:cNvPr id="18" name="Rectangle 17">
            <a:extLst>
              <a:ext uri="{FF2B5EF4-FFF2-40B4-BE49-F238E27FC236}">
                <a16:creationId xmlns:a16="http://schemas.microsoft.com/office/drawing/2014/main" id="{95AC9178-E4F3-AB7C-DA80-88F4AD0D90F1}"/>
              </a:ext>
            </a:extLst>
          </p:cNvPr>
          <p:cNvSpPr/>
          <p:nvPr/>
        </p:nvSpPr>
        <p:spPr>
          <a:xfrm>
            <a:off x="9527820" y="5261245"/>
            <a:ext cx="845681"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your</a:t>
            </a:r>
          </a:p>
        </p:txBody>
      </p:sp>
      <p:sp>
        <p:nvSpPr>
          <p:cNvPr id="19" name="Rectangle 18">
            <a:extLst>
              <a:ext uri="{FF2B5EF4-FFF2-40B4-BE49-F238E27FC236}">
                <a16:creationId xmlns:a16="http://schemas.microsoft.com/office/drawing/2014/main" id="{5DF279CD-A0F6-CD79-48BB-C72405CA701C}"/>
              </a:ext>
            </a:extLst>
          </p:cNvPr>
          <p:cNvSpPr/>
          <p:nvPr/>
        </p:nvSpPr>
        <p:spPr>
          <a:xfrm>
            <a:off x="9460367" y="5893548"/>
            <a:ext cx="980589"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yours</a:t>
            </a:r>
          </a:p>
        </p:txBody>
      </p:sp>
      <p:sp>
        <p:nvSpPr>
          <p:cNvPr id="20" name="Rectangle 19">
            <a:extLst>
              <a:ext uri="{FF2B5EF4-FFF2-40B4-BE49-F238E27FC236}">
                <a16:creationId xmlns:a16="http://schemas.microsoft.com/office/drawing/2014/main" id="{BC154AAE-B757-3BAF-50FD-27A53CE87D0A}"/>
              </a:ext>
            </a:extLst>
          </p:cNvPr>
          <p:cNvSpPr/>
          <p:nvPr/>
        </p:nvSpPr>
        <p:spPr>
          <a:xfrm>
            <a:off x="10761283" y="5252338"/>
            <a:ext cx="878767"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their</a:t>
            </a:r>
          </a:p>
        </p:txBody>
      </p:sp>
      <p:sp>
        <p:nvSpPr>
          <p:cNvPr id="21" name="Rectangle 20">
            <a:extLst>
              <a:ext uri="{FF2B5EF4-FFF2-40B4-BE49-F238E27FC236}">
                <a16:creationId xmlns:a16="http://schemas.microsoft.com/office/drawing/2014/main" id="{B788226F-115B-6162-F76E-605C15819A13}"/>
              </a:ext>
            </a:extLst>
          </p:cNvPr>
          <p:cNvSpPr/>
          <p:nvPr/>
        </p:nvSpPr>
        <p:spPr>
          <a:xfrm>
            <a:off x="10695181" y="5893164"/>
            <a:ext cx="1013675" cy="523220"/>
          </a:xfrm>
          <a:prstGeom prst="rect">
            <a:avLst/>
          </a:prstGeom>
          <a:noFill/>
        </p:spPr>
        <p:txBody>
          <a:bodyPr wrap="none" lIns="91440" tIns="45720" rIns="91440" bIns="45720">
            <a:spAutoFit/>
          </a:bodyPr>
          <a:lstStyle/>
          <a:p>
            <a:pPr algn="ctr"/>
            <a:r>
              <a:rPr lang="en-US" sz="2800" b="0" cap="none" spc="0" dirty="0">
                <a:ln w="0"/>
                <a:solidFill>
                  <a:srgbClr val="FF0000"/>
                </a:solidFill>
                <a:effectLst>
                  <a:outerShdw blurRad="38100" dist="19050" dir="2700000" algn="tl" rotWithShape="0">
                    <a:schemeClr val="dk1">
                      <a:alpha val="40000"/>
                    </a:schemeClr>
                  </a:outerShdw>
                </a:effectLst>
              </a:rPr>
              <a:t>theirs</a:t>
            </a:r>
          </a:p>
        </p:txBody>
      </p:sp>
    </p:spTree>
    <p:extLst>
      <p:ext uri="{BB962C8B-B14F-4D97-AF65-F5344CB8AC3E}">
        <p14:creationId xmlns:p14="http://schemas.microsoft.com/office/powerpoint/2010/main" val="232091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942A2B-CE27-34A2-C04F-5976A34AB8AA}"/>
              </a:ext>
            </a:extLst>
          </p:cNvPr>
          <p:cNvSpPr/>
          <p:nvPr/>
        </p:nvSpPr>
        <p:spPr>
          <a:xfrm>
            <a:off x="349919" y="394881"/>
            <a:ext cx="2431782" cy="61799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i="1" dirty="0">
                <a:solidFill>
                  <a:schemeClr val="accent1"/>
                </a:solidFill>
              </a:rPr>
              <a:t>Remember:</a:t>
            </a:r>
          </a:p>
        </p:txBody>
      </p:sp>
      <p:pic>
        <p:nvPicPr>
          <p:cNvPr id="6" name="Picture 5">
            <a:extLst>
              <a:ext uri="{FF2B5EF4-FFF2-40B4-BE49-F238E27FC236}">
                <a16:creationId xmlns:a16="http://schemas.microsoft.com/office/drawing/2014/main" id="{F3FB79FA-AFA4-9E8D-0DC4-C340BE79D6D5}"/>
              </a:ext>
            </a:extLst>
          </p:cNvPr>
          <p:cNvPicPr>
            <a:picLocks noChangeAspect="1"/>
          </p:cNvPicPr>
          <p:nvPr/>
        </p:nvPicPr>
        <p:blipFill>
          <a:blip r:embed="rId2"/>
          <a:stretch>
            <a:fillRect/>
          </a:stretch>
        </p:blipFill>
        <p:spPr>
          <a:xfrm>
            <a:off x="1099595" y="3548770"/>
            <a:ext cx="10316901" cy="2580670"/>
          </a:xfrm>
          <a:prstGeom prst="rect">
            <a:avLst/>
          </a:prstGeom>
        </p:spPr>
      </p:pic>
      <p:pic>
        <p:nvPicPr>
          <p:cNvPr id="8" name="Picture 7">
            <a:extLst>
              <a:ext uri="{FF2B5EF4-FFF2-40B4-BE49-F238E27FC236}">
                <a16:creationId xmlns:a16="http://schemas.microsoft.com/office/drawing/2014/main" id="{7EEF5D45-9368-56BB-E214-1D00509F3212}"/>
              </a:ext>
            </a:extLst>
          </p:cNvPr>
          <p:cNvPicPr>
            <a:picLocks noChangeAspect="1"/>
          </p:cNvPicPr>
          <p:nvPr/>
        </p:nvPicPr>
        <p:blipFill>
          <a:blip r:embed="rId3"/>
          <a:stretch>
            <a:fillRect/>
          </a:stretch>
        </p:blipFill>
        <p:spPr>
          <a:xfrm>
            <a:off x="509286" y="1132644"/>
            <a:ext cx="2705784" cy="2296356"/>
          </a:xfrm>
          <a:prstGeom prst="rect">
            <a:avLst/>
          </a:prstGeom>
        </p:spPr>
      </p:pic>
    </p:spTree>
    <p:extLst>
      <p:ext uri="{BB962C8B-B14F-4D97-AF65-F5344CB8AC3E}">
        <p14:creationId xmlns:p14="http://schemas.microsoft.com/office/powerpoint/2010/main" val="3461997189"/>
      </p:ext>
    </p:extLst>
  </p:cSld>
  <p:clrMapOvr>
    <a:masterClrMapping/>
  </p:clrMapOvr>
  <p:transition spd="med">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5569" y="564204"/>
            <a:ext cx="8754894" cy="5836596"/>
          </a:xfrm>
          <a:prstGeom prst="rect">
            <a:avLst/>
          </a:prstGeom>
        </p:spPr>
      </p:pic>
      <p:sp>
        <p:nvSpPr>
          <p:cNvPr id="9" name="TextBox 8"/>
          <p:cNvSpPr txBox="1"/>
          <p:nvPr/>
        </p:nvSpPr>
        <p:spPr>
          <a:xfrm>
            <a:off x="5011731" y="3870218"/>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4059319001"/>
      </p:ext>
    </p:ext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BD3AB-72E7-2AC1-0EDD-22836EA881D4}"/>
              </a:ext>
            </a:extLst>
          </p:cNvPr>
          <p:cNvPicPr>
            <a:picLocks noChangeAspect="1"/>
          </p:cNvPicPr>
          <p:nvPr/>
        </p:nvPicPr>
        <p:blipFill>
          <a:blip r:embed="rId2"/>
          <a:stretch>
            <a:fillRect/>
          </a:stretch>
        </p:blipFill>
        <p:spPr>
          <a:xfrm>
            <a:off x="1132782" y="1076446"/>
            <a:ext cx="10269194" cy="4553136"/>
          </a:xfrm>
          <a:prstGeom prst="rect">
            <a:avLst/>
          </a:prstGeom>
        </p:spPr>
      </p:pic>
      <p:cxnSp>
        <p:nvCxnSpPr>
          <p:cNvPr id="7" name="Straight Connector 6">
            <a:extLst>
              <a:ext uri="{FF2B5EF4-FFF2-40B4-BE49-F238E27FC236}">
                <a16:creationId xmlns:a16="http://schemas.microsoft.com/office/drawing/2014/main" id="{39661D71-E4E6-1C1B-1449-653F5D416BC4}"/>
              </a:ext>
            </a:extLst>
          </p:cNvPr>
          <p:cNvCxnSpPr/>
          <p:nvPr/>
        </p:nvCxnSpPr>
        <p:spPr>
          <a:xfrm>
            <a:off x="2534856" y="2523281"/>
            <a:ext cx="53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C46E83E-F300-9496-C94E-DC656F31D498}"/>
              </a:ext>
            </a:extLst>
          </p:cNvPr>
          <p:cNvCxnSpPr>
            <a:cxnSpLocks/>
          </p:cNvCxnSpPr>
          <p:nvPr/>
        </p:nvCxnSpPr>
        <p:spPr>
          <a:xfrm>
            <a:off x="6987941" y="2488557"/>
            <a:ext cx="7738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812DB1-866D-DC8D-3B3A-84E007A2CC03}"/>
              </a:ext>
            </a:extLst>
          </p:cNvPr>
          <p:cNvCxnSpPr>
            <a:cxnSpLocks/>
          </p:cNvCxnSpPr>
          <p:nvPr/>
        </p:nvCxnSpPr>
        <p:spPr>
          <a:xfrm>
            <a:off x="4676172" y="3090441"/>
            <a:ext cx="8294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98A7B9-C310-4679-12E7-23F8AB6DE875}"/>
              </a:ext>
            </a:extLst>
          </p:cNvPr>
          <p:cNvCxnSpPr>
            <a:cxnSpLocks/>
          </p:cNvCxnSpPr>
          <p:nvPr/>
        </p:nvCxnSpPr>
        <p:spPr>
          <a:xfrm>
            <a:off x="10070218" y="3090441"/>
            <a:ext cx="7389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ABFE8B-39FB-3191-6ECE-DF2C34DEEE7C}"/>
              </a:ext>
            </a:extLst>
          </p:cNvPr>
          <p:cNvCxnSpPr/>
          <p:nvPr/>
        </p:nvCxnSpPr>
        <p:spPr>
          <a:xfrm>
            <a:off x="3987540" y="3727048"/>
            <a:ext cx="53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602232-5E3D-E3DC-948C-A44E55804341}"/>
              </a:ext>
            </a:extLst>
          </p:cNvPr>
          <p:cNvCxnSpPr/>
          <p:nvPr/>
        </p:nvCxnSpPr>
        <p:spPr>
          <a:xfrm>
            <a:off x="5382227" y="3727048"/>
            <a:ext cx="53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CFE4560-2F18-3111-D6DF-0731AE198E63}"/>
              </a:ext>
            </a:extLst>
          </p:cNvPr>
          <p:cNvCxnSpPr/>
          <p:nvPr/>
        </p:nvCxnSpPr>
        <p:spPr>
          <a:xfrm>
            <a:off x="8403219" y="3715474"/>
            <a:ext cx="53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5318722-B43C-88E6-CBE4-0927A610F59C}"/>
              </a:ext>
            </a:extLst>
          </p:cNvPr>
          <p:cNvCxnSpPr>
            <a:cxnSpLocks/>
          </p:cNvCxnSpPr>
          <p:nvPr/>
        </p:nvCxnSpPr>
        <p:spPr>
          <a:xfrm>
            <a:off x="2696900" y="4328933"/>
            <a:ext cx="6623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BB77D4-A877-D293-526D-CC5E3DAC891C}"/>
              </a:ext>
            </a:extLst>
          </p:cNvPr>
          <p:cNvCxnSpPr>
            <a:cxnSpLocks/>
          </p:cNvCxnSpPr>
          <p:nvPr/>
        </p:nvCxnSpPr>
        <p:spPr>
          <a:xfrm>
            <a:off x="8300751" y="4328933"/>
            <a:ext cx="9876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29B63A4-19CF-E2ED-2C54-590FB491DCB1}"/>
              </a:ext>
            </a:extLst>
          </p:cNvPr>
          <p:cNvCxnSpPr/>
          <p:nvPr/>
        </p:nvCxnSpPr>
        <p:spPr>
          <a:xfrm>
            <a:off x="4676172" y="4953966"/>
            <a:ext cx="53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042912-EFCE-72B5-D253-628BFCE6E227}"/>
              </a:ext>
            </a:extLst>
          </p:cNvPr>
          <p:cNvCxnSpPr>
            <a:cxnSpLocks/>
          </p:cNvCxnSpPr>
          <p:nvPr/>
        </p:nvCxnSpPr>
        <p:spPr>
          <a:xfrm>
            <a:off x="9433611" y="4953966"/>
            <a:ext cx="836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FFC09EB-0FC4-B4BB-67D8-252CA744FB52}"/>
              </a:ext>
            </a:extLst>
          </p:cNvPr>
          <p:cNvCxnSpPr>
            <a:cxnSpLocks/>
          </p:cNvCxnSpPr>
          <p:nvPr/>
        </p:nvCxnSpPr>
        <p:spPr>
          <a:xfrm>
            <a:off x="4780344" y="5583285"/>
            <a:ext cx="4282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15B9EF-B2CC-54CE-8F47-7D9F0D0BAD89}"/>
              </a:ext>
            </a:extLst>
          </p:cNvPr>
          <p:cNvCxnSpPr>
            <a:cxnSpLocks/>
          </p:cNvCxnSpPr>
          <p:nvPr/>
        </p:nvCxnSpPr>
        <p:spPr>
          <a:xfrm>
            <a:off x="7662440" y="5629582"/>
            <a:ext cx="8847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9197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left)">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3789" y="1507843"/>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7" name="Rounded Rectangle 6"/>
          <p:cNvSpPr/>
          <p:nvPr/>
        </p:nvSpPr>
        <p:spPr>
          <a:xfrm>
            <a:off x="1555928" y="2322016"/>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8" name="Rounded Rectangle 7"/>
          <p:cNvSpPr/>
          <p:nvPr/>
        </p:nvSpPr>
        <p:spPr>
          <a:xfrm>
            <a:off x="1543789" y="3880295"/>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Intonation</a:t>
            </a:r>
            <a:endParaRPr lang="en-US" b="1" dirty="0"/>
          </a:p>
        </p:txBody>
      </p:sp>
      <p:sp>
        <p:nvSpPr>
          <p:cNvPr id="9" name="Rounded Rectangle 8"/>
          <p:cNvSpPr/>
          <p:nvPr/>
        </p:nvSpPr>
        <p:spPr>
          <a:xfrm>
            <a:off x="1555928" y="3093335"/>
            <a:ext cx="3256378" cy="662474"/>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Grammar</a:t>
            </a:r>
            <a:endParaRPr lang="en-US" b="1" dirty="0"/>
          </a:p>
        </p:txBody>
      </p:sp>
      <p:sp>
        <p:nvSpPr>
          <p:cNvPr id="11" name="Rounded Rectangle 10"/>
          <p:cNvSpPr/>
          <p:nvPr/>
        </p:nvSpPr>
        <p:spPr>
          <a:xfrm>
            <a:off x="1555928" y="727345"/>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2" name="Rounded Rectangle 8">
            <a:extLst>
              <a:ext uri="{FF2B5EF4-FFF2-40B4-BE49-F238E27FC236}">
                <a16:creationId xmlns:a16="http://schemas.microsoft.com/office/drawing/2014/main" id="{730F68D6-B520-9445-2245-D92F70806AD0}"/>
              </a:ext>
            </a:extLst>
          </p:cNvPr>
          <p:cNvSpPr/>
          <p:nvPr/>
        </p:nvSpPr>
        <p:spPr>
          <a:xfrm>
            <a:off x="1543789" y="4667255"/>
            <a:ext cx="3256378" cy="662474"/>
          </a:xfrm>
          <a:prstGeom prst="roundRect">
            <a:avLst/>
          </a:prstGeom>
          <a:solidFill>
            <a:schemeClr val="tx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5" name="Rounded Rectangle 8">
            <a:extLst>
              <a:ext uri="{FF2B5EF4-FFF2-40B4-BE49-F238E27FC236}">
                <a16:creationId xmlns:a16="http://schemas.microsoft.com/office/drawing/2014/main" id="{5EA1ECF6-71CA-C694-79E4-6B880DA01E29}"/>
              </a:ext>
            </a:extLst>
          </p:cNvPr>
          <p:cNvSpPr/>
          <p:nvPr/>
        </p:nvSpPr>
        <p:spPr>
          <a:xfrm>
            <a:off x="1543789" y="5410312"/>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pic>
        <p:nvPicPr>
          <p:cNvPr id="2" name="Picture 1"/>
          <p:cNvPicPr>
            <a:picLocks noChangeAspect="1"/>
          </p:cNvPicPr>
          <p:nvPr/>
        </p:nvPicPr>
        <p:blipFill>
          <a:blip r:embed="rId3"/>
          <a:stretch>
            <a:fillRect/>
          </a:stretch>
        </p:blipFill>
        <p:spPr>
          <a:xfrm>
            <a:off x="6931012" y="465864"/>
            <a:ext cx="417459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40514702"/>
      </p:ext>
    </p:extLst>
  </p:cSld>
  <p:clrMapOvr>
    <a:masterClrMapping/>
  </p:clrMapOvr>
  <p:transition spd="med">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837731-5907-02DF-80B7-02F6C87E74FB}"/>
              </a:ext>
            </a:extLst>
          </p:cNvPr>
          <p:cNvPicPr>
            <a:picLocks noChangeAspect="1"/>
          </p:cNvPicPr>
          <p:nvPr/>
        </p:nvPicPr>
        <p:blipFill>
          <a:blip r:embed="rId2"/>
          <a:stretch>
            <a:fillRect/>
          </a:stretch>
        </p:blipFill>
        <p:spPr>
          <a:xfrm>
            <a:off x="3121489" y="1042233"/>
            <a:ext cx="6213897" cy="2695912"/>
          </a:xfrm>
          <a:prstGeom prst="rect">
            <a:avLst/>
          </a:prstGeom>
        </p:spPr>
      </p:pic>
      <p:pic>
        <p:nvPicPr>
          <p:cNvPr id="7" name="Picture 6">
            <a:extLst>
              <a:ext uri="{FF2B5EF4-FFF2-40B4-BE49-F238E27FC236}">
                <a16:creationId xmlns:a16="http://schemas.microsoft.com/office/drawing/2014/main" id="{6A8C415A-9BA6-9CC7-4B3C-A6928597C6D8}"/>
              </a:ext>
            </a:extLst>
          </p:cNvPr>
          <p:cNvPicPr>
            <a:picLocks noChangeAspect="1"/>
          </p:cNvPicPr>
          <p:nvPr/>
        </p:nvPicPr>
        <p:blipFill>
          <a:blip r:embed="rId3"/>
          <a:stretch>
            <a:fillRect/>
          </a:stretch>
        </p:blipFill>
        <p:spPr>
          <a:xfrm>
            <a:off x="3634070" y="3680914"/>
            <a:ext cx="5482841" cy="1701150"/>
          </a:xfrm>
          <a:prstGeom prst="rect">
            <a:avLst/>
          </a:prstGeom>
        </p:spPr>
      </p:pic>
      <p:sp>
        <p:nvSpPr>
          <p:cNvPr id="8" name="TextBox 7">
            <a:extLst>
              <a:ext uri="{FF2B5EF4-FFF2-40B4-BE49-F238E27FC236}">
                <a16:creationId xmlns:a16="http://schemas.microsoft.com/office/drawing/2014/main" id="{936D6454-8B21-499C-D336-1788D4D3E566}"/>
              </a:ext>
            </a:extLst>
          </p:cNvPr>
          <p:cNvSpPr txBox="1"/>
          <p:nvPr/>
        </p:nvSpPr>
        <p:spPr>
          <a:xfrm>
            <a:off x="112980" y="703679"/>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WB page 41</a:t>
            </a:r>
            <a:endParaRPr lang="en-US" dirty="0">
              <a:solidFill>
                <a:schemeClr val="bg1"/>
              </a:solidFill>
              <a:latin typeface="Calibri" pitchFamily="34" charset="0"/>
            </a:endParaRPr>
          </a:p>
        </p:txBody>
      </p:sp>
      <p:cxnSp>
        <p:nvCxnSpPr>
          <p:cNvPr id="9" name="Straight Connector 8">
            <a:extLst>
              <a:ext uri="{FF2B5EF4-FFF2-40B4-BE49-F238E27FC236}">
                <a16:creationId xmlns:a16="http://schemas.microsoft.com/office/drawing/2014/main" id="{C027FE43-95F9-9154-F01F-6BE46CC67AB7}"/>
              </a:ext>
            </a:extLst>
          </p:cNvPr>
          <p:cNvCxnSpPr>
            <a:cxnSpLocks/>
          </p:cNvCxnSpPr>
          <p:nvPr/>
        </p:nvCxnSpPr>
        <p:spPr>
          <a:xfrm>
            <a:off x="7893932" y="2511336"/>
            <a:ext cx="4232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690142-211F-514E-4569-666BA0606B02}"/>
              </a:ext>
            </a:extLst>
          </p:cNvPr>
          <p:cNvCxnSpPr>
            <a:cxnSpLocks/>
          </p:cNvCxnSpPr>
          <p:nvPr/>
        </p:nvCxnSpPr>
        <p:spPr>
          <a:xfrm>
            <a:off x="6745083" y="3070615"/>
            <a:ext cx="69838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30928E-7561-B662-B1D1-C34DA378D957}"/>
              </a:ext>
            </a:extLst>
          </p:cNvPr>
          <p:cNvCxnSpPr/>
          <p:nvPr/>
        </p:nvCxnSpPr>
        <p:spPr>
          <a:xfrm>
            <a:off x="7001574" y="3680914"/>
            <a:ext cx="532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B0C565-19FC-AE2F-7518-189C0C022918}"/>
              </a:ext>
            </a:extLst>
          </p:cNvPr>
          <p:cNvCxnSpPr>
            <a:cxnSpLocks/>
          </p:cNvCxnSpPr>
          <p:nvPr/>
        </p:nvCxnSpPr>
        <p:spPr>
          <a:xfrm>
            <a:off x="8023983" y="4243908"/>
            <a:ext cx="8639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6538F1-932F-B016-DE15-EC486B3F7A36}"/>
              </a:ext>
            </a:extLst>
          </p:cNvPr>
          <p:cNvCxnSpPr>
            <a:cxnSpLocks/>
          </p:cNvCxnSpPr>
          <p:nvPr/>
        </p:nvCxnSpPr>
        <p:spPr>
          <a:xfrm>
            <a:off x="4876716" y="5344267"/>
            <a:ext cx="7523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5220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475" y="581891"/>
            <a:ext cx="8360927" cy="5812399"/>
          </a:xfrm>
          <a:prstGeom prst="rect">
            <a:avLst/>
          </a:prstGeom>
        </p:spPr>
      </p:pic>
      <p:sp>
        <p:nvSpPr>
          <p:cNvPr id="3" name="TextBox 2"/>
          <p:cNvSpPr txBox="1"/>
          <p:nvPr/>
        </p:nvSpPr>
        <p:spPr>
          <a:xfrm>
            <a:off x="3435849" y="2862319"/>
            <a:ext cx="3750905" cy="923330"/>
          </a:xfrm>
          <a:prstGeom prst="rect">
            <a:avLst/>
          </a:prstGeom>
          <a:noFill/>
        </p:spPr>
        <p:txBody>
          <a:bodyPr wrap="square" rtlCol="0">
            <a:spAutoFit/>
          </a:bodyPr>
          <a:lstStyle/>
          <a:p>
            <a:pPr algn="ctr"/>
            <a:r>
              <a:rPr lang="en-US" sz="5400" dirty="0">
                <a:solidFill>
                  <a:schemeClr val="bg1"/>
                </a:solidFill>
              </a:rPr>
              <a:t>Production</a:t>
            </a:r>
            <a:endParaRPr lang="en-US" sz="2400" dirty="0">
              <a:solidFill>
                <a:schemeClr val="bg1"/>
              </a:solidFill>
            </a:endParaRPr>
          </a:p>
        </p:txBody>
      </p:sp>
    </p:spTree>
    <p:extLst>
      <p:ext uri="{BB962C8B-B14F-4D97-AF65-F5344CB8AC3E}">
        <p14:creationId xmlns:p14="http://schemas.microsoft.com/office/powerpoint/2010/main" val="3344771040"/>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9F44-2E4D-C34B-B11F-76781E808DC6}"/>
              </a:ext>
            </a:extLst>
          </p:cNvPr>
          <p:cNvSpPr>
            <a:spLocks noGrp="1"/>
          </p:cNvSpPr>
          <p:nvPr>
            <p:ph type="title"/>
          </p:nvPr>
        </p:nvSpPr>
        <p:spPr/>
        <p:txBody>
          <a:bodyPr>
            <a:normAutofit/>
          </a:bodyPr>
          <a:lstStyle/>
          <a:p>
            <a:r>
              <a:rPr lang="en-US" sz="5400" b="1" dirty="0">
                <a:solidFill>
                  <a:srgbClr val="0070C0"/>
                </a:solidFill>
                <a:latin typeface="+mn-lt"/>
              </a:rPr>
              <a:t>Who is that?</a:t>
            </a:r>
          </a:p>
        </p:txBody>
      </p:sp>
      <p:sp>
        <p:nvSpPr>
          <p:cNvPr id="3" name="Content Placeholder 2">
            <a:extLst>
              <a:ext uri="{FF2B5EF4-FFF2-40B4-BE49-F238E27FC236}">
                <a16:creationId xmlns:a16="http://schemas.microsoft.com/office/drawing/2014/main" id="{CDE237C0-C5D0-1953-BB58-F72585B54829}"/>
              </a:ext>
            </a:extLst>
          </p:cNvPr>
          <p:cNvSpPr>
            <a:spLocks noGrp="1"/>
          </p:cNvSpPr>
          <p:nvPr>
            <p:ph idx="1"/>
          </p:nvPr>
        </p:nvSpPr>
        <p:spPr>
          <a:xfrm>
            <a:off x="525682" y="1408935"/>
            <a:ext cx="11257345" cy="5083938"/>
          </a:xfrm>
        </p:spPr>
        <p:txBody>
          <a:bodyPr>
            <a:normAutofit/>
          </a:bodyPr>
          <a:lstStyle/>
          <a:p>
            <a:pPr marL="0" indent="0">
              <a:lnSpc>
                <a:spcPct val="100000"/>
              </a:lnSpc>
              <a:buNone/>
            </a:pPr>
            <a:r>
              <a:rPr lang="en-US" b="1" i="0" dirty="0">
                <a:solidFill>
                  <a:srgbClr val="0070C0"/>
                </a:solidFill>
                <a:effectLst/>
              </a:rPr>
              <a:t>The teacher asks each student to write 5 sentences about one classmate using object personal pronouns/possessive pronouns. They do this without writing the students' names in the sentences. Students then take turns to read their sentences to the class who listens and tries to guess who the sentences are about.</a:t>
            </a:r>
          </a:p>
          <a:p>
            <a:pPr marL="0" indent="0">
              <a:lnSpc>
                <a:spcPct val="100000"/>
              </a:lnSpc>
              <a:buNone/>
            </a:pPr>
            <a:r>
              <a:rPr lang="en-US" dirty="0">
                <a:solidFill>
                  <a:srgbClr val="0070C0"/>
                </a:solidFill>
              </a:rPr>
              <a:t>Students can base on these suggestions:</a:t>
            </a:r>
          </a:p>
          <a:p>
            <a:pPr>
              <a:lnSpc>
                <a:spcPct val="100000"/>
              </a:lnSpc>
            </a:pPr>
            <a:r>
              <a:rPr lang="en-US" dirty="0">
                <a:solidFill>
                  <a:srgbClr val="0070C0"/>
                </a:solidFill>
              </a:rPr>
              <a:t>Have you ever borrowed anything from him/her?</a:t>
            </a:r>
          </a:p>
          <a:p>
            <a:pPr>
              <a:lnSpc>
                <a:spcPct val="100000"/>
              </a:lnSpc>
            </a:pPr>
            <a:r>
              <a:rPr lang="en-US" dirty="0">
                <a:solidFill>
                  <a:srgbClr val="0070C0"/>
                </a:solidFill>
              </a:rPr>
              <a:t>Describe some things he/she has (try to use possessive adjectives/ possessive pronouns). </a:t>
            </a:r>
            <a:r>
              <a:rPr lang="en-US" i="1" dirty="0">
                <a:solidFill>
                  <a:srgbClr val="0070C0"/>
                </a:solidFill>
              </a:rPr>
              <a:t>E.g. He has a blue backpack. His is new and very big. His shoes are white and old. etc.</a:t>
            </a:r>
            <a:endParaRPr lang="en-US" dirty="0">
              <a:solidFill>
                <a:srgbClr val="0070C0"/>
              </a:solidFill>
            </a:endParaRPr>
          </a:p>
        </p:txBody>
      </p:sp>
    </p:spTree>
    <p:extLst>
      <p:ext uri="{BB962C8B-B14F-4D97-AF65-F5344CB8AC3E}">
        <p14:creationId xmlns:p14="http://schemas.microsoft.com/office/powerpoint/2010/main" val="74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3008-3C48-63EF-365D-675BFF4E466F}"/>
              </a:ext>
            </a:extLst>
          </p:cNvPr>
          <p:cNvSpPr>
            <a:spLocks noGrp="1"/>
          </p:cNvSpPr>
          <p:nvPr>
            <p:ph type="title"/>
          </p:nvPr>
        </p:nvSpPr>
        <p:spPr/>
        <p:txBody>
          <a:bodyPr/>
          <a:lstStyle/>
          <a:p>
            <a:endParaRPr lang="en-US"/>
          </a:p>
        </p:txBody>
      </p:sp>
      <p:pic>
        <p:nvPicPr>
          <p:cNvPr id="6" name="CD2-31">
            <a:hlinkClick r:id="" action="ppaction://media"/>
            <a:extLst>
              <a:ext uri="{FF2B5EF4-FFF2-40B4-BE49-F238E27FC236}">
                <a16:creationId xmlns:a16="http://schemas.microsoft.com/office/drawing/2014/main" id="{0B82CD7E-9D5B-5EDF-67B1-D064EBF8852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4992957" y="3236118"/>
            <a:ext cx="673903" cy="673903"/>
          </a:xfrm>
        </p:spPr>
      </p:pic>
      <p:pic>
        <p:nvPicPr>
          <p:cNvPr id="5" name="Picture 4">
            <a:extLst>
              <a:ext uri="{FF2B5EF4-FFF2-40B4-BE49-F238E27FC236}">
                <a16:creationId xmlns:a16="http://schemas.microsoft.com/office/drawing/2014/main" id="{12959956-1B29-12B7-F4BE-8BEB4948A693}"/>
              </a:ext>
            </a:extLst>
          </p:cNvPr>
          <p:cNvPicPr>
            <a:picLocks noChangeAspect="1"/>
          </p:cNvPicPr>
          <p:nvPr/>
        </p:nvPicPr>
        <p:blipFill>
          <a:blip r:embed="rId6"/>
          <a:stretch>
            <a:fillRect/>
          </a:stretch>
        </p:blipFill>
        <p:spPr>
          <a:xfrm>
            <a:off x="87775" y="365126"/>
            <a:ext cx="12023627" cy="2493821"/>
          </a:xfrm>
          <a:prstGeom prst="rect">
            <a:avLst/>
          </a:prstGeom>
        </p:spPr>
      </p:pic>
      <p:sp>
        <p:nvSpPr>
          <p:cNvPr id="21" name="Freeform: Shape 20">
            <a:extLst>
              <a:ext uri="{FF2B5EF4-FFF2-40B4-BE49-F238E27FC236}">
                <a16:creationId xmlns:a16="http://schemas.microsoft.com/office/drawing/2014/main" id="{9C0A58D8-5F48-5456-2486-51A5D3D5263D}"/>
              </a:ext>
            </a:extLst>
          </p:cNvPr>
          <p:cNvSpPr/>
          <p:nvPr/>
        </p:nvSpPr>
        <p:spPr>
          <a:xfrm>
            <a:off x="1192192" y="2045848"/>
            <a:ext cx="1493135" cy="234365"/>
          </a:xfrm>
          <a:custGeom>
            <a:avLst/>
            <a:gdLst>
              <a:gd name="connsiteX0" fmla="*/ 0 w 2060294"/>
              <a:gd name="connsiteY0" fmla="*/ 95469 h 813099"/>
              <a:gd name="connsiteX1" fmla="*/ 150471 w 2060294"/>
              <a:gd name="connsiteY1" fmla="*/ 26021 h 813099"/>
              <a:gd name="connsiteX2" fmla="*/ 532436 w 2060294"/>
              <a:gd name="connsiteY2" fmla="*/ 2871 h 813099"/>
              <a:gd name="connsiteX3" fmla="*/ 1388962 w 2060294"/>
              <a:gd name="connsiteY3" fmla="*/ 269089 h 813099"/>
              <a:gd name="connsiteX4" fmla="*/ 1632031 w 2060294"/>
              <a:gd name="connsiteY4" fmla="*/ 396411 h 813099"/>
              <a:gd name="connsiteX5" fmla="*/ 1956122 w 2060294"/>
              <a:gd name="connsiteY5" fmla="*/ 685778 h 813099"/>
              <a:gd name="connsiteX6" fmla="*/ 2037145 w 2060294"/>
              <a:gd name="connsiteY6" fmla="*/ 778375 h 813099"/>
              <a:gd name="connsiteX7" fmla="*/ 2060294 w 2060294"/>
              <a:gd name="connsiteY7" fmla="*/ 813099 h 8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94" h="813099">
                <a:moveTo>
                  <a:pt x="0" y="95469"/>
                </a:moveTo>
                <a:cubicBezTo>
                  <a:pt x="50157" y="72320"/>
                  <a:pt x="96046" y="35486"/>
                  <a:pt x="150471" y="26021"/>
                </a:cubicBezTo>
                <a:cubicBezTo>
                  <a:pt x="276140" y="4165"/>
                  <a:pt x="405137" y="-5211"/>
                  <a:pt x="532436" y="2871"/>
                </a:cubicBezTo>
                <a:cubicBezTo>
                  <a:pt x="814173" y="20759"/>
                  <a:pt x="1145708" y="164303"/>
                  <a:pt x="1388962" y="269089"/>
                </a:cubicBezTo>
                <a:cubicBezTo>
                  <a:pt x="1472965" y="305275"/>
                  <a:pt x="1555619" y="346140"/>
                  <a:pt x="1632031" y="396411"/>
                </a:cubicBezTo>
                <a:cubicBezTo>
                  <a:pt x="1736812" y="465346"/>
                  <a:pt x="1866425" y="591098"/>
                  <a:pt x="1956122" y="685778"/>
                </a:cubicBezTo>
                <a:cubicBezTo>
                  <a:pt x="1984329" y="715552"/>
                  <a:pt x="2011174" y="746632"/>
                  <a:pt x="2037145" y="778375"/>
                </a:cubicBezTo>
                <a:cubicBezTo>
                  <a:pt x="2045954" y="789141"/>
                  <a:pt x="2060294" y="813099"/>
                  <a:pt x="2060294" y="813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E189FE5-F1E8-6245-B1A4-A3DC83E5E5EB}"/>
              </a:ext>
            </a:extLst>
          </p:cNvPr>
          <p:cNvCxnSpPr>
            <a:endCxn id="21" idx="6"/>
          </p:cNvCxnSpPr>
          <p:nvPr/>
        </p:nvCxnSpPr>
        <p:spPr>
          <a:xfrm flipV="1">
            <a:off x="2442258" y="2270204"/>
            <a:ext cx="226292" cy="563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497C61-F596-A3B8-4F1C-34E39D52B687}"/>
              </a:ext>
            </a:extLst>
          </p:cNvPr>
          <p:cNvCxnSpPr>
            <a:cxnSpLocks/>
          </p:cNvCxnSpPr>
          <p:nvPr/>
        </p:nvCxnSpPr>
        <p:spPr>
          <a:xfrm flipH="1" flipV="1">
            <a:off x="2555404" y="2040843"/>
            <a:ext cx="129923" cy="2393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Freeform: Shape 39">
            <a:extLst>
              <a:ext uri="{FF2B5EF4-FFF2-40B4-BE49-F238E27FC236}">
                <a16:creationId xmlns:a16="http://schemas.microsoft.com/office/drawing/2014/main" id="{D62CE785-AA7F-8304-DB0A-C1759D38C14F}"/>
              </a:ext>
            </a:extLst>
          </p:cNvPr>
          <p:cNvSpPr/>
          <p:nvPr/>
        </p:nvSpPr>
        <p:spPr>
          <a:xfrm flipV="1">
            <a:off x="3301971" y="2087253"/>
            <a:ext cx="1493135" cy="192960"/>
          </a:xfrm>
          <a:custGeom>
            <a:avLst/>
            <a:gdLst>
              <a:gd name="connsiteX0" fmla="*/ 0 w 2060294"/>
              <a:gd name="connsiteY0" fmla="*/ 95469 h 813099"/>
              <a:gd name="connsiteX1" fmla="*/ 150471 w 2060294"/>
              <a:gd name="connsiteY1" fmla="*/ 26021 h 813099"/>
              <a:gd name="connsiteX2" fmla="*/ 532436 w 2060294"/>
              <a:gd name="connsiteY2" fmla="*/ 2871 h 813099"/>
              <a:gd name="connsiteX3" fmla="*/ 1388962 w 2060294"/>
              <a:gd name="connsiteY3" fmla="*/ 269089 h 813099"/>
              <a:gd name="connsiteX4" fmla="*/ 1632031 w 2060294"/>
              <a:gd name="connsiteY4" fmla="*/ 396411 h 813099"/>
              <a:gd name="connsiteX5" fmla="*/ 1956122 w 2060294"/>
              <a:gd name="connsiteY5" fmla="*/ 685778 h 813099"/>
              <a:gd name="connsiteX6" fmla="*/ 2037145 w 2060294"/>
              <a:gd name="connsiteY6" fmla="*/ 778375 h 813099"/>
              <a:gd name="connsiteX7" fmla="*/ 2060294 w 2060294"/>
              <a:gd name="connsiteY7" fmla="*/ 813099 h 8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94" h="813099">
                <a:moveTo>
                  <a:pt x="0" y="95469"/>
                </a:moveTo>
                <a:cubicBezTo>
                  <a:pt x="50157" y="72320"/>
                  <a:pt x="96046" y="35486"/>
                  <a:pt x="150471" y="26021"/>
                </a:cubicBezTo>
                <a:cubicBezTo>
                  <a:pt x="276140" y="4165"/>
                  <a:pt x="405137" y="-5211"/>
                  <a:pt x="532436" y="2871"/>
                </a:cubicBezTo>
                <a:cubicBezTo>
                  <a:pt x="814173" y="20759"/>
                  <a:pt x="1145708" y="164303"/>
                  <a:pt x="1388962" y="269089"/>
                </a:cubicBezTo>
                <a:cubicBezTo>
                  <a:pt x="1472965" y="305275"/>
                  <a:pt x="1555619" y="346140"/>
                  <a:pt x="1632031" y="396411"/>
                </a:cubicBezTo>
                <a:cubicBezTo>
                  <a:pt x="1736812" y="465346"/>
                  <a:pt x="1866425" y="591098"/>
                  <a:pt x="1956122" y="685778"/>
                </a:cubicBezTo>
                <a:cubicBezTo>
                  <a:pt x="1984329" y="715552"/>
                  <a:pt x="2011174" y="746632"/>
                  <a:pt x="2037145" y="778375"/>
                </a:cubicBezTo>
                <a:cubicBezTo>
                  <a:pt x="2045954" y="789141"/>
                  <a:pt x="2060294" y="813099"/>
                  <a:pt x="2060294" y="813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85F7485-4BFF-1032-6582-9AA0ACC23E16}"/>
              </a:ext>
            </a:extLst>
          </p:cNvPr>
          <p:cNvCxnSpPr>
            <a:cxnSpLocks/>
            <a:endCxn id="40" idx="6"/>
          </p:cNvCxnSpPr>
          <p:nvPr/>
        </p:nvCxnSpPr>
        <p:spPr>
          <a:xfrm>
            <a:off x="4474029" y="2040843"/>
            <a:ext cx="304300" cy="54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D9233F3-AE3B-D0E3-4743-B2AC9F9523DE}"/>
              </a:ext>
            </a:extLst>
          </p:cNvPr>
          <p:cNvCxnSpPr>
            <a:cxnSpLocks/>
          </p:cNvCxnSpPr>
          <p:nvPr/>
        </p:nvCxnSpPr>
        <p:spPr>
          <a:xfrm flipH="1">
            <a:off x="4665183" y="2087253"/>
            <a:ext cx="129923" cy="182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Freeform: Shape 49">
            <a:extLst>
              <a:ext uri="{FF2B5EF4-FFF2-40B4-BE49-F238E27FC236}">
                <a16:creationId xmlns:a16="http://schemas.microsoft.com/office/drawing/2014/main" id="{D2F8AE8E-4162-EBF3-6F66-44B60DE4D787}"/>
              </a:ext>
            </a:extLst>
          </p:cNvPr>
          <p:cNvSpPr/>
          <p:nvPr/>
        </p:nvSpPr>
        <p:spPr>
          <a:xfrm>
            <a:off x="5203819" y="2067861"/>
            <a:ext cx="1493135" cy="234365"/>
          </a:xfrm>
          <a:custGeom>
            <a:avLst/>
            <a:gdLst>
              <a:gd name="connsiteX0" fmla="*/ 0 w 2060294"/>
              <a:gd name="connsiteY0" fmla="*/ 95469 h 813099"/>
              <a:gd name="connsiteX1" fmla="*/ 150471 w 2060294"/>
              <a:gd name="connsiteY1" fmla="*/ 26021 h 813099"/>
              <a:gd name="connsiteX2" fmla="*/ 532436 w 2060294"/>
              <a:gd name="connsiteY2" fmla="*/ 2871 h 813099"/>
              <a:gd name="connsiteX3" fmla="*/ 1388962 w 2060294"/>
              <a:gd name="connsiteY3" fmla="*/ 269089 h 813099"/>
              <a:gd name="connsiteX4" fmla="*/ 1632031 w 2060294"/>
              <a:gd name="connsiteY4" fmla="*/ 396411 h 813099"/>
              <a:gd name="connsiteX5" fmla="*/ 1956122 w 2060294"/>
              <a:gd name="connsiteY5" fmla="*/ 685778 h 813099"/>
              <a:gd name="connsiteX6" fmla="*/ 2037145 w 2060294"/>
              <a:gd name="connsiteY6" fmla="*/ 778375 h 813099"/>
              <a:gd name="connsiteX7" fmla="*/ 2060294 w 2060294"/>
              <a:gd name="connsiteY7" fmla="*/ 813099 h 8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94" h="813099">
                <a:moveTo>
                  <a:pt x="0" y="95469"/>
                </a:moveTo>
                <a:cubicBezTo>
                  <a:pt x="50157" y="72320"/>
                  <a:pt x="96046" y="35486"/>
                  <a:pt x="150471" y="26021"/>
                </a:cubicBezTo>
                <a:cubicBezTo>
                  <a:pt x="276140" y="4165"/>
                  <a:pt x="405137" y="-5211"/>
                  <a:pt x="532436" y="2871"/>
                </a:cubicBezTo>
                <a:cubicBezTo>
                  <a:pt x="814173" y="20759"/>
                  <a:pt x="1145708" y="164303"/>
                  <a:pt x="1388962" y="269089"/>
                </a:cubicBezTo>
                <a:cubicBezTo>
                  <a:pt x="1472965" y="305275"/>
                  <a:pt x="1555619" y="346140"/>
                  <a:pt x="1632031" y="396411"/>
                </a:cubicBezTo>
                <a:cubicBezTo>
                  <a:pt x="1736812" y="465346"/>
                  <a:pt x="1866425" y="591098"/>
                  <a:pt x="1956122" y="685778"/>
                </a:cubicBezTo>
                <a:cubicBezTo>
                  <a:pt x="1984329" y="715552"/>
                  <a:pt x="2011174" y="746632"/>
                  <a:pt x="2037145" y="778375"/>
                </a:cubicBezTo>
                <a:cubicBezTo>
                  <a:pt x="2045954" y="789141"/>
                  <a:pt x="2060294" y="813099"/>
                  <a:pt x="2060294" y="813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BE1118B7-693A-8903-E858-6A26939AA3D2}"/>
              </a:ext>
            </a:extLst>
          </p:cNvPr>
          <p:cNvCxnSpPr>
            <a:endCxn id="50" idx="6"/>
          </p:cNvCxnSpPr>
          <p:nvPr/>
        </p:nvCxnSpPr>
        <p:spPr>
          <a:xfrm flipV="1">
            <a:off x="6453885" y="2292217"/>
            <a:ext cx="226292" cy="563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F98CAEF-A9D5-BB3A-14FC-4E35DC10FA9C}"/>
              </a:ext>
            </a:extLst>
          </p:cNvPr>
          <p:cNvCxnSpPr>
            <a:cxnSpLocks/>
          </p:cNvCxnSpPr>
          <p:nvPr/>
        </p:nvCxnSpPr>
        <p:spPr>
          <a:xfrm flipH="1" flipV="1">
            <a:off x="6567031" y="2062856"/>
            <a:ext cx="129923" cy="2393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Freeform: Shape 65">
            <a:extLst>
              <a:ext uri="{FF2B5EF4-FFF2-40B4-BE49-F238E27FC236}">
                <a16:creationId xmlns:a16="http://schemas.microsoft.com/office/drawing/2014/main" id="{56B71101-CBBE-FAD6-2D26-CC676ADCEA1C}"/>
              </a:ext>
            </a:extLst>
          </p:cNvPr>
          <p:cNvSpPr/>
          <p:nvPr/>
        </p:nvSpPr>
        <p:spPr>
          <a:xfrm flipV="1">
            <a:off x="6951730" y="2040843"/>
            <a:ext cx="1493135" cy="192960"/>
          </a:xfrm>
          <a:custGeom>
            <a:avLst/>
            <a:gdLst>
              <a:gd name="connsiteX0" fmla="*/ 0 w 2060294"/>
              <a:gd name="connsiteY0" fmla="*/ 95469 h 813099"/>
              <a:gd name="connsiteX1" fmla="*/ 150471 w 2060294"/>
              <a:gd name="connsiteY1" fmla="*/ 26021 h 813099"/>
              <a:gd name="connsiteX2" fmla="*/ 532436 w 2060294"/>
              <a:gd name="connsiteY2" fmla="*/ 2871 h 813099"/>
              <a:gd name="connsiteX3" fmla="*/ 1388962 w 2060294"/>
              <a:gd name="connsiteY3" fmla="*/ 269089 h 813099"/>
              <a:gd name="connsiteX4" fmla="*/ 1632031 w 2060294"/>
              <a:gd name="connsiteY4" fmla="*/ 396411 h 813099"/>
              <a:gd name="connsiteX5" fmla="*/ 1956122 w 2060294"/>
              <a:gd name="connsiteY5" fmla="*/ 685778 h 813099"/>
              <a:gd name="connsiteX6" fmla="*/ 2037145 w 2060294"/>
              <a:gd name="connsiteY6" fmla="*/ 778375 h 813099"/>
              <a:gd name="connsiteX7" fmla="*/ 2060294 w 2060294"/>
              <a:gd name="connsiteY7" fmla="*/ 813099 h 8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94" h="813099">
                <a:moveTo>
                  <a:pt x="0" y="95469"/>
                </a:moveTo>
                <a:cubicBezTo>
                  <a:pt x="50157" y="72320"/>
                  <a:pt x="96046" y="35486"/>
                  <a:pt x="150471" y="26021"/>
                </a:cubicBezTo>
                <a:cubicBezTo>
                  <a:pt x="276140" y="4165"/>
                  <a:pt x="405137" y="-5211"/>
                  <a:pt x="532436" y="2871"/>
                </a:cubicBezTo>
                <a:cubicBezTo>
                  <a:pt x="814173" y="20759"/>
                  <a:pt x="1145708" y="164303"/>
                  <a:pt x="1388962" y="269089"/>
                </a:cubicBezTo>
                <a:cubicBezTo>
                  <a:pt x="1472965" y="305275"/>
                  <a:pt x="1555619" y="346140"/>
                  <a:pt x="1632031" y="396411"/>
                </a:cubicBezTo>
                <a:cubicBezTo>
                  <a:pt x="1736812" y="465346"/>
                  <a:pt x="1866425" y="591098"/>
                  <a:pt x="1956122" y="685778"/>
                </a:cubicBezTo>
                <a:cubicBezTo>
                  <a:pt x="1984329" y="715552"/>
                  <a:pt x="2011174" y="746632"/>
                  <a:pt x="2037145" y="778375"/>
                </a:cubicBezTo>
                <a:cubicBezTo>
                  <a:pt x="2045954" y="789141"/>
                  <a:pt x="2060294" y="813099"/>
                  <a:pt x="2060294" y="813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33DD080E-8E08-3010-A6FE-729E3FC15D1F}"/>
              </a:ext>
            </a:extLst>
          </p:cNvPr>
          <p:cNvCxnSpPr>
            <a:cxnSpLocks/>
            <a:endCxn id="66" idx="6"/>
          </p:cNvCxnSpPr>
          <p:nvPr/>
        </p:nvCxnSpPr>
        <p:spPr>
          <a:xfrm>
            <a:off x="8123788" y="1994433"/>
            <a:ext cx="304300" cy="546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182ED2A-F5E5-FE29-4166-832E362C283B}"/>
              </a:ext>
            </a:extLst>
          </p:cNvPr>
          <p:cNvCxnSpPr>
            <a:cxnSpLocks/>
          </p:cNvCxnSpPr>
          <p:nvPr/>
        </p:nvCxnSpPr>
        <p:spPr>
          <a:xfrm flipH="1">
            <a:off x="8314942" y="2040843"/>
            <a:ext cx="129923" cy="1829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7E5F2817-3D91-8765-5600-2CDE1C618A6A}"/>
              </a:ext>
            </a:extLst>
          </p:cNvPr>
          <p:cNvSpPr/>
          <p:nvPr/>
        </p:nvSpPr>
        <p:spPr>
          <a:xfrm>
            <a:off x="8870355" y="2095494"/>
            <a:ext cx="829185" cy="174710"/>
          </a:xfrm>
          <a:custGeom>
            <a:avLst/>
            <a:gdLst>
              <a:gd name="connsiteX0" fmla="*/ 0 w 2060294"/>
              <a:gd name="connsiteY0" fmla="*/ 95469 h 813099"/>
              <a:gd name="connsiteX1" fmla="*/ 150471 w 2060294"/>
              <a:gd name="connsiteY1" fmla="*/ 26021 h 813099"/>
              <a:gd name="connsiteX2" fmla="*/ 532436 w 2060294"/>
              <a:gd name="connsiteY2" fmla="*/ 2871 h 813099"/>
              <a:gd name="connsiteX3" fmla="*/ 1388962 w 2060294"/>
              <a:gd name="connsiteY3" fmla="*/ 269089 h 813099"/>
              <a:gd name="connsiteX4" fmla="*/ 1632031 w 2060294"/>
              <a:gd name="connsiteY4" fmla="*/ 396411 h 813099"/>
              <a:gd name="connsiteX5" fmla="*/ 1956122 w 2060294"/>
              <a:gd name="connsiteY5" fmla="*/ 685778 h 813099"/>
              <a:gd name="connsiteX6" fmla="*/ 2037145 w 2060294"/>
              <a:gd name="connsiteY6" fmla="*/ 778375 h 813099"/>
              <a:gd name="connsiteX7" fmla="*/ 2060294 w 2060294"/>
              <a:gd name="connsiteY7" fmla="*/ 813099 h 8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94" h="813099">
                <a:moveTo>
                  <a:pt x="0" y="95469"/>
                </a:moveTo>
                <a:cubicBezTo>
                  <a:pt x="50157" y="72320"/>
                  <a:pt x="96046" y="35486"/>
                  <a:pt x="150471" y="26021"/>
                </a:cubicBezTo>
                <a:cubicBezTo>
                  <a:pt x="276140" y="4165"/>
                  <a:pt x="405137" y="-5211"/>
                  <a:pt x="532436" y="2871"/>
                </a:cubicBezTo>
                <a:cubicBezTo>
                  <a:pt x="814173" y="20759"/>
                  <a:pt x="1145708" y="164303"/>
                  <a:pt x="1388962" y="269089"/>
                </a:cubicBezTo>
                <a:cubicBezTo>
                  <a:pt x="1472965" y="305275"/>
                  <a:pt x="1555619" y="346140"/>
                  <a:pt x="1632031" y="396411"/>
                </a:cubicBezTo>
                <a:cubicBezTo>
                  <a:pt x="1736812" y="465346"/>
                  <a:pt x="1866425" y="591098"/>
                  <a:pt x="1956122" y="685778"/>
                </a:cubicBezTo>
                <a:cubicBezTo>
                  <a:pt x="1984329" y="715552"/>
                  <a:pt x="2011174" y="746632"/>
                  <a:pt x="2037145" y="778375"/>
                </a:cubicBezTo>
                <a:cubicBezTo>
                  <a:pt x="2045954" y="789141"/>
                  <a:pt x="2060294" y="813099"/>
                  <a:pt x="2060294" y="813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A871AB03-336A-2AA2-E10E-3D5B30BE906F}"/>
              </a:ext>
            </a:extLst>
          </p:cNvPr>
          <p:cNvCxnSpPr>
            <a:endCxn id="73" idx="6"/>
          </p:cNvCxnSpPr>
          <p:nvPr/>
        </p:nvCxnSpPr>
        <p:spPr>
          <a:xfrm flipV="1">
            <a:off x="9456471" y="2262743"/>
            <a:ext cx="233752" cy="537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D9DDE36-028F-FA4E-FDB0-6923DD6B6813}"/>
              </a:ext>
            </a:extLst>
          </p:cNvPr>
          <p:cNvCxnSpPr>
            <a:cxnSpLocks/>
          </p:cNvCxnSpPr>
          <p:nvPr/>
        </p:nvCxnSpPr>
        <p:spPr>
          <a:xfrm>
            <a:off x="9669315" y="2059896"/>
            <a:ext cx="30225" cy="17390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4" name="Freeform: Shape 83">
            <a:extLst>
              <a:ext uri="{FF2B5EF4-FFF2-40B4-BE49-F238E27FC236}">
                <a16:creationId xmlns:a16="http://schemas.microsoft.com/office/drawing/2014/main" id="{D6B56F52-1F87-3CAF-2D34-764FDFC371F4}"/>
              </a:ext>
            </a:extLst>
          </p:cNvPr>
          <p:cNvSpPr/>
          <p:nvPr/>
        </p:nvSpPr>
        <p:spPr>
          <a:xfrm flipV="1">
            <a:off x="10021637" y="2040843"/>
            <a:ext cx="829185" cy="174710"/>
          </a:xfrm>
          <a:custGeom>
            <a:avLst/>
            <a:gdLst>
              <a:gd name="connsiteX0" fmla="*/ 0 w 2060294"/>
              <a:gd name="connsiteY0" fmla="*/ 95469 h 813099"/>
              <a:gd name="connsiteX1" fmla="*/ 150471 w 2060294"/>
              <a:gd name="connsiteY1" fmla="*/ 26021 h 813099"/>
              <a:gd name="connsiteX2" fmla="*/ 532436 w 2060294"/>
              <a:gd name="connsiteY2" fmla="*/ 2871 h 813099"/>
              <a:gd name="connsiteX3" fmla="*/ 1388962 w 2060294"/>
              <a:gd name="connsiteY3" fmla="*/ 269089 h 813099"/>
              <a:gd name="connsiteX4" fmla="*/ 1632031 w 2060294"/>
              <a:gd name="connsiteY4" fmla="*/ 396411 h 813099"/>
              <a:gd name="connsiteX5" fmla="*/ 1956122 w 2060294"/>
              <a:gd name="connsiteY5" fmla="*/ 685778 h 813099"/>
              <a:gd name="connsiteX6" fmla="*/ 2037145 w 2060294"/>
              <a:gd name="connsiteY6" fmla="*/ 778375 h 813099"/>
              <a:gd name="connsiteX7" fmla="*/ 2060294 w 2060294"/>
              <a:gd name="connsiteY7" fmla="*/ 813099 h 81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0294" h="813099">
                <a:moveTo>
                  <a:pt x="0" y="95469"/>
                </a:moveTo>
                <a:cubicBezTo>
                  <a:pt x="50157" y="72320"/>
                  <a:pt x="96046" y="35486"/>
                  <a:pt x="150471" y="26021"/>
                </a:cubicBezTo>
                <a:cubicBezTo>
                  <a:pt x="276140" y="4165"/>
                  <a:pt x="405137" y="-5211"/>
                  <a:pt x="532436" y="2871"/>
                </a:cubicBezTo>
                <a:cubicBezTo>
                  <a:pt x="814173" y="20759"/>
                  <a:pt x="1145708" y="164303"/>
                  <a:pt x="1388962" y="269089"/>
                </a:cubicBezTo>
                <a:cubicBezTo>
                  <a:pt x="1472965" y="305275"/>
                  <a:pt x="1555619" y="346140"/>
                  <a:pt x="1632031" y="396411"/>
                </a:cubicBezTo>
                <a:cubicBezTo>
                  <a:pt x="1736812" y="465346"/>
                  <a:pt x="1866425" y="591098"/>
                  <a:pt x="1956122" y="685778"/>
                </a:cubicBezTo>
                <a:cubicBezTo>
                  <a:pt x="1984329" y="715552"/>
                  <a:pt x="2011174" y="746632"/>
                  <a:pt x="2037145" y="778375"/>
                </a:cubicBezTo>
                <a:cubicBezTo>
                  <a:pt x="2045954" y="789141"/>
                  <a:pt x="2060294" y="813099"/>
                  <a:pt x="2060294" y="813099"/>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9FEC8D06-3593-C0E7-2B27-99D02495680D}"/>
              </a:ext>
            </a:extLst>
          </p:cNvPr>
          <p:cNvCxnSpPr>
            <a:cxnSpLocks/>
          </p:cNvCxnSpPr>
          <p:nvPr/>
        </p:nvCxnSpPr>
        <p:spPr>
          <a:xfrm flipV="1">
            <a:off x="10753998" y="2037977"/>
            <a:ext cx="82073" cy="2422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81042EF-4BDC-981C-D132-E5CD8B5A3455}"/>
              </a:ext>
            </a:extLst>
          </p:cNvPr>
          <p:cNvCxnSpPr>
            <a:cxnSpLocks/>
          </p:cNvCxnSpPr>
          <p:nvPr/>
        </p:nvCxnSpPr>
        <p:spPr>
          <a:xfrm flipH="1" flipV="1">
            <a:off x="10640411" y="2027681"/>
            <a:ext cx="243069" cy="320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73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6"/>
                </p:tgtEl>
              </p:cMediaNode>
            </p:audio>
            <p:seq concurrent="1" nextAc="seek">
              <p:cTn id="52" restart="whenNotActive" fill="hold" evtFilter="cancelBubble" nodeType="interactiveSeq">
                <p:stCondLst>
                  <p:cond evt="onClick" delay="0">
                    <p:tgtEl>
                      <p:spTgt spid="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31013" fill="hold"/>
                                        <p:tgtEl>
                                          <p:spTgt spid="6"/>
                                        </p:tgtEl>
                                      </p:cBhvr>
                                    </p:cmd>
                                  </p:childTnLst>
                                </p:cTn>
                              </p:par>
                            </p:childTnLst>
                          </p:cTn>
                        </p:par>
                      </p:childTnLst>
                    </p:cTn>
                  </p:par>
                </p:childTnLst>
              </p:cTn>
              <p:nextCondLst>
                <p:cond evt="onClick" delay="0">
                  <p:tgtEl>
                    <p:spTgt spid="6"/>
                  </p:tgtEl>
                </p:cond>
              </p:nextCondLst>
            </p:seq>
          </p:childTnLst>
        </p:cTn>
      </p:par>
    </p:tnLst>
    <p:bldLst>
      <p:bldP spid="21" grpId="0" animBg="1"/>
      <p:bldP spid="40" grpId="0" animBg="1"/>
      <p:bldP spid="50" grpId="0" animBg="1"/>
      <p:bldP spid="66" grpId="0" animBg="1"/>
      <p:bldP spid="73" grpId="0" animBg="1"/>
      <p:bldP spid="8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3E59E8-F243-BC60-2EA6-BB0D3535B655}"/>
              </a:ext>
            </a:extLst>
          </p:cNvPr>
          <p:cNvPicPr>
            <a:picLocks noChangeAspect="1"/>
          </p:cNvPicPr>
          <p:nvPr/>
        </p:nvPicPr>
        <p:blipFill>
          <a:blip r:embed="rId2"/>
          <a:stretch>
            <a:fillRect/>
          </a:stretch>
        </p:blipFill>
        <p:spPr>
          <a:xfrm>
            <a:off x="1747776" y="136162"/>
            <a:ext cx="10266744" cy="6544353"/>
          </a:xfrm>
          <a:prstGeom prst="rect">
            <a:avLst/>
          </a:prstGeom>
        </p:spPr>
      </p:pic>
      <p:sp>
        <p:nvSpPr>
          <p:cNvPr id="6" name="TextBox 5">
            <a:extLst>
              <a:ext uri="{FF2B5EF4-FFF2-40B4-BE49-F238E27FC236}">
                <a16:creationId xmlns:a16="http://schemas.microsoft.com/office/drawing/2014/main" id="{6AE6BF3C-5A18-2FD1-4956-F1F59659748D}"/>
              </a:ext>
            </a:extLst>
          </p:cNvPr>
          <p:cNvSpPr txBox="1"/>
          <p:nvPr/>
        </p:nvSpPr>
        <p:spPr>
          <a:xfrm>
            <a:off x="68262" y="614506"/>
            <a:ext cx="1539875" cy="677108"/>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dirty="0">
                <a:solidFill>
                  <a:schemeClr val="bg1"/>
                </a:solidFill>
                <a:latin typeface="Calibri" pitchFamily="34" charset="0"/>
              </a:rPr>
              <a:t>Extra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WB page 41</a:t>
            </a:r>
            <a:endParaRPr lang="en-US" dirty="0">
              <a:solidFill>
                <a:schemeClr val="bg1"/>
              </a:solidFill>
              <a:latin typeface="Calibri" pitchFamily="34" charset="0"/>
            </a:endParaRPr>
          </a:p>
        </p:txBody>
      </p:sp>
      <p:sp>
        <p:nvSpPr>
          <p:cNvPr id="8" name="TextBox 7">
            <a:extLst>
              <a:ext uri="{FF2B5EF4-FFF2-40B4-BE49-F238E27FC236}">
                <a16:creationId xmlns:a16="http://schemas.microsoft.com/office/drawing/2014/main" id="{42083A51-45BA-7212-3310-6BD7310A4CC8}"/>
              </a:ext>
            </a:extLst>
          </p:cNvPr>
          <p:cNvSpPr txBox="1"/>
          <p:nvPr/>
        </p:nvSpPr>
        <p:spPr>
          <a:xfrm>
            <a:off x="5201856" y="1383064"/>
            <a:ext cx="6151944" cy="523220"/>
          </a:xfrm>
          <a:prstGeom prst="rect">
            <a:avLst/>
          </a:prstGeom>
          <a:noFill/>
        </p:spPr>
        <p:txBody>
          <a:bodyPr wrap="square">
            <a:spAutoFit/>
          </a:bodyPr>
          <a:lstStyle/>
          <a:p>
            <a:r>
              <a:rPr lang="en-US" sz="2800" b="0" i="0" dirty="0">
                <a:solidFill>
                  <a:srgbClr val="C9243F"/>
                </a:solidFill>
                <a:effectLst/>
                <a:latin typeface="FrutigerLTStd-Roman"/>
              </a:rPr>
              <a:t>How</a:t>
            </a:r>
            <a:r>
              <a:rPr lang="en-US" sz="2800" dirty="0"/>
              <a:t> </a:t>
            </a:r>
          </a:p>
        </p:txBody>
      </p:sp>
      <p:sp>
        <p:nvSpPr>
          <p:cNvPr id="9" name="TextBox 8">
            <a:extLst>
              <a:ext uri="{FF2B5EF4-FFF2-40B4-BE49-F238E27FC236}">
                <a16:creationId xmlns:a16="http://schemas.microsoft.com/office/drawing/2014/main" id="{4AA41978-217E-5F33-AAE6-732F65DF97DB}"/>
              </a:ext>
            </a:extLst>
          </p:cNvPr>
          <p:cNvSpPr txBox="1"/>
          <p:nvPr/>
        </p:nvSpPr>
        <p:spPr>
          <a:xfrm>
            <a:off x="3712760" y="2551818"/>
            <a:ext cx="6151944" cy="523220"/>
          </a:xfrm>
          <a:prstGeom prst="rect">
            <a:avLst/>
          </a:prstGeom>
          <a:noFill/>
        </p:spPr>
        <p:txBody>
          <a:bodyPr wrap="square">
            <a:spAutoFit/>
          </a:bodyPr>
          <a:lstStyle/>
          <a:p>
            <a:r>
              <a:rPr lang="en-US" sz="2800" b="0" i="0" dirty="0">
                <a:solidFill>
                  <a:srgbClr val="C9243F"/>
                </a:solidFill>
                <a:effectLst/>
                <a:latin typeface="FrutigerLTStd-Roman"/>
              </a:rPr>
              <a:t>me</a:t>
            </a:r>
            <a:r>
              <a:rPr lang="en-US" sz="2800" dirty="0"/>
              <a:t> </a:t>
            </a:r>
          </a:p>
        </p:txBody>
      </p:sp>
      <p:sp>
        <p:nvSpPr>
          <p:cNvPr id="10" name="TextBox 9">
            <a:extLst>
              <a:ext uri="{FF2B5EF4-FFF2-40B4-BE49-F238E27FC236}">
                <a16:creationId xmlns:a16="http://schemas.microsoft.com/office/drawing/2014/main" id="{5DB63D2A-3DEB-AFA1-0489-7F98D9534B12}"/>
              </a:ext>
            </a:extLst>
          </p:cNvPr>
          <p:cNvSpPr txBox="1"/>
          <p:nvPr/>
        </p:nvSpPr>
        <p:spPr>
          <a:xfrm>
            <a:off x="4730234" y="3936276"/>
            <a:ext cx="6151944" cy="523220"/>
          </a:xfrm>
          <a:prstGeom prst="rect">
            <a:avLst/>
          </a:prstGeom>
          <a:noFill/>
        </p:spPr>
        <p:txBody>
          <a:bodyPr wrap="square">
            <a:spAutoFit/>
          </a:bodyPr>
          <a:lstStyle/>
          <a:p>
            <a:r>
              <a:rPr lang="en-US" sz="2800" b="0" i="0" dirty="0">
                <a:solidFill>
                  <a:srgbClr val="C9243F"/>
                </a:solidFill>
                <a:effectLst/>
                <a:latin typeface="FrutigerLTStd-Roman"/>
              </a:rPr>
              <a:t>welcome</a:t>
            </a:r>
            <a:r>
              <a:rPr lang="en-US" sz="2800" dirty="0"/>
              <a:t> </a:t>
            </a:r>
          </a:p>
        </p:txBody>
      </p:sp>
      <p:sp>
        <p:nvSpPr>
          <p:cNvPr id="11" name="TextBox 10">
            <a:extLst>
              <a:ext uri="{FF2B5EF4-FFF2-40B4-BE49-F238E27FC236}">
                <a16:creationId xmlns:a16="http://schemas.microsoft.com/office/drawing/2014/main" id="{6978B7EC-B231-B4E3-A9B9-63642179C82E}"/>
              </a:ext>
            </a:extLst>
          </p:cNvPr>
          <p:cNvSpPr txBox="1"/>
          <p:nvPr/>
        </p:nvSpPr>
        <p:spPr>
          <a:xfrm>
            <a:off x="4928888" y="4823394"/>
            <a:ext cx="6151944" cy="523220"/>
          </a:xfrm>
          <a:prstGeom prst="rect">
            <a:avLst/>
          </a:prstGeom>
          <a:noFill/>
        </p:spPr>
        <p:txBody>
          <a:bodyPr wrap="square">
            <a:spAutoFit/>
          </a:bodyPr>
          <a:lstStyle/>
          <a:p>
            <a:r>
              <a:rPr lang="en-US" sz="2800" b="0" i="0" dirty="0">
                <a:solidFill>
                  <a:srgbClr val="C9243F"/>
                </a:solidFill>
                <a:effectLst/>
                <a:latin typeface="FrutigerLTStd-Roman"/>
              </a:rPr>
              <a:t>wrong</a:t>
            </a:r>
            <a:r>
              <a:rPr lang="en-US" sz="2800" dirty="0"/>
              <a:t> </a:t>
            </a:r>
          </a:p>
        </p:txBody>
      </p:sp>
      <p:sp>
        <p:nvSpPr>
          <p:cNvPr id="12" name="TextBox 11">
            <a:extLst>
              <a:ext uri="{FF2B5EF4-FFF2-40B4-BE49-F238E27FC236}">
                <a16:creationId xmlns:a16="http://schemas.microsoft.com/office/drawing/2014/main" id="{43998ABC-57A4-8A87-F82D-A2CD5ECC2D91}"/>
              </a:ext>
            </a:extLst>
          </p:cNvPr>
          <p:cNvSpPr txBox="1"/>
          <p:nvPr/>
        </p:nvSpPr>
        <p:spPr>
          <a:xfrm>
            <a:off x="6437011" y="5296591"/>
            <a:ext cx="6151944" cy="523220"/>
          </a:xfrm>
          <a:prstGeom prst="rect">
            <a:avLst/>
          </a:prstGeom>
          <a:noFill/>
        </p:spPr>
        <p:txBody>
          <a:bodyPr wrap="square">
            <a:spAutoFit/>
          </a:bodyPr>
          <a:lstStyle/>
          <a:p>
            <a:r>
              <a:rPr lang="en-US" sz="2800" b="0" i="0" dirty="0">
                <a:solidFill>
                  <a:srgbClr val="C9243F"/>
                </a:solidFill>
                <a:effectLst/>
                <a:latin typeface="FrutigerLTStd-Roman"/>
              </a:rPr>
              <a:t>Have</a:t>
            </a:r>
            <a:r>
              <a:rPr lang="en-US" sz="2800" dirty="0"/>
              <a:t> </a:t>
            </a:r>
          </a:p>
        </p:txBody>
      </p:sp>
      <p:sp>
        <p:nvSpPr>
          <p:cNvPr id="13" name="TextBox 12">
            <a:extLst>
              <a:ext uri="{FF2B5EF4-FFF2-40B4-BE49-F238E27FC236}">
                <a16:creationId xmlns:a16="http://schemas.microsoft.com/office/drawing/2014/main" id="{F8FBCF5F-2C65-E0B4-9CDE-41400827888A}"/>
              </a:ext>
            </a:extLst>
          </p:cNvPr>
          <p:cNvSpPr txBox="1"/>
          <p:nvPr/>
        </p:nvSpPr>
        <p:spPr>
          <a:xfrm>
            <a:off x="4375408" y="6111433"/>
            <a:ext cx="6151944" cy="523220"/>
          </a:xfrm>
          <a:prstGeom prst="rect">
            <a:avLst/>
          </a:prstGeom>
          <a:noFill/>
        </p:spPr>
        <p:txBody>
          <a:bodyPr wrap="square">
            <a:spAutoFit/>
          </a:bodyPr>
          <a:lstStyle/>
          <a:p>
            <a:r>
              <a:rPr lang="en-US" sz="2800" b="0" i="0" dirty="0">
                <a:solidFill>
                  <a:srgbClr val="C9243F"/>
                </a:solidFill>
                <a:effectLst/>
                <a:latin typeface="FrutigerLTStd-Roman"/>
              </a:rPr>
              <a:t>haven’t</a:t>
            </a:r>
            <a:r>
              <a:rPr lang="en-US" sz="2800" dirty="0"/>
              <a:t> </a:t>
            </a:r>
          </a:p>
        </p:txBody>
      </p:sp>
    </p:spTree>
    <p:extLst>
      <p:ext uri="{BB962C8B-B14F-4D97-AF65-F5344CB8AC3E}">
        <p14:creationId xmlns:p14="http://schemas.microsoft.com/office/powerpoint/2010/main" val="178287557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29273"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52496853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DA81-D28A-A531-5ECC-5D210F7E475F}"/>
              </a:ext>
            </a:extLst>
          </p:cNvPr>
          <p:cNvSpPr txBox="1">
            <a:spLocks noChangeArrowheads="1"/>
          </p:cNvSpPr>
          <p:nvPr/>
        </p:nvSpPr>
        <p:spPr bwMode="auto">
          <a:xfrm>
            <a:off x="914400" y="629071"/>
            <a:ext cx="10810754" cy="5693866"/>
          </a:xfrm>
          <a:prstGeom prst="rect">
            <a:avLst/>
          </a:prstGeom>
          <a:noFill/>
          <a:ln w="9525">
            <a:noFill/>
            <a:miter lim="800000"/>
            <a:headEnd/>
            <a:tailEnd/>
          </a:ln>
        </p:spPr>
        <p:txBody>
          <a:bodyPr wrap="square">
            <a:spAutoFit/>
          </a:bodyPr>
          <a:lstStyle/>
          <a:p>
            <a:pPr>
              <a:spcBef>
                <a:spcPts val="600"/>
              </a:spcBef>
              <a:spcAft>
                <a:spcPts val="600"/>
              </a:spcAft>
            </a:pPr>
            <a:r>
              <a:rPr lang="en-US" sz="3600" b="1" dirty="0">
                <a:solidFill>
                  <a:srgbClr val="0070C0"/>
                </a:solidFill>
                <a:latin typeface="Calibri" pitchFamily="34" charset="0"/>
              </a:rPr>
              <a:t>Imagine you are writing a letter (50-70 words) to make suggestions for your friend who had a bad result in the exam. You can use the following ideas:</a:t>
            </a:r>
          </a:p>
          <a:p>
            <a:pPr>
              <a:spcBef>
                <a:spcPts val="600"/>
              </a:spcBef>
              <a:spcAft>
                <a:spcPts val="600"/>
              </a:spcAft>
            </a:pPr>
            <a:r>
              <a:rPr lang="en-US" sz="3600" i="1" dirty="0">
                <a:solidFill>
                  <a:srgbClr val="0070C0"/>
                </a:solidFill>
                <a:latin typeface="Calibri" pitchFamily="34" charset="0"/>
              </a:rPr>
              <a:t>Hi……,</a:t>
            </a:r>
          </a:p>
          <a:p>
            <a:pPr>
              <a:spcBef>
                <a:spcPts val="600"/>
              </a:spcBef>
              <a:spcAft>
                <a:spcPts val="600"/>
              </a:spcAft>
            </a:pPr>
            <a:r>
              <a:rPr lang="en-US" sz="3600" i="1" dirty="0">
                <a:solidFill>
                  <a:srgbClr val="0070C0"/>
                </a:solidFill>
                <a:latin typeface="Calibri" pitchFamily="34" charset="0"/>
              </a:rPr>
              <a:t>I know you are very sad because you had a bad result on the exam. I think you should…… How about….. Why don’t you…?</a:t>
            </a:r>
          </a:p>
          <a:p>
            <a:pPr>
              <a:spcBef>
                <a:spcPts val="600"/>
              </a:spcBef>
              <a:spcAft>
                <a:spcPts val="600"/>
              </a:spcAft>
            </a:pPr>
            <a:r>
              <a:rPr lang="en-US" sz="3600" i="1" dirty="0">
                <a:solidFill>
                  <a:srgbClr val="0070C0"/>
                </a:solidFill>
                <a:latin typeface="Calibri" pitchFamily="34" charset="0"/>
              </a:rPr>
              <a:t>Hope to hear from you soon.</a:t>
            </a:r>
          </a:p>
          <a:p>
            <a:pPr>
              <a:spcBef>
                <a:spcPts val="600"/>
              </a:spcBef>
              <a:spcAft>
                <a:spcPts val="600"/>
              </a:spcAft>
            </a:pPr>
            <a:r>
              <a:rPr lang="en-US" sz="3600" i="1" dirty="0">
                <a:solidFill>
                  <a:srgbClr val="0070C0"/>
                </a:solidFill>
                <a:latin typeface="Calibri" pitchFamily="34" charset="0"/>
              </a:rPr>
              <a:t>Cheers,</a:t>
            </a:r>
          </a:p>
        </p:txBody>
      </p:sp>
    </p:spTree>
    <p:extLst>
      <p:ext uri="{BB962C8B-B14F-4D97-AF65-F5344CB8AC3E}">
        <p14:creationId xmlns:p14="http://schemas.microsoft.com/office/powerpoint/2010/main" val="263083479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07DA81-D28A-A531-5ECC-5D210F7E475F}"/>
              </a:ext>
            </a:extLst>
          </p:cNvPr>
          <p:cNvSpPr txBox="1">
            <a:spLocks noChangeArrowheads="1"/>
          </p:cNvSpPr>
          <p:nvPr/>
        </p:nvSpPr>
        <p:spPr bwMode="auto">
          <a:xfrm>
            <a:off x="324091" y="434507"/>
            <a:ext cx="11250593" cy="7694414"/>
          </a:xfrm>
          <a:prstGeom prst="rect">
            <a:avLst/>
          </a:prstGeom>
          <a:noFill/>
          <a:ln w="9525">
            <a:noFill/>
            <a:miter lim="800000"/>
            <a:headEnd/>
            <a:tailEnd/>
          </a:ln>
        </p:spPr>
        <p:txBody>
          <a:bodyPr wrap="square">
            <a:spAutoFit/>
          </a:bodyPr>
          <a:lstStyle/>
          <a:p>
            <a:pPr>
              <a:spcBef>
                <a:spcPts val="600"/>
              </a:spcBef>
              <a:spcAft>
                <a:spcPts val="600"/>
              </a:spcAft>
            </a:pPr>
            <a:r>
              <a:rPr lang="en-US" sz="2800" b="1" dirty="0">
                <a:solidFill>
                  <a:srgbClr val="0070C0"/>
                </a:solidFill>
                <a:latin typeface="Calibri" pitchFamily="34" charset="0"/>
              </a:rPr>
              <a:t>Imagine you are writing a letter to make suggestions for your friend who is having a problem. </a:t>
            </a:r>
          </a:p>
          <a:p>
            <a:pPr>
              <a:spcBef>
                <a:spcPts val="600"/>
              </a:spcBef>
              <a:spcAft>
                <a:spcPts val="600"/>
              </a:spcAft>
            </a:pPr>
            <a:r>
              <a:rPr lang="en-US" sz="3200" i="1" dirty="0">
                <a:solidFill>
                  <a:srgbClr val="FF0000"/>
                </a:solidFill>
                <a:latin typeface="Calibri" pitchFamily="34" charset="0"/>
              </a:rPr>
              <a:t>e.g. </a:t>
            </a:r>
          </a:p>
          <a:p>
            <a:pPr>
              <a:spcBef>
                <a:spcPts val="600"/>
              </a:spcBef>
              <a:spcAft>
                <a:spcPts val="600"/>
              </a:spcAft>
            </a:pPr>
            <a:r>
              <a:rPr lang="en-US" sz="3200" i="1" dirty="0">
                <a:solidFill>
                  <a:srgbClr val="FF0000"/>
                </a:solidFill>
                <a:latin typeface="Calibri" pitchFamily="34" charset="0"/>
              </a:rPr>
              <a:t>Hi An,</a:t>
            </a:r>
          </a:p>
          <a:p>
            <a:pPr>
              <a:spcBef>
                <a:spcPts val="600"/>
              </a:spcBef>
              <a:spcAft>
                <a:spcPts val="600"/>
              </a:spcAft>
            </a:pPr>
            <a:r>
              <a:rPr lang="en-US" sz="3200" i="1" dirty="0">
                <a:solidFill>
                  <a:srgbClr val="FF0000"/>
                </a:solidFill>
                <a:latin typeface="Calibri" pitchFamily="34" charset="0"/>
              </a:rPr>
              <a:t>I know you are very sad because you had bad results on the exam. I think you should not be worried. You can try to learn more carefully. If there is anything you don’t understand, you can ask me. How about learning together? Why don’t you come to my house and we can talk more easily about the lessons?</a:t>
            </a:r>
          </a:p>
          <a:p>
            <a:pPr>
              <a:spcBef>
                <a:spcPts val="600"/>
              </a:spcBef>
              <a:spcAft>
                <a:spcPts val="600"/>
              </a:spcAft>
            </a:pPr>
            <a:r>
              <a:rPr lang="en-US" sz="3200" i="1" dirty="0">
                <a:solidFill>
                  <a:srgbClr val="FF0000"/>
                </a:solidFill>
                <a:latin typeface="Calibri" pitchFamily="34" charset="0"/>
              </a:rPr>
              <a:t>Hope to hear from you soon.</a:t>
            </a:r>
          </a:p>
          <a:p>
            <a:pPr>
              <a:spcBef>
                <a:spcPts val="600"/>
              </a:spcBef>
              <a:spcAft>
                <a:spcPts val="600"/>
              </a:spcAft>
            </a:pPr>
            <a:r>
              <a:rPr lang="en-US" sz="3200" i="1" dirty="0">
                <a:solidFill>
                  <a:srgbClr val="FF0000"/>
                </a:solidFill>
                <a:latin typeface="Calibri" pitchFamily="34" charset="0"/>
              </a:rPr>
              <a:t>Cheers,</a:t>
            </a:r>
          </a:p>
          <a:p>
            <a:pPr>
              <a:spcBef>
                <a:spcPts val="600"/>
              </a:spcBef>
              <a:spcAft>
                <a:spcPts val="600"/>
              </a:spcAft>
            </a:pPr>
            <a:endParaRPr lang="en-US" sz="3200" i="1" dirty="0">
              <a:solidFill>
                <a:srgbClr val="FF0000"/>
              </a:solidFill>
              <a:latin typeface="Calibri" pitchFamily="34" charset="0"/>
            </a:endParaRPr>
          </a:p>
          <a:p>
            <a:pPr>
              <a:spcBef>
                <a:spcPts val="600"/>
              </a:spcBef>
              <a:spcAft>
                <a:spcPts val="600"/>
              </a:spcAft>
            </a:pPr>
            <a:endParaRPr lang="en-US" sz="3200" i="1" dirty="0">
              <a:solidFill>
                <a:srgbClr val="FF0000"/>
              </a:solidFill>
              <a:latin typeface="Calibri" pitchFamily="34" charset="0"/>
            </a:endParaRPr>
          </a:p>
        </p:txBody>
      </p:sp>
    </p:spTree>
    <p:extLst>
      <p:ext uri="{BB962C8B-B14F-4D97-AF65-F5344CB8AC3E}">
        <p14:creationId xmlns:p14="http://schemas.microsoft.com/office/powerpoint/2010/main" val="3320929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537788195"/>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7143" y="267922"/>
            <a:ext cx="4276107" cy="923330"/>
          </a:xfrm>
          <a:prstGeom prst="rect">
            <a:avLst/>
          </a:prstGeom>
        </p:spPr>
        <p:txBody>
          <a:bodyPr wrap="none">
            <a:spAutoFit/>
          </a:bodyPr>
          <a:lstStyle/>
          <a:p>
            <a:r>
              <a:rPr lang="en-US" sz="5400" b="1" dirty="0">
                <a:solidFill>
                  <a:srgbClr val="FF0000"/>
                </a:solidFill>
              </a:rPr>
              <a:t>Today’s lesson</a:t>
            </a:r>
          </a:p>
        </p:txBody>
      </p:sp>
      <p:sp>
        <p:nvSpPr>
          <p:cNvPr id="4" name="Rectangle 3"/>
          <p:cNvSpPr/>
          <p:nvPr/>
        </p:nvSpPr>
        <p:spPr>
          <a:xfrm>
            <a:off x="1741254" y="1602226"/>
            <a:ext cx="9373059"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Speaking: </a:t>
            </a:r>
          </a:p>
          <a:p>
            <a:r>
              <a:rPr lang="en-US" sz="3600" dirty="0">
                <a:solidFill>
                  <a:srgbClr val="0070C0"/>
                </a:solidFill>
                <a:ea typeface="Times New Roman" panose="02020603050405020304" pitchFamily="18" charset="0"/>
              </a:rPr>
              <a:t>use structures to make suggestions.</a:t>
            </a:r>
          </a:p>
          <a:p>
            <a:r>
              <a:rPr lang="en-US" sz="3600" i="1" dirty="0">
                <a:solidFill>
                  <a:srgbClr val="FF0000"/>
                </a:solidFill>
                <a:ea typeface="Times New Roman" panose="02020603050405020304" pitchFamily="18" charset="0"/>
              </a:rPr>
              <a:t>Grammar</a:t>
            </a:r>
            <a:r>
              <a:rPr lang="en-US" sz="3600" dirty="0">
                <a:solidFill>
                  <a:srgbClr val="0070C0"/>
                </a:solidFill>
                <a:ea typeface="Times New Roman" panose="02020603050405020304" pitchFamily="18" charset="0"/>
              </a:rPr>
              <a:t> </a:t>
            </a:r>
          </a:p>
          <a:p>
            <a:r>
              <a:rPr lang="en-US" sz="3600" dirty="0">
                <a:solidFill>
                  <a:srgbClr val="0070C0"/>
                </a:solidFill>
                <a:ea typeface="Times New Roman" panose="02020603050405020304" pitchFamily="18" charset="0"/>
              </a:rPr>
              <a:t>use object personal pronouns and possessive pronouns correctly.</a:t>
            </a:r>
          </a:p>
          <a:p>
            <a:r>
              <a:rPr lang="en-US" sz="3600" i="1" dirty="0">
                <a:solidFill>
                  <a:srgbClr val="FF0000"/>
                </a:solidFill>
              </a:rPr>
              <a:t>Intonation</a:t>
            </a:r>
            <a:r>
              <a:rPr lang="en-US" sz="3600" dirty="0">
                <a:solidFill>
                  <a:srgbClr val="0070C0"/>
                </a:solidFill>
                <a:ea typeface="Times New Roman" panose="02020603050405020304" pitchFamily="18" charset="0"/>
              </a:rPr>
              <a:t>: </a:t>
            </a:r>
          </a:p>
          <a:p>
            <a:r>
              <a:rPr lang="en-US" sz="3600" dirty="0">
                <a:solidFill>
                  <a:srgbClr val="0070C0"/>
                </a:solidFill>
                <a:ea typeface="Times New Roman" panose="02020603050405020304" pitchFamily="18" charset="0"/>
              </a:rPr>
              <a:t>use intonation in exclamations in a suitable way</a:t>
            </a:r>
            <a:r>
              <a:rPr lang="en-US" sz="3600" i="1" dirty="0">
                <a:solidFill>
                  <a:srgbClr val="0070C0"/>
                </a:solidFill>
                <a:ea typeface="Times New Roman" panose="02020603050405020304" pitchFamily="18" charset="0"/>
              </a:rPr>
              <a:t>.</a:t>
            </a:r>
            <a:endParaRPr lang="en-US" sz="3600" dirty="0">
              <a:solidFill>
                <a:srgbClr val="0070C0"/>
              </a:solidFill>
              <a:ea typeface="Times New Roman" panose="02020603050405020304" pitchFamily="18" charset="0"/>
            </a:endParaRPr>
          </a:p>
        </p:txBody>
      </p:sp>
    </p:spTree>
    <p:extLst>
      <p:ext uri="{BB962C8B-B14F-4D97-AF65-F5344CB8AC3E}">
        <p14:creationId xmlns:p14="http://schemas.microsoft.com/office/powerpoint/2010/main" val="1512116417"/>
      </p:ext>
    </p:extLst>
  </p:cSld>
  <p:clrMapOvr>
    <a:masterClrMapping/>
  </p:clrMapOvr>
  <p:transition spd="med">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3383" y="611513"/>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450922"/>
            <a:ext cx="10832836" cy="3785652"/>
          </a:xfrm>
          <a:prstGeom prst="rect">
            <a:avLst/>
          </a:prstGeom>
          <a:noFill/>
        </p:spPr>
        <p:txBody>
          <a:bodyPr wrap="square" rtlCol="0">
            <a:spAutoFit/>
          </a:bodyPr>
          <a:lstStyle/>
          <a:p>
            <a:r>
              <a:rPr lang="en-US" sz="4000" dirty="0">
                <a:solidFill>
                  <a:srgbClr val="FF0000"/>
                </a:solidFill>
                <a:ea typeface="Times New Roman" panose="02020603050405020304" pitchFamily="18" charset="0"/>
              </a:rPr>
              <a:t>By the end of this lesson, students will be able to…</a:t>
            </a:r>
          </a:p>
          <a:p>
            <a:endParaRPr lang="en-US" sz="4000" dirty="0">
              <a:solidFill>
                <a:srgbClr val="FF0000"/>
              </a:solidFill>
              <a:ea typeface="Times New Roman" panose="02020603050405020304" pitchFamily="18" charset="0"/>
            </a:endParaRPr>
          </a:p>
          <a:p>
            <a:pPr marL="571500" indent="-571500">
              <a:buFontTx/>
              <a:buChar char="-"/>
            </a:pPr>
            <a:r>
              <a:rPr lang="en-US" sz="4000" i="1" dirty="0">
                <a:solidFill>
                  <a:srgbClr val="0070C0"/>
                </a:solidFill>
                <a:ea typeface="Times New Roman" panose="02020603050405020304" pitchFamily="18" charset="0"/>
              </a:rPr>
              <a:t>use structures to make suggestions.</a:t>
            </a:r>
          </a:p>
          <a:p>
            <a:pPr marL="571500" indent="-571500">
              <a:buFontTx/>
              <a:buChar char="-"/>
            </a:pPr>
            <a:r>
              <a:rPr lang="en-US" sz="4000" i="1" dirty="0">
                <a:solidFill>
                  <a:srgbClr val="0070C0"/>
                </a:solidFill>
                <a:ea typeface="Times New Roman" panose="02020603050405020304" pitchFamily="18" charset="0"/>
              </a:rPr>
              <a:t>use object personal pronouns and possessive pronouns correctly.</a:t>
            </a:r>
          </a:p>
          <a:p>
            <a:pPr marL="571500" indent="-571500">
              <a:buFontTx/>
              <a:buChar char="-"/>
            </a:pPr>
            <a:r>
              <a:rPr lang="en-US" sz="4000" i="1" dirty="0">
                <a:solidFill>
                  <a:srgbClr val="0070C0"/>
                </a:solidFill>
                <a:ea typeface="Times New Roman" panose="02020603050405020304" pitchFamily="18" charset="0"/>
              </a:rPr>
              <a:t>use intonation in exclamations in a suitable way.</a:t>
            </a:r>
          </a:p>
        </p:txBody>
      </p:sp>
    </p:spTree>
    <p:extLst>
      <p:ext uri="{BB962C8B-B14F-4D97-AF65-F5344CB8AC3E}">
        <p14:creationId xmlns:p14="http://schemas.microsoft.com/office/powerpoint/2010/main" val="383855474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3" name="Rectangle 2"/>
          <p:cNvSpPr/>
          <p:nvPr/>
        </p:nvSpPr>
        <p:spPr>
          <a:xfrm>
            <a:off x="159985" y="1861940"/>
            <a:ext cx="11872029"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err="1">
                <a:solidFill>
                  <a:srgbClr val="0070C0"/>
                </a:solidFill>
              </a:rPr>
              <a:t>Practise</a:t>
            </a:r>
            <a:r>
              <a:rPr lang="en-US" sz="3600" i="1" dirty="0">
                <a:solidFill>
                  <a:srgbClr val="0070C0"/>
                </a:solidFill>
              </a:rPr>
              <a:t> the vocabulary and make sentences using them. </a:t>
            </a:r>
          </a:p>
          <a:p>
            <a:pPr marL="571500" indent="-571500">
              <a:buFontTx/>
              <a:buChar char="-"/>
            </a:pPr>
            <a:r>
              <a:rPr lang="en-US" sz="3600" i="1" dirty="0">
                <a:solidFill>
                  <a:srgbClr val="0070C0"/>
                </a:solidFill>
              </a:rPr>
              <a:t>Do the exercises in </a:t>
            </a:r>
            <a:r>
              <a:rPr lang="en-US" sz="3600" b="1" i="1" dirty="0">
                <a:solidFill>
                  <a:srgbClr val="0070C0"/>
                </a:solidFill>
              </a:rPr>
              <a:t>TA 6 Right on WB </a:t>
            </a:r>
            <a:r>
              <a:rPr lang="en-US" sz="3600" i="1" dirty="0">
                <a:solidFill>
                  <a:srgbClr val="0070C0"/>
                </a:solidFill>
              </a:rPr>
              <a:t>(p. 41).</a:t>
            </a:r>
            <a:endParaRPr lang="en-US" sz="3600" i="1" dirty="0">
              <a:solidFill>
                <a:srgbClr val="FF0000"/>
              </a:solidFill>
            </a:endParaRPr>
          </a:p>
          <a:p>
            <a:pPr marL="571500" indent="-571500">
              <a:buFontTx/>
              <a:buChar char="-"/>
            </a:pPr>
            <a:r>
              <a:rPr lang="en-US" sz="3600" i="1" dirty="0">
                <a:solidFill>
                  <a:srgbClr val="0070C0"/>
                </a:solidFill>
              </a:rPr>
              <a:t>Prepare for the next lesson (p. 78 SB).</a:t>
            </a:r>
            <a:endParaRPr lang="en-US" sz="3600" i="1" dirty="0">
              <a:solidFill>
                <a:srgbClr val="FF0000"/>
              </a:solidFill>
            </a:endParaRPr>
          </a:p>
        </p:txBody>
      </p:sp>
    </p:spTree>
    <p:extLst>
      <p:ext uri="{BB962C8B-B14F-4D97-AF65-F5344CB8AC3E}">
        <p14:creationId xmlns:p14="http://schemas.microsoft.com/office/powerpoint/2010/main" val="26558528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heel(1)">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 b="15105"/>
          <a:stretch/>
        </p:blipFill>
        <p:spPr>
          <a:xfrm>
            <a:off x="-1" y="0"/>
            <a:ext cx="12192001" cy="6867331"/>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4163393703"/>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3" name="Rectangle 2">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1734573"/>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1322197"/>
            <a:ext cx="12055117" cy="5617563"/>
          </a:xfrm>
          <a:prstGeom prst="rect">
            <a:avLst/>
          </a:prstGeom>
        </p:spPr>
        <p:txBody>
          <a:bodyPr wrap="square">
            <a:spAutoFit/>
          </a:bodyPr>
          <a:lstStyle/>
          <a:p>
            <a:pPr>
              <a:lnSpc>
                <a:spcPct val="200000"/>
              </a:lnSpc>
            </a:pPr>
            <a:r>
              <a:rPr lang="en-US" sz="3200" dirty="0"/>
              <a:t>1. A. suggestion  	B. dialogue  	C. recipe  		D. theory </a:t>
            </a:r>
          </a:p>
          <a:p>
            <a:pPr>
              <a:lnSpc>
                <a:spcPct val="200000"/>
              </a:lnSpc>
            </a:pPr>
            <a:endParaRPr lang="en-US" sz="3200" dirty="0"/>
          </a:p>
          <a:p>
            <a:pPr marL="514350" indent="-514350">
              <a:lnSpc>
                <a:spcPct val="200000"/>
              </a:lnSpc>
              <a:buAutoNum type="arabicPeriod" startAt="2"/>
            </a:pPr>
            <a:r>
              <a:rPr lang="en-US" sz="3200" dirty="0"/>
              <a:t>A. picture   		B. canteen  	C. partner  	D. jacket </a:t>
            </a:r>
          </a:p>
          <a:p>
            <a:pPr>
              <a:lnSpc>
                <a:spcPct val="200000"/>
              </a:lnSpc>
            </a:pPr>
            <a:endParaRPr lang="en-US" sz="2000" dirty="0"/>
          </a:p>
          <a:p>
            <a:pPr>
              <a:lnSpc>
                <a:spcPct val="200000"/>
              </a:lnSpc>
            </a:pPr>
            <a:r>
              <a:rPr lang="en-US" sz="3200" dirty="0"/>
              <a:t>3. A. friendly  		B. funny  		C. clever  		D. polite		</a:t>
            </a:r>
          </a:p>
        </p:txBody>
      </p:sp>
      <p:sp>
        <p:nvSpPr>
          <p:cNvPr id="4" name="Rectangle 3"/>
          <p:cNvSpPr/>
          <p:nvPr/>
        </p:nvSpPr>
        <p:spPr>
          <a:xfrm>
            <a:off x="0" y="388586"/>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sp>
        <p:nvSpPr>
          <p:cNvPr id="5" name="TextBox 4"/>
          <p:cNvSpPr txBox="1"/>
          <p:nvPr/>
        </p:nvSpPr>
        <p:spPr>
          <a:xfrm>
            <a:off x="3141501" y="337523"/>
            <a:ext cx="10832836" cy="1354217"/>
          </a:xfrm>
          <a:prstGeom prst="rect">
            <a:avLst/>
          </a:prstGeom>
          <a:noFill/>
        </p:spPr>
        <p:txBody>
          <a:bodyPr wrap="square" rtlCol="0">
            <a:spAutoFit/>
          </a:bodyPr>
          <a:lstStyle/>
          <a:p>
            <a:r>
              <a:rPr lang="en-US" sz="3200" dirty="0">
                <a:solidFill>
                  <a:srgbClr val="0070C0"/>
                </a:solidFill>
              </a:rPr>
              <a:t>Choose the word whose main stress is placed </a:t>
            </a:r>
          </a:p>
          <a:p>
            <a:r>
              <a:rPr lang="en-US" sz="3200" dirty="0">
                <a:solidFill>
                  <a:srgbClr val="0070C0"/>
                </a:solidFill>
              </a:rPr>
              <a:t>differently from the others. </a:t>
            </a:r>
            <a:br>
              <a:rPr lang="en-US" sz="3200" dirty="0">
                <a:solidFill>
                  <a:srgbClr val="0070C0"/>
                </a:solidFill>
              </a:rPr>
            </a:b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94210" y="828923"/>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563384" y="170768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787602" y="3660429"/>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9285653" y="5247708"/>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0337" y="1926583"/>
            <a:ext cx="2466798"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səˈdʒestʃən</a:t>
            </a:r>
            <a:r>
              <a:rPr lang="en-US" sz="3200" dirty="0">
                <a:solidFill>
                  <a:srgbClr val="FF0000"/>
                </a:solidFill>
              </a:rPr>
              <a:t>/</a:t>
            </a:r>
          </a:p>
        </p:txBody>
      </p:sp>
      <p:sp>
        <p:nvSpPr>
          <p:cNvPr id="13" name="Rectangle 12"/>
          <p:cNvSpPr/>
          <p:nvPr/>
        </p:nvSpPr>
        <p:spPr>
          <a:xfrm>
            <a:off x="3860079" y="1885922"/>
            <a:ext cx="256083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daɪəlɒɡ</a:t>
            </a:r>
            <a:r>
              <a:rPr lang="en-US" sz="3200" dirty="0">
                <a:solidFill>
                  <a:srgbClr val="FF0000"/>
                </a:solidFill>
              </a:rPr>
              <a:t>/</a:t>
            </a:r>
          </a:p>
        </p:txBody>
      </p:sp>
      <p:sp>
        <p:nvSpPr>
          <p:cNvPr id="14" name="Rectangle 13"/>
          <p:cNvSpPr/>
          <p:nvPr/>
        </p:nvSpPr>
        <p:spPr>
          <a:xfrm>
            <a:off x="6576339" y="1922381"/>
            <a:ext cx="265127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resɪpi</a:t>
            </a:r>
            <a:r>
              <a:rPr lang="en-US" sz="3200" dirty="0">
                <a:solidFill>
                  <a:srgbClr val="FF0000"/>
                </a:solidFill>
              </a:rPr>
              <a:t>/</a:t>
            </a:r>
          </a:p>
        </p:txBody>
      </p:sp>
      <p:sp>
        <p:nvSpPr>
          <p:cNvPr id="15" name="Rectangle 14"/>
          <p:cNvSpPr/>
          <p:nvPr/>
        </p:nvSpPr>
        <p:spPr>
          <a:xfrm>
            <a:off x="9717607" y="1894354"/>
            <a:ext cx="2412673" cy="754694"/>
          </a:xfrm>
          <a:prstGeom prst="rect">
            <a:avLst/>
          </a:prstGeom>
        </p:spPr>
        <p:txBody>
          <a:bodyPr wrap="square">
            <a:spAutoFit/>
          </a:bodyPr>
          <a:lstStyle/>
          <a:p>
            <a:pPr>
              <a:lnSpc>
                <a:spcPct val="150000"/>
              </a:lnSpc>
            </a:pPr>
            <a:r>
              <a:rPr lang="en-US" sz="3200" dirty="0">
                <a:solidFill>
                  <a:srgbClr val="FF0000"/>
                </a:solidFill>
              </a:rPr>
              <a:t>/</a:t>
            </a:r>
            <a:r>
              <a:rPr lang="el-GR" sz="3200" dirty="0">
                <a:solidFill>
                  <a:srgbClr val="FF0000"/>
                </a:solidFill>
              </a:rPr>
              <a:t>ˈθ</a:t>
            </a:r>
            <a:r>
              <a:rPr lang="en-US" sz="3200" dirty="0" err="1">
                <a:solidFill>
                  <a:srgbClr val="FF0000"/>
                </a:solidFill>
              </a:rPr>
              <a:t>ɪəri</a:t>
            </a:r>
            <a:r>
              <a:rPr lang="en-US" sz="3200" dirty="0">
                <a:solidFill>
                  <a:srgbClr val="FF0000"/>
                </a:solidFill>
              </a:rPr>
              <a:t>/</a:t>
            </a:r>
          </a:p>
        </p:txBody>
      </p:sp>
      <p:sp>
        <p:nvSpPr>
          <p:cNvPr id="16" name="Rectangle 15"/>
          <p:cNvSpPr/>
          <p:nvPr/>
        </p:nvSpPr>
        <p:spPr>
          <a:xfrm>
            <a:off x="467321" y="3941151"/>
            <a:ext cx="2466798" cy="754694"/>
          </a:xfrm>
          <a:prstGeom prst="rect">
            <a:avLst/>
          </a:prstGeom>
        </p:spPr>
        <p:txBody>
          <a:bodyPr wrap="square">
            <a:spAutoFit/>
          </a:bodyPr>
          <a:lstStyle/>
          <a:p>
            <a:pPr>
              <a:lnSpc>
                <a:spcPct val="150000"/>
              </a:lnSpc>
            </a:pPr>
            <a:r>
              <a:rPr lang="en-US" sz="3200" dirty="0">
                <a:solidFill>
                  <a:srgbClr val="FF0000"/>
                </a:solidFill>
              </a:rPr>
              <a:t>   /ˈ</a:t>
            </a:r>
            <a:r>
              <a:rPr lang="en-US" sz="3200" dirty="0" err="1">
                <a:solidFill>
                  <a:srgbClr val="FF0000"/>
                </a:solidFill>
              </a:rPr>
              <a:t>pɪktʃə</a:t>
            </a:r>
            <a:r>
              <a:rPr lang="en-US" sz="3200" dirty="0">
                <a:solidFill>
                  <a:srgbClr val="FF0000"/>
                </a:solidFill>
              </a:rPr>
              <a:t>(r)/</a:t>
            </a:r>
          </a:p>
        </p:txBody>
      </p:sp>
      <p:sp>
        <p:nvSpPr>
          <p:cNvPr id="17" name="Rectangle 16"/>
          <p:cNvSpPr/>
          <p:nvPr/>
        </p:nvSpPr>
        <p:spPr>
          <a:xfrm>
            <a:off x="4052289" y="3913201"/>
            <a:ext cx="2560833"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kænˈtiːn</a:t>
            </a:r>
            <a:r>
              <a:rPr lang="en-US" sz="3200" dirty="0">
                <a:solidFill>
                  <a:srgbClr val="FF0000"/>
                </a:solidFill>
              </a:rPr>
              <a:t>/</a:t>
            </a:r>
          </a:p>
        </p:txBody>
      </p:sp>
      <p:sp>
        <p:nvSpPr>
          <p:cNvPr id="18" name="Rectangle 17"/>
          <p:cNvSpPr/>
          <p:nvPr/>
        </p:nvSpPr>
        <p:spPr>
          <a:xfrm>
            <a:off x="6518599" y="3951855"/>
            <a:ext cx="265127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pɑːtnə</a:t>
            </a:r>
            <a:r>
              <a:rPr lang="en-US" sz="3200" dirty="0">
                <a:solidFill>
                  <a:srgbClr val="FF0000"/>
                </a:solidFill>
              </a:rPr>
              <a:t>(r)/</a:t>
            </a:r>
          </a:p>
        </p:txBody>
      </p:sp>
      <p:sp>
        <p:nvSpPr>
          <p:cNvPr id="19" name="Rectangle 18"/>
          <p:cNvSpPr/>
          <p:nvPr/>
        </p:nvSpPr>
        <p:spPr>
          <a:xfrm>
            <a:off x="9279209" y="4000677"/>
            <a:ext cx="2619967"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dʒækɪt</a:t>
            </a:r>
            <a:r>
              <a:rPr lang="en-US" sz="3200" dirty="0">
                <a:solidFill>
                  <a:srgbClr val="FF0000"/>
                </a:solidFill>
              </a:rPr>
              <a:t>/</a:t>
            </a:r>
          </a:p>
        </p:txBody>
      </p:sp>
      <p:sp>
        <p:nvSpPr>
          <p:cNvPr id="20" name="Rectangle 19"/>
          <p:cNvSpPr/>
          <p:nvPr/>
        </p:nvSpPr>
        <p:spPr>
          <a:xfrm>
            <a:off x="625725" y="5559836"/>
            <a:ext cx="2661410"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frendli</a:t>
            </a:r>
            <a:r>
              <a:rPr lang="en-US" sz="3200" dirty="0">
                <a:solidFill>
                  <a:srgbClr val="FF0000"/>
                </a:solidFill>
              </a:rPr>
              <a:t>/</a:t>
            </a:r>
          </a:p>
        </p:txBody>
      </p:sp>
      <p:sp>
        <p:nvSpPr>
          <p:cNvPr id="21" name="Rectangle 20"/>
          <p:cNvSpPr/>
          <p:nvPr/>
        </p:nvSpPr>
        <p:spPr>
          <a:xfrm>
            <a:off x="3947989" y="5491123"/>
            <a:ext cx="256083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fʌni</a:t>
            </a:r>
            <a:r>
              <a:rPr lang="en-US" sz="3200" dirty="0">
                <a:solidFill>
                  <a:srgbClr val="FF0000"/>
                </a:solidFill>
              </a:rPr>
              <a:t>/</a:t>
            </a:r>
          </a:p>
        </p:txBody>
      </p:sp>
      <p:sp>
        <p:nvSpPr>
          <p:cNvPr id="22" name="Rectangle 21"/>
          <p:cNvSpPr/>
          <p:nvPr/>
        </p:nvSpPr>
        <p:spPr>
          <a:xfrm>
            <a:off x="6518599" y="5491123"/>
            <a:ext cx="2651273" cy="754694"/>
          </a:xfrm>
          <a:prstGeom prst="rect">
            <a:avLst/>
          </a:prstGeom>
        </p:spPr>
        <p:txBody>
          <a:bodyPr wrap="square">
            <a:spAutoFit/>
          </a:bodyPr>
          <a:lstStyle/>
          <a:p>
            <a:pPr>
              <a:lnSpc>
                <a:spcPct val="150000"/>
              </a:lnSpc>
            </a:pPr>
            <a:r>
              <a:rPr lang="en-US" sz="3200" dirty="0">
                <a:solidFill>
                  <a:srgbClr val="FF0000"/>
                </a:solidFill>
              </a:rPr>
              <a:t>/ˈ</a:t>
            </a:r>
            <a:r>
              <a:rPr lang="en-US" sz="3200" dirty="0" err="1">
                <a:solidFill>
                  <a:srgbClr val="FF0000"/>
                </a:solidFill>
              </a:rPr>
              <a:t>klevə</a:t>
            </a:r>
            <a:r>
              <a:rPr lang="en-US" sz="3200" dirty="0">
                <a:solidFill>
                  <a:srgbClr val="FF0000"/>
                </a:solidFill>
              </a:rPr>
              <a:t>(r)/</a:t>
            </a:r>
          </a:p>
        </p:txBody>
      </p:sp>
      <p:sp>
        <p:nvSpPr>
          <p:cNvPr id="23" name="Rectangle 22"/>
          <p:cNvSpPr/>
          <p:nvPr/>
        </p:nvSpPr>
        <p:spPr>
          <a:xfrm>
            <a:off x="9342205" y="5452937"/>
            <a:ext cx="2493976" cy="754694"/>
          </a:xfrm>
          <a:prstGeom prst="rect">
            <a:avLst/>
          </a:prstGeom>
        </p:spPr>
        <p:txBody>
          <a:bodyPr wrap="square">
            <a:spAutoFit/>
          </a:bodyPr>
          <a:lstStyle/>
          <a:p>
            <a:pPr>
              <a:lnSpc>
                <a:spcPct val="150000"/>
              </a:lnSpc>
            </a:pPr>
            <a:r>
              <a:rPr lang="en-US" sz="3200" dirty="0">
                <a:solidFill>
                  <a:srgbClr val="FF0000"/>
                </a:solidFill>
              </a:rPr>
              <a:t>/</a:t>
            </a:r>
            <a:r>
              <a:rPr lang="en-US" sz="3200" dirty="0" err="1">
                <a:solidFill>
                  <a:srgbClr val="FF0000"/>
                </a:solidFill>
              </a:rPr>
              <a:t>pəˈlaɪt</a:t>
            </a:r>
            <a:r>
              <a:rPr lang="en-US" sz="3200" dirty="0">
                <a:solidFill>
                  <a:srgbClr val="FF0000"/>
                </a:solidFill>
              </a:rPr>
              <a:t>/</a:t>
            </a:r>
          </a:p>
        </p:txBody>
      </p:sp>
    </p:spTree>
    <p:extLst>
      <p:ext uri="{BB962C8B-B14F-4D97-AF65-F5344CB8AC3E}">
        <p14:creationId xmlns:p14="http://schemas.microsoft.com/office/powerpoint/2010/main" val="32940468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C327DB63-E61B-854B-8A15-FCBC0FD5E43E}"/>
              </a:ext>
            </a:extLst>
          </p:cNvPr>
          <p:cNvSpPr txBox="1">
            <a:spLocks noChangeArrowheads="1"/>
          </p:cNvSpPr>
          <p:nvPr/>
        </p:nvSpPr>
        <p:spPr bwMode="auto">
          <a:xfrm>
            <a:off x="1983041" y="1069405"/>
            <a:ext cx="9755304" cy="2585845"/>
          </a:xfrm>
          <a:prstGeom prst="rect">
            <a:avLst/>
          </a:prstGeom>
        </p:spPr>
        <p:txBody>
          <a:bodyPr vert="horz" lIns="91440" tIns="45720" rIns="91440" bIns="45720" rtlCol="0" anchor="t">
            <a:normAutofit/>
          </a:bodyPr>
          <a:lstStyle/>
          <a:p>
            <a:pPr>
              <a:lnSpc>
                <a:spcPct val="90000"/>
              </a:lnSpc>
              <a:spcBef>
                <a:spcPct val="50000"/>
              </a:spcBef>
            </a:pPr>
            <a:r>
              <a:rPr lang="en-US" sz="3200" b="1" dirty="0"/>
              <a:t>Discuss the following questions:</a:t>
            </a:r>
          </a:p>
          <a:p>
            <a:pPr marL="342900" indent="-228600">
              <a:lnSpc>
                <a:spcPct val="90000"/>
              </a:lnSpc>
              <a:spcBef>
                <a:spcPct val="50000"/>
              </a:spcBef>
              <a:buFont typeface="Arial" panose="020B0604020202020204" pitchFamily="34" charset="0"/>
              <a:buChar char="•"/>
            </a:pPr>
            <a:r>
              <a:rPr lang="en-US" sz="3200" dirty="0"/>
              <a:t>When do you often receive advice from other people? </a:t>
            </a:r>
          </a:p>
          <a:p>
            <a:pPr marL="342900" indent="-228600">
              <a:lnSpc>
                <a:spcPct val="90000"/>
              </a:lnSpc>
              <a:spcBef>
                <a:spcPct val="50000"/>
              </a:spcBef>
              <a:buFont typeface="Arial" panose="020B0604020202020204" pitchFamily="34" charset="0"/>
              <a:buChar char="•"/>
            </a:pPr>
            <a:r>
              <a:rPr lang="en-US" sz="3200" dirty="0"/>
              <a:t>Who often gives you advice?</a:t>
            </a:r>
          </a:p>
          <a:p>
            <a:pPr marL="342900" indent="-228600">
              <a:lnSpc>
                <a:spcPct val="90000"/>
              </a:lnSpc>
              <a:spcBef>
                <a:spcPct val="50000"/>
              </a:spcBef>
              <a:buFont typeface="Arial" panose="020B0604020202020204" pitchFamily="34" charset="0"/>
              <a:buChar char="•"/>
            </a:pPr>
            <a:r>
              <a:rPr lang="en-US" sz="3200" dirty="0"/>
              <a:t>Is the advice from other people useful for you?</a:t>
            </a:r>
            <a:endParaRPr lang="en-US" dirty="0"/>
          </a:p>
        </p:txBody>
      </p:sp>
      <p:pic>
        <p:nvPicPr>
          <p:cNvPr id="4" name="Picture 3" descr="Free Speech bubble 1195466 PNG with Transparent Background">
            <a:extLst>
              <a:ext uri="{FF2B5EF4-FFF2-40B4-BE49-F238E27FC236}">
                <a16:creationId xmlns:a16="http://schemas.microsoft.com/office/drawing/2014/main" id="{79D68D46-9A20-0E3A-1954-4E64248509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475" y="783641"/>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5">
            <a:extLst>
              <a:ext uri="{FF2B5EF4-FFF2-40B4-BE49-F238E27FC236}">
                <a16:creationId xmlns:a16="http://schemas.microsoft.com/office/drawing/2014/main" id="{5DCAE41F-310A-7EB3-D748-FA0AC8894738}"/>
              </a:ext>
            </a:extLst>
          </p:cNvPr>
          <p:cNvSpPr/>
          <p:nvPr/>
        </p:nvSpPr>
        <p:spPr>
          <a:xfrm>
            <a:off x="528397" y="3655250"/>
            <a:ext cx="11378723" cy="2419109"/>
          </a:xfrm>
          <a:prstGeom prst="wedgeRoundRectCallout">
            <a:avLst>
              <a:gd name="adj1" fmla="val -6258"/>
              <a:gd name="adj2" fmla="val 62814"/>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3200" i="1" dirty="0">
                <a:solidFill>
                  <a:srgbClr val="FF0000"/>
                </a:solidFill>
              </a:rPr>
              <a:t>I often receive advice when I have problems with something, like my study or my clothes.</a:t>
            </a:r>
          </a:p>
          <a:p>
            <a:pPr marL="457200" indent="-457200">
              <a:buFont typeface="Arial" panose="020B0604020202020204" pitchFamily="34" charset="0"/>
              <a:buChar char="•"/>
            </a:pPr>
            <a:r>
              <a:rPr lang="en-US" sz="3200" i="1" dirty="0">
                <a:solidFill>
                  <a:srgbClr val="FF0000"/>
                </a:solidFill>
              </a:rPr>
              <a:t>My parents and my teachers often give me advice.</a:t>
            </a:r>
          </a:p>
          <a:p>
            <a:pPr marL="457200" indent="-457200">
              <a:buFont typeface="Arial" panose="020B0604020202020204" pitchFamily="34" charset="0"/>
              <a:buChar char="•"/>
            </a:pPr>
            <a:r>
              <a:rPr lang="en-US" sz="3200" i="1" dirty="0">
                <a:solidFill>
                  <a:srgbClr val="FF0000"/>
                </a:solidFill>
              </a:rPr>
              <a:t>The advice is usually useful for me, but sometimes I follow my own choices.</a:t>
            </a:r>
          </a:p>
        </p:txBody>
      </p:sp>
      <p:sp>
        <p:nvSpPr>
          <p:cNvPr id="6" name="Rectangle 5">
            <a:extLst>
              <a:ext uri="{FF2B5EF4-FFF2-40B4-BE49-F238E27FC236}">
                <a16:creationId xmlns:a16="http://schemas.microsoft.com/office/drawing/2014/main" id="{61DCC421-A218-A2D5-31F6-6C437175EFAE}"/>
              </a:ext>
            </a:extLst>
          </p:cNvPr>
          <p:cNvSpPr/>
          <p:nvPr/>
        </p:nvSpPr>
        <p:spPr>
          <a:xfrm>
            <a:off x="1427092" y="429698"/>
            <a:ext cx="3141501" cy="707886"/>
          </a:xfrm>
          <a:prstGeom prst="rect">
            <a:avLst/>
          </a:prstGeom>
        </p:spPr>
        <p:txBody>
          <a:bodyPr wrap="none">
            <a:spAutoFit/>
          </a:bodyPr>
          <a:lstStyle/>
          <a:p>
            <a:pPr fontAlgn="auto">
              <a:spcBef>
                <a:spcPts val="0"/>
              </a:spcBef>
              <a:spcAft>
                <a:spcPts val="0"/>
              </a:spcAft>
            </a:pPr>
            <a:r>
              <a:rPr lang="en-US" sz="4000" b="1" dirty="0">
                <a:solidFill>
                  <a:srgbClr val="FF0000"/>
                </a:solidFill>
                <a:latin typeface="Calibri"/>
                <a:ea typeface="Times New Roman" panose="02020603050405020304" pitchFamily="18" charset="0"/>
                <a:cs typeface="+mn-cs"/>
              </a:rPr>
              <a:t>Work in pairs.</a:t>
            </a:r>
            <a:endParaRPr lang="en-US" sz="4000" b="1" dirty="0">
              <a:solidFill>
                <a:srgbClr val="FF0000"/>
              </a:solidFill>
              <a:latin typeface="Calibri"/>
              <a:cs typeface="+mn-cs"/>
            </a:endParaRPr>
          </a:p>
        </p:txBody>
      </p:sp>
    </p:spTree>
    <p:extLst>
      <p:ext uri="{BB962C8B-B14F-4D97-AF65-F5344CB8AC3E}">
        <p14:creationId xmlns:p14="http://schemas.microsoft.com/office/powerpoint/2010/main" val="37520103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00"/>
                                        <p:tgtEl>
                                          <p:spTgt spid="5">
                                            <p:txEl>
                                              <p:pRg st="1" end="1"/>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down)">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2537227547"/>
      </p:ext>
    </p:extLst>
  </p:cSld>
  <p:clrMapOvr>
    <a:masterClrMapping/>
  </p:clrMapOvr>
  <p:transition spd="med">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930" y="514445"/>
            <a:ext cx="8899169" cy="5894961"/>
          </a:xfrm>
          <a:prstGeom prst="rect">
            <a:avLst/>
          </a:prstGeom>
        </p:spPr>
      </p:pic>
      <p:sp>
        <p:nvSpPr>
          <p:cNvPr id="3" name="TextBox 2"/>
          <p:cNvSpPr txBox="1"/>
          <p:nvPr/>
        </p:nvSpPr>
        <p:spPr>
          <a:xfrm>
            <a:off x="5312096" y="3153432"/>
            <a:ext cx="32937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Speaking</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289559"/>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3A94D9-5008-4A1D-63F1-144A50636C39}"/>
              </a:ext>
            </a:extLst>
          </p:cNvPr>
          <p:cNvPicPr>
            <a:picLocks noChangeAspect="1"/>
          </p:cNvPicPr>
          <p:nvPr/>
        </p:nvPicPr>
        <p:blipFill>
          <a:blip r:embed="rId2"/>
          <a:stretch>
            <a:fillRect/>
          </a:stretch>
        </p:blipFill>
        <p:spPr>
          <a:xfrm>
            <a:off x="316990" y="277793"/>
            <a:ext cx="8144104" cy="6238754"/>
          </a:xfrm>
          <a:prstGeom prst="rect">
            <a:avLst/>
          </a:prstGeom>
        </p:spPr>
      </p:pic>
      <p:pic>
        <p:nvPicPr>
          <p:cNvPr id="13" name="Picture 12">
            <a:extLst>
              <a:ext uri="{FF2B5EF4-FFF2-40B4-BE49-F238E27FC236}">
                <a16:creationId xmlns:a16="http://schemas.microsoft.com/office/drawing/2014/main" id="{B824F756-0BCE-25D1-EB82-EBF1995FF689}"/>
              </a:ext>
            </a:extLst>
          </p:cNvPr>
          <p:cNvPicPr>
            <a:picLocks noChangeAspect="1"/>
          </p:cNvPicPr>
          <p:nvPr/>
        </p:nvPicPr>
        <p:blipFill>
          <a:blip r:embed="rId3"/>
          <a:stretch>
            <a:fillRect/>
          </a:stretch>
        </p:blipFill>
        <p:spPr>
          <a:xfrm>
            <a:off x="6730678" y="1825625"/>
            <a:ext cx="5106029" cy="2906679"/>
          </a:xfrm>
          <a:prstGeom prst="rect">
            <a:avLst/>
          </a:prstGeom>
        </p:spPr>
      </p:pic>
      <p:sp>
        <p:nvSpPr>
          <p:cNvPr id="14" name="Rectangle 13">
            <a:extLst>
              <a:ext uri="{FF2B5EF4-FFF2-40B4-BE49-F238E27FC236}">
                <a16:creationId xmlns:a16="http://schemas.microsoft.com/office/drawing/2014/main" id="{DD0D8A59-FDEA-D20A-2D0E-AAFAA032E313}"/>
              </a:ext>
            </a:extLst>
          </p:cNvPr>
          <p:cNvSpPr/>
          <p:nvPr/>
        </p:nvSpPr>
        <p:spPr>
          <a:xfrm>
            <a:off x="5416952" y="5755663"/>
            <a:ext cx="3037873" cy="760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257B1F5-79B5-1870-F308-0C57FCD9B907}"/>
              </a:ext>
            </a:extLst>
          </p:cNvPr>
          <p:cNvSpPr txBox="1"/>
          <p:nvPr/>
        </p:nvSpPr>
        <p:spPr>
          <a:xfrm>
            <a:off x="1880886" y="1642122"/>
            <a:ext cx="6151944" cy="523220"/>
          </a:xfrm>
          <a:prstGeom prst="rect">
            <a:avLst/>
          </a:prstGeom>
          <a:noFill/>
        </p:spPr>
        <p:txBody>
          <a:bodyPr wrap="square">
            <a:spAutoFit/>
          </a:bodyPr>
          <a:lstStyle/>
          <a:p>
            <a:r>
              <a:rPr lang="en-US" sz="2800" b="1" i="0" dirty="0">
                <a:solidFill>
                  <a:srgbClr val="ED1C24"/>
                </a:solidFill>
                <a:effectLst/>
              </a:rPr>
              <a:t>C</a:t>
            </a:r>
            <a:r>
              <a:rPr lang="en-US" sz="2800" b="0" i="0" dirty="0">
                <a:solidFill>
                  <a:srgbClr val="ED1C24"/>
                </a:solidFill>
                <a:effectLst/>
              </a:rPr>
              <a:t> Why don’t you put on your gloves?</a:t>
            </a:r>
            <a:r>
              <a:rPr lang="en-US" sz="2800" dirty="0"/>
              <a:t> </a:t>
            </a:r>
          </a:p>
        </p:txBody>
      </p:sp>
      <p:sp>
        <p:nvSpPr>
          <p:cNvPr id="36" name="TextBox 35">
            <a:extLst>
              <a:ext uri="{FF2B5EF4-FFF2-40B4-BE49-F238E27FC236}">
                <a16:creationId xmlns:a16="http://schemas.microsoft.com/office/drawing/2014/main" id="{BDBD0EA8-7DF8-5FA7-8480-2F677962F00C}"/>
              </a:ext>
            </a:extLst>
          </p:cNvPr>
          <p:cNvSpPr txBox="1"/>
          <p:nvPr/>
        </p:nvSpPr>
        <p:spPr>
          <a:xfrm>
            <a:off x="1942477" y="2450263"/>
            <a:ext cx="6151944" cy="523220"/>
          </a:xfrm>
          <a:prstGeom prst="rect">
            <a:avLst/>
          </a:prstGeom>
          <a:noFill/>
        </p:spPr>
        <p:txBody>
          <a:bodyPr wrap="square">
            <a:spAutoFit/>
          </a:bodyPr>
          <a:lstStyle/>
          <a:p>
            <a:r>
              <a:rPr lang="en-US" sz="2800" b="1" dirty="0">
                <a:solidFill>
                  <a:srgbClr val="ED1C24"/>
                </a:solidFill>
              </a:rPr>
              <a:t>B</a:t>
            </a:r>
            <a:r>
              <a:rPr lang="en-US" sz="2800" dirty="0">
                <a:solidFill>
                  <a:srgbClr val="ED1C24"/>
                </a:solidFill>
              </a:rPr>
              <a:t> Here, take mine.</a:t>
            </a:r>
            <a:endParaRPr lang="en-US" sz="2800" dirty="0"/>
          </a:p>
        </p:txBody>
      </p:sp>
      <p:sp>
        <p:nvSpPr>
          <p:cNvPr id="41" name="TextBox 40">
            <a:extLst>
              <a:ext uri="{FF2B5EF4-FFF2-40B4-BE49-F238E27FC236}">
                <a16:creationId xmlns:a16="http://schemas.microsoft.com/office/drawing/2014/main" id="{1000505B-723E-27F6-D2FE-38471FFA8865}"/>
              </a:ext>
            </a:extLst>
          </p:cNvPr>
          <p:cNvSpPr txBox="1"/>
          <p:nvPr/>
        </p:nvSpPr>
        <p:spPr>
          <a:xfrm>
            <a:off x="1942477" y="3598121"/>
            <a:ext cx="6151944" cy="523220"/>
          </a:xfrm>
          <a:prstGeom prst="rect">
            <a:avLst/>
          </a:prstGeom>
          <a:noFill/>
        </p:spPr>
        <p:txBody>
          <a:bodyPr wrap="square">
            <a:spAutoFit/>
          </a:bodyPr>
          <a:lstStyle/>
          <a:p>
            <a:r>
              <a:rPr lang="en-US" sz="2800" b="1" dirty="0">
                <a:solidFill>
                  <a:srgbClr val="ED1C24"/>
                </a:solidFill>
              </a:rPr>
              <a:t>E</a:t>
            </a:r>
            <a:r>
              <a:rPr lang="en-US" sz="2800" dirty="0">
                <a:solidFill>
                  <a:srgbClr val="ED1C24"/>
                </a:solidFill>
              </a:rPr>
              <a:t> No problem.</a:t>
            </a:r>
            <a:endParaRPr lang="en-US" sz="2800" dirty="0"/>
          </a:p>
        </p:txBody>
      </p:sp>
      <p:sp>
        <p:nvSpPr>
          <p:cNvPr id="42" name="TextBox 41">
            <a:extLst>
              <a:ext uri="{FF2B5EF4-FFF2-40B4-BE49-F238E27FC236}">
                <a16:creationId xmlns:a16="http://schemas.microsoft.com/office/drawing/2014/main" id="{44ACA20D-53B1-5DDC-0428-4CCBDFDEDB68}"/>
              </a:ext>
            </a:extLst>
          </p:cNvPr>
          <p:cNvSpPr txBox="1"/>
          <p:nvPr/>
        </p:nvSpPr>
        <p:spPr>
          <a:xfrm>
            <a:off x="1942477" y="4431049"/>
            <a:ext cx="6151944" cy="523220"/>
          </a:xfrm>
          <a:prstGeom prst="rect">
            <a:avLst/>
          </a:prstGeom>
          <a:noFill/>
        </p:spPr>
        <p:txBody>
          <a:bodyPr wrap="square">
            <a:spAutoFit/>
          </a:bodyPr>
          <a:lstStyle/>
          <a:p>
            <a:r>
              <a:rPr lang="en-US" sz="2800" b="1" dirty="0">
                <a:solidFill>
                  <a:srgbClr val="ED1C24"/>
                </a:solidFill>
              </a:rPr>
              <a:t>A</a:t>
            </a:r>
            <a:r>
              <a:rPr lang="en-US" sz="2800" dirty="0">
                <a:solidFill>
                  <a:srgbClr val="ED1C24"/>
                </a:solidFill>
              </a:rPr>
              <a:t> What’s wrong now?</a:t>
            </a:r>
            <a:endParaRPr lang="en-US" sz="2800" dirty="0"/>
          </a:p>
        </p:txBody>
      </p:sp>
      <p:sp>
        <p:nvSpPr>
          <p:cNvPr id="43" name="TextBox 42">
            <a:extLst>
              <a:ext uri="{FF2B5EF4-FFF2-40B4-BE49-F238E27FC236}">
                <a16:creationId xmlns:a16="http://schemas.microsoft.com/office/drawing/2014/main" id="{643ED2DB-BFC0-E9D6-6CB4-38F679107C58}"/>
              </a:ext>
            </a:extLst>
          </p:cNvPr>
          <p:cNvSpPr txBox="1"/>
          <p:nvPr/>
        </p:nvSpPr>
        <p:spPr>
          <a:xfrm>
            <a:off x="4828662" y="5263977"/>
            <a:ext cx="6151944" cy="523220"/>
          </a:xfrm>
          <a:prstGeom prst="rect">
            <a:avLst/>
          </a:prstGeom>
          <a:noFill/>
        </p:spPr>
        <p:txBody>
          <a:bodyPr wrap="square">
            <a:spAutoFit/>
          </a:bodyPr>
          <a:lstStyle/>
          <a:p>
            <a:r>
              <a:rPr lang="en-US" sz="2800" b="1" dirty="0">
                <a:solidFill>
                  <a:srgbClr val="ED1C24"/>
                </a:solidFill>
              </a:rPr>
              <a:t>D</a:t>
            </a:r>
            <a:r>
              <a:rPr lang="en-US" sz="2800" dirty="0">
                <a:solidFill>
                  <a:srgbClr val="ED1C24"/>
                </a:solidFill>
              </a:rPr>
              <a:t> Let’s ask Nat for his.</a:t>
            </a:r>
            <a:endParaRPr lang="en-US" sz="2800" dirty="0"/>
          </a:p>
        </p:txBody>
      </p:sp>
    </p:spTree>
    <p:extLst>
      <p:ext uri="{BB962C8B-B14F-4D97-AF65-F5344CB8AC3E}">
        <p14:creationId xmlns:p14="http://schemas.microsoft.com/office/powerpoint/2010/main" val="36098285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6" grpId="0"/>
      <p:bldP spid="41" grpId="0"/>
      <p:bldP spid="42" grpId="0"/>
      <p:bldP spid="4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1768</TotalTime>
  <Words>1058</Words>
  <Application>Microsoft Office PowerPoint</Application>
  <PresentationFormat>Widescreen</PresentationFormat>
  <Paragraphs>161</Paragraphs>
  <Slides>31</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FrutigerLTStd-Roman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Structures to make suggestions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is that?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Trinh Le</dc:creator>
  <cp:lastModifiedBy>Hien Kim</cp:lastModifiedBy>
  <cp:revision>113</cp:revision>
  <dcterms:created xsi:type="dcterms:W3CDTF">2021-09-24T06:18:33Z</dcterms:created>
  <dcterms:modified xsi:type="dcterms:W3CDTF">2023-08-02T18:13:14Z</dcterms:modified>
</cp:coreProperties>
</file>