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D4A33-24B2-4854-B454-CA5846FBC2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1D70AB-E7BF-45EC-B25C-200A13C635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1B981-B172-4B9C-8F3F-621C353D2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99A9-CC1F-4E4B-A672-0A92497C183C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F57AE6-390C-4F36-9ED2-B977A031F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EB4BF-ACF8-47FA-877D-167976F79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95B2C-1C1C-474B-B04F-9452900BB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166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7387B-E26D-46A6-B5E8-84A89A665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55029E-0446-4DEB-BCE9-61D4BA719D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C3105A-0961-40D5-B222-E733EECBC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99A9-CC1F-4E4B-A672-0A92497C183C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F973EE-29C0-40D0-BB46-EB10068CB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B6234A-84C9-4961-8B0C-40539F073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95B2C-1C1C-474B-B04F-9452900BB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152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C84B64-4C55-4DC8-9CEB-26D3D9621A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229184-413C-462C-9D7E-51450E81D1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BF82C6-2474-4259-8364-4E162737E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99A9-CC1F-4E4B-A672-0A92497C183C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4800AB-52DE-498E-A12C-8C49FC5A0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B59AA6-787F-45A7-8C27-E8F1221E2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95B2C-1C1C-474B-B04F-9452900BB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115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8856D-D160-4AE4-9386-27A8F2ABF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B6FDE-33DE-49D6-B92A-DCFB24592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550ECA-72B9-4BBA-9BD9-171A6E199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99A9-CC1F-4E4B-A672-0A92497C183C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9A404E-0664-40C0-91EF-34FADCF0A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F30778-C1F8-4331-BDD2-0CBD80E3B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95B2C-1C1C-474B-B04F-9452900BB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270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5BB62-600A-4301-9860-179DDD296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185AF4-C5F6-4789-92E3-8900033746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00948-E07D-4C2E-937E-8F507EE95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99A9-CC1F-4E4B-A672-0A92497C183C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722D41-C0F5-4E7D-B4C8-E3016D218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E82976-20F5-4CC5-83C8-5A6C11F16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95B2C-1C1C-474B-B04F-9452900BB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710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FE82D-7C8B-48E2-A829-26406AE41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F38C0-175B-4D72-9865-78F472D183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DFD0FE-DBB4-415B-A111-C990AEF9C7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A46087-57A5-4BAA-9A20-75BB035D4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99A9-CC1F-4E4B-A672-0A92497C183C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AEF150-24AB-491E-A5B2-9FD1E3055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594E27-7000-461B-B7D1-E105DE908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95B2C-1C1C-474B-B04F-9452900BB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954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75364-CA4E-4B24-A51B-CD0054791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430936-33A5-4239-A175-C65248949A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473426-7F33-49C8-BA56-E2BE23CE87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94037E-3AB6-45AF-8D6A-1B4324D370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0725C9-7179-4562-87B4-C810B0E5D4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833A58-AF0F-405E-B6F6-BC5103C8D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99A9-CC1F-4E4B-A672-0A92497C183C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F8CB8A-BA76-4DDC-B018-19C272793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D23A94-5141-4CED-9BBC-031A0F441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95B2C-1C1C-474B-B04F-9452900BB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956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D32A5-8C2F-4739-ADF0-443A8E6E1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B552CC-3D83-4D7B-9A89-AA995D143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99A9-CC1F-4E4B-A672-0A92497C183C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8371AD-ADB3-492D-8FAA-EE3C8A461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8AF70E-9B5D-4653-82C7-10B433B16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95B2C-1C1C-474B-B04F-9452900BB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500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DBCCE9-8A8A-4A0D-AF74-7AE2D05E0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99A9-CC1F-4E4B-A672-0A92497C183C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0FC2F0-D24C-4CE8-9FDE-BAD91E799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89F4B1-523D-4CC9-9951-1460215F8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95B2C-1C1C-474B-B04F-9452900BB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715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1967F-EBAE-4E62-ABAF-9FEBF92B4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B8F3BA-A810-4500-9BD5-D8FBF9BBA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DD709C-1BEE-472A-B56D-6E31DAE164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F45D0-8A3F-4E5D-AC17-5419DBD0F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99A9-CC1F-4E4B-A672-0A92497C183C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3EBFE1-34A6-484F-91C7-11194A55C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15263D-3257-48AA-B251-C5BB48E62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95B2C-1C1C-474B-B04F-9452900BB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36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20B75-C3D2-45AF-A4F8-2A5784F74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789B80-5CC4-447F-8E60-3E193E3480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815A4A-18B8-4DA6-8862-CF19A48F9D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46B761-72CF-46F4-8F57-C50D88DB0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99A9-CC1F-4E4B-A672-0A92497C183C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62ACB8-DA52-4B07-9C87-71C217123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D877B1-D0BF-4C65-9C3B-5E01DD8CA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95B2C-1C1C-474B-B04F-9452900BB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742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B9FCB2-535E-4DB5-8F51-763134445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63804C-CF38-458E-8EDB-41ABCD6357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ADF0BD-CA92-43BF-9E46-24CCEB10E5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299A9-CC1F-4E4B-A672-0A92497C183C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6A72C8-A83A-4364-A7D0-C0096FDE88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01114C-8A12-4191-8EA0-03E11F8865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95B2C-1C1C-474B-B04F-9452900BB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90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95423A4-4F90-421C-BE2B-7ED71868FEDB}"/>
              </a:ext>
            </a:extLst>
          </p:cNvPr>
          <p:cNvSpPr txBox="1"/>
          <p:nvPr/>
        </p:nvSpPr>
        <p:spPr>
          <a:xfrm>
            <a:off x="397565" y="173550"/>
            <a:ext cx="11251095" cy="9658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 DUNG CHÍNH CẦN LƯU Ý TRONG QUÁ TRÌNH </a:t>
            </a:r>
            <a:endParaRPr lang="en-US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XÂY DỰNG MA TRẬN, BẢNG ĐẶC TẢ ĐỀ KIỂM TRA ĐỊNH KÌ MÔN KHTN</a:t>
            </a:r>
            <a:endParaRPr lang="en-US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449265A-4828-46FA-B193-66D8CE2C0DB4}"/>
              </a:ext>
            </a:extLst>
          </p:cNvPr>
          <p:cNvSpPr txBox="1"/>
          <p:nvPr/>
        </p:nvSpPr>
        <p:spPr>
          <a:xfrm>
            <a:off x="397564" y="1031620"/>
            <a:ext cx="11251095" cy="5652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K</a:t>
            </a:r>
            <a:r>
              <a:rPr lang="vi-VN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hung ma trận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vi-VN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 điểm kiểm tra: </a:t>
            </a:r>
            <a:r>
              <a:rPr lang="vi-VN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Kiểm tra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giữa</a:t>
            </a:r>
            <a:r>
              <a:rPr lang="vi-VN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học kì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vi-VN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KT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cuối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kì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I,…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vi-VN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 gian làm bài:</a:t>
            </a:r>
            <a:r>
              <a:rPr lang="vi-VN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60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  <a:r>
              <a:rPr lang="vi-VN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 phút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Căn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cứ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TT 22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vi-VN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 thức kiểm tra:</a:t>
            </a:r>
            <a:r>
              <a:rPr lang="vi-VN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 hợp giữa trắc nghiệm và tự luận (tỉ lệ % trắc nghiệm, % tự luận)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nl-NL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* Lưu ý: Thay đổi tỉ lệ TN, TL nâng cao theo từng khối lớp (lớp nhỏ cần rèn kĩ năng viết), gợi ý tỉ lệ sau: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nl-NL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Lớp 6: </a:t>
            </a:r>
            <a:r>
              <a:rPr lang="nl-NL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Nên</a:t>
            </a:r>
            <a:r>
              <a:rPr lang="nl-NL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dùng tỉ lệ 40% TN : 60% TL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nl-NL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Lớp 7, 8: </a:t>
            </a:r>
            <a:r>
              <a:rPr lang="nl-NL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Nên</a:t>
            </a:r>
            <a:r>
              <a:rPr lang="nl-NL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dùng tỉ lệ 50% TN : 50% TL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nl-NL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Lớp 6: </a:t>
            </a:r>
            <a:r>
              <a:rPr lang="nl-NL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Nên</a:t>
            </a:r>
            <a:r>
              <a:rPr lang="nl-NL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dùng tỉ lệ 60% TN : 40% TL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nl-NL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(Tùy từng điều kiện cụ thể và thực tế tại địa phương nơi công tác)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377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EC184AE-0893-459A-95B3-DBEEA3B31253}"/>
              </a:ext>
            </a:extLst>
          </p:cNvPr>
          <p:cNvSpPr txBox="1"/>
          <p:nvPr/>
        </p:nvSpPr>
        <p:spPr>
          <a:xfrm>
            <a:off x="296517" y="74235"/>
            <a:ext cx="11598966" cy="63094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3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Cấu trúc:</a:t>
            </a:r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800"/>
              </a:spcAft>
            </a:pPr>
            <a:r>
              <a:rPr lang="nl-NL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nl-NL" sz="3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Mức độ đề: </a:t>
            </a:r>
            <a:r>
              <a:rPr lang="nl-NL" sz="3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40% Nhận biết; 30% Thông hiểu; 20% Vận dụng; 10% Vận dụng cao.  </a:t>
            </a:r>
            <a:r>
              <a:rPr lang="nl-NL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32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nên</a:t>
            </a:r>
            <a:r>
              <a:rPr lang="en-US" sz="320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tham</a:t>
            </a:r>
            <a:r>
              <a:rPr lang="en-US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khảo</a:t>
            </a:r>
            <a:r>
              <a:rPr lang="en-US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tương</a:t>
            </a:r>
            <a:r>
              <a:rPr lang="en-US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320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chuyên</a:t>
            </a:r>
            <a:r>
              <a:rPr lang="en-US" sz="320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sz="320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Bộ</a:t>
            </a:r>
            <a:r>
              <a:rPr lang="en-US" sz="320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320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huấn</a:t>
            </a:r>
            <a:r>
              <a:rPr lang="en-US" sz="320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thống</a:t>
            </a:r>
            <a:r>
              <a:rPr lang="en-US" sz="320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nhất</a:t>
            </a:r>
            <a:r>
              <a:rPr lang="en-US" sz="320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320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từng</a:t>
            </a:r>
            <a:r>
              <a:rPr lang="en-US" sz="320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môn</a:t>
            </a:r>
            <a:r>
              <a:rPr lang="en-US" sz="3200" dirty="0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1A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nl-NL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800"/>
              </a:spcAft>
            </a:pPr>
            <a:r>
              <a:rPr lang="nl-NL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nl-NL" sz="3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 trắc nghiệm</a:t>
            </a:r>
            <a:r>
              <a:rPr lang="nl-NL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nl-NL" sz="3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(chỉ làm ở mức NB và TH</a:t>
            </a:r>
            <a:r>
              <a:rPr lang="nl-NL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VD: 4,0 điểm, gồm </a:t>
            </a:r>
            <a:r>
              <a:rPr lang="en-US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nl-NL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câu hỏi ở mức độ nhận biết, ... câu ở mức độ thông hiểu.</a:t>
            </a:r>
            <a:r>
              <a:rPr lang="nl-NL" sz="3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(Tùy theo điều kiện thực tế của địa phương)</a:t>
            </a:r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800"/>
              </a:spcAft>
            </a:pPr>
            <a:r>
              <a:rPr lang="nl-NL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nl-NL" sz="3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 tự luận</a:t>
            </a:r>
            <a:r>
              <a:rPr lang="nl-NL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VD: 6,0 điểm</a:t>
            </a:r>
            <a:r>
              <a:rPr lang="nl-NL" sz="3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nl-NL" sz="3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 biết: ... điểm; Thông hiểu: ...  điểm; Vận dụng: ... điểm; Vận dụng cao: .... điểm)</a:t>
            </a:r>
            <a:r>
              <a:rPr lang="nl-NL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nl-NL" sz="3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* Nếu KT cuối kì: </a:t>
            </a:r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nl-NL" sz="3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Nội dung nửa đầu học kì: ...%  (... điểm): (chiếm tỉ lệ 20 – 25%) </a:t>
            </a:r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nl-NL" sz="3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Nội dung nửa cuối học kì: ...%  (... điểm): (chiếm tỉ lệ 75 – 80%) 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220523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762C3E-1487-42CB-9E23-118A35933C8D}"/>
              </a:ext>
            </a:extLst>
          </p:cNvPr>
          <p:cNvSpPr txBox="1"/>
          <p:nvPr/>
        </p:nvSpPr>
        <p:spPr>
          <a:xfrm>
            <a:off x="206237" y="289345"/>
            <a:ext cx="11233702" cy="1222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nl-NL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Minh họa các bước xây dựng MT đề KT: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nl-NL" sz="32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Bước 1: Thả tổng điểm từng mức độ vào MT</a:t>
            </a:r>
            <a:r>
              <a:rPr lang="nl-NL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4EEDF46-17C6-42D5-A4CA-AADB1FFAEF53}"/>
              </a:ext>
            </a:extLst>
          </p:cNvPr>
          <p:cNvPicPr/>
          <p:nvPr/>
        </p:nvPicPr>
        <p:blipFill rotWithShape="1">
          <a:blip r:embed="rId2"/>
          <a:srcRect l="3142" t="12646" r="4624" b="4246"/>
          <a:stretch/>
        </p:blipFill>
        <p:spPr bwMode="auto">
          <a:xfrm>
            <a:off x="752061" y="1512179"/>
            <a:ext cx="11055626" cy="50564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13689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5512C45C-DDBE-445E-962B-013D27DC9EF1}"/>
              </a:ext>
            </a:extLst>
          </p:cNvPr>
          <p:cNvSpPr txBox="1"/>
          <p:nvPr/>
        </p:nvSpPr>
        <p:spPr>
          <a:xfrm>
            <a:off x="365263" y="330702"/>
            <a:ext cx="9424780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nl-NL" sz="32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Bước 2: Tính điểm số cho từng chủ đề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3D27BE3-8693-4893-9800-C37D20B8453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58053" y="1119987"/>
            <a:ext cx="10284929" cy="3014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672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1419974-2AB7-45C8-AF04-A605787D1D3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55375" y="377688"/>
            <a:ext cx="6192078" cy="155050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30E74A3-A0A9-4974-A770-4CBB4CDA0062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862218" y="2464903"/>
            <a:ext cx="10627417" cy="4094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50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CF46B2B-2D88-409C-9BD0-E99BC3B661BA}"/>
              </a:ext>
            </a:extLst>
          </p:cNvPr>
          <p:cNvSpPr txBox="1"/>
          <p:nvPr/>
        </p:nvSpPr>
        <p:spPr>
          <a:xfrm>
            <a:off x="245991" y="290251"/>
            <a:ext cx="11770417" cy="1222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nl-NL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Bước 3: </a:t>
            </a:r>
            <a:r>
              <a:rPr lang="nl-NL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 tổng số câu TN, tổng số ý TL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nl-NL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Bước 4:  </a:t>
            </a:r>
            <a:r>
              <a:rPr lang="nl-NL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 số câu TN theo tỉ lệ mức độ, còn lại đẩy vào tự luận</a:t>
            </a:r>
            <a:r>
              <a:rPr lang="nl-NL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555DA86-7F6B-4300-9822-58DABF9D1D1B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67749" y="1513086"/>
            <a:ext cx="11360425" cy="4977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757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4ED9D83-C22F-48D7-B0E7-E88AFF9CAAC1}"/>
              </a:ext>
            </a:extLst>
          </p:cNvPr>
          <p:cNvSpPr txBox="1"/>
          <p:nvPr/>
        </p:nvSpPr>
        <p:spPr>
          <a:xfrm>
            <a:off x="285749" y="369280"/>
            <a:ext cx="11591511" cy="35357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nl-NL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Xây dựng bảng đặc tả: 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nl-NL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Thả số thứ tự câu theo thứ tự mạch kiến thức.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nl-NL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Chẻ nhỏ yêu cầu cần đạt trong CTGDPT 2018 để thuận lợi trong quá trình xây dựng đề.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nl-NL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Việc phân chia các mứa độ nhận thức dựa vào bảng CTGDPT 2018 </a:t>
            </a:r>
            <a:r>
              <a:rPr lang="nl-NL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trang 83, 84</a:t>
            </a:r>
            <a:r>
              <a:rPr lang="nl-NL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(chú ý các động từ).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CF9232-19EE-4B9E-BE77-F8B22EA4D84B}"/>
              </a:ext>
            </a:extLst>
          </p:cNvPr>
          <p:cNvSpPr txBox="1"/>
          <p:nvPr/>
        </p:nvSpPr>
        <p:spPr>
          <a:xfrm>
            <a:off x="285749" y="3905056"/>
            <a:ext cx="11620502" cy="16331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nl-NL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Xây dựng đề kiểm tra:  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nl-NL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Bám vào yêu cầu cần đạt để xây dựng đề kiểm tra cho phù hợp.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nl-NL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198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539</Words>
  <Application>Microsoft Office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Hải Lê</dc:creator>
  <cp:lastModifiedBy>Hải Lê</cp:lastModifiedBy>
  <cp:revision>19</cp:revision>
  <dcterms:created xsi:type="dcterms:W3CDTF">2022-10-23T06:33:18Z</dcterms:created>
  <dcterms:modified xsi:type="dcterms:W3CDTF">2022-10-23T07:09:08Z</dcterms:modified>
</cp:coreProperties>
</file>