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4"/>
  </p:notesMasterIdLst>
  <p:sldIdLst>
    <p:sldId id="256" r:id="rId4"/>
    <p:sldId id="270" r:id="rId5"/>
    <p:sldId id="259" r:id="rId6"/>
    <p:sldId id="271" r:id="rId7"/>
    <p:sldId id="272" r:id="rId8"/>
    <p:sldId id="300" r:id="rId9"/>
    <p:sldId id="301" r:id="rId10"/>
    <p:sldId id="261" r:id="rId11"/>
    <p:sldId id="307" r:id="rId12"/>
    <p:sldId id="303" r:id="rId13"/>
    <p:sldId id="304" r:id="rId14"/>
    <p:sldId id="305" r:id="rId15"/>
    <p:sldId id="306" r:id="rId16"/>
    <p:sldId id="308" r:id="rId17"/>
    <p:sldId id="309" r:id="rId18"/>
    <p:sldId id="310" r:id="rId19"/>
    <p:sldId id="311" r:id="rId20"/>
    <p:sldId id="312" r:id="rId21"/>
    <p:sldId id="314" r:id="rId22"/>
    <p:sldId id="315" r:id="rId23"/>
    <p:sldId id="316" r:id="rId24"/>
    <p:sldId id="317" r:id="rId25"/>
    <p:sldId id="318" r:id="rId26"/>
    <p:sldId id="260" r:id="rId27"/>
    <p:sldId id="275" r:id="rId28"/>
    <p:sldId id="320" r:id="rId29"/>
    <p:sldId id="321" r:id="rId30"/>
    <p:sldId id="292" r:id="rId31"/>
    <p:sldId id="322" r:id="rId32"/>
    <p:sldId id="324" r:id="rId33"/>
    <p:sldId id="325" r:id="rId34"/>
    <p:sldId id="326" r:id="rId35"/>
    <p:sldId id="327" r:id="rId36"/>
    <p:sldId id="328" r:id="rId37"/>
    <p:sldId id="329" r:id="rId38"/>
    <p:sldId id="331" r:id="rId39"/>
    <p:sldId id="332" r:id="rId40"/>
    <p:sldId id="333" r:id="rId41"/>
    <p:sldId id="334" r:id="rId42"/>
    <p:sldId id="279" r:id="rId43"/>
    <p:sldId id="335" r:id="rId44"/>
    <p:sldId id="337" r:id="rId45"/>
    <p:sldId id="338" r:id="rId46"/>
    <p:sldId id="340" r:id="rId47"/>
    <p:sldId id="341" r:id="rId48"/>
    <p:sldId id="339" r:id="rId49"/>
    <p:sldId id="277" r:id="rId50"/>
    <p:sldId id="342" r:id="rId51"/>
    <p:sldId id="344" r:id="rId52"/>
    <p:sldId id="345" r:id="rId53"/>
    <p:sldId id="346" r:id="rId54"/>
    <p:sldId id="347" r:id="rId55"/>
    <p:sldId id="348" r:id="rId56"/>
    <p:sldId id="278" r:id="rId57"/>
    <p:sldId id="349" r:id="rId58"/>
    <p:sldId id="351" r:id="rId59"/>
    <p:sldId id="352" r:id="rId60"/>
    <p:sldId id="353" r:id="rId61"/>
    <p:sldId id="266" r:id="rId62"/>
    <p:sldId id="268" r:id="rId63"/>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Cambria Math" panose="02040503050406030204" pitchFamily="18" charset="0"/>
      <p:regular r:id="rId71"/>
    </p:embeddedFont>
    <p:embeddedFont>
      <p:font typeface="Playfair Display Bold" panose="020B0604020202020204"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883" autoAdjust="0"/>
  </p:normalViewPr>
  <p:slideViewPr>
    <p:cSldViewPr>
      <p:cViewPr>
        <p:scale>
          <a:sx n="33" d="100"/>
          <a:sy n="33" d="100"/>
        </p:scale>
        <p:origin x="2934" y="13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2.fntdata"/><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A6921-3CDE-4FEC-B681-2CDFFB0F752F}"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3F45D-F519-4FF3-825F-E98CEB21DF6A}" type="slidenum">
              <a:rPr lang="en-US" smtClean="0"/>
              <a:t>‹#›</a:t>
            </a:fld>
            <a:endParaRPr lang="en-US"/>
          </a:p>
        </p:txBody>
      </p:sp>
    </p:spTree>
    <p:extLst>
      <p:ext uri="{BB962C8B-B14F-4D97-AF65-F5344CB8AC3E}">
        <p14:creationId xmlns:p14="http://schemas.microsoft.com/office/powerpoint/2010/main" val="3037022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23F45D-F519-4FF3-825F-E98CEB21DF6A}" type="slidenum">
              <a:rPr lang="en-US" smtClean="0"/>
              <a:t>1</a:t>
            </a:fld>
            <a:endParaRPr lang="en-US"/>
          </a:p>
        </p:txBody>
      </p:sp>
    </p:spTree>
    <p:extLst>
      <p:ext uri="{BB962C8B-B14F-4D97-AF65-F5344CB8AC3E}">
        <p14:creationId xmlns:p14="http://schemas.microsoft.com/office/powerpoint/2010/main" val="218480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6082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094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23F45D-F519-4FF3-825F-E98CEB21DF6A}" type="slidenum">
              <a:rPr lang="en-US" smtClean="0"/>
              <a:t>10</a:t>
            </a:fld>
            <a:endParaRPr lang="en-US"/>
          </a:p>
        </p:txBody>
      </p:sp>
    </p:spTree>
    <p:extLst>
      <p:ext uri="{BB962C8B-B14F-4D97-AF65-F5344CB8AC3E}">
        <p14:creationId xmlns:p14="http://schemas.microsoft.com/office/powerpoint/2010/main" val="380740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134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075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099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4293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1810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3463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16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13974F-044A-5694-5AB4-47A90741FFD3}"/>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369D6CD-347D-C72D-EE7E-E27F5C0D853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85BF856-3B8C-6398-839E-5E41A0AFDFBE}"/>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C6DD1187-20CE-D8DE-9BE4-62EC37CE20A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DFB21B22-648E-75AE-3584-82CF72A7153E}"/>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15871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9FA7B9-A51F-B862-C026-E8E80391308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60F62D5-EA72-03E1-2F17-BEFD5D85F1A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7B256EC-8DEE-7125-7DA1-F6EA2157D792}"/>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D5F2CB21-2916-C081-06BA-607911149DE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0C185BEB-054E-47AA-9716-D7EC5602C6B2}"/>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5590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A529-3C4F-88B0-FE87-4E82DAAFB6C5}"/>
              </a:ext>
            </a:extLst>
          </p:cNvPr>
          <p:cNvSpPr>
            <a:spLocks noGrp="1"/>
          </p:cNvSpPr>
          <p:nvPr>
            <p:ph type="title"/>
          </p:nvPr>
        </p:nvSpPr>
        <p:spPr>
          <a:xfrm>
            <a:off x="1247775" y="2564608"/>
            <a:ext cx="15773400" cy="4279106"/>
          </a:xfrm>
        </p:spPr>
        <p:txBody>
          <a:bodyPr anchor="b"/>
          <a:lstStyle>
            <a:lvl1pPr>
              <a:defRPr sz="9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B2B753A-CDCE-51DF-678E-B9723955AD7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DD1E5B2-7452-E892-7D62-1B31810E867C}"/>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050C9787-9FAB-734D-BD3E-282F8820EAC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B4F526B3-DE2E-C3BF-D124-78CBDA56AF1E}"/>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9725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361623-1906-1D50-240D-4043E3C0F48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4736331-B522-BEFA-5054-D9EB8C4F509C}"/>
              </a:ext>
            </a:extLst>
          </p:cNvPr>
          <p:cNvSpPr>
            <a:spLocks noGrp="1"/>
          </p:cNvSpPr>
          <p:nvPr>
            <p:ph sz="half" idx="1"/>
          </p:nvPr>
        </p:nvSpPr>
        <p:spPr>
          <a:xfrm>
            <a:off x="1257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3F395A7-31FA-190D-C0C7-C27B0F839D86}"/>
              </a:ext>
            </a:extLst>
          </p:cNvPr>
          <p:cNvSpPr>
            <a:spLocks noGrp="1"/>
          </p:cNvSpPr>
          <p:nvPr>
            <p:ph sz="half" idx="2"/>
          </p:nvPr>
        </p:nvSpPr>
        <p:spPr>
          <a:xfrm>
            <a:off x="9258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175FE0E7-4C89-8680-A769-E4F832B2829A}"/>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EEFFE0C8-38D1-CEAB-95C1-D0C926EF40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41DE8262-C12F-9FF0-5309-C19DD754D09C}"/>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36494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D67F60-56C0-0BB8-7CB1-A03473BC40C7}"/>
              </a:ext>
            </a:extLst>
          </p:cNvPr>
          <p:cNvSpPr>
            <a:spLocks noGrp="1"/>
          </p:cNvSpPr>
          <p:nvPr>
            <p:ph type="title"/>
          </p:nvPr>
        </p:nvSpPr>
        <p:spPr>
          <a:xfrm>
            <a:off x="1259682" y="547688"/>
            <a:ext cx="15773400" cy="198834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9D92F02-F1AF-E6FD-79AE-89E58AF9F31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36F5A83-53FB-E7A9-5919-57FB00D4393E}"/>
              </a:ext>
            </a:extLst>
          </p:cNvPr>
          <p:cNvSpPr>
            <a:spLocks noGrp="1"/>
          </p:cNvSpPr>
          <p:nvPr>
            <p:ph sz="half" idx="2"/>
          </p:nvPr>
        </p:nvSpPr>
        <p:spPr>
          <a:xfrm>
            <a:off x="1259683" y="3757613"/>
            <a:ext cx="7736681"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648B628-45F9-63BE-1CD2-524B80DD3D6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A938A60-CA4C-6F73-AAEC-F9C113E5A6F6}"/>
              </a:ext>
            </a:extLst>
          </p:cNvPr>
          <p:cNvSpPr>
            <a:spLocks noGrp="1"/>
          </p:cNvSpPr>
          <p:nvPr>
            <p:ph sz="quarter" idx="4"/>
          </p:nvPr>
        </p:nvSpPr>
        <p:spPr>
          <a:xfrm>
            <a:off x="9258300" y="3757613"/>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FD4C244-C681-65AA-6C27-4382A7289E20}"/>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id="{CFF1A43E-F0CE-FC19-F5B2-A6907AD95F2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id="{80FCAB18-D65E-CD9F-36DC-0FB4D57C92CB}"/>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14756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41C457-1F9E-EF54-0603-758F8A12A23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546E00-5BFF-5E63-012D-C09C77F28D7B}"/>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id="{1D1EB6C6-3B34-DA3B-99BF-085600B1F93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id="{BAB24AF0-D20C-1842-D22F-6CB69DBF5E48}"/>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76515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B97B97E-805B-0B02-A930-5F4A2F658D61}"/>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id="{7771C5FF-7F89-346E-BA3C-C759630A423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id="{AD44913C-AFF5-6044-32ED-503015765930}"/>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18450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4897EB-8514-AD56-E351-EDE6ABAC9BE6}"/>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5B5ACAB-71C1-4717-4198-06A02B9FA2A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3FB071C-0CDD-0E22-68B1-994BFB9E49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2C01CF7-8E64-EC9E-0CF2-72DB4174472F}"/>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93E84AEB-92EB-DD79-2576-5D56CE83E7D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BD0074B5-2A47-FCA4-6D7C-2A0703EB050C}"/>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3498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A4A5E8-7FD9-30A6-0909-7614776D537F}"/>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7CEE359-09A0-D8BC-EC2D-BF9947D48F7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Chỗ dành sẵn cho Văn bản 3">
            <a:extLst>
              <a:ext uri="{FF2B5EF4-FFF2-40B4-BE49-F238E27FC236}">
                <a16:creationId xmlns:a16="http://schemas.microsoft.com/office/drawing/2014/main" id="{E94A715C-2C88-8C85-026F-491BFC96CF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3BAE7EC-D011-F2CB-026E-6B8E4BA87A17}"/>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2796A64E-BABA-7665-8A71-150A36CEE82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A6229E51-023B-A8FF-4C62-AF80F65628BF}"/>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9373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B9422D-6DE1-2EDE-E18F-DF1A687CD50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C1E0909-E8CC-3B83-BA75-2DC5FAE98FA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1F2360-F383-7DA2-6635-08606E7CA698}"/>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D9DB52E3-A094-5FAA-5E7E-B9079B2B5BB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B6176983-8536-B3DF-FA63-7D8BE085ACAD}"/>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26863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1AE83BD-54C6-599A-4B37-0192F5C118FC}"/>
              </a:ext>
            </a:extLst>
          </p:cNvPr>
          <p:cNvSpPr>
            <a:spLocks noGrp="1"/>
          </p:cNvSpPr>
          <p:nvPr>
            <p:ph type="title" orient="vert"/>
          </p:nvPr>
        </p:nvSpPr>
        <p:spPr>
          <a:xfrm>
            <a:off x="13087350" y="547688"/>
            <a:ext cx="3943350" cy="8717757"/>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95257D-8561-F54C-0374-894F54BF5F36}"/>
              </a:ext>
            </a:extLst>
          </p:cNvPr>
          <p:cNvSpPr>
            <a:spLocks noGrp="1"/>
          </p:cNvSpPr>
          <p:nvPr>
            <p:ph type="body" orient="vert" idx="1"/>
          </p:nvPr>
        </p:nvSpPr>
        <p:spPr>
          <a:xfrm>
            <a:off x="1257300" y="547688"/>
            <a:ext cx="11601450" cy="871775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B3F583D-2BEE-3DA1-994E-F4A3F7E27922}"/>
              </a:ext>
            </a:extLst>
          </p:cNvPr>
          <p:cNvSpPr>
            <a:spLocks noGrp="1"/>
          </p:cNvSpPr>
          <p:nvPr>
            <p:ph type="dt" sz="half" idx="10"/>
          </p:nvPr>
        </p:nvSpPr>
        <p:spPr/>
        <p:txBody>
          <a:body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22BF1A07-041D-5022-6EEE-C4AFF3E97CD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BD028D24-9017-6F7A-DF5A-E2B8A702864D}"/>
              </a:ext>
            </a:extLst>
          </p:cNvPr>
          <p:cNvSpPr>
            <a:spLocks noGrp="1"/>
          </p:cNvSpPr>
          <p:nvPr>
            <p:ph type="sldNum" sz="quarter" idx="12"/>
          </p:nvPr>
        </p:nvSpPr>
        <p:spPr/>
        <p:txBody>
          <a:body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36082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4" name="Google Shape;14;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5" name="Google Shape;15;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6" name="Google Shape;16;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91817446"/>
      </p:ext>
    </p:extLst>
  </p:cSld>
  <p:clrMapOvr>
    <a:masterClrMapping/>
  </p:clrMapOvr>
  <p:transition spd="med">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1" name="Google Shape;21;p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2" name="Google Shape;22;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7065440"/>
      </p:ext>
    </p:extLst>
  </p:cSld>
  <p:clrMapOvr>
    <a:masterClrMapping/>
  </p:clrMapOvr>
  <p:transition spd="med">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6" name="Google Shape;26;p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7" name="Google Shape;27;p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 name="Google Shape;28;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50152368"/>
      </p:ext>
    </p:extLst>
  </p:cSld>
  <p:clrMapOvr>
    <a:masterClrMapping/>
  </p:clrMapOvr>
  <p:transition spd="med">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4" name="Google Shape;34;p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2642427"/>
      </p:ext>
    </p:extLst>
  </p:cSld>
  <p:clrMapOvr>
    <a:masterClrMapping/>
  </p:clrMapOvr>
  <p:transition spd="med">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39" name="Google Shape;39;p1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1" name="Google Shape;41;p1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3" name="Google Shape;43;p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4" name="Google Shape;44;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2498849"/>
      </p:ext>
    </p:extLst>
  </p:cSld>
  <p:clrMapOvr>
    <a:masterClrMapping/>
  </p:clrMapOvr>
  <p:transition spd="med">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8" name="Google Shape;48;p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9" name="Google Shape;49;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6042184"/>
      </p:ext>
    </p:extLst>
  </p:cSld>
  <p:clrMapOvr>
    <a:masterClrMapping/>
  </p:clrMapOvr>
  <p:transition spd="med">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2" name="Google Shape;52;p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80488"/>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7" name="Google Shape;57;p1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8" name="Google Shape;58;p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9" name="Google Shape;59;p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7315435"/>
      </p:ext>
    </p:extLst>
  </p:cSld>
  <p:clrMapOvr>
    <a:masterClrMapping/>
  </p:clrMapOvr>
  <p:transition spd="med">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7774782" y="1481138"/>
            <a:ext cx="9258300" cy="7310438"/>
          </a:xfrm>
          <a:prstGeom prst="rect">
            <a:avLst/>
          </a:prstGeom>
          <a:noFill/>
          <a:ln>
            <a:noFill/>
          </a:ln>
        </p:spPr>
      </p:sp>
      <p:sp>
        <p:nvSpPr>
          <p:cNvPr id="64" name="Google Shape;64;p1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5" name="Google Shape;65;p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6" name="Google Shape;66;p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3711167"/>
      </p:ext>
    </p:extLst>
  </p:cSld>
  <p:clrMapOvr>
    <a:masterClrMapping/>
  </p:clrMapOvr>
  <p:transition spd="med">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2" name="Google Shape;72;p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4265047"/>
      </p:ext>
    </p:extLst>
  </p:cSld>
  <p:clrMapOvr>
    <a:masterClrMapping/>
  </p:clrMapOvr>
  <p:transition spd="med">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8" name="Google Shape;78;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262827"/>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975B7B9-2192-E9D7-CFBD-025FE7CE5ED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3D1EFE5-650D-39C0-4425-07102AF71A1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0DD32A3-E057-DF5A-62EE-DE64044BDCD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C87F4A3-B777-42BE-8E59-3D3117FFDC1C}" type="datetimeFigureOut">
              <a:rPr lang="en-US" smtClean="0">
                <a:solidFill>
                  <a:prstClr val="black">
                    <a:tint val="75000"/>
                  </a:prstClr>
                </a:solidFill>
              </a:rPr>
              <a:pPr defTabSz="1371600"/>
              <a:t>9/3/2023</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6B1F62B8-A249-9507-2A30-2E15BE9AD62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4AFE2489-5BC5-CD4E-D113-7173503F095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3763793-E59A-4F2B-82AD-CFFFDA2A76D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45933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vi-VN"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vi-VN"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21848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00.png"/><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0.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6.png"/><Relationship Id="rId3" Type="http://schemas.openxmlformats.org/officeDocument/2006/relationships/image" Target="../media/image7.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image" Target="../media/image6.png"/><Relationship Id="rId16" Type="http://schemas.openxmlformats.org/officeDocument/2006/relationships/image" Target="../media/image140.png"/><Relationship Id="rId1" Type="http://schemas.openxmlformats.org/officeDocument/2006/relationships/slideLayout" Target="../slideLayouts/slideLayout7.xml"/><Relationship Id="rId11" Type="http://schemas.openxmlformats.org/officeDocument/2006/relationships/image" Target="../media/image11.png"/><Relationship Id="rId15" Type="http://schemas.openxmlformats.org/officeDocument/2006/relationships/image" Target="../media/image15.svg"/><Relationship Id="rId10" Type="http://schemas.openxmlformats.org/officeDocument/2006/relationships/image" Target="../media/image10.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1.wdp"/><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3" Type="http://schemas.openxmlformats.org/officeDocument/2006/relationships/image" Target="../media/image19.png"/><Relationship Id="rId3" Type="http://schemas.openxmlformats.org/officeDocument/2006/relationships/image" Target="../media/image7.svg"/><Relationship Id="rId7" Type="http://schemas.openxmlformats.org/officeDocument/2006/relationships/image" Target="../media/image15.svg"/><Relationship Id="rId12" Type="http://schemas.openxmlformats.org/officeDocument/2006/relationships/image" Target="../media/image18.png"/><Relationship Id="rId2" Type="http://schemas.openxmlformats.org/officeDocument/2006/relationships/image" Target="../media/image6.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svg"/><Relationship Id="rId15" Type="http://schemas.openxmlformats.org/officeDocument/2006/relationships/image" Target="../media/image21.png"/><Relationship Id="rId4" Type="http://schemas.openxmlformats.org/officeDocument/2006/relationships/image" Target="../media/image12.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2.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9.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0.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png"/><Relationship Id="rId5" Type="http://schemas.openxmlformats.org/officeDocument/2006/relationships/image" Target="../media/image13.sv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3.pn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5.png"/><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79.png"/><Relationship Id="rId4" Type="http://schemas.openxmlformats.org/officeDocument/2006/relationships/image" Target="../media/image78.sv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79.png"/><Relationship Id="rId4" Type="http://schemas.openxmlformats.org/officeDocument/2006/relationships/image" Target="../media/image78.svg"/></Relationships>
</file>

<file path=ppt/slides/_rels/slide49.xml.rels><?xml version="1.0" encoding="UTF-8" standalone="yes"?>
<Relationships xmlns="http://schemas.openxmlformats.org/package/2006/relationships"><Relationship Id="rId39" Type="http://schemas.openxmlformats.org/officeDocument/2006/relationships/image" Target="../media/image790.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79.png"/><Relationship Id="rId4" Type="http://schemas.openxmlformats.org/officeDocument/2006/relationships/image" Target="../media/image78.svg"/></Relationships>
</file>

<file path=ppt/slides/_rels/slide5.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20.png"/><Relationship Id="rId3" Type="http://schemas.openxmlformats.org/officeDocument/2006/relationships/image" Target="../media/image7.svg"/><Relationship Id="rId7" Type="http://schemas.openxmlformats.org/officeDocument/2006/relationships/image" Target="../media/image15.svg"/><Relationship Id="rId12" Type="http://schemas.openxmlformats.org/officeDocument/2006/relationships/image" Target="../media/image28.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13.svg"/><Relationship Id="rId15" Type="http://schemas.openxmlformats.org/officeDocument/2006/relationships/image" Target="../media/image31.png"/><Relationship Id="rId19" Type="http://schemas.openxmlformats.org/officeDocument/2006/relationships/image" Target="../media/image22.png"/><Relationship Id="rId4" Type="http://schemas.openxmlformats.org/officeDocument/2006/relationships/image" Target="../media/image12.png"/><Relationship Id="rId14"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79.png"/><Relationship Id="rId4" Type="http://schemas.openxmlformats.org/officeDocument/2006/relationships/image" Target="../media/image78.sv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79.png"/><Relationship Id="rId4" Type="http://schemas.openxmlformats.org/officeDocument/2006/relationships/image" Target="../media/image78.sv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79.png"/><Relationship Id="rId4" Type="http://schemas.openxmlformats.org/officeDocument/2006/relationships/image" Target="../media/image78.svg"/></Relationships>
</file>

<file path=ppt/slides/_rels/slide53.xml.rels><?xml version="1.0" encoding="UTF-8" standalone="yes"?>
<Relationships xmlns="http://schemas.openxmlformats.org/package/2006/relationships"><Relationship Id="rId39" Type="http://schemas.openxmlformats.org/officeDocument/2006/relationships/image" Target="../media/image80.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microsoft.com/office/2007/relationships/hdphoto" Target="../media/hdphoto5.wdp"/><Relationship Id="rId40"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78.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11" Type="http://schemas.openxmlformats.org/officeDocument/2006/relationships/image" Target="../media/image82.png"/><Relationship Id="rId10"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7.xml"/><Relationship Id="rId4" Type="http://schemas.microsoft.com/office/2007/relationships/hdphoto" Target="../media/hdphoto6.wdp"/></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7.xml"/><Relationship Id="rId4" Type="http://schemas.microsoft.com/office/2007/relationships/hdphoto" Target="../media/hdphoto6.wdp"/></Relationships>
</file>

<file path=ppt/slides/_rels/slide57.xml.rels><?xml version="1.0" encoding="UTF-8" standalone="yes"?>
<Relationships xmlns="http://schemas.openxmlformats.org/package/2006/relationships"><Relationship Id="rId13" Type="http://schemas.openxmlformats.org/officeDocument/2006/relationships/image" Target="../media/image86.png"/><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7.xml"/><Relationship Id="rId4" Type="http://schemas.microsoft.com/office/2007/relationships/hdphoto" Target="../media/hdphoto6.wdp"/></Relationships>
</file>

<file path=ppt/slides/_rels/slide58.xml.rels><?xml version="1.0" encoding="UTF-8" standalone="yes"?>
<Relationships xmlns="http://schemas.openxmlformats.org/package/2006/relationships"><Relationship Id="rId13" Type="http://schemas.openxmlformats.org/officeDocument/2006/relationships/image" Target="../media/image87.png"/><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7.xml"/><Relationship Id="rId4" Type="http://schemas.microsoft.com/office/2007/relationships/hdphoto" Target="../media/hdphoto6.wdp"/><Relationship Id="rId1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3.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35.png"/><Relationship Id="rId3" Type="http://schemas.openxmlformats.org/officeDocument/2006/relationships/image" Target="../media/image7.svg"/><Relationship Id="rId7" Type="http://schemas.openxmlformats.org/officeDocument/2006/relationships/image" Target="../media/image15.svg"/><Relationship Id="rId12" Type="http://schemas.openxmlformats.org/officeDocument/2006/relationships/image" Target="../media/image19.png"/><Relationship Id="rId17" Type="http://schemas.openxmlformats.org/officeDocument/2006/relationships/image" Target="../media/image34.png"/><Relationship Id="rId2" Type="http://schemas.openxmlformats.org/officeDocument/2006/relationships/image" Target="../media/image6.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2.png"/><Relationship Id="rId5" Type="http://schemas.openxmlformats.org/officeDocument/2006/relationships/image" Target="../media/image13.svg"/><Relationship Id="rId15" Type="http://schemas.openxmlformats.org/officeDocument/2006/relationships/image" Target="../media/image22.png"/><Relationship Id="rId19" Type="http://schemas.openxmlformats.org/officeDocument/2006/relationships/image" Target="../media/image36.png"/><Relationship Id="rId4" Type="http://schemas.openxmlformats.org/officeDocument/2006/relationships/image" Target="../media/image12.png"/><Relationship Id="rId1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png"/><Relationship Id="rId5" Type="http://schemas.openxmlformats.org/officeDocument/2006/relationships/image" Target="../media/image13.sv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6000"/>
          </a:blip>
          <a:srcRect t="31103" b="31103"/>
          <a:stretch>
            <a:fillRect/>
          </a:stretch>
        </p:blipFill>
        <p:spPr>
          <a:xfrm>
            <a:off x="0" y="0"/>
            <a:ext cx="18288000" cy="10287000"/>
          </a:xfrm>
          <a:prstGeom prst="rect">
            <a:avLst/>
          </a:prstGeom>
        </p:spPr>
      </p:pic>
      <p:pic>
        <p:nvPicPr>
          <p:cNvPr id="6" name="Picture 6"/>
          <p:cNvPicPr>
            <a:picLocks noChangeAspect="1"/>
          </p:cNvPicPr>
          <p:nvPr/>
        </p:nvPicPr>
        <p:blipFill>
          <a:blip r:embed="rId4"/>
          <a:srcRect l="2888" r="2888"/>
          <a:stretch>
            <a:fillRect/>
          </a:stretch>
        </p:blipFill>
        <p:spPr>
          <a:xfrm rot="-5514009">
            <a:off x="5528208" y="-1525105"/>
            <a:ext cx="6130756" cy="12723686"/>
          </a:xfrm>
          <a:prstGeom prst="rect">
            <a:avLst/>
          </a:prstGeom>
        </p:spPr>
      </p:pic>
      <p:pic>
        <p:nvPicPr>
          <p:cNvPr id="12" name="Picture 12"/>
          <p:cNvPicPr>
            <a:picLocks noChangeAspect="1"/>
          </p:cNvPicPr>
          <p:nvPr/>
        </p:nvPicPr>
        <p:blipFill>
          <a:blip r:embed="rId5"/>
          <a:srcRect/>
          <a:stretch>
            <a:fillRect/>
          </a:stretch>
        </p:blipFill>
        <p:spPr>
          <a:xfrm rot="183673">
            <a:off x="12677676" y="6378711"/>
            <a:ext cx="2424849" cy="2389959"/>
          </a:xfrm>
          <a:prstGeom prst="rect">
            <a:avLst/>
          </a:prstGeom>
        </p:spPr>
      </p:pic>
      <p:pic>
        <p:nvPicPr>
          <p:cNvPr id="13" name="Picture 13"/>
          <p:cNvPicPr>
            <a:picLocks noChangeAspect="1"/>
          </p:cNvPicPr>
          <p:nvPr/>
        </p:nvPicPr>
        <p:blipFill>
          <a:blip r:embed="rId6"/>
          <a:srcRect/>
          <a:stretch>
            <a:fillRect/>
          </a:stretch>
        </p:blipFill>
        <p:spPr>
          <a:xfrm rot="-1495375">
            <a:off x="12396097" y="6266884"/>
            <a:ext cx="1093111" cy="371202"/>
          </a:xfrm>
          <a:prstGeom prst="rect">
            <a:avLst/>
          </a:prstGeom>
        </p:spPr>
      </p:pic>
      <p:sp>
        <p:nvSpPr>
          <p:cNvPr id="15" name="Rectangle 14"/>
          <p:cNvSpPr/>
          <p:nvPr/>
        </p:nvSpPr>
        <p:spPr>
          <a:xfrm>
            <a:off x="3496152" y="2633876"/>
            <a:ext cx="10895712" cy="4939814"/>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000" b="1" i="0" u="none" strike="noStrike" kern="0" cap="none" spc="0" normalizeH="0" baseline="0" noProof="0" dirty="0">
                <a:ln>
                  <a:noFill/>
                </a:ln>
                <a:effectLst>
                  <a:outerShdw blurRad="38100" dist="38100" dir="2700000" algn="tl">
                    <a:srgbClr val="000000">
                      <a:alpha val="43137"/>
                    </a:srgbClr>
                  </a:outerShdw>
                </a:effectLst>
                <a:uLnTx/>
                <a:uFillTx/>
                <a:latin typeface="Arial"/>
                <a:sym typeface="Montserrat"/>
              </a:rPr>
              <a:t>CHÀO MỪNG CÁC EM </a:t>
            </a:r>
            <a:br>
              <a:rPr kumimoji="0" lang="en-US" sz="7000" b="1" i="0" u="none" strike="noStrike" kern="0" cap="none" spc="0" normalizeH="0" baseline="0" noProof="0" dirty="0">
                <a:ln>
                  <a:noFill/>
                </a:ln>
                <a:effectLst>
                  <a:outerShdw blurRad="38100" dist="38100" dir="2700000" algn="tl">
                    <a:srgbClr val="000000">
                      <a:alpha val="43137"/>
                    </a:srgbClr>
                  </a:outerShdw>
                </a:effectLst>
                <a:uLnTx/>
                <a:uFillTx/>
                <a:latin typeface="Arial"/>
                <a:sym typeface="Montserrat"/>
              </a:rPr>
            </a:br>
            <a:r>
              <a:rPr kumimoji="0" lang="en-US" sz="7000" b="1" i="0" u="none" strike="noStrike" kern="0" cap="none" spc="0" normalizeH="0" baseline="0" noProof="0" dirty="0">
                <a:ln>
                  <a:noFill/>
                </a:ln>
                <a:effectLst>
                  <a:outerShdw blurRad="38100" dist="38100" dir="2700000" algn="tl">
                    <a:srgbClr val="000000">
                      <a:alpha val="43137"/>
                    </a:srgbClr>
                  </a:outerShdw>
                </a:effectLst>
                <a:uLnTx/>
                <a:uFillTx/>
                <a:latin typeface="Arial"/>
                <a:sym typeface="Montserrat"/>
              </a:rPr>
              <a:t>ĐẾN VỚI TIẾT HỌC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000" b="1" i="0" u="none" strike="noStrike" kern="0" cap="none" spc="0" normalizeH="0" baseline="0" noProof="0" dirty="0">
                <a:ln>
                  <a:noFill/>
                </a:ln>
                <a:effectLst>
                  <a:outerShdw blurRad="38100" dist="38100" dir="2700000" algn="tl">
                    <a:srgbClr val="000000">
                      <a:alpha val="43137"/>
                    </a:srgbClr>
                  </a:outerShdw>
                </a:effectLst>
                <a:uLnTx/>
                <a:uFillTx/>
                <a:latin typeface="Arial"/>
                <a:sym typeface="Montserrat"/>
              </a:rPr>
              <a:t>HÔM NAY!</a:t>
            </a:r>
            <a:endParaRPr kumimoji="0" lang="en-US" sz="7000" b="0" i="0" u="none" strike="noStrike" kern="0" cap="none" spc="0" normalizeH="0" baseline="0" noProof="0" dirty="0">
              <a:ln>
                <a:noFill/>
              </a:ln>
              <a:effectLst/>
              <a:uLnTx/>
              <a:uFillTx/>
            </a:endParaRPr>
          </a:p>
        </p:txBody>
      </p:sp>
      <p:pic>
        <p:nvPicPr>
          <p:cNvPr id="16"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30706">
            <a:off x="11891488" y="3687866"/>
            <a:ext cx="5000753" cy="4846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window dir="vert"/>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647700"/>
            <a:ext cx="4191000" cy="1015663"/>
          </a:xfrm>
          <a:prstGeom prst="rect">
            <a:avLst/>
          </a:prstGeom>
          <a:solidFill>
            <a:srgbClr val="00B050"/>
          </a:solidFill>
          <a:ln w="38100" cap="flat" cmpd="sng" algn="ctr">
            <a:solidFill>
              <a:srgbClr val="F3F3F3"/>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Sơ đồ Nhóm 1</a:t>
            </a:r>
            <a:endParaRPr kumimoji="0" lang="en-US" sz="1800" b="0" i="0" u="none" strike="noStrike" kern="0" cap="none" spc="0" normalizeH="0" baseline="0" noProof="0" dirty="0">
              <a:ln>
                <a:noFill/>
              </a:ln>
              <a:solidFill>
                <a:srgbClr val="F3F3F3"/>
              </a:solidFill>
              <a:effectLst/>
              <a:uLnTx/>
              <a:uFillTx/>
              <a:latin typeface="Arial"/>
              <a:ea typeface="+mn-ea"/>
              <a:cs typeface="+mn-cs"/>
            </a:endParaRPr>
          </a:p>
        </p:txBody>
      </p:sp>
      <p:pic>
        <p:nvPicPr>
          <p:cNvPr id="5"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16400" y="419100"/>
            <a:ext cx="914400" cy="1687651"/>
          </a:xfrm>
          <a:prstGeom prst="rect">
            <a:avLst/>
          </a:prstGeom>
        </p:spPr>
      </p:pic>
      <p:pic>
        <p:nvPicPr>
          <p:cNvPr id="6" name="image166.png" descr="A picture containing text, diagram, line, screenshot&#10;&#10;Description automatically generated"/>
          <p:cNvPicPr/>
          <p:nvPr/>
        </p:nvPicPr>
        <p:blipFill>
          <a:blip r:embed="rId5"/>
          <a:srcRect/>
          <a:stretch>
            <a:fillRect/>
          </a:stretch>
        </p:blipFill>
        <p:spPr>
          <a:xfrm>
            <a:off x="533400" y="1689431"/>
            <a:ext cx="16840200" cy="6019800"/>
          </a:xfrm>
          <a:prstGeom prst="rect">
            <a:avLst/>
          </a:prstGeom>
          <a:ln/>
        </p:spPr>
      </p:pic>
      <p:pic>
        <p:nvPicPr>
          <p:cNvPr id="8" name="Picture 7"/>
          <p:cNvPicPr>
            <a:picLocks noChangeAspect="1"/>
          </p:cNvPicPr>
          <p:nvPr/>
        </p:nvPicPr>
        <p:blipFill>
          <a:blip r:embed="rId6"/>
          <a:stretch>
            <a:fillRect/>
          </a:stretch>
        </p:blipFill>
        <p:spPr>
          <a:xfrm>
            <a:off x="8305800" y="7505700"/>
            <a:ext cx="1647854" cy="2298144"/>
          </a:xfrm>
          <a:prstGeom prst="rect">
            <a:avLst/>
          </a:prstGeom>
        </p:spPr>
      </p:pic>
      <p:sp>
        <p:nvSpPr>
          <p:cNvPr id="9" name="AutoShape 3"/>
          <p:cNvSpPr/>
          <p:nvPr/>
        </p:nvSpPr>
        <p:spPr>
          <a:xfrm>
            <a:off x="-32084" y="9791700"/>
            <a:ext cx="19149227" cy="2668842"/>
          </a:xfrm>
          <a:prstGeom prst="rect">
            <a:avLst/>
          </a:prstGeom>
          <a:solidFill>
            <a:srgbClr val="E0D2EF"/>
          </a:solidFill>
        </p:spPr>
      </p:sp>
    </p:spTree>
    <p:extLst>
      <p:ext uri="{BB962C8B-B14F-4D97-AF65-F5344CB8AC3E}">
        <p14:creationId xmlns:p14="http://schemas.microsoft.com/office/powerpoint/2010/main" val="337261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495300"/>
            <a:ext cx="4267200" cy="1015663"/>
          </a:xfrm>
          <a:prstGeom prst="rect">
            <a:avLst/>
          </a:prstGeom>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Sơ đồ Nhóm 2</a:t>
            </a:r>
            <a:endParaRPr kumimoji="0" lang="en-US" sz="1800" b="0" i="0" u="none" strike="noStrike" kern="0" cap="none" spc="0" normalizeH="0" baseline="0" noProof="0" dirty="0">
              <a:ln>
                <a:noFill/>
              </a:ln>
              <a:solidFill>
                <a:srgbClr val="F3F3F3"/>
              </a:solidFill>
              <a:effectLst/>
              <a:uLnTx/>
              <a:uFillTx/>
              <a:latin typeface="Arial"/>
              <a:ea typeface="+mn-ea"/>
              <a:cs typeface="+mn-cs"/>
            </a:endParaRPr>
          </a:p>
        </p:txBody>
      </p:sp>
      <p:pic>
        <p:nvPicPr>
          <p:cNvPr id="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62158" y="369749"/>
            <a:ext cx="914400" cy="1687651"/>
          </a:xfrm>
          <a:prstGeom prst="rect">
            <a:avLst/>
          </a:prstGeom>
        </p:spPr>
      </p:pic>
      <p:pic>
        <p:nvPicPr>
          <p:cNvPr id="6" name="Picture 5"/>
          <p:cNvPicPr>
            <a:picLocks noChangeAspect="1"/>
          </p:cNvPicPr>
          <p:nvPr/>
        </p:nvPicPr>
        <p:blipFill>
          <a:blip r:embed="rId4"/>
          <a:stretch>
            <a:fillRect/>
          </a:stretch>
        </p:blipFill>
        <p:spPr>
          <a:xfrm flipH="1">
            <a:off x="14782800" y="6438900"/>
            <a:ext cx="2438400" cy="3524454"/>
          </a:xfrm>
          <a:prstGeom prst="rect">
            <a:avLst/>
          </a:prstGeom>
        </p:spPr>
      </p:pic>
      <p:sp>
        <p:nvSpPr>
          <p:cNvPr id="8" name="AutoShape 3"/>
          <p:cNvSpPr/>
          <p:nvPr/>
        </p:nvSpPr>
        <p:spPr>
          <a:xfrm rot="16200000">
            <a:off x="9157472" y="2639493"/>
            <a:ext cx="19149227" cy="2668842"/>
          </a:xfrm>
          <a:prstGeom prst="rect">
            <a:avLst/>
          </a:prstGeom>
          <a:solidFill>
            <a:srgbClr val="E0D2EF"/>
          </a:solidFill>
        </p:spPr>
      </p:sp>
      <p:pic>
        <p:nvPicPr>
          <p:cNvPr id="2" name="Picture 1"/>
          <p:cNvPicPr>
            <a:picLocks noChangeAspect="1"/>
          </p:cNvPicPr>
          <p:nvPr/>
        </p:nvPicPr>
        <p:blipFill>
          <a:blip r:embed="rId5"/>
          <a:stretch>
            <a:fillRect/>
          </a:stretch>
        </p:blipFill>
        <p:spPr>
          <a:xfrm>
            <a:off x="1295400" y="2476500"/>
            <a:ext cx="12474392" cy="5731056"/>
          </a:xfrm>
          <a:prstGeom prst="rect">
            <a:avLst/>
          </a:prstGeom>
        </p:spPr>
      </p:pic>
    </p:spTree>
    <p:extLst>
      <p:ext uri="{BB962C8B-B14F-4D97-AF65-F5344CB8AC3E}">
        <p14:creationId xmlns:p14="http://schemas.microsoft.com/office/powerpoint/2010/main" val="218777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394037"/>
            <a:ext cx="4038600" cy="1015663"/>
          </a:xfrm>
          <a:prstGeom prst="rect">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Sơ đồ Nhóm </a:t>
            </a:r>
            <a:r>
              <a:rPr kumimoji="0" lang="en-US"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3</a:t>
            </a:r>
            <a:endPar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endParaRPr>
          </a:p>
        </p:txBody>
      </p:sp>
      <p:pic>
        <p:nvPicPr>
          <p:cNvPr id="6" name="Picture 5"/>
          <p:cNvPicPr>
            <a:picLocks noChangeAspect="1"/>
          </p:cNvPicPr>
          <p:nvPr/>
        </p:nvPicPr>
        <p:blipFill>
          <a:blip r:embed="rId2"/>
          <a:stretch>
            <a:fillRect/>
          </a:stretch>
        </p:blipFill>
        <p:spPr>
          <a:xfrm>
            <a:off x="15773400" y="647700"/>
            <a:ext cx="1828800" cy="2550496"/>
          </a:xfrm>
          <a:prstGeom prst="rect">
            <a:avLst/>
          </a:prstGeom>
        </p:spPr>
      </p:pic>
      <p:pic>
        <p:nvPicPr>
          <p:cNvPr id="2" name="Picture 1"/>
          <p:cNvPicPr>
            <a:picLocks noChangeAspect="1"/>
          </p:cNvPicPr>
          <p:nvPr/>
        </p:nvPicPr>
        <p:blipFill>
          <a:blip r:embed="rId3"/>
          <a:stretch>
            <a:fillRect/>
          </a:stretch>
        </p:blipFill>
        <p:spPr>
          <a:xfrm>
            <a:off x="3200400" y="1572462"/>
            <a:ext cx="11905661" cy="7767717"/>
          </a:xfrm>
          <a:prstGeom prst="rect">
            <a:avLst/>
          </a:prstGeom>
        </p:spPr>
      </p:pic>
      <p:sp>
        <p:nvSpPr>
          <p:cNvPr id="7" name="AutoShape 3"/>
          <p:cNvSpPr/>
          <p:nvPr/>
        </p:nvSpPr>
        <p:spPr>
          <a:xfrm>
            <a:off x="0" y="9563100"/>
            <a:ext cx="19149227" cy="2668842"/>
          </a:xfrm>
          <a:prstGeom prst="rect">
            <a:avLst/>
          </a:prstGeom>
          <a:solidFill>
            <a:srgbClr val="E0D2EF"/>
          </a:solidFill>
        </p:spPr>
      </p:sp>
      <p:pic>
        <p:nvPicPr>
          <p:cNvPr id="8"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8267700"/>
            <a:ext cx="914400" cy="1687651"/>
          </a:xfrm>
          <a:prstGeom prst="rect">
            <a:avLst/>
          </a:prstGeom>
        </p:spPr>
      </p:pic>
    </p:spTree>
    <p:extLst>
      <p:ext uri="{BB962C8B-B14F-4D97-AF65-F5344CB8AC3E}">
        <p14:creationId xmlns:p14="http://schemas.microsoft.com/office/powerpoint/2010/main" val="206060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647700"/>
            <a:ext cx="4267200" cy="1015663"/>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Sơ đồ Nhóm </a:t>
            </a:r>
            <a:r>
              <a:rPr kumimoji="0" lang="en-US"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4</a:t>
            </a:r>
            <a:endPar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endParaRPr>
          </a:p>
        </p:txBody>
      </p:sp>
      <p:pic>
        <p:nvPicPr>
          <p:cNvPr id="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14617" y="311705"/>
            <a:ext cx="914400" cy="1687651"/>
          </a:xfrm>
          <a:prstGeom prst="rect">
            <a:avLst/>
          </a:prstGeom>
        </p:spPr>
      </p:pic>
      <p:sp>
        <p:nvSpPr>
          <p:cNvPr id="6" name="AutoShape 3"/>
          <p:cNvSpPr/>
          <p:nvPr/>
        </p:nvSpPr>
        <p:spPr>
          <a:xfrm rot="16200000">
            <a:off x="9157472" y="2639493"/>
            <a:ext cx="19149227" cy="2668842"/>
          </a:xfrm>
          <a:prstGeom prst="rect">
            <a:avLst/>
          </a:prstGeom>
          <a:solidFill>
            <a:srgbClr val="E0D2EF"/>
          </a:solidFill>
        </p:spPr>
      </p:sp>
      <p:pic>
        <p:nvPicPr>
          <p:cNvPr id="2" name="Picture 1"/>
          <p:cNvPicPr>
            <a:picLocks noChangeAspect="1"/>
          </p:cNvPicPr>
          <p:nvPr/>
        </p:nvPicPr>
        <p:blipFill>
          <a:blip r:embed="rId4"/>
          <a:stretch>
            <a:fillRect/>
          </a:stretch>
        </p:blipFill>
        <p:spPr>
          <a:xfrm>
            <a:off x="1447800" y="1999356"/>
            <a:ext cx="14753710" cy="7384918"/>
          </a:xfrm>
          <a:prstGeom prst="rect">
            <a:avLst/>
          </a:prstGeom>
        </p:spPr>
      </p:pic>
    </p:spTree>
    <p:extLst>
      <p:ext uri="{BB962C8B-B14F-4D97-AF65-F5344CB8AC3E}">
        <p14:creationId xmlns:p14="http://schemas.microsoft.com/office/powerpoint/2010/main" val="48149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394037"/>
            <a:ext cx="4038600" cy="1015663"/>
          </a:xfrm>
          <a:prstGeom prst="rect">
            <a:avLst/>
          </a:prstGeom>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Sơ đồ Nhóm </a:t>
            </a:r>
            <a:r>
              <a:rPr kumimoji="0" lang="en-US"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rPr>
              <a:t>5</a:t>
            </a:r>
            <a:endParaRPr kumimoji="0" lang="vi-VN" sz="4000" b="1" i="0" u="none" strike="noStrike" kern="0" cap="none" spc="0" normalizeH="0" baseline="0" noProof="0">
              <a:ln>
                <a:noFill/>
              </a:ln>
              <a:solidFill>
                <a:srgbClr val="F3F3F3"/>
              </a:solidFill>
              <a:effectLst/>
              <a:uLnTx/>
              <a:uFillTx/>
              <a:latin typeface="Arial"/>
              <a:ea typeface="Calibri" panose="020F0502020204030204" pitchFamily="34" charset="0"/>
              <a:cs typeface="Times New Roman" panose="02020603050405020304" pitchFamily="18" charset="0"/>
              <a:sym typeface="Arial"/>
            </a:endParaRPr>
          </a:p>
        </p:txBody>
      </p:sp>
      <p:pic>
        <p:nvPicPr>
          <p:cNvPr id="6" name="Picture 5"/>
          <p:cNvPicPr>
            <a:picLocks noChangeAspect="1"/>
          </p:cNvPicPr>
          <p:nvPr/>
        </p:nvPicPr>
        <p:blipFill>
          <a:blip r:embed="rId2"/>
          <a:stretch>
            <a:fillRect/>
          </a:stretch>
        </p:blipFill>
        <p:spPr>
          <a:xfrm>
            <a:off x="15773400" y="647700"/>
            <a:ext cx="1828800" cy="2550496"/>
          </a:xfrm>
          <a:prstGeom prst="rect">
            <a:avLst/>
          </a:prstGeom>
        </p:spPr>
      </p:pic>
      <p:sp>
        <p:nvSpPr>
          <p:cNvPr id="7" name="AutoShape 3"/>
          <p:cNvSpPr/>
          <p:nvPr/>
        </p:nvSpPr>
        <p:spPr>
          <a:xfrm>
            <a:off x="0" y="9563100"/>
            <a:ext cx="19149227" cy="2668842"/>
          </a:xfrm>
          <a:prstGeom prst="rect">
            <a:avLst/>
          </a:prstGeom>
          <a:solidFill>
            <a:srgbClr val="E0D2EF"/>
          </a:solidFill>
        </p:spPr>
      </p:sp>
      <p:pic>
        <p:nvPicPr>
          <p:cNvPr id="8"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8267700"/>
            <a:ext cx="914400" cy="1687651"/>
          </a:xfrm>
          <a:prstGeom prst="rect">
            <a:avLst/>
          </a:prstGeom>
        </p:spPr>
      </p:pic>
      <p:pic>
        <p:nvPicPr>
          <p:cNvPr id="4" name="Picture 3"/>
          <p:cNvPicPr>
            <a:picLocks noChangeAspect="1"/>
          </p:cNvPicPr>
          <p:nvPr/>
        </p:nvPicPr>
        <p:blipFill>
          <a:blip r:embed="rId5"/>
          <a:stretch>
            <a:fillRect/>
          </a:stretch>
        </p:blipFill>
        <p:spPr>
          <a:xfrm>
            <a:off x="4724400" y="1639231"/>
            <a:ext cx="9220200" cy="7694339"/>
          </a:xfrm>
          <a:prstGeom prst="rect">
            <a:avLst/>
          </a:prstGeom>
        </p:spPr>
      </p:pic>
      <p:sp>
        <p:nvSpPr>
          <p:cNvPr id="5" name="TextBox 4">
            <a:extLst>
              <a:ext uri="{FF2B5EF4-FFF2-40B4-BE49-F238E27FC236}">
                <a16:creationId xmlns:a16="http://schemas.microsoft.com/office/drawing/2014/main" id="{101EA397-66BC-CDEA-411F-24293E2D76EC}"/>
              </a:ext>
            </a:extLst>
          </p:cNvPr>
          <p:cNvSpPr txBox="1"/>
          <p:nvPr/>
        </p:nvSpPr>
        <p:spPr>
          <a:xfrm>
            <a:off x="5943600" y="10287000"/>
            <a:ext cx="9571702"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373189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84" name="Google Shape;84;p1"/>
          <p:cNvSpPr txBox="1"/>
          <p:nvPr/>
        </p:nvSpPr>
        <p:spPr>
          <a:xfrm>
            <a:off x="1757178" y="1220366"/>
            <a:ext cx="14773644" cy="1988345"/>
          </a:xfrm>
          <a:prstGeom prst="rect">
            <a:avLst/>
          </a:prstGeom>
          <a:noFill/>
          <a:ln>
            <a:noFill/>
          </a:ln>
        </p:spPr>
        <p:txBody>
          <a:bodyPr spcFirstLastPara="1" wrap="square" lIns="137138" tIns="68550" rIns="137138" bIns="68550" anchor="b" anchorCtr="0">
            <a:noAutofit/>
          </a:bodyPr>
          <a:lstStyle/>
          <a:p>
            <a:pPr marL="0" marR="0" lvl="0" indent="0" algn="ctr" defTabSz="1371600" rtl="0" eaLnBrk="1" fontAlgn="auto" latinLnBrk="0" hangingPunct="1">
              <a:lnSpc>
                <a:spcPct val="90000"/>
              </a:lnSpc>
              <a:spcBef>
                <a:spcPts val="0"/>
              </a:spcBef>
              <a:spcAft>
                <a:spcPts val="0"/>
              </a:spcAft>
              <a:buClr>
                <a:srgbClr val="FFFF66"/>
              </a:buClr>
              <a:buSzPts val="7200"/>
              <a:buFontTx/>
              <a:buNone/>
              <a:tabLst/>
              <a:defRPr/>
            </a:pPr>
            <a:r>
              <a:rPr kumimoji="0" lang="vi-VN" sz="10800" b="1" i="0" u="none" strike="noStrike" kern="0" cap="none" spc="0" normalizeH="0" baseline="0" noProof="0">
                <a:ln>
                  <a:noFill/>
                </a:ln>
                <a:solidFill>
                  <a:srgbClr val="FFFF66"/>
                </a:solidFill>
                <a:effectLst/>
                <a:uLnTx/>
                <a:uFillTx/>
                <a:latin typeface="Arial"/>
                <a:ea typeface="Arial"/>
                <a:cs typeface="Arial"/>
                <a:sym typeface="Arial"/>
              </a:rPr>
              <a:t>NGÔI SAO MAY MẮN</a:t>
            </a:r>
            <a:endParaRPr kumimoji="0" sz="10800" b="1" i="0" u="none" strike="noStrike" kern="0" cap="none" spc="0" normalizeH="0" baseline="0" noProof="0">
              <a:ln>
                <a:noFill/>
              </a:ln>
              <a:solidFill>
                <a:srgbClr val="FFFF66"/>
              </a:solidFill>
              <a:effectLst/>
              <a:uLnTx/>
              <a:uFillTx/>
              <a:latin typeface="Arial"/>
              <a:ea typeface="Arial"/>
              <a:cs typeface="Arial"/>
              <a:sym typeface="Arial"/>
            </a:endParaRPr>
          </a:p>
        </p:txBody>
      </p:sp>
      <p:sp>
        <p:nvSpPr>
          <p:cNvPr id="4" name="Google Shape;90;p2"/>
          <p:cNvSpPr/>
          <p:nvPr/>
        </p:nvSpPr>
        <p:spPr>
          <a:xfrm>
            <a:off x="2697836" y="4114800"/>
            <a:ext cx="12892325" cy="123444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4">
              <a:alphaModFix/>
            </a:blip>
            <a:stretch>
              <a:fillRect/>
            </a:stretch>
          </a:blipFill>
          <a:ln>
            <a:noFill/>
          </a:ln>
        </p:spPr>
      </p:sp>
      <p:sp>
        <p:nvSpPr>
          <p:cNvPr id="5" name="Google Shape;85;p1"/>
          <p:cNvSpPr/>
          <p:nvPr/>
        </p:nvSpPr>
        <p:spPr>
          <a:xfrm>
            <a:off x="6284481" y="3885095"/>
            <a:ext cx="5719038" cy="518154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5">
              <a:alphaModFix/>
            </a:blip>
            <a:stretch>
              <a:fillRect/>
            </a:stretch>
          </a:blipFill>
          <a:ln>
            <a:noFill/>
          </a:ln>
        </p:spPr>
      </p:sp>
    </p:spTree>
    <p:extLst>
      <p:ext uri="{BB962C8B-B14F-4D97-AF65-F5344CB8AC3E}">
        <p14:creationId xmlns:p14="http://schemas.microsoft.com/office/powerpoint/2010/main" val="877527641"/>
      </p:ext>
    </p:extLst>
  </p:cSld>
  <p:clrMapOvr>
    <a:masterClrMapping/>
  </p:clrMapOvr>
  <p:transition spd="med">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kumimoji="0" lang="vi-VN" sz="4200" b="1" i="0" u="none" strike="noStrike" kern="0" cap="none" spc="0" normalizeH="0" baseline="0" noProof="0">
                <a:ln>
                  <a:noFill/>
                </a:ln>
                <a:solidFill>
                  <a:srgbClr val="000000"/>
                </a:solidFill>
                <a:effectLst/>
                <a:uLnTx/>
                <a:uFillTx/>
                <a:latin typeface="Arial"/>
                <a:ea typeface="Arial"/>
                <a:cs typeface="Arial"/>
                <a:sym typeface="Arial"/>
              </a:rPr>
              <a:t>Câu 1.</a:t>
            </a:r>
            <a:r>
              <a:rPr kumimoji="0" lang="vi-VN" sz="4200" b="0" i="0" u="none" strike="noStrike" kern="0" cap="none" spc="0" normalizeH="0" baseline="0" noProof="0">
                <a:ln>
                  <a:noFill/>
                </a:ln>
                <a:solidFill>
                  <a:srgbClr val="000000"/>
                </a:solidFill>
                <a:effectLst/>
                <a:uLnTx/>
                <a:uFillTx/>
                <a:latin typeface="Arial"/>
                <a:ea typeface="Arial"/>
                <a:cs typeface="Arial"/>
                <a:sym typeface="Arial"/>
              </a:rPr>
              <a:t> </a:t>
            </a:r>
            <a:r>
              <a:rPr lang="vi-VN" sz="4200" kern="0">
                <a:solidFill>
                  <a:srgbClr val="000000"/>
                </a:solidFill>
                <a:latin typeface="Arial"/>
                <a:ea typeface="Arial"/>
                <a:cs typeface="Arial"/>
                <a:sym typeface="Arial"/>
              </a:rPr>
              <a:t>Cho tứ diện ABCD. Gọi E và F lần lượt là trung điểm của AB và CD; G là trọng tâm tam giác BCD. Giao điểm của đường thẳng EG và mặt phẳng (ACD) là</a:t>
            </a:r>
            <a:endParaRPr kumimoji="0" sz="4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4000">
                <a:solidFill>
                  <a:srgbClr val="000000"/>
                </a:solidFill>
                <a:ea typeface="Times New Roman" panose="02020603050405020304" pitchFamily="18" charset="0"/>
                <a:cs typeface="Times New Roman" panose="02020603050405020304" pitchFamily="18" charset="0"/>
              </a:rPr>
              <a:t>A. Điểm F</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vi-VN" sz="4000">
                <a:solidFill>
                  <a:srgbClr val="000000"/>
                </a:solidFill>
                <a:latin typeface="Arial"/>
                <a:ea typeface="Times New Roman" panose="02020603050405020304" pitchFamily="18" charset="0"/>
                <a:cs typeface="Times New Roman" panose="02020603050405020304" pitchFamily="18" charset="0"/>
              </a:rPr>
              <a:t>C. </a:t>
            </a:r>
            <a:r>
              <a:rPr lang="en-US" sz="4000">
                <a:solidFill>
                  <a:srgbClr val="000000"/>
                </a:solidFill>
                <a:latin typeface="Arial"/>
                <a:ea typeface="Times New Roman" panose="02020603050405020304" pitchFamily="18" charset="0"/>
                <a:cs typeface="Times New Roman" panose="02020603050405020304" pitchFamily="18" charset="0"/>
              </a:rPr>
              <a:t>G</a:t>
            </a:r>
            <a:r>
              <a:rPr lang="vi-VN" sz="4000">
                <a:solidFill>
                  <a:srgbClr val="000000"/>
                </a:solidFill>
                <a:latin typeface="Arial"/>
                <a:ea typeface="Times New Roman" panose="02020603050405020304" pitchFamily="18" charset="0"/>
                <a:cs typeface="Times New Roman" panose="02020603050405020304" pitchFamily="18" charset="0"/>
              </a:rPr>
              <a:t>iao điểm của đường thẳng EG và AC</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vi-VN" sz="4000">
                <a:solidFill>
                  <a:srgbClr val="000000"/>
                </a:solidFill>
                <a:latin typeface="Arial"/>
                <a:ea typeface="Times New Roman" panose="02020603050405020304" pitchFamily="18" charset="0"/>
                <a:cs typeface="Times New Roman" panose="02020603050405020304" pitchFamily="18" charset="0"/>
              </a:rPr>
              <a:t>B. </a:t>
            </a:r>
            <a:r>
              <a:rPr lang="en-US" sz="4000">
                <a:solidFill>
                  <a:srgbClr val="000000"/>
                </a:solidFill>
                <a:latin typeface="Arial"/>
                <a:ea typeface="Times New Roman" panose="02020603050405020304" pitchFamily="18" charset="0"/>
                <a:cs typeface="Times New Roman" panose="02020603050405020304" pitchFamily="18" charset="0"/>
              </a:rPr>
              <a:t>G</a:t>
            </a:r>
            <a:r>
              <a:rPr lang="vi-VN" sz="4000">
                <a:solidFill>
                  <a:srgbClr val="000000"/>
                </a:solidFill>
                <a:latin typeface="Arial"/>
                <a:ea typeface="Times New Roman" panose="02020603050405020304" pitchFamily="18" charset="0"/>
                <a:cs typeface="Times New Roman" panose="02020603050405020304" pitchFamily="18" charset="0"/>
              </a:rPr>
              <a:t>iao điểm của đường thẳng EG và AF</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vi-VN" sz="4000">
                <a:solidFill>
                  <a:srgbClr val="000000"/>
                </a:solidFill>
                <a:latin typeface="Arial"/>
                <a:ea typeface="Times New Roman" panose="02020603050405020304" pitchFamily="18" charset="0"/>
                <a:cs typeface="Times New Roman" panose="02020603050405020304" pitchFamily="18" charset="0"/>
              </a:rPr>
              <a:t>D. </a:t>
            </a:r>
            <a:r>
              <a:rPr lang="en-US" sz="4000">
                <a:solidFill>
                  <a:srgbClr val="000000"/>
                </a:solidFill>
                <a:latin typeface="Arial"/>
                <a:ea typeface="Times New Roman" panose="02020603050405020304" pitchFamily="18" charset="0"/>
                <a:cs typeface="Times New Roman" panose="02020603050405020304" pitchFamily="18" charset="0"/>
              </a:rPr>
              <a:t>G</a:t>
            </a:r>
            <a:r>
              <a:rPr lang="vi-VN" sz="4000">
                <a:solidFill>
                  <a:srgbClr val="000000"/>
                </a:solidFill>
                <a:latin typeface="Arial"/>
                <a:ea typeface="Times New Roman" panose="02020603050405020304" pitchFamily="18" charset="0"/>
                <a:cs typeface="Times New Roman" panose="02020603050405020304" pitchFamily="18" charset="0"/>
              </a:rPr>
              <a:t>iao điểm của đường thẳng EG và CD</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07" name="Google Shape;107;p3"/>
          <p:cNvSpPr/>
          <p:nvPr/>
        </p:nvSpPr>
        <p:spPr>
          <a:xfrm>
            <a:off x="9358603" y="4021536"/>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vi-VN" sz="4000">
                <a:solidFill>
                  <a:srgbClr val="000000"/>
                </a:solidFill>
                <a:latin typeface="Arial"/>
                <a:ea typeface="Times New Roman" panose="02020603050405020304" pitchFamily="18" charset="0"/>
                <a:cs typeface="Times New Roman" panose="02020603050405020304" pitchFamily="18" charset="0"/>
              </a:rPr>
              <a:t>B. </a:t>
            </a:r>
            <a:r>
              <a:rPr lang="en-US" sz="4000">
                <a:solidFill>
                  <a:srgbClr val="000000"/>
                </a:solidFill>
                <a:latin typeface="Arial"/>
                <a:ea typeface="Times New Roman" panose="02020603050405020304" pitchFamily="18" charset="0"/>
                <a:cs typeface="Times New Roman" panose="02020603050405020304" pitchFamily="18" charset="0"/>
              </a:rPr>
              <a:t>G</a:t>
            </a:r>
            <a:r>
              <a:rPr lang="vi-VN" sz="4000">
                <a:solidFill>
                  <a:srgbClr val="000000"/>
                </a:solidFill>
                <a:latin typeface="Arial"/>
                <a:ea typeface="Times New Roman" panose="02020603050405020304" pitchFamily="18" charset="0"/>
                <a:cs typeface="Times New Roman" panose="02020603050405020304" pitchFamily="18" charset="0"/>
              </a:rPr>
              <a:t>iao điểm của đường thẳng EG và AF</a:t>
            </a:r>
            <a:endParaRPr kumimoji="0" lang="en-US" sz="40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9" name="Google Shape;90;p2"/>
          <p:cNvSpPr/>
          <p:nvPr/>
        </p:nvSpPr>
        <p:spPr>
          <a:xfrm>
            <a:off x="-157397" y="190500"/>
            <a:ext cx="1605197" cy="1437695"/>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5">
              <a:alphaModFix/>
            </a:blip>
            <a:stretch>
              <a:fillRect/>
            </a:stretch>
          </a:blipFill>
          <a:ln>
            <a:noFill/>
          </a:ln>
        </p:spPr>
      </p:sp>
    </p:spTree>
    <p:extLst>
      <p:ext uri="{BB962C8B-B14F-4D97-AF65-F5344CB8AC3E}">
        <p14:creationId xmlns:p14="http://schemas.microsoft.com/office/powerpoint/2010/main" val="3380964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just">
              <a:lnSpc>
                <a:spcPct val="150000"/>
              </a:lnSpc>
            </a:pPr>
            <a:r>
              <a:rPr kumimoji="0" lang="vi-VN" sz="40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Câu 2:</a:t>
            </a: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Cho tứ diện ABCD. Gọi M, N lần lượt là trung điểm của AB và CD. Mặt phẳng (</a:t>
            </a:r>
            <a:r>
              <a:rPr lang="el-GR" sz="4000">
                <a:solidFill>
                  <a:srgbClr val="000000"/>
                </a:solidFill>
                <a:latin typeface="Arial" panose="020B0604020202020204" pitchFamily="34" charset="0"/>
                <a:ea typeface="Times New Roman" panose="02020603050405020304" pitchFamily="18" charset="0"/>
                <a:cs typeface="Arial" panose="020B0604020202020204" pitchFamily="34" charset="0"/>
              </a:rPr>
              <a:t>α)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qua MN cắt AD, BC lần lượt tại P và Q. Biết MP cắt NQ tại I. Ba điểm nào sau đây thẳng hàng?</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3" name="Google Shape;113;p4"/>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I</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oMath>
                  </m:oMathPara>
                </a14:m>
                <a:endParaRPr kumimoji="0" sz="4000" b="0" i="0" u="none" strike="noStrike" kern="0" cap="none" spc="0" normalizeH="0" baseline="0" noProof="0">
                  <a:ln>
                    <a:noFill/>
                  </a:ln>
                  <a:solidFill>
                    <a:srgbClr val="000000"/>
                  </a:solidFill>
                  <a:effectLst/>
                  <a:uLnTx/>
                  <a:uFillTx/>
                  <a:latin typeface="Arial"/>
                  <a:ea typeface="Arial"/>
                  <a:cs typeface="Arial"/>
                  <a:sym typeface="Arial"/>
                </a:endParaRPr>
              </a:p>
            </p:txBody>
          </p:sp>
        </mc:Choice>
        <mc:Fallback xmlns="">
          <p:sp>
            <p:nvSpPr>
              <p:cNvPr id="113" name="Google Shape;113;p4"/>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3"/>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Google Shape;114;p4"/>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I</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oMath>
                  </m:oMathPara>
                </a14:m>
                <a:endParaRPr kumimoji="0" sz="4000" b="0" i="0" u="none" strike="noStrike" kern="0" cap="none" spc="0" normalizeH="0" baseline="0" noProof="0">
                  <a:ln>
                    <a:noFill/>
                  </a:ln>
                  <a:solidFill>
                    <a:srgbClr val="000000"/>
                  </a:solidFill>
                  <a:effectLst/>
                  <a:uLnTx/>
                  <a:uFillTx/>
                  <a:latin typeface="Arial"/>
                  <a:ea typeface="Arial"/>
                  <a:cs typeface="Arial"/>
                  <a:sym typeface="Arial"/>
                </a:endParaRPr>
              </a:p>
            </p:txBody>
          </p:sp>
        </mc:Choice>
        <mc:Fallback xmlns="">
          <p:sp>
            <p:nvSpPr>
              <p:cNvPr id="114" name="Google Shape;114;p4"/>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Google Shape;115;p4"/>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I</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oMath>
                  </m:oMathPara>
                </a14:m>
                <a:endParaRPr kumimoji="0" sz="4000" b="0" i="0" u="none" strike="noStrike" kern="0" cap="none" spc="0" normalizeH="0" baseline="0" noProof="0">
                  <a:ln>
                    <a:noFill/>
                  </a:ln>
                  <a:solidFill>
                    <a:srgbClr val="000000"/>
                  </a:solidFill>
                  <a:effectLst/>
                  <a:uLnTx/>
                  <a:uFillTx/>
                  <a:latin typeface="Arial"/>
                  <a:ea typeface="Arial"/>
                  <a:cs typeface="Arial"/>
                  <a:sym typeface="Arial"/>
                </a:endParaRPr>
              </a:p>
            </p:txBody>
          </p:sp>
        </mc:Choice>
        <mc:Fallback xmlns="">
          <p:sp>
            <p:nvSpPr>
              <p:cNvPr id="115" name="Google Shape;115;p4"/>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Google Shape;116;p4"/>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I</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oMath>
                  </m:oMathPara>
                </a14:m>
                <a:endParaRPr kumimoji="0" sz="4000" b="0" i="0" u="none" strike="noStrike" kern="0" cap="none" spc="0" normalizeH="0" baseline="0" noProof="0">
                  <a:ln>
                    <a:noFill/>
                  </a:ln>
                  <a:solidFill>
                    <a:srgbClr val="000000"/>
                  </a:solidFill>
                  <a:effectLst/>
                  <a:uLnTx/>
                  <a:uFillTx/>
                  <a:latin typeface="Arial"/>
                  <a:ea typeface="Arial"/>
                  <a:cs typeface="Arial"/>
                  <a:sym typeface="Arial"/>
                </a:endParaRPr>
              </a:p>
            </p:txBody>
          </p:sp>
        </mc:Choice>
        <mc:Fallback xmlns="">
          <p:sp>
            <p:nvSpPr>
              <p:cNvPr id="116" name="Google Shape;116;p4"/>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17" name="Google Shape;117;p4">
            <a:hlinkClick r:id="rId7"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18" name="Google Shape;118;p4"/>
              <p:cNvSpPr/>
              <p:nvPr/>
            </p:nvSpPr>
            <p:spPr>
              <a:xfrm>
                <a:off x="9376486" y="4012329"/>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I</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oMath>
                  </m:oMathPara>
                </a14:m>
                <a:endParaRPr kumimoji="0" lang="ar-AE" sz="4000" b="0" i="0" u="none" strike="noStrike" kern="0" cap="none" spc="0" normalizeH="0" baseline="0" noProof="0">
                  <a:ln>
                    <a:noFill/>
                  </a:ln>
                  <a:solidFill>
                    <a:srgbClr val="000000"/>
                  </a:solidFill>
                  <a:effectLst/>
                  <a:uLnTx/>
                  <a:uFillTx/>
                  <a:latin typeface="Arial"/>
                  <a:ea typeface="Arial"/>
                  <a:cs typeface="Arial"/>
                  <a:sym typeface="Arial"/>
                </a:endParaRPr>
              </a:p>
            </p:txBody>
          </p:sp>
        </mc:Choice>
        <mc:Fallback xmlns="">
          <p:sp>
            <p:nvSpPr>
              <p:cNvPr id="118" name="Google Shape;118;p4"/>
              <p:cNvSpPr>
                <a:spLocks noRot="1" noChangeAspect="1" noMove="1" noResize="1" noEditPoints="1" noAdjustHandles="1" noChangeArrowheads="1" noChangeShapeType="1" noTextEdit="1"/>
              </p:cNvSpPr>
              <p:nvPr/>
            </p:nvSpPr>
            <p:spPr>
              <a:xfrm>
                <a:off x="9376486" y="4012329"/>
                <a:ext cx="7616114" cy="2472611"/>
              </a:xfrm>
              <a:prstGeom prst="roundRect">
                <a:avLst>
                  <a:gd name="adj" fmla="val 16667"/>
                </a:avLst>
              </a:prstGeom>
              <a:blipFill>
                <a:blip r:embed="rId9"/>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179076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just">
              <a:lnSpc>
                <a:spcPct val="150000"/>
              </a:lnSpc>
            </a:pPr>
            <a:r>
              <a:rPr kumimoji="0" lang="en-US" sz="38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Câu 3. </a:t>
            </a:r>
            <a:r>
              <a:rPr lang="vi-VN" sz="3800">
                <a:solidFill>
                  <a:srgbClr val="000000"/>
                </a:solidFill>
                <a:latin typeface="Arial"/>
                <a:ea typeface="Times New Roman" panose="02020603050405020304" pitchFamily="18" charset="0"/>
                <a:cs typeface="Times New Roman" panose="02020603050405020304" pitchFamily="18" charset="0"/>
              </a:rPr>
              <a:t>Cho hình bình hành ABCD và một điểm S không nằm trong mặt phẳng (ABCD). Giao tuyến của hai mặt phẳng (SAB) và (SCD) là một đường thẳng song song với đường thẳng nào sau đây?</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24" name="Google Shape;124;p5"/>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3800">
                <a:solidFill>
                  <a:srgbClr val="000000"/>
                </a:solidFill>
                <a:ea typeface="Times New Roman" panose="02020603050405020304" pitchFamily="18" charset="0"/>
                <a:cs typeface="Times New Roman" panose="02020603050405020304" pitchFamily="18" charset="0"/>
              </a:rPr>
              <a:t>A. AB</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25" name="Google Shape;125;p5"/>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3800">
                <a:solidFill>
                  <a:srgbClr val="000000"/>
                </a:solidFill>
                <a:ea typeface="Times New Roman" panose="02020603050405020304" pitchFamily="18" charset="0"/>
                <a:cs typeface="Times New Roman" panose="02020603050405020304" pitchFamily="18" charset="0"/>
              </a:rPr>
              <a:t>C. BC</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26" name="Google Shape;126;p5"/>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3800">
                <a:solidFill>
                  <a:srgbClr val="000000"/>
                </a:solidFill>
                <a:ea typeface="Times New Roman" panose="02020603050405020304" pitchFamily="18" charset="0"/>
                <a:cs typeface="Times New Roman" panose="02020603050405020304" pitchFamily="18" charset="0"/>
              </a:rPr>
              <a:t>B. AC</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27" name="Google Shape;127;p5"/>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3800">
                <a:solidFill>
                  <a:srgbClr val="000000"/>
                </a:solidFill>
                <a:ea typeface="Times New Roman" panose="02020603050405020304" pitchFamily="18" charset="0"/>
                <a:cs typeface="Times New Roman" panose="02020603050405020304" pitchFamily="18" charset="0"/>
              </a:rPr>
              <a:t>D. SA</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pic>
        <p:nvPicPr>
          <p:cNvPr id="128" name="Google Shape;128;p5">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29" name="Google Shape;129;p5"/>
          <p:cNvSpPr/>
          <p:nvPr/>
        </p:nvSpPr>
        <p:spPr>
          <a:xfrm>
            <a:off x="1325314" y="4007499"/>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3800">
                <a:solidFill>
                  <a:srgbClr val="000000"/>
                </a:solidFill>
                <a:ea typeface="Times New Roman" panose="02020603050405020304" pitchFamily="18" charset="0"/>
                <a:cs typeface="Times New Roman" panose="02020603050405020304" pitchFamily="18" charset="0"/>
              </a:rPr>
              <a:t>A. AB</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Tree>
    <p:extLst>
      <p:ext uri="{BB962C8B-B14F-4D97-AF65-F5344CB8AC3E}">
        <p14:creationId xmlns:p14="http://schemas.microsoft.com/office/powerpoint/2010/main" val="40566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500"/>
                                        <p:tgtEl>
                                          <p:spTgt spid="124"/>
                                        </p:tgtEl>
                                      </p:cBhvr>
                                    </p:animEffect>
                                  </p:childTnLst>
                                </p:cTn>
                              </p:par>
                              <p:par>
                                <p:cTn id="12" presetID="10" presetClass="entr" presetSubtype="0" fill="hold" nodeType="with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500"/>
                                        <p:tgtEl>
                                          <p:spTgt spid="126"/>
                                        </p:tgtEl>
                                      </p:cBhvr>
                                    </p:animEffect>
                                  </p:childTnLst>
                                </p:cTn>
                              </p:par>
                              <p:par>
                                <p:cTn id="15" presetID="10"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par>
                                <p:cTn id="18" presetID="10" presetClass="entr" presetSubtype="0" fill="hold"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1313284" y="495300"/>
            <a:ext cx="15661433" cy="3429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just">
              <a:lnSpc>
                <a:spcPct val="150000"/>
              </a:lnSpc>
            </a:pPr>
            <a:r>
              <a:rPr kumimoji="0" lang="en-US" sz="42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Câu 4. </a:t>
            </a:r>
            <a:r>
              <a:rPr lang="vi-VN" sz="4200">
                <a:solidFill>
                  <a:srgbClr val="000000"/>
                </a:solidFill>
                <a:latin typeface="Arial"/>
                <a:ea typeface="Times New Roman" panose="02020603050405020304" pitchFamily="18" charset="0"/>
                <a:cs typeface="Times New Roman" panose="02020603050405020304" pitchFamily="18" charset="0"/>
              </a:rPr>
              <a:t>Cho hình chóp S.ABCD có đáy ABCD là một tứ giác lồi. Gọi M,N,E,F lần lượt là trung điểm của các cạnh bên SA, SB, SC và SD. Khẳng định nào sau đây là đúng?</a:t>
            </a:r>
            <a:endParaRPr kumimoji="0" lang="en-US" sz="42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46" name="Google Shape;146;p7"/>
          <p:cNvSpPr/>
          <p:nvPr/>
        </p:nvSpPr>
        <p:spPr>
          <a:xfrm>
            <a:off x="1313282" y="43472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lang="en-US" sz="3800" kern="0">
                <a:solidFill>
                  <a:srgbClr val="000000"/>
                </a:solidFill>
                <a:ea typeface="Arial"/>
                <a:cs typeface="Arial"/>
                <a:sym typeface="Arial"/>
              </a:rPr>
              <a:t>A. ME, NF, SO đôi một song song (O là giao điểm của AC và BD)</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7"/>
          <p:cNvSpPr/>
          <p:nvPr/>
        </p:nvSpPr>
        <p:spPr>
          <a:xfrm>
            <a:off x="1313282"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lang="en-US" sz="3800" kern="0">
                <a:solidFill>
                  <a:srgbClr val="000000"/>
                </a:solidFill>
                <a:ea typeface="Arial"/>
                <a:cs typeface="Arial"/>
                <a:sym typeface="Arial"/>
              </a:rPr>
              <a:t>C. ME, NF, SO đồng quy (O là giao điểm của AC và BD).</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p7"/>
          <p:cNvSpPr/>
          <p:nvPr/>
        </p:nvSpPr>
        <p:spPr>
          <a:xfrm>
            <a:off x="9358609" y="43472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lang="en-US" sz="3800" kern="0">
                <a:solidFill>
                  <a:srgbClr val="000000"/>
                </a:solidFill>
                <a:ea typeface="Arial"/>
                <a:cs typeface="Arial"/>
                <a:sym typeface="Arial"/>
              </a:rPr>
              <a:t>B. ME, NF, SO không đồng quy (O là giao điểm của AC và BD)</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7"/>
          <p:cNvSpPr/>
          <p:nvPr/>
        </p:nvSpPr>
        <p:spPr>
          <a:xfrm>
            <a:off x="9358609"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just">
              <a:lnSpc>
                <a:spcPct val="150000"/>
              </a:lnSpc>
            </a:pPr>
            <a:r>
              <a:rPr lang="en-US" sz="4000">
                <a:solidFill>
                  <a:srgbClr val="000000"/>
                </a:solidFill>
                <a:latin typeface="+mj-lt"/>
                <a:ea typeface="Times New Roman" panose="02020603050405020304" pitchFamily="18" charset="0"/>
              </a:rPr>
              <a:t>D. ME, NF, SO đôi một chéo nhau (O là giao điểm của AC và BD)</a:t>
            </a:r>
            <a:endParaRPr kumimoji="0" lang="en-US" sz="4000" b="0" i="0" u="none" strike="noStrike" kern="1200" cap="none" spc="0" normalizeH="0" baseline="0" noProof="0">
              <a:ln>
                <a:noFill/>
              </a:ln>
              <a:solidFill>
                <a:srgbClr val="000000"/>
              </a:solidFill>
              <a:effectLst/>
              <a:uLnTx/>
              <a:uFillTx/>
              <a:latin typeface="+mj-lt"/>
              <a:ea typeface="Times New Roman" panose="02020603050405020304" pitchFamily="18" charset="0"/>
            </a:endParaRPr>
          </a:p>
        </p:txBody>
      </p:sp>
      <p:pic>
        <p:nvPicPr>
          <p:cNvPr id="150" name="Google Shape;150;p7">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51" name="Google Shape;151;p7"/>
          <p:cNvSpPr/>
          <p:nvPr/>
        </p:nvSpPr>
        <p:spPr>
          <a:xfrm>
            <a:off x="1327360" y="7242888"/>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lang="en-US" sz="3800" kern="0">
                <a:solidFill>
                  <a:srgbClr val="000000"/>
                </a:solidFill>
                <a:ea typeface="Arial"/>
                <a:cs typeface="Arial"/>
                <a:sym typeface="Arial"/>
              </a:rPr>
              <a:t>C. ME, NF, SO đồng quy (O là giao điểm của AC và BD)</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0600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par>
                                <p:cTn id="12" presetID="10" presetClass="entr" presetSubtype="0" fill="hold" nodeType="with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par>
                                <p:cTn id="15" presetID="10"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par>
                                <p:cTn id="18" presetID="10"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5950">
            <a:off x="-515220" y="-1130476"/>
            <a:ext cx="4456085" cy="4318351"/>
          </a:xfrm>
          <a:prstGeom prst="rect">
            <a:avLst/>
          </a:prstGeom>
        </p:spPr>
      </p:pic>
      <p:sp>
        <p:nvSpPr>
          <p:cNvPr id="4" name="AutoShape 4"/>
          <p:cNvSpPr/>
          <p:nvPr/>
        </p:nvSpPr>
        <p:spPr>
          <a:xfrm>
            <a:off x="-490714" y="4666921"/>
            <a:ext cx="19149227" cy="5708507"/>
          </a:xfrm>
          <a:prstGeom prst="rect">
            <a:avLst/>
          </a:prstGeom>
          <a:solidFill>
            <a:srgbClr val="E0D2EF"/>
          </a:solidFill>
        </p:spPr>
      </p:sp>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algn="ctr">
                <a:lnSpc>
                  <a:spcPts val="6875"/>
                </a:lnSpc>
              </a:pPr>
              <a:r>
                <a:rPr lang="en-US" sz="5000" b="1" dirty="0">
                  <a:solidFill>
                    <a:srgbClr val="171717"/>
                  </a:solidFill>
                  <a:latin typeface="Arial" panose="020B0604020202020204" pitchFamily="34" charset="0"/>
                  <a:cs typeface="Arial" panose="020B0604020202020204" pitchFamily="34" charset="0"/>
                </a:rPr>
                <a:t>BÀI TẬP TRẮC NGHIỆM</a:t>
              </a:r>
            </a:p>
          </p:txBody>
        </p:sp>
      </p:grpSp>
      <mc:AlternateContent xmlns:mc="http://schemas.openxmlformats.org/markup-compatibility/2006" xmlns:a14="http://schemas.microsoft.com/office/drawing/2010/main">
        <mc:Choice Requires="a14">
          <p:sp>
            <p:nvSpPr>
              <p:cNvPr id="2" name="Rectangle 1"/>
              <p:cNvSpPr/>
              <p:nvPr/>
            </p:nvSpPr>
            <p:spPr>
              <a:xfrm>
                <a:off x="5058928" y="5295900"/>
                <a:ext cx="2593980"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cs typeface="Arial" panose="020B0604020202020204" pitchFamily="34" charset="0"/>
                        </a:rPr>
                        <m:t>ch</m:t>
                      </m:r>
                      <m:r>
                        <m:rPr>
                          <m:nor/>
                        </m:rPr>
                        <a:rPr lang="en-US" sz="3800">
                          <a:solidFill>
                            <a:srgbClr val="000000"/>
                          </a:solidFill>
                          <a:latin typeface="Arial" panose="020B0604020202020204" pitchFamily="34" charset="0"/>
                          <a:cs typeface="Arial" panose="020B0604020202020204" pitchFamily="34" charset="0"/>
                        </a:rPr>
                        <m:t>é</m:t>
                      </m:r>
                      <m:r>
                        <m:rPr>
                          <m:nor/>
                        </m:rPr>
                        <a:rPr lang="en-US" sz="3800">
                          <a:solidFill>
                            <a:srgbClr val="000000"/>
                          </a:solidFill>
                          <a:latin typeface="Arial" panose="020B0604020202020204" pitchFamily="34" charset="0"/>
                          <a:cs typeface="Arial" panose="020B0604020202020204" pitchFamily="34" charset="0"/>
                        </a:rPr>
                        <m:t>o</m:t>
                      </m:r>
                      <m:r>
                        <m:rPr>
                          <m:nor/>
                        </m:rPr>
                        <a:rPr lang="en-US" sz="3800">
                          <a:solidFill>
                            <a:srgbClr val="000000"/>
                          </a:solidFill>
                          <a:latin typeface="Arial" panose="020B0604020202020204" pitchFamily="34" charset="0"/>
                          <a:cs typeface="Arial" panose="020B0604020202020204" pitchFamily="34" charset="0"/>
                        </a:rPr>
                        <m:t> </m:t>
                      </m:r>
                      <m:r>
                        <m:rPr>
                          <m:nor/>
                        </m:rPr>
                        <a:rPr lang="en-US" sz="3800">
                          <a:solidFill>
                            <a:srgbClr val="000000"/>
                          </a:solidFill>
                          <a:latin typeface="Arial" panose="020B0604020202020204" pitchFamily="34" charset="0"/>
                          <a:cs typeface="Arial" panose="020B0604020202020204" pitchFamily="34" charset="0"/>
                        </a:rPr>
                        <m:t>nhau</m:t>
                      </m:r>
                    </m:oMath>
                  </m:oMathPara>
                </a14:m>
                <a:endParaRPr lang="en-US" sz="38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058928" y="5295900"/>
                <a:ext cx="2593980" cy="677108"/>
              </a:xfrm>
              <a:prstGeom prst="rect">
                <a:avLst/>
              </a:prstGeom>
              <a:blipFill>
                <a:blip r:embed="rId7"/>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8"/>
          <a:stretch>
            <a:fillRect/>
          </a:stretch>
        </p:blipFill>
        <p:spPr>
          <a:xfrm>
            <a:off x="3713158" y="5164429"/>
            <a:ext cx="1237595" cy="1201016"/>
          </a:xfrm>
          <a:prstGeom prst="rect">
            <a:avLst/>
          </a:prstGeom>
        </p:spPr>
      </p:pic>
      <p:pic>
        <p:nvPicPr>
          <p:cNvPr id="9" name="Picture 8"/>
          <p:cNvPicPr>
            <a:picLocks noChangeAspect="1"/>
          </p:cNvPicPr>
          <p:nvPr/>
        </p:nvPicPr>
        <p:blipFill>
          <a:blip r:embed="rId9"/>
          <a:stretch>
            <a:fillRect/>
          </a:stretch>
        </p:blipFill>
        <p:spPr>
          <a:xfrm>
            <a:off x="10668000" y="5131261"/>
            <a:ext cx="1237595" cy="1194920"/>
          </a:xfrm>
          <a:prstGeom prst="rect">
            <a:avLst/>
          </a:prstGeom>
        </p:spPr>
      </p:pic>
      <p:pic>
        <p:nvPicPr>
          <p:cNvPr id="10" name="Picture 9"/>
          <p:cNvPicPr>
            <a:picLocks noChangeAspect="1"/>
          </p:cNvPicPr>
          <p:nvPr/>
        </p:nvPicPr>
        <p:blipFill>
          <a:blip r:embed="rId10"/>
          <a:stretch>
            <a:fillRect/>
          </a:stretch>
        </p:blipFill>
        <p:spPr>
          <a:xfrm>
            <a:off x="3705137" y="7428224"/>
            <a:ext cx="1257648" cy="1220476"/>
          </a:xfrm>
          <a:prstGeom prst="rect">
            <a:avLst/>
          </a:prstGeom>
        </p:spPr>
      </p:pic>
      <p:sp>
        <p:nvSpPr>
          <p:cNvPr id="41" name="Oval 40"/>
          <p:cNvSpPr/>
          <p:nvPr/>
        </p:nvSpPr>
        <p:spPr>
          <a:xfrm>
            <a:off x="3762461" y="7462961"/>
            <a:ext cx="1143000" cy="108683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dirty="0">
                <a:solidFill>
                  <a:prstClr val="black"/>
                </a:solidFill>
                <a:cs typeface="Arial" panose="020B0604020202020204" pitchFamily="34" charset="0"/>
              </a:rPr>
              <a:t>C</a:t>
            </a:r>
            <a:endParaRPr lang="en-US" sz="4000" dirty="0">
              <a:solidFill>
                <a:prstClr val="black"/>
              </a:solidFill>
            </a:endParaRPr>
          </a:p>
        </p:txBody>
      </p:sp>
      <p:pic>
        <p:nvPicPr>
          <p:cNvPr id="11" name="Picture 10"/>
          <p:cNvPicPr>
            <a:picLocks noChangeAspect="1"/>
          </p:cNvPicPr>
          <p:nvPr/>
        </p:nvPicPr>
        <p:blipFill>
          <a:blip r:embed="rId11"/>
          <a:stretch>
            <a:fillRect/>
          </a:stretch>
        </p:blipFill>
        <p:spPr>
          <a:xfrm>
            <a:off x="10725805" y="7447697"/>
            <a:ext cx="1237595" cy="1201016"/>
          </a:xfrm>
          <a:prstGeom prst="rect">
            <a:avLst/>
          </a:prstGeom>
        </p:spPr>
      </p:pic>
      <p:pic>
        <p:nvPicPr>
          <p:cNvPr id="19" name="Picture 2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28496" y="8584919"/>
            <a:ext cx="1785754" cy="1750038"/>
          </a:xfrm>
          <a:prstGeom prst="rect">
            <a:avLst/>
          </a:prstGeom>
        </p:spPr>
      </p:pic>
      <p:pic>
        <p:nvPicPr>
          <p:cNvPr id="20"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90714" y="8583514"/>
            <a:ext cx="1809647" cy="1743842"/>
          </a:xfrm>
          <a:prstGeom prst="rect">
            <a:avLst/>
          </a:prstGeom>
        </p:spPr>
      </p:pic>
      <p:sp>
        <p:nvSpPr>
          <p:cNvPr id="21" name="Rectangle 20"/>
          <p:cNvSpPr/>
          <p:nvPr/>
        </p:nvSpPr>
        <p:spPr>
          <a:xfrm>
            <a:off x="430150" y="1638300"/>
            <a:ext cx="17229579" cy="2723823"/>
          </a:xfrm>
          <a:prstGeom prst="rect">
            <a:avLst/>
          </a:prstGeom>
        </p:spPr>
        <p:txBody>
          <a:bodyPr wrap="square">
            <a:spAutoFit/>
          </a:bodyPr>
          <a:lstStyle/>
          <a:p>
            <a:pPr algn="just">
              <a:lnSpc>
                <a:spcPct val="150000"/>
              </a:lnSpc>
              <a:spcAft>
                <a:spcPts val="0"/>
              </a:spcAft>
            </a:pPr>
            <a:r>
              <a:rPr lang="nl-NL" sz="3800" b="1">
                <a:latin typeface="Arial" panose="020B0604020202020204" pitchFamily="34" charset="0"/>
                <a:ea typeface="Times New Roman" panose="02020603050405020304" pitchFamily="18" charset="0"/>
              </a:rPr>
              <a:t>4.35 (Sgk – tr102) </a:t>
            </a:r>
            <a:r>
              <a:rPr lang="vi-VN" sz="3800">
                <a:ea typeface="Times New Roman" panose="02020603050405020304" pitchFamily="18" charset="0"/>
              </a:rPr>
              <a:t>Cho đường thẳng a song song với mặt phẳng (P). Mặt phẳng (Q) chứa đường thẳng a và cắt mặt phẳng (P) theo giao tuyến là đường thẳng b. Vị trí tương đối của hai đường thẳng a và b là:</a:t>
            </a:r>
          </a:p>
        </p:txBody>
      </p:sp>
      <mc:AlternateContent xmlns:mc="http://schemas.openxmlformats.org/markup-compatibility/2006" xmlns:a14="http://schemas.microsoft.com/office/drawing/2010/main">
        <mc:Choice Requires="a14">
          <p:sp>
            <p:nvSpPr>
              <p:cNvPr id="22" name="Rectangle 21"/>
              <p:cNvSpPr/>
              <p:nvPr/>
            </p:nvSpPr>
            <p:spPr>
              <a:xfrm>
                <a:off x="12049391" y="5256578"/>
                <a:ext cx="2186817" cy="705450"/>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cs typeface="Arial" panose="020B0604020202020204" pitchFamily="34" charset="0"/>
                        </a:rPr>
                        <m:t>c</m:t>
                      </m:r>
                      <m:r>
                        <m:rPr>
                          <m:nor/>
                        </m:rPr>
                        <a:rPr lang="en-US" sz="3800">
                          <a:solidFill>
                            <a:srgbClr val="000000"/>
                          </a:solidFill>
                          <a:latin typeface="Arial" panose="020B0604020202020204" pitchFamily="34" charset="0"/>
                          <a:cs typeface="Arial" panose="020B0604020202020204" pitchFamily="34" charset="0"/>
                        </a:rPr>
                        <m:t>ắ</m:t>
                      </m:r>
                      <m:r>
                        <m:rPr>
                          <m:nor/>
                        </m:rPr>
                        <a:rPr lang="en-US" sz="3800">
                          <a:solidFill>
                            <a:srgbClr val="000000"/>
                          </a:solidFill>
                          <a:latin typeface="Arial" panose="020B0604020202020204" pitchFamily="34" charset="0"/>
                          <a:cs typeface="Arial" panose="020B0604020202020204" pitchFamily="34" charset="0"/>
                        </a:rPr>
                        <m:t>t</m:t>
                      </m:r>
                      <m:r>
                        <m:rPr>
                          <m:nor/>
                        </m:rPr>
                        <a:rPr lang="en-US" sz="3800">
                          <a:solidFill>
                            <a:srgbClr val="000000"/>
                          </a:solidFill>
                          <a:latin typeface="Arial" panose="020B0604020202020204" pitchFamily="34" charset="0"/>
                          <a:cs typeface="Arial" panose="020B0604020202020204" pitchFamily="34" charset="0"/>
                        </a:rPr>
                        <m:t> </m:t>
                      </m:r>
                      <m:r>
                        <m:rPr>
                          <m:nor/>
                        </m:rPr>
                        <a:rPr lang="en-US" sz="3800">
                          <a:solidFill>
                            <a:srgbClr val="000000"/>
                          </a:solidFill>
                          <a:latin typeface="Arial" panose="020B0604020202020204" pitchFamily="34" charset="0"/>
                          <a:cs typeface="Arial" panose="020B0604020202020204" pitchFamily="34" charset="0"/>
                        </a:rPr>
                        <m:t>nhau</m:t>
                      </m:r>
                    </m:oMath>
                  </m:oMathPara>
                </a14:m>
                <a:endParaRPr/>
              </a:p>
            </p:txBody>
          </p:sp>
        </mc:Choice>
        <mc:Fallback xmlns="">
          <p:sp>
            <p:nvSpPr>
              <p:cNvPr id="22" name="Rectangle 21"/>
              <p:cNvSpPr>
                <a:spLocks noRot="1" noChangeAspect="1" noMove="1" noResize="1" noEditPoints="1" noAdjustHandles="1" noChangeArrowheads="1" noChangeShapeType="1" noTextEdit="1"/>
              </p:cNvSpPr>
              <p:nvPr/>
            </p:nvSpPr>
            <p:spPr>
              <a:xfrm>
                <a:off x="12049391" y="5256578"/>
                <a:ext cx="2186817" cy="70545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5171222" y="7621222"/>
                <a:ext cx="2566728"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cs typeface="Arial" panose="020B0604020202020204" pitchFamily="34" charset="0"/>
                        </a:rPr>
                        <m:t>song</m:t>
                      </m:r>
                      <m:r>
                        <m:rPr>
                          <m:nor/>
                        </m:rPr>
                        <a:rPr lang="en-US" sz="3800">
                          <a:solidFill>
                            <a:srgbClr val="000000"/>
                          </a:solidFill>
                          <a:latin typeface="Arial" panose="020B0604020202020204" pitchFamily="34" charset="0"/>
                          <a:cs typeface="Arial" panose="020B0604020202020204" pitchFamily="34" charset="0"/>
                        </a:rPr>
                        <m:t> </m:t>
                      </m:r>
                      <m:r>
                        <m:rPr>
                          <m:nor/>
                        </m:rPr>
                        <a:rPr lang="en-US" sz="3800">
                          <a:solidFill>
                            <a:srgbClr val="000000"/>
                          </a:solidFill>
                          <a:latin typeface="Arial" panose="020B0604020202020204" pitchFamily="34" charset="0"/>
                          <a:cs typeface="Arial" panose="020B0604020202020204" pitchFamily="34" charset="0"/>
                        </a:rPr>
                        <m:t>song</m:t>
                      </m:r>
                    </m:oMath>
                  </m:oMathPara>
                </a14:m>
                <a:endParaRPr lang="en-US" sz="3800">
                  <a:solidFill>
                    <a:srgbClr val="000000"/>
                  </a:solidFill>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5171222" y="7621222"/>
                <a:ext cx="2566728" cy="67710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2135922" y="7621222"/>
                <a:ext cx="2646878"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cs typeface="Arial" panose="020B0604020202020204" pitchFamily="34" charset="0"/>
                        </a:rPr>
                        <m:t>tr</m:t>
                      </m:r>
                      <m:r>
                        <m:rPr>
                          <m:nor/>
                        </m:rPr>
                        <a:rPr lang="en-US" sz="3800">
                          <a:solidFill>
                            <a:srgbClr val="000000"/>
                          </a:solidFill>
                          <a:latin typeface="Arial" panose="020B0604020202020204" pitchFamily="34" charset="0"/>
                          <a:cs typeface="Arial" panose="020B0604020202020204" pitchFamily="34" charset="0"/>
                        </a:rPr>
                        <m:t>ù</m:t>
                      </m:r>
                      <m:r>
                        <m:rPr>
                          <m:nor/>
                        </m:rPr>
                        <a:rPr lang="en-US" sz="3800">
                          <a:solidFill>
                            <a:srgbClr val="000000"/>
                          </a:solidFill>
                          <a:latin typeface="Arial" panose="020B0604020202020204" pitchFamily="34" charset="0"/>
                          <a:cs typeface="Arial" panose="020B0604020202020204" pitchFamily="34" charset="0"/>
                        </a:rPr>
                        <m:t>ng</m:t>
                      </m:r>
                      <m:r>
                        <m:rPr>
                          <m:nor/>
                        </m:rPr>
                        <a:rPr lang="en-US" sz="3800">
                          <a:solidFill>
                            <a:srgbClr val="000000"/>
                          </a:solidFill>
                          <a:latin typeface="Arial" panose="020B0604020202020204" pitchFamily="34" charset="0"/>
                          <a:cs typeface="Arial" panose="020B0604020202020204" pitchFamily="34" charset="0"/>
                        </a:rPr>
                        <m:t> </m:t>
                      </m:r>
                      <m:r>
                        <m:rPr>
                          <m:nor/>
                        </m:rPr>
                        <a:rPr lang="en-US" sz="3800">
                          <a:solidFill>
                            <a:srgbClr val="000000"/>
                          </a:solidFill>
                          <a:latin typeface="Arial" panose="020B0604020202020204" pitchFamily="34" charset="0"/>
                          <a:cs typeface="Arial" panose="020B0604020202020204" pitchFamily="34" charset="0"/>
                        </a:rPr>
                        <m:t>nhau</m:t>
                      </m:r>
                    </m:oMath>
                  </m:oMathPara>
                </a14:m>
                <a:endParaRPr/>
              </a:p>
            </p:txBody>
          </p:sp>
        </mc:Choice>
        <mc:Fallback xmlns="">
          <p:sp>
            <p:nvSpPr>
              <p:cNvPr id="26" name="Rectangle 25"/>
              <p:cNvSpPr>
                <a:spLocks noRot="1" noChangeAspect="1" noMove="1" noResize="1" noEditPoints="1" noAdjustHandles="1" noChangeArrowheads="1" noChangeShapeType="1" noTextEdit="1"/>
              </p:cNvSpPr>
              <p:nvPr/>
            </p:nvSpPr>
            <p:spPr>
              <a:xfrm>
                <a:off x="12135922" y="7621222"/>
                <a:ext cx="2646878" cy="677108"/>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00569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p:nvPr/>
        </p:nvSpPr>
        <p:spPr>
          <a:xfrm>
            <a:off x="1313284" y="495300"/>
            <a:ext cx="15661433" cy="3429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just">
              <a:lnSpc>
                <a:spcPct val="150000"/>
              </a:lnSpc>
            </a:pPr>
            <a:r>
              <a:rPr kumimoji="0" lang="en-US" sz="45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Câu 5. </a:t>
            </a:r>
            <a:r>
              <a:rPr lang="vi-VN" sz="4500">
                <a:solidFill>
                  <a:srgbClr val="000000"/>
                </a:solidFill>
                <a:latin typeface="Arial"/>
                <a:ea typeface="Times New Roman" panose="02020603050405020304" pitchFamily="18" charset="0"/>
                <a:cs typeface="Times New Roman" panose="02020603050405020304" pitchFamily="18" charset="0"/>
              </a:rPr>
              <a:t>Trong không gian có bao nhiêu vị trí tương đối giữa đường thẳng và mặt phẳng?</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46" name="Google Shape;146;p7"/>
          <p:cNvSpPr/>
          <p:nvPr/>
        </p:nvSpPr>
        <p:spPr>
          <a:xfrm>
            <a:off x="1313282" y="43472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50000"/>
              </a:lnSpc>
              <a:spcBef>
                <a:spcPts val="0"/>
              </a:spcBef>
              <a:spcAft>
                <a:spcPts val="0"/>
              </a:spcAft>
              <a:buClr>
                <a:srgbClr val="000000"/>
              </a:buClr>
              <a:buSzTx/>
              <a:buFontTx/>
              <a:buNone/>
              <a:tabLst/>
              <a:defRPr/>
            </a:pPr>
            <a:r>
              <a:rPr kumimoji="0" lang="en-US" sz="4500" b="0" i="0" u="none" strike="noStrike" kern="0" cap="none" spc="0" normalizeH="0" baseline="0" noProof="0">
                <a:ln>
                  <a:noFill/>
                </a:ln>
                <a:solidFill>
                  <a:srgbClr val="000000"/>
                </a:solidFill>
                <a:effectLst/>
                <a:uLnTx/>
                <a:uFillTx/>
                <a:latin typeface="Arial"/>
                <a:ea typeface="Arial"/>
                <a:cs typeface="Arial"/>
                <a:sym typeface="Arial"/>
              </a:rPr>
              <a:t>A. 1</a:t>
            </a:r>
            <a:endParaRPr kumimoji="0" sz="4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7"/>
          <p:cNvSpPr/>
          <p:nvPr/>
        </p:nvSpPr>
        <p:spPr>
          <a:xfrm>
            <a:off x="1313282"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50000"/>
              </a:lnSpc>
              <a:spcBef>
                <a:spcPts val="0"/>
              </a:spcBef>
              <a:spcAft>
                <a:spcPts val="0"/>
              </a:spcAft>
              <a:buClr>
                <a:srgbClr val="000000"/>
              </a:buClr>
              <a:buSzTx/>
              <a:buFontTx/>
              <a:buNone/>
              <a:tabLst/>
              <a:defRPr/>
            </a:pPr>
            <a:r>
              <a:rPr kumimoji="0" lang="en-US" sz="4500" b="0" i="0" u="none" strike="noStrike" kern="0" cap="none" spc="0" normalizeH="0" baseline="0" noProof="0">
                <a:ln>
                  <a:noFill/>
                </a:ln>
                <a:solidFill>
                  <a:srgbClr val="000000"/>
                </a:solidFill>
                <a:effectLst/>
                <a:uLnTx/>
                <a:uFillTx/>
                <a:latin typeface="Arial"/>
                <a:ea typeface="Arial"/>
                <a:cs typeface="Arial"/>
                <a:sym typeface="Arial"/>
              </a:rPr>
              <a:t>C. 3</a:t>
            </a:r>
            <a:endParaRPr kumimoji="0" sz="4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p7"/>
          <p:cNvSpPr/>
          <p:nvPr/>
        </p:nvSpPr>
        <p:spPr>
          <a:xfrm>
            <a:off x="9358609" y="43472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50000"/>
              </a:lnSpc>
              <a:spcBef>
                <a:spcPts val="0"/>
              </a:spcBef>
              <a:spcAft>
                <a:spcPts val="0"/>
              </a:spcAft>
              <a:buClr>
                <a:srgbClr val="000000"/>
              </a:buClr>
              <a:buSzTx/>
              <a:buFontTx/>
              <a:buNone/>
              <a:tabLst/>
              <a:defRPr/>
            </a:pPr>
            <a:r>
              <a:rPr kumimoji="0" lang="en-US" sz="4500" b="0" i="0" u="none" strike="noStrike" kern="0" cap="none" spc="0" normalizeH="0" baseline="0" noProof="0">
                <a:ln>
                  <a:noFill/>
                </a:ln>
                <a:solidFill>
                  <a:srgbClr val="000000"/>
                </a:solidFill>
                <a:effectLst/>
                <a:uLnTx/>
                <a:uFillTx/>
                <a:latin typeface="Arial"/>
                <a:ea typeface="Arial"/>
                <a:cs typeface="Arial"/>
                <a:sym typeface="Arial"/>
              </a:rPr>
              <a:t>B. 2</a:t>
            </a:r>
            <a:endParaRPr kumimoji="0" sz="4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7"/>
          <p:cNvSpPr/>
          <p:nvPr/>
        </p:nvSpPr>
        <p:spPr>
          <a:xfrm>
            <a:off x="9358609"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D. 4</a:t>
            </a:r>
          </a:p>
        </p:txBody>
      </p:sp>
      <p:pic>
        <p:nvPicPr>
          <p:cNvPr id="150" name="Google Shape;150;p7">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51" name="Google Shape;151;p7"/>
          <p:cNvSpPr/>
          <p:nvPr/>
        </p:nvSpPr>
        <p:spPr>
          <a:xfrm>
            <a:off x="1313282" y="7242888"/>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50000"/>
              </a:lnSpc>
              <a:spcBef>
                <a:spcPts val="0"/>
              </a:spcBef>
              <a:spcAft>
                <a:spcPts val="0"/>
              </a:spcAft>
              <a:buClr>
                <a:srgbClr val="000000"/>
              </a:buClr>
              <a:buSzTx/>
              <a:buFontTx/>
              <a:buNone/>
              <a:tabLst/>
              <a:defRPr/>
            </a:pPr>
            <a:r>
              <a:rPr kumimoji="0" lang="en-US" sz="4500" b="0" i="0" u="none" strike="noStrike" kern="0" cap="none" spc="0" normalizeH="0" baseline="0" noProof="0">
                <a:ln>
                  <a:noFill/>
                </a:ln>
                <a:solidFill>
                  <a:srgbClr val="000000"/>
                </a:solidFill>
                <a:effectLst/>
                <a:uLnTx/>
                <a:uFillTx/>
                <a:latin typeface="Arial"/>
                <a:ea typeface="Arial"/>
                <a:cs typeface="Arial"/>
                <a:sym typeface="Arial"/>
              </a:rPr>
              <a:t>C. 3</a:t>
            </a:r>
            <a:endParaRPr kumimoji="0" sz="45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2815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par>
                                <p:cTn id="12" presetID="10" presetClass="entr" presetSubtype="0" fill="hold" nodeType="with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par>
                                <p:cTn id="15" presetID="10"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par>
                                <p:cTn id="18" presetID="10"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lnSpc>
                <a:spcPct val="150000"/>
              </a:lnSpc>
              <a:buClr>
                <a:srgbClr val="000000"/>
              </a:buClr>
            </a:pPr>
            <a:r>
              <a:rPr kumimoji="0" lang="vi-VN" sz="4500" b="1" i="0" u="none" strike="noStrike" kern="0" cap="none" spc="0" normalizeH="0" baseline="0" noProof="0">
                <a:ln>
                  <a:noFill/>
                </a:ln>
                <a:solidFill>
                  <a:srgbClr val="000000"/>
                </a:solidFill>
                <a:effectLst/>
                <a:uLnTx/>
                <a:uFillTx/>
                <a:latin typeface="Arial"/>
                <a:ea typeface="Arial"/>
                <a:cs typeface="Arial"/>
                <a:sym typeface="Arial"/>
              </a:rPr>
              <a:t>Câu </a:t>
            </a:r>
            <a:r>
              <a:rPr kumimoji="0" lang="en-US" sz="4500" b="1" i="0" u="none" strike="noStrike" kern="0" cap="none" spc="0" normalizeH="0" baseline="0" noProof="0">
                <a:ln>
                  <a:noFill/>
                </a:ln>
                <a:solidFill>
                  <a:srgbClr val="000000"/>
                </a:solidFill>
                <a:effectLst/>
                <a:uLnTx/>
                <a:uFillTx/>
                <a:latin typeface="Arial"/>
                <a:ea typeface="Arial"/>
                <a:cs typeface="Arial"/>
                <a:sym typeface="Arial"/>
              </a:rPr>
              <a:t>6</a:t>
            </a:r>
            <a:r>
              <a:rPr kumimoji="0" lang="vi-VN" sz="4500" b="1" i="0" u="none" strike="noStrike" kern="0" cap="none" spc="0" normalizeH="0" baseline="0" noProof="0">
                <a:ln>
                  <a:noFill/>
                </a:ln>
                <a:solidFill>
                  <a:srgbClr val="000000"/>
                </a:solidFill>
                <a:effectLst/>
                <a:uLnTx/>
                <a:uFillTx/>
                <a:latin typeface="Arial"/>
                <a:ea typeface="Arial"/>
                <a:cs typeface="Arial"/>
                <a:sym typeface="Arial"/>
              </a:rPr>
              <a:t>.</a:t>
            </a:r>
            <a:r>
              <a:rPr lang="vi-VN" sz="4500" kern="0">
                <a:solidFill>
                  <a:srgbClr val="000000"/>
                </a:solidFill>
                <a:latin typeface="Arial"/>
                <a:ea typeface="Arial"/>
                <a:cs typeface="Arial"/>
                <a:sym typeface="Arial"/>
              </a:rPr>
              <a:t> Cho hai đường thẳng a và b chéo nhau. Có bao nhiêu mặt phẳng chứa a và song song với b ?</a:t>
            </a:r>
            <a:endParaRPr kumimoji="0" sz="4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A. 0</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vi-VN"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C. </a:t>
            </a:r>
            <a:r>
              <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2</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vi-VN"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 </a:t>
            </a:r>
            <a:r>
              <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1</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vi-VN"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D. </a:t>
            </a:r>
            <a:r>
              <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Vô</a:t>
            </a:r>
            <a:r>
              <a:rPr kumimoji="0" lang="en-US" sz="4500" b="0" i="0" u="none" strike="noStrike" kern="1200" cap="none" spc="0" normalizeH="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số</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07" name="Google Shape;107;p3"/>
          <p:cNvSpPr/>
          <p:nvPr/>
        </p:nvSpPr>
        <p:spPr>
          <a:xfrm>
            <a:off x="9360444" y="4010405"/>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L="0" marR="30480" lvl="0" indent="0" algn="ctr" defTabSz="914400" rtl="0" eaLnBrk="1" fontAlgn="auto" latinLnBrk="0" hangingPunct="1">
              <a:lnSpc>
                <a:spcPct val="150000"/>
              </a:lnSpc>
              <a:spcBef>
                <a:spcPts val="0"/>
              </a:spcBef>
              <a:spcAft>
                <a:spcPts val="0"/>
              </a:spcAft>
              <a:buClrTx/>
              <a:buSzTx/>
              <a:buFontTx/>
              <a:buNone/>
              <a:tabLst/>
              <a:defRPr/>
            </a:pPr>
            <a:r>
              <a:rPr kumimoji="0" lang="vi-VN"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 </a:t>
            </a:r>
            <a:r>
              <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1</a:t>
            </a:r>
            <a:endParaRPr kumimoji="0" lang="en-US" sz="4500" b="0" i="0" u="none" strike="noStrike" kern="1200" cap="none" spc="0" normalizeH="0" baseline="0" noProof="0">
              <a:ln>
                <a:noFill/>
              </a:ln>
              <a:solidFill>
                <a:srgbClr val="000000"/>
              </a:solidFill>
              <a:effectLst/>
              <a:uLnTx/>
              <a:uFillTx/>
              <a:latin typeface="Arial"/>
              <a:ea typeface="Times New Roman" panose="02020603050405020304" pitchFamily="18" charset="0"/>
            </a:endParaRPr>
          </a:p>
        </p:txBody>
      </p:sp>
      <p:sp>
        <p:nvSpPr>
          <p:cNvPr id="9" name="Google Shape;90;p2"/>
          <p:cNvSpPr/>
          <p:nvPr/>
        </p:nvSpPr>
        <p:spPr>
          <a:xfrm>
            <a:off x="-157397" y="190500"/>
            <a:ext cx="1605197" cy="1437695"/>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5">
              <a:alphaModFix/>
            </a:blip>
            <a:stretch>
              <a:fillRect/>
            </a:stretch>
          </a:blipFill>
          <a:ln>
            <a:noFill/>
          </a:ln>
        </p:spPr>
      </p:sp>
    </p:spTree>
    <p:extLst>
      <p:ext uri="{BB962C8B-B14F-4D97-AF65-F5344CB8AC3E}">
        <p14:creationId xmlns:p14="http://schemas.microsoft.com/office/powerpoint/2010/main" val="39565288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1313284" y="342900"/>
            <a:ext cx="15661433" cy="145790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kumimoji="0" lang="vi-VN" sz="45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Câu </a:t>
            </a:r>
            <a:r>
              <a:rPr kumimoji="0" lang="en-US" sz="45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7</a:t>
            </a:r>
            <a:r>
              <a:rPr kumimoji="0" lang="vi-VN" sz="45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a:t>
            </a:r>
            <a:r>
              <a:rPr kumimoji="0" lang="en-US" sz="45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lang="vi-VN" sz="4500">
                <a:solidFill>
                  <a:srgbClr val="000000"/>
                </a:solidFill>
                <a:ea typeface="Times New Roman" panose="02020603050405020304" pitchFamily="18" charset="0"/>
                <a:cs typeface="Arial" panose="020B0604020202020204" pitchFamily="34" charset="0"/>
              </a:rPr>
              <a:t>Trong các mệnh đề sau, mệnh đề nào sai.</a:t>
            </a:r>
            <a:endParaRPr kumimoji="0" lang="en-US" sz="45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3" name="Google Shape;113;p4"/>
          <p:cNvSpPr/>
          <p:nvPr/>
        </p:nvSpPr>
        <p:spPr>
          <a:xfrm>
            <a:off x="1285208" y="2171700"/>
            <a:ext cx="15661435" cy="14408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lang="en-US" sz="3800" kern="0">
                <a:solidFill>
                  <a:srgbClr val="000000"/>
                </a:solidFill>
                <a:ea typeface="Arial"/>
                <a:cs typeface="Arial"/>
                <a:sym typeface="Arial"/>
              </a:rPr>
              <a:t>A. Hai mặt phẳng phân biệt cùng song song với một mặt phẳng thì song song với nhau</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4"/>
          <p:cNvSpPr/>
          <p:nvPr/>
        </p:nvSpPr>
        <p:spPr>
          <a:xfrm>
            <a:off x="1285209" y="5981700"/>
            <a:ext cx="15644824" cy="156848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spcAft>
                <a:spcPts val="0"/>
              </a:spcAft>
            </a:pPr>
            <a:r>
              <a:rPr lang="en-US" sz="3800">
                <a:latin typeface="+mj-lt"/>
                <a:ea typeface="Times New Roman" panose="02020603050405020304" pitchFamily="18" charset="0"/>
                <a:cs typeface="Times New Roman" panose="02020603050405020304" pitchFamily="18" charset="0"/>
              </a:rPr>
              <a:t>C. Nếu một đường thẳng cắt một trong hai mặt phẳng song song thì cắt mặt phẳng còn lại</a:t>
            </a:r>
            <a:endParaRPr lang="en-US" sz="3800">
              <a:effectLst/>
              <a:latin typeface="+mj-lt"/>
              <a:ea typeface="Times New Roman" panose="02020603050405020304" pitchFamily="18" charset="0"/>
            </a:endParaRPr>
          </a:p>
        </p:txBody>
      </p:sp>
      <p:sp>
        <p:nvSpPr>
          <p:cNvPr id="115" name="Google Shape;115;p4"/>
          <p:cNvSpPr/>
          <p:nvPr/>
        </p:nvSpPr>
        <p:spPr>
          <a:xfrm>
            <a:off x="1313281" y="4000500"/>
            <a:ext cx="15633361" cy="155743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lang="vi-VN" sz="3700" kern="0">
                <a:solidFill>
                  <a:srgbClr val="000000"/>
                </a:solidFill>
                <a:latin typeface="Arial"/>
                <a:ea typeface="Arial"/>
                <a:cs typeface="Arial"/>
                <a:sym typeface="Arial"/>
              </a:rPr>
              <a:t>B. Nếu hai mặt phẳng phân biệt lần lượt đi qua hai đường thẳng song song thì cắt mặt phẳng còn lại</a:t>
            </a:r>
            <a:endParaRPr kumimoji="0" sz="3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4"/>
          <p:cNvSpPr/>
          <p:nvPr/>
        </p:nvSpPr>
        <p:spPr>
          <a:xfrm>
            <a:off x="1285208" y="7962900"/>
            <a:ext cx="15659595" cy="195648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lang="vi-VN" sz="3800" kern="0">
                <a:solidFill>
                  <a:srgbClr val="000000"/>
                </a:solidFill>
                <a:latin typeface="Arial"/>
                <a:ea typeface="Arial"/>
                <a:cs typeface="Arial"/>
                <a:sym typeface="Arial"/>
              </a:rPr>
              <a:t>D. Cho mặt phẳng (P) và ba điểm không thẳng hàng A, B, C nằm ngoài (P) lúc đó, nếu 3 đường thẳng AB, BC, CA đều cắt mặt phẳng (P) thì ba giao điểm đó thẳng hàng.</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7" name="Google Shape;117;p4">
            <a:hlinkClick r:id="rId3" action="ppaction://hlinksldjump"/>
          </p:cNvPr>
          <p:cNvPicPr preferRelativeResize="0"/>
          <p:nvPr/>
        </p:nvPicPr>
        <p:blipFill rotWithShape="1">
          <a:blip r:embed="rId4">
            <a:alphaModFix/>
          </a:blip>
          <a:srcRect/>
          <a:stretch/>
        </p:blipFill>
        <p:spPr>
          <a:xfrm>
            <a:off x="16974717" y="519404"/>
            <a:ext cx="1066800" cy="1104900"/>
          </a:xfrm>
          <a:prstGeom prst="rect">
            <a:avLst/>
          </a:prstGeom>
          <a:noFill/>
          <a:ln>
            <a:noFill/>
          </a:ln>
        </p:spPr>
      </p:pic>
      <p:sp>
        <p:nvSpPr>
          <p:cNvPr id="118" name="Google Shape;118;p4"/>
          <p:cNvSpPr/>
          <p:nvPr/>
        </p:nvSpPr>
        <p:spPr>
          <a:xfrm>
            <a:off x="1311442" y="4000500"/>
            <a:ext cx="15633361" cy="1563454"/>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lang="vi-VN" sz="3700" kern="0">
                <a:solidFill>
                  <a:srgbClr val="000000"/>
                </a:solidFill>
                <a:latin typeface="Arial"/>
                <a:ea typeface="Arial"/>
                <a:cs typeface="Arial"/>
                <a:sym typeface="Arial"/>
              </a:rPr>
              <a:t>B. Nếu hai mặt phẳng phân biệt lần lượt đi qua hai đường thẳng song song thì cắt mặt phẳng còn lại</a:t>
            </a:r>
          </a:p>
        </p:txBody>
      </p:sp>
    </p:spTree>
    <p:extLst>
      <p:ext uri="{BB962C8B-B14F-4D97-AF65-F5344CB8AC3E}">
        <p14:creationId xmlns:p14="http://schemas.microsoft.com/office/powerpoint/2010/main" val="171388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1313284" y="485192"/>
            <a:ext cx="15661433" cy="145790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kumimoji="0" lang="vi-VN" sz="45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Câu </a:t>
            </a:r>
            <a:r>
              <a:rPr kumimoji="0" lang="en-US" sz="45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8</a:t>
            </a:r>
            <a:r>
              <a:rPr kumimoji="0" lang="vi-VN" sz="45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a:t>
            </a:r>
            <a:r>
              <a:rPr kumimoji="0" lang="en-US" sz="4500" b="1" i="0"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 </a:t>
            </a:r>
            <a:r>
              <a:rPr lang="vi-VN" sz="4500">
                <a:solidFill>
                  <a:srgbClr val="000000"/>
                </a:solidFill>
                <a:ea typeface="Times New Roman" panose="02020603050405020304" pitchFamily="18" charset="0"/>
                <a:cs typeface="Arial" panose="020B0604020202020204" pitchFamily="34" charset="0"/>
              </a:rPr>
              <a:t>Khẳng định nào sau đây là sai?</a:t>
            </a:r>
            <a:endParaRPr kumimoji="0" lang="en-US" sz="45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3" name="Google Shape;113;p4"/>
          <p:cNvSpPr/>
          <p:nvPr/>
        </p:nvSpPr>
        <p:spPr>
          <a:xfrm>
            <a:off x="1285208" y="2400300"/>
            <a:ext cx="15661435" cy="14408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kumimoji="0" lang="en-US" sz="3800" b="0" i="0" u="none" strike="noStrike" kern="0" cap="none" spc="0" normalizeH="0" baseline="0" noProof="0">
                <a:ln>
                  <a:noFill/>
                </a:ln>
                <a:solidFill>
                  <a:srgbClr val="000000"/>
                </a:solidFill>
                <a:effectLst/>
                <a:uLnTx/>
                <a:uFillTx/>
                <a:latin typeface="Arial"/>
                <a:ea typeface="Arial"/>
                <a:cs typeface="Arial"/>
                <a:sym typeface="Arial"/>
              </a:rPr>
              <a:t>A. </a:t>
            </a:r>
            <a:r>
              <a:rPr lang="en-US" sz="3800" kern="0">
                <a:solidFill>
                  <a:srgbClr val="000000"/>
                </a:solidFill>
                <a:ea typeface="Arial"/>
                <a:cs typeface="Arial"/>
                <a:sym typeface="Arial"/>
              </a:rPr>
              <a:t>Phép chiếu song song biến trung điểm của đoạn thẳng thành trung điểm của đoạn thẳng hình chiếu</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4"/>
          <p:cNvSpPr/>
          <p:nvPr/>
        </p:nvSpPr>
        <p:spPr>
          <a:xfrm>
            <a:off x="1268599" y="6210300"/>
            <a:ext cx="15661433" cy="156848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a:r>
              <a:rPr lang="en-US" sz="3800">
                <a:solidFill>
                  <a:srgbClr val="000000"/>
                </a:solidFill>
                <a:ea typeface="Times New Roman" panose="02020603050405020304" pitchFamily="18" charset="0"/>
                <a:cs typeface="Times New Roman" panose="02020603050405020304" pitchFamily="18" charset="0"/>
              </a:rPr>
              <a:t>C. Phép chiếu song song biến tâm của hình bình hành thành tâm của hình bình hành</a:t>
            </a:r>
            <a:endParaRPr kumimoji="0" lang="en-US" sz="38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endParaRPr>
          </a:p>
        </p:txBody>
      </p:sp>
      <p:sp>
        <p:nvSpPr>
          <p:cNvPr id="115" name="Google Shape;115;p4"/>
          <p:cNvSpPr/>
          <p:nvPr/>
        </p:nvSpPr>
        <p:spPr>
          <a:xfrm>
            <a:off x="1313281" y="4229100"/>
            <a:ext cx="15633361" cy="155743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kumimoji="0" lang="vi-VN" sz="3700" b="0" i="0" u="none" strike="noStrike" kern="0" cap="none" spc="0" normalizeH="0" baseline="0" noProof="0">
                <a:ln>
                  <a:noFill/>
                </a:ln>
                <a:solidFill>
                  <a:srgbClr val="000000"/>
                </a:solidFill>
                <a:effectLst/>
                <a:uLnTx/>
                <a:uFillTx/>
                <a:latin typeface="Arial"/>
                <a:ea typeface="Arial"/>
                <a:cs typeface="Arial"/>
                <a:sym typeface="Arial"/>
              </a:rPr>
              <a:t>B. </a:t>
            </a:r>
            <a:r>
              <a:rPr lang="vi-VN" sz="3700" kern="0">
                <a:solidFill>
                  <a:srgbClr val="000000"/>
                </a:solidFill>
                <a:latin typeface="Arial"/>
                <a:ea typeface="Arial"/>
                <a:cs typeface="Arial"/>
                <a:sym typeface="Arial"/>
              </a:rPr>
              <a:t>Phép chiếu song song biến trọng tâm tam giác thành trọng tâm tam giác hình chiếu</a:t>
            </a:r>
            <a:endParaRPr kumimoji="0" sz="3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4"/>
          <p:cNvSpPr/>
          <p:nvPr/>
        </p:nvSpPr>
        <p:spPr>
          <a:xfrm>
            <a:off x="1295400" y="8191501"/>
            <a:ext cx="15649403" cy="1524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kumimoji="0" lang="vi-VN" sz="3800" b="0" i="0" u="none" strike="noStrike" kern="0" cap="none" spc="0" normalizeH="0" baseline="0" noProof="0">
                <a:ln>
                  <a:noFill/>
                </a:ln>
                <a:solidFill>
                  <a:srgbClr val="000000"/>
                </a:solidFill>
                <a:effectLst/>
                <a:uLnTx/>
                <a:uFillTx/>
                <a:latin typeface="Arial"/>
                <a:ea typeface="Arial"/>
                <a:cs typeface="Arial"/>
                <a:sym typeface="Arial"/>
              </a:rPr>
              <a:t>D. </a:t>
            </a:r>
            <a:r>
              <a:rPr lang="vi-VN" sz="3800" kern="0">
                <a:solidFill>
                  <a:srgbClr val="000000"/>
                </a:solidFill>
                <a:latin typeface="Arial"/>
                <a:ea typeface="Arial"/>
                <a:cs typeface="Arial"/>
                <a:sym typeface="Arial"/>
              </a:rPr>
              <a:t>Phép chiếu song song có thể biến trọng tâm tam giác thành một điểm không phải là trọng tâm tam giác hình chiếu</a:t>
            </a:r>
            <a:endParaRPr kumimoji="0" sz="3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7" name="Google Shape;117;p4">
            <a:hlinkClick r:id="rId3" action="ppaction://hlinksldjump"/>
          </p:cNvPr>
          <p:cNvPicPr preferRelativeResize="0"/>
          <p:nvPr/>
        </p:nvPicPr>
        <p:blipFill rotWithShape="1">
          <a:blip r:embed="rId4">
            <a:alphaModFix/>
          </a:blip>
          <a:srcRect/>
          <a:stretch/>
        </p:blipFill>
        <p:spPr>
          <a:xfrm>
            <a:off x="567276" y="523739"/>
            <a:ext cx="1402646" cy="1483568"/>
          </a:xfrm>
          <a:prstGeom prst="rect">
            <a:avLst/>
          </a:prstGeom>
          <a:noFill/>
          <a:ln>
            <a:noFill/>
          </a:ln>
        </p:spPr>
      </p:pic>
      <p:sp>
        <p:nvSpPr>
          <p:cNvPr id="118" name="Google Shape;118;p4"/>
          <p:cNvSpPr/>
          <p:nvPr/>
        </p:nvSpPr>
        <p:spPr>
          <a:xfrm>
            <a:off x="1295400" y="8191500"/>
            <a:ext cx="15679317" cy="1563454"/>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r>
              <a:rPr lang="en-US" sz="3700" kern="0">
                <a:solidFill>
                  <a:srgbClr val="000000"/>
                </a:solidFill>
                <a:latin typeface="Arial"/>
                <a:ea typeface="Arial"/>
                <a:cs typeface="Arial"/>
                <a:sym typeface="Arial"/>
              </a:rPr>
              <a:t>D</a:t>
            </a:r>
            <a:r>
              <a:rPr kumimoji="0" lang="vi-VN" sz="3700" b="0" i="0" u="none" strike="noStrike" kern="0" cap="none" spc="0" normalizeH="0" baseline="0" noProof="0">
                <a:ln>
                  <a:noFill/>
                </a:ln>
                <a:solidFill>
                  <a:srgbClr val="000000"/>
                </a:solidFill>
                <a:effectLst/>
                <a:uLnTx/>
                <a:uFillTx/>
                <a:latin typeface="Arial"/>
                <a:ea typeface="Arial"/>
                <a:cs typeface="Arial"/>
                <a:sym typeface="Arial"/>
              </a:rPr>
              <a:t>. </a:t>
            </a:r>
            <a:r>
              <a:rPr lang="vi-VN" sz="3700" kern="0">
                <a:solidFill>
                  <a:srgbClr val="000000"/>
                </a:solidFill>
                <a:latin typeface="Arial"/>
                <a:ea typeface="Arial"/>
                <a:cs typeface="Arial"/>
                <a:sym typeface="Arial"/>
              </a:rPr>
              <a:t>Phép chiếu song song có thể biến trọng tâm tam giác thành một điểm không phải là trọng tâm tam giác hình chiếu</a:t>
            </a:r>
            <a:endParaRPr kumimoji="0" lang="vi-VN" sz="37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4724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96010" y="-2324100"/>
            <a:ext cx="19149227" cy="6553200"/>
          </a:xfrm>
          <a:prstGeom prst="rect">
            <a:avLst/>
          </a:prstGeom>
          <a:solidFill>
            <a:srgbClr val="E0D2EF"/>
          </a:solidFill>
        </p:spPr>
      </p:sp>
      <p:pic>
        <p:nvPicPr>
          <p:cNvPr id="1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30706">
            <a:off x="14491523" y="-2423092"/>
            <a:ext cx="5000753" cy="4846184"/>
          </a:xfrm>
          <a:prstGeom prst="rect">
            <a:avLst/>
          </a:prstGeom>
        </p:spPr>
      </p:pic>
      <p:sp>
        <p:nvSpPr>
          <p:cNvPr id="4" name="Rectangle 3"/>
          <p:cNvSpPr/>
          <p:nvPr/>
        </p:nvSpPr>
        <p:spPr>
          <a:xfrm>
            <a:off x="685800" y="1181100"/>
            <a:ext cx="16840200" cy="2723823"/>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Cho hình chóp S.ABCD có đáy ABCD là hình thang, AB // CD và AB &lt; CD. Xác định giao tuyến của hai mặt phẳng sau:</a:t>
            </a:r>
          </a:p>
          <a:p>
            <a:pPr marL="30480" marR="30480" algn="ctr">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(SAD) và (SBC)             b) (SAB) và (SCD)             c) (SAC) và (SBD)</a:t>
            </a:r>
          </a:p>
        </p:txBody>
      </p:sp>
      <p:sp>
        <p:nvSpPr>
          <p:cNvPr id="2" name="Rectangle 1"/>
          <p:cNvSpPr/>
          <p:nvPr/>
        </p:nvSpPr>
        <p:spPr>
          <a:xfrm>
            <a:off x="721895" y="419100"/>
            <a:ext cx="6572633" cy="707886"/>
          </a:xfrm>
          <a:prstGeom prst="rect">
            <a:avLst/>
          </a:prstGeom>
        </p:spPr>
        <p:txBody>
          <a:bodyPr wrap="none">
            <a:spAutoFit/>
          </a:bodyPr>
          <a:lstStyle/>
          <a:p>
            <a:pPr lvl="0">
              <a:defRPr/>
            </a:pPr>
            <a:r>
              <a:rPr lang="fr-FR" sz="4000" b="1">
                <a:solidFill>
                  <a:srgbClr val="C00000"/>
                </a:solidFill>
                <a:latin typeface="Arial" panose="020B0604020202020204" pitchFamily="34" charset="0"/>
                <a:ea typeface="Calibri" panose="020F0502020204030204" pitchFamily="34" charset="0"/>
              </a:rPr>
              <a:t>Bài 4.41 (SGK – trang 103)</a:t>
            </a:r>
            <a:endParaRPr lang="fr-FR" sz="4000" b="1" dirty="0" err="1">
              <a:solidFill>
                <a:srgbClr val="C00000"/>
              </a:solidFill>
              <a:latin typeface="Arial" panose="020B0604020202020204" pitchFamily="34" charset="0"/>
              <a:ea typeface="Calibri" panose="020F0502020204030204" pitchFamily="34" charset="0"/>
            </a:endParaRPr>
          </a:p>
        </p:txBody>
      </p:sp>
      <p:pic>
        <p:nvPicPr>
          <p:cNvPr id="6" name="Picture 5"/>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553200" y="4457700"/>
            <a:ext cx="5943600" cy="5676971"/>
          </a:xfrm>
          <a:prstGeom prst="rect">
            <a:avLst/>
          </a:prstGeom>
        </p:spPr>
      </p:pic>
      <p:pic>
        <p:nvPicPr>
          <p:cNvPr id="8" name="Picture 7"/>
          <p:cNvPicPr>
            <a:picLocks noChangeAspect="1"/>
          </p:cNvPicPr>
          <p:nvPr/>
        </p:nvPicPr>
        <p:blipFill>
          <a:blip r:embed="rId6"/>
          <a:stretch>
            <a:fillRect/>
          </a:stretch>
        </p:blipFill>
        <p:spPr>
          <a:xfrm>
            <a:off x="749969" y="8191500"/>
            <a:ext cx="723635" cy="1638371"/>
          </a:xfrm>
          <a:prstGeom prst="rect">
            <a:avLst/>
          </a:prstGeom>
        </p:spPr>
      </p:pic>
      <p:pic>
        <p:nvPicPr>
          <p:cNvPr id="10" name="Picture 9"/>
          <p:cNvPicPr>
            <a:picLocks noChangeAspect="1"/>
          </p:cNvPicPr>
          <p:nvPr/>
        </p:nvPicPr>
        <p:blipFill>
          <a:blip r:embed="rId7"/>
          <a:stretch>
            <a:fillRect/>
          </a:stretch>
        </p:blipFill>
        <p:spPr>
          <a:xfrm>
            <a:off x="16206984" y="7410123"/>
            <a:ext cx="1569830" cy="25533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30615" y="9867900"/>
            <a:ext cx="19149227" cy="2438400"/>
          </a:xfrm>
          <a:prstGeom prst="rect">
            <a:avLst/>
          </a:prstGeom>
          <a:solidFill>
            <a:srgbClr val="E0D2EF"/>
          </a:solidFill>
        </p:spPr>
      </p:sp>
      <p:sp>
        <p:nvSpPr>
          <p:cNvPr id="13" name="Oval Callout 12"/>
          <p:cNvSpPr/>
          <p:nvPr/>
        </p:nvSpPr>
        <p:spPr>
          <a:xfrm>
            <a:off x="8353839" y="266700"/>
            <a:ext cx="1580318" cy="7620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err="1">
                <a:solidFill>
                  <a:srgbClr val="FFFFFF"/>
                </a:solidFill>
                <a:latin typeface="Arial" panose="020B0604020202020204" pitchFamily="34" charset="0"/>
                <a:cs typeface="Arial" panose="020B0604020202020204" pitchFamily="34" charset="0"/>
              </a:rPr>
              <a:t>Giải</a:t>
            </a:r>
            <a:endParaRPr lang="en-US" sz="3600" b="1" dirty="0">
              <a:solidFill>
                <a:srgbClr val="FFFF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1645774"/>
            <a:ext cx="5715000" cy="5458626"/>
          </a:xfrm>
          <a:prstGeom prst="rect">
            <a:avLst/>
          </a:prstGeom>
        </p:spPr>
      </p:pic>
      <p:sp>
        <p:nvSpPr>
          <p:cNvPr id="6" name="Rectangle 5"/>
          <p:cNvSpPr/>
          <p:nvPr/>
        </p:nvSpPr>
        <p:spPr>
          <a:xfrm>
            <a:off x="6096000" y="1389400"/>
            <a:ext cx="11277600" cy="840230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a) Ta có: ABCD là hình thang có hai đáy AB và CD. </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Trong mặt phẳng (ABCD), gọi F là giao điểm của AD và BC. </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Khi đó F thuộc AD nên F thuộc mặt phẳng (SAD), F thuộc BC nên F thuộc mặt phẳng (SBC), vậy F là một điểm chung của hai mặt phẳng (SAD) và (SBC).</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Lại có S là một điểm chung khác của hai mặt phẳng (SAD) và (SBC).</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Do vây, SF là giao tuyến của hai mặt phẳng (SAD) và (SBC).</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33400" y="8572500"/>
            <a:ext cx="723635" cy="1638371"/>
          </a:xfrm>
          <a:prstGeom prst="rect">
            <a:avLst/>
          </a:prstGeom>
        </p:spPr>
      </p:pic>
    </p:spTree>
    <p:extLst>
      <p:ext uri="{BB962C8B-B14F-4D97-AF65-F5344CB8AC3E}">
        <p14:creationId xmlns:p14="http://schemas.microsoft.com/office/powerpoint/2010/main" val="257522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up)">
                                      <p:cBhvr>
                                        <p:cTn id="24" dur="500"/>
                                        <p:tgtEl>
                                          <p:spTgt spid="6">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30615" y="9867900"/>
            <a:ext cx="19149227" cy="2438400"/>
          </a:xfrm>
          <a:prstGeom prst="rect">
            <a:avLst/>
          </a:prstGeom>
          <a:solidFill>
            <a:srgbClr val="E0D2EF"/>
          </a:solidFill>
        </p:spPr>
      </p:sp>
      <p:sp>
        <p:nvSpPr>
          <p:cNvPr id="13" name="Oval Callout 12"/>
          <p:cNvSpPr/>
          <p:nvPr/>
        </p:nvSpPr>
        <p:spPr>
          <a:xfrm>
            <a:off x="8353839" y="266700"/>
            <a:ext cx="1580318" cy="7620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1645774"/>
            <a:ext cx="5715000" cy="5458626"/>
          </a:xfrm>
          <a:prstGeom prst="rect">
            <a:avLst/>
          </a:prstGeom>
        </p:spPr>
      </p:pic>
      <p:sp>
        <p:nvSpPr>
          <p:cNvPr id="6" name="Rectangle 5"/>
          <p:cNvSpPr/>
          <p:nvPr/>
        </p:nvSpPr>
        <p:spPr>
          <a:xfrm>
            <a:off x="6705600" y="1409700"/>
            <a:ext cx="10744200" cy="7462940"/>
          </a:xfrm>
          <a:prstGeom prst="rect">
            <a:avLst/>
          </a:prstGeom>
        </p:spPr>
        <p:txBody>
          <a:bodyPr wrap="square">
            <a:spAutoFit/>
          </a:bodyPr>
          <a:lstStyle/>
          <a:p>
            <a:pPr lvl="0" algn="just">
              <a:lnSpc>
                <a:spcPct val="150000"/>
              </a:lnSpc>
              <a:spcBef>
                <a:spcPts val="600"/>
              </a:spcBef>
              <a:spcAft>
                <a:spcPts val="6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b) Hai mặt phẳng (SAB) và (SCD) lần lượt chứa hai đường thẳng AB và CD song song với nhau. </a:t>
            </a:r>
          </a:p>
          <a:p>
            <a:pPr lvl="0" algn="just">
              <a:lnSpc>
                <a:spcPct val="150000"/>
              </a:lnSpc>
              <a:spcBef>
                <a:spcPts val="600"/>
              </a:spcBef>
              <a:spcAft>
                <a:spcPts val="6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Khi đó giao tuyến của hai mặt phẳng này là đường thẳng đi qua điểm chung S và song song với AB, CD.</a:t>
            </a:r>
          </a:p>
          <a:p>
            <a:pPr lvl="0" algn="just">
              <a:lnSpc>
                <a:spcPct val="150000"/>
              </a:lnSpc>
              <a:spcBef>
                <a:spcPts val="600"/>
              </a:spcBef>
              <a:spcAft>
                <a:spcPts val="6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Qua S, vẽ đường thẳng d song song với AB, CD.</a:t>
            </a:r>
          </a:p>
          <a:p>
            <a:pPr lvl="0" algn="just">
              <a:lnSpc>
                <a:spcPct val="150000"/>
              </a:lnSpc>
              <a:spcBef>
                <a:spcPts val="600"/>
              </a:spcBef>
              <a:spcAft>
                <a:spcPts val="6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d là giao tuyến của hai mặt phẳng (SAB) và (SCD).</a:t>
            </a:r>
          </a:p>
        </p:txBody>
      </p:sp>
      <p:pic>
        <p:nvPicPr>
          <p:cNvPr id="7" name="Picture 6"/>
          <p:cNvPicPr>
            <a:picLocks noChangeAspect="1"/>
          </p:cNvPicPr>
          <p:nvPr/>
        </p:nvPicPr>
        <p:blipFill>
          <a:blip r:embed="rId4"/>
          <a:stretch>
            <a:fillRect/>
          </a:stretch>
        </p:blipFill>
        <p:spPr>
          <a:xfrm>
            <a:off x="533400" y="8572500"/>
            <a:ext cx="723635" cy="1638371"/>
          </a:xfrm>
          <a:prstGeom prst="rect">
            <a:avLst/>
          </a:prstGeom>
        </p:spPr>
      </p:pic>
    </p:spTree>
    <p:extLst>
      <p:ext uri="{BB962C8B-B14F-4D97-AF65-F5344CB8AC3E}">
        <p14:creationId xmlns:p14="http://schemas.microsoft.com/office/powerpoint/2010/main" val="268761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30615" y="9867900"/>
            <a:ext cx="19149227" cy="2438400"/>
          </a:xfrm>
          <a:prstGeom prst="rect">
            <a:avLst/>
          </a:prstGeom>
          <a:solidFill>
            <a:srgbClr val="E0D2EF"/>
          </a:solidFill>
        </p:spPr>
      </p:sp>
      <p:sp>
        <p:nvSpPr>
          <p:cNvPr id="13" name="Oval Callout 12"/>
          <p:cNvSpPr/>
          <p:nvPr/>
        </p:nvSpPr>
        <p:spPr>
          <a:xfrm>
            <a:off x="8353839" y="266700"/>
            <a:ext cx="1580318" cy="7620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1645774"/>
            <a:ext cx="5715000" cy="5458626"/>
          </a:xfrm>
          <a:prstGeom prst="rect">
            <a:avLst/>
          </a:prstGeom>
        </p:spPr>
      </p:pic>
      <p:sp>
        <p:nvSpPr>
          <p:cNvPr id="6" name="Rectangle 5"/>
          <p:cNvSpPr/>
          <p:nvPr/>
        </p:nvSpPr>
        <p:spPr>
          <a:xfrm>
            <a:off x="6781800" y="1313200"/>
            <a:ext cx="10744200" cy="8402300"/>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c) Trong mặt phẳng (ABCD), gọi E là giao điểm của AC và BD. </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E thuộc AC nên E thuộc mặt phẳng (SAC), vì E thuộc BD nên E thuộc mặt phẳng (SBD). </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Do vậy, E là một điểm chung của hai mặt phẳng (SAC) và (SBD).</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Lại có S là một điểm chung khác của hai mặt phẳng (SAC) và (SBD).</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SE là giao tuyến của hai mặt phẳng (SAC)      và (SBD).</a:t>
            </a:r>
          </a:p>
        </p:txBody>
      </p:sp>
      <p:pic>
        <p:nvPicPr>
          <p:cNvPr id="7" name="Picture 6"/>
          <p:cNvPicPr>
            <a:picLocks noChangeAspect="1"/>
          </p:cNvPicPr>
          <p:nvPr/>
        </p:nvPicPr>
        <p:blipFill>
          <a:blip r:embed="rId4"/>
          <a:stretch>
            <a:fillRect/>
          </a:stretch>
        </p:blipFill>
        <p:spPr>
          <a:xfrm>
            <a:off x="533400" y="8572500"/>
            <a:ext cx="723635" cy="1638371"/>
          </a:xfrm>
          <a:prstGeom prst="rect">
            <a:avLst/>
          </a:prstGeom>
        </p:spPr>
      </p:pic>
    </p:spTree>
    <p:extLst>
      <p:ext uri="{BB962C8B-B14F-4D97-AF65-F5344CB8AC3E}">
        <p14:creationId xmlns:p14="http://schemas.microsoft.com/office/powerpoint/2010/main" val="139488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9" dur="500"/>
                                        <p:tgtEl>
                                          <p:spTgt spid="6">
                                            <p:txEl>
                                              <p:pRg st="3" end="3"/>
                                            </p:txEl>
                                          </p:spTgt>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30616" y="2552700"/>
            <a:ext cx="19149227" cy="8001000"/>
          </a:xfrm>
          <a:prstGeom prst="rect">
            <a:avLst/>
          </a:prstGeom>
          <a:solidFill>
            <a:srgbClr val="E0D2EF"/>
          </a:solidFill>
        </p:spPr>
      </p:sp>
      <p:sp>
        <p:nvSpPr>
          <p:cNvPr id="4" name="Rectangle 3"/>
          <p:cNvSpPr/>
          <p:nvPr/>
        </p:nvSpPr>
        <p:spPr>
          <a:xfrm>
            <a:off x="5283081" y="1104900"/>
            <a:ext cx="7366119" cy="784830"/>
          </a:xfrm>
          <a:prstGeom prst="rect">
            <a:avLst/>
          </a:prstGeom>
        </p:spPr>
        <p:txBody>
          <a:bodyPr wrap="none">
            <a:spAutoFit/>
          </a:bodyPr>
          <a:lstStyle/>
          <a:p>
            <a:pPr lvl="0">
              <a:defRPr/>
            </a:pPr>
            <a:r>
              <a:rPr lang="fr-FR" sz="4500" b="1">
                <a:solidFill>
                  <a:srgbClr val="C00000"/>
                </a:solidFill>
                <a:latin typeface="Arial" panose="020B0604020202020204" pitchFamily="34" charset="0"/>
                <a:ea typeface="Calibri" panose="020F0502020204030204" pitchFamily="34" charset="0"/>
              </a:rPr>
              <a:t>Bài 4.42 (SGK – trang 103)</a:t>
            </a:r>
            <a:endParaRPr lang="fr-FR" sz="4500" b="1" dirty="0" err="1">
              <a:solidFill>
                <a:srgbClr val="C00000"/>
              </a:solidFill>
              <a:latin typeface="Arial" panose="020B0604020202020204" pitchFamily="34"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845830" y="3084612"/>
                <a:ext cx="16596337" cy="55726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4200" b="0" u="none" strike="noStrike" cap="none" normalizeH="0" baseline="0">
                    <a:ln>
                      <a:noFill/>
                    </a:ln>
                    <a:solidFill>
                      <a:srgbClr val="000000"/>
                    </a:solidFill>
                    <a:effectLst/>
                    <a:ea typeface="OpenSans"/>
                    <a:cs typeface="Arial" panose="020B0604020202020204" pitchFamily="34" charset="0"/>
                  </a:rPr>
                  <a:t>Cho hình lăng trụ tam giác ABC.A’B’C’. Gọi M, N, P lần lượt là trung điểm của các cạnh AB, BC, AA’.</a:t>
                </a:r>
                <a:endParaRPr kumimoji="0" lang="en-US" altLang="en-US" sz="4200" b="0" u="none" strike="noStrike" cap="none" normalizeH="0" baseline="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4200" b="0" u="none" strike="noStrike" cap="none" normalizeH="0" baseline="0">
                    <a:ln>
                      <a:noFill/>
                    </a:ln>
                    <a:solidFill>
                      <a:srgbClr val="000000"/>
                    </a:solidFill>
                    <a:effectLst/>
                    <a:ea typeface="OpenSans"/>
                    <a:cs typeface="Arial" panose="020B0604020202020204" pitchFamily="34" charset="0"/>
                  </a:rPr>
                  <a:t>a) Xác định giao điểm của mặt phẳng (MNP) với đường thẳng B‘C.</a:t>
                </a:r>
                <a:endParaRPr kumimoji="0" lang="en-US" altLang="en-US" sz="4200" b="0" u="none" strike="noStrike" cap="none" normalizeH="0" baseline="0">
                  <a:ln>
                    <a:noFill/>
                  </a:ln>
                  <a:solidFill>
                    <a:schemeClr val="tx1"/>
                  </a:solidFill>
                  <a:effectLst/>
                  <a:cs typeface="Arial" panose="020B0604020202020204" pitchFamily="34" charset="0"/>
                </a:endParaRPr>
              </a:p>
              <a:p>
                <a:pPr lvl="0" algn="just">
                  <a:lnSpc>
                    <a:spcPct val="150000"/>
                  </a:lnSpc>
                  <a:spcBef>
                    <a:spcPts val="600"/>
                  </a:spcBef>
                  <a:spcAft>
                    <a:spcPts val="600"/>
                  </a:spcAft>
                </a:pPr>
                <a:r>
                  <a:rPr kumimoji="0" lang="en-US" altLang="en-US" sz="4200" b="0" u="none" strike="noStrike" cap="none" normalizeH="0" baseline="0">
                    <a:ln>
                      <a:noFill/>
                    </a:ln>
                    <a:solidFill>
                      <a:srgbClr val="000000"/>
                    </a:solidFill>
                    <a:effectLst/>
                    <a:ea typeface="OpenSans"/>
                    <a:cs typeface="Arial" panose="020B0604020202020204" pitchFamily="34" charset="0"/>
                  </a:rPr>
                  <a:t>b) Gọi K là giao điểm của mặt phẳng (MNP) với đường thẳng B’C. Tính tỉ số </a:t>
                </a:r>
                <a14:m>
                  <m:oMath xmlns:m="http://schemas.openxmlformats.org/officeDocument/2006/math">
                    <m:f>
                      <m:fPr>
                        <m:ctrlPr>
                          <a:rPr lang="en-US" sz="42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200">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sup>
                        </m:sSup>
                      </m:num>
                      <m:den>
                        <m:r>
                          <m:rPr>
                            <m:sty m:val="p"/>
                          </m:rPr>
                          <a:rPr lang="en-US" sz="4200">
                            <a:effectLst/>
                            <a:latin typeface="Cambria Math" panose="02040503050406030204" pitchFamily="18" charset="0"/>
                            <a:ea typeface="Cambria Math" panose="02040503050406030204" pitchFamily="18" charset="0"/>
                            <a:cs typeface="Times New Roman" panose="02020603050405020304" pitchFamily="18" charset="0"/>
                          </a:rPr>
                          <m:t>KC</m:t>
                        </m:r>
                      </m:den>
                    </m:f>
                  </m:oMath>
                </a14:m>
                <a:r>
                  <a:rPr kumimoji="0" lang="en-US" altLang="en-US" sz="4200" b="0" u="none" strike="noStrike" cap="none" normalizeH="0" baseline="0">
                    <a:ln>
                      <a:noFill/>
                    </a:ln>
                    <a:solidFill>
                      <a:schemeClr val="tx1"/>
                    </a:solidFill>
                    <a:effectLst/>
                    <a:cs typeface="Arial" panose="020B0604020202020204" pitchFamily="34" charset="0"/>
                  </a:rPr>
                  <a:t>.</a:t>
                </a:r>
              </a:p>
            </p:txBody>
          </p:sp>
        </mc:Choice>
        <mc:Fallback xmlns="">
          <p:sp>
            <p:nvSpPr>
              <p:cNvPr id="5" name="Rectangle 1"/>
              <p:cNvSpPr>
                <a:spLocks noRot="1" noChangeAspect="1" noMove="1" noResize="1" noEditPoints="1" noAdjustHandles="1" noChangeArrowheads="1" noChangeShapeType="1" noTextEdit="1"/>
              </p:cNvSpPr>
              <p:nvPr/>
            </p:nvSpPr>
            <p:spPr bwMode="auto">
              <a:xfrm>
                <a:off x="845830" y="3084612"/>
                <a:ext cx="16596337" cy="5572616"/>
              </a:xfrm>
              <a:prstGeom prst="rect">
                <a:avLst/>
              </a:prstGeom>
              <a:blipFill>
                <a:blip r:embed="rId2"/>
                <a:stretch>
                  <a:fillRect l="-1984" t="-109" r="-1947" b="-16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422595" y="-372163"/>
            <a:ext cx="2591025" cy="2267909"/>
          </a:xfrm>
          <a:prstGeom prst="rect">
            <a:avLst/>
          </a:prstGeom>
        </p:spPr>
      </p:pic>
      <p:pic>
        <p:nvPicPr>
          <p:cNvPr id="7" name="Picture 6"/>
          <p:cNvPicPr>
            <a:picLocks noChangeAspect="1"/>
          </p:cNvPicPr>
          <p:nvPr/>
        </p:nvPicPr>
        <p:blipFill>
          <a:blip r:embed="rId4"/>
          <a:stretch>
            <a:fillRect/>
          </a:stretch>
        </p:blipFill>
        <p:spPr>
          <a:xfrm rot="19661381">
            <a:off x="15983468" y="8325257"/>
            <a:ext cx="1536542" cy="1608009"/>
          </a:xfrm>
          <a:prstGeom prst="rect">
            <a:avLst/>
          </a:prstGeom>
        </p:spPr>
      </p:pic>
    </p:spTree>
    <p:extLst>
      <p:ext uri="{BB962C8B-B14F-4D97-AF65-F5344CB8AC3E}">
        <p14:creationId xmlns:p14="http://schemas.microsoft.com/office/powerpoint/2010/main" val="363772679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2"/>
          <a:stretch>
            <a:fillRect/>
          </a:stretch>
        </p:blipFill>
        <p:spPr>
          <a:xfrm rot="4034292">
            <a:off x="16177167" y="-29054"/>
            <a:ext cx="2591025" cy="2267909"/>
          </a:xfrm>
          <a:prstGeom prst="rect">
            <a:avLst/>
          </a:prstGeom>
        </p:spPr>
      </p:pic>
      <p:sp>
        <p:nvSpPr>
          <p:cNvPr id="8" name="Rectangle 7"/>
          <p:cNvSpPr/>
          <p:nvPr/>
        </p:nvSpPr>
        <p:spPr>
          <a:xfrm>
            <a:off x="6858000" y="2628900"/>
            <a:ext cx="10820400" cy="5554726"/>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a) Trong mặt phẳng (ABB'A'), gọi D là giao điểm của PM và BB'.</a:t>
            </a: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Vì D thuộc BB' nên D thuộc mặt phẳng (BCC'B'), N thuộc BC nên N thuộc mặt phẳng (BCC'B')</a:t>
            </a: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Do đó trong mặt phẳng (BCC'B') nối D với N, đường thẳng DN cắt B'C tại K.</a:t>
            </a:r>
          </a:p>
        </p:txBody>
      </p:sp>
      <p:pic>
        <p:nvPicPr>
          <p:cNvPr id="9" name="Picture 8"/>
          <p:cNvPicPr>
            <a:picLocks noChangeAspect="1"/>
          </p:cNvPicPr>
          <p:nvPr/>
        </p:nvPicPr>
        <p:blipFill>
          <a:blip r:embed="rId3"/>
          <a:stretch>
            <a:fillRect/>
          </a:stretch>
        </p:blipFill>
        <p:spPr>
          <a:xfrm rot="19661381">
            <a:off x="16418691" y="8661844"/>
            <a:ext cx="1404848" cy="1395871"/>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04800" y="2171700"/>
            <a:ext cx="6172200" cy="7483208"/>
          </a:xfrm>
          <a:prstGeom prst="rect">
            <a:avLst/>
          </a:prstGeom>
        </p:spPr>
      </p:pic>
    </p:spTree>
    <p:extLst>
      <p:ext uri="{BB962C8B-B14F-4D97-AF65-F5344CB8AC3E}">
        <p14:creationId xmlns:p14="http://schemas.microsoft.com/office/powerpoint/2010/main" val="288910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1" dur="500"/>
                                        <p:tgtEl>
                                          <p:spTgt spid="8">
                                            <p:txEl>
                                              <p:pRg st="1" end="1"/>
                                            </p:txEl>
                                          </p:spTgt>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5950">
            <a:off x="-515220" y="-1130476"/>
            <a:ext cx="4456085" cy="4318351"/>
          </a:xfrm>
          <a:prstGeom prst="rect">
            <a:avLst/>
          </a:prstGeom>
        </p:spPr>
      </p:pic>
      <p:sp>
        <p:nvSpPr>
          <p:cNvPr id="4" name="AutoShape 4"/>
          <p:cNvSpPr/>
          <p:nvPr/>
        </p:nvSpPr>
        <p:spPr>
          <a:xfrm>
            <a:off x="-490714" y="4553276"/>
            <a:ext cx="19149227" cy="5822152"/>
          </a:xfrm>
          <a:prstGeom prst="rect">
            <a:avLst/>
          </a:prstGeom>
          <a:solidFill>
            <a:srgbClr val="E0D2EF"/>
          </a:solidFill>
        </p:spPr>
      </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28496" y="8584919"/>
            <a:ext cx="1785754" cy="175003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0714" y="8583514"/>
            <a:ext cx="1809647" cy="1743842"/>
          </a:xfrm>
          <a:prstGeom prst="rect">
            <a:avLst/>
          </a:prstGeom>
        </p:spPr>
      </p:pic>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algn="ctr">
                <a:lnSpc>
                  <a:spcPts val="6875"/>
                </a:lnSpc>
              </a:pPr>
              <a:r>
                <a:rPr lang="en-US" sz="5000" b="1">
                  <a:solidFill>
                    <a:srgbClr val="171717"/>
                  </a:solidFill>
                  <a:latin typeface="Arial" panose="020B0604020202020204" pitchFamily="34" charset="0"/>
                  <a:cs typeface="Arial" panose="020B0604020202020204" pitchFamily="34" charset="0"/>
                </a:rPr>
                <a:t>BÀI TẬP TRẮC NGHIỆM</a:t>
              </a:r>
            </a:p>
          </p:txBody>
        </p:sp>
      </p:grpSp>
      <p:sp>
        <p:nvSpPr>
          <p:cNvPr id="31" name="Rectangle 30"/>
          <p:cNvSpPr/>
          <p:nvPr/>
        </p:nvSpPr>
        <p:spPr>
          <a:xfrm>
            <a:off x="552690" y="2095500"/>
            <a:ext cx="17229579" cy="1738296"/>
          </a:xfrm>
          <a:prstGeom prst="rect">
            <a:avLst/>
          </a:prstGeom>
        </p:spPr>
        <p:txBody>
          <a:bodyPr wrap="square">
            <a:spAutoFit/>
          </a:bodyPr>
          <a:lstStyle/>
          <a:p>
            <a:pPr algn="just">
              <a:lnSpc>
                <a:spcPct val="150000"/>
              </a:lnSpc>
              <a:spcAft>
                <a:spcPts val="0"/>
              </a:spcAft>
            </a:pPr>
            <a:r>
              <a:rPr lang="nl-NL" sz="3800" b="1">
                <a:latin typeface="Arial" panose="020B0604020202020204" pitchFamily="34" charset="0"/>
                <a:ea typeface="Times New Roman" panose="02020603050405020304" pitchFamily="18" charset="0"/>
              </a:rPr>
              <a:t>4.36 (Sgk – tr102) </a:t>
            </a:r>
            <a:r>
              <a:rPr lang="vi-VN" sz="3800">
                <a:ea typeface="Times New Roman" panose="02020603050405020304" pitchFamily="18" charset="0"/>
              </a:rPr>
              <a:t>Cho hình chóp S.ABCD có đáy ABCD là hình bình hành. Gọi M là trung điểm của cạnh SD. Đường thẳng SB song song với mặt phẳng</a:t>
            </a:r>
          </a:p>
        </p:txBody>
      </p:sp>
      <p:sp>
        <p:nvSpPr>
          <p:cNvPr id="33" name="Rectangle 32"/>
          <p:cNvSpPr/>
          <p:nvPr/>
        </p:nvSpPr>
        <p:spPr>
          <a:xfrm>
            <a:off x="5399693" y="5632492"/>
            <a:ext cx="1754006" cy="677108"/>
          </a:xfrm>
          <a:prstGeom prst="rect">
            <a:avLst/>
          </a:prstGeom>
        </p:spPr>
        <p:txBody>
          <a:bodyPr wrap="none">
            <a:spAutoFit/>
          </a:bodyPr>
          <a:lstStyle/>
          <a:p>
            <a:r>
              <a:rPr lang="es-ES" sz="3800">
                <a:latin typeface="Arial" panose="020B0604020202020204" pitchFamily="34" charset="0"/>
                <a:ea typeface="Times New Roman" panose="02020603050405020304" pitchFamily="18" charset="0"/>
              </a:rPr>
              <a:t>(CDM) </a:t>
            </a:r>
            <a:endParaRPr lang="en-US" sz="3800" dirty="0"/>
          </a:p>
        </p:txBody>
      </p:sp>
      <mc:AlternateContent xmlns:mc="http://schemas.openxmlformats.org/markup-compatibility/2006" xmlns:a14="http://schemas.microsoft.com/office/drawing/2010/main">
        <mc:Choice Requires="a14">
          <p:sp>
            <p:nvSpPr>
              <p:cNvPr id="38" name="Rectangle 37"/>
              <p:cNvSpPr/>
              <p:nvPr/>
            </p:nvSpPr>
            <p:spPr>
              <a:xfrm>
                <a:off x="5310548" y="7281511"/>
                <a:ext cx="183095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s-ES" sz="4000">
                          <a:latin typeface="Arial" panose="020B0604020202020204" pitchFamily="34" charset="0"/>
                          <a:ea typeface="Times New Roman" panose="02020603050405020304" pitchFamily="18" charset="0"/>
                        </a:rPr>
                        <m:t>(</m:t>
                      </m:r>
                      <m:r>
                        <m:rPr>
                          <m:nor/>
                        </m:rPr>
                        <a:rPr lang="es-ES" sz="4000">
                          <a:latin typeface="Arial" panose="020B0604020202020204" pitchFamily="34" charset="0"/>
                          <a:ea typeface="Times New Roman" panose="02020603050405020304" pitchFamily="18" charset="0"/>
                        </a:rPr>
                        <m:t>ADM</m:t>
                      </m:r>
                      <m:r>
                        <m:rPr>
                          <m:nor/>
                        </m:rPr>
                        <a:rPr lang="es-ES" sz="4000">
                          <a:latin typeface="Arial" panose="020B0604020202020204" pitchFamily="34" charset="0"/>
                          <a:ea typeface="Times New Roman" panose="02020603050405020304" pitchFamily="18" charset="0"/>
                        </a:rPr>
                        <m:t>)</m:t>
                      </m:r>
                    </m:oMath>
                  </m:oMathPara>
                </a14:m>
                <a:endParaRPr lang="en-US" sz="3800" dirty="0">
                  <a:latin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5310548" y="7281511"/>
                <a:ext cx="1830950" cy="707886"/>
              </a:xfrm>
              <a:prstGeom prst="rect">
                <a:avLst/>
              </a:prstGeom>
              <a:blipFill>
                <a:blip r:embed="rId11"/>
                <a:stretch>
                  <a:fillRect/>
                </a:stretch>
              </a:blipFill>
            </p:spPr>
            <p:txBody>
              <a:bodyPr/>
              <a:lstStyle/>
              <a:p>
                <a:r>
                  <a:rPr lang="en-US">
                    <a:noFill/>
                  </a:rPr>
                  <a:t> </a:t>
                </a:r>
              </a:p>
            </p:txBody>
          </p:sp>
        </mc:Fallback>
      </mc:AlternateContent>
      <p:sp>
        <p:nvSpPr>
          <p:cNvPr id="39" name="Rectangle 38"/>
          <p:cNvSpPr/>
          <p:nvPr/>
        </p:nvSpPr>
        <p:spPr>
          <a:xfrm>
            <a:off x="12943493" y="5628474"/>
            <a:ext cx="1667444" cy="707886"/>
          </a:xfrm>
          <a:prstGeom prst="rect">
            <a:avLst/>
          </a:prstGeom>
        </p:spPr>
        <p:txBody>
          <a:bodyPr wrap="none">
            <a:spAutoFit/>
          </a:bodyPr>
          <a:lstStyle/>
          <a:p>
            <a:r>
              <a:rPr lang="es-ES" sz="4000">
                <a:latin typeface="Arial" panose="020B0604020202020204" pitchFamily="34" charset="0"/>
                <a:ea typeface="Times New Roman" panose="02020603050405020304" pitchFamily="18" charset="0"/>
              </a:rPr>
              <a:t>(ACM)</a:t>
            </a:r>
            <a:endParaRPr lang="en-US" sz="3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12954000" y="7299130"/>
                <a:ext cx="172515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s-ES" sz="4000">
                          <a:latin typeface="Arial" panose="020B0604020202020204" pitchFamily="34" charset="0"/>
                          <a:ea typeface="Times New Roman" panose="02020603050405020304" pitchFamily="18" charset="0"/>
                        </a:rPr>
                        <m:t>(</m:t>
                      </m:r>
                      <m:r>
                        <m:rPr>
                          <m:nor/>
                        </m:rPr>
                        <a:rPr lang="es-ES" sz="4000">
                          <a:latin typeface="Arial" panose="020B0604020202020204" pitchFamily="34" charset="0"/>
                          <a:ea typeface="Times New Roman" panose="02020603050405020304" pitchFamily="18" charset="0"/>
                        </a:rPr>
                        <m:t>ACD</m:t>
                      </m:r>
                      <m:r>
                        <m:rPr>
                          <m:nor/>
                        </m:rPr>
                        <a:rPr lang="es-ES" sz="4000">
                          <a:latin typeface="Arial" panose="020B0604020202020204" pitchFamily="34" charset="0"/>
                          <a:ea typeface="Times New Roman" panose="02020603050405020304" pitchFamily="18" charset="0"/>
                        </a:rPr>
                        <m:t>)</m:t>
                      </m:r>
                    </m:oMath>
                  </m:oMathPara>
                </a14:m>
                <a:endParaRPr lang="en-US" sz="3800" dirty="0"/>
              </a:p>
            </p:txBody>
          </p:sp>
        </mc:Choice>
        <mc:Fallback xmlns="">
          <p:sp>
            <p:nvSpPr>
              <p:cNvPr id="40" name="Rectangle 39"/>
              <p:cNvSpPr>
                <a:spLocks noRot="1" noChangeAspect="1" noMove="1" noResize="1" noEditPoints="1" noAdjustHandles="1" noChangeArrowheads="1" noChangeShapeType="1" noTextEdit="1"/>
              </p:cNvSpPr>
              <p:nvPr/>
            </p:nvSpPr>
            <p:spPr>
              <a:xfrm>
                <a:off x="12954000" y="7299130"/>
                <a:ext cx="1725151" cy="707886"/>
              </a:xfrm>
              <a:prstGeom prst="rect">
                <a:avLst/>
              </a:prstGeom>
              <a:blipFill>
                <a:blip r:embed="rId12"/>
                <a:stretch>
                  <a:fillRect/>
                </a:stretch>
              </a:blipFill>
            </p:spPr>
            <p:txBody>
              <a:bodyPr/>
              <a:lstStyle/>
              <a:p>
                <a:r>
                  <a:rPr lang="en-US">
                    <a:noFill/>
                  </a:rPr>
                  <a:t> </a:t>
                </a:r>
              </a:p>
            </p:txBody>
          </p:sp>
        </mc:Fallback>
      </mc:AlternateContent>
      <p:pic>
        <p:nvPicPr>
          <p:cNvPr id="42" name="Picture 41"/>
          <p:cNvPicPr>
            <a:picLocks noChangeAspect="1"/>
          </p:cNvPicPr>
          <p:nvPr/>
        </p:nvPicPr>
        <p:blipFill>
          <a:blip r:embed="rId13"/>
          <a:stretch>
            <a:fillRect/>
          </a:stretch>
        </p:blipFill>
        <p:spPr>
          <a:xfrm>
            <a:off x="4009698" y="5457353"/>
            <a:ext cx="1237595" cy="1194920"/>
          </a:xfrm>
          <a:prstGeom prst="rect">
            <a:avLst/>
          </a:prstGeom>
        </p:spPr>
      </p:pic>
      <p:pic>
        <p:nvPicPr>
          <p:cNvPr id="44" name="Picture 43"/>
          <p:cNvPicPr>
            <a:picLocks noChangeAspect="1"/>
          </p:cNvPicPr>
          <p:nvPr/>
        </p:nvPicPr>
        <p:blipFill>
          <a:blip r:embed="rId14"/>
          <a:stretch>
            <a:fillRect/>
          </a:stretch>
        </p:blipFill>
        <p:spPr>
          <a:xfrm>
            <a:off x="11407247" y="5505489"/>
            <a:ext cx="1243692" cy="1194920"/>
          </a:xfrm>
          <a:prstGeom prst="rect">
            <a:avLst/>
          </a:prstGeom>
        </p:spPr>
      </p:pic>
      <p:pic>
        <p:nvPicPr>
          <p:cNvPr id="49" name="Picture 48"/>
          <p:cNvPicPr>
            <a:picLocks noChangeAspect="1"/>
          </p:cNvPicPr>
          <p:nvPr/>
        </p:nvPicPr>
        <p:blipFill>
          <a:blip r:embed="rId15"/>
          <a:stretch>
            <a:fillRect/>
          </a:stretch>
        </p:blipFill>
        <p:spPr>
          <a:xfrm>
            <a:off x="3962400" y="7142884"/>
            <a:ext cx="1237595" cy="1201016"/>
          </a:xfrm>
          <a:prstGeom prst="rect">
            <a:avLst/>
          </a:prstGeom>
        </p:spPr>
      </p:pic>
      <p:pic>
        <p:nvPicPr>
          <p:cNvPr id="53" name="Picture 52"/>
          <p:cNvPicPr>
            <a:picLocks noChangeAspect="1"/>
          </p:cNvPicPr>
          <p:nvPr/>
        </p:nvPicPr>
        <p:blipFill>
          <a:blip r:embed="rId16"/>
          <a:stretch>
            <a:fillRect/>
          </a:stretch>
        </p:blipFill>
        <p:spPr>
          <a:xfrm>
            <a:off x="11484491" y="7148980"/>
            <a:ext cx="1237595" cy="1194920"/>
          </a:xfrm>
          <a:prstGeom prst="rect">
            <a:avLst/>
          </a:prstGeom>
        </p:spPr>
      </p:pic>
      <p:sp>
        <p:nvSpPr>
          <p:cNvPr id="20" name="Oval 19"/>
          <p:cNvSpPr/>
          <p:nvPr/>
        </p:nvSpPr>
        <p:spPr>
          <a:xfrm>
            <a:off x="11484491" y="5528480"/>
            <a:ext cx="1143000" cy="101278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nl-NL" sz="4000" dirty="0">
                <a:latin typeface="Arial" panose="020B0604020202020204" pitchFamily="34" charset="0"/>
                <a:ea typeface="Calibri" panose="020F0502020204030204" pitchFamily="34" charset="0"/>
                <a:cs typeface="Arial" panose="020B0604020202020204" pitchFamily="34" charset="0"/>
              </a:rPr>
              <a:t>B</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2171700"/>
            <a:ext cx="6172200" cy="7483208"/>
          </a:xfrm>
          <a:prstGeom prst="rect">
            <a:avLst/>
          </a:prstGeom>
        </p:spPr>
      </p:pic>
      <p:pic>
        <p:nvPicPr>
          <p:cNvPr id="7" name="Picture 6"/>
          <p:cNvPicPr>
            <a:picLocks noChangeAspect="1"/>
          </p:cNvPicPr>
          <p:nvPr/>
        </p:nvPicPr>
        <p:blipFill>
          <a:blip r:embed="rId4"/>
          <a:stretch>
            <a:fillRect/>
          </a:stretch>
        </p:blipFill>
        <p:spPr>
          <a:xfrm rot="4034292">
            <a:off x="16177167" y="-29054"/>
            <a:ext cx="2591025" cy="2267909"/>
          </a:xfrm>
          <a:prstGeom prst="rect">
            <a:avLst/>
          </a:prstGeom>
        </p:spPr>
      </p:pic>
      <p:sp>
        <p:nvSpPr>
          <p:cNvPr id="8" name="Rectangle 7"/>
          <p:cNvSpPr/>
          <p:nvPr/>
        </p:nvSpPr>
        <p:spPr>
          <a:xfrm>
            <a:off x="6858000" y="2628900"/>
            <a:ext cx="10820400" cy="4831451"/>
          </a:xfrm>
          <a:prstGeom prst="rect">
            <a:avLst/>
          </a:prstGeom>
        </p:spPr>
        <p:txBody>
          <a:bodyPr wrap="square">
            <a:spAutoFit/>
          </a:bodyPr>
          <a:lstStyle/>
          <a:p>
            <a:pPr lvl="0" algn="just">
              <a:lnSpc>
                <a:spcPct val="150000"/>
              </a:lnSpc>
              <a:spcBef>
                <a:spcPts val="600"/>
              </a:spcBef>
              <a:spcAft>
                <a:spcPts val="6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Vì D thuộc PM nên D thuộc mặt phẳng (MNP)</a:t>
            </a:r>
          </a:p>
          <a:p>
            <a:pPr lvl="0" algn="just">
              <a:lnSpc>
                <a:spcPct val="150000"/>
              </a:lnSpc>
              <a:spcBef>
                <a:spcPts val="600"/>
              </a:spcBef>
              <a:spcAft>
                <a:spcPts val="6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do đó DN nằm trong mặt phẳng (MNP).</a:t>
            </a:r>
          </a:p>
          <a:p>
            <a:pPr lvl="0" algn="just">
              <a:lnSpc>
                <a:spcPct val="150000"/>
              </a:lnSpc>
              <a:spcBef>
                <a:spcPts val="600"/>
              </a:spcBef>
              <a:spcAft>
                <a:spcPts val="6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Mà K thuộc DN nên K thuộc mặt phẳng (MNP).</a:t>
            </a:r>
          </a:p>
          <a:p>
            <a:pPr lvl="0" algn="just">
              <a:lnSpc>
                <a:spcPct val="150000"/>
              </a:lnSpc>
              <a:spcBef>
                <a:spcPts val="600"/>
              </a:spcBef>
              <a:spcAft>
                <a:spcPts val="6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Do vậy, K là giao điểm của mặt phẳng (MNP) với đường thẳng B'C.</a:t>
            </a:r>
          </a:p>
        </p:txBody>
      </p:sp>
      <p:pic>
        <p:nvPicPr>
          <p:cNvPr id="9" name="Picture 8"/>
          <p:cNvPicPr>
            <a:picLocks noChangeAspect="1"/>
          </p:cNvPicPr>
          <p:nvPr/>
        </p:nvPicPr>
        <p:blipFill>
          <a:blip r:embed="rId5"/>
          <a:stretch>
            <a:fillRect/>
          </a:stretch>
        </p:blipFill>
        <p:spPr>
          <a:xfrm rot="19661381">
            <a:off x="16418691" y="8661844"/>
            <a:ext cx="1404848" cy="1395871"/>
          </a:xfrm>
          <a:prstGeom prst="rect">
            <a:avLst/>
          </a:prstGeom>
        </p:spPr>
      </p:pic>
      <p:sp>
        <p:nvSpPr>
          <p:cNvPr id="5" name="TextBox 4">
            <a:extLst>
              <a:ext uri="{FF2B5EF4-FFF2-40B4-BE49-F238E27FC236}">
                <a16:creationId xmlns:a16="http://schemas.microsoft.com/office/drawing/2014/main" id="{5B085FF8-4A43-E63B-7373-B4F3332A7A2F}"/>
              </a:ext>
            </a:extLst>
          </p:cNvPr>
          <p:cNvSpPr txBox="1"/>
          <p:nvPr/>
        </p:nvSpPr>
        <p:spPr>
          <a:xfrm>
            <a:off x="6958783" y="7562201"/>
            <a:ext cx="9704438"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60937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down)">
                                      <p:cBhvr>
                                        <p:cTn id="15" dur="500"/>
                                        <p:tgtEl>
                                          <p:spTgt spid="8">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2"/>
          <a:stretch>
            <a:fillRect/>
          </a:stretch>
        </p:blipFill>
        <p:spPr>
          <a:xfrm rot="4034292">
            <a:off x="16177167" y="-29054"/>
            <a:ext cx="2591025" cy="2267909"/>
          </a:xfrm>
          <a:prstGeom prst="rect">
            <a:avLst/>
          </a:prstGeom>
        </p:spPr>
      </p:pic>
      <p:sp>
        <p:nvSpPr>
          <p:cNvPr id="8" name="Rectangle 7"/>
          <p:cNvSpPr/>
          <p:nvPr/>
        </p:nvSpPr>
        <p:spPr>
          <a:xfrm>
            <a:off x="6858000" y="2552700"/>
            <a:ext cx="10820400" cy="710963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b) Xét tam giác A'AB có P, M lần lượt là trung điểm của các cạnh AA', AB nên PM là đường trung bình của tam giác A'AB, suy ra PM // A'B hay PD // A'B.</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Lại có A'P // BD (vì AA' // BB' do nó là các cạnh bên của hình lăng trụ tam giác ABC.A'B'C').</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Do đó, tứ giác A'PDB là hình bình hành. </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Suy ra A'P = BD.</a:t>
            </a:r>
          </a:p>
        </p:txBody>
      </p:sp>
      <p:pic>
        <p:nvPicPr>
          <p:cNvPr id="9" name="Picture 8"/>
          <p:cNvPicPr>
            <a:picLocks noChangeAspect="1"/>
          </p:cNvPicPr>
          <p:nvPr/>
        </p:nvPicPr>
        <p:blipFill>
          <a:blip r:embed="rId3"/>
          <a:stretch>
            <a:fillRect/>
          </a:stretch>
        </p:blipFill>
        <p:spPr>
          <a:xfrm rot="19661381">
            <a:off x="16418691" y="8661844"/>
            <a:ext cx="1404848" cy="1395871"/>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04800" y="2171700"/>
            <a:ext cx="6172200" cy="7483208"/>
          </a:xfrm>
          <a:prstGeom prst="rect">
            <a:avLst/>
          </a:prstGeom>
        </p:spPr>
      </p:pic>
    </p:spTree>
    <p:extLst>
      <p:ext uri="{BB962C8B-B14F-4D97-AF65-F5344CB8AC3E}">
        <p14:creationId xmlns:p14="http://schemas.microsoft.com/office/powerpoint/2010/main" val="5881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1" dur="500"/>
                                        <p:tgtEl>
                                          <p:spTgt spid="8">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2171700"/>
            <a:ext cx="6172200" cy="7483208"/>
          </a:xfrm>
          <a:prstGeom prst="rect">
            <a:avLst/>
          </a:prstGeom>
        </p:spPr>
      </p:pic>
      <p:pic>
        <p:nvPicPr>
          <p:cNvPr id="7" name="Picture 6"/>
          <p:cNvPicPr>
            <a:picLocks noChangeAspect="1"/>
          </p:cNvPicPr>
          <p:nvPr/>
        </p:nvPicPr>
        <p:blipFill>
          <a:blip r:embed="rId4"/>
          <a:stretch>
            <a:fillRect/>
          </a:stretch>
        </p:blipFill>
        <p:spPr>
          <a:xfrm rot="4034292">
            <a:off x="16177167" y="-29054"/>
            <a:ext cx="2591025" cy="2267909"/>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6858000" y="2628900"/>
                <a:ext cx="10820400" cy="6663363"/>
              </a:xfrm>
              <a:prstGeom prst="rect">
                <a:avLst/>
              </a:prstGeom>
            </p:spPr>
            <p:txBody>
              <a:bodyPr wrap="square">
                <a:spAutoFit/>
              </a:bodyPr>
              <a:lstStyle/>
              <a:p>
                <a:pPr algn="just">
                  <a:lnSpc>
                    <a:spcPct val="150000"/>
                  </a:lnSpc>
                  <a:spcBef>
                    <a:spcPts val="600"/>
                  </a:spcBef>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Mà P là trung điểm của AA' nên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P</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AA</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BD</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AA</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Lại có AA' = BB' (do ABC.A'B'C' là hình lăng trụ tam giác).</a:t>
                </a: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Từ đó suy ra: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BD</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BB</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(1)  </a:t>
                </a:r>
                <a14:m>
                  <m:oMath xmlns:m="http://schemas.openxmlformats.org/officeDocument/2006/math">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BD</m:t>
                        </m:r>
                      </m:num>
                      <m:den>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D</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(2).</a:t>
                </a: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Gọi E là trung điểm của B'C. </a:t>
                </a:r>
              </a:p>
            </p:txBody>
          </p:sp>
        </mc:Choice>
        <mc:Fallback xmlns="">
          <p:sp>
            <p:nvSpPr>
              <p:cNvPr id="8" name="Rectangle 7"/>
              <p:cNvSpPr>
                <a:spLocks noRot="1" noChangeAspect="1" noMove="1" noResize="1" noEditPoints="1" noAdjustHandles="1" noChangeArrowheads="1" noChangeShapeType="1" noTextEdit="1"/>
              </p:cNvSpPr>
              <p:nvPr/>
            </p:nvSpPr>
            <p:spPr>
              <a:xfrm>
                <a:off x="6858000" y="2628900"/>
                <a:ext cx="10820400" cy="6663363"/>
              </a:xfrm>
              <a:prstGeom prst="rect">
                <a:avLst/>
              </a:prstGeom>
              <a:blipFill>
                <a:blip r:embed="rId5"/>
                <a:stretch>
                  <a:fillRect l="-1859" r="-1859" b="-2745"/>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rot="19661381">
            <a:off x="16418691" y="8661844"/>
            <a:ext cx="1404848" cy="1395871"/>
          </a:xfrm>
          <a:prstGeom prst="rect">
            <a:avLst/>
          </a:prstGeom>
        </p:spPr>
      </p:pic>
    </p:spTree>
    <p:extLst>
      <p:ext uri="{BB962C8B-B14F-4D97-AF65-F5344CB8AC3E}">
        <p14:creationId xmlns:p14="http://schemas.microsoft.com/office/powerpoint/2010/main" val="12815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down)">
                                      <p:cBhvr>
                                        <p:cTn id="11" dur="500"/>
                                        <p:tgtEl>
                                          <p:spTgt spid="8">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left)">
                                      <p:cBhvr>
                                        <p:cTn id="2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2"/>
          <a:stretch>
            <a:fillRect/>
          </a:stretch>
        </p:blipFill>
        <p:spPr>
          <a:xfrm rot="4034292">
            <a:off x="16177167" y="-29054"/>
            <a:ext cx="2591025" cy="2267909"/>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6858000" y="2476500"/>
                <a:ext cx="10820400" cy="7365606"/>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Vì N là trung điểm của BC, do đó EN là đường trung bình của tam giác BB'C</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suy ra EN // BB' và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EN</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BB</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(3)</a:t>
                </a:r>
              </a:p>
              <a:p>
                <a:pPr algn="just">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Từ (1) và (3) suy ra EN = BD (4).</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Từ (2) và (4) suy ra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EN</m:t>
                        </m:r>
                      </m:num>
                      <m:den>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D</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Xét tam giác KDB' có EN // B'D (vì EN // BB'), theo định lí Thalès ta có: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KE</m:t>
                        </m:r>
                      </m:num>
                      <m:den>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EN</m:t>
                        </m:r>
                      </m:num>
                      <m:den>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D</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858000" y="2476500"/>
                <a:ext cx="10820400" cy="7365606"/>
              </a:xfrm>
              <a:prstGeom prst="rect">
                <a:avLst/>
              </a:prstGeom>
              <a:blipFill>
                <a:blip r:embed="rId3"/>
                <a:stretch>
                  <a:fillRect l="-1859" r="-1859"/>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04800" y="2171700"/>
            <a:ext cx="6172200" cy="7483208"/>
          </a:xfrm>
          <a:prstGeom prst="rect">
            <a:avLst/>
          </a:prstGeom>
        </p:spPr>
      </p:pic>
    </p:spTree>
    <p:extLst>
      <p:ext uri="{BB962C8B-B14F-4D97-AF65-F5344CB8AC3E}">
        <p14:creationId xmlns:p14="http://schemas.microsoft.com/office/powerpoint/2010/main" val="297077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500"/>
                                        <p:tgtEl>
                                          <p:spTgt spid="8">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5" dur="500"/>
                                        <p:tgtEl>
                                          <p:spTgt spid="8">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500"/>
                                        <p:tgtEl>
                                          <p:spTgt spid="8">
                                            <p:txEl>
                                              <p:pRg st="3" end="3"/>
                                            </p:txEl>
                                          </p:spTgt>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81000" y="-4305300"/>
            <a:ext cx="19149227" cy="5410200"/>
          </a:xfrm>
          <a:prstGeom prst="rect">
            <a:avLst/>
          </a:prstGeom>
          <a:solidFill>
            <a:srgbClr val="E0D2EF"/>
          </a:solidFill>
        </p:spPr>
      </p:sp>
      <p:sp>
        <p:nvSpPr>
          <p:cNvPr id="6" name="Oval Callout 5"/>
          <p:cNvSpPr/>
          <p:nvPr/>
        </p:nvSpPr>
        <p:spPr>
          <a:xfrm>
            <a:off x="8403454" y="6477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2171700"/>
            <a:ext cx="6172200" cy="7483208"/>
          </a:xfrm>
          <a:prstGeom prst="rect">
            <a:avLst/>
          </a:prstGeom>
        </p:spPr>
      </p:pic>
      <p:pic>
        <p:nvPicPr>
          <p:cNvPr id="7" name="Picture 6"/>
          <p:cNvPicPr>
            <a:picLocks noChangeAspect="1"/>
          </p:cNvPicPr>
          <p:nvPr/>
        </p:nvPicPr>
        <p:blipFill>
          <a:blip r:embed="rId4"/>
          <a:stretch>
            <a:fillRect/>
          </a:stretch>
        </p:blipFill>
        <p:spPr>
          <a:xfrm rot="4034292">
            <a:off x="16177167" y="-29054"/>
            <a:ext cx="2591025" cy="2267909"/>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6781800" y="2264965"/>
                <a:ext cx="10820400" cy="7296677"/>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KE</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KE</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EB</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Mà EB' = EC (do E là trung điểm của B'C).</a:t>
                </a: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KE</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EC</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Suy ra K là trung điểm của EC. Khi đó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KC</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EC</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EC</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KC</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Từ đó suy ra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KC</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KB</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KC</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781800" y="2264965"/>
                <a:ext cx="10820400" cy="7296677"/>
              </a:xfrm>
              <a:prstGeom prst="rect">
                <a:avLst/>
              </a:prstGeom>
              <a:blipFill>
                <a:blip r:embed="rId5"/>
                <a:stretch>
                  <a:fillRect l="-1859" r="-1803"/>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rot="19661381">
            <a:off x="16418691" y="8661844"/>
            <a:ext cx="1404848" cy="1395871"/>
          </a:xfrm>
          <a:prstGeom prst="rect">
            <a:avLst/>
          </a:prstGeom>
        </p:spPr>
      </p:pic>
    </p:spTree>
    <p:extLst>
      <p:ext uri="{BB962C8B-B14F-4D97-AF65-F5344CB8AC3E}">
        <p14:creationId xmlns:p14="http://schemas.microsoft.com/office/powerpoint/2010/main" val="281259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down)">
                                      <p:cBhvr>
                                        <p:cTn id="11" dur="500"/>
                                        <p:tgtEl>
                                          <p:spTgt spid="8">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30616" y="2324100"/>
            <a:ext cx="19149227" cy="8001000"/>
          </a:xfrm>
          <a:prstGeom prst="rect">
            <a:avLst/>
          </a:prstGeom>
          <a:solidFill>
            <a:srgbClr val="E0D2EF"/>
          </a:solidFill>
        </p:spPr>
      </p:sp>
      <p:sp>
        <p:nvSpPr>
          <p:cNvPr id="4" name="Rectangle 3"/>
          <p:cNvSpPr/>
          <p:nvPr/>
        </p:nvSpPr>
        <p:spPr>
          <a:xfrm>
            <a:off x="5283080" y="811359"/>
            <a:ext cx="736611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mn-cs"/>
              </a:rPr>
              <a:t>Bài 4.43 (SGK – trang 103)</a:t>
            </a:r>
            <a:endParaRPr kumimoji="0" lang="fr-FR" sz="4500" b="1" i="0" u="none" strike="noStrike" kern="1200" cap="none" spc="0" normalizeH="0" baseline="0" noProof="0" dirty="0" err="1">
              <a:ln>
                <a:noFill/>
              </a:ln>
              <a:solidFill>
                <a:srgbClr val="C00000"/>
              </a:solidFill>
              <a:effectLst/>
              <a:uLnTx/>
              <a:uFillTx/>
              <a:latin typeface="Arial" panose="020B0604020202020204" pitchFamily="34" charset="0"/>
              <a:ea typeface="Calibri" panose="020F0502020204030204" pitchFamily="34" charset="0"/>
              <a:cs typeface="+mn-cs"/>
            </a:endParaRPr>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1083255" y="2937440"/>
                <a:ext cx="15765770" cy="66256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pPr>
                <a:r>
                  <a:rPr lang="vi-VN" altLang="en-US" sz="4200">
                    <a:solidFill>
                      <a:srgbClr val="000000"/>
                    </a:solidFill>
                    <a:ea typeface="OpenSans"/>
                    <a:cs typeface="Arial" panose="020B0604020202020204" pitchFamily="34" charset="0"/>
                  </a:rPr>
                  <a:t>Cho hình chóp S.ABCD có đáy ABCD là hình bình hành. Trên cạnh SC và cạnh AB lần lượt lấy điểm M và N sao cho CM = 2SM và BN = 2AN.</a:t>
                </a:r>
              </a:p>
              <a:p>
                <a:pPr lvl="0" algn="just">
                  <a:lnSpc>
                    <a:spcPct val="150000"/>
                  </a:lnSpc>
                  <a:spcBef>
                    <a:spcPts val="600"/>
                  </a:spcBef>
                  <a:spcAft>
                    <a:spcPts val="600"/>
                  </a:spcAft>
                </a:pPr>
                <a:r>
                  <a:rPr lang="vi-VN" altLang="en-US" sz="4200">
                    <a:solidFill>
                      <a:srgbClr val="000000"/>
                    </a:solidFill>
                    <a:ea typeface="OpenSans"/>
                    <a:cs typeface="Arial" panose="020B0604020202020204" pitchFamily="34" charset="0"/>
                  </a:rPr>
                  <a:t>a) Xác định giao điểm K của mặt phẳng (ABM) với đường thẳng SD. Tính tỉ số </a:t>
                </a:r>
                <a14:m>
                  <m:oMath xmlns:m="http://schemas.openxmlformats.org/officeDocument/2006/math">
                    <m:f>
                      <m:fPr>
                        <m:ctrlPr>
                          <a:rPr lang="en-US" sz="42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effectLst/>
                            <a:latin typeface="Cambria Math" panose="02040503050406030204" pitchFamily="18" charset="0"/>
                            <a:ea typeface="Cambria Math" panose="02040503050406030204" pitchFamily="18" charset="0"/>
                            <a:cs typeface="Times New Roman" panose="02020603050405020304" pitchFamily="18" charset="0"/>
                          </a:rPr>
                          <m:t>SK</m:t>
                        </m:r>
                      </m:num>
                      <m:den>
                        <m:r>
                          <m:rPr>
                            <m:sty m:val="p"/>
                          </m:rPr>
                          <a:rPr lang="en-US" sz="4200">
                            <a:effectLst/>
                            <a:latin typeface="Cambria Math" panose="02040503050406030204" pitchFamily="18" charset="0"/>
                            <a:ea typeface="Cambria Math" panose="02040503050406030204" pitchFamily="18" charset="0"/>
                            <a:cs typeface="Times New Roman" panose="02020603050405020304" pitchFamily="18" charset="0"/>
                          </a:rPr>
                          <m:t>SD</m:t>
                        </m:r>
                      </m:den>
                    </m:f>
                  </m:oMath>
                </a14:m>
                <a:endParaRPr lang="vi-VN" altLang="en-US" sz="4200">
                  <a:solidFill>
                    <a:srgbClr val="000000"/>
                  </a:solidFill>
                  <a:ea typeface="OpenSans"/>
                  <a:cs typeface="Arial" panose="020B0604020202020204" pitchFamily="34" charset="0"/>
                </a:endParaRPr>
              </a:p>
              <a:p>
                <a:pPr lvl="0" algn="just">
                  <a:lnSpc>
                    <a:spcPct val="150000"/>
                  </a:lnSpc>
                  <a:spcBef>
                    <a:spcPts val="600"/>
                  </a:spcBef>
                  <a:spcAft>
                    <a:spcPts val="600"/>
                  </a:spcAft>
                </a:pPr>
                <a:r>
                  <a:rPr lang="vi-VN" altLang="en-US" sz="4200">
                    <a:solidFill>
                      <a:srgbClr val="000000"/>
                    </a:solidFill>
                    <a:ea typeface="OpenSans"/>
                    <a:cs typeface="Arial" panose="020B0604020202020204" pitchFamily="34" charset="0"/>
                  </a:rPr>
                  <a:t>b) Chứng minh rằng MN // (SAD).</a:t>
                </a:r>
              </a:p>
            </p:txBody>
          </p:sp>
        </mc:Choice>
        <mc:Fallback xmlns="">
          <p:sp>
            <p:nvSpPr>
              <p:cNvPr id="5" name="Rectangle 1"/>
              <p:cNvSpPr>
                <a:spLocks noRot="1" noChangeAspect="1" noMove="1" noResize="1" noEditPoints="1" noAdjustHandles="1" noChangeArrowheads="1" noChangeShapeType="1" noTextEdit="1"/>
              </p:cNvSpPr>
              <p:nvPr/>
            </p:nvSpPr>
            <p:spPr bwMode="auto">
              <a:xfrm>
                <a:off x="1083255" y="2937440"/>
                <a:ext cx="15765770" cy="6625660"/>
              </a:xfrm>
              <a:prstGeom prst="rect">
                <a:avLst/>
              </a:prstGeom>
              <a:blipFill>
                <a:blip r:embed="rId2"/>
                <a:stretch>
                  <a:fillRect l="-2088" r="-2049" b="-21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762000" y="1044409"/>
            <a:ext cx="1981200" cy="1584491"/>
          </a:xfrm>
          <a:prstGeom prst="rect">
            <a:avLst/>
          </a:prstGeom>
        </p:spPr>
      </p:pic>
      <p:pic>
        <p:nvPicPr>
          <p:cNvPr id="8" name="Picture 7"/>
          <p:cNvPicPr>
            <a:picLocks noChangeAspect="1"/>
          </p:cNvPicPr>
          <p:nvPr/>
        </p:nvPicPr>
        <p:blipFill>
          <a:blip r:embed="rId4"/>
          <a:stretch>
            <a:fillRect/>
          </a:stretch>
        </p:blipFill>
        <p:spPr>
          <a:xfrm>
            <a:off x="15849600" y="8115300"/>
            <a:ext cx="1444830" cy="1744652"/>
          </a:xfrm>
          <a:prstGeom prst="rect">
            <a:avLst/>
          </a:prstGeom>
        </p:spPr>
      </p:pic>
    </p:spTree>
    <p:extLst>
      <p:ext uri="{BB962C8B-B14F-4D97-AF65-F5344CB8AC3E}">
        <p14:creationId xmlns:p14="http://schemas.microsoft.com/office/powerpoint/2010/main" val="84081204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861227" y="9410700"/>
            <a:ext cx="19149227" cy="8001000"/>
          </a:xfrm>
          <a:prstGeom prst="rect">
            <a:avLst/>
          </a:prstGeom>
          <a:solidFill>
            <a:srgbClr val="E0D2EF"/>
          </a:solidFill>
        </p:spPr>
      </p:sp>
      <p:pic>
        <p:nvPicPr>
          <p:cNvPr id="2" name="Picture 1"/>
          <p:cNvPicPr>
            <a:picLocks noChangeAspect="1"/>
          </p:cNvPicPr>
          <p:nvPr/>
        </p:nvPicPr>
        <p:blipFill>
          <a:blip r:embed="rId2"/>
          <a:stretch>
            <a:fillRect/>
          </a:stretch>
        </p:blipFill>
        <p:spPr>
          <a:xfrm>
            <a:off x="16326853" y="8572500"/>
            <a:ext cx="1447800" cy="1157897"/>
          </a:xfrm>
          <a:prstGeom prst="rect">
            <a:avLst/>
          </a:prstGeom>
        </p:spPr>
      </p:pic>
      <p:sp>
        <p:nvSpPr>
          <p:cNvPr id="7" name="Oval Callout 6"/>
          <p:cNvSpPr/>
          <p:nvPr/>
        </p:nvSpPr>
        <p:spPr>
          <a:xfrm>
            <a:off x="7923227" y="552504"/>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457200" y="2247900"/>
            <a:ext cx="5590674" cy="6131337"/>
          </a:xfrm>
          <a:prstGeom prst="rect">
            <a:avLst/>
          </a:prstGeom>
        </p:spPr>
      </p:pic>
      <p:sp>
        <p:nvSpPr>
          <p:cNvPr id="9" name="Rectangle 8"/>
          <p:cNvSpPr/>
          <p:nvPr/>
        </p:nvSpPr>
        <p:spPr>
          <a:xfrm>
            <a:off x="6708038" y="2449866"/>
            <a:ext cx="11074636" cy="59093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Trong mặt phẳng (SCD), từ M kẻ MK song song với CD (K thuộc SD).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CD // AB (ABCD là hình bình hành) nên MK // AB. Do đó, MK nằm trong mặt phẳng (ABM) hay K thuộc mặt phẳng (ABM).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Mà K thuộc SD, do vậy K là giao điểm của mặt phẳng (ABM) với đường thẳng SD.</a:t>
            </a:r>
          </a:p>
        </p:txBody>
      </p:sp>
      <p:pic>
        <p:nvPicPr>
          <p:cNvPr id="10" name="Picture 9"/>
          <p:cNvPicPr>
            <a:picLocks noChangeAspect="1"/>
          </p:cNvPicPr>
          <p:nvPr/>
        </p:nvPicPr>
        <p:blipFill>
          <a:blip r:embed="rId5"/>
          <a:stretch>
            <a:fillRect/>
          </a:stretch>
        </p:blipFill>
        <p:spPr>
          <a:xfrm flipH="1">
            <a:off x="457200" y="433716"/>
            <a:ext cx="1425806" cy="1565441"/>
          </a:xfrm>
          <a:prstGeom prst="rect">
            <a:avLst/>
          </a:prstGeom>
        </p:spPr>
      </p:pic>
    </p:spTree>
    <p:extLst>
      <p:ext uri="{BB962C8B-B14F-4D97-AF65-F5344CB8AC3E}">
        <p14:creationId xmlns:p14="http://schemas.microsoft.com/office/powerpoint/2010/main" val="239615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anim calcmode="lin" valueType="num">
                                      <p:cBhvr>
                                        <p:cTn id="2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861227" y="9410700"/>
            <a:ext cx="19149227" cy="8001000"/>
          </a:xfrm>
          <a:prstGeom prst="rect">
            <a:avLst/>
          </a:prstGeom>
          <a:solidFill>
            <a:srgbClr val="E0D2EF"/>
          </a:solidFill>
        </p:spPr>
      </p:sp>
      <p:pic>
        <p:nvPicPr>
          <p:cNvPr id="2" name="Picture 1"/>
          <p:cNvPicPr>
            <a:picLocks noChangeAspect="1"/>
          </p:cNvPicPr>
          <p:nvPr/>
        </p:nvPicPr>
        <p:blipFill>
          <a:blip r:embed="rId2"/>
          <a:stretch>
            <a:fillRect/>
          </a:stretch>
        </p:blipFill>
        <p:spPr>
          <a:xfrm>
            <a:off x="16326853" y="8572500"/>
            <a:ext cx="1447800" cy="1157897"/>
          </a:xfrm>
          <a:prstGeom prst="rect">
            <a:avLst/>
          </a:prstGeom>
        </p:spPr>
      </p:pic>
      <p:sp>
        <p:nvSpPr>
          <p:cNvPr id="7" name="Oval Callout 6"/>
          <p:cNvSpPr/>
          <p:nvPr/>
        </p:nvSpPr>
        <p:spPr>
          <a:xfrm>
            <a:off x="7923227" y="552504"/>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457200" y="2247900"/>
            <a:ext cx="5590674" cy="613133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086600" y="2536467"/>
                <a:ext cx="10132162" cy="5655972"/>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Xét tam giác SCD có KM // CD, theo định lí Thalès ta có: </a:t>
                </a:r>
              </a:p>
              <a:p>
                <a:pPr lvl="0" algn="ctr">
                  <a:lnSpc>
                    <a:spcPct val="150000"/>
                  </a:lnSpc>
                </a:pPr>
                <a14:m>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SK</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SD</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SC</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KM</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CD</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SC</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SK</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SD</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086600" y="2536467"/>
                <a:ext cx="10132162" cy="5655972"/>
              </a:xfrm>
              <a:prstGeom prst="rect">
                <a:avLst/>
              </a:prstGeom>
              <a:blipFill>
                <a:blip r:embed="rId5"/>
                <a:stretch>
                  <a:fillRect l="-1986" r="-1925"/>
                </a:stretch>
              </a:blipFill>
            </p:spPr>
            <p:txBody>
              <a:bodyPr/>
              <a:lstStyle/>
              <a:p>
                <a:r>
                  <a:rPr lang="en-US">
                    <a:noFill/>
                  </a:rPr>
                  <a:t> </a:t>
                </a:r>
              </a:p>
            </p:txBody>
          </p:sp>
        </mc:Fallback>
      </mc:AlternateContent>
      <p:pic>
        <p:nvPicPr>
          <p:cNvPr id="10" name="Picture 9"/>
          <p:cNvPicPr>
            <a:picLocks noChangeAspect="1"/>
          </p:cNvPicPr>
          <p:nvPr/>
        </p:nvPicPr>
        <p:blipFill>
          <a:blip r:embed="rId6"/>
          <a:stretch>
            <a:fillRect/>
          </a:stretch>
        </p:blipFill>
        <p:spPr>
          <a:xfrm flipH="1">
            <a:off x="457200" y="433716"/>
            <a:ext cx="1425806" cy="1565441"/>
          </a:xfrm>
          <a:prstGeom prst="rect">
            <a:avLst/>
          </a:prstGeom>
        </p:spPr>
      </p:pic>
    </p:spTree>
    <p:extLst>
      <p:ext uri="{BB962C8B-B14F-4D97-AF65-F5344CB8AC3E}">
        <p14:creationId xmlns:p14="http://schemas.microsoft.com/office/powerpoint/2010/main" val="18025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wipe(down)">
                                      <p:cBhvr>
                                        <p:cTn id="14" dur="500"/>
                                        <p:tgtEl>
                                          <p:spTgt spid="9">
                                            <p:txEl>
                                              <p:pRg st="2" end="2"/>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randombar(horizontal)">
                                      <p:cBhvr>
                                        <p:cTn id="1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861227" y="9410700"/>
            <a:ext cx="19149227" cy="8001000"/>
          </a:xfrm>
          <a:prstGeom prst="rect">
            <a:avLst/>
          </a:prstGeom>
          <a:solidFill>
            <a:srgbClr val="E0D2EF"/>
          </a:solidFill>
        </p:spPr>
      </p:sp>
      <p:pic>
        <p:nvPicPr>
          <p:cNvPr id="2" name="Picture 1"/>
          <p:cNvPicPr>
            <a:picLocks noChangeAspect="1"/>
          </p:cNvPicPr>
          <p:nvPr/>
        </p:nvPicPr>
        <p:blipFill>
          <a:blip r:embed="rId2"/>
          <a:stretch>
            <a:fillRect/>
          </a:stretch>
        </p:blipFill>
        <p:spPr>
          <a:xfrm>
            <a:off x="16326853" y="8572500"/>
            <a:ext cx="1447800" cy="1157897"/>
          </a:xfrm>
          <a:prstGeom prst="rect">
            <a:avLst/>
          </a:prstGeom>
        </p:spPr>
      </p:pic>
      <p:sp>
        <p:nvSpPr>
          <p:cNvPr id="7" name="Oval Callout 6"/>
          <p:cNvSpPr/>
          <p:nvPr/>
        </p:nvSpPr>
        <p:spPr>
          <a:xfrm>
            <a:off x="7923227" y="552504"/>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457200" y="2247900"/>
            <a:ext cx="5590674" cy="613133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6781800" y="2171700"/>
                <a:ext cx="10741762" cy="5878019"/>
              </a:xfrm>
              <a:prstGeom prst="rect">
                <a:avLst/>
              </a:prstGeom>
            </p:spPr>
            <p:txBody>
              <a:bodyPr wrap="square">
                <a:spAutoFit/>
              </a:bodyPr>
              <a:lstStyle/>
              <a:p>
                <a:pPr algn="just">
                  <a:lnSpc>
                    <a:spcPct val="150000"/>
                  </a:lnSpc>
                  <a:spcBef>
                    <a:spcPts val="600"/>
                  </a:spcBef>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b) Từ câu a ta suy ra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KM</m:t>
                        </m:r>
                      </m:num>
                      <m:den>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CD</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BN</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AN</m:t>
                    </m:r>
                  </m:oMath>
                </a14:m>
                <a:r>
                  <a:rPr lang="en-US" sz="3800">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AN</m:t>
                        </m:r>
                      </m:num>
                      <m:den>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AB</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AN</m:t>
                        </m:r>
                      </m:num>
                      <m:den>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Ab</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KM</m:t>
                        </m:r>
                      </m:num>
                      <m:den>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CD</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mà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AB</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CD</m:t>
                    </m:r>
                  </m:oMath>
                </a14:m>
                <a:r>
                  <a:rPr lang="en-US" sz="3800">
                    <a:effectLst/>
                    <a:latin typeface="Arial" panose="020B0604020202020204" pitchFamily="34" charset="0"/>
                    <a:ea typeface="Times New Roman" panose="02020603050405020304" pitchFamily="18" charset="0"/>
                    <a:cs typeface="Arial" panose="020B0604020202020204" pitchFamily="34" charset="0"/>
                  </a:rPr>
                  <a:t>  (do ABCD là hình bình hành) nên AN = KM.</a:t>
                </a:r>
              </a:p>
              <a:p>
                <a:pPr algn="just">
                  <a:lnSpc>
                    <a:spcPct val="150000"/>
                  </a:lnSpc>
                  <a:spcBef>
                    <a:spcPts val="600"/>
                  </a:spcBef>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Mà KM // AN (do KM // AB).</a:t>
                </a:r>
              </a:p>
            </p:txBody>
          </p:sp>
        </mc:Choice>
        <mc:Fallback xmlns="">
          <p:sp>
            <p:nvSpPr>
              <p:cNvPr id="9" name="Rectangle 8"/>
              <p:cNvSpPr>
                <a:spLocks noRot="1" noChangeAspect="1" noMove="1" noResize="1" noEditPoints="1" noAdjustHandles="1" noChangeArrowheads="1" noChangeShapeType="1" noTextEdit="1"/>
              </p:cNvSpPr>
              <p:nvPr/>
            </p:nvSpPr>
            <p:spPr>
              <a:xfrm>
                <a:off x="6781800" y="2171700"/>
                <a:ext cx="10741762" cy="5878019"/>
              </a:xfrm>
              <a:prstGeom prst="rect">
                <a:avLst/>
              </a:prstGeom>
              <a:blipFill>
                <a:blip r:embed="rId5"/>
                <a:stretch>
                  <a:fillRect l="-1873" r="-1816" b="-1452"/>
                </a:stretch>
              </a:blipFill>
            </p:spPr>
            <p:txBody>
              <a:bodyPr/>
              <a:lstStyle/>
              <a:p>
                <a:r>
                  <a:rPr lang="en-US">
                    <a:noFill/>
                  </a:rPr>
                  <a:t> </a:t>
                </a:r>
              </a:p>
            </p:txBody>
          </p:sp>
        </mc:Fallback>
      </mc:AlternateContent>
      <p:pic>
        <p:nvPicPr>
          <p:cNvPr id="10" name="Picture 9"/>
          <p:cNvPicPr>
            <a:picLocks noChangeAspect="1"/>
          </p:cNvPicPr>
          <p:nvPr/>
        </p:nvPicPr>
        <p:blipFill>
          <a:blip r:embed="rId6"/>
          <a:stretch>
            <a:fillRect/>
          </a:stretch>
        </p:blipFill>
        <p:spPr>
          <a:xfrm flipH="1">
            <a:off x="457200" y="433716"/>
            <a:ext cx="1425806" cy="1565441"/>
          </a:xfrm>
          <a:prstGeom prst="rect">
            <a:avLst/>
          </a:prstGeom>
        </p:spPr>
      </p:pic>
    </p:spTree>
    <p:extLst>
      <p:ext uri="{BB962C8B-B14F-4D97-AF65-F5344CB8AC3E}">
        <p14:creationId xmlns:p14="http://schemas.microsoft.com/office/powerpoint/2010/main" val="413403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down)">
                                      <p:cBhvr>
                                        <p:cTn id="11" dur="500"/>
                                        <p:tgtEl>
                                          <p:spTgt spid="9">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861227" y="9410700"/>
            <a:ext cx="19149227" cy="8001000"/>
          </a:xfrm>
          <a:prstGeom prst="rect">
            <a:avLst/>
          </a:prstGeom>
          <a:solidFill>
            <a:srgbClr val="E0D2EF"/>
          </a:solidFill>
        </p:spPr>
      </p:sp>
      <p:pic>
        <p:nvPicPr>
          <p:cNvPr id="2" name="Picture 1"/>
          <p:cNvPicPr>
            <a:picLocks noChangeAspect="1"/>
          </p:cNvPicPr>
          <p:nvPr/>
        </p:nvPicPr>
        <p:blipFill>
          <a:blip r:embed="rId2"/>
          <a:stretch>
            <a:fillRect/>
          </a:stretch>
        </p:blipFill>
        <p:spPr>
          <a:xfrm>
            <a:off x="16326853" y="8572500"/>
            <a:ext cx="1447800" cy="1157897"/>
          </a:xfrm>
          <a:prstGeom prst="rect">
            <a:avLst/>
          </a:prstGeom>
        </p:spPr>
      </p:pic>
      <p:sp>
        <p:nvSpPr>
          <p:cNvPr id="7" name="Oval Callout 6"/>
          <p:cNvSpPr/>
          <p:nvPr/>
        </p:nvSpPr>
        <p:spPr>
          <a:xfrm>
            <a:off x="7923227" y="552504"/>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457200" y="2593563"/>
            <a:ext cx="5590674" cy="6131337"/>
          </a:xfrm>
          <a:prstGeom prst="rect">
            <a:avLst/>
          </a:prstGeom>
        </p:spPr>
      </p:pic>
      <p:sp>
        <p:nvSpPr>
          <p:cNvPr id="9" name="Rectangle 8"/>
          <p:cNvSpPr/>
          <p:nvPr/>
        </p:nvSpPr>
        <p:spPr>
          <a:xfrm>
            <a:off x="6918591" y="1984593"/>
            <a:ext cx="10856062" cy="6740307"/>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Xét tứ giác ANMK có KM = AN và KM // AN nên tứ giác ANMK là hình bình hành.</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Suy ra AK // MN.</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K thuộc SD nên K thuộc mặt phẳng (SAD), suy ra AK nằm trong mặt phẳng (SAD).</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Khi đó đường thẳng MN song song với đường thẳng AK và đường thẳng AK nằm trong mặt phẳng (SAD). Vậy MN song song với mặt phẳng (SAD).</a:t>
            </a:r>
          </a:p>
        </p:txBody>
      </p:sp>
      <p:pic>
        <p:nvPicPr>
          <p:cNvPr id="10" name="Picture 9"/>
          <p:cNvPicPr>
            <a:picLocks noChangeAspect="1"/>
          </p:cNvPicPr>
          <p:nvPr/>
        </p:nvPicPr>
        <p:blipFill>
          <a:blip r:embed="rId5"/>
          <a:stretch>
            <a:fillRect/>
          </a:stretch>
        </p:blipFill>
        <p:spPr>
          <a:xfrm flipH="1">
            <a:off x="457200" y="433716"/>
            <a:ext cx="1425806" cy="1565441"/>
          </a:xfrm>
          <a:prstGeom prst="rect">
            <a:avLst/>
          </a:prstGeom>
        </p:spPr>
      </p:pic>
    </p:spTree>
    <p:extLst>
      <p:ext uri="{BB962C8B-B14F-4D97-AF65-F5344CB8AC3E}">
        <p14:creationId xmlns:p14="http://schemas.microsoft.com/office/powerpoint/2010/main" val="70747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anim calcmode="lin" valueType="num">
                                      <p:cBhvr>
                                        <p:cTn id="16"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5950">
            <a:off x="-515220" y="-1130476"/>
            <a:ext cx="4456085" cy="4318351"/>
          </a:xfrm>
          <a:prstGeom prst="rect">
            <a:avLst/>
          </a:prstGeom>
        </p:spPr>
      </p:pic>
      <p:sp>
        <p:nvSpPr>
          <p:cNvPr id="4" name="AutoShape 4"/>
          <p:cNvSpPr/>
          <p:nvPr/>
        </p:nvSpPr>
        <p:spPr>
          <a:xfrm>
            <a:off x="-491109" y="2173187"/>
            <a:ext cx="19149227" cy="2124785"/>
          </a:xfrm>
          <a:prstGeom prst="rect">
            <a:avLst/>
          </a:prstGeom>
          <a:solidFill>
            <a:srgbClr val="E0D2EF"/>
          </a:solidFill>
        </p:spPr>
      </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683741" y="2292841"/>
            <a:ext cx="1785754" cy="175003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9469" y="2329023"/>
            <a:ext cx="1809647" cy="1743842"/>
          </a:xfrm>
          <a:prstGeom prst="rect">
            <a:avLst/>
          </a:prstGeom>
        </p:spPr>
      </p:pic>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algn="ctr">
                <a:lnSpc>
                  <a:spcPts val="6875"/>
                </a:lnSpc>
              </a:pPr>
              <a:r>
                <a:rPr lang="en-US" sz="5000" b="1">
                  <a:solidFill>
                    <a:srgbClr val="171717"/>
                  </a:solidFill>
                  <a:latin typeface="Arial" panose="020B0604020202020204" pitchFamily="34" charset="0"/>
                  <a:cs typeface="Arial" panose="020B0604020202020204" pitchFamily="34" charset="0"/>
                </a:rPr>
                <a:t>BÀI TẬP TRẮC NGHIỆM</a:t>
              </a:r>
            </a:p>
          </p:txBody>
        </p:sp>
      </p:grpSp>
      <p:pic>
        <p:nvPicPr>
          <p:cNvPr id="5" name="Picture 4"/>
          <p:cNvPicPr>
            <a:picLocks noChangeAspect="1"/>
          </p:cNvPicPr>
          <p:nvPr/>
        </p:nvPicPr>
        <p:blipFill>
          <a:blip r:embed="rId8"/>
          <a:stretch>
            <a:fillRect/>
          </a:stretch>
        </p:blipFill>
        <p:spPr>
          <a:xfrm>
            <a:off x="4772900" y="5352430"/>
            <a:ext cx="1237595" cy="1194920"/>
          </a:xfrm>
          <a:prstGeom prst="rect">
            <a:avLst/>
          </a:prstGeom>
        </p:spPr>
      </p:pic>
      <p:pic>
        <p:nvPicPr>
          <p:cNvPr id="6" name="Picture 5"/>
          <p:cNvPicPr>
            <a:picLocks noChangeAspect="1"/>
          </p:cNvPicPr>
          <p:nvPr/>
        </p:nvPicPr>
        <p:blipFill>
          <a:blip r:embed="rId9"/>
          <a:stretch>
            <a:fillRect/>
          </a:stretch>
        </p:blipFill>
        <p:spPr>
          <a:xfrm>
            <a:off x="10739841" y="5352430"/>
            <a:ext cx="1243692" cy="1194920"/>
          </a:xfrm>
          <a:prstGeom prst="rect">
            <a:avLst/>
          </a:prstGeom>
        </p:spPr>
      </p:pic>
      <p:pic>
        <p:nvPicPr>
          <p:cNvPr id="7" name="Picture 6"/>
          <p:cNvPicPr>
            <a:picLocks noChangeAspect="1"/>
          </p:cNvPicPr>
          <p:nvPr/>
        </p:nvPicPr>
        <p:blipFill>
          <a:blip r:embed="rId10"/>
          <a:stretch>
            <a:fillRect/>
          </a:stretch>
        </p:blipFill>
        <p:spPr>
          <a:xfrm>
            <a:off x="4772900" y="8060331"/>
            <a:ext cx="1237595" cy="1201016"/>
          </a:xfrm>
          <a:prstGeom prst="rect">
            <a:avLst/>
          </a:prstGeom>
        </p:spPr>
      </p:pic>
      <p:pic>
        <p:nvPicPr>
          <p:cNvPr id="8" name="Picture 7"/>
          <p:cNvPicPr>
            <a:picLocks noChangeAspect="1"/>
          </p:cNvPicPr>
          <p:nvPr/>
        </p:nvPicPr>
        <p:blipFill>
          <a:blip r:embed="rId11"/>
          <a:stretch>
            <a:fillRect/>
          </a:stretch>
        </p:blipFill>
        <p:spPr>
          <a:xfrm>
            <a:off x="10714261" y="8066427"/>
            <a:ext cx="1243692" cy="1194920"/>
          </a:xfrm>
          <a:prstGeom prst="rect">
            <a:avLst/>
          </a:prstGeom>
        </p:spPr>
      </p:pic>
      <p:sp>
        <p:nvSpPr>
          <p:cNvPr id="43" name="Oval 42"/>
          <p:cNvSpPr/>
          <p:nvPr/>
        </p:nvSpPr>
        <p:spPr>
          <a:xfrm>
            <a:off x="10739841" y="8091033"/>
            <a:ext cx="1143000" cy="101278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dirty="0">
                <a:solidFill>
                  <a:prstClr val="black"/>
                </a:solidFill>
                <a:ea typeface="Calibri" panose="020F0502020204030204" pitchFamily="34" charset="0"/>
                <a:cs typeface="Arial" panose="020B0604020202020204" pitchFamily="34" charset="0"/>
              </a:rPr>
              <a:t>D</a:t>
            </a:r>
            <a:endParaRPr lang="en-US" sz="4000" dirty="0">
              <a:solidFill>
                <a:prstClr val="black"/>
              </a:solidFill>
            </a:endParaRPr>
          </a:p>
        </p:txBody>
      </p:sp>
      <p:sp>
        <p:nvSpPr>
          <p:cNvPr id="9" name="Rectangle 8"/>
          <p:cNvSpPr/>
          <p:nvPr/>
        </p:nvSpPr>
        <p:spPr>
          <a:xfrm>
            <a:off x="6223332" y="5565751"/>
            <a:ext cx="1864613" cy="677108"/>
          </a:xfrm>
          <a:prstGeom prst="rect">
            <a:avLst/>
          </a:prstGeom>
        </p:spPr>
        <p:txBody>
          <a:bodyPr wrap="none">
            <a:spAutoFit/>
          </a:bodyPr>
          <a:lstStyle/>
          <a:p>
            <a:r>
              <a:rPr lang="pt-BR" sz="3800">
                <a:solidFill>
                  <a:srgbClr val="000000"/>
                </a:solidFill>
                <a:latin typeface="Arial" panose="020B0604020202020204" pitchFamily="34" charset="0"/>
                <a:ea typeface="Times New Roman" panose="02020603050405020304" pitchFamily="18" charset="0"/>
              </a:rPr>
              <a:t>(ABCD)</a:t>
            </a:r>
            <a:endParaRPr lang="en-US" sz="3800" dirty="0"/>
          </a:p>
        </p:txBody>
      </p:sp>
      <p:sp>
        <p:nvSpPr>
          <p:cNvPr id="10" name="Rectangle 9"/>
          <p:cNvSpPr/>
          <p:nvPr/>
        </p:nvSpPr>
        <p:spPr>
          <a:xfrm>
            <a:off x="12092758" y="5549709"/>
            <a:ext cx="2082621" cy="677108"/>
          </a:xfrm>
          <a:prstGeom prst="rect">
            <a:avLst/>
          </a:prstGeom>
        </p:spPr>
        <p:txBody>
          <a:bodyPr wrap="none">
            <a:spAutoFit/>
          </a:bodyPr>
          <a:lstStyle/>
          <a:p>
            <a:r>
              <a:rPr lang="pt-BR" sz="3800">
                <a:solidFill>
                  <a:srgbClr val="000000"/>
                </a:solidFill>
                <a:latin typeface="Arial" panose="020B0604020202020204" pitchFamily="34" charset="0"/>
                <a:ea typeface="Times New Roman" panose="02020603050405020304" pitchFamily="18" charset="0"/>
              </a:rPr>
              <a:t>(BCC’B’)</a:t>
            </a:r>
            <a:endParaRPr lang="en-US" sz="3800" dirty="0"/>
          </a:p>
        </p:txBody>
      </p:sp>
      <p:sp>
        <p:nvSpPr>
          <p:cNvPr id="11" name="Rectangle 10"/>
          <p:cNvSpPr/>
          <p:nvPr/>
        </p:nvSpPr>
        <p:spPr>
          <a:xfrm>
            <a:off x="12112811" y="8258871"/>
            <a:ext cx="1648208" cy="677108"/>
          </a:xfrm>
          <a:prstGeom prst="rect">
            <a:avLst/>
          </a:prstGeom>
        </p:spPr>
        <p:txBody>
          <a:bodyPr wrap="none">
            <a:spAutoFit/>
          </a:bodyPr>
          <a:lstStyle/>
          <a:p>
            <a:r>
              <a:rPr lang="en-US" sz="3800">
                <a:latin typeface="Arial" panose="020B0604020202020204" pitchFamily="34" charset="0"/>
                <a:cs typeface="Arial" panose="020B0604020202020204" pitchFamily="34" charset="0"/>
              </a:rPr>
              <a:t>(BDC’)</a:t>
            </a:r>
            <a:endParaRPr lang="en-US" sz="3800" dirty="0">
              <a:latin typeface="Arial" panose="020B0604020202020204" pitchFamily="34" charset="0"/>
              <a:cs typeface="Arial" panose="020B0604020202020204" pitchFamily="34" charset="0"/>
            </a:endParaRPr>
          </a:p>
        </p:txBody>
      </p:sp>
      <p:sp>
        <p:nvSpPr>
          <p:cNvPr id="12" name="Rectangle 11"/>
          <p:cNvSpPr/>
          <p:nvPr/>
        </p:nvSpPr>
        <p:spPr>
          <a:xfrm>
            <a:off x="6077121" y="8258871"/>
            <a:ext cx="1584793" cy="677108"/>
          </a:xfrm>
          <a:prstGeom prst="rect">
            <a:avLst/>
          </a:prstGeom>
        </p:spPr>
        <p:txBody>
          <a:bodyPr wrap="none">
            <a:spAutoFit/>
          </a:bodyPr>
          <a:lstStyle/>
          <a:p>
            <a:r>
              <a:rPr lang="pt-BR" sz="3800">
                <a:solidFill>
                  <a:srgbClr val="000000"/>
                </a:solidFill>
                <a:latin typeface="Arial" panose="020B0604020202020204" pitchFamily="34" charset="0"/>
                <a:ea typeface="Times New Roman" panose="02020603050405020304" pitchFamily="18" charset="0"/>
              </a:rPr>
              <a:t>(BDA’)</a:t>
            </a:r>
            <a:endParaRPr lang="en-US" sz="3800" dirty="0"/>
          </a:p>
        </p:txBody>
      </p:sp>
      <p:sp>
        <p:nvSpPr>
          <p:cNvPr id="2" name="Rectangle 1"/>
          <p:cNvSpPr/>
          <p:nvPr/>
        </p:nvSpPr>
        <p:spPr>
          <a:xfrm>
            <a:off x="1676400" y="2247900"/>
            <a:ext cx="15209781" cy="1738296"/>
          </a:xfrm>
          <a:prstGeom prst="rect">
            <a:avLst/>
          </a:prstGeom>
        </p:spPr>
        <p:txBody>
          <a:bodyPr wrap="square">
            <a:spAutoFit/>
          </a:bodyPr>
          <a:lstStyle/>
          <a:p>
            <a:pPr lvl="0" algn="just">
              <a:lnSpc>
                <a:spcPct val="150000"/>
              </a:lnSpc>
            </a:pPr>
            <a:r>
              <a:rPr lang="nl-NL" sz="3800" b="1">
                <a:solidFill>
                  <a:prstClr val="black"/>
                </a:solidFill>
                <a:latin typeface="Arial" panose="020B0604020202020204" pitchFamily="34" charset="0"/>
                <a:ea typeface="Times New Roman" panose="02020603050405020304" pitchFamily="18" charset="0"/>
              </a:rPr>
              <a:t>4.37 (Sgk – tr102) </a:t>
            </a:r>
            <a:r>
              <a:rPr lang="vi-VN" sz="3800">
                <a:solidFill>
                  <a:prstClr val="black"/>
                </a:solidFill>
                <a:ea typeface="Times New Roman" panose="02020603050405020304" pitchFamily="18" charset="0"/>
              </a:rPr>
              <a:t>Cho hình hộp ABCD.A’B’C’D’. Mặt phẳng (AB’D’) song song với mặt phẳng</a:t>
            </a:r>
          </a:p>
        </p:txBody>
      </p:sp>
    </p:spTree>
    <p:extLst>
      <p:ext uri="{BB962C8B-B14F-4D97-AF65-F5344CB8AC3E}">
        <p14:creationId xmlns:p14="http://schemas.microsoft.com/office/powerpoint/2010/main" val="5204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sp>
        <p:nvSpPr>
          <p:cNvPr id="6" name="TextBox 4"/>
          <p:cNvSpPr txBox="1"/>
          <p:nvPr/>
        </p:nvSpPr>
        <p:spPr>
          <a:xfrm>
            <a:off x="6589519" y="368722"/>
            <a:ext cx="5360587" cy="1269578"/>
          </a:xfrm>
          <a:prstGeom prst="rect">
            <a:avLst/>
          </a:prstGeom>
          <a:ln>
            <a:solidFill>
              <a:schemeClr val="tx1"/>
            </a:solidFill>
            <a:prstDash val="lgDash"/>
          </a:ln>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5500" b="1" i="0" u="none" strike="noStrike" kern="1200" cap="none" spc="0" normalizeH="0" noProof="0" dirty="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en-US" sz="55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1507957" y="2875093"/>
            <a:ext cx="15103643" cy="5632311"/>
          </a:xfrm>
          <a:prstGeom prst="rect">
            <a:avLst/>
          </a:prstGeom>
        </p:spPr>
        <p:txBody>
          <a:bodyPr wrap="square">
            <a:spAutoFit/>
          </a:bodyPr>
          <a:lstStyle/>
          <a:p>
            <a:pPr marL="30480" marR="30480" algn="just">
              <a:lnSpc>
                <a:spcPct val="150000"/>
              </a:lnSpc>
            </a:pPr>
            <a:r>
              <a:rPr lang="vi-VN" sz="4000">
                <a:solidFill>
                  <a:srgbClr val="000000"/>
                </a:solidFill>
                <a:ea typeface="Times New Roman" panose="02020603050405020304" pitchFamily="18" charset="0"/>
              </a:rPr>
              <a:t>Cho hình chóp S.ABCD có đáy ABCD là hình bình hành. Gọi G, K lần lượt là trọng tâm của các tam giác SAD, SCD.</a:t>
            </a:r>
          </a:p>
          <a:p>
            <a:pPr marL="30480" marR="30480" algn="just">
              <a:lnSpc>
                <a:spcPct val="150000"/>
              </a:lnSpc>
            </a:pPr>
            <a:r>
              <a:rPr lang="vi-VN" sz="4000">
                <a:solidFill>
                  <a:srgbClr val="000000"/>
                </a:solidFill>
                <a:ea typeface="Times New Roman" panose="02020603050405020304" pitchFamily="18" charset="0"/>
              </a:rPr>
              <a:t>a) Chứng minh rằng GK // (ABCD)</a:t>
            </a:r>
          </a:p>
          <a:p>
            <a:pPr marL="30480" marR="30480" algn="just">
              <a:lnSpc>
                <a:spcPct val="150000"/>
              </a:lnSpc>
            </a:pPr>
            <a:r>
              <a:rPr lang="vi-VN" sz="4000">
                <a:solidFill>
                  <a:srgbClr val="000000"/>
                </a:solidFill>
                <a:ea typeface="Times New Roman" panose="02020603050405020304" pitchFamily="18" charset="0"/>
              </a:rPr>
              <a:t>b) Mặt phẳng chứa đường thằng GK và song song với mặt phằng (ABCD) cắt các cạnh SA, SB, SC, SD lần lượt tại M, N, E, F. Chứng minh rằng tứ giác MNEF là hình bình hành.</a:t>
            </a:r>
          </a:p>
        </p:txBody>
      </p:sp>
      <p:pic>
        <p:nvPicPr>
          <p:cNvPr id="9" name="Picture 6"/>
          <p:cNvPicPr>
            <a:picLocks noChangeAspect="1"/>
          </p:cNvPicPr>
          <p:nvPr/>
        </p:nvPicPr>
        <p:blipFill>
          <a:blip r:embed="rId2"/>
          <a:srcRect/>
          <a:stretch>
            <a:fillRect/>
          </a:stretch>
        </p:blipFill>
        <p:spPr>
          <a:xfrm>
            <a:off x="16078200" y="8115300"/>
            <a:ext cx="1752600" cy="1363377"/>
          </a:xfrm>
          <a:prstGeom prst="rect">
            <a:avLst/>
          </a:prstGeom>
        </p:spPr>
      </p:pic>
      <p:sp>
        <p:nvSpPr>
          <p:cNvPr id="2" name="Rectangle 1"/>
          <p:cNvSpPr/>
          <p:nvPr/>
        </p:nvSpPr>
        <p:spPr>
          <a:xfrm>
            <a:off x="1511968" y="2019300"/>
            <a:ext cx="6888424" cy="738664"/>
          </a:xfrm>
          <a:prstGeom prst="rect">
            <a:avLst/>
          </a:prstGeom>
        </p:spPr>
        <p:txBody>
          <a:bodyPr wrap="none">
            <a:spAutoFit/>
          </a:bodyPr>
          <a:lstStyle/>
          <a:p>
            <a:pPr lvl="0">
              <a:defRPr/>
            </a:pPr>
            <a:r>
              <a:rPr lang="fr-FR" sz="4200" b="1">
                <a:solidFill>
                  <a:srgbClr val="C00000"/>
                </a:solidFill>
                <a:latin typeface="Arial" panose="020B0604020202020204" pitchFamily="34" charset="0"/>
                <a:ea typeface="Calibri" panose="020F0502020204030204" pitchFamily="34" charset="0"/>
              </a:rPr>
              <a:t>Bài 4.44 (SGK – trang 103)</a:t>
            </a:r>
            <a:endParaRPr lang="fr-FR" sz="4200" b="1" dirty="0" err="1">
              <a:solidFill>
                <a:srgbClr val="C0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15939542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57200" y="2153865"/>
            <a:ext cx="6400800" cy="657103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162800" y="1901715"/>
                <a:ext cx="10515600" cy="6676892"/>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a) Gọi H, I lần lượt là trung điểm của AD và CD.</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Vì G, K lần lượt là trọng tâm của các tam giác SAD, SCD nên theo tính chất trọng tâm trong tam giác ta có S, G, H thẳng hàng, S, K, I thẳng hàng và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𝑆𝐺</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𝑆𝐻</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𝑆𝐾</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𝑆𝐼</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𝑆𝐻𝐼</m:t>
                    </m:r>
                  </m:oMath>
                </a14:m>
                <a:r>
                  <a:rPr lang="en-US" sz="36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𝑆𝐺</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𝑆𝐻</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𝑆𝐾</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𝑆𝐼</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e>
                    </m:d>
                  </m:oMath>
                </a14:m>
                <a:r>
                  <a:rPr lang="en-US" sz="3600">
                    <a:effectLst/>
                    <a:latin typeface="Arial" panose="020B0604020202020204" pitchFamily="34" charset="0"/>
                    <a:ea typeface="Times New Roman" panose="02020603050405020304" pitchFamily="18" charset="0"/>
                    <a:cs typeface="Arial" panose="020B0604020202020204" pitchFamily="34" charset="0"/>
                  </a:rPr>
                  <a:t>, suy ra GK // HI (định lí Thalès).</a:t>
                </a:r>
              </a:p>
            </p:txBody>
          </p:sp>
        </mc:Choice>
        <mc:Fallback xmlns="">
          <p:sp>
            <p:nvSpPr>
              <p:cNvPr id="5" name="Rectangle 4"/>
              <p:cNvSpPr>
                <a:spLocks noRot="1" noChangeAspect="1" noMove="1" noResize="1" noEditPoints="1" noAdjustHandles="1" noChangeArrowheads="1" noChangeShapeType="1" noTextEdit="1"/>
              </p:cNvSpPr>
              <p:nvPr/>
            </p:nvSpPr>
            <p:spPr>
              <a:xfrm>
                <a:off x="7162800" y="1901715"/>
                <a:ext cx="10515600" cy="6676892"/>
              </a:xfrm>
              <a:prstGeom prst="rect">
                <a:avLst/>
              </a:prstGeom>
              <a:blipFill>
                <a:blip r:embed="rId5"/>
                <a:stretch>
                  <a:fillRect l="-1739" r="-1739" b="-1005"/>
                </a:stretch>
              </a:blipFill>
            </p:spPr>
            <p:txBody>
              <a:bodyPr/>
              <a:lstStyle/>
              <a:p>
                <a:r>
                  <a:rPr lang="en-US">
                    <a:noFill/>
                  </a:rPr>
                  <a:t> </a:t>
                </a:r>
              </a:p>
            </p:txBody>
          </p:sp>
        </mc:Fallback>
      </mc:AlternateContent>
      <p:sp>
        <p:nvSpPr>
          <p:cNvPr id="10" name="Oval Callout 9"/>
          <p:cNvSpPr/>
          <p:nvPr/>
        </p:nvSpPr>
        <p:spPr>
          <a:xfrm>
            <a:off x="8479654"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253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1" dur="500"/>
                                        <p:tgtEl>
                                          <p:spTgt spid="5">
                                            <p:txEl>
                                              <p:pRg st="1" end="1"/>
                                            </p:txEl>
                                          </p:spTgt>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57200" y="2153865"/>
            <a:ext cx="6400800" cy="6571035"/>
          </a:xfrm>
          <a:prstGeom prst="rect">
            <a:avLst/>
          </a:prstGeom>
        </p:spPr>
      </p:pic>
      <p:sp>
        <p:nvSpPr>
          <p:cNvPr id="5" name="Rectangle 4"/>
          <p:cNvSpPr/>
          <p:nvPr/>
        </p:nvSpPr>
        <p:spPr>
          <a:xfrm>
            <a:off x="7162800" y="2781300"/>
            <a:ext cx="10515600" cy="5129546"/>
          </a:xfrm>
          <a:prstGeom prst="rect">
            <a:avLst/>
          </a:prstGeom>
        </p:spPr>
        <p:txBody>
          <a:bodyPr wrap="square">
            <a:spAutoFit/>
          </a:bodyPr>
          <a:lstStyle/>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H thuộc AD nên H thuộc mặt phẳng (ABCD), vì I thuộc CD nên I thuộc mặt phẳng (ABCD). </a:t>
            </a:r>
          </a:p>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Do đó, mặt phẳng (ABCD) chứa đường thẳng HI.</a:t>
            </a:r>
          </a:p>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Đường thẳng GK song song với đường thẳng HI và đường thẳng HI nằm trong mặt phẳng (ABCD) nên GK // (ABCD).</a:t>
            </a:r>
          </a:p>
        </p:txBody>
      </p:sp>
      <p:sp>
        <p:nvSpPr>
          <p:cNvPr id="8" name="Oval Callout 7"/>
          <p:cNvSpPr/>
          <p:nvPr/>
        </p:nvSpPr>
        <p:spPr>
          <a:xfrm>
            <a:off x="8479654" y="800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757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1" y="8952579"/>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57200" y="2153865"/>
            <a:ext cx="6400800" cy="6571035"/>
          </a:xfrm>
          <a:prstGeom prst="rect">
            <a:avLst/>
          </a:prstGeom>
        </p:spPr>
      </p:pic>
      <p:sp>
        <p:nvSpPr>
          <p:cNvPr id="5" name="Rectangle 4"/>
          <p:cNvSpPr/>
          <p:nvPr/>
        </p:nvSpPr>
        <p:spPr>
          <a:xfrm>
            <a:off x="7162800" y="2400300"/>
            <a:ext cx="10515600" cy="590931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b) Trong mặt phẳng (SAD), từ G kẻ đường thẳng song song với AD, cắt SA, SD lần lượt tại M và F, suy ra MF // AD nên MF // (ABCD).</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Trong mặt phẳng (SCD), nối F với K, đường thẳng FK cắt SC tại E.</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Trong mặt phẳng (SBC), từ E kẻ đường thẳng song song với BC, cắt SB tại N.</a:t>
            </a:r>
          </a:p>
        </p:txBody>
      </p:sp>
      <p:sp>
        <p:nvSpPr>
          <p:cNvPr id="10" name="Oval Callout 9"/>
          <p:cNvSpPr/>
          <p:nvPr/>
        </p:nvSpPr>
        <p:spPr>
          <a:xfrm>
            <a:off x="8479654" y="800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B6E123E-D905-00FC-8C84-5AD62F58FC8B}"/>
              </a:ext>
            </a:extLst>
          </p:cNvPr>
          <p:cNvSpPr txBox="1"/>
          <p:nvPr/>
        </p:nvSpPr>
        <p:spPr>
          <a:xfrm>
            <a:off x="13716000" y="7625090"/>
            <a:ext cx="4267200" cy="523220"/>
          </a:xfrm>
          <a:prstGeom prst="rect">
            <a:avLst/>
          </a:prstGeom>
          <a:noFill/>
        </p:spPr>
        <p:txBody>
          <a:bodyPr wrap="square">
            <a:spAutoFit/>
          </a:bodyPr>
          <a:lstStyle/>
          <a:p>
            <a:r>
              <a:rPr lang="en-US" sz="2800"/>
              <a:t>https://www.vnteach.com</a:t>
            </a:r>
          </a:p>
        </p:txBody>
      </p:sp>
    </p:spTree>
    <p:extLst>
      <p:ext uri="{BB962C8B-B14F-4D97-AF65-F5344CB8AC3E}">
        <p14:creationId xmlns:p14="http://schemas.microsoft.com/office/powerpoint/2010/main" val="35103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anim calcmode="lin" valueType="num">
                                      <p:cBhvr>
                                        <p:cTn id="1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381000" y="2153865"/>
            <a:ext cx="6400800" cy="657103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315200" y="2400300"/>
                <a:ext cx="10134600" cy="5974071"/>
              </a:xfrm>
              <a:prstGeom prst="rect">
                <a:avLst/>
              </a:prstGeom>
            </p:spPr>
            <p:txBody>
              <a:bodyPr wrap="square">
                <a:spAutoFit/>
              </a:bodyPr>
              <a:lstStyle/>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Xét tam giác SHD có GF // HD (do MF // AD), theo định lí Thalès suy ra: </a:t>
                </a:r>
                <a14:m>
                  <m:oMath xmlns:m="http://schemas.openxmlformats.org/officeDocument/2006/math">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𝑆𝐹</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𝑆𝐷</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𝑆𝐺</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𝑆𝐻</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𝑆𝐼𝐷</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𝑆𝐹</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𝑆𝐷</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𝑆𝐾</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𝑆𝐼</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d>
                      <m:d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đề</m:t>
                        </m:r>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ằ</m:t>
                        </m:r>
                        <m:r>
                          <m:rPr>
                            <m:sty m:val="p"/>
                          </m:rP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ng</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e>
                    </m:d>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do đó FK // DI hay EF // DC, suy ra EF // (ABCD).</a:t>
                </a:r>
              </a:p>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MF // CD, NE // BC, AD // BC nên MF // NE</a:t>
                </a:r>
              </a:p>
              <a:p>
                <a:pPr lvl="0" algn="just">
                  <a:lnSpc>
                    <a:spcPct val="150000"/>
                  </a:lnSpc>
                  <a:spcBef>
                    <a:spcPts val="600"/>
                  </a:spcBef>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suy ra bốn điểm M, N, E, F đồng phẳng.</a:t>
                </a:r>
              </a:p>
            </p:txBody>
          </p:sp>
        </mc:Choice>
        <mc:Fallback xmlns="">
          <p:sp>
            <p:nvSpPr>
              <p:cNvPr id="5" name="Rectangle 4"/>
              <p:cNvSpPr>
                <a:spLocks noRot="1" noChangeAspect="1" noMove="1" noResize="1" noEditPoints="1" noAdjustHandles="1" noChangeArrowheads="1" noChangeShapeType="1" noTextEdit="1"/>
              </p:cNvSpPr>
              <p:nvPr/>
            </p:nvSpPr>
            <p:spPr>
              <a:xfrm>
                <a:off x="7315200" y="2400300"/>
                <a:ext cx="10134600" cy="5974071"/>
              </a:xfrm>
              <a:prstGeom prst="rect">
                <a:avLst/>
              </a:prstGeom>
              <a:blipFill>
                <a:blip r:embed="rId5"/>
                <a:stretch>
                  <a:fillRect l="-1804" r="-1744" b="-2857"/>
                </a:stretch>
              </a:blipFill>
            </p:spPr>
            <p:txBody>
              <a:bodyPr/>
              <a:lstStyle/>
              <a:p>
                <a:r>
                  <a:rPr lang="en-US">
                    <a:noFill/>
                  </a:rPr>
                  <a:t> </a:t>
                </a:r>
              </a:p>
            </p:txBody>
          </p:sp>
        </mc:Fallback>
      </mc:AlternateContent>
      <p:sp>
        <p:nvSpPr>
          <p:cNvPr id="10" name="Oval Callout 9"/>
          <p:cNvSpPr/>
          <p:nvPr/>
        </p:nvSpPr>
        <p:spPr>
          <a:xfrm>
            <a:off x="8479654" y="800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903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381000" y="2153865"/>
            <a:ext cx="6400800" cy="6571035"/>
          </a:xfrm>
          <a:prstGeom prst="rect">
            <a:avLst/>
          </a:prstGeom>
        </p:spPr>
      </p:pic>
      <p:sp>
        <p:nvSpPr>
          <p:cNvPr id="5" name="Rectangle 4"/>
          <p:cNvSpPr/>
          <p:nvPr/>
        </p:nvSpPr>
        <p:spPr>
          <a:xfrm>
            <a:off x="7162800" y="1797695"/>
            <a:ext cx="10363200" cy="7155805"/>
          </a:xfrm>
          <a:prstGeom prst="rect">
            <a:avLst/>
          </a:prstGeom>
        </p:spPr>
        <p:txBody>
          <a:bodyPr wrap="square">
            <a:spAutoFit/>
          </a:bodyPr>
          <a:lstStyle/>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Mặt phẳng (MNEF) chứa hai đường thẳng cắt nhau MF và EF cùng song song với mặt phẳng (ABCD). Do đó, hai mặt phẳng (MNEF) và (ABCD) song song với nhau.</a:t>
            </a:r>
          </a:p>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Vì G thuộc MF nên G thuộc mặt phẳng (MNEF), vì K thuộc EF nên K thuộc mặt phẳng (MNEF).</a:t>
            </a:r>
          </a:p>
          <a:p>
            <a:pPr lvl="0" algn="just">
              <a:lnSpc>
                <a:spcPct val="150000"/>
              </a:lnSpc>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Vậy mặt phẳng chứa đường thẳng GK và song song với mặt phẳng (ABCD) cắt các cạnh SA, SB, SC, SD lần lượt tại M, N, E, F là mặt phẳng (MNEF).</a:t>
            </a:r>
          </a:p>
        </p:txBody>
      </p:sp>
      <p:sp>
        <p:nvSpPr>
          <p:cNvPr id="8" name="Oval Callout 7"/>
          <p:cNvSpPr/>
          <p:nvPr/>
        </p:nvSpPr>
        <p:spPr>
          <a:xfrm>
            <a:off x="8479654"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93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04800" y="9104058"/>
            <a:ext cx="19149227" cy="2668842"/>
          </a:xfrm>
          <a:prstGeom prst="rect">
            <a:avLst/>
          </a:prstGeom>
          <a:solidFill>
            <a:srgbClr val="E0D2EF"/>
          </a:solidFill>
        </p:spPr>
      </p:sp>
      <p:pic>
        <p:nvPicPr>
          <p:cNvPr id="9" name="Picture 6"/>
          <p:cNvPicPr>
            <a:picLocks noChangeAspect="1"/>
          </p:cNvPicPr>
          <p:nvPr/>
        </p:nvPicPr>
        <p:blipFill>
          <a:blip r:embed="rId2"/>
          <a:srcRect/>
          <a:stretch>
            <a:fillRect/>
          </a:stretch>
        </p:blipFill>
        <p:spPr>
          <a:xfrm>
            <a:off x="16154400" y="266700"/>
            <a:ext cx="1654646" cy="1287177"/>
          </a:xfrm>
          <a:prstGeom prst="rect">
            <a:avLst/>
          </a:prstGeom>
        </p:spPr>
      </p:pic>
      <p:sp>
        <p:nvSpPr>
          <p:cNvPr id="7" name="Oval Callout 6"/>
          <p:cNvSpPr/>
          <p:nvPr/>
        </p:nvSpPr>
        <p:spPr>
          <a:xfrm>
            <a:off x="8479654"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57200" y="2153865"/>
            <a:ext cx="6400800" cy="657103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357614" y="1714500"/>
                <a:ext cx="10015986" cy="703000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tam giác SAD có MF // AD nên </a:t>
                </a:r>
                <a14:m>
                  <m:oMath xmlns:m="http://schemas.openxmlformats.org/officeDocument/2006/math">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MF</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AD</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SF</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SD</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a14:m>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tam giác SCD có EF // CD nên </a:t>
                </a:r>
                <a14:m>
                  <m:oMath xmlns:m="http://schemas.openxmlformats.org/officeDocument/2006/math">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SE</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SC</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SF</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SD</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a14:m>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tam giác SBC có NE // BC nên </a:t>
                </a:r>
                <a14:m>
                  <m:oMath xmlns:m="http://schemas.openxmlformats.org/officeDocument/2006/math">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NE</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BC</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SE</m:t>
                        </m:r>
                      </m:num>
                      <m:den>
                        <m:r>
                          <m:rPr>
                            <m:sty m:val="p"/>
                          </m:rP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SC</m:t>
                        </m:r>
                      </m:den>
                    </m:f>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a14:m>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𝑀𝐹</m:t>
                        </m:r>
                      </m:num>
                      <m:den>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𝐴𝐷</m:t>
                        </m:r>
                      </m:den>
                    </m:f>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𝑁𝐸</m:t>
                        </m:r>
                      </m:num>
                      <m:den>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𝐵𝐶</m:t>
                        </m:r>
                      </m:den>
                    </m:f>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d>
                      <m:d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e>
                    </m:d>
                  </m:oMath>
                </a14:m>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mà AD = BC (do ABCD là hình bình hành) nên MF = NE.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tứ giác MNEF có MF = NE và MF // NE nên tứ giác MNEF là hình bình hành.</a:t>
                </a:r>
              </a:p>
            </p:txBody>
          </p:sp>
        </mc:Choice>
        <mc:Fallback xmlns="">
          <p:sp>
            <p:nvSpPr>
              <p:cNvPr id="5" name="Rectangle 4"/>
              <p:cNvSpPr>
                <a:spLocks noRot="1" noChangeAspect="1" noMove="1" noResize="1" noEditPoints="1" noAdjustHandles="1" noChangeArrowheads="1" noChangeShapeType="1" noTextEdit="1"/>
              </p:cNvSpPr>
              <p:nvPr/>
            </p:nvSpPr>
            <p:spPr>
              <a:xfrm>
                <a:off x="7357614" y="1714500"/>
                <a:ext cx="10015986" cy="7030001"/>
              </a:xfrm>
              <a:prstGeom prst="rect">
                <a:avLst/>
              </a:prstGeom>
              <a:blipFill>
                <a:blip r:embed="rId5"/>
                <a:stretch>
                  <a:fillRect l="-1704" r="-1704" b="-781"/>
                </a:stretch>
              </a:blipFill>
            </p:spPr>
            <p:txBody>
              <a:bodyPr/>
              <a:lstStyle/>
              <a:p>
                <a:r>
                  <a:rPr lang="en-US">
                    <a:noFill/>
                  </a:rPr>
                  <a:t> </a:t>
                </a:r>
              </a:p>
            </p:txBody>
          </p:sp>
        </mc:Fallback>
      </mc:AlternateContent>
    </p:spTree>
    <p:extLst>
      <p:ext uri="{BB962C8B-B14F-4D97-AF65-F5344CB8AC3E}">
        <p14:creationId xmlns:p14="http://schemas.microsoft.com/office/powerpoint/2010/main" val="102902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562600" y="8038374"/>
            <a:ext cx="2047022" cy="1829526"/>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92600" y="100416"/>
            <a:ext cx="1509793" cy="1009675"/>
          </a:xfrm>
          <a:prstGeom prst="rect">
            <a:avLst/>
          </a:prstGeom>
        </p:spPr>
      </p:pic>
      <p:sp>
        <p:nvSpPr>
          <p:cNvPr id="5" name="Rectangle 4"/>
          <p:cNvSpPr/>
          <p:nvPr/>
        </p:nvSpPr>
        <p:spPr>
          <a:xfrm>
            <a:off x="1905000" y="571500"/>
            <a:ext cx="6572633" cy="707886"/>
          </a:xfrm>
          <a:prstGeom prst="rect">
            <a:avLst/>
          </a:prstGeom>
        </p:spPr>
        <p:txBody>
          <a:bodyPr wrap="none">
            <a:spAutoFit/>
          </a:bodyPr>
          <a:lstStyle/>
          <a:p>
            <a:pPr lvl="0">
              <a:defRPr/>
            </a:pPr>
            <a:r>
              <a:rPr lang="fr-FR" sz="4000" b="1">
                <a:solidFill>
                  <a:srgbClr val="C00000"/>
                </a:solidFill>
                <a:latin typeface="Arial" panose="020B0604020202020204" pitchFamily="34" charset="0"/>
                <a:ea typeface="Calibri" panose="020F0502020204030204" pitchFamily="34" charset="0"/>
              </a:rPr>
              <a:t>Bài 4.45 (SGK – trang 103)</a:t>
            </a:r>
            <a:endParaRPr lang="fr-FR" sz="4000" b="1" dirty="0" err="1">
              <a:solidFill>
                <a:srgbClr val="C00000"/>
              </a:solidFill>
              <a:latin typeface="Arial" panose="020B0604020202020204" pitchFamily="34" charset="0"/>
              <a:ea typeface="Calibri" panose="020F0502020204030204" pitchFamily="34" charset="0"/>
            </a:endParaRPr>
          </a:p>
        </p:txBody>
      </p:sp>
      <p:sp>
        <p:nvSpPr>
          <p:cNvPr id="6" name="Rectangle 5"/>
          <p:cNvSpPr/>
          <p:nvPr/>
        </p:nvSpPr>
        <p:spPr>
          <a:xfrm>
            <a:off x="1905000" y="1441942"/>
            <a:ext cx="15544800" cy="1846659"/>
          </a:xfrm>
          <a:prstGeom prst="rect">
            <a:avLst/>
          </a:prstGeom>
        </p:spPr>
        <p:txBody>
          <a:bodyPr wrap="square">
            <a:spAutoFit/>
          </a:bodyPr>
          <a:lstStyle/>
          <a:p>
            <a:pPr algn="just">
              <a:lnSpc>
                <a:spcPct val="150000"/>
              </a:lnSpc>
            </a:pPr>
            <a:r>
              <a:rPr lang="vi-VN" sz="3800">
                <a:solidFill>
                  <a:srgbClr val="000000"/>
                </a:solidFill>
              </a:rPr>
              <a:t>Cho hình hộp ABCD.A’B’C’D’. Gọi M, N lần lượt là trung điểm của các cạnh AD, A’B‘. Chứng minh rằng:</a:t>
            </a:r>
          </a:p>
        </p:txBody>
      </p:sp>
      <p:pic>
        <p:nvPicPr>
          <p:cNvPr id="15" name="image151.png" descr="A picture containing line, triangle, diagram, origami&#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a:xfrm>
            <a:off x="11506200" y="2888531"/>
            <a:ext cx="6404811" cy="6293569"/>
          </a:xfrm>
          <a:prstGeom prst="rect">
            <a:avLst/>
          </a:prstGeom>
          <a:ln/>
        </p:spPr>
      </p:pic>
      <p:sp>
        <p:nvSpPr>
          <p:cNvPr id="8" name="Rectangle 7"/>
          <p:cNvSpPr/>
          <p:nvPr/>
        </p:nvSpPr>
        <p:spPr>
          <a:xfrm>
            <a:off x="1905000" y="3314700"/>
            <a:ext cx="8682791" cy="3600986"/>
          </a:xfrm>
          <a:prstGeom prst="rect">
            <a:avLst/>
          </a:prstGeom>
        </p:spPr>
        <p:txBody>
          <a:bodyPr wrap="square">
            <a:spAutoFit/>
          </a:bodyPr>
          <a:lstStyle/>
          <a:p>
            <a:pPr lvl="0" algn="just">
              <a:lnSpc>
                <a:spcPct val="150000"/>
              </a:lnSpc>
            </a:pPr>
            <a:r>
              <a:rPr lang="vi-VN" sz="3800">
                <a:solidFill>
                  <a:srgbClr val="000000"/>
                </a:solidFill>
              </a:rPr>
              <a:t>a) BD // B’D’, (A’BD) // (CB’D’) và MN // (BDD’B’).</a:t>
            </a:r>
          </a:p>
          <a:p>
            <a:pPr lvl="0" algn="just">
              <a:lnSpc>
                <a:spcPct val="150000"/>
              </a:lnSpc>
            </a:pPr>
            <a:r>
              <a:rPr lang="vi-VN" sz="3800">
                <a:solidFill>
                  <a:srgbClr val="000000"/>
                </a:solidFill>
              </a:rPr>
              <a:t>b) Đường thẳng AC’ đi qua trọng tâm G của tam giác A’BD.</a:t>
            </a:r>
          </a:p>
        </p:txBody>
      </p:sp>
    </p:spTree>
    <p:extLst>
      <p:ext uri="{BB962C8B-B14F-4D97-AF65-F5344CB8AC3E}">
        <p14:creationId xmlns:p14="http://schemas.microsoft.com/office/powerpoint/2010/main" val="261493447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a:xfrm>
            <a:off x="1524000" y="2322250"/>
            <a:ext cx="6096000" cy="5896753"/>
          </a:xfrm>
          <a:prstGeom prst="rect">
            <a:avLst/>
          </a:prstGeom>
          <a:ln/>
        </p:spPr>
      </p:pic>
      <p:sp>
        <p:nvSpPr>
          <p:cNvPr id="2" name="Rectangle 1"/>
          <p:cNvSpPr/>
          <p:nvPr/>
        </p:nvSpPr>
        <p:spPr>
          <a:xfrm>
            <a:off x="7886699" y="2019300"/>
            <a:ext cx="9982200" cy="757130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a) Vì ABCD.A'B'C'D' là hình hộp nên các mặt của nó là hình bình hành và các cạnh bên AA', BB', CC', DD' đôi một song song và bằng nhau.</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Xét tứ giác BDD'B' có BB' = DD' và BB' // DD' nên BDD'B' là hình bình hành.</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Suy ra BD // B'D'. Do đó, BD // (CB'D').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Mặt phẳng (A'BD) chứa hai đường thẳng cắt nhau BD và A'B cùng song song với mặt phẳng (CB'D') nên (A'BD) // (CB'D').</a:t>
            </a:r>
          </a:p>
        </p:txBody>
      </p:sp>
      <p:sp>
        <p:nvSpPr>
          <p:cNvPr id="12" name="Oval Callout 11"/>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403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a:xfrm>
            <a:off x="1524000" y="2322250"/>
            <a:ext cx="6096000" cy="5896753"/>
          </a:xfrm>
          <a:prstGeom prst="rect">
            <a:avLst/>
          </a:prstGeom>
          <a:ln/>
        </p:spPr>
      </p:pic>
      <mc:AlternateContent xmlns:mc="http://schemas.openxmlformats.org/markup-compatibility/2006" xmlns:a14="http://schemas.microsoft.com/office/drawing/2010/main">
        <mc:Choice Requires="a14">
          <p:sp>
            <p:nvSpPr>
              <p:cNvPr id="2" name="Rectangle 1"/>
              <p:cNvSpPr/>
              <p:nvPr/>
            </p:nvSpPr>
            <p:spPr>
              <a:xfrm>
                <a:off x="7886699" y="1638300"/>
                <a:ext cx="9982200" cy="8598892"/>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Gọi E là giao điểm hai đường chéo AC và BD của hình bình hành ABCD. </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Khi đó E là trung điểm của AC và BD. </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Lại có M là trung điểm của AD nên ME là đường trung bình của tam giác ABD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suy ra ME // AB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𝑀𝐸</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𝐴𝐵</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(1)</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N là trung điểm của A'B' nên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𝐴𝐵</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𝐴𝐵</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nên suy ra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𝑁𝐵</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𝐴𝐵</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𝐴𝐵</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(2)</a:t>
                </a:r>
              </a:p>
            </p:txBody>
          </p:sp>
        </mc:Choice>
        <mc:Fallback xmlns="">
          <p:sp>
            <p:nvSpPr>
              <p:cNvPr id="2" name="Rectangle 1"/>
              <p:cNvSpPr>
                <a:spLocks noRot="1" noChangeAspect="1" noMove="1" noResize="1" noEditPoints="1" noAdjustHandles="1" noChangeArrowheads="1" noChangeShapeType="1" noTextEdit="1"/>
              </p:cNvSpPr>
              <p:nvPr/>
            </p:nvSpPr>
            <p:spPr>
              <a:xfrm>
                <a:off x="7886699" y="1638300"/>
                <a:ext cx="9982200" cy="8598892"/>
              </a:xfrm>
              <a:prstGeom prst="rect">
                <a:avLst/>
              </a:prstGeom>
              <a:blipFill>
                <a:blip r:embed="rId39"/>
                <a:stretch>
                  <a:fillRect l="-1894" r="-1833"/>
                </a:stretch>
              </a:blipFill>
            </p:spPr>
            <p:txBody>
              <a:bodyPr/>
              <a:lstStyle/>
              <a:p>
                <a:r>
                  <a:rPr lang="en-US">
                    <a:noFill/>
                  </a:rPr>
                  <a:t> </a:t>
                </a:r>
              </a:p>
            </p:txBody>
          </p:sp>
        </mc:Fallback>
      </mc:AlternateContent>
      <p:sp>
        <p:nvSpPr>
          <p:cNvPr id="8" name="Oval Callout 7"/>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05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5950">
            <a:off x="-515220" y="-1130476"/>
            <a:ext cx="4456085" cy="4318351"/>
          </a:xfrm>
          <a:prstGeom prst="rect">
            <a:avLst/>
          </a:prstGeom>
        </p:spPr>
      </p:pic>
      <p:sp>
        <p:nvSpPr>
          <p:cNvPr id="4" name="AutoShape 4"/>
          <p:cNvSpPr/>
          <p:nvPr/>
        </p:nvSpPr>
        <p:spPr>
          <a:xfrm>
            <a:off x="-533400" y="6123980"/>
            <a:ext cx="19149227" cy="4282886"/>
          </a:xfrm>
          <a:prstGeom prst="rect">
            <a:avLst/>
          </a:prstGeom>
          <a:solidFill>
            <a:srgbClr val="E0D2EF"/>
          </a:solidFill>
        </p:spPr>
      </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8508856"/>
            <a:ext cx="1785754" cy="175003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9537" y="8450462"/>
            <a:ext cx="1809647" cy="1743842"/>
          </a:xfrm>
          <a:prstGeom prst="rect">
            <a:avLst/>
          </a:prstGeom>
        </p:spPr>
      </p:pic>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algn="ctr">
                <a:lnSpc>
                  <a:spcPts val="6875"/>
                </a:lnSpc>
              </a:pPr>
              <a:r>
                <a:rPr lang="en-US" sz="5000" b="1">
                  <a:solidFill>
                    <a:srgbClr val="171717"/>
                  </a:solidFill>
                  <a:latin typeface="Arial" panose="020B0604020202020204" pitchFamily="34" charset="0"/>
                  <a:cs typeface="Arial" panose="020B0604020202020204" pitchFamily="34" charset="0"/>
                </a:rPr>
                <a:t>BÀI TẬP TRẮC NGHIỆM</a:t>
              </a:r>
            </a:p>
          </p:txBody>
        </p:sp>
      </p:grpSp>
      <mc:AlternateContent xmlns:mc="http://schemas.openxmlformats.org/markup-compatibility/2006" xmlns:a14="http://schemas.microsoft.com/office/drawing/2010/main">
        <mc:Choice Requires="a14">
          <p:sp>
            <p:nvSpPr>
              <p:cNvPr id="31" name="Rectangle 30"/>
              <p:cNvSpPr/>
              <p:nvPr/>
            </p:nvSpPr>
            <p:spPr>
              <a:xfrm>
                <a:off x="675231" y="1515541"/>
                <a:ext cx="17079369" cy="4466159"/>
              </a:xfrm>
              <a:prstGeom prst="rect">
                <a:avLst/>
              </a:prstGeom>
            </p:spPr>
            <p:txBody>
              <a:bodyPr wrap="square">
                <a:spAutoFit/>
              </a:bodyPr>
              <a:lstStyle/>
              <a:p>
                <a:pPr lvl="0" algn="just">
                  <a:lnSpc>
                    <a:spcPct val="150000"/>
                  </a:lnSpc>
                </a:pPr>
                <a:r>
                  <a:rPr lang="nl-NL" sz="3800" b="1">
                    <a:solidFill>
                      <a:prstClr val="black"/>
                    </a:solidFill>
                    <a:latin typeface="Arial" panose="020B0604020202020204" pitchFamily="34" charset="0"/>
                    <a:ea typeface="Times New Roman" panose="02020603050405020304" pitchFamily="18" charset="0"/>
                  </a:rPr>
                  <a:t>4.38 (Sgk – tr102) </a:t>
                </a:r>
                <a:r>
                  <a:rPr lang="vi-VN" sz="3800">
                    <a:solidFill>
                      <a:srgbClr val="000000"/>
                    </a:solidFill>
                    <a:latin typeface="OpenSans"/>
                  </a:rPr>
                  <a:t>Cho ba mặt phẳng (P), (Q), (R) đôi một song song với nhau. Đường thẳng a cắt các mặt phẳng (P), (Q), (R) lần lượt tại A, B, C sao cho </a:t>
                </a:r>
                <a14:m>
                  <m:oMath xmlns:m="http://schemas.openxmlformats.org/officeDocument/2006/math">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𝐴𝐵</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𝐵𝐶</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vi-VN" sz="3800">
                    <a:solidFill>
                      <a:srgbClr val="000000"/>
                    </a:solidFill>
                    <a:latin typeface="OpenSans"/>
                  </a:rPr>
                  <a:t> và đường thẳng b cắt các mặt phẳng (P), (Q), (R) lần lượt tại A’, B’, C’. Tỉ số </a:t>
                </a:r>
                <a14:m>
                  <m:oMath xmlns:m="http://schemas.openxmlformats.org/officeDocument/2006/math">
                    <m:f>
                      <m:fPr>
                        <m:ctrlPr>
                          <a:rPr lang="en-US" sz="3800" i="1">
                            <a:latin typeface="Cambria Math" panose="02040503050406030204" pitchFamily="18" charset="0"/>
                            <a:cs typeface="Times New Roman" panose="02020603050405020304" pitchFamily="18" charset="0"/>
                          </a:rPr>
                        </m:ctrlPr>
                      </m:fPr>
                      <m:num>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𝐴</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𝐵</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num>
                      <m:den>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𝐵</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𝐶</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up>
                        </m:sSup>
                      </m:den>
                    </m:f>
                  </m:oMath>
                </a14:m>
                <a:r>
                  <a:rPr lang="en-US" sz="3800">
                    <a:solidFill>
                      <a:srgbClr val="000000"/>
                    </a:solidFill>
                    <a:latin typeface="OpenSans"/>
                  </a:rPr>
                  <a:t> </a:t>
                </a:r>
                <a:r>
                  <a:rPr lang="vi-VN" sz="3800">
                    <a:solidFill>
                      <a:srgbClr val="000000"/>
                    </a:solidFill>
                    <a:latin typeface="OpenSans"/>
                  </a:rPr>
                  <a:t> bằng</a:t>
                </a:r>
                <a:endParaRPr lang="vi-VN" sz="3800">
                  <a:solidFill>
                    <a:prstClr val="black"/>
                  </a:solidFill>
                  <a:ea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675231" y="1515541"/>
                <a:ext cx="17079369" cy="4466159"/>
              </a:xfrm>
              <a:prstGeom prst="rect">
                <a:avLst/>
              </a:prstGeom>
              <a:blipFill>
                <a:blip r:embed="rId11"/>
                <a:stretch>
                  <a:fillRect l="-1178" r="-11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5759046" y="6679815"/>
                <a:ext cx="564578"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dirty="0">
                  <a:solidFill>
                    <a:prstClr val="black"/>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5759046" y="6679815"/>
                <a:ext cx="564578" cy="119090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5728608" y="8432415"/>
                <a:ext cx="588623"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5728608" y="8432415"/>
                <a:ext cx="588623" cy="118712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13197305" y="6711895"/>
                <a:ext cx="588623"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13197305" y="6711895"/>
                <a:ext cx="588623" cy="118712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13204581" y="8051415"/>
                <a:ext cx="575799" cy="1740285"/>
              </a:xfrm>
              <a:prstGeom prst="rect">
                <a:avLst/>
              </a:prstGeom>
            </p:spPr>
            <p:txBody>
              <a:bodyPr wrap="none">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oMath>
                  </m:oMathPara>
                </a14:m>
                <a:endParaRPr lang="en-US" sz="3800">
                  <a:effectLst/>
                  <a:latin typeface="Times New Roman" panose="02020603050405020304" pitchFamily="18" charset="0"/>
                  <a:ea typeface="Times New Roman" panose="02020603050405020304" pitchFamily="18"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3204581" y="8051415"/>
                <a:ext cx="575799" cy="1740285"/>
              </a:xfrm>
              <a:prstGeom prst="rect">
                <a:avLst/>
              </a:prstGeom>
              <a:blipFill>
                <a:blip r:embed="rId15"/>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16"/>
          <a:stretch>
            <a:fillRect/>
          </a:stretch>
        </p:blipFill>
        <p:spPr>
          <a:xfrm>
            <a:off x="4371550" y="6756015"/>
            <a:ext cx="1237595" cy="1194920"/>
          </a:xfrm>
          <a:prstGeom prst="rect">
            <a:avLst/>
          </a:prstGeom>
        </p:spPr>
      </p:pic>
      <p:sp>
        <p:nvSpPr>
          <p:cNvPr id="19" name="Oval 18"/>
          <p:cNvSpPr/>
          <p:nvPr/>
        </p:nvSpPr>
        <p:spPr>
          <a:xfrm>
            <a:off x="4430719" y="6772057"/>
            <a:ext cx="1143000" cy="101278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A</a:t>
            </a:r>
            <a:endParaRPr lang="en-US" sz="4000" dirty="0">
              <a:solidFill>
                <a:prstClr val="black"/>
              </a:solidFill>
            </a:endParaRPr>
          </a:p>
        </p:txBody>
      </p:sp>
      <p:pic>
        <p:nvPicPr>
          <p:cNvPr id="5" name="Picture 4"/>
          <p:cNvPicPr>
            <a:picLocks noChangeAspect="1"/>
          </p:cNvPicPr>
          <p:nvPr/>
        </p:nvPicPr>
        <p:blipFill>
          <a:blip r:embed="rId17"/>
          <a:stretch>
            <a:fillRect/>
          </a:stretch>
        </p:blipFill>
        <p:spPr>
          <a:xfrm>
            <a:off x="4343400" y="8502149"/>
            <a:ext cx="1237595" cy="1201016"/>
          </a:xfrm>
          <a:prstGeom prst="rect">
            <a:avLst/>
          </a:prstGeom>
        </p:spPr>
      </p:pic>
      <p:pic>
        <p:nvPicPr>
          <p:cNvPr id="6" name="Picture 5"/>
          <p:cNvPicPr>
            <a:picLocks noChangeAspect="1"/>
          </p:cNvPicPr>
          <p:nvPr/>
        </p:nvPicPr>
        <p:blipFill>
          <a:blip r:embed="rId18"/>
          <a:stretch>
            <a:fillRect/>
          </a:stretch>
        </p:blipFill>
        <p:spPr>
          <a:xfrm>
            <a:off x="11748408" y="6823867"/>
            <a:ext cx="1243692" cy="1194920"/>
          </a:xfrm>
          <a:prstGeom prst="rect">
            <a:avLst/>
          </a:prstGeom>
        </p:spPr>
      </p:pic>
      <p:pic>
        <p:nvPicPr>
          <p:cNvPr id="7" name="Picture 6"/>
          <p:cNvPicPr>
            <a:picLocks noChangeAspect="1"/>
          </p:cNvPicPr>
          <p:nvPr/>
        </p:nvPicPr>
        <p:blipFill>
          <a:blip r:embed="rId19"/>
          <a:stretch>
            <a:fillRect/>
          </a:stretch>
        </p:blipFill>
        <p:spPr>
          <a:xfrm>
            <a:off x="11761781" y="8585515"/>
            <a:ext cx="1237595" cy="1194920"/>
          </a:xfrm>
          <a:prstGeom prst="rect">
            <a:avLst/>
          </a:prstGeom>
        </p:spPr>
      </p:pic>
    </p:spTree>
    <p:extLst>
      <p:ext uri="{BB962C8B-B14F-4D97-AF65-F5344CB8AC3E}">
        <p14:creationId xmlns:p14="http://schemas.microsoft.com/office/powerpoint/2010/main" val="420756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a:xfrm>
            <a:off x="1524000" y="2322250"/>
            <a:ext cx="6096000" cy="5896753"/>
          </a:xfrm>
          <a:prstGeom prst="rect">
            <a:avLst/>
          </a:prstGeom>
          <a:ln/>
        </p:spPr>
      </p:pic>
      <p:sp>
        <p:nvSpPr>
          <p:cNvPr id="2" name="Rectangle 1"/>
          <p:cNvSpPr/>
          <p:nvPr/>
        </p:nvSpPr>
        <p:spPr>
          <a:xfrm>
            <a:off x="7848600" y="1943100"/>
            <a:ext cx="9982200" cy="6422207"/>
          </a:xfrm>
          <a:prstGeom prst="rect">
            <a:avLst/>
          </a:prstGeom>
        </p:spPr>
        <p:txBody>
          <a:bodyPr wrap="square">
            <a:spAutoFit/>
          </a:bodyPr>
          <a:lstStyle/>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Từ (1) và (2) suy ra ME // NB' và ME = NB' </a:t>
            </a:r>
          </a:p>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nên tứ giác MEB'N là hình bình hành.</a:t>
            </a:r>
          </a:p>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Suy ra MN // B'E.</a:t>
            </a:r>
          </a:p>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E thuộc BD nên E thuộc mặt phẳng (BDD'B'), do đó đường thẳng B'E nằm trong mặt phẳng (BDD'B').</a:t>
            </a:r>
          </a:p>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MN // (BDD'B').</a:t>
            </a:r>
          </a:p>
        </p:txBody>
      </p:sp>
      <p:sp>
        <p:nvSpPr>
          <p:cNvPr id="10" name="Oval Callout 9"/>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681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a:xfrm>
            <a:off x="1524000" y="2322250"/>
            <a:ext cx="6096000" cy="5896753"/>
          </a:xfrm>
          <a:prstGeom prst="rect">
            <a:avLst/>
          </a:prstGeom>
          <a:ln/>
        </p:spPr>
      </p:pic>
      <p:sp>
        <p:nvSpPr>
          <p:cNvPr id="2" name="Rectangle 1"/>
          <p:cNvSpPr/>
          <p:nvPr/>
        </p:nvSpPr>
        <p:spPr>
          <a:xfrm>
            <a:off x="7848600" y="1770400"/>
            <a:ext cx="9982200" cy="840230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b) Vì E thuộc AC nên E thuộc mặt phẳng (ACC'A').</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Trong mặt phẳng (ACC'A') gọi G là giao điểm của A'E và AC', gọi I là giao điểm của AC' và AC.</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Mà E thuộc BD nên E thuộc mặt phẳng (A'BD) nên A'E nằm trong mặt phẳng (A'BD). </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Vì G thuộc A'E nên G thuộc mặt phẳng (A'BD). Do đó, G là giao điểm của AC' và mặt phẳng (A'BD).</a:t>
            </a:r>
          </a:p>
        </p:txBody>
      </p:sp>
      <p:sp>
        <p:nvSpPr>
          <p:cNvPr id="8" name="Oval Callout 7"/>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486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a:xfrm>
            <a:off x="1524000" y="2322250"/>
            <a:ext cx="6096000" cy="5896753"/>
          </a:xfrm>
          <a:prstGeom prst="rect">
            <a:avLst/>
          </a:prstGeom>
          <a:ln/>
        </p:spPr>
      </p:pic>
      <p:sp>
        <p:nvSpPr>
          <p:cNvPr id="2" name="Rectangle 1"/>
          <p:cNvSpPr/>
          <p:nvPr/>
        </p:nvSpPr>
        <p:spPr>
          <a:xfrm>
            <a:off x="7848600" y="2019300"/>
            <a:ext cx="9982200" cy="67403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Tứ giác ACCA' có AA' = CC' và AA' // CC' nên ACC'A' là hình bình hành.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Suy ra I là giao điểm của hai đường chéo AC' và A'C nên I là trung điểm của AC' và A'C.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tam giác AA'C có AI, A'E là các đường trung tuyến và G là giao của AI và A'E (do G là giao của AC' và A'E) nên G là trọng tâm của tam giác AA'C.</a:t>
            </a:r>
          </a:p>
        </p:txBody>
      </p:sp>
      <p:sp>
        <p:nvSpPr>
          <p:cNvPr id="8" name="Oval Callout 7"/>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EC4A994E-E4AC-266C-1329-F9DC40C9B9C5}"/>
              </a:ext>
            </a:extLst>
          </p:cNvPr>
          <p:cNvSpPr txBox="1"/>
          <p:nvPr/>
        </p:nvSpPr>
        <p:spPr>
          <a:xfrm>
            <a:off x="9281831" y="7944534"/>
            <a:ext cx="9782734" cy="646331"/>
          </a:xfrm>
          <a:prstGeom prst="rect">
            <a:avLst/>
          </a:prstGeom>
          <a:noFill/>
        </p:spPr>
        <p:txBody>
          <a:bodyPr wrap="square">
            <a:spAutoFit/>
          </a:bodyPr>
          <a:lstStyle/>
          <a:p>
            <a:r>
              <a:rPr lang="en-US" sz="3600"/>
              <a:t>https://www.vnteach.com</a:t>
            </a:r>
          </a:p>
        </p:txBody>
      </p:sp>
    </p:spTree>
    <p:extLst>
      <p:ext uri="{BB962C8B-B14F-4D97-AF65-F5344CB8AC3E}">
        <p14:creationId xmlns:p14="http://schemas.microsoft.com/office/powerpoint/2010/main" val="183245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anim calcmode="lin" valueType="num">
                                      <p:cBhvr>
                                        <p:cTn id="1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6286499" y="4351406"/>
            <a:ext cx="12801600" cy="2362200"/>
          </a:xfrm>
          <a:prstGeom prst="rect">
            <a:avLst/>
          </a:prstGeom>
          <a:solidFill>
            <a:srgbClr val="E0D2EF"/>
          </a:solidFill>
        </p:spPr>
      </p:sp>
      <p:pic>
        <p:nvPicPr>
          <p:cNvPr id="23" name="Picture 4"/>
          <p:cNvPicPr>
            <a:picLocks noChangeAspect="1"/>
          </p:cNvPicPr>
          <p:nvPr/>
        </p:nvPicPr>
        <p:blipFill>
          <a:blip r:embed="rId2"/>
          <a:srcRect/>
          <a:stretch>
            <a:fillRect/>
          </a:stretch>
        </p:blipFill>
        <p:spPr>
          <a:xfrm>
            <a:off x="533400" y="8877300"/>
            <a:ext cx="1295400" cy="1157763"/>
          </a:xfrm>
          <a:prstGeom prst="rect">
            <a:avLst/>
          </a:prstGeom>
        </p:spPr>
      </p:pic>
      <p:pic>
        <p:nvPicPr>
          <p:cNvPr id="24"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92600" y="100416"/>
            <a:ext cx="1509793" cy="1009675"/>
          </a:xfrm>
          <a:prstGeom prst="rect">
            <a:avLst/>
          </a:prstGeom>
        </p:spPr>
      </p:pic>
      <p:pic>
        <p:nvPicPr>
          <p:cNvPr id="15" name="image151.png" descr="A picture containing line, triangle, diagram, origami&#10;&#10;Description automatically generated"/>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a:xfrm>
            <a:off x="1524000" y="2322250"/>
            <a:ext cx="6096000" cy="5896753"/>
          </a:xfrm>
          <a:prstGeom prst="rect">
            <a:avLst/>
          </a:prstGeom>
          <a:ln/>
        </p:spPr>
      </p:pic>
      <p:sp>
        <p:nvSpPr>
          <p:cNvPr id="9" name="Oval Callout 8"/>
          <p:cNvSpPr/>
          <p:nvPr/>
        </p:nvSpPr>
        <p:spPr>
          <a:xfrm>
            <a:off x="8554282" y="419100"/>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7924800" y="2047495"/>
                <a:ext cx="9982200" cy="667740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1200"/>
                  </a:spcAft>
                  <a:buClrTx/>
                  <a:buSzTx/>
                  <a:buFontTx/>
                  <a:buNone/>
                  <a:tabLst/>
                  <a:defRPr/>
                </a:pPr>
                <a14:m>
                  <m:oMathPara xmlns:m="http://schemas.openxmlformats.org/officeDocument/2006/math">
                    <m:oMathParaPr>
                      <m:jc m:val="left"/>
                    </m:oMathParaPr>
                    <m:oMath xmlns:m="http://schemas.openxmlformats.org/officeDocument/2006/math">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𝐺</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𝐴𝐸</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tam giác A'BD có A'E là đường trung tuyến (do E là trung điểm của BD) và </a:t>
                </a:r>
                <a:r>
                  <a:rPr kumimoji="0" lang="en-US" sz="36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nên G là trọng tâm của tam giác A'BD.</a:t>
                </a: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đường thẳng AC' đi qua trọng tâm G của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𝐵𝐷</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7924800" y="2047495"/>
                <a:ext cx="9982200" cy="6677405"/>
              </a:xfrm>
              <a:prstGeom prst="rect">
                <a:avLst/>
              </a:prstGeom>
              <a:blipFill>
                <a:blip r:embed="rId39"/>
                <a:stretch>
                  <a:fillRect l="-1832" r="-1770" b="-2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4309558" y="4643539"/>
                <a:ext cx="1881862" cy="11652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𝐺</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𝐴𝐸</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14309558" y="4643539"/>
                <a:ext cx="1881862" cy="1165255"/>
              </a:xfrm>
              <a:prstGeom prst="rect">
                <a:avLst/>
              </a:prstGeom>
              <a:blipFill>
                <a:blip r:embed="rId4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4317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91989" y="9182100"/>
            <a:ext cx="19149227" cy="2668842"/>
          </a:xfrm>
          <a:prstGeom prst="rect">
            <a:avLst/>
          </a:prstGeom>
          <a:solidFill>
            <a:srgbClr val="E0D2EF"/>
          </a:solidFill>
        </p:spPr>
      </p:sp>
      <p:sp>
        <p:nvSpPr>
          <p:cNvPr id="17" name="AutoShape 3"/>
          <p:cNvSpPr/>
          <p:nvPr/>
        </p:nvSpPr>
        <p:spPr>
          <a:xfrm>
            <a:off x="-220063" y="-1638300"/>
            <a:ext cx="19149227" cy="2668842"/>
          </a:xfrm>
          <a:prstGeom prst="rect">
            <a:avLst/>
          </a:prstGeom>
          <a:solidFill>
            <a:srgbClr val="E0D2EF"/>
          </a:solidFill>
        </p:spPr>
      </p:sp>
      <p:pic>
        <p:nvPicPr>
          <p:cNvPr id="18" name="Picture 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078200" y="686366"/>
            <a:ext cx="1496956" cy="1937807"/>
          </a:xfrm>
          <a:prstGeom prst="rect">
            <a:avLst/>
          </a:prstGeom>
        </p:spPr>
      </p:pic>
      <p:sp>
        <p:nvSpPr>
          <p:cNvPr id="5" name="Rectangle 4"/>
          <p:cNvSpPr/>
          <p:nvPr/>
        </p:nvSpPr>
        <p:spPr>
          <a:xfrm>
            <a:off x="898359" y="2268393"/>
            <a:ext cx="7366119" cy="784830"/>
          </a:xfrm>
          <a:prstGeom prst="rect">
            <a:avLst/>
          </a:prstGeom>
        </p:spPr>
        <p:txBody>
          <a:bodyPr wrap="none">
            <a:spAutoFit/>
          </a:bodyPr>
          <a:lstStyle/>
          <a:p>
            <a:pPr lvl="0">
              <a:defRPr/>
            </a:pPr>
            <a:r>
              <a:rPr lang="fr-FR" sz="4500" b="1">
                <a:solidFill>
                  <a:srgbClr val="C00000"/>
                </a:solidFill>
                <a:latin typeface="Arial" panose="020B0604020202020204" pitchFamily="34" charset="0"/>
                <a:ea typeface="Calibri" panose="020F0502020204030204" pitchFamily="34" charset="0"/>
              </a:rPr>
              <a:t>Bài 4.46 (SGK – trang 103)</a:t>
            </a:r>
            <a:endParaRPr lang="fr-FR" sz="4500" b="1" dirty="0" err="1">
              <a:solidFill>
                <a:srgbClr val="C00000"/>
              </a:solidFill>
              <a:latin typeface="Arial" panose="020B0604020202020204" pitchFamily="34" charset="0"/>
              <a:ea typeface="Calibri" panose="020F0502020204030204" pitchFamily="34" charset="0"/>
            </a:endParaRPr>
          </a:p>
        </p:txBody>
      </p:sp>
      <p:grpSp>
        <p:nvGrpSpPr>
          <p:cNvPr id="8" name="Group 7"/>
          <p:cNvGrpSpPr/>
          <p:nvPr/>
        </p:nvGrpSpPr>
        <p:grpSpPr>
          <a:xfrm>
            <a:off x="898359" y="3442154"/>
            <a:ext cx="16399042" cy="4665159"/>
            <a:chOff x="609601" y="3069141"/>
            <a:chExt cx="16399042" cy="4665159"/>
          </a:xfrm>
        </p:grpSpPr>
        <p:sp>
          <p:nvSpPr>
            <p:cNvPr id="6" name="Rectangle 5"/>
            <p:cNvSpPr/>
            <p:nvPr/>
          </p:nvSpPr>
          <p:spPr>
            <a:xfrm>
              <a:off x="609601" y="3069141"/>
              <a:ext cx="16399042" cy="4585871"/>
            </a:xfrm>
            <a:prstGeom prst="rect">
              <a:avLst/>
            </a:prstGeom>
          </p:spPr>
          <p:txBody>
            <a:bodyPr wrap="square">
              <a:spAutoFit/>
            </a:bodyPr>
            <a:lstStyle/>
            <a:p>
              <a:pPr algn="just">
                <a:lnSpc>
                  <a:spcPct val="150000"/>
                </a:lnSpc>
                <a:spcBef>
                  <a:spcPts val="1200"/>
                </a:spcBef>
                <a:spcAft>
                  <a:spcPts val="1200"/>
                </a:spcAft>
              </a:pPr>
              <a:r>
                <a:rPr lang="vi-VN" sz="4200">
                  <a:solidFill>
                    <a:srgbClr val="000000"/>
                  </a:solidFill>
                </a:rPr>
                <a:t>Cho tứ diện ABCD. Trên cạnh AB lấy điểm M sao cho BM = 3AM. Mặt phẳng (P) đi qua M song song với hai đường thẳng AD và BC.</a:t>
              </a:r>
            </a:p>
            <a:p>
              <a:pPr algn="just">
                <a:lnSpc>
                  <a:spcPct val="150000"/>
                </a:lnSpc>
                <a:spcBef>
                  <a:spcPts val="1200"/>
                </a:spcBef>
                <a:spcAft>
                  <a:spcPts val="1200"/>
                </a:spcAft>
              </a:pPr>
              <a:r>
                <a:rPr lang="vi-VN" sz="4200">
                  <a:solidFill>
                    <a:srgbClr val="000000"/>
                  </a:solidFill>
                </a:rPr>
                <a:t>a) Xác định giao điểm K của mặt phẳng (P) với đường thẳng CD.</a:t>
              </a:r>
            </a:p>
            <a:p>
              <a:pPr algn="just">
                <a:lnSpc>
                  <a:spcPct val="150000"/>
                </a:lnSpc>
                <a:spcBef>
                  <a:spcPts val="1200"/>
                </a:spcBef>
                <a:spcAft>
                  <a:spcPts val="1200"/>
                </a:spcAft>
              </a:pPr>
              <a:r>
                <a:rPr lang="vi-VN" sz="4200">
                  <a:solidFill>
                    <a:srgbClr val="000000"/>
                  </a:solidFill>
                </a:rPr>
                <a:t>b) Tính tỉ số </a:t>
              </a:r>
            </a:p>
          </p:txBody>
        </p:sp>
        <mc:AlternateContent xmlns:mc="http://schemas.openxmlformats.org/markup-compatibility/2006" xmlns:a14="http://schemas.microsoft.com/office/drawing/2010/main">
          <mc:Choice Requires="a14">
            <p:sp>
              <p:nvSpPr>
                <p:cNvPr id="7" name="Rectangle 6"/>
                <p:cNvSpPr/>
                <p:nvPr/>
              </p:nvSpPr>
              <p:spPr>
                <a:xfrm>
                  <a:off x="3530471" y="6427788"/>
                  <a:ext cx="965329" cy="13065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latin typeface="Cambria Math" panose="02040503050406030204" pitchFamily="18" charset="0"/>
                              </a:rPr>
                            </m:ctrlPr>
                          </m:fPr>
                          <m:num>
                            <m:r>
                              <m:rPr>
                                <m:sty m:val="p"/>
                              </m:rPr>
                              <a:rPr lang="en-US" sz="4200" i="0">
                                <a:latin typeface="Cambria Math" panose="02040503050406030204" pitchFamily="18" charset="0"/>
                              </a:rPr>
                              <m:t>KC</m:t>
                            </m:r>
                          </m:num>
                          <m:den>
                            <m:r>
                              <m:rPr>
                                <m:sty m:val="p"/>
                              </m:rPr>
                              <a:rPr lang="en-US" sz="4200" i="0">
                                <a:latin typeface="Cambria Math" panose="02040503050406030204" pitchFamily="18" charset="0"/>
                              </a:rPr>
                              <m:t>CD</m:t>
                            </m:r>
                          </m:den>
                        </m:f>
                      </m:oMath>
                    </m:oMathPara>
                  </a14:m>
                  <a:endParaRPr lang="en-US" sz="4200"/>
                </a:p>
              </p:txBody>
            </p:sp>
          </mc:Choice>
          <mc:Fallback xmlns="">
            <p:sp>
              <p:nvSpPr>
                <p:cNvPr id="7" name="Rectangle 6"/>
                <p:cNvSpPr>
                  <a:spLocks noRot="1" noChangeAspect="1" noMove="1" noResize="1" noEditPoints="1" noAdjustHandles="1" noChangeArrowheads="1" noChangeShapeType="1" noTextEdit="1"/>
                </p:cNvSpPr>
                <p:nvPr/>
              </p:nvSpPr>
              <p:spPr>
                <a:xfrm>
                  <a:off x="3530471" y="6427788"/>
                  <a:ext cx="965329" cy="1306512"/>
                </a:xfrm>
                <a:prstGeom prst="rect">
                  <a:avLst/>
                </a:prstGeom>
                <a:blipFill>
                  <a:blip r:embed="rId10"/>
                  <a:stretch>
                    <a:fillRect/>
                  </a:stretch>
                </a:blipFill>
              </p:spPr>
              <p:txBody>
                <a:bodyPr/>
                <a:lstStyle/>
                <a:p>
                  <a:r>
                    <a:rPr lang="en-US">
                      <a:noFill/>
                    </a:rPr>
                    <a:t> </a:t>
                  </a:r>
                </a:p>
              </p:txBody>
            </p:sp>
          </mc:Fallback>
        </mc:AlternateContent>
      </p:grpSp>
      <p:pic>
        <p:nvPicPr>
          <p:cNvPr id="9" name="Picture 8"/>
          <p:cNvPicPr>
            <a:picLocks noChangeAspect="1"/>
          </p:cNvPicPr>
          <p:nvPr/>
        </p:nvPicPr>
        <p:blipFill>
          <a:blip r:embed="rId11"/>
          <a:stretch>
            <a:fillRect/>
          </a:stretch>
        </p:blipFill>
        <p:spPr>
          <a:xfrm rot="21212659">
            <a:off x="15021482" y="8175034"/>
            <a:ext cx="2710210" cy="1687631"/>
          </a:xfrm>
          <a:prstGeom prst="rect">
            <a:avLst/>
          </a:prstGeom>
        </p:spPr>
      </p:pic>
    </p:spTree>
    <p:extLst>
      <p:ext uri="{BB962C8B-B14F-4D97-AF65-F5344CB8AC3E}">
        <p14:creationId xmlns:p14="http://schemas.microsoft.com/office/powerpoint/2010/main" val="9514256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91989" y="9561258"/>
            <a:ext cx="19149227" cy="2668842"/>
          </a:xfrm>
          <a:prstGeom prst="rect">
            <a:avLst/>
          </a:prstGeom>
          <a:solidFill>
            <a:srgbClr val="E0D2EF"/>
          </a:solidFill>
        </p:spPr>
      </p:sp>
      <p:sp>
        <p:nvSpPr>
          <p:cNvPr id="17" name="AutoShape 3"/>
          <p:cNvSpPr/>
          <p:nvPr/>
        </p:nvSpPr>
        <p:spPr>
          <a:xfrm>
            <a:off x="-220063" y="-1943100"/>
            <a:ext cx="19149227" cy="2668842"/>
          </a:xfrm>
          <a:prstGeom prst="rect">
            <a:avLst/>
          </a:prstGeom>
          <a:solidFill>
            <a:srgbClr val="E0D2EF"/>
          </a:solidFill>
        </p:spPr>
      </p:sp>
      <p:pic>
        <p:nvPicPr>
          <p:cNvPr id="18" name="Picture 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376587" y="240495"/>
            <a:ext cx="1219200" cy="1578252"/>
          </a:xfrm>
          <a:prstGeom prst="rect">
            <a:avLst/>
          </a:prstGeom>
        </p:spPr>
      </p:pic>
      <p:pic>
        <p:nvPicPr>
          <p:cNvPr id="9" name="Picture 8"/>
          <p:cNvPicPr>
            <a:picLocks noChangeAspect="1"/>
          </p:cNvPicPr>
          <p:nvPr/>
        </p:nvPicPr>
        <p:blipFill>
          <a:blip r:embed="rId2"/>
          <a:stretch>
            <a:fillRect/>
          </a:stretch>
        </p:blipFill>
        <p:spPr>
          <a:xfrm rot="21212659">
            <a:off x="16118594" y="8781894"/>
            <a:ext cx="1735185" cy="1080489"/>
          </a:xfrm>
          <a:prstGeom prst="rect">
            <a:avLst/>
          </a:prstGeom>
        </p:spPr>
      </p:pic>
      <p:sp>
        <p:nvSpPr>
          <p:cNvPr id="10" name="Oval Callout 9"/>
          <p:cNvSpPr/>
          <p:nvPr/>
        </p:nvSpPr>
        <p:spPr>
          <a:xfrm>
            <a:off x="8592465" y="1142028"/>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7222" y="2781300"/>
            <a:ext cx="5321968" cy="5888133"/>
          </a:xfrm>
          <a:prstGeom prst="rect">
            <a:avLst/>
          </a:prstGeom>
        </p:spPr>
      </p:pic>
      <p:sp>
        <p:nvSpPr>
          <p:cNvPr id="4" name="Rectangle 3"/>
          <p:cNvSpPr/>
          <p:nvPr/>
        </p:nvSpPr>
        <p:spPr>
          <a:xfrm>
            <a:off x="6172200" y="2815389"/>
            <a:ext cx="11569574" cy="5283434"/>
          </a:xfrm>
          <a:prstGeom prst="rect">
            <a:avLst/>
          </a:prstGeom>
        </p:spPr>
        <p:txBody>
          <a:bodyPr wrap="square">
            <a:spAutoFit/>
          </a:bodyPr>
          <a:lstStyle/>
          <a:p>
            <a:pPr algn="just">
              <a:lnSpc>
                <a:spcPct val="150000"/>
              </a:lnSpc>
              <a:spcBef>
                <a:spcPts val="600"/>
              </a:spcBef>
              <a:spcAft>
                <a:spcPts val="600"/>
              </a:spcAft>
            </a:pPr>
            <a:r>
              <a:rPr lang="en-US" sz="3600">
                <a:latin typeface="Arial" panose="020B0604020202020204" pitchFamily="34" charset="0"/>
                <a:ea typeface="Times New Roman" panose="02020603050405020304" pitchFamily="18" charset="0"/>
                <a:cs typeface="Arial" panose="020B0604020202020204" pitchFamily="34" charset="0"/>
              </a:rPr>
              <a:t>a) Trong mặt phẳng (ABD), qua M kẻ đường thẳng song song với AD cắt BD tại E.</a:t>
            </a:r>
          </a:p>
          <a:p>
            <a:pPr algn="just">
              <a:lnSpc>
                <a:spcPct val="150000"/>
              </a:lnSpc>
              <a:spcBef>
                <a:spcPts val="600"/>
              </a:spcBef>
              <a:spcAft>
                <a:spcPts val="600"/>
              </a:spcAft>
            </a:pPr>
            <a:r>
              <a:rPr lang="en-US" sz="3600">
                <a:latin typeface="Arial" panose="020B0604020202020204" pitchFamily="34" charset="0"/>
                <a:ea typeface="Times New Roman" panose="02020603050405020304" pitchFamily="18" charset="0"/>
                <a:cs typeface="Arial" panose="020B0604020202020204" pitchFamily="34" charset="0"/>
              </a:rPr>
              <a:t>Trong mặt phẳng (ABC), qua M kẻ đường thẳng song song với BC cắt AC tại F.</a:t>
            </a:r>
          </a:p>
          <a:p>
            <a:pPr algn="just">
              <a:lnSpc>
                <a:spcPct val="150000"/>
              </a:lnSpc>
              <a:spcBef>
                <a:spcPts val="600"/>
              </a:spcBef>
              <a:spcAft>
                <a:spcPts val="600"/>
              </a:spcAft>
            </a:pPr>
            <a:r>
              <a:rPr lang="en-US" sz="3600">
                <a:latin typeface="Arial" panose="020B0604020202020204" pitchFamily="34" charset="0"/>
                <a:ea typeface="Times New Roman" panose="02020603050405020304" pitchFamily="18" charset="0"/>
                <a:cs typeface="Arial" panose="020B0604020202020204" pitchFamily="34" charset="0"/>
              </a:rPr>
              <a:t>Trong mặt phẳng (ACD), qua F kẻ đường thẳng song song với AD cắt CD tại K.</a:t>
            </a:r>
          </a:p>
        </p:txBody>
      </p:sp>
    </p:spTree>
    <p:extLst>
      <p:ext uri="{BB962C8B-B14F-4D97-AF65-F5344CB8AC3E}">
        <p14:creationId xmlns:p14="http://schemas.microsoft.com/office/powerpoint/2010/main" val="62095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up)">
                                      <p:cBhvr>
                                        <p:cTn id="21" dur="500"/>
                                        <p:tgtEl>
                                          <p:spTgt spid="4">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91989" y="9561258"/>
            <a:ext cx="19149227" cy="2668842"/>
          </a:xfrm>
          <a:prstGeom prst="rect">
            <a:avLst/>
          </a:prstGeom>
          <a:solidFill>
            <a:srgbClr val="E0D2EF"/>
          </a:solidFill>
        </p:spPr>
      </p:sp>
      <p:sp>
        <p:nvSpPr>
          <p:cNvPr id="17" name="AutoShape 3"/>
          <p:cNvSpPr/>
          <p:nvPr/>
        </p:nvSpPr>
        <p:spPr>
          <a:xfrm>
            <a:off x="-220063" y="-1943100"/>
            <a:ext cx="19149227" cy="2668842"/>
          </a:xfrm>
          <a:prstGeom prst="rect">
            <a:avLst/>
          </a:prstGeom>
          <a:solidFill>
            <a:srgbClr val="E0D2EF"/>
          </a:solidFill>
        </p:spPr>
      </p:sp>
      <p:pic>
        <p:nvPicPr>
          <p:cNvPr id="18" name="Picture 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376587" y="240495"/>
            <a:ext cx="1219200" cy="1578252"/>
          </a:xfrm>
          <a:prstGeom prst="rect">
            <a:avLst/>
          </a:prstGeom>
        </p:spPr>
      </p:pic>
      <p:pic>
        <p:nvPicPr>
          <p:cNvPr id="9" name="Picture 8"/>
          <p:cNvPicPr>
            <a:picLocks noChangeAspect="1"/>
          </p:cNvPicPr>
          <p:nvPr/>
        </p:nvPicPr>
        <p:blipFill>
          <a:blip r:embed="rId2"/>
          <a:stretch>
            <a:fillRect/>
          </a:stretch>
        </p:blipFill>
        <p:spPr>
          <a:xfrm rot="21212659">
            <a:off x="16118594" y="8781894"/>
            <a:ext cx="1735185" cy="1080489"/>
          </a:xfrm>
          <a:prstGeom prst="rect">
            <a:avLst/>
          </a:prstGeom>
        </p:spPr>
      </p:pic>
      <p:sp>
        <p:nvSpPr>
          <p:cNvPr id="10" name="Oval Callout 9"/>
          <p:cNvSpPr/>
          <p:nvPr/>
        </p:nvSpPr>
        <p:spPr>
          <a:xfrm>
            <a:off x="8592465" y="1142028"/>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7222" y="2781300"/>
            <a:ext cx="5321968" cy="5888133"/>
          </a:xfrm>
          <a:prstGeom prst="rect">
            <a:avLst/>
          </a:prstGeom>
        </p:spPr>
      </p:pic>
      <p:sp>
        <p:nvSpPr>
          <p:cNvPr id="4" name="Rectangle 3"/>
          <p:cNvSpPr/>
          <p:nvPr/>
        </p:nvSpPr>
        <p:spPr>
          <a:xfrm>
            <a:off x="6546787" y="2857500"/>
            <a:ext cx="11049000" cy="5375767"/>
          </a:xfrm>
          <a:prstGeom prst="rect">
            <a:avLst/>
          </a:prstGeom>
        </p:spPr>
        <p:txBody>
          <a:bodyPr wrap="square">
            <a:spAutoFit/>
          </a:bodyPr>
          <a:lstStyle/>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Do đó, mặt phẳng (P) đi qua M song song với hai đường thẳng AD và BC là mặt phẳng (MEKF).</a:t>
            </a:r>
          </a:p>
          <a:p>
            <a:pPr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K thuộc mặt phẳng (MEKF) nên K thuộc mặt phẳng (P).</a:t>
            </a:r>
            <a:r>
              <a:rPr lang="en-US" sz="3600"/>
              <a:t>  </a:t>
            </a:r>
            <a:r>
              <a:rPr lang="en-US" sz="4000"/>
              <a:t>https://www.vnteach.com</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K là giao điểm của mặt phẳng (P) và đường thẳng CD.</a:t>
            </a:r>
          </a:p>
        </p:txBody>
      </p:sp>
    </p:spTree>
    <p:extLst>
      <p:ext uri="{BB962C8B-B14F-4D97-AF65-F5344CB8AC3E}">
        <p14:creationId xmlns:p14="http://schemas.microsoft.com/office/powerpoint/2010/main" val="286041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91989" y="9561258"/>
            <a:ext cx="19149227" cy="2668842"/>
          </a:xfrm>
          <a:prstGeom prst="rect">
            <a:avLst/>
          </a:prstGeom>
          <a:solidFill>
            <a:srgbClr val="E0D2EF"/>
          </a:solidFill>
        </p:spPr>
      </p:sp>
      <p:sp>
        <p:nvSpPr>
          <p:cNvPr id="17" name="AutoShape 3"/>
          <p:cNvSpPr/>
          <p:nvPr/>
        </p:nvSpPr>
        <p:spPr>
          <a:xfrm>
            <a:off x="-220063" y="-1943100"/>
            <a:ext cx="19149227" cy="2668842"/>
          </a:xfrm>
          <a:prstGeom prst="rect">
            <a:avLst/>
          </a:prstGeom>
          <a:solidFill>
            <a:srgbClr val="E0D2EF"/>
          </a:solidFill>
        </p:spPr>
      </p:sp>
      <p:pic>
        <p:nvPicPr>
          <p:cNvPr id="18" name="Picture 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376587" y="240495"/>
            <a:ext cx="1219200" cy="1578252"/>
          </a:xfrm>
          <a:prstGeom prst="rect">
            <a:avLst/>
          </a:prstGeom>
        </p:spPr>
      </p:pic>
      <p:pic>
        <p:nvPicPr>
          <p:cNvPr id="9" name="Picture 8"/>
          <p:cNvPicPr>
            <a:picLocks noChangeAspect="1"/>
          </p:cNvPicPr>
          <p:nvPr/>
        </p:nvPicPr>
        <p:blipFill>
          <a:blip r:embed="rId2"/>
          <a:stretch>
            <a:fillRect/>
          </a:stretch>
        </p:blipFill>
        <p:spPr>
          <a:xfrm rot="21212659">
            <a:off x="16118594" y="8781894"/>
            <a:ext cx="1735185" cy="1080489"/>
          </a:xfrm>
          <a:prstGeom prst="rect">
            <a:avLst/>
          </a:prstGeom>
        </p:spPr>
      </p:pic>
      <p:sp>
        <p:nvSpPr>
          <p:cNvPr id="10" name="Oval Callout 9"/>
          <p:cNvSpPr/>
          <p:nvPr/>
        </p:nvSpPr>
        <p:spPr>
          <a:xfrm>
            <a:off x="8592465" y="1142028"/>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7222" y="2781300"/>
            <a:ext cx="5321968" cy="588813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248400" y="2903770"/>
                <a:ext cx="11741214" cy="528773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b) Ta có: BM + AM = AB.</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Mà BM = 3AM hay </a:t>
                </a:r>
                <a14:m>
                  <m:oMath xmlns:m="http://schemas.openxmlformats.org/officeDocument/2006/math">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𝐴𝑀</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nên </a:t>
                </a:r>
                <a14:m>
                  <m:oMath xmlns:m="http://schemas.openxmlformats.org/officeDocument/2006/math">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𝐴𝐵</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4</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𝐴𝐵</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𝐴𝐵</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Xét tam giác BAD có ME // AD, theo định lí Thalès ta có</a:t>
                </a:r>
              </a:p>
              <a:p>
                <a:pPr algn="ctr">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𝐵𝐸</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𝐵𝐷</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𝐵𝑀</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𝐴𝐵</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248400" y="2903770"/>
                <a:ext cx="11741214" cy="5287730"/>
              </a:xfrm>
              <a:prstGeom prst="rect">
                <a:avLst/>
              </a:prstGeom>
              <a:blipFill>
                <a:blip r:embed="rId13"/>
                <a:stretch>
                  <a:fillRect l="-1558"/>
                </a:stretch>
              </a:blipFill>
            </p:spPr>
            <p:txBody>
              <a:bodyPr/>
              <a:lstStyle/>
              <a:p>
                <a:r>
                  <a:rPr lang="en-US">
                    <a:noFill/>
                  </a:rPr>
                  <a:t> </a:t>
                </a:r>
              </a:p>
            </p:txBody>
          </p:sp>
        </mc:Fallback>
      </mc:AlternateContent>
    </p:spTree>
    <p:extLst>
      <p:ext uri="{BB962C8B-B14F-4D97-AF65-F5344CB8AC3E}">
        <p14:creationId xmlns:p14="http://schemas.microsoft.com/office/powerpoint/2010/main" val="62229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down)">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91989" y="9561258"/>
            <a:ext cx="19149227" cy="2668842"/>
          </a:xfrm>
          <a:prstGeom prst="rect">
            <a:avLst/>
          </a:prstGeom>
          <a:solidFill>
            <a:srgbClr val="E0D2EF"/>
          </a:solidFill>
        </p:spPr>
      </p:sp>
      <p:sp>
        <p:nvSpPr>
          <p:cNvPr id="17" name="AutoShape 3"/>
          <p:cNvSpPr/>
          <p:nvPr/>
        </p:nvSpPr>
        <p:spPr>
          <a:xfrm>
            <a:off x="-220063" y="-1943100"/>
            <a:ext cx="19149227" cy="2668842"/>
          </a:xfrm>
          <a:prstGeom prst="rect">
            <a:avLst/>
          </a:prstGeom>
          <a:solidFill>
            <a:srgbClr val="E0D2EF"/>
          </a:solidFill>
        </p:spPr>
      </p:sp>
      <p:pic>
        <p:nvPicPr>
          <p:cNvPr id="18" name="Picture 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376587" y="240495"/>
            <a:ext cx="1219200" cy="1578252"/>
          </a:xfrm>
          <a:prstGeom prst="rect">
            <a:avLst/>
          </a:prstGeom>
        </p:spPr>
      </p:pic>
      <p:pic>
        <p:nvPicPr>
          <p:cNvPr id="9" name="Picture 8"/>
          <p:cNvPicPr>
            <a:picLocks noChangeAspect="1"/>
          </p:cNvPicPr>
          <p:nvPr/>
        </p:nvPicPr>
        <p:blipFill>
          <a:blip r:embed="rId2"/>
          <a:stretch>
            <a:fillRect/>
          </a:stretch>
        </p:blipFill>
        <p:spPr>
          <a:xfrm rot="21212659">
            <a:off x="15630612" y="8514927"/>
            <a:ext cx="2208111" cy="1374977"/>
          </a:xfrm>
          <a:prstGeom prst="rect">
            <a:avLst/>
          </a:prstGeom>
        </p:spPr>
      </p:pic>
      <p:sp>
        <p:nvSpPr>
          <p:cNvPr id="10" name="Oval Callout 9"/>
          <p:cNvSpPr/>
          <p:nvPr/>
        </p:nvSpPr>
        <p:spPr>
          <a:xfrm>
            <a:off x="8592465" y="1142028"/>
            <a:ext cx="1580318" cy="914400"/>
          </a:xfrm>
          <a:prstGeom prst="wedgeEllipseCallou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7222" y="2781300"/>
            <a:ext cx="5321968" cy="588813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264060" y="3143895"/>
                <a:ext cx="11665013" cy="24844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Xét tam giác BCD có EK // BC, theo định lí Thalès ta có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𝐾𝐶</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𝐶𝐷</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𝐵𝐸</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𝐵𝐷</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264060" y="3143895"/>
                <a:ext cx="11665013" cy="2484463"/>
              </a:xfrm>
              <a:prstGeom prst="rect">
                <a:avLst/>
              </a:prstGeom>
              <a:blipFill>
                <a:blip r:embed="rId13"/>
                <a:stretch>
                  <a:fillRect l="-1620"/>
                </a:stretch>
              </a:blipFill>
            </p:spPr>
            <p:txBody>
              <a:bodyPr/>
              <a:lstStyle/>
              <a:p>
                <a:r>
                  <a:rPr lang="en-US">
                    <a:noFill/>
                  </a:rPr>
                  <a:t> </a:t>
                </a:r>
              </a:p>
            </p:txBody>
          </p:sp>
        </mc:Fallback>
      </mc:AlternateContent>
      <p:grpSp>
        <p:nvGrpSpPr>
          <p:cNvPr id="7" name="Group 6"/>
          <p:cNvGrpSpPr/>
          <p:nvPr/>
        </p:nvGrpSpPr>
        <p:grpSpPr>
          <a:xfrm>
            <a:off x="6272081" y="6149291"/>
            <a:ext cx="2742802" cy="1133067"/>
            <a:chOff x="7772598" y="6144033"/>
            <a:chExt cx="2742802" cy="1133067"/>
          </a:xfrm>
        </p:grpSpPr>
        <mc:AlternateContent xmlns:mc="http://schemas.openxmlformats.org/markup-compatibility/2006" xmlns:a14="http://schemas.microsoft.com/office/drawing/2010/main">
          <mc:Choice Requires="a14">
            <p:sp>
              <p:nvSpPr>
                <p:cNvPr id="5" name="Rectangle 4"/>
                <p:cNvSpPr/>
                <p:nvPr/>
              </p:nvSpPr>
              <p:spPr>
                <a:xfrm>
                  <a:off x="8752353" y="6144033"/>
                  <a:ext cx="1763047" cy="11330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𝐾𝐶</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𝐶𝐷</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8752353" y="6144033"/>
                  <a:ext cx="1763047" cy="1133067"/>
                </a:xfrm>
                <a:prstGeom prst="rect">
                  <a:avLst/>
                </a:prstGeom>
                <a:blipFill>
                  <a:blip r:embed="rId14"/>
                  <a:stretch>
                    <a:fillRect/>
                  </a:stretch>
                </a:blipFill>
              </p:spPr>
              <p:txBody>
                <a:bodyPr/>
                <a:lstStyle/>
                <a:p>
                  <a:r>
                    <a:rPr lang="en-US">
                      <a:noFill/>
                    </a:rPr>
                    <a:t> </a:t>
                  </a:r>
                </a:p>
              </p:txBody>
            </p:sp>
          </mc:Fallback>
        </mc:AlternateContent>
        <p:sp>
          <p:nvSpPr>
            <p:cNvPr id="6" name="Rectangle 5"/>
            <p:cNvSpPr/>
            <p:nvPr/>
          </p:nvSpPr>
          <p:spPr>
            <a:xfrm>
              <a:off x="7772598" y="6254160"/>
              <a:ext cx="979755" cy="923330"/>
            </a:xfrm>
            <a:prstGeom prst="rect">
              <a:avLst/>
            </a:prstGeom>
          </p:spPr>
          <p:txBody>
            <a:bodyPr wrap="none">
              <a:spAutoFit/>
            </a:bodyPr>
            <a:lstStyle/>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a:t>
              </a:r>
            </a:p>
          </p:txBody>
        </p:sp>
      </p:grpSp>
    </p:spTree>
    <p:extLst>
      <p:ext uri="{BB962C8B-B14F-4D97-AF65-F5344CB8AC3E}">
        <p14:creationId xmlns:p14="http://schemas.microsoft.com/office/powerpoint/2010/main" val="229527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30706">
            <a:off x="12642024" y="-645198"/>
            <a:ext cx="5000753" cy="4846184"/>
          </a:xfrm>
          <a:prstGeom prst="rect">
            <a:avLst/>
          </a:prstGeom>
        </p:spPr>
      </p:pic>
      <p:pic>
        <p:nvPicPr>
          <p:cNvPr id="4" name="Picture 4"/>
          <p:cNvPicPr>
            <a:picLocks noChangeAspect="1"/>
          </p:cNvPicPr>
          <p:nvPr/>
        </p:nvPicPr>
        <p:blipFill>
          <a:blip r:embed="rId4"/>
          <a:srcRect l="2888" r="2888"/>
          <a:stretch>
            <a:fillRect/>
          </a:stretch>
        </p:blipFill>
        <p:spPr>
          <a:xfrm rot="-5294955">
            <a:off x="10244157" y="-307585"/>
            <a:ext cx="4269581" cy="6123496"/>
          </a:xfrm>
          <a:prstGeom prst="rect">
            <a:avLst/>
          </a:prstGeom>
        </p:spPr>
      </p:pic>
      <p:pic>
        <p:nvPicPr>
          <p:cNvPr id="5" name="Picture 5"/>
          <p:cNvPicPr>
            <a:picLocks noChangeAspect="1"/>
          </p:cNvPicPr>
          <p:nvPr/>
        </p:nvPicPr>
        <p:blipFill>
          <a:blip r:embed="rId5"/>
          <a:srcRect l="2888" r="2888"/>
          <a:stretch>
            <a:fillRect/>
          </a:stretch>
        </p:blipFill>
        <p:spPr>
          <a:xfrm rot="-5294955">
            <a:off x="3733949" y="-466403"/>
            <a:ext cx="4269581" cy="6123496"/>
          </a:xfrm>
          <a:prstGeom prst="rect">
            <a:avLst/>
          </a:prstGeom>
        </p:spPr>
      </p:pic>
      <p:pic>
        <p:nvPicPr>
          <p:cNvPr id="6" name="Picture 6"/>
          <p:cNvPicPr>
            <a:picLocks noChangeAspect="1"/>
          </p:cNvPicPr>
          <p:nvPr/>
        </p:nvPicPr>
        <p:blipFill>
          <a:blip r:embed="rId6"/>
          <a:srcRect l="2888" r="2888"/>
          <a:stretch>
            <a:fillRect/>
          </a:stretch>
        </p:blipFill>
        <p:spPr>
          <a:xfrm rot="-5294955">
            <a:off x="10244157" y="4544105"/>
            <a:ext cx="4269581" cy="6123496"/>
          </a:xfrm>
          <a:prstGeom prst="rect">
            <a:avLst/>
          </a:prstGeom>
        </p:spPr>
      </p:pic>
      <p:pic>
        <p:nvPicPr>
          <p:cNvPr id="7" name="Picture 7"/>
          <p:cNvPicPr>
            <a:picLocks noChangeAspect="1"/>
          </p:cNvPicPr>
          <p:nvPr/>
        </p:nvPicPr>
        <p:blipFill>
          <a:blip r:embed="rId7"/>
          <a:srcRect l="2888" r="2888"/>
          <a:stretch>
            <a:fillRect/>
          </a:stretch>
        </p:blipFill>
        <p:spPr>
          <a:xfrm rot="-5294955">
            <a:off x="3733949" y="4385287"/>
            <a:ext cx="4269581" cy="6123496"/>
          </a:xfrm>
          <a:prstGeom prst="rect">
            <a:avLst/>
          </a:prstGeom>
        </p:spPr>
      </p:pic>
      <p:sp>
        <p:nvSpPr>
          <p:cNvPr id="9" name="TextBox 9"/>
          <p:cNvSpPr txBox="1"/>
          <p:nvPr/>
        </p:nvSpPr>
        <p:spPr>
          <a:xfrm>
            <a:off x="1227818" y="2939550"/>
            <a:ext cx="381248" cy="491172"/>
          </a:xfrm>
          <a:prstGeom prst="rect">
            <a:avLst/>
          </a:prstGeom>
        </p:spPr>
        <p:txBody>
          <a:bodyPr lIns="0" tIns="0" rIns="0" bIns="0" rtlCol="0" anchor="t">
            <a:spAutoFit/>
          </a:bodyPr>
          <a:lstStyle/>
          <a:p>
            <a:pPr marL="0" lvl="0" indent="0" algn="ctr">
              <a:lnSpc>
                <a:spcPts val="4074"/>
              </a:lnSpc>
              <a:spcBef>
                <a:spcPct val="0"/>
              </a:spcBef>
            </a:pPr>
            <a:r>
              <a:rPr lang="en-US" sz="2910">
                <a:solidFill>
                  <a:srgbClr val="FFFFFF"/>
                </a:solidFill>
                <a:latin typeface="Playfair Display Bold"/>
              </a:rPr>
              <a:t>1</a:t>
            </a:r>
          </a:p>
        </p:txBody>
      </p:sp>
      <p:sp>
        <p:nvSpPr>
          <p:cNvPr id="46" name="Rectangle 45"/>
          <p:cNvSpPr/>
          <p:nvPr/>
        </p:nvSpPr>
        <p:spPr>
          <a:xfrm>
            <a:off x="3512147" y="1408538"/>
            <a:ext cx="5283819" cy="2691250"/>
          </a:xfrm>
          <a:prstGeom prst="rect">
            <a:avLst/>
          </a:prstGeom>
        </p:spPr>
        <p:txBody>
          <a:bodyPr wrap="none">
            <a:spAutoFit/>
          </a:bodyPr>
          <a:lstStyle/>
          <a:p>
            <a:pPr algn="ctr">
              <a:lnSpc>
                <a:spcPct val="150000"/>
              </a:lnSpc>
            </a:pPr>
            <a:r>
              <a:rPr lang="en-US" sz="6000" b="1" dirty="0">
                <a:latin typeface="Arial" panose="020B0604020202020204" pitchFamily="34" charset="0"/>
                <a:cs typeface="Arial" panose="020B0604020202020204" pitchFamily="34" charset="0"/>
              </a:rPr>
              <a:t>HƯỚNG DẪN </a:t>
            </a:r>
            <a:endParaRPr lang="vi-VN" sz="6000" b="1" dirty="0">
              <a:latin typeface="Arial" panose="020B0604020202020204" pitchFamily="34" charset="0"/>
              <a:cs typeface="Arial" panose="020B0604020202020204" pitchFamily="34" charset="0"/>
            </a:endParaRPr>
          </a:p>
          <a:p>
            <a:pPr algn="ctr">
              <a:lnSpc>
                <a:spcPct val="150000"/>
              </a:lnSpc>
            </a:pPr>
            <a:r>
              <a:rPr lang="en-US" sz="6000" b="1" dirty="0">
                <a:latin typeface="Arial" panose="020B0604020202020204" pitchFamily="34" charset="0"/>
                <a:cs typeface="Arial" panose="020B0604020202020204" pitchFamily="34" charset="0"/>
              </a:rPr>
              <a:t>VỀ NHÀ</a:t>
            </a:r>
            <a:endParaRPr lang="vi-VN" sz="6000" b="1" dirty="0">
              <a:latin typeface="Arial" panose="020B0604020202020204" pitchFamily="34" charset="0"/>
              <a:cs typeface="Arial" panose="020B0604020202020204" pitchFamily="34" charset="0"/>
            </a:endParaRPr>
          </a:p>
        </p:txBody>
      </p:sp>
      <p:sp>
        <p:nvSpPr>
          <p:cNvPr id="48" name="Rectangle 47"/>
          <p:cNvSpPr/>
          <p:nvPr/>
        </p:nvSpPr>
        <p:spPr>
          <a:xfrm>
            <a:off x="10093719" y="1946977"/>
            <a:ext cx="4254966" cy="1824923"/>
          </a:xfrm>
          <a:prstGeom prst="rect">
            <a:avLst/>
          </a:prstGeom>
        </p:spPr>
        <p:txBody>
          <a:bodyPr wrap="square">
            <a:spAutoFit/>
          </a:bodyPr>
          <a:lstStyle/>
          <a:p>
            <a:pPr algn="ctr">
              <a:lnSpc>
                <a:spcPct val="150000"/>
              </a:lnSpc>
            </a:pPr>
            <a:r>
              <a:rPr lang="pt-BR" sz="4000" dirty="0">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49" name="Rectangle 48"/>
          <p:cNvSpPr/>
          <p:nvPr/>
        </p:nvSpPr>
        <p:spPr>
          <a:xfrm>
            <a:off x="3657600" y="6328708"/>
            <a:ext cx="4738530" cy="1938992"/>
          </a:xfrm>
          <a:prstGeom prst="rect">
            <a:avLst/>
          </a:prstGeom>
        </p:spPr>
        <p:txBody>
          <a:bodyPr wrap="square">
            <a:spAutoFit/>
          </a:bodyPr>
          <a:lstStyle/>
          <a:p>
            <a:pPr marR="0" lvl="0" algn="ctr">
              <a:lnSpc>
                <a:spcPct val="150000"/>
              </a:lnSpc>
            </a:pPr>
            <a:r>
              <a:rPr lang="pt-BR" sz="4000" dirty="0">
                <a:latin typeface="Arial" panose="020B0604020202020204" pitchFamily="34" charset="0"/>
                <a:ea typeface="Calibri" panose="020F0502020204030204" pitchFamily="34" charset="0"/>
                <a:cs typeface="Arial" panose="020B0604020202020204" pitchFamily="34" charset="0"/>
              </a:rPr>
              <a:t>Hoàn thành các bài tập </a:t>
            </a:r>
            <a:r>
              <a:rPr lang="pt-BR" sz="4000">
                <a:latin typeface="Arial" panose="020B0604020202020204" pitchFamily="34" charset="0"/>
                <a:ea typeface="Calibri" panose="020F0502020204030204" pitchFamily="34" charset="0"/>
                <a:cs typeface="Arial" panose="020B0604020202020204" pitchFamily="34" charset="0"/>
              </a:rPr>
              <a:t>trong SBT.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50" name="Rectangle 49"/>
          <p:cNvSpPr/>
          <p:nvPr/>
        </p:nvSpPr>
        <p:spPr>
          <a:xfrm>
            <a:off x="10096557" y="7098021"/>
            <a:ext cx="4229043" cy="1015663"/>
          </a:xfrm>
          <a:prstGeom prst="rect">
            <a:avLst/>
          </a:prstGeom>
        </p:spPr>
        <p:txBody>
          <a:bodyPr wrap="non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Chuẩn bị bài mới.</a:t>
            </a:r>
            <a:endParaRPr lang="en-US" sz="4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5950">
            <a:off x="-515220" y="-1130476"/>
            <a:ext cx="4456085" cy="4318351"/>
          </a:xfrm>
          <a:prstGeom prst="rect">
            <a:avLst/>
          </a:prstGeom>
        </p:spPr>
      </p:pic>
      <p:sp>
        <p:nvSpPr>
          <p:cNvPr id="4" name="AutoShape 4"/>
          <p:cNvSpPr/>
          <p:nvPr/>
        </p:nvSpPr>
        <p:spPr>
          <a:xfrm>
            <a:off x="-490714" y="4837518"/>
            <a:ext cx="19149227" cy="5537909"/>
          </a:xfrm>
          <a:prstGeom prst="rect">
            <a:avLst/>
          </a:prstGeom>
          <a:solidFill>
            <a:srgbClr val="E0D2EF"/>
          </a:solidFill>
        </p:spPr>
      </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28496" y="8584919"/>
            <a:ext cx="1785754" cy="175003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0714" y="8583514"/>
            <a:ext cx="1809647" cy="1743842"/>
          </a:xfrm>
          <a:prstGeom prst="rect">
            <a:avLst/>
          </a:prstGeom>
        </p:spPr>
      </p:pic>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marL="0" marR="0" lvl="0" indent="0" algn="ctr" defTabSz="914400" rtl="0" eaLnBrk="1" fontAlgn="auto" latinLnBrk="0" hangingPunct="1">
                <a:lnSpc>
                  <a:spcPts val="6875"/>
                </a:lnSpc>
                <a:spcBef>
                  <a:spcPts val="0"/>
                </a:spcBef>
                <a:spcAft>
                  <a:spcPts val="0"/>
                </a:spcAft>
                <a:buClrTx/>
                <a:buSzTx/>
                <a:buFontTx/>
                <a:buNone/>
                <a:tabLst/>
                <a:defRPr/>
              </a:pPr>
              <a:r>
                <a:rPr kumimoji="0" lang="en-US" sz="5000" b="1" i="0" u="none" strike="noStrike" kern="1200" cap="none" spc="0" normalizeH="0" baseline="0" noProof="0">
                  <a:ln>
                    <a:noFill/>
                  </a:ln>
                  <a:solidFill>
                    <a:srgbClr val="171717"/>
                  </a:solidFill>
                  <a:effectLst/>
                  <a:uLnTx/>
                  <a:uFillTx/>
                  <a:latin typeface="Arial" panose="020B0604020202020204" pitchFamily="34" charset="0"/>
                  <a:ea typeface="+mn-ea"/>
                  <a:cs typeface="Arial" panose="020B0604020202020204" pitchFamily="34" charset="0"/>
                </a:rPr>
                <a:t>BÀI TẬP TRẮC NGHIỆM</a:t>
              </a:r>
            </a:p>
          </p:txBody>
        </p:sp>
      </p:grpSp>
      <mc:AlternateContent xmlns:mc="http://schemas.openxmlformats.org/markup-compatibility/2006" xmlns:a14="http://schemas.microsoft.com/office/drawing/2010/main">
        <mc:Choice Requires="a14">
          <p:sp>
            <p:nvSpPr>
              <p:cNvPr id="31" name="Rectangle 30"/>
              <p:cNvSpPr/>
              <p:nvPr/>
            </p:nvSpPr>
            <p:spPr>
              <a:xfrm>
                <a:off x="552690" y="1664292"/>
                <a:ext cx="17229579" cy="3164136"/>
              </a:xfrm>
              <a:prstGeom prst="rect">
                <a:avLst/>
              </a:prstGeom>
            </p:spPr>
            <p:txBody>
              <a:bodyPr wrap="square">
                <a:spAutoFit/>
              </a:bodyPr>
              <a:lstStyle/>
              <a:p>
                <a:pPr lvl="0" algn="just">
                  <a:lnSpc>
                    <a:spcPct val="150000"/>
                  </a:lnSpc>
                </a:pPr>
                <a:r>
                  <a:rPr kumimoji="0" lang="nl-NL" sz="3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4.39 (Sgk – tr102) </a:t>
                </a:r>
                <a:r>
                  <a:rPr lang="vi-VN" sz="3800">
                    <a:solidFill>
                      <a:prstClr val="black"/>
                    </a:solidFill>
                    <a:ea typeface="Times New Roman" panose="02020603050405020304" pitchFamily="18" charset="0"/>
                  </a:rPr>
                  <a:t>Cho hình chóp S.ABCD có đáy ABCD là hình bình hành. Gọi M, N lần lượt là trung điểm của các cạnh SB, SD; K là giao điểm của mặt phẳng (AMN) và đường thẳng SC. Tỉ số</a:t>
                </a:r>
                <a:r>
                  <a:rPr lang="en-US" sz="3800">
                    <a:solidFill>
                      <a:prstClr val="black"/>
                    </a:solidFill>
                    <a:ea typeface="Times New Roman" panose="02020603050405020304" pitchFamily="18" charset="0"/>
                  </a:rPr>
                  <a:t> </a:t>
                </a:r>
                <a14:m>
                  <m:oMath xmlns:m="http://schemas.openxmlformats.org/officeDocument/2006/math">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𝑆𝐾</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𝑆𝐶</m:t>
                        </m:r>
                      </m:den>
                    </m:f>
                  </m:oMath>
                </a14:m>
                <a:r>
                  <a:rPr lang="vi-VN" sz="3800">
                    <a:solidFill>
                      <a:prstClr val="black"/>
                    </a:solidFill>
                    <a:ea typeface="Times New Roman" panose="02020603050405020304" pitchFamily="18" charset="0"/>
                  </a:rPr>
                  <a:t> bằng:</a:t>
                </a:r>
              </a:p>
            </p:txBody>
          </p:sp>
        </mc:Choice>
        <mc:Fallback xmlns="">
          <p:sp>
            <p:nvSpPr>
              <p:cNvPr id="31" name="Rectangle 30"/>
              <p:cNvSpPr>
                <a:spLocks noRot="1" noChangeAspect="1" noMove="1" noResize="1" noEditPoints="1" noAdjustHandles="1" noChangeArrowheads="1" noChangeShapeType="1" noTextEdit="1"/>
              </p:cNvSpPr>
              <p:nvPr/>
            </p:nvSpPr>
            <p:spPr>
              <a:xfrm>
                <a:off x="552690" y="1664292"/>
                <a:ext cx="17229579" cy="3164136"/>
              </a:xfrm>
              <a:prstGeom prst="rect">
                <a:avLst/>
              </a:prstGeom>
              <a:blipFill>
                <a:blip r:embed="rId11"/>
                <a:stretch>
                  <a:fillRect l="-1168" r="-1168"/>
                </a:stretch>
              </a:blipFill>
            </p:spPr>
            <p:txBody>
              <a:bodyPr/>
              <a:lstStyle/>
              <a:p>
                <a:r>
                  <a:rPr lang="en-US">
                    <a:noFill/>
                  </a:rPr>
                  <a:t> </a:t>
                </a:r>
              </a:p>
            </p:txBody>
          </p:sp>
        </mc:Fallback>
      </mc:AlternateContent>
      <p:pic>
        <p:nvPicPr>
          <p:cNvPr id="42" name="Picture 41"/>
          <p:cNvPicPr>
            <a:picLocks noChangeAspect="1"/>
          </p:cNvPicPr>
          <p:nvPr/>
        </p:nvPicPr>
        <p:blipFill>
          <a:blip r:embed="rId12"/>
          <a:stretch>
            <a:fillRect/>
          </a:stretch>
        </p:blipFill>
        <p:spPr>
          <a:xfrm>
            <a:off x="4009698" y="5457353"/>
            <a:ext cx="1237595" cy="1194920"/>
          </a:xfrm>
          <a:prstGeom prst="rect">
            <a:avLst/>
          </a:prstGeom>
        </p:spPr>
      </p:pic>
      <p:pic>
        <p:nvPicPr>
          <p:cNvPr id="44" name="Picture 43"/>
          <p:cNvPicPr>
            <a:picLocks noChangeAspect="1"/>
          </p:cNvPicPr>
          <p:nvPr/>
        </p:nvPicPr>
        <p:blipFill>
          <a:blip r:embed="rId13"/>
          <a:stretch>
            <a:fillRect/>
          </a:stretch>
        </p:blipFill>
        <p:spPr>
          <a:xfrm>
            <a:off x="11407247" y="5505489"/>
            <a:ext cx="1243692" cy="1194920"/>
          </a:xfrm>
          <a:prstGeom prst="rect">
            <a:avLst/>
          </a:prstGeom>
        </p:spPr>
      </p:pic>
      <p:pic>
        <p:nvPicPr>
          <p:cNvPr id="49" name="Picture 48"/>
          <p:cNvPicPr>
            <a:picLocks noChangeAspect="1"/>
          </p:cNvPicPr>
          <p:nvPr/>
        </p:nvPicPr>
        <p:blipFill>
          <a:blip r:embed="rId14"/>
          <a:stretch>
            <a:fillRect/>
          </a:stretch>
        </p:blipFill>
        <p:spPr>
          <a:xfrm>
            <a:off x="3962400" y="7142884"/>
            <a:ext cx="1237595" cy="1201016"/>
          </a:xfrm>
          <a:prstGeom prst="rect">
            <a:avLst/>
          </a:prstGeom>
        </p:spPr>
      </p:pic>
      <p:pic>
        <p:nvPicPr>
          <p:cNvPr id="53" name="Picture 52"/>
          <p:cNvPicPr>
            <a:picLocks noChangeAspect="1"/>
          </p:cNvPicPr>
          <p:nvPr/>
        </p:nvPicPr>
        <p:blipFill>
          <a:blip r:embed="rId15"/>
          <a:stretch>
            <a:fillRect/>
          </a:stretch>
        </p:blipFill>
        <p:spPr>
          <a:xfrm>
            <a:off x="11484491" y="7148980"/>
            <a:ext cx="1237595" cy="1194920"/>
          </a:xfrm>
          <a:prstGeom prst="rect">
            <a:avLst/>
          </a:prstGeom>
        </p:spPr>
      </p:pic>
      <p:sp>
        <p:nvSpPr>
          <p:cNvPr id="20" name="Oval 19"/>
          <p:cNvSpPr/>
          <p:nvPr/>
        </p:nvSpPr>
        <p:spPr>
          <a:xfrm>
            <a:off x="11484491" y="5528480"/>
            <a:ext cx="1143000" cy="101278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1" name="Rectangle 20"/>
              <p:cNvSpPr/>
              <p:nvPr/>
            </p:nvSpPr>
            <p:spPr>
              <a:xfrm>
                <a:off x="12922822" y="7040002"/>
                <a:ext cx="564578"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dirty="0">
                  <a:solidFill>
                    <a:prstClr val="black"/>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12922822" y="7040002"/>
                <a:ext cx="564578" cy="119090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5431177" y="5295900"/>
                <a:ext cx="588623"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5431177" y="5295900"/>
                <a:ext cx="588623" cy="118712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2861416" y="5404180"/>
                <a:ext cx="58862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2861416" y="5404180"/>
                <a:ext cx="588623" cy="119090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5431177" y="7012912"/>
                <a:ext cx="588623"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5431177" y="7012912"/>
                <a:ext cx="588623" cy="1187120"/>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6084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l="2888" r="2888"/>
          <a:stretch>
            <a:fillRect/>
          </a:stretch>
        </p:blipFill>
        <p:spPr>
          <a:xfrm rot="-5514009">
            <a:off x="5654696" y="-1630733"/>
            <a:ext cx="6884997" cy="13248983"/>
          </a:xfrm>
          <a:prstGeom prst="rect">
            <a:avLst/>
          </a:prstGeom>
        </p:spPr>
      </p:pic>
      <p:grpSp>
        <p:nvGrpSpPr>
          <p:cNvPr id="12" name="Group 12"/>
          <p:cNvGrpSpPr/>
          <p:nvPr/>
        </p:nvGrpSpPr>
        <p:grpSpPr>
          <a:xfrm>
            <a:off x="13782600" y="4798141"/>
            <a:ext cx="2435824" cy="3013073"/>
            <a:chOff x="3449214" y="2565379"/>
            <a:chExt cx="2670871" cy="2704549"/>
          </a:xfrm>
        </p:grpSpPr>
        <p:pic>
          <p:nvPicPr>
            <p:cNvPr id="13" name="Picture 13"/>
            <p:cNvPicPr>
              <a:picLocks noChangeAspect="1"/>
            </p:cNvPicPr>
            <p:nvPr/>
          </p:nvPicPr>
          <p:blipFill>
            <a:blip r:embed="rId3"/>
            <a:srcRect/>
            <a:stretch>
              <a:fillRect/>
            </a:stretch>
          </p:blipFill>
          <p:spPr>
            <a:xfrm rot="455434">
              <a:off x="3449214" y="2637487"/>
              <a:ext cx="2670871" cy="2632441"/>
            </a:xfrm>
            <a:prstGeom prst="rect">
              <a:avLst/>
            </a:prstGeom>
          </p:spPr>
        </p:pic>
        <p:pic>
          <p:nvPicPr>
            <p:cNvPr id="14" name="Picture 14"/>
            <p:cNvPicPr>
              <a:picLocks noChangeAspect="1"/>
            </p:cNvPicPr>
            <p:nvPr/>
          </p:nvPicPr>
          <p:blipFill>
            <a:blip r:embed="rId4"/>
            <a:srcRect/>
            <a:stretch>
              <a:fillRect/>
            </a:stretch>
          </p:blipFill>
          <p:spPr>
            <a:xfrm rot="11346745">
              <a:off x="4540096" y="2565379"/>
              <a:ext cx="1204017" cy="408864"/>
            </a:xfrm>
            <a:prstGeom prst="rect">
              <a:avLst/>
            </a:prstGeom>
          </p:spPr>
        </p:pic>
      </p:grpSp>
      <p:sp>
        <p:nvSpPr>
          <p:cNvPr id="16" name="Rectangle 15"/>
          <p:cNvSpPr/>
          <p:nvPr/>
        </p:nvSpPr>
        <p:spPr>
          <a:xfrm>
            <a:off x="4059495" y="3101890"/>
            <a:ext cx="10445649" cy="3124381"/>
          </a:xfrm>
          <a:prstGeom prst="rect">
            <a:avLst/>
          </a:prstGeom>
        </p:spPr>
        <p:txBody>
          <a:bodyPr wrap="square">
            <a:spAutoFit/>
          </a:bodyPr>
          <a:lstStyle/>
          <a:p>
            <a:pPr algn="ctr">
              <a:lnSpc>
                <a:spcPct val="150000"/>
              </a:lnSpc>
            </a:pPr>
            <a:r>
              <a:rPr lang="en-US" sz="7000" b="1" dirty="0">
                <a:solidFill>
                  <a:srgbClr val="2F1932"/>
                </a:solidFill>
                <a:latin typeface="Arial" panose="020B0604020202020204" pitchFamily="34" charset="0"/>
                <a:cs typeface="Arial" panose="020B0604020202020204" pitchFamily="34" charset="0"/>
              </a:rPr>
              <a:t>HẸN GẶP LẠI CÁC EM Ở TIẾT HỌC SAU!</a:t>
            </a:r>
          </a:p>
        </p:txBody>
      </p:sp>
      <p:pic>
        <p:nvPicPr>
          <p:cNvPr id="8"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30820">
            <a:off x="1315923" y="5276569"/>
            <a:ext cx="5000753" cy="4846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isInverted="1"/>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5950">
            <a:off x="-515220" y="-1130476"/>
            <a:ext cx="4456085" cy="4318351"/>
          </a:xfrm>
          <a:prstGeom prst="rect">
            <a:avLst/>
          </a:prstGeom>
        </p:spPr>
      </p:pic>
      <p:sp>
        <p:nvSpPr>
          <p:cNvPr id="4" name="AutoShape 4"/>
          <p:cNvSpPr/>
          <p:nvPr/>
        </p:nvSpPr>
        <p:spPr>
          <a:xfrm>
            <a:off x="-491109" y="2088699"/>
            <a:ext cx="19149227" cy="3098917"/>
          </a:xfrm>
          <a:prstGeom prst="rect">
            <a:avLst/>
          </a:prstGeom>
          <a:solidFill>
            <a:srgbClr val="E0D2EF"/>
          </a:solidFill>
        </p:spPr>
      </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683741" y="2292841"/>
            <a:ext cx="1785754" cy="175003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9469" y="2329023"/>
            <a:ext cx="1809647" cy="1743842"/>
          </a:xfrm>
          <a:prstGeom prst="rect">
            <a:avLst/>
          </a:prstGeom>
        </p:spPr>
      </p:pic>
      <p:grpSp>
        <p:nvGrpSpPr>
          <p:cNvPr id="27" name="Group 10"/>
          <p:cNvGrpSpPr/>
          <p:nvPr/>
        </p:nvGrpSpPr>
        <p:grpSpPr>
          <a:xfrm>
            <a:off x="675231" y="317705"/>
            <a:ext cx="16984499" cy="1015795"/>
            <a:chOff x="0" y="229920"/>
            <a:chExt cx="22645999" cy="1354392"/>
          </a:xfrm>
        </p:grpSpPr>
        <p:sp>
          <p:nvSpPr>
            <p:cNvPr id="28" name="AutoShape 11"/>
            <p:cNvSpPr/>
            <p:nvPr/>
          </p:nvSpPr>
          <p:spPr>
            <a:xfrm>
              <a:off x="0" y="1584312"/>
              <a:ext cx="22645999" cy="0"/>
            </a:xfrm>
            <a:prstGeom prst="line">
              <a:avLst/>
            </a:prstGeom>
            <a:ln w="12700" cap="rnd">
              <a:solidFill>
                <a:srgbClr val="000000"/>
              </a:solidFill>
              <a:prstDash val="solid"/>
              <a:headEnd type="none" w="sm" len="sm"/>
              <a:tailEnd type="none" w="sm" len="sm"/>
            </a:ln>
          </p:spPr>
        </p:sp>
        <p:sp>
          <p:nvSpPr>
            <p:cNvPr id="29" name="TextBox 12"/>
            <p:cNvSpPr txBox="1"/>
            <p:nvPr/>
          </p:nvSpPr>
          <p:spPr>
            <a:xfrm>
              <a:off x="2044980" y="229920"/>
              <a:ext cx="18844514" cy="1079441"/>
            </a:xfrm>
            <a:prstGeom prst="rect">
              <a:avLst/>
            </a:prstGeom>
          </p:spPr>
          <p:txBody>
            <a:bodyPr lIns="0" tIns="0" rIns="0" bIns="0" rtlCol="0" anchor="t">
              <a:spAutoFit/>
            </a:bodyPr>
            <a:lstStyle/>
            <a:p>
              <a:pPr algn="ctr">
                <a:lnSpc>
                  <a:spcPts val="6875"/>
                </a:lnSpc>
              </a:pPr>
              <a:r>
                <a:rPr lang="en-US" sz="5000" b="1">
                  <a:solidFill>
                    <a:srgbClr val="171717"/>
                  </a:solidFill>
                  <a:latin typeface="Arial" panose="020B0604020202020204" pitchFamily="34" charset="0"/>
                  <a:cs typeface="Arial" panose="020B0604020202020204" pitchFamily="34" charset="0"/>
                </a:rPr>
                <a:t>BÀI TẬP TRẮC NGHIỆM</a:t>
              </a:r>
            </a:p>
          </p:txBody>
        </p:sp>
      </p:grpSp>
      <p:pic>
        <p:nvPicPr>
          <p:cNvPr id="5" name="Picture 4"/>
          <p:cNvPicPr>
            <a:picLocks noChangeAspect="1"/>
          </p:cNvPicPr>
          <p:nvPr/>
        </p:nvPicPr>
        <p:blipFill>
          <a:blip r:embed="rId8"/>
          <a:stretch>
            <a:fillRect/>
          </a:stretch>
        </p:blipFill>
        <p:spPr>
          <a:xfrm>
            <a:off x="4320059" y="5905500"/>
            <a:ext cx="1237595" cy="1194920"/>
          </a:xfrm>
          <a:prstGeom prst="rect">
            <a:avLst/>
          </a:prstGeom>
        </p:spPr>
      </p:pic>
      <p:pic>
        <p:nvPicPr>
          <p:cNvPr id="6" name="Picture 5"/>
          <p:cNvPicPr>
            <a:picLocks noChangeAspect="1"/>
          </p:cNvPicPr>
          <p:nvPr/>
        </p:nvPicPr>
        <p:blipFill>
          <a:blip r:embed="rId9"/>
          <a:stretch>
            <a:fillRect/>
          </a:stretch>
        </p:blipFill>
        <p:spPr>
          <a:xfrm>
            <a:off x="10236654" y="5905500"/>
            <a:ext cx="1243692" cy="1194920"/>
          </a:xfrm>
          <a:prstGeom prst="rect">
            <a:avLst/>
          </a:prstGeom>
        </p:spPr>
      </p:pic>
      <p:pic>
        <p:nvPicPr>
          <p:cNvPr id="7" name="Picture 6"/>
          <p:cNvPicPr>
            <a:picLocks noChangeAspect="1"/>
          </p:cNvPicPr>
          <p:nvPr/>
        </p:nvPicPr>
        <p:blipFill>
          <a:blip r:embed="rId10"/>
          <a:stretch>
            <a:fillRect/>
          </a:stretch>
        </p:blipFill>
        <p:spPr>
          <a:xfrm>
            <a:off x="4320059" y="8613401"/>
            <a:ext cx="1237595" cy="1201016"/>
          </a:xfrm>
          <a:prstGeom prst="rect">
            <a:avLst/>
          </a:prstGeom>
        </p:spPr>
      </p:pic>
      <p:pic>
        <p:nvPicPr>
          <p:cNvPr id="8" name="Picture 7"/>
          <p:cNvPicPr>
            <a:picLocks noChangeAspect="1"/>
          </p:cNvPicPr>
          <p:nvPr/>
        </p:nvPicPr>
        <p:blipFill>
          <a:blip r:embed="rId11"/>
          <a:stretch>
            <a:fillRect/>
          </a:stretch>
        </p:blipFill>
        <p:spPr>
          <a:xfrm>
            <a:off x="10261420" y="8619497"/>
            <a:ext cx="1243692" cy="1194920"/>
          </a:xfrm>
          <a:prstGeom prst="rect">
            <a:avLst/>
          </a:prstGeom>
        </p:spPr>
      </p:pic>
      <p:sp>
        <p:nvSpPr>
          <p:cNvPr id="43" name="Oval 42"/>
          <p:cNvSpPr/>
          <p:nvPr/>
        </p:nvSpPr>
        <p:spPr>
          <a:xfrm>
            <a:off x="10287000" y="8644103"/>
            <a:ext cx="1143000" cy="101278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dirty="0">
                <a:solidFill>
                  <a:prstClr val="black"/>
                </a:solidFill>
                <a:ea typeface="Calibri" panose="020F0502020204030204" pitchFamily="34" charset="0"/>
                <a:cs typeface="Arial" panose="020B0604020202020204" pitchFamily="34" charset="0"/>
              </a:rPr>
              <a:t>D</a:t>
            </a:r>
            <a:endParaRPr lang="en-US" sz="4000" dirty="0">
              <a:solidFill>
                <a:prstClr val="black"/>
              </a:solidFill>
            </a:endParaRPr>
          </a:p>
        </p:txBody>
      </p:sp>
      <p:sp>
        <p:nvSpPr>
          <p:cNvPr id="9" name="Rectangle 8"/>
          <p:cNvSpPr/>
          <p:nvPr/>
        </p:nvSpPr>
        <p:spPr>
          <a:xfrm>
            <a:off x="5770491" y="6118821"/>
            <a:ext cx="2074607" cy="707886"/>
          </a:xfrm>
          <a:prstGeom prst="rect">
            <a:avLst/>
          </a:prstGeom>
        </p:spPr>
        <p:txBody>
          <a:bodyPr wrap="none">
            <a:spAutoFit/>
          </a:bodyPr>
          <a:lstStyle/>
          <a:p>
            <a:r>
              <a:rPr lang="en-US" sz="4000">
                <a:latin typeface="Arial" panose="020B0604020202020204" pitchFamily="34" charset="0"/>
                <a:ea typeface="Caudex"/>
                <a:cs typeface="Arial" panose="020B0604020202020204" pitchFamily="34" charset="0"/>
              </a:rPr>
              <a:t>∆B'A'M' </a:t>
            </a:r>
            <a:endParaRPr lang="en-US" sz="3800" dirty="0">
              <a:latin typeface="Arial" panose="020B0604020202020204" pitchFamily="34" charset="0"/>
              <a:cs typeface="Arial" panose="020B0604020202020204" pitchFamily="34" charset="0"/>
            </a:endParaRPr>
          </a:p>
        </p:txBody>
      </p:sp>
      <p:sp>
        <p:nvSpPr>
          <p:cNvPr id="10" name="Rectangle 9"/>
          <p:cNvSpPr/>
          <p:nvPr/>
        </p:nvSpPr>
        <p:spPr>
          <a:xfrm>
            <a:off x="11639917" y="6086737"/>
            <a:ext cx="2103461" cy="707886"/>
          </a:xfrm>
          <a:prstGeom prst="rect">
            <a:avLst/>
          </a:prstGeom>
        </p:spPr>
        <p:txBody>
          <a:bodyPr wrap="none">
            <a:spAutoFit/>
          </a:bodyPr>
          <a:lstStyle/>
          <a:p>
            <a:r>
              <a:rPr lang="en-US" sz="4000">
                <a:latin typeface="Arial" panose="020B0604020202020204" pitchFamily="34" charset="0"/>
                <a:ea typeface="Caudex"/>
                <a:cs typeface="Arial" panose="020B0604020202020204" pitchFamily="34" charset="0"/>
              </a:rPr>
              <a:t>∆C'D'M' </a:t>
            </a:r>
            <a:endParaRPr lang="en-US" sz="3800" dirty="0">
              <a:latin typeface="Arial" panose="020B0604020202020204" pitchFamily="34" charset="0"/>
              <a:cs typeface="Arial" panose="020B0604020202020204" pitchFamily="34" charset="0"/>
            </a:endParaRPr>
          </a:p>
        </p:txBody>
      </p:sp>
      <p:sp>
        <p:nvSpPr>
          <p:cNvPr id="11" name="Rectangle 10"/>
          <p:cNvSpPr/>
          <p:nvPr/>
        </p:nvSpPr>
        <p:spPr>
          <a:xfrm>
            <a:off x="11659970" y="8811941"/>
            <a:ext cx="2074607" cy="707886"/>
          </a:xfrm>
          <a:prstGeom prst="rect">
            <a:avLst/>
          </a:prstGeom>
        </p:spPr>
        <p:txBody>
          <a:bodyPr wrap="none">
            <a:spAutoFit/>
          </a:bodyPr>
          <a:lstStyle/>
          <a:p>
            <a:r>
              <a:rPr lang="en-US" sz="4000">
                <a:latin typeface="Arial" panose="020B0604020202020204" pitchFamily="34" charset="0"/>
                <a:ea typeface="Caudex"/>
                <a:cs typeface="Arial" panose="020B0604020202020204" pitchFamily="34" charset="0"/>
              </a:rPr>
              <a:t>∆B'D'M' </a:t>
            </a:r>
            <a:endParaRPr lang="en-US" sz="3800" dirty="0">
              <a:latin typeface="Arial" panose="020B0604020202020204" pitchFamily="34" charset="0"/>
              <a:cs typeface="Arial" panose="020B0604020202020204" pitchFamily="34" charset="0"/>
            </a:endParaRPr>
          </a:p>
        </p:txBody>
      </p:sp>
      <p:sp>
        <p:nvSpPr>
          <p:cNvPr id="12" name="Rectangle 11"/>
          <p:cNvSpPr/>
          <p:nvPr/>
        </p:nvSpPr>
        <p:spPr>
          <a:xfrm>
            <a:off x="5834929" y="8796552"/>
            <a:ext cx="2004075" cy="707886"/>
          </a:xfrm>
          <a:prstGeom prst="rect">
            <a:avLst/>
          </a:prstGeom>
        </p:spPr>
        <p:txBody>
          <a:bodyPr wrap="none">
            <a:spAutoFit/>
          </a:bodyPr>
          <a:lstStyle/>
          <a:p>
            <a:r>
              <a:rPr lang="en-US" sz="4000">
                <a:latin typeface="Arial" panose="020B0604020202020204" pitchFamily="34" charset="0"/>
                <a:ea typeface="Caudex"/>
                <a:cs typeface="Arial" panose="020B0604020202020204" pitchFamily="34" charset="0"/>
              </a:rPr>
              <a:t>∆DMM' </a:t>
            </a:r>
            <a:endParaRPr lang="en-US" sz="3800" dirty="0">
              <a:latin typeface="Arial" panose="020B0604020202020204" pitchFamily="34" charset="0"/>
              <a:cs typeface="Arial" panose="020B0604020202020204" pitchFamily="34" charset="0"/>
            </a:endParaRPr>
          </a:p>
        </p:txBody>
      </p:sp>
      <p:sp>
        <p:nvSpPr>
          <p:cNvPr id="2" name="Rectangle 1"/>
          <p:cNvSpPr/>
          <p:nvPr/>
        </p:nvSpPr>
        <p:spPr>
          <a:xfrm>
            <a:off x="1676400" y="2247900"/>
            <a:ext cx="15209781" cy="2615460"/>
          </a:xfrm>
          <a:prstGeom prst="rect">
            <a:avLst/>
          </a:prstGeom>
        </p:spPr>
        <p:txBody>
          <a:bodyPr wrap="square">
            <a:spAutoFit/>
          </a:bodyPr>
          <a:lstStyle/>
          <a:p>
            <a:pPr lvl="0" algn="just">
              <a:lnSpc>
                <a:spcPct val="150000"/>
              </a:lnSpc>
            </a:pPr>
            <a:r>
              <a:rPr lang="nl-NL" sz="3800" b="1">
                <a:solidFill>
                  <a:prstClr val="black"/>
                </a:solidFill>
                <a:latin typeface="Arial" panose="020B0604020202020204" pitchFamily="34" charset="0"/>
                <a:ea typeface="Times New Roman" panose="02020603050405020304" pitchFamily="18" charset="0"/>
              </a:rPr>
              <a:t>4.40 (Sgk – tr102) </a:t>
            </a:r>
            <a:r>
              <a:rPr lang="vi-VN" sz="3800">
                <a:solidFill>
                  <a:prstClr val="black"/>
                </a:solidFill>
                <a:ea typeface="Times New Roman" panose="02020603050405020304" pitchFamily="18" charset="0"/>
              </a:rPr>
              <a:t>Cho hình hộp ABCD.A’B’C’D’. Gọi M, M’ lần lượt là trung điểm của các cạnh BC, B’C’. Hình chiếu của</a:t>
            </a:r>
            <a:r>
              <a:rPr lang="en-US" sz="3800">
                <a:solidFill>
                  <a:prstClr val="black"/>
                </a:solidFill>
                <a:ea typeface="Times New Roman" panose="02020603050405020304" pitchFamily="18" charset="0"/>
              </a:rPr>
              <a:t> </a:t>
            </a:r>
            <a:r>
              <a:rPr lang="en-US" sz="3800">
                <a:latin typeface="Arial" panose="020B0604020202020204" pitchFamily="34" charset="0"/>
                <a:ea typeface="Caudex"/>
                <a:cs typeface="Arial" panose="020B0604020202020204" pitchFamily="34" charset="0"/>
              </a:rPr>
              <a:t>∆B'DM </a:t>
            </a:r>
            <a:r>
              <a:rPr lang="vi-VN"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3800">
                <a:solidFill>
                  <a:prstClr val="black"/>
                </a:solidFill>
                <a:ea typeface="Times New Roman" panose="02020603050405020304" pitchFamily="18" charset="0"/>
              </a:rPr>
              <a:t>qua phép chiếu song song trên (A’B’C’D’) theo phương chiếu AA’ là</a:t>
            </a:r>
          </a:p>
        </p:txBody>
      </p:sp>
    </p:spTree>
    <p:extLst>
      <p:ext uri="{BB962C8B-B14F-4D97-AF65-F5344CB8AC3E}">
        <p14:creationId xmlns:p14="http://schemas.microsoft.com/office/powerpoint/2010/main" val="165180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6000"/>
          </a:blip>
          <a:srcRect t="31103" b="31103"/>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888" r="2888"/>
          <a:stretch>
            <a:fillRect/>
          </a:stretch>
        </p:blipFill>
        <p:spPr>
          <a:xfrm rot="-5262563">
            <a:off x="4744216" y="-2050728"/>
            <a:ext cx="8351614" cy="13837663"/>
          </a:xfrm>
          <a:prstGeom prst="rect">
            <a:avLst/>
          </a:prstGeom>
        </p:spPr>
      </p:pic>
      <p:grpSp>
        <p:nvGrpSpPr>
          <p:cNvPr id="7" name="Group 7"/>
          <p:cNvGrpSpPr/>
          <p:nvPr/>
        </p:nvGrpSpPr>
        <p:grpSpPr>
          <a:xfrm rot="20503663">
            <a:off x="14821953" y="7894955"/>
            <a:ext cx="1821636" cy="1595851"/>
            <a:chOff x="82880" y="224668"/>
            <a:chExt cx="2819516" cy="2580382"/>
          </a:xfrm>
        </p:grpSpPr>
        <p:pic>
          <p:nvPicPr>
            <p:cNvPr id="8" name="Picture 8"/>
            <p:cNvPicPr>
              <a:picLocks noChangeAspect="1"/>
            </p:cNvPicPr>
            <p:nvPr/>
          </p:nvPicPr>
          <p:blipFill>
            <a:blip r:embed="rId4"/>
            <a:srcRect/>
            <a:stretch>
              <a:fillRect/>
            </a:stretch>
          </p:blipFill>
          <p:spPr>
            <a:xfrm rot="-228722">
              <a:off x="82880" y="224668"/>
              <a:ext cx="2618052" cy="2580382"/>
            </a:xfrm>
            <a:prstGeom prst="rect">
              <a:avLst/>
            </a:prstGeom>
          </p:spPr>
        </p:pic>
        <p:pic>
          <p:nvPicPr>
            <p:cNvPr id="9" name="Picture 9"/>
            <p:cNvPicPr>
              <a:picLocks noChangeAspect="1"/>
            </p:cNvPicPr>
            <p:nvPr/>
          </p:nvPicPr>
          <p:blipFill>
            <a:blip r:embed="rId5"/>
            <a:srcRect/>
            <a:stretch>
              <a:fillRect/>
            </a:stretch>
          </p:blipFill>
          <p:spPr>
            <a:xfrm rot="2107769">
              <a:off x="1722190" y="303061"/>
              <a:ext cx="1180206" cy="400778"/>
            </a:xfrm>
            <a:prstGeom prst="rect">
              <a:avLst/>
            </a:prstGeom>
          </p:spPr>
        </p:pic>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30706">
            <a:off x="13499850" y="-284234"/>
            <a:ext cx="5000753" cy="484618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30706">
            <a:off x="-983169" y="6610190"/>
            <a:ext cx="5000753" cy="4846184"/>
          </a:xfrm>
          <a:prstGeom prst="rect">
            <a:avLst/>
          </a:prstGeom>
        </p:spPr>
      </p:pic>
      <p:sp>
        <p:nvSpPr>
          <p:cNvPr id="10" name="Rectangle 9"/>
          <p:cNvSpPr/>
          <p:nvPr/>
        </p:nvSpPr>
        <p:spPr>
          <a:xfrm>
            <a:off x="3377212" y="1769135"/>
            <a:ext cx="11658600" cy="4593565"/>
          </a:xfrm>
          <a:prstGeom prst="rect">
            <a:avLst/>
          </a:prstGeom>
        </p:spPr>
        <p:txBody>
          <a:bodyPr wrap="square">
            <a:spAutoFit/>
          </a:bodyPr>
          <a:lstStyle/>
          <a:p>
            <a:pPr lvl="0" algn="ctr">
              <a:lnSpc>
                <a:spcPct val="150000"/>
              </a:lnSpc>
              <a:defRPr/>
            </a:pPr>
            <a:r>
              <a:rPr lang="vi-VN" sz="6500" b="1" kern="0">
                <a:cs typeface="Arial"/>
                <a:sym typeface="Arial"/>
              </a:rPr>
              <a:t>CHƯƠNG IV. QUAN HỆ SONG SONG TRONG KHÔNG GIAN</a:t>
            </a:r>
            <a:endParaRPr kumimoji="0" lang="vi-VN" sz="6500" b="1" i="0" u="none" strike="noStrike" kern="0" cap="none" spc="0" normalizeH="0" baseline="0" noProof="0" dirty="0">
              <a:ln>
                <a:noFill/>
              </a:ln>
              <a:effectLst/>
              <a:uLnTx/>
              <a:uFillTx/>
              <a:latin typeface="Arial" panose="020B0604020202020204" pitchFamily="34" charset="0"/>
              <a:cs typeface="Arial"/>
              <a:sym typeface="Arial"/>
            </a:endParaRPr>
          </a:p>
        </p:txBody>
      </p:sp>
      <p:sp>
        <p:nvSpPr>
          <p:cNvPr id="14" name="Rectangle 13"/>
          <p:cNvSpPr/>
          <p:nvPr/>
        </p:nvSpPr>
        <p:spPr>
          <a:xfrm>
            <a:off x="2938323" y="6326927"/>
            <a:ext cx="13061903"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BÀI TẬP CUỐI </a:t>
            </a:r>
            <a:r>
              <a:rPr kumimoji="0" lang="nl-NL" sz="65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CHƯƠNG VI</a:t>
            </a:r>
            <a:endParaRPr kumimoji="0" lang="en-US" sz="65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328E0F38-C573-4564-AB6F-9C06D0CD7F52}"/>
              </a:ext>
            </a:extLst>
          </p:cNvPr>
          <p:cNvSpPr/>
          <p:nvPr/>
        </p:nvSpPr>
        <p:spPr>
          <a:xfrm>
            <a:off x="1311729" y="2476500"/>
            <a:ext cx="15697200" cy="6477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AutoShape 3"/>
          <p:cNvSpPr/>
          <p:nvPr/>
        </p:nvSpPr>
        <p:spPr>
          <a:xfrm rot="16200000">
            <a:off x="-10297592" y="2639494"/>
            <a:ext cx="19149227" cy="2668842"/>
          </a:xfrm>
          <a:prstGeom prst="rect">
            <a:avLst/>
          </a:prstGeom>
          <a:solidFill>
            <a:srgbClr val="E0D2EF"/>
          </a:solidFill>
        </p:spPr>
      </p:sp>
      <p:sp>
        <p:nvSpPr>
          <p:cNvPr id="5" name="AutoShape 3"/>
          <p:cNvSpPr/>
          <p:nvPr/>
        </p:nvSpPr>
        <p:spPr>
          <a:xfrm rot="16200000">
            <a:off x="9512565" y="2639494"/>
            <a:ext cx="19149227" cy="2668842"/>
          </a:xfrm>
          <a:prstGeom prst="rect">
            <a:avLst/>
          </a:prstGeom>
          <a:solidFill>
            <a:srgbClr val="E0D2EF"/>
          </a:solidFill>
        </p:spPr>
      </p:sp>
      <p:sp>
        <p:nvSpPr>
          <p:cNvPr id="3" name="Rectangle 2"/>
          <p:cNvSpPr/>
          <p:nvPr/>
        </p:nvSpPr>
        <p:spPr>
          <a:xfrm>
            <a:off x="2286000" y="495300"/>
            <a:ext cx="15011400" cy="1131079"/>
          </a:xfrm>
          <a:prstGeom prst="rect">
            <a:avLst/>
          </a:prstGeom>
        </p:spPr>
        <p:txBody>
          <a:bodyPr wrap="square">
            <a:spAutoFit/>
          </a:bodyPr>
          <a:lstStyle/>
          <a:p>
            <a:pPr marL="685800" lvl="0" indent="-685800" algn="just">
              <a:lnSpc>
                <a:spcPct val="150000"/>
              </a:lnSpc>
              <a:spcBef>
                <a:spcPts val="600"/>
              </a:spcBef>
              <a:spcAft>
                <a:spcPts val="600"/>
              </a:spcAft>
              <a:buFont typeface="Arial" panose="020B0604020202020204" pitchFamily="34" charset="0"/>
              <a:buChar char="•"/>
              <a:defRPr/>
            </a:pPr>
            <a:r>
              <a:rPr lang="nl-NL" sz="4500" b="1">
                <a:solidFill>
                  <a:srgbClr val="1F497D"/>
                </a:solidFill>
                <a:latin typeface="Arial" panose="020B0604020202020204" pitchFamily="34" charset="0"/>
                <a:ea typeface="Calibri" panose="020F0502020204030204" pitchFamily="34" charset="0"/>
                <a:cs typeface="Times New Roman" panose="02020603050405020304" pitchFamily="18" charset="0"/>
              </a:rPr>
              <a:t>Sơ đồ hoá kiến thức trọng tâm trong chương VI</a:t>
            </a:r>
            <a:endParaRPr lang="en-US" sz="4500" b="1" dirty="0">
              <a:solidFill>
                <a:srgbClr val="1F497D"/>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873829" y="2967413"/>
            <a:ext cx="14401800" cy="969496"/>
          </a:xfrm>
          <a:prstGeom prst="rect">
            <a:avLst/>
          </a:prstGeom>
        </p:spPr>
        <p:txBody>
          <a:bodyPr wrap="square">
            <a:spAutoFit/>
          </a:bodyPr>
          <a:lstStyle/>
          <a:p>
            <a:pPr algn="just">
              <a:lnSpc>
                <a:spcPct val="150000"/>
              </a:lnSpc>
              <a:spcAft>
                <a:spcPts val="800"/>
              </a:spcAft>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Nhóm 1: </a:t>
            </a:r>
            <a:r>
              <a:rPr lang="vi-VN" sz="3800">
                <a:ea typeface="Calibri" panose="020F0502020204030204" pitchFamily="34" charset="0"/>
                <a:cs typeface="Arial" panose="020B0604020202020204" pitchFamily="34" charset="0"/>
              </a:rPr>
              <a:t>Đường thẳng và mặt phẳng trong không gian.</a:t>
            </a:r>
            <a:endParaRPr lang="en-US" sz="3800">
              <a:latin typeface="Arial" panose="020B0604020202020204" pitchFamily="34" charset="0"/>
              <a:ea typeface="Arial" panose="020B0604020202020204" pitchFamily="34" charset="0"/>
              <a:cs typeface="Arial" panose="020B0604020202020204" pitchFamily="34" charset="0"/>
            </a:endParaRPr>
          </a:p>
        </p:txBody>
      </p:sp>
      <p:sp>
        <p:nvSpPr>
          <p:cNvPr id="9" name="Rectangle 8"/>
          <p:cNvSpPr/>
          <p:nvPr/>
        </p:nvSpPr>
        <p:spPr>
          <a:xfrm>
            <a:off x="2873829" y="4082631"/>
            <a:ext cx="11845091" cy="969496"/>
          </a:xfrm>
          <a:prstGeom prst="rect">
            <a:avLst/>
          </a:prstGeom>
        </p:spPr>
        <p:txBody>
          <a:bodyPr wrap="square">
            <a:spAutoFit/>
          </a:bodyPr>
          <a:lstStyle/>
          <a:p>
            <a:pPr algn="just">
              <a:lnSpc>
                <a:spcPct val="150000"/>
              </a:lnSpc>
              <a:spcAft>
                <a:spcPts val="800"/>
              </a:spcAft>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Nhóm 2: </a:t>
            </a:r>
            <a:r>
              <a:rPr lang="vi-VN" sz="3800">
                <a:ea typeface="Calibri" panose="020F0502020204030204" pitchFamily="34" charset="0"/>
                <a:cs typeface="Arial" panose="020B0604020202020204" pitchFamily="34" charset="0"/>
              </a:rPr>
              <a:t>Hai đường thẳng song song.</a:t>
            </a:r>
            <a:endParaRPr lang="en-US" sz="3800" b="1">
              <a:latin typeface="Arial" panose="020B0604020202020204" pitchFamily="34" charset="0"/>
              <a:ea typeface="Arial" panose="020B0604020202020204" pitchFamily="34" charset="0"/>
              <a:cs typeface="Arial" panose="020B0604020202020204" pitchFamily="34" charset="0"/>
            </a:endParaRPr>
          </a:p>
        </p:txBody>
      </p:sp>
      <p:sp>
        <p:nvSpPr>
          <p:cNvPr id="10" name="Rectangle 9"/>
          <p:cNvSpPr/>
          <p:nvPr/>
        </p:nvSpPr>
        <p:spPr>
          <a:xfrm>
            <a:off x="2873829" y="5197849"/>
            <a:ext cx="12302130" cy="969496"/>
          </a:xfrm>
          <a:prstGeom prst="rect">
            <a:avLst/>
          </a:prstGeom>
        </p:spPr>
        <p:txBody>
          <a:bodyPr wrap="square">
            <a:spAutoFit/>
          </a:bodyPr>
          <a:lstStyle/>
          <a:p>
            <a:pPr algn="just">
              <a:lnSpc>
                <a:spcPct val="150000"/>
              </a:lnSpc>
              <a:spcAft>
                <a:spcPts val="800"/>
              </a:spcAft>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Nhóm 3: </a:t>
            </a:r>
            <a:r>
              <a:rPr lang="nn-NO" sz="3800">
                <a:latin typeface="Arial" panose="020B0604020202020204" pitchFamily="34" charset="0"/>
                <a:ea typeface="Calibri" panose="020F0502020204030204" pitchFamily="34" charset="0"/>
                <a:cs typeface="Arial" panose="020B0604020202020204" pitchFamily="34" charset="0"/>
              </a:rPr>
              <a:t>Đường thẳng và mặt phẳng song song.</a:t>
            </a:r>
            <a:endParaRPr lang="en-US" sz="3800" b="1">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2886019" y="6313067"/>
            <a:ext cx="14656309" cy="969496"/>
          </a:xfrm>
          <a:prstGeom prst="rect">
            <a:avLst/>
          </a:prstGeom>
        </p:spPr>
        <p:txBody>
          <a:bodyPr wrap="square">
            <a:spAutoFit/>
          </a:bodyPr>
          <a:lstStyle/>
          <a:p>
            <a:pPr algn="just">
              <a:lnSpc>
                <a:spcPct val="150000"/>
              </a:lnSpc>
              <a:spcAft>
                <a:spcPts val="800"/>
              </a:spcAft>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Nhóm 4: </a:t>
            </a:r>
            <a:r>
              <a:rPr lang="vi-VN" sz="3800">
                <a:ea typeface="Calibri" panose="020F0502020204030204" pitchFamily="34" charset="0"/>
                <a:cs typeface="Arial" panose="020B0604020202020204" pitchFamily="34" charset="0"/>
              </a:rPr>
              <a:t>Hai mặt phẳng song song.</a:t>
            </a:r>
            <a:endParaRPr lang="en-US" sz="3800">
              <a:latin typeface="Arial" panose="020B0604020202020204" pitchFamily="34" charset="0"/>
              <a:ea typeface="Arial" panose="020B0604020202020204" pitchFamily="34" charset="0"/>
              <a:cs typeface="Arial" panose="020B0604020202020204" pitchFamily="34" charset="0"/>
            </a:endParaRPr>
          </a:p>
        </p:txBody>
      </p:sp>
      <p:sp>
        <p:nvSpPr>
          <p:cNvPr id="12" name="Rectangle 11"/>
          <p:cNvSpPr/>
          <p:nvPr/>
        </p:nvSpPr>
        <p:spPr>
          <a:xfrm>
            <a:off x="2873829" y="7457441"/>
            <a:ext cx="14656309" cy="969496"/>
          </a:xfrm>
          <a:prstGeom prst="rect">
            <a:avLst/>
          </a:prstGeom>
        </p:spPr>
        <p:txBody>
          <a:bodyPr wrap="square">
            <a:spAutoFit/>
          </a:bodyPr>
          <a:lstStyle/>
          <a:p>
            <a:pPr algn="just">
              <a:lnSpc>
                <a:spcPct val="150000"/>
              </a:lnSpc>
              <a:spcAft>
                <a:spcPts val="800"/>
              </a:spcAft>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Nhóm 5: </a:t>
            </a:r>
            <a:r>
              <a:rPr lang="vi-VN" sz="3800">
                <a:ea typeface="Calibri" panose="020F0502020204030204" pitchFamily="34" charset="0"/>
                <a:cs typeface="Arial" panose="020B0604020202020204" pitchFamily="34" charset="0"/>
              </a:rPr>
              <a:t>Phép chiếu song song.</a:t>
            </a:r>
            <a:endParaRPr lang="en-US" sz="3800">
              <a:latin typeface="Arial" panose="020B0604020202020204" pitchFamily="34" charset="0"/>
              <a:ea typeface="Arial" panose="020B0604020202020204" pitchFamily="34" charset="0"/>
              <a:cs typeface="Arial" panose="020B0604020202020204" pitchFamily="34" charset="0"/>
            </a:endParaRPr>
          </a:p>
        </p:txBody>
      </p:sp>
      <p:sp>
        <p:nvSpPr>
          <p:cNvPr id="13" name="Freeform 6"/>
          <p:cNvSpPr/>
          <p:nvPr/>
        </p:nvSpPr>
        <p:spPr>
          <a:xfrm flipH="1">
            <a:off x="16089380" y="7523400"/>
            <a:ext cx="1360420" cy="2280221"/>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48943258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4092</Words>
  <Application>Microsoft Office PowerPoint</Application>
  <PresentationFormat>Custom</PresentationFormat>
  <Paragraphs>299</Paragraphs>
  <Slides>60</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60</vt:i4>
      </vt:variant>
    </vt:vector>
  </HeadingPairs>
  <TitlesOfParts>
    <vt:vector size="70" baseType="lpstr">
      <vt:lpstr>OpenSans</vt:lpstr>
      <vt:lpstr>Arial</vt:lpstr>
      <vt:lpstr>Playfair Display Bold</vt:lpstr>
      <vt:lpstr>Times New Roman</vt:lpstr>
      <vt:lpstr>Cambria Math</vt:lpstr>
      <vt:lpstr>Calibri</vt:lpstr>
      <vt:lpstr>Calibri Light</vt:lpstr>
      <vt:lpstr>Office Theme</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2</cp:revision>
  <dcterms:created xsi:type="dcterms:W3CDTF">2006-08-16T00:00:00Z</dcterms:created>
  <dcterms:modified xsi:type="dcterms:W3CDTF">2023-09-03T14:41:58Z</dcterms:modified>
  <dc:identifier>DAFI0KCJPXI</dc:identifier>
</cp:coreProperties>
</file>