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36" r:id="rId3"/>
  </p:sldMasterIdLst>
  <p:notesMasterIdLst>
    <p:notesMasterId r:id="rId18"/>
  </p:notesMasterIdLst>
  <p:sldIdLst>
    <p:sldId id="287" r:id="rId4"/>
    <p:sldId id="339" r:id="rId5"/>
    <p:sldId id="286" r:id="rId6"/>
    <p:sldId id="260" r:id="rId7"/>
    <p:sldId id="261" r:id="rId8"/>
    <p:sldId id="262" r:id="rId9"/>
    <p:sldId id="283" r:id="rId10"/>
    <p:sldId id="263" r:id="rId11"/>
    <p:sldId id="265" r:id="rId12"/>
    <p:sldId id="28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00B050"/>
    <a:srgbClr val="FDFDFD"/>
    <a:srgbClr val="001933"/>
    <a:srgbClr val="CC3300"/>
    <a:srgbClr val="6600FF"/>
    <a:srgbClr val="FFFF00"/>
    <a:srgbClr val="FF6600"/>
    <a:srgbClr val="CC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88565" autoAdjust="0"/>
  </p:normalViewPr>
  <p:slideViewPr>
    <p:cSldViewPr>
      <p:cViewPr varScale="1">
        <p:scale>
          <a:sx n="77" d="100"/>
          <a:sy n="77" d="100"/>
        </p:scale>
        <p:origin x="807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0645C55-D800-460F-905E-D2BB25FFB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9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26395B5-C56D-4609-9A5E-B6C9F85E4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3B1C3C6-BA46-44B1-988F-2A9A1D6BE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A5F6794-6781-4158-B787-829B7EF98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7DB8A83-71E4-4DF5-9F5C-0B9481F280C5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67E734E-A589-4DD8-9159-504B19D458B8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2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53C6537F-2C82-4875-8165-3BB431C96D22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2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0A8BAA1-3E53-48C8-A889-A94359DA8F79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4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93CB767D-E6F2-4C0E-A6BF-D8C8DB4032D3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8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944EB-2F70-4538-A99B-9704F3BD7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18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FE19C-F46E-447B-9ADE-B253AFD49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226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2ABCD-1171-421F-8863-4C7206181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0901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675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945E-EE7E-48BD-BB2A-31C96B9C2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70635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4FCA8-4062-43DD-AC41-6CF10CF23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46405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0BAE3-C440-44FC-8A17-B56C5C303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87565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9DD87-6255-44E8-80E9-7508DC214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74271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2BFCA-53AC-4AE9-A9CE-14241CEEA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23069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64F67-4CA9-40E6-AAF1-56A1AEED3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734464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D56A-1AA4-460C-9CE6-CAC85C94A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01144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E1A93-1B9B-430E-AD7F-C77CC0211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921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B1207-AAC0-4BE1-8AE7-E80FB2C5E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081018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F2562-E685-4359-A0D3-4CEABB4A9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61515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DA411-FAEF-4BFF-8DC0-7039FD856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75195"/>
      </p:ext>
    </p:extLst>
  </p:cSld>
  <p:clrMapOvr>
    <a:masterClrMapping/>
  </p:clrMapOvr>
  <p:transition spd="med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31FE9-C5D4-4A89-B63A-66C468447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21006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4BB98-ADC9-42A1-9E43-6FDADF007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14099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09EA9-8571-4A5A-ABA2-274C45B75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825520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41F2F-4A55-4FE6-994E-72E87E3C9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14519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AE4902-F54C-4475-8F9E-DE9887A45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65154C-1FC5-4475-AFFD-2FED4BC6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FADE4-2221-417E-9D0A-6491DF1A1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F8AF-725B-4678-93E5-F5BC43A21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4976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383DD1-C4DB-41D4-9AB7-564A3DB18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540CB7-B50A-4FF3-873B-22E4EA8BE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F69712-BFE9-4FA6-90AB-1CE803CFF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5A1-99E7-432F-A618-AC34D9780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956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CEB3D4-7B2E-44D8-80C9-B5D3678D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20A739-C92F-4F2C-9497-215FC6FB7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300506-7A8F-44EF-9FEC-40E96A85C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1B67-8335-41CC-B8B2-339930AD5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3745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9B4A1-A438-4E6C-B533-00AE72CF8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94559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EAF36-FD2A-40CA-982B-C3359D3CB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48957-5DBC-47C2-A9C8-5B836E4D2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0F5A1-B790-464B-BC7F-3A021AFEE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16F5-46CB-4CF4-B0B8-5BBE00B2B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2040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57B936-E913-4D9F-8785-A3B91BF0E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8478C7-C885-4271-A5A9-AC92EFC72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EC1D8A-0258-40A9-84B6-9829C6132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7FBC-5E8A-40B5-9C2E-7D727F0C0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2602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3892B5-090F-4671-9346-A232D7ED7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1E68EA-87F7-4D13-83E7-1C2C7F1D3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0E6439-34FE-4304-81A7-0D4DC01AA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4C43-9F00-4F25-B9DC-20ABF68C3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2690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34D31D-A537-4F4A-8455-4D74F55FF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16F161-47E3-47EC-A610-4B874ABE6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8F6DFD-D385-4B28-8A6E-2BD31024B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6D51-1239-47EA-9725-F12A66685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2714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37AF9-09BF-48E7-B491-0788F82D3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DFCAE-934A-4C7D-8511-BDD6EEF2C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C8B3B-1983-481D-B895-72D72AF1C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8C9E-84C5-48A9-A348-B82D39727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5111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AE9B9-6681-4874-9FC0-E33DCB4EE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03079-0065-41E7-BB3C-BB5DEB09E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7F12F4-55FF-43CC-A076-87838FE51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39D4-0619-421A-AF82-3145DC790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99980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5061F7-BC1A-4D28-9B5F-8472DBFF1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631A7-4AED-4252-AC71-DA2140AC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AC4CF4-A911-4DE7-B21A-E50B95255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B0EC-2934-46C4-94ED-AEA231475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74295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3743EC-F394-46F4-9A15-14B7C7E11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69625D-06E1-46C2-8560-075D911FB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E09D50-0CFB-4F2E-92C9-C7B637C25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A89F-6ED9-4EC5-B7B8-67FD6F760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9587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690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18E0-4DBC-4087-92F8-7E3AB52EF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9925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FA279-3C7C-4D8E-A216-80A6AAAF6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171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60C06-3F2A-443F-A9F1-472972F32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09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81F1E-71DE-43C1-BFFD-A8603FDF4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8094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8A800-12D4-4954-9C3E-A06168440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541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0EC76-5800-499C-932A-10691CBA1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4501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162A29C-C369-413F-918F-11C491FB98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49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D9BD3688-0A30-44AE-8727-2E45990B78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74ACCE5-0E30-4F13-8200-1C5EF3ADA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AB20457-87A7-4942-8838-3EB04AFC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008AFD7-542C-40D6-82F0-6F428A078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B39CD91-8CDF-4E8C-B253-B14AB4C8E9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5A59527C-AE51-4455-AEC5-B213646149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EC21C2-7AFA-4E84-A5F2-211583AD5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504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My%20Documents\HXH\cau34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A3248DEB-E759-4D8B-9C44-C865BF78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8991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A1E87D28-7C89-4508-A835-F549A883E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dirty="0" err="1">
                <a:solidFill>
                  <a:srgbClr val="C00000"/>
                </a:solidFill>
                <a:latin typeface=".VnTime" pitchFamily="34" charset="0"/>
              </a:rPr>
              <a:t>V¨n</a:t>
            </a: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.VnTime" pitchFamily="34" charset="0"/>
              </a:rPr>
              <a:t>bản</a:t>
            </a: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 1: 					</a:t>
            </a:r>
            <a:b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</a:b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						</a:t>
            </a:r>
            <a:br>
              <a:rPr lang="en-US" sz="8000" b="1" i="1" dirty="0">
                <a:solidFill>
                  <a:srgbClr val="C00000"/>
                </a:solidFill>
                <a:latin typeface=".VnTime" pitchFamily="34" charset="0"/>
              </a:rPr>
            </a:br>
            <a:r>
              <a:rPr lang="en-US" sz="8800" b="1" i="1" dirty="0" err="1">
                <a:solidFill>
                  <a:srgbClr val="C00000"/>
                </a:solidFill>
                <a:latin typeface=".VnTimeH" pitchFamily="34" charset="0"/>
              </a:rPr>
              <a:t>Mêi</a:t>
            </a:r>
            <a:r>
              <a:rPr lang="en-US" sz="8800" b="1" i="1" dirty="0">
                <a:solidFill>
                  <a:srgbClr val="C00000"/>
                </a:solidFill>
                <a:latin typeface=".VnTimeH" pitchFamily="34" charset="0"/>
              </a:rPr>
              <a:t> </a:t>
            </a:r>
            <a:r>
              <a:rPr lang="en-US" sz="8800" b="1" i="1" dirty="0" err="1">
                <a:solidFill>
                  <a:srgbClr val="C00000"/>
                </a:solidFill>
                <a:latin typeface=".VnTimeH" pitchFamily="34" charset="0"/>
              </a:rPr>
              <a:t>trÇu</a:t>
            </a:r>
            <a:br>
              <a:rPr lang="en-US" sz="8800" b="1" i="1" dirty="0">
                <a:solidFill>
                  <a:srgbClr val="C00000"/>
                </a:solidFill>
                <a:latin typeface=".VnTimeH" pitchFamily="34" charset="0"/>
              </a:rPr>
            </a:br>
            <a:r>
              <a:rPr lang="en-US" sz="6000" b="1" i="1" dirty="0">
                <a:solidFill>
                  <a:srgbClr val="C00000"/>
                </a:solidFill>
                <a:latin typeface=".VnTime" pitchFamily="34" charset="0"/>
              </a:rPr>
              <a:t>                    </a:t>
            </a:r>
            <a:r>
              <a:rPr lang="en-US" dirty="0">
                <a:solidFill>
                  <a:srgbClr val="C00000"/>
                </a:solidFill>
                <a:latin typeface=".VnTime" pitchFamily="34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Hå</a:t>
            </a:r>
            <a:r>
              <a:rPr lang="en-US" dirty="0">
                <a:solidFill>
                  <a:srgbClr val="C00000"/>
                </a:solidFill>
                <a:latin typeface=".VnAristote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Xu©n</a:t>
            </a:r>
            <a:r>
              <a:rPr lang="en-US" dirty="0">
                <a:solidFill>
                  <a:srgbClr val="C00000"/>
                </a:solidFill>
                <a:latin typeface=".VnAristote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H­¬ng</a:t>
            </a:r>
            <a:endParaRPr lang="en-US" dirty="0">
              <a:solidFill>
                <a:srgbClr val="C00000"/>
              </a:solidFill>
              <a:latin typeface=".VnAristote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ndAc>
      <p:stSnd loop="1"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 duyên 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 thì 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lại, </a:t>
            </a:r>
            <a:b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vi-VN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lá bạc như vôi.</a:t>
            </a:r>
            <a:br>
              <a:rPr lang="en-US" sz="3200" dirty="0">
                <a:solidFill>
                  <a:srgbClr val="001933"/>
                </a:solidFill>
                <a:effectLst/>
              </a:rPr>
            </a:br>
            <a:endParaRPr lang="en-US" altLang="en-US" sz="3200" i="1" dirty="0">
              <a:solidFill>
                <a:srgbClr val="001933"/>
              </a:solidFill>
              <a:latin typeface="VNI-Times" pitchFamily="2" charset="0"/>
            </a:endParaRPr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36863"/>
            <a:ext cx="4038600" cy="325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800350"/>
            <a:ext cx="350520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2" name="cau3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838200" y="4572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vi-VN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>
              <a:solidFill>
                <a:srgbClr val="001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24" fill="hold"/>
                                        <p:tgtEl>
                                          <p:spTgt spid="39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2"/>
                </p:tgtEl>
              </p:cMediaNode>
            </p:audio>
          </p:childTnLst>
        </p:cTn>
      </p:par>
    </p:tnLst>
    <p:bldLst>
      <p:bldP spid="3994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52600"/>
            <a:ext cx="7924800" cy="3429000"/>
          </a:xfrm>
        </p:spPr>
        <p:txBody>
          <a:bodyPr/>
          <a:lstStyle/>
          <a:p>
            <a:r>
              <a:rPr lang="vi-VN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4: ”Đừng xanh như lá, bạc như vôi”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phủ định, so sánh, thành ngữ</a:t>
            </a:r>
            <a:endParaRPr lang="en-US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838200" y="551815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Bộc lộ tâm tư về khát vọng hạnh phúc lứa đôi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304800" y="586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0" y="571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71500" y="4634544"/>
            <a:ext cx="86868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vi-V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 phê phán sựu hờ hững lạn nhạt trong tình cảm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nimBg="1"/>
      <p:bldP spid="696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2743200" cy="838200"/>
          </a:xfrm>
        </p:spPr>
        <p:txBody>
          <a:bodyPr/>
          <a:lstStyle/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Chủ đề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8763000" cy="1905000"/>
          </a:xfrm>
        </p:spPr>
        <p:txBody>
          <a:bodyPr/>
          <a:lstStyle/>
          <a:p>
            <a:pPr algn="l" eaLnBrk="1" hangingPunct="1">
              <a:defRPr/>
            </a:pPr>
            <a:r>
              <a:rPr lang="vi-VN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thể hiện ước mơ về cuộc sống hạnh phúc, tình yêu chính đáng của người phụ nữ trong xã hội phong kiến 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8458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.VnTime" panose="020B7200000000000000" pitchFamily="34" charset="0"/>
              </a:rPr>
              <a:t>   -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.VnTime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1079" y="1743075"/>
            <a:ext cx="8763000" cy="1295400"/>
          </a:xfrm>
        </p:spPr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1.Bài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124200"/>
            <a:ext cx="8610600" cy="3276600"/>
          </a:xfrm>
        </p:spPr>
        <p:txBody>
          <a:bodyPr/>
          <a:lstStyle/>
          <a:p>
            <a:pPr algn="l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20"/>
          <p:cNvSpPr txBox="1">
            <a:spLocks noChangeArrowheads="1"/>
          </p:cNvSpPr>
          <p:nvPr/>
        </p:nvSpPr>
        <p:spPr bwMode="auto">
          <a:xfrm>
            <a:off x="1812925" y="13922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1509" name="Text Box 31"/>
          <p:cNvSpPr txBox="1">
            <a:spLocks noChangeArrowheads="1"/>
          </p:cNvSpPr>
          <p:nvPr/>
        </p:nvSpPr>
        <p:spPr bwMode="auto">
          <a:xfrm>
            <a:off x="2117725" y="13922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7856" name="Oval 32"/>
          <p:cNvSpPr>
            <a:spLocks noChangeArrowheads="1"/>
          </p:cNvSpPr>
          <p:nvPr/>
        </p:nvSpPr>
        <p:spPr bwMode="auto">
          <a:xfrm rot="-5400000">
            <a:off x="2171700" y="24003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1511" name="Text Box 33"/>
          <p:cNvSpPr txBox="1">
            <a:spLocks noChangeArrowheads="1"/>
          </p:cNvSpPr>
          <p:nvPr/>
        </p:nvSpPr>
        <p:spPr bwMode="auto">
          <a:xfrm>
            <a:off x="593725" y="3525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7858" name="Oval 34"/>
          <p:cNvSpPr>
            <a:spLocks noChangeArrowheads="1"/>
          </p:cNvSpPr>
          <p:nvPr/>
        </p:nvSpPr>
        <p:spPr bwMode="auto">
          <a:xfrm>
            <a:off x="228600" y="4191000"/>
            <a:ext cx="381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762000" y="3048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56" grpId="0" animBg="1"/>
      <p:bldP spid="778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955374" cy="5943600"/>
          </a:xfrm>
        </p:spPr>
        <p:txBody>
          <a:bodyPr/>
          <a:lstStyle/>
          <a:p>
            <a:pPr algn="l"/>
            <a:b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699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533400" y="57912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27669"/>
            <a:ext cx="8991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nghệ thuật của bài thơ Mời Trầu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a.Giọng điệu tự nhiên, thoải mái, pha chút đùa vui hóm hỉnh, toaats lên một cảm giác nhẹ nhàng nữ tính.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b.ngôn ngữ thơ nôm bình dị mà gợi cảm và có hồn.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c.Hình tượng nhân vật được xây dựng có cá tính độc đáo.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d.Tất cả đều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>
            <a:extLst>
              <a:ext uri="{FF2B5EF4-FFF2-40B4-BE49-F238E27FC236}">
                <a16:creationId xmlns:a16="http://schemas.microsoft.com/office/drawing/2014/main" id="{F194976D-A1B5-4119-8318-F93744F2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238250"/>
            <a:ext cx="8091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vi-VN" altLang="zh-CN" sz="6000" b="1">
                <a:solidFill>
                  <a:srgbClr val="FF0000"/>
                </a:solidFill>
                <a:latin typeface="#9Slide05 Filmotype Honey"/>
              </a:rPr>
              <a:t>KIẾN THỨC NGỮ VĂN</a:t>
            </a:r>
            <a:endParaRPr lang="zh-CN" altLang="en-US" sz="6000" b="1">
              <a:solidFill>
                <a:srgbClr val="FF0000"/>
              </a:solidFill>
              <a:latin typeface="#9Slide05 Filmotype Honey"/>
              <a:ea typeface="SimSun" panose="02010600030101010101" pitchFamily="2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85A5BE-1679-4451-A741-729F99C3F8DF}"/>
              </a:ext>
            </a:extLst>
          </p:cNvPr>
          <p:cNvGrpSpPr>
            <a:grpSpLocks/>
          </p:cNvGrpSpPr>
          <p:nvPr/>
        </p:nvGrpSpPr>
        <p:grpSpPr bwMode="auto">
          <a:xfrm>
            <a:off x="-652463" y="2439988"/>
            <a:ext cx="2408238" cy="3517900"/>
            <a:chOff x="-549457" y="2169218"/>
            <a:chExt cx="4165016" cy="4688782"/>
          </a:xfrm>
        </p:grpSpPr>
        <p:pic>
          <p:nvPicPr>
            <p:cNvPr id="10246" name="Picture 55">
              <a:extLst>
                <a:ext uri="{FF2B5EF4-FFF2-40B4-BE49-F238E27FC236}">
                  <a16:creationId xmlns:a16="http://schemas.microsoft.com/office/drawing/2014/main" id="{1A4B17AC-E660-4A3A-8F0B-3344211D9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18" r="27950"/>
            <a:stretch>
              <a:fillRect/>
            </a:stretch>
          </p:blipFill>
          <p:spPr bwMode="auto">
            <a:xfrm>
              <a:off x="-549457" y="2169218"/>
              <a:ext cx="4037060" cy="468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93BFC49-1AC8-41AB-8F8A-0B4E28D62A39}"/>
                </a:ext>
              </a:extLst>
            </p:cNvPr>
            <p:cNvSpPr/>
            <p:nvPr/>
          </p:nvSpPr>
          <p:spPr>
            <a:xfrm>
              <a:off x="2909951" y="2342720"/>
              <a:ext cx="705608" cy="1345697"/>
            </a:xfrm>
            <a:prstGeom prst="rect">
              <a:avLst/>
            </a:prstGeom>
            <a:solidFill>
              <a:srgbClr val="CCC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2250" dirty="0"/>
            </a:p>
          </p:txBody>
        </p:sp>
      </p:grpSp>
      <p:sp>
        <p:nvSpPr>
          <p:cNvPr id="58" name="Cloud 57">
            <a:extLst>
              <a:ext uri="{FF2B5EF4-FFF2-40B4-BE49-F238E27FC236}">
                <a16:creationId xmlns:a16="http://schemas.microsoft.com/office/drawing/2014/main" id="{843A3FE6-5BEF-43C8-A923-429D3B3A7FDB}"/>
              </a:ext>
            </a:extLst>
          </p:cNvPr>
          <p:cNvSpPr/>
          <p:nvPr/>
        </p:nvSpPr>
        <p:spPr>
          <a:xfrm>
            <a:off x="1628775" y="2133600"/>
            <a:ext cx="7127875" cy="413067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A92AB-695B-41EF-BE5F-0834E57D5D1E}"/>
              </a:ext>
            </a:extLst>
          </p:cNvPr>
          <p:cNvSpPr/>
          <p:nvPr/>
        </p:nvSpPr>
        <p:spPr>
          <a:xfrm>
            <a:off x="2570163" y="2643188"/>
            <a:ext cx="5613400" cy="2760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1744" dirty="0">
                <a:latin typeface="Times New Roman" panose="02020603050405020304" pitchFamily="18" charset="0"/>
              </a:rPr>
              <a:t>    </a:t>
            </a: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- chia lớp thành 3 đội </a:t>
            </a:r>
          </a:p>
          <a:p>
            <a:pPr algn="ctr">
              <a:defRPr/>
            </a:pP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nhóm lớn): 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viết nhanh (điền từ) thiếu vào dấu (…):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về từ ngữ và hình ảnh trong thơ</a:t>
            </a:r>
          </a:p>
          <a:p>
            <a:pPr marL="93440" indent="-93440">
              <a:buFontTx/>
              <a:buChar char="-"/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hiểu ngữ cảnh và nghĩa của từ trong ngữ cảnh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trò của ngữ cảnh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440" indent="-93440">
              <a:buFontTx/>
              <a:buChar char="-"/>
              <a:defRPr/>
            </a:pPr>
            <a:endParaRPr lang="en-US" sz="545" dirty="0"/>
          </a:p>
          <a:p>
            <a:pPr indent="31147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tabLst>
                <a:tab pos="138084" algn="l"/>
              </a:tabLst>
              <a:defRPr/>
            </a:pPr>
            <a:endParaRPr lang="en-US" sz="545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4688F836-0898-4B51-92DB-598E2E1DF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350" y="801688"/>
            <a:ext cx="6096000" cy="3810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>
                <a:latin typeface=".VnTime" pitchFamily="34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Hå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Xu©n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H­ư¬ng</a:t>
            </a:r>
            <a:r>
              <a:rPr lang="en-US" sz="2800" b="1" i="1" dirty="0">
                <a:latin typeface=".VnTime" pitchFamily="34" charset="0"/>
              </a:rPr>
              <a:t> (</a:t>
            </a:r>
            <a:r>
              <a:rPr lang="en-US" sz="2800" b="1" i="1" dirty="0" err="1">
                <a:latin typeface=".VnTime" pitchFamily="34" charset="0"/>
              </a:rPr>
              <a:t>nöa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cuèi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thÕ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kØ</a:t>
            </a:r>
            <a:r>
              <a:rPr lang="en-US" sz="2800" b="1" i="1" dirty="0">
                <a:latin typeface=".VnTime" pitchFamily="34" charset="0"/>
              </a:rPr>
              <a:t> XVIII - </a:t>
            </a:r>
            <a:r>
              <a:rPr lang="en-US" sz="2800" b="1" i="1" dirty="0" err="1">
                <a:latin typeface=".VnTime" pitchFamily="34" charset="0"/>
              </a:rPr>
              <a:t>nöa</a:t>
            </a:r>
            <a:r>
              <a:rPr lang="en-US" sz="2800" b="1" i="1" dirty="0">
                <a:latin typeface=".VnTime" pitchFamily="34" charset="0"/>
              </a:rPr>
              <a:t> ®</a:t>
            </a:r>
            <a:r>
              <a:rPr lang="en-US" sz="2800" b="1" i="1" dirty="0" err="1">
                <a:latin typeface=".VnTime" pitchFamily="34" charset="0"/>
              </a:rPr>
              <a:t>Çu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thÕ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kØ</a:t>
            </a:r>
            <a:r>
              <a:rPr lang="en-US" sz="2800" b="1" i="1" dirty="0">
                <a:latin typeface=".VnTime" pitchFamily="34" charset="0"/>
              </a:rPr>
              <a:t> XIX)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>
                <a:latin typeface=".VnTime" pitchFamily="34" charset="0"/>
              </a:rPr>
              <a:t>Quª ë </a:t>
            </a:r>
            <a:r>
              <a:rPr lang="en-US" sz="2800" b="1" i="1" dirty="0" err="1">
                <a:latin typeface=".VnTime" pitchFamily="34" charset="0"/>
              </a:rPr>
              <a:t>Quúnh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L«i</a:t>
            </a:r>
            <a:r>
              <a:rPr lang="en-US" sz="2800" b="1" i="1" dirty="0">
                <a:latin typeface=".VnTime" pitchFamily="34" charset="0"/>
              </a:rPr>
              <a:t>- </a:t>
            </a:r>
            <a:r>
              <a:rPr lang="en-US" sz="2800" b="1" i="1" dirty="0" err="1">
                <a:latin typeface=".VnTime" pitchFamily="34" charset="0"/>
              </a:rPr>
              <a:t>Quúnh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L­ưu</a:t>
            </a:r>
            <a:r>
              <a:rPr lang="en-US" sz="2800" b="1" i="1" dirty="0">
                <a:latin typeface=".VnTime" pitchFamily="34" charset="0"/>
              </a:rPr>
              <a:t> - </a:t>
            </a:r>
            <a:r>
              <a:rPr lang="en-US" sz="2800" b="1" i="1" dirty="0" err="1">
                <a:latin typeface=".VnTime" pitchFamily="34" charset="0"/>
              </a:rPr>
              <a:t>NghÖ</a:t>
            </a:r>
            <a:r>
              <a:rPr lang="en-US" sz="2800" b="1" i="1" dirty="0">
                <a:latin typeface=".VnTime" pitchFamily="34" charset="0"/>
              </a:rPr>
              <a:t> An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Kh«ng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dËp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khu«n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theo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phÐp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t¾c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phong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kiÕn</a:t>
            </a:r>
            <a:endParaRPr lang="en-US" sz="2800" b="1" i="1" dirty="0">
              <a:latin typeface=".VnTime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Cã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tµi</a:t>
            </a:r>
            <a:r>
              <a:rPr lang="en-US" sz="2800" b="1" i="1" dirty="0">
                <a:latin typeface=".VnTime" pitchFamily="34" charset="0"/>
              </a:rPr>
              <a:t>, </a:t>
            </a:r>
            <a:r>
              <a:rPr lang="en-US" sz="2800" b="1" i="1" dirty="0" err="1">
                <a:latin typeface=".VnTime" pitchFamily="34" charset="0"/>
              </a:rPr>
              <a:t>giao</a:t>
            </a:r>
            <a:r>
              <a:rPr lang="en-US" sz="2800" b="1" i="1" dirty="0">
                <a:latin typeface=".VnTime" pitchFamily="34" charset="0"/>
              </a:rPr>
              <a:t> du </a:t>
            </a:r>
            <a:r>
              <a:rPr lang="en-US" sz="2800" b="1" i="1" dirty="0" err="1">
                <a:latin typeface=".VnTime" pitchFamily="34" charset="0"/>
              </a:rPr>
              <a:t>réng</a:t>
            </a:r>
            <a:r>
              <a:rPr lang="en-US" sz="2800" b="1" i="1" dirty="0">
                <a:latin typeface=".VnTime" pitchFamily="34" charset="0"/>
              </a:rPr>
              <a:t>, </a:t>
            </a:r>
            <a:r>
              <a:rPr lang="en-US" sz="2800" b="1" i="1" dirty="0" err="1">
                <a:latin typeface=".VnTime" pitchFamily="34" charset="0"/>
              </a:rPr>
              <a:t>t×nh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duyªn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ngang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tr¸i</a:t>
            </a:r>
            <a:endParaRPr lang="en-US" sz="1600" b="1" i="1" dirty="0">
              <a:latin typeface=".VnTime" pitchFamily="34" charset="0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CFF2ED49-B20F-4CE9-9DD6-86BA8E55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9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E2D30671-C8F8-4F7F-8CF4-9F92748A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86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5B2BFB5E-66F4-4A2A-98EF-93EE0DF8C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3438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 cua hoạ sĩ Lê Lam.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C62C918D-BF77-4EF8-9734-29CD5B0C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I. T¸c gi¶</a:t>
            </a:r>
          </a:p>
        </p:txBody>
      </p:sp>
      <p:pic>
        <p:nvPicPr>
          <p:cNvPr id="12295" name="Picture 1">
            <a:extLst>
              <a:ext uri="{FF2B5EF4-FFF2-40B4-BE49-F238E27FC236}">
                <a16:creationId xmlns:a16="http://schemas.microsoft.com/office/drawing/2014/main" id="{BE6F2143-92BD-41FA-AFAF-B021009A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1688"/>
            <a:ext cx="282575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Char char="⁻"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tác :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Tập thơ chữ Hán, Nôm (Lưu Hương kí )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Khoảng trên dưới 50 bài thơ Nôm</a:t>
            </a:r>
          </a:p>
          <a:p>
            <a:pPr eaLnBrk="1" hangingPunct="1">
              <a:buFont typeface="Tahoma" panose="020B0604030504040204" pitchFamily="34" charset="0"/>
              <a:buChar char="⁃"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thơ: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Trữ tình, đằm thắm, chua xót 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Trào phúng, hóm hính, sâu cay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Ngôn ngữ bình dị, trong sáng,biểu cảm giàu cá tính   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05836-8FE4-497A-BB2C-3B7A9DE4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3962400"/>
          </a:xfrm>
          <a:prstGeom prst="rect">
            <a:avLst/>
          </a:prstGeom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232150" y="3269159"/>
            <a:ext cx="2502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trầu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38200" y="3886200"/>
            <a:ext cx="800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vi-VN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 của xuân Hương mới quyết rồi. Có phải duyên nhau thì thắm lại, Đừng xanh như lá bạc như vôi.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4038600" cy="990600"/>
          </a:xfrm>
        </p:spPr>
        <p:txBody>
          <a:bodyPr/>
          <a:lstStyle/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đầu  </a:t>
            </a:r>
            <a:r>
              <a:rPr lang="en-US" dirty="0">
                <a:latin typeface=".VnTime" pitchFamily="34" charset="0"/>
              </a:rPr>
              <a:t>						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“Quả cau nho nhỏ miếng trầu hôi”</a:t>
            </a:r>
          </a:p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thiếu hình ảnh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miếng trầu </a:t>
            </a:r>
            <a:endParaRPr 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95400" y="4350653"/>
            <a:ext cx="53340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 ngữ:</a:t>
            </a:r>
            <a:endParaRPr lang="en-US" alt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là đầu câu truyện.</a:t>
            </a:r>
          </a:p>
          <a:p>
            <a:pPr marL="457200" indent="-457200">
              <a:buFontTx/>
              <a:buChar char="-"/>
              <a:defRPr/>
            </a:pP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người.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6101350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dao: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cau nho nhỏ 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vỏ vân vân 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 anh học gần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 anh học xa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chồng từ thuở mười ba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năm mười tám thiếp đã năm con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 đường thiếp hãy còn son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 thiếp đã năm con cùng chàng ...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57200"/>
            <a:ext cx="45513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419100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724400" y="5334000"/>
            <a:ext cx="399732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vườn hái quả cau xanh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ra làm sáu mời anh xơi trầu 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84EE6-96B7-4B73-9668-41884D8D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3400"/>
            <a:ext cx="3353091" cy="33530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4038600" cy="914400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</a:t>
            </a:r>
            <a:r>
              <a:rPr lang="en-US" dirty="0">
                <a:latin typeface=".VnTime" pitchFamily="34" charset="0"/>
              </a:rPr>
              <a:t>	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200400" y="2590800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xoàng xĩnh</a:t>
            </a:r>
            <a:r>
              <a:rPr lang="en-US" altLang="en-US" sz="18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3121818"/>
            <a:ext cx="541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i="1" dirty="0">
                <a:latin typeface=".VnTime" panose="020B7200000000000000" pitchFamily="34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“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Này của Xuân Hương mới quy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rồi”</a:t>
            </a:r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04538" y="4132074"/>
            <a:ext cx="56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mời trầu </a:t>
            </a:r>
            <a:r>
              <a:rPr lang="vi-V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thân mật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295400" y="49530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993300"/>
                </a:solidFill>
                <a:latin typeface=".VnTime" panose="020B7200000000000000" pitchFamily="34" charset="0"/>
              </a:rPr>
              <a:t>      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11271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04800" y="4800600"/>
            <a:ext cx="495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.VnTime" panose="020B7200000000000000" pitchFamily="34" charset="0"/>
              </a:rPr>
              <a:t>   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phân nhỏ nhoi và và sự ý thức 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trị của người phụ nữ trong xhpk.</a:t>
            </a:r>
            <a:endParaRPr lang="en-US" altLang="en-US" b="1" dirty="0">
              <a:solidFill>
                <a:srgbClr val="00FF00"/>
              </a:solidFill>
              <a:latin typeface=".VnTime" panose="020B7200000000000000" pitchFamily="34" charset="0"/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3810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Hai câu thơ </a:t>
            </a:r>
            <a:r>
              <a:rPr lang="en-US" dirty="0">
                <a:latin typeface=".VnTime" pitchFamily="34" charset="0"/>
              </a:rPr>
              <a:t>					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latin typeface=".VnTime" pitchFamily="34" charset="0"/>
              </a:rPr>
              <a:t>     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“Quả cau nho nhỏ miếng trầu hôi”</a:t>
            </a:r>
            <a:endParaRPr lang="vi-VN" dirty="0">
              <a:latin typeface=".VnTime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latin typeface=".VnTime" pitchFamily="34" charset="0"/>
              </a:rPr>
              <a:t>	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ảnh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miếng trầu </a:t>
            </a:r>
            <a:endParaRPr lang="en-US" dirty="0">
              <a:solidFill>
                <a:srgbClr val="993300"/>
              </a:solidFill>
              <a:latin typeface=".VnTime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AEB21B-F3FC-423C-BB2E-AFD3937E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78" y="3733800"/>
            <a:ext cx="3080657" cy="31884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26" grpId="0"/>
      <p:bldP spid="645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9.8|2.3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0.7|2.8|0.7|0.7|0.8|2.4|1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0.6|3.6|1.4|2.7|1.3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1.4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5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1.9|1.1|1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1.2|0.6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4|0.9|1.3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Moi trau</Template>
  <TotalTime>158</TotalTime>
  <Words>837</Words>
  <PresentationFormat>On-screen Show (4:3)</PresentationFormat>
  <Paragraphs>83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#9Slide05 Filmotype Honey</vt:lpstr>
      <vt:lpstr>.VnAristote</vt:lpstr>
      <vt:lpstr>.VnTime</vt:lpstr>
      <vt:lpstr>.VnTimeH</vt:lpstr>
      <vt:lpstr>Arial</vt:lpstr>
      <vt:lpstr>Tahoma</vt:lpstr>
      <vt:lpstr>Times New Roman</vt:lpstr>
      <vt:lpstr>VNI-Times</vt:lpstr>
      <vt:lpstr>Wingdings</vt:lpstr>
      <vt:lpstr>Textured</vt:lpstr>
      <vt:lpstr>Maple</vt:lpstr>
      <vt:lpstr>1_Textured</vt:lpstr>
      <vt:lpstr>V¨n bản 1:              Mêi trÇu                        Hå Xu©n H­¬ng</vt:lpstr>
      <vt:lpstr>PowerPoint Presentation</vt:lpstr>
      <vt:lpstr>PowerPoint Presentation</vt:lpstr>
      <vt:lpstr>PowerPoint Presentation</vt:lpstr>
      <vt:lpstr>PowerPoint Presentation</vt:lpstr>
      <vt:lpstr>1. Phân tích </vt:lpstr>
      <vt:lpstr>PowerPoint Presentation</vt:lpstr>
      <vt:lpstr>PowerPoint Presentation</vt:lpstr>
      <vt:lpstr>1. Phân tích </vt:lpstr>
      <vt:lpstr>Có phải duyên nhau thì thắm lại,  Đừng xanh như lá bạc như vôi. </vt:lpstr>
      <vt:lpstr>PowerPoint Presentation</vt:lpstr>
      <vt:lpstr>2. Chủ đề</vt:lpstr>
      <vt:lpstr>1.Bài thơ Mời Trầu thuộc phương thức biểu đạt chính nào? a. Tự sự      b. Biểu cảm   c. Miêu tả    d. Nghị luận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2023-06-27T15:18:46Z</dcterms:created>
  <dcterms:modified xsi:type="dcterms:W3CDTF">2023-06-29T13:16:30Z</dcterms:modified>
</cp:coreProperties>
</file>