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46FD-1791-4D30-9568-852D4C606F4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5EF5-9747-4853-B0A5-9F49B04AC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0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0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0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96F6-B364-4FF1-AD6C-1D1FCEF9E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38A-0A93-4BA0-B7D1-7826C0C643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D98-B0E0-4BF7-AB67-2C9E43E43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F639-5AEB-4E4D-B149-D72FDB44C8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5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F3EB-9BCD-4B6E-A46F-CC8726C11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3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B698-5208-44EF-87F7-75FD445BA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2AC0-DA0E-4652-AE38-2E3F1ABEA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A18-9D9F-483B-8FF4-9F38A99B6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8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8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E4E-6982-46EB-8D38-89B7BEFA4E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1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2E96-B79C-48D2-A779-7E7318350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3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1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fld id="{8B847C50-DEB7-407C-BD7B-DBF91D3E6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850"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8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qkkich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D21336F9-D412-4481-B89A-09C8C1BCF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05" y="1791807"/>
            <a:ext cx="1171058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36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NĂNG LƯỢNG LIÊN KẾT HẠT NHÂN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 ỨNG HẠT 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DC78D3-C09F-4361-B913-3A837621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809" y="4078216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3FA5343-9B17-4CD2-8B15-FBEEBF50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8" y="714589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B1CCDAE-07B7-4A97-8244-BF13DCB68010}"/>
              </a:ext>
            </a:extLst>
          </p:cNvPr>
          <p:cNvSpPr/>
          <p:nvPr/>
        </p:nvSpPr>
        <p:spPr>
          <a:xfrm>
            <a:off x="4650483" y="531241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8625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1261" y="705406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28850"/>
            <a:r>
              <a:rPr lang="en-US" sz="54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E55-D8AE-4727-8549-E9D3FE8DF7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0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4" y="762000"/>
            <a:ext cx="10567147" cy="55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6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113" y="2760242"/>
            <a:ext cx="60928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 chất:</a:t>
            </a:r>
            <a:endParaRPr lang="vi-VN" sz="2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vi-VN" sz="2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≈ 10</a:t>
            </a:r>
            <a:r>
              <a:rPr lang="vi-VN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m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28" y="343042"/>
            <a:ext cx="24336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Lực hạt nhân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813153"/>
            <a:ext cx="6934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8850"/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 niệm: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nuclôn trong hạt nhân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829" y="1844450"/>
            <a:ext cx="609282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hông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lực tĩnh điện hay lực hấp dẫn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44708"/>
            <a:ext cx="4172653" cy="24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10272"/>
            <a:ext cx="4794942" cy="29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28" y="109693"/>
            <a:ext cx="3354073" cy="31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850" y="1382291"/>
            <a:ext cx="6468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8850"/>
            <a:r>
              <a:rPr lang="vi-VN" sz="2400">
                <a:solidFill>
                  <a:prstClr val="white"/>
                </a:solidFill>
              </a:rPr>
              <a:t> </a:t>
            </a:r>
            <a:r>
              <a:rPr lang="vi-VN" sz="2400" dirty="0">
                <a:solidFill>
                  <a:prstClr val="white"/>
                </a:solidFill>
              </a:rPr>
              <a:t> Khối lượng của hạt nhân luôn nhỏ hơn tổng khối lượng của các nuclôn tạo thành hạt nhân đó. Độ chênh lệch giữa 2 khối lượng đó gọi là độ hụt khối (∆m) của hạt nhân:</a:t>
            </a:r>
          </a:p>
          <a:p>
            <a:pPr defTabSz="1228850"/>
            <a:r>
              <a:rPr lang="vi-VN" sz="2400" dirty="0">
                <a:solidFill>
                  <a:prstClr val="white"/>
                </a:solidFill>
              </a:rPr>
              <a:t> 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792" y="318422"/>
            <a:ext cx="538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400" b="1" dirty="0">
                <a:solidFill>
                  <a:srgbClr val="FFFF00"/>
                </a:solidFill>
              </a:rPr>
              <a:t>2.</a:t>
            </a:r>
            <a:r>
              <a:rPr lang="vi-VN" sz="2400" b="1" dirty="0">
                <a:solidFill>
                  <a:srgbClr val="FFFF00"/>
                </a:solidFill>
              </a:rPr>
              <a:t>Năng lượng liên kết của hạt nhân.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030" y="3034380"/>
            <a:ext cx="4404411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defTabSz="1228850"/>
            <a:r>
              <a:rPr lang="vi-VN" sz="2400" dirty="0">
                <a:solidFill>
                  <a:prstClr val="white"/>
                </a:solidFill>
              </a:rPr>
              <a:t>  ∆m = (Z.m</a:t>
            </a:r>
            <a:r>
              <a:rPr lang="vi-VN" sz="2400" baseline="-25000" dirty="0">
                <a:solidFill>
                  <a:prstClr val="white"/>
                </a:solidFill>
              </a:rPr>
              <a:t>p</a:t>
            </a:r>
            <a:r>
              <a:rPr lang="vi-VN" sz="2400" dirty="0">
                <a:solidFill>
                  <a:prstClr val="white"/>
                </a:solidFill>
              </a:rPr>
              <a:t> + (A - Z) m</a:t>
            </a:r>
            <a:r>
              <a:rPr lang="vi-VN" sz="2400" baseline="-25000" dirty="0">
                <a:solidFill>
                  <a:prstClr val="white"/>
                </a:solidFill>
              </a:rPr>
              <a:t>n</a:t>
            </a:r>
            <a:r>
              <a:rPr lang="vi-VN" sz="2400" dirty="0">
                <a:solidFill>
                  <a:prstClr val="white"/>
                </a:solidFill>
              </a:rPr>
              <a:t> ) - m</a:t>
            </a:r>
            <a:r>
              <a:rPr lang="vi-VN" sz="2400" baseline="-25000" dirty="0">
                <a:solidFill>
                  <a:prstClr val="white"/>
                </a:solidFill>
              </a:rPr>
              <a:t>X</a:t>
            </a:r>
            <a:endParaRPr lang="vi-VN" sz="2400" dirty="0">
              <a:solidFill>
                <a:prstClr val="white"/>
              </a:solidFill>
            </a:endParaRPr>
          </a:p>
        </p:txBody>
      </p:sp>
      <p:pic>
        <p:nvPicPr>
          <p:cNvPr id="8195" name="Picture 3" descr="C:\Users\SONY\Desktop\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1"/>
            <a:ext cx="4003811" cy="17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7" t="27397" r="12183" b="17310"/>
          <a:stretch/>
        </p:blipFill>
        <p:spPr bwMode="auto">
          <a:xfrm>
            <a:off x="8339703" y="2969652"/>
            <a:ext cx="2643537" cy="298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1030" y="3897496"/>
          <a:ext cx="6934200" cy="11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8840" imgH="482400" progId="Equation.DSMT4">
                  <p:embed/>
                </p:oleObj>
              </mc:Choice>
              <mc:Fallback>
                <p:oleObj name="Equation" r:id="rId5" imgW="2958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030" y="3897496"/>
                        <a:ext cx="6934200" cy="113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5402" y="850357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vi-VN" sz="2400">
                <a:solidFill>
                  <a:prstClr val="white"/>
                </a:solidFill>
              </a:rPr>
              <a:t> </a:t>
            </a:r>
            <a:r>
              <a:rPr lang="en-US" sz="2400">
                <a:solidFill>
                  <a:prstClr val="white"/>
                </a:solidFill>
              </a:rPr>
              <a:t>a. </a:t>
            </a:r>
            <a:r>
              <a:rPr lang="vi-VN" sz="2400" b="1">
                <a:solidFill>
                  <a:prstClr val="white"/>
                </a:solidFill>
              </a:rPr>
              <a:t>Độ hụt khối:</a:t>
            </a:r>
            <a:endParaRPr lang="en-US" sz="240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2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65" r="171"/>
          <a:stretch/>
        </p:blipFill>
        <p:spPr>
          <a:xfrm>
            <a:off x="7072134" y="568874"/>
            <a:ext cx="4164390" cy="19884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179" y="1192652"/>
            <a:ext cx="6092825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vi-VN" sz="2500">
                <a:solidFill>
                  <a:prstClr val="white"/>
                </a:solidFill>
                <a:latin typeface="Times New Roman" panose="02020603050405020304" pitchFamily="18" charset="0"/>
              </a:rPr>
              <a:t> </a:t>
            </a: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</a:t>
            </a:r>
            <a:r>
              <a:rPr lang="en-US" sz="2500" dirty="0" err="1">
                <a:solidFill>
                  <a:prstClr val="white"/>
                </a:solidFill>
              </a:rPr>
              <a:t>là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dirty="0" err="1">
                <a:solidFill>
                  <a:prstClr val="white"/>
                </a:solidFill>
              </a:rPr>
              <a:t>năng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dirty="0" err="1">
                <a:solidFill>
                  <a:prstClr val="white"/>
                </a:solidFill>
              </a:rPr>
              <a:t>lượng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dirty="0" err="1">
                <a:solidFill>
                  <a:prstClr val="white"/>
                </a:solidFill>
              </a:rPr>
              <a:t>tối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dirty="0" err="1">
                <a:solidFill>
                  <a:prstClr val="white"/>
                </a:solidFill>
              </a:rPr>
              <a:t>thiểu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dirty="0" err="1">
                <a:solidFill>
                  <a:prstClr val="white"/>
                </a:solidFill>
              </a:rPr>
              <a:t>cần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dirty="0" err="1">
                <a:solidFill>
                  <a:prstClr val="white"/>
                </a:solidFill>
              </a:rPr>
              <a:t>thiết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r>
              <a:rPr lang="en-US" sz="2500" err="1">
                <a:solidFill>
                  <a:prstClr val="white"/>
                </a:solidFill>
              </a:rPr>
              <a:t>để</a:t>
            </a:r>
            <a:r>
              <a:rPr lang="en-US" sz="2500">
                <a:solidFill>
                  <a:prstClr val="white"/>
                </a:solidFill>
              </a:rPr>
              <a:t> tách hạt nhân thành </a:t>
            </a:r>
            <a:r>
              <a:rPr lang="en-US" sz="2500" err="1">
                <a:solidFill>
                  <a:prstClr val="white"/>
                </a:solidFill>
              </a:rPr>
              <a:t>các</a:t>
            </a:r>
            <a:r>
              <a:rPr lang="en-US" sz="2500">
                <a:solidFill>
                  <a:prstClr val="white"/>
                </a:solidFill>
              </a:rPr>
              <a:t> nuclon riêng rẽ</a:t>
            </a:r>
            <a:endParaRPr lang="vi-VN" sz="25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338043"/>
            <a:ext cx="538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400" b="1" dirty="0">
                <a:solidFill>
                  <a:srgbClr val="FFFF00"/>
                </a:solidFill>
              </a:rPr>
              <a:t>2.</a:t>
            </a:r>
            <a:r>
              <a:rPr lang="vi-VN" sz="2400" b="1" dirty="0">
                <a:solidFill>
                  <a:srgbClr val="FFFF00"/>
                </a:solidFill>
              </a:rPr>
              <a:t>Năng lượng liên </a:t>
            </a:r>
            <a:r>
              <a:rPr lang="vi-VN" sz="2400" b="1">
                <a:solidFill>
                  <a:srgbClr val="FFFF00"/>
                </a:solidFill>
              </a:rPr>
              <a:t>kết của hạt </a:t>
            </a:r>
            <a:r>
              <a:rPr lang="vi-VN" sz="2400" b="1" dirty="0">
                <a:solidFill>
                  <a:srgbClr val="FFFF00"/>
                </a:solidFill>
              </a:rPr>
              <a:t>nhân.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911" y="2080250"/>
            <a:ext cx="57133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W</a:t>
            </a:r>
            <a:r>
              <a:rPr lang="vi-VN" sz="2500" baseline="-25000" dirty="0">
                <a:solidFill>
                  <a:prstClr val="white"/>
                </a:solidFill>
                <a:latin typeface="Times New Roman" panose="02020603050405020304" pitchFamily="18" charset="0"/>
              </a:rPr>
              <a:t>lk</a:t>
            </a: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= [Z.m</a:t>
            </a:r>
            <a:r>
              <a:rPr lang="vi-VN" sz="2500" baseline="-25000" dirty="0">
                <a:solidFill>
                  <a:prstClr val="white"/>
                </a:solidFill>
                <a:latin typeface="Times New Roman" panose="02020603050405020304" pitchFamily="18" charset="0"/>
              </a:rPr>
              <a:t>p</a:t>
            </a: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+ (A - Z) m</a:t>
            </a:r>
            <a:r>
              <a:rPr lang="vi-VN" sz="2500" baseline="-25000" dirty="0">
                <a:solidFill>
                  <a:prstClr val="white"/>
                </a:solidFill>
                <a:latin typeface="Times New Roman" panose="02020603050405020304" pitchFamily="18" charset="0"/>
              </a:rPr>
              <a:t>n</a:t>
            </a: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- m</a:t>
            </a:r>
            <a:r>
              <a:rPr lang="vi-VN" sz="2500" baseline="-25000" dirty="0">
                <a:solidFill>
                  <a:prstClr val="white"/>
                </a:solidFill>
                <a:latin typeface="Times New Roman" panose="02020603050405020304" pitchFamily="18" charset="0"/>
              </a:rPr>
              <a:t>X</a:t>
            </a: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] c</a:t>
            </a:r>
            <a:r>
              <a:rPr lang="vi-VN" sz="2500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= ∆m.c</a:t>
            </a:r>
            <a:r>
              <a:rPr lang="vi-VN" sz="2500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endParaRPr lang="vi-VN" sz="25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4708"/>
            <a:ext cx="4938068" cy="277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5179" y="3109234"/>
          <a:ext cx="9129822" cy="75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0" imgH="241200" progId="Equation.DSMT4">
                  <p:embed/>
                </p:oleObj>
              </mc:Choice>
              <mc:Fallback>
                <p:oleObj name="Equation" r:id="rId5" imgW="368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79" y="3109234"/>
                        <a:ext cx="9129822" cy="75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95179" y="799708"/>
            <a:ext cx="405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400">
                <a:solidFill>
                  <a:prstClr val="white"/>
                </a:solidFill>
              </a:rPr>
              <a:t>b.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vi-VN" sz="2400" b="1">
                <a:solidFill>
                  <a:prstClr val="white"/>
                </a:solidFill>
              </a:rPr>
              <a:t>Năng lượng liên kết W</a:t>
            </a:r>
            <a:r>
              <a:rPr lang="vi-VN" sz="2400" b="1" baseline="-25000">
                <a:solidFill>
                  <a:prstClr val="white"/>
                </a:solidFill>
              </a:rPr>
              <a:t>lk</a:t>
            </a:r>
            <a:r>
              <a:rPr lang="vi-VN" sz="2400" b="1">
                <a:solidFill>
                  <a:prstClr val="white"/>
                </a:solidFill>
              </a:rPr>
              <a:t>:</a:t>
            </a:r>
            <a:endParaRPr lang="en-US" sz="240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6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125" y="1280814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</a:rPr>
              <a:t> 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 là đại lượng đặc trưng cho độ bền vững của hạt nhân,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nuclôn</a:t>
            </a:r>
            <a:endParaRPr lang="vi-VN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305242"/>
            <a:ext cx="538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400" b="1" dirty="0">
                <a:solidFill>
                  <a:srgbClr val="FFFF00"/>
                </a:solidFill>
              </a:rPr>
              <a:t>2.</a:t>
            </a:r>
            <a:r>
              <a:rPr lang="vi-VN" sz="2400" b="1" dirty="0">
                <a:solidFill>
                  <a:srgbClr val="FFFF00"/>
                </a:solidFill>
              </a:rPr>
              <a:t>Năng lượng liên kết của hạt </a:t>
            </a:r>
            <a:r>
              <a:rPr lang="vi-VN" sz="2400" b="1">
                <a:solidFill>
                  <a:srgbClr val="FFFF00"/>
                </a:solidFill>
              </a:rPr>
              <a:t>nhân.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676" y="4767504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W</a:t>
            </a:r>
            <a:r>
              <a:rPr lang="vi-VN" sz="2400" baseline="-25000" dirty="0">
                <a:solidFill>
                  <a:prstClr val="white"/>
                </a:solidFill>
                <a:latin typeface="Times New Roman" panose="02020603050405020304" pitchFamily="18" charset="0"/>
              </a:rPr>
              <a:t>lkr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 càng lớn hạt nhân càng bền vững. Những hạt nhân bền vững ở khoảng giữa của bảng tuần hoàn 50 &lt; A &lt; 80.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87" y="2792256"/>
            <a:ext cx="1024892" cy="77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LỜI GIẢI] Trên hình là đồ thị biểu diễn sự biến thiên của năng lư - Tự Học  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36" y="3200400"/>
            <a:ext cx="5368865" cy="34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8344" y="3693622"/>
          <a:ext cx="5207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2280" imgH="393480" progId="Equation.DSMT4">
                  <p:embed/>
                </p:oleObj>
              </mc:Choice>
              <mc:Fallback>
                <p:oleObj name="Equation" r:id="rId5" imgW="222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44" y="3693622"/>
                        <a:ext cx="5207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1" y="819149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400">
                <a:solidFill>
                  <a:prstClr val="white"/>
                </a:solidFill>
              </a:rPr>
              <a:t> c,</a:t>
            </a:r>
            <a:r>
              <a:rPr lang="vi-VN" sz="240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>
                <a:solidFill>
                  <a:prstClr val="white"/>
                </a:solidFill>
                <a:latin typeface="Times New Roman" panose="02020603050405020304" pitchFamily="18" charset="0"/>
              </a:rPr>
              <a:t>Năng lượng liên kết </a:t>
            </a:r>
            <a:r>
              <a:rPr lang="en-US" sz="2400" b="1">
                <a:solidFill>
                  <a:prstClr val="white"/>
                </a:solidFill>
              </a:rPr>
              <a:t>riêng </a:t>
            </a:r>
            <a:r>
              <a:rPr lang="vi-VN" sz="2400" b="1">
                <a:solidFill>
                  <a:prstClr val="white"/>
                </a:solidFill>
                <a:latin typeface="Times New Roman" panose="02020603050405020304" pitchFamily="18" charset="0"/>
              </a:rPr>
              <a:t>W</a:t>
            </a:r>
            <a:r>
              <a:rPr lang="vi-VN" sz="2400" b="1" baseline="-25000">
                <a:solidFill>
                  <a:prstClr val="white"/>
                </a:solidFill>
                <a:latin typeface="Times New Roman" panose="02020603050405020304" pitchFamily="18" charset="0"/>
              </a:rPr>
              <a:t>lk</a:t>
            </a:r>
            <a:r>
              <a:rPr lang="en-US" sz="2400" b="1" baseline="-25000">
                <a:solidFill>
                  <a:prstClr val="white"/>
                </a:solidFill>
              </a:rPr>
              <a:t>r</a:t>
            </a:r>
            <a:r>
              <a:rPr lang="vi-VN" sz="2400" b="1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874" y="1447801"/>
            <a:ext cx="5368865" cy="1578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5610" y="2336910"/>
            <a:ext cx="6092825" cy="14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9331" rIns="31740" bIns="88872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prstClr val="white"/>
                </a:solidFill>
                <a:latin typeface="Open Sans"/>
                <a:cs typeface="Arial" pitchFamily="34" charset="0"/>
              </a:rPr>
              <a:t>  +) Phản ứng hạt nhân tự phát (phóng xạ)</a:t>
            </a:r>
            <a:endParaRPr lang="en-US" sz="25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prstClr val="white"/>
                </a:solidFill>
                <a:latin typeface="Open Sans"/>
                <a:cs typeface="Arial" pitchFamily="34" charset="0"/>
              </a:rPr>
              <a:t>                A → B + C</a:t>
            </a:r>
            <a:endParaRPr lang="en-US" sz="25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prstClr val="white"/>
                </a:solidFill>
                <a:latin typeface="Open Sans"/>
                <a:cs typeface="Arial" pitchFamily="34" charset="0"/>
              </a:rPr>
              <a:t> </a:t>
            </a:r>
            <a:endParaRPr lang="en-US" sz="25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335549"/>
            <a:ext cx="4597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Phản</a:t>
            </a:r>
            <a:r>
              <a:rPr lang="en-US" sz="24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ứng</a:t>
            </a:r>
            <a:r>
              <a:rPr lang="en-US" sz="24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Open Sans"/>
                <a:cs typeface="Arial" pitchFamily="34" charset="0"/>
              </a:rPr>
              <a:t>nhân</a:t>
            </a:r>
            <a:endParaRPr lang="en-US" sz="2400" b="1" dirty="0">
              <a:solidFill>
                <a:srgbClr val="FFFF00"/>
              </a:solidFill>
              <a:latin typeface="Open Sans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898056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- </a:t>
            </a:r>
            <a:r>
              <a:rPr lang="en-US" sz="2400" b="1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Khái</a:t>
            </a:r>
            <a:r>
              <a:rPr lang="en-US" sz="2400" b="1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niệm</a:t>
            </a:r>
            <a:r>
              <a:rPr lang="en-US" sz="2400" b="1" dirty="0">
                <a:solidFill>
                  <a:prstClr val="white"/>
                </a:solidFill>
                <a:latin typeface="Open Sans"/>
                <a:cs typeface="Arial" pitchFamily="34" charset="0"/>
              </a:rPr>
              <a:t>: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phản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ứng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hạt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mọi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quá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trình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dẫn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đến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biến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Open Sans"/>
                <a:cs typeface="Arial" pitchFamily="34" charset="0"/>
              </a:rPr>
              <a:t>đổi</a:t>
            </a:r>
            <a:r>
              <a:rPr lang="en-US" sz="2400" dirty="0">
                <a:solidFill>
                  <a:prstClr val="white"/>
                </a:solidFill>
                <a:latin typeface="Open Sans"/>
                <a:cs typeface="Arial" pitchFamily="34" charset="0"/>
              </a:rPr>
              <a:t> </a:t>
            </a:r>
            <a:r>
              <a:rPr lang="en-US" sz="2400" err="1">
                <a:solidFill>
                  <a:prstClr val="white"/>
                </a:solidFill>
                <a:latin typeface="Open Sans"/>
                <a:cs typeface="Arial" pitchFamily="34" charset="0"/>
              </a:rPr>
              <a:t>hạt</a:t>
            </a:r>
            <a:r>
              <a:rPr lang="en-US" sz="2400">
                <a:solidFill>
                  <a:prstClr val="white"/>
                </a:solidFill>
                <a:latin typeface="Open Sans"/>
                <a:cs typeface="Arial" pitchFamily="34" charset="0"/>
              </a:rPr>
              <a:t> nhân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7" y="2125786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7160" y="3538757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white"/>
                </a:solidFill>
                <a:latin typeface="Open Sans"/>
                <a:cs typeface="Arial" pitchFamily="34" charset="0"/>
              </a:rPr>
              <a:t>+) Phản ứng hạt nhân kích thích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white"/>
                </a:solidFill>
                <a:latin typeface="Open Sans"/>
                <a:cs typeface="Arial" pitchFamily="34" charset="0"/>
              </a:rPr>
              <a:t>                A + B → C + D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4290229"/>
            <a:ext cx="6216891" cy="1888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802149"/>
            <a:ext cx="33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en-US" sz="2400">
                <a:solidFill>
                  <a:prstClr val="white"/>
                </a:solidFill>
                <a:latin typeface="Open Sans"/>
                <a:cs typeface="Arial" pitchFamily="34" charset="0"/>
              </a:rPr>
              <a:t>- </a:t>
            </a:r>
            <a:r>
              <a:rPr lang="en-US" sz="2400" b="1">
                <a:solidFill>
                  <a:prstClr val="white"/>
                </a:solidFill>
                <a:latin typeface="Open Sans"/>
                <a:cs typeface="Arial" pitchFamily="34" charset="0"/>
              </a:rPr>
              <a:t>Phân loại:</a:t>
            </a:r>
            <a:r>
              <a:rPr lang="en-US" sz="2400">
                <a:solidFill>
                  <a:prstClr val="white"/>
                </a:solidFill>
                <a:latin typeface="Open Sans"/>
                <a:cs typeface="Arial" pitchFamily="34" charset="0"/>
              </a:rPr>
              <a:t> gồm 2 loại</a:t>
            </a:r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9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9888" y="740306"/>
            <a:ext cx="5874996" cy="257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9331" rIns="31740" bIns="88872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   - 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(z):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   - 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nuclôn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A):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   - 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(p=mv):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   - 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(E= mc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+W</a:t>
            </a:r>
            <a:r>
              <a:rPr lang="en-US" sz="25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4" name="AutoShape 2" descr="Năng lượng liên kết của hạt nhân. Phản ứng hạt nhân - Lý thuyết Vật Lý 12 đầy đủ"/>
          <p:cNvSpPr>
            <a:spLocks noChangeAspect="1" noChangeArrowheads="1"/>
          </p:cNvSpPr>
          <p:nvPr/>
        </p:nvSpPr>
        <p:spPr bwMode="auto">
          <a:xfrm>
            <a:off x="65088" y="4405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AutoShape 3" descr="Năng lượng liên kết của hạt nhân. Phản ứng hạt nhân - Lý thuyết Vật Lý 12 đầy đủ"/>
          <p:cNvSpPr>
            <a:spLocks noChangeAspect="1" noChangeArrowheads="1"/>
          </p:cNvSpPr>
          <p:nvPr/>
        </p:nvSpPr>
        <p:spPr bwMode="auto">
          <a:xfrm>
            <a:off x="65088" y="5972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286" y="324809"/>
            <a:ext cx="7133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6393" r="8870" b="58721"/>
          <a:stretch/>
        </p:blipFill>
        <p:spPr bwMode="auto">
          <a:xfrm>
            <a:off x="580347" y="3014925"/>
            <a:ext cx="6158475" cy="139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8456"/>
            <a:ext cx="4619872" cy="308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0" y="2671583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28850"/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∆E &lt; 0: 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phản ứng thu năng lượng |∆E|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462" y="277519"/>
            <a:ext cx="4779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9" y="4256527"/>
            <a:ext cx="4706246" cy="24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87" y="256973"/>
            <a:ext cx="5867399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86" y="3374816"/>
            <a:ext cx="5867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1290" y="1212244"/>
            <a:ext cx="3033203" cy="46166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defTabSz="1228850"/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∆E = (m</a:t>
            </a:r>
            <a:r>
              <a:rPr lang="vi-VN" sz="240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- m</a:t>
            </a:r>
            <a:r>
              <a:rPr lang="vi-VN" sz="240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c</a:t>
            </a:r>
            <a:r>
              <a:rPr lang="vi-VN" sz="2400" baseline="30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879" y="1751160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8850"/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 ∆E là năng lượng phản ứng</a:t>
            </a:r>
            <a:endParaRPr lang="vi-VN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676" y="2265448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28850"/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40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∆E &gt; 0: </a:t>
            </a:r>
            <a:endParaRPr 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phản ứng tỏa năng lượng ∆E</a:t>
            </a:r>
            <a:endParaRPr lang="vi-VN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6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2.5|18.2|13.4|22.7|23.3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0.5|4.4|3.9|3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7.8|4|15.4|20.9|2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3|9.7|4.9|14.1|16.1|2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5|7.6|4.6|2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6.4|3.5|8.4|9|13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611</Words>
  <PresentationFormat>Màn hình rộng</PresentationFormat>
  <Paragraphs>66</Paragraphs>
  <Slides>10</Slides>
  <Notes>3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Times New Roman</vt:lpstr>
      <vt:lpstr>1_Office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2021-05-27T09:53:30Z</dcterms:created>
  <dcterms:modified xsi:type="dcterms:W3CDTF">2021-09-15T04:54:21Z</dcterms:modified>
</cp:coreProperties>
</file>