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0"/>
  </p:notesMasterIdLst>
  <p:sldIdLst>
    <p:sldId id="639" r:id="rId3"/>
    <p:sldId id="657" r:id="rId4"/>
    <p:sldId id="658" r:id="rId5"/>
    <p:sldId id="659" r:id="rId6"/>
    <p:sldId id="660" r:id="rId7"/>
    <p:sldId id="661" r:id="rId8"/>
    <p:sldId id="662" r:id="rId9"/>
  </p:sldIdLst>
  <p:sldSz cx="24384000" cy="13716000"/>
  <p:notesSz cx="6858000" cy="9144000"/>
  <p:custDataLst>
    <p:tags r:id="rId1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3E2EC"/>
    <a:srgbClr val="DDDDDD"/>
    <a:srgbClr val="242452"/>
    <a:srgbClr val="3333FF"/>
    <a:srgbClr val="E7F7FF"/>
    <a:srgbClr val="D6F7FE"/>
    <a:srgbClr val="EEF7E9"/>
    <a:srgbClr val="135F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35" autoAdjust="0"/>
    <p:restoredTop sz="94139" autoAdjust="0"/>
  </p:normalViewPr>
  <p:slideViewPr>
    <p:cSldViewPr>
      <p:cViewPr varScale="1">
        <p:scale>
          <a:sx n="41" d="100"/>
          <a:sy n="41" d="100"/>
        </p:scale>
        <p:origin x="874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0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6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97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50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51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2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431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16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1751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71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42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0104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4390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738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782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193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01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99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9626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5813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3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024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356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953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3638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576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4781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7682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328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2366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071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6053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7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550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25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7042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505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5774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14" r:id="rId12"/>
    <p:sldLayoutId id="2147483813" r:id="rId13"/>
    <p:sldLayoutId id="2147483812" r:id="rId14"/>
    <p:sldLayoutId id="2147483811" r:id="rId15"/>
    <p:sldLayoutId id="2147483810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99" r:id="rId27"/>
    <p:sldLayoutId id="2147483798" r:id="rId28"/>
    <p:sldLayoutId id="2147483797" r:id="rId29"/>
    <p:sldLayoutId id="2147483796" r:id="rId30"/>
    <p:sldLayoutId id="2147483795" r:id="rId31"/>
    <p:sldLayoutId id="2147483794" r:id="rId32"/>
    <p:sldLayoutId id="2147483793" r:id="rId33"/>
    <p:sldLayoutId id="2147483792" r:id="rId34"/>
    <p:sldLayoutId id="2147483791" r:id="rId35"/>
    <p:sldLayoutId id="2147483790" r:id="rId36"/>
    <p:sldLayoutId id="2147483789" r:id="rId37"/>
    <p:sldLayoutId id="2147483788" r:id="rId38"/>
    <p:sldLayoutId id="2147483787" r:id="rId39"/>
    <p:sldLayoutId id="2147483786" r:id="rId40"/>
    <p:sldLayoutId id="2147483785" r:id="rId41"/>
    <p:sldLayoutId id="2147483784" r:id="rId42"/>
    <p:sldLayoutId id="2147483783" r:id="rId43"/>
    <p:sldLayoutId id="2147483782" r:id="rId44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685800" y="1905000"/>
            <a:ext cx="22680054" cy="11316855"/>
            <a:chOff x="1339982" y="1793812"/>
            <a:chExt cx="22680054" cy="1131685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339982" y="1793812"/>
              <a:ext cx="22680054" cy="11316855"/>
              <a:chOff x="1339982" y="1793812"/>
              <a:chExt cx="22680054" cy="1131685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339982" y="1797127"/>
                <a:ext cx="22680054" cy="9505187"/>
                <a:chOff x="-3774846" y="3448230"/>
                <a:chExt cx="22680054" cy="9505187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774846" y="3448230"/>
                  <a:ext cx="22680054" cy="9505187"/>
                  <a:chOff x="-3774846" y="3448230"/>
                  <a:chExt cx="22680054" cy="9505187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774846" y="3624885"/>
                    <a:ext cx="22680054" cy="9328532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6064382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6257758" y="1793812"/>
                <a:ext cx="1436423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451133" y="1953929"/>
                <a:ext cx="143994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CHƯƠNG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  <a:r>
                  <a: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. 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9" y="5783936"/>
                <a:ext cx="1392454" cy="905660"/>
                <a:chOff x="7459669" y="8063144"/>
                <a:chExt cx="1381118" cy="905764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8052877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69187" y="8161191"/>
                  <a:ext cx="1371600" cy="807717"/>
                  <a:chOff x="7469187" y="8161191"/>
                  <a:chExt cx="1371600" cy="807717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89227" y="784115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58807" y="8260940"/>
                    <a:ext cx="50751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76" name="Group 32"/>
              <p:cNvGrpSpPr/>
              <p:nvPr/>
            </p:nvGrpSpPr>
            <p:grpSpPr>
              <a:xfrm>
                <a:off x="1447807" y="7156718"/>
                <a:ext cx="1406779" cy="742774"/>
                <a:chOff x="7459669" y="5886304"/>
                <a:chExt cx="1395325" cy="742860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6323372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83394" y="5886304"/>
                  <a:ext cx="1371600" cy="742860"/>
                  <a:chOff x="7483394" y="5886304"/>
                  <a:chExt cx="1371600" cy="742860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803433" y="5577604"/>
                    <a:ext cx="731521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41698" y="5886304"/>
                    <a:ext cx="507513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4" y="8450644"/>
                <a:ext cx="1429467" cy="1049624"/>
                <a:chOff x="7459669" y="6012077"/>
                <a:chExt cx="1832924" cy="1049746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6907868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1" name="Group 41"/>
                <p:cNvGrpSpPr/>
                <p:nvPr/>
              </p:nvGrpSpPr>
              <p:grpSpPr>
                <a:xfrm>
                  <a:off x="7516647" y="6012077"/>
                  <a:ext cx="1775946" cy="788557"/>
                  <a:chOff x="7516647" y="6012077"/>
                  <a:chExt cx="1775946" cy="788557"/>
                </a:xfrm>
              </p:grpSpPr>
              <p:sp>
                <p:nvSpPr>
                  <p:cNvPr id="52" name="Round Same Side Corner Rectangle 51"/>
                  <p:cNvSpPr/>
                  <p:nvPr/>
                </p:nvSpPr>
                <p:spPr>
                  <a:xfrm rot="5400000">
                    <a:off x="8010341" y="5518383"/>
                    <a:ext cx="788557" cy="1775946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8104934" y="6041810"/>
                    <a:ext cx="656097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47AD325-66EE-48DB-9F8D-F8AA55258571}"/>
              </a:ext>
            </a:extLst>
          </p:cNvPr>
          <p:cNvGrpSpPr/>
          <p:nvPr/>
        </p:nvGrpSpPr>
        <p:grpSpPr>
          <a:xfrm>
            <a:off x="7050466" y="3057472"/>
            <a:ext cx="15621908" cy="2704711"/>
            <a:chOff x="61141" y="138049"/>
            <a:chExt cx="6776932" cy="924926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1BFECA0-0F89-4852-8E07-B5554B30D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41" y="138049"/>
              <a:ext cx="6776932" cy="824094"/>
            </a:xfrm>
            <a:prstGeom prst="rect">
              <a:avLst/>
            </a:prstGeom>
          </p:spPr>
        </p:pic>
        <p:sp>
          <p:nvSpPr>
            <p:cNvPr id="65" name="TextBox 321">
              <a:extLst>
                <a:ext uri="{FF2B5EF4-FFF2-40B4-BE49-F238E27FC236}">
                  <a16:creationId xmlns:a16="http://schemas.microsoft.com/office/drawing/2014/main" id="{396955DC-F71D-4106-92C3-22C6C10B7400}"/>
                </a:ext>
              </a:extLst>
            </p:cNvPr>
            <p:cNvSpPr txBox="1"/>
            <p:nvPr/>
          </p:nvSpPr>
          <p:spPr>
            <a:xfrm>
              <a:off x="377690" y="190491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24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1112040" y="3097248"/>
            <a:ext cx="8916223" cy="198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6000" b="1" dirty="0">
                <a:solidFill>
                  <a:srgbClr val="FCFFEF"/>
                </a:solidFill>
                <a:latin typeface="Times New Roman" pitchFamily="18" charset="0"/>
                <a:ea typeface="Cascadia Mono"/>
                <a:cs typeface="Times New Roman" pitchFamily="18" charset="0"/>
              </a:rPr>
              <a:t>HOÁN VỊ - CHỈNH HỢP – TỔ HỢP </a:t>
            </a: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en-US" sz="4800" b="1" dirty="0">
                <a:solidFill>
                  <a:srgbClr val="FCFFE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</a:t>
            </a: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en-US" sz="4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3633" y="5924496"/>
            <a:ext cx="304179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HOÁN VỊ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5740" y="7256253"/>
            <a:ext cx="360868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CHỈNH HỢP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599469" y="8565556"/>
            <a:ext cx="246093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TỔ HỢP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ame Side Corner Rectangle 51">
            <a:extLst>
              <a:ext uri="{FF2B5EF4-FFF2-40B4-BE49-F238E27FC236}">
                <a16:creationId xmlns:a16="http://schemas.microsoft.com/office/drawing/2014/main" id="{949BEEBB-D84F-46E5-C027-EF08BEAC47A6}"/>
              </a:ext>
            </a:extLst>
          </p:cNvPr>
          <p:cNvSpPr/>
          <p:nvPr/>
        </p:nvSpPr>
        <p:spPr>
          <a:xfrm rot="5400000">
            <a:off x="1213018" y="9559540"/>
            <a:ext cx="788465" cy="1385031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52">
            <a:extLst>
              <a:ext uri="{FF2B5EF4-FFF2-40B4-BE49-F238E27FC236}">
                <a16:creationId xmlns:a16="http://schemas.microsoft.com/office/drawing/2014/main" id="{D7B08A43-F988-C264-B4C3-990E5341848B}"/>
              </a:ext>
            </a:extLst>
          </p:cNvPr>
          <p:cNvSpPr txBox="1"/>
          <p:nvPr/>
        </p:nvSpPr>
        <p:spPr>
          <a:xfrm>
            <a:off x="1351409" y="9893226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9" name="Rectangle 55">
            <a:extLst>
              <a:ext uri="{FF2B5EF4-FFF2-40B4-BE49-F238E27FC236}">
                <a16:creationId xmlns:a16="http://schemas.microsoft.com/office/drawing/2014/main" id="{5CD05B9D-EE0F-727F-F645-B01C94AE2897}"/>
              </a:ext>
            </a:extLst>
          </p:cNvPr>
          <p:cNvSpPr/>
          <p:nvPr/>
        </p:nvSpPr>
        <p:spPr>
          <a:xfrm>
            <a:off x="2683154" y="9857823"/>
            <a:ext cx="254967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52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56" grpId="0"/>
      <p:bldP spid="4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4011" y="1134646"/>
            <a:ext cx="4891422" cy="878618"/>
            <a:chOff x="224" y="592"/>
            <a:chExt cx="11374" cy="1326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175" y="592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Tình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huống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0CEE1A1-75D0-461B-AF7C-3F18CDA37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027664"/>
              </p:ext>
            </p:extLst>
          </p:nvPr>
        </p:nvGraphicFramePr>
        <p:xfrm>
          <a:off x="-12032" y="1904089"/>
          <a:ext cx="24269792" cy="11811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9792">
                  <a:extLst>
                    <a:ext uri="{9D8B030D-6E8A-4147-A177-3AD203B41FA5}">
                      <a16:colId xmlns:a16="http://schemas.microsoft.com/office/drawing/2014/main" val="442423946"/>
                    </a:ext>
                  </a:extLst>
                </a:gridCol>
              </a:tblGrid>
              <a:tr h="1181191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Tình huống 2: Trong lớp 10T có bốn bạn Tuấn, Hương, Việt, Dung tham gia cuộc thi hùng biện của trường.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Hỏi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bao nhiêu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cách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chọn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a) Hai bạn phụ trách nhóm từ bốn bạn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nêu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b)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 bạn phụ trách nhóm, trong đó có một bạn làm nhóm trưởng, một bạn làm nhóm phó?</a:t>
                      </a:r>
                    </a:p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Hãy cho biết sự khác biệt khi chọn ra hai bạn ở câu TH2a và TH2b.</a:t>
                      </a:r>
                    </a:p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Từ kết quả tính được ở câu TH2b (áp dụng chỉnh hợp), hãy chỉ ra cách tính kết quả ở câu TH2a. </a:t>
                      </a:r>
                      <a:endParaRPr lang="en-US" sz="44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GIẢI</a:t>
                      </a:r>
                      <a:endParaRPr lang="vi-VN" sz="44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Sự khác biệt ở chỗ:</a:t>
                      </a:r>
                    </a:p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Trong câu TH2a: </a:t>
                      </a:r>
                      <a:r>
                        <a:rPr lang="vi-VN" sz="44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 bạn </a:t>
                      </a:r>
                      <a:r>
                        <a:rPr lang="en-US" sz="4400" b="1" kern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được</a:t>
                      </a:r>
                      <a:r>
                        <a:rPr lang="en-US" sz="44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chọn ra </a:t>
                      </a:r>
                      <a:r>
                        <a:rPr lang="en-US" sz="4400" b="1" kern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4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bất</a:t>
                      </a:r>
                      <a:r>
                        <a:rPr lang="en-US" sz="44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kì</a:t>
                      </a:r>
                      <a:r>
                        <a:rPr lang="en-US" sz="44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44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tính</a:t>
                      </a:r>
                      <a:r>
                        <a:rPr lang="en-US" sz="44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đến</a:t>
                      </a:r>
                      <a:r>
                        <a:rPr lang="en-US" sz="44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</a:t>
                      </a:r>
                      <a:r>
                        <a:rPr lang="en-US" sz="44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tự</a:t>
                      </a:r>
                      <a:r>
                        <a:rPr lang="en-US" sz="44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(nếu có xếp thứ tự thì không ảnh hưởng kết quả, tức là chỉ được 1 kết quả);</a:t>
                      </a:r>
                    </a:p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Trong câu TH2b: </a:t>
                      </a:r>
                      <a:r>
                        <a:rPr lang="vi-VN" sz="44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 bạn </a:t>
                      </a:r>
                      <a:r>
                        <a:rPr lang="en-US" sz="4400" b="1" kern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được</a:t>
                      </a:r>
                      <a:r>
                        <a:rPr lang="en-US" sz="44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chọn ra </a:t>
                      </a:r>
                      <a:r>
                        <a:rPr lang="en-US" sz="4400" b="1" kern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4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44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tính</a:t>
                      </a:r>
                      <a:r>
                        <a:rPr lang="en-US" sz="44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đến</a:t>
                      </a:r>
                      <a:r>
                        <a:rPr lang="en-US" sz="44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</a:t>
                      </a:r>
                      <a:r>
                        <a:rPr lang="en-US" sz="44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tự</a:t>
                      </a:r>
                      <a:r>
                        <a:rPr lang="en-US" sz="44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287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581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201803" y="1117622"/>
            <a:ext cx="4891422" cy="1056197"/>
            <a:chOff x="224" y="324"/>
            <a:chExt cx="11374" cy="1594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292" y="3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Tình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huống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3624711"/>
                  </p:ext>
                </p:extLst>
              </p:nvPr>
            </p:nvGraphicFramePr>
            <p:xfrm>
              <a:off x="57104" y="1899499"/>
              <a:ext cx="24056984" cy="116590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56984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165900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4000"/>
                            </a:lnSpc>
                          </a:pP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Tình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huống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2: Trong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lớp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10T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bốn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Tuấn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Hương,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Việt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Dung tham gia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cuộc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thi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hùng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biện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trường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Hỏi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bao nhiêu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</a:t>
                          </a:r>
                        </a:p>
                        <a:p>
                          <a:pPr algn="just">
                            <a:lnSpc>
                              <a:spcPct val="114000"/>
                            </a:lnSpc>
                          </a:pP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a) Hai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phụ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trách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nhóm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từ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bốn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?</a:t>
                          </a:r>
                        </a:p>
                        <a:p>
                          <a:pPr algn="just">
                            <a:lnSpc>
                              <a:spcPct val="114000"/>
                            </a:lnSpc>
                          </a:pP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b) Hai bạn phụ trách nhóm, trong đó có một bạn làm nhóm trưởng, một bạn làm nhóm phó?</a:t>
                          </a:r>
                          <a:endParaRPr lang="en-US" sz="4400" b="1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just">
                            <a:lnSpc>
                              <a:spcPct val="114000"/>
                            </a:lnSpc>
                          </a:pP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Hỏi</a:t>
                          </a:r>
                          <a:endParaRPr lang="vi-VN" sz="4400" b="1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just">
                            <a:lnSpc>
                              <a:spcPct val="114000"/>
                            </a:lnSpc>
                          </a:pP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a)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Hãy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cho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sự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khác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biệt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khi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ra hai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ở câu TH2a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TH2b.</a:t>
                          </a:r>
                        </a:p>
                        <a:p>
                          <a:pPr algn="just">
                            <a:lnSpc>
                              <a:spcPct val="114000"/>
                            </a:lnSpc>
                          </a:pP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b)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Từ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quả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ở câu TH2b (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áp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dụng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chỉnh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),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hãy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chỉ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ra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quả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ở câu TH2a. </a:t>
                          </a:r>
                        </a:p>
                        <a:p>
                          <a:pPr algn="ctr">
                            <a:lnSpc>
                              <a:spcPct val="114000"/>
                            </a:lnSpc>
                          </a:pP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Giải</a:t>
                          </a:r>
                          <a:endParaRPr lang="vi-VN" sz="4400" b="1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just">
                            <a:lnSpc>
                              <a:spcPct val="130000"/>
                            </a:lnSpc>
                          </a:pP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b) Từ chỗ khác biệt ở hai câu TH2a, 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2b chúng ta thấy:</a:t>
                          </a:r>
                          <a:endParaRPr lang="en-US" sz="4400" b="1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just">
                            <a:lnSpc>
                              <a:spcPct val="130000"/>
                            </a:lnSpc>
                          </a:pP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Vì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không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cần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sắp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xếp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thứ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tự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nên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en-US" sz="4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ở </a:t>
                          </a:r>
                          <a:r>
                            <a:rPr lang="en-US" sz="4400" b="1" kern="1200" baseline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câu</a:t>
                          </a:r>
                          <a:r>
                            <a:rPr lang="en-US" sz="4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TH2a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sẽ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giảm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đi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vi-VN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!</m:t>
                              </m:r>
                            </m:oMath>
                          </a14:m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Lần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so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với</a:t>
                          </a:r>
                          <a:r>
                            <a:rPr lang="en-US" sz="4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baseline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việc</a:t>
                          </a:r>
                          <a:r>
                            <a:rPr lang="en-US" sz="4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baseline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en-US" sz="4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baseline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ra</a:t>
                          </a:r>
                          <a:r>
                            <a:rPr lang="en-US" sz="4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baseline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baseline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en-US" sz="4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baseline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4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baseline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sắp</a:t>
                          </a:r>
                          <a:r>
                            <a:rPr lang="en-US" sz="4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baseline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xếp</a:t>
                          </a:r>
                          <a:r>
                            <a:rPr lang="en-US" sz="4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baseline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thứ</a:t>
                          </a:r>
                          <a:r>
                            <a:rPr lang="en-US" sz="4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baseline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tự</a:t>
                          </a:r>
                          <a:r>
                            <a:rPr lang="en-US" sz="4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( ở </a:t>
                          </a:r>
                          <a:r>
                            <a:rPr lang="en-US" sz="4400" b="1" kern="1200" baseline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câu</a:t>
                          </a:r>
                          <a:r>
                            <a:rPr lang="en-US" sz="4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TH2b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</a:t>
                          </a:r>
                          <a:endParaRPr lang="vi-VN" sz="4400" b="1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3624711"/>
                  </p:ext>
                </p:extLst>
              </p:nvPr>
            </p:nvGraphicFramePr>
            <p:xfrm>
              <a:off x="57104" y="1899499"/>
              <a:ext cx="24056984" cy="116590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56984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16590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" t="-888" r="-101" b="-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1335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201803" y="1294538"/>
            <a:ext cx="4891422" cy="879280"/>
            <a:chOff x="224" y="591"/>
            <a:chExt cx="11374" cy="1327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1594" y="591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0CEE1A1-75D0-461B-AF7C-3F18CDA37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871038"/>
              </p:ext>
            </p:extLst>
          </p:nvPr>
        </p:nvGraphicFramePr>
        <p:xfrm>
          <a:off x="372255" y="2331830"/>
          <a:ext cx="23418337" cy="4783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8337">
                  <a:extLst>
                    <a:ext uri="{9D8B030D-6E8A-4147-A177-3AD203B41FA5}">
                      <a16:colId xmlns:a16="http://schemas.microsoft.com/office/drawing/2014/main" val="442423946"/>
                    </a:ext>
                  </a:extLst>
                </a:gridCol>
              </a:tblGrid>
              <a:tr h="44200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Mỗi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cách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chọn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ra 2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ở TH2a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được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gọi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i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tổ</a:t>
                      </a:r>
                      <a:r>
                        <a:rPr lang="vi-VN" sz="4400" b="1" i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i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hợp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chập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4.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Vì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không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cần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sắp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xếp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tự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hai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được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chọn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nên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cách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chọn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sẽ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giảm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đi 2!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lần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so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việc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chọn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ra hai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sắp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xếp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tự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(ở câu TH2b).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Tổng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quát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ta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287189"/>
                  </a:ext>
                </a:extLst>
              </a:tr>
            </a:tbl>
          </a:graphicData>
        </a:graphic>
      </p:graphicFrame>
      <p:grpSp>
        <p:nvGrpSpPr>
          <p:cNvPr id="21" name="Group 57">
            <a:extLst>
              <a:ext uri="{FF2B5EF4-FFF2-40B4-BE49-F238E27FC236}">
                <a16:creationId xmlns:a16="http://schemas.microsoft.com/office/drawing/2014/main" id="{FE34B797-553E-6F27-6D44-229D592982EC}"/>
              </a:ext>
            </a:extLst>
          </p:cNvPr>
          <p:cNvGrpSpPr>
            <a:grpSpLocks/>
          </p:cNvGrpSpPr>
          <p:nvPr/>
        </p:nvGrpSpPr>
        <p:grpSpPr bwMode="auto">
          <a:xfrm>
            <a:off x="327016" y="7008003"/>
            <a:ext cx="4891422" cy="878617"/>
            <a:chOff x="224" y="592"/>
            <a:chExt cx="11374" cy="1326"/>
          </a:xfrm>
        </p:grpSpPr>
        <p:grpSp>
          <p:nvGrpSpPr>
            <p:cNvPr id="22" name="Group 24">
              <a:extLst>
                <a:ext uri="{FF2B5EF4-FFF2-40B4-BE49-F238E27FC236}">
                  <a16:creationId xmlns:a16="http://schemas.microsoft.com/office/drawing/2014/main" id="{1226B6FE-5565-F223-1611-B0C8385BCD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25" name="Arrow: Pentagon 25">
                <a:extLst>
                  <a:ext uri="{FF2B5EF4-FFF2-40B4-BE49-F238E27FC236}">
                    <a16:creationId xmlns:a16="http://schemas.microsoft.com/office/drawing/2014/main" id="{EF153A18-E2F7-7D3A-B953-7EE020FF0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Arrow: Chevron 26">
                <a:extLst>
                  <a:ext uri="{FF2B5EF4-FFF2-40B4-BE49-F238E27FC236}">
                    <a16:creationId xmlns:a16="http://schemas.microsoft.com/office/drawing/2014/main" id="{E3B02487-6B11-69F2-8F0E-0B78852D3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Arrow: Chevron 27">
                <a:extLst>
                  <a:ext uri="{FF2B5EF4-FFF2-40B4-BE49-F238E27FC236}">
                    <a16:creationId xmlns:a16="http://schemas.microsoft.com/office/drawing/2014/main" id="{63DE3D29-03F3-E539-85AA-216514B7C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" name="TextBox 56">
              <a:extLst>
                <a:ext uri="{FF2B5EF4-FFF2-40B4-BE49-F238E27FC236}">
                  <a16:creationId xmlns:a16="http://schemas.microsoft.com/office/drawing/2014/main" id="{5872E3F5-D71A-20C0-EE2A-8B0E8B729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" y="665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2">
                <a:extLst>
                  <a:ext uri="{FF2B5EF4-FFF2-40B4-BE49-F238E27FC236}">
                    <a16:creationId xmlns:a16="http://schemas.microsoft.com/office/drawing/2014/main" id="{60E06F11-4632-26D4-A317-77361F584E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078879"/>
                  </p:ext>
                </p:extLst>
              </p:nvPr>
            </p:nvGraphicFramePr>
            <p:xfrm>
              <a:off x="378525" y="8116808"/>
              <a:ext cx="23418337" cy="49117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491179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 </a:t>
                          </a:r>
                          <a:r>
                            <a:rPr lang="vi-VN" sz="4400" b="1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tổ </a:t>
                          </a:r>
                          <a:r>
                            <a:rPr lang="vi-VN" sz="4400" b="1" kern="1200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vi-VN" sz="4400" b="1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chập</a:t>
                          </a:r>
                          <a:r>
                            <a:rPr lang="vi-VN" sz="4400" b="1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vi-VN" sz="4400" b="1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từ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(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với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, </m:t>
                              </m:r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tự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nhiên,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).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tổ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chập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kí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hiệu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sub>
                                <m:sup>
                                  <m: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𝒌</m:t>
                                  </m:r>
                                </m:sup>
                              </m:sSubSup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bằng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công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thức</a:t>
                          </a:r>
                          <a:endParaRPr lang="vi-VN" sz="4400" b="1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nl-NL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sub>
                                <m:sup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𝒌</m:t>
                                  </m:r>
                                </m:sup>
                              </m:sSubSup>
                              <m:r>
                                <a:rPr lang="nl-NL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!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vi-VN" sz="4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sz="4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  <m:r>
                                        <a:rPr lang="nl-NL" sz="4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–</m:t>
                                      </m:r>
                                      <m:r>
                                        <a:rPr lang="nl-NL" sz="4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𝒌</m:t>
                                      </m:r>
                                    </m:e>
                                  </m:d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!</m:t>
                                  </m:r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𝒌</m:t>
                                  </m:r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!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≤</m:t>
                                  </m:r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𝒌</m:t>
                                  </m:r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≤</m:t>
                                  </m:r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e>
                              </m:d>
                              <m:r>
                                <a:rPr lang="nl-NL" sz="44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4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2">
                <a:extLst>
                  <a:ext uri="{FF2B5EF4-FFF2-40B4-BE49-F238E27FC236}">
                    <a16:creationId xmlns:a16="http://schemas.microsoft.com/office/drawing/2014/main" id="{60E06F11-4632-26D4-A317-77361F584E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078879"/>
                  </p:ext>
                </p:extLst>
              </p:nvPr>
            </p:nvGraphicFramePr>
            <p:xfrm>
              <a:off x="378525" y="8116808"/>
              <a:ext cx="23418337" cy="49117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49117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" t="-124" r="-104" b="-4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42793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201803" y="1295201"/>
            <a:ext cx="4891422" cy="878618"/>
            <a:chOff x="224" y="592"/>
            <a:chExt cx="11374" cy="1326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1454" y="606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 Ý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0352923"/>
                  </p:ext>
                </p:extLst>
              </p:nvPr>
            </p:nvGraphicFramePr>
            <p:xfrm>
              <a:off x="386840" y="2056994"/>
              <a:ext cx="23418337" cy="11566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1566377">
                    <a:tc>
                      <a:txBody>
                        <a:bodyPr/>
                        <a:lstStyle/>
                        <a:p>
                          <a:pPr marL="0" marR="0" lvl="0" indent="0" algn="just" defTabSz="18288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endParaRPr lang="vi-VN" sz="4400" b="0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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sub>
                                <m:sup>
                                  <m: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𝒌</m:t>
                                  </m:r>
                                </m:sup>
                              </m:sSubSup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vi-VN" sz="4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vi-VN" sz="4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vi-VN" sz="4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</m:sub>
                                    <m:sup>
                                      <m:r>
                                        <a:rPr lang="vi-VN" sz="4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𝒌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𝒌</m:t>
                                  </m:r>
                                  <m: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!</m:t>
                                  </m:r>
                                </m:den>
                              </m:f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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Chỉnh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tổ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đều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điểm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giống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nhau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đều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trong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nhưng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khác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nhau ở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chỗ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chỉnh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xếp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thứ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tự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còn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tổ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không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xếp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thứ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tự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endParaRPr lang="en-US" sz="44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0352923"/>
                  </p:ext>
                </p:extLst>
              </p:nvPr>
            </p:nvGraphicFramePr>
            <p:xfrm>
              <a:off x="386840" y="2056994"/>
              <a:ext cx="23418337" cy="11566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1566377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26" t="-53" r="-104" b="-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27381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201803" y="1242855"/>
            <a:ext cx="4891422" cy="930964"/>
            <a:chOff x="224" y="513"/>
            <a:chExt cx="11374" cy="1405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1873" y="513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0CEE1A1-75D0-461B-AF7C-3F18CDA37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499852"/>
              </p:ext>
            </p:extLst>
          </p:nvPr>
        </p:nvGraphicFramePr>
        <p:xfrm>
          <a:off x="386840" y="2056994"/>
          <a:ext cx="23418337" cy="11566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8337">
                  <a:extLst>
                    <a:ext uri="{9D8B030D-6E8A-4147-A177-3AD203B41FA5}">
                      <a16:colId xmlns:a16="http://schemas.microsoft.com/office/drawing/2014/main" val="442423946"/>
                    </a:ext>
                  </a:extLst>
                </a:gridCol>
              </a:tblGrid>
              <a:tr h="115663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r>
                        <a:rPr lang="vi-VN" sz="44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sinh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muốn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chơi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cờ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ngựa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nhưng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mỗi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ván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chỉ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người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chơi.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Hỏi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bao nhiêu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cách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chọn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chơi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cờ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ngựa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Trong ngân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hàng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đề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kiểm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tra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cuối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kì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II môn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lí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 câu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lí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thuyết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40 câu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bài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tập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Người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ta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chọn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ra 2 câu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lí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thuyết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 câu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bài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tập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trong ngân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hàng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đề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để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tạo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đề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thi.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Hỏi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bao nhiêu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cách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lập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đề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thi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gồm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 câu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hỏi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theo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cách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chọn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như trên?</a:t>
                      </a:r>
                    </a:p>
                    <a:p>
                      <a:endParaRPr lang="en-US" sz="4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287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397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201803" y="1242855"/>
            <a:ext cx="4891422" cy="930964"/>
            <a:chOff x="224" y="513"/>
            <a:chExt cx="11374" cy="1405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1873" y="513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9324430"/>
                  </p:ext>
                </p:extLst>
              </p:nvPr>
            </p:nvGraphicFramePr>
            <p:xfrm>
              <a:off x="637276" y="2002961"/>
              <a:ext cx="23554664" cy="117130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554664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171303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1.</a:t>
                          </a:r>
                          <a:r>
                            <a:rPr lang="vi-VN" sz="4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7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học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sinh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muốn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chơi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cờ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ngựa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nhưng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mỗi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ván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chỉ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4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người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chơi.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Hỏi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bao nhiêu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4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chơi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cờ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ngựa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?</a:t>
                          </a:r>
                        </a:p>
                        <a:p>
                          <a:pPr marL="0" indent="0" algn="just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2. Trong ngân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hàng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đề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kiểm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tra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cuối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học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kì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II môn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Vật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lí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20 câu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lí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thuyết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40 câu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bài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Người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ta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ra 2 câu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lí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thuyết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3 câu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bài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trong ngân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hàng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đề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để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tạo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thành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đề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thi.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Hỏi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bao nhiêu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lập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đề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thi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gồm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5 câu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hỏi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theo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như trên?</a:t>
                          </a: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Giải</a:t>
                          </a:r>
                        </a:p>
                        <a:p>
                          <a:pPr algn="just">
                            <a:lnSpc>
                              <a:spcPct val="100000"/>
                            </a:lnSpc>
                          </a:pP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1.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Mỗi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4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trong 7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học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sinh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tổ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chập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4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7.</a:t>
                          </a:r>
                        </a:p>
                        <a:p>
                          <a:pPr algn="just">
                            <a:lnSpc>
                              <a:spcPct val="130000"/>
                            </a:lnSpc>
                          </a:pP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Vậy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4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chơi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cờ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ngựa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vi-VN" sz="44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4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vi-VN" sz="4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</m:sub>
                                <m:sup>
                                  <m:r>
                                    <a:rPr lang="vi-VN" sz="4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p>
                              </m:sSubSup>
                              <m:r>
                                <a:rPr lang="vi-VN" sz="44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44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7!</m:t>
                                  </m:r>
                                </m:num>
                                <m:den>
                                  <m:r>
                                    <a:rPr lang="vi-VN" sz="4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4!3!</m:t>
                                  </m:r>
                                </m:den>
                              </m:f>
                              <m:r>
                                <a:rPr lang="vi-VN" sz="44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=35</m:t>
                              </m:r>
                            </m:oMath>
                          </a14:m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  <a:p>
                          <a:pPr algn="just">
                            <a:lnSpc>
                              <a:spcPct val="130000"/>
                            </a:lnSpc>
                          </a:pP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2.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Để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lập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đề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thi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gồm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5 câu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hỏi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theo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như trên ta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tiến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hành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hai công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đoạn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sau:</a:t>
                          </a:r>
                        </a:p>
                        <a:p>
                          <a:pPr algn="just">
                            <a:lnSpc>
                              <a:spcPct val="130000"/>
                            </a:lnSpc>
                          </a:pPr>
                          <a:r>
                            <a:rPr lang="en-US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+ </a:t>
                          </a:r>
                          <a:r>
                            <a:rPr lang="en-US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0" kern="1200" baseline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en-US" sz="4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họn 2 câu hỏi lí thuyết trong số 20 câu lí thuyết: có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vi-VN" sz="44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4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vi-VN" sz="4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</m:sub>
                                <m:sup>
                                  <m:r>
                                    <a:rPr lang="vi-VN" sz="4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44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=190</m:t>
                              </m:r>
                            </m:oMath>
                          </a14:m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;</a:t>
                          </a:r>
                        </a:p>
                        <a:p>
                          <a:pPr algn="just">
                            <a:lnSpc>
                              <a:spcPct val="130000"/>
                            </a:lnSpc>
                          </a:pPr>
                          <a:r>
                            <a:rPr lang="en-US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+ </a:t>
                          </a:r>
                          <a:r>
                            <a:rPr lang="en-US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0" kern="1200" baseline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en-US" sz="4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họn 3 câu bài tập trong số 40 câu bài tập: có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vi-VN" sz="44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4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vi-VN" sz="4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40</m:t>
                                  </m:r>
                                </m:sub>
                                <m:sup>
                                  <m:r>
                                    <a:rPr lang="vi-VN" sz="4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4400" b="0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=9880</m:t>
                              </m:r>
                            </m:oMath>
                          </a14:m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  <a:p>
                          <a:pPr algn="just">
                            <a:lnSpc>
                              <a:spcPct val="130000"/>
                            </a:lnSpc>
                          </a:pP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Vậy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theo quy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tắc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nhân,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lập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đề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thi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gồm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5 câu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hỏi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theo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như trên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  <a:p>
                          <a:pPr algn="just">
                            <a:lnSpc>
                              <a:spcPct val="13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vi-VN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vi-VN" sz="4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vi-VN" sz="4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20</m:t>
                                    </m:r>
                                  </m:sub>
                                  <m:sup>
                                    <m:r>
                                      <a:rPr lang="vi-VN" sz="4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vi-VN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⋅</m:t>
                                </m:r>
                                <m:sSubSup>
                                  <m:sSubSupPr>
                                    <m:ctrlPr>
                                      <a:rPr lang="vi-VN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vi-VN" sz="4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vi-VN" sz="4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40</m:t>
                                    </m:r>
                                  </m:sub>
                                  <m:sup>
                                    <m:r>
                                      <a:rPr lang="vi-VN" sz="4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vi-VN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=1 877 200</m:t>
                                </m:r>
                                <m:r>
                                  <a:rPr lang="en-US" sz="44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4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c</m:t>
                                </m:r>
                                <m:r>
                                  <a:rPr lang="en-US" sz="44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á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4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ch</m:t>
                                </m:r>
                                <m:r>
                                  <a:rPr lang="en-US" sz="44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4400" b="0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9324430"/>
                  </p:ext>
                </p:extLst>
              </p:nvPr>
            </p:nvGraphicFramePr>
            <p:xfrm>
              <a:off x="637276" y="2002961"/>
              <a:ext cx="23554664" cy="117130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554664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17130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" t="-1041" r="-103" b="-2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88034344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237534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6214</TotalTime>
  <Words>958</Words>
  <PresentationFormat>Custom</PresentationFormat>
  <Paragraphs>88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2023-01-11T10:20:33Z</dcterms:modified>
</cp:coreProperties>
</file>