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295" r:id="rId20"/>
    <p:sldId id="298" r:id="rId21"/>
    <p:sldId id="299" r:id="rId22"/>
    <p:sldId id="300" r:id="rId23"/>
    <p:sldId id="301" r:id="rId24"/>
    <p:sldId id="302" r:id="rId25"/>
    <p:sldId id="303" r:id="rId26"/>
    <p:sldId id="305" r:id="rId27"/>
    <p:sldId id="306" r:id="rId28"/>
    <p:sldId id="307" r:id="rId29"/>
    <p:sldId id="308" r:id="rId30"/>
    <p:sldId id="3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FF"/>
    <a:srgbClr val="FF6600"/>
    <a:srgbClr val="FF0066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93009" autoAdjust="0"/>
  </p:normalViewPr>
  <p:slideViewPr>
    <p:cSldViewPr snapToGrid="0">
      <p:cViewPr varScale="1">
        <p:scale>
          <a:sx n="52" d="100"/>
          <a:sy n="52" d="100"/>
        </p:scale>
        <p:origin x="11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14F1-548A-4C63-955D-B57C2F34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0F24A-CD5D-4D07-A674-996FBDFF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DEEF0-59A6-4795-AD8C-51D9B8A7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CEC8-CEB6-4E86-ACD1-CAF25A32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8C13-4A83-4EC9-9107-C0E7CD77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0D41-785B-44E5-ADFA-1E3C8973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CA8BD-45E1-4CF0-8DEC-F08D8C9B1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4E5A9-2411-4F68-BAD6-EE860A73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CC616-9A52-4C29-A048-E67A2594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F6293-36FC-4E04-BBE5-CD60257B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2F030-445C-43A8-A710-B8B7312C0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FE53A-75B9-4EE6-8438-1AC7E2B9E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E72D1-7025-45C9-BF24-28AE273A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B521-528D-4849-AB5A-3CDE67F9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B440-1E72-4B6F-BF60-3DF87BFA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0FF1-8BDF-4095-8B86-0FEEFFCB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427E-0168-4977-9475-B1FE19566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B143E-7D34-41FA-95F0-13D1A546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A199C-F61E-4661-99AC-819079C9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5DC2-1B0E-452B-9311-1C97F5E7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0628-BE97-4928-8323-3B9627C3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313E9-151F-4CE8-9150-B3C18FB35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5B4EE-28FA-4298-8019-452EE1EF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C1A6D-6E62-45FF-BD06-DD233A88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8E1A-D1D1-4588-BC8B-DA08EDC0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1A39-311A-4473-867A-457734D3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A582-3D2C-4D17-875A-E7A90A70D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57EC3-32F8-464D-9F24-56CC9E146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19AA0-9970-445B-A186-AF183515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23344-BB62-4E1D-BED7-86A3FDAD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B08-5FD1-488E-A161-0FFAD3C7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6125-E76E-4E03-80D3-4EC3AA7F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19072-4E8E-4FAF-B4CF-DDE3528C8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90547-5A19-4ACA-813E-49EDB4003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E6385-2312-400E-931E-D2894FE5E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50CB0-3972-4CD0-BF9D-98BDE591F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F4DA9-EEBA-45B8-9E0F-591C47DD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B2D68-B5FC-4DE0-94D6-1EC88952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CA95B-2D19-4919-80DC-6DC2E44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026A-6A61-462C-8411-222CA67B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78C5A-013D-4C19-A1DF-13C5C51F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C2DFD-2B76-4EFA-91D6-F4298B39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F1DAB-2F52-4267-878F-66F9F397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9ED81-6132-4188-82A0-A031F832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F687D-A06A-4608-938C-FF796FE5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E6D12-B45C-4F9D-ABCA-10642164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A26A-03F2-4059-B327-AC000B26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8D87E-DC4D-4F64-ACBA-452E40D9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54F7A-1882-4418-B2A6-89EF77A81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0947-C913-45EE-8658-5CBB1190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5BB1A-9FDF-4F4F-9206-670B2345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71C5A-987E-4D2D-8976-91A115B0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2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4BEC-AF15-41CB-A2FE-ED6FAF86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F68E9-941A-452F-991B-70C8AFE34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6C134-D2F8-48A5-96CB-A58AE9451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AC314-5A74-4701-9DD2-ACE6FA1E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40BA5-74F6-4700-A87D-B72A3CA9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E2093-1C14-403D-AD3B-85D0277D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4C10-9F0B-497D-B60E-0EA7CAD5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65300-D3E6-4933-899D-A7801AB9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F0F8-7282-45BC-8C05-1D354C4D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04/25/2022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BD2DC-1A76-41D7-AC3F-C24902FE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DC2A0-77C3-4FEE-BB35-DFEFCB24F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ng straight road&#10;&#10;Description automatically generated with low confidence">
            <a:extLst>
              <a:ext uri="{FF2B5EF4-FFF2-40B4-BE49-F238E27FC236}">
                <a16:creationId xmlns:a16="http://schemas.microsoft.com/office/drawing/2014/main" id="{6B370567-C1AE-4026-8D34-7A1C41DEF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/>
          <a:stretch/>
        </p:blipFill>
        <p:spPr>
          <a:xfrm>
            <a:off x="0" y="0"/>
            <a:ext cx="9150433" cy="6858000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234A2574-9D9B-4C14-A448-5575E3A5EA1E}"/>
              </a:ext>
            </a:extLst>
          </p:cNvPr>
          <p:cNvSpPr/>
          <p:nvPr/>
        </p:nvSpPr>
        <p:spPr>
          <a:xfrm>
            <a:off x="6096000" y="0"/>
            <a:ext cx="7955280" cy="68580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966DFE6-A661-45EB-A881-63F324A67294}"/>
              </a:ext>
            </a:extLst>
          </p:cNvPr>
          <p:cNvSpPr/>
          <p:nvPr/>
        </p:nvSpPr>
        <p:spPr>
          <a:xfrm>
            <a:off x="6371859" y="-185195"/>
            <a:ext cx="8384932" cy="7228390"/>
          </a:xfrm>
          <a:prstGeom prst="hexagon">
            <a:avLst/>
          </a:prstGeom>
          <a:noFill/>
          <a:ln w="28575"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959C4-8C72-4AD0-B553-4E6712F6B89E}"/>
              </a:ext>
            </a:extLst>
          </p:cNvPr>
          <p:cNvSpPr/>
          <p:nvPr/>
        </p:nvSpPr>
        <p:spPr>
          <a:xfrm>
            <a:off x="8470546" y="1701480"/>
            <a:ext cx="2787112" cy="85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/>
              <a:t>BÀI 9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3A958-634D-44C3-AEE3-396D2D4A65C6}"/>
              </a:ext>
            </a:extLst>
          </p:cNvPr>
          <p:cNvSpPr txBox="1"/>
          <p:nvPr/>
        </p:nvSpPr>
        <p:spPr>
          <a:xfrm>
            <a:off x="6792838" y="2988365"/>
            <a:ext cx="6020192" cy="140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4000" b="1" dirty="0"/>
              <a:t>ĐỒ THỊ QUÃNG ĐƯỜNG – THỜI GIAN</a:t>
            </a:r>
            <a:endParaRPr lang="en-US" sz="4000" b="1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D3E3DC2-455A-42B0-8716-CC83D307E78B}"/>
              </a:ext>
            </a:extLst>
          </p:cNvPr>
          <p:cNvSpPr/>
          <p:nvPr/>
        </p:nvSpPr>
        <p:spPr>
          <a:xfrm>
            <a:off x="5773664" y="5000127"/>
            <a:ext cx="2953588" cy="2546196"/>
          </a:xfrm>
          <a:prstGeom prst="hexagon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690DBF6-3A52-4221-8C4C-63FC8108E9F8}"/>
              </a:ext>
            </a:extLst>
          </p:cNvPr>
          <p:cNvSpPr/>
          <p:nvPr/>
        </p:nvSpPr>
        <p:spPr>
          <a:xfrm>
            <a:off x="4283210" y="4171224"/>
            <a:ext cx="1950720" cy="1681655"/>
          </a:xfrm>
          <a:prstGeom prst="hexagon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EC6AC0-B5FD-447D-815A-4366CEDC3222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EEC48A-C9B9-42F4-8AB2-F30A859E3B81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/>
                <a:t>?</a:t>
              </a:r>
              <a:endParaRPr lang="en-US" sz="4000" b="1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2DC7B10-0B23-44BF-869B-FD092D45E606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F9C3D4-FA81-490E-A47F-CF0B30F4B523}"/>
              </a:ext>
            </a:extLst>
          </p:cNvPr>
          <p:cNvSpPr txBox="1"/>
          <p:nvPr/>
        </p:nvSpPr>
        <p:spPr>
          <a:xfrm>
            <a:off x="1434499" y="442486"/>
            <a:ext cx="10366513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/>
              <a:t>Nêu nhận xét về đường nối các điểm O, A, B, C, D trên hình 9.2 (thẳng hay cong, nghiêng hay nằm ngang).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E9B7BE-E4E9-4E79-85AA-0C4E3B0FEE8D}"/>
              </a:ext>
            </a:extLst>
          </p:cNvPr>
          <p:cNvGrpSpPr/>
          <p:nvPr/>
        </p:nvGrpSpPr>
        <p:grpSpPr>
          <a:xfrm>
            <a:off x="5389692" y="1614773"/>
            <a:ext cx="1412616" cy="518029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F905EB5-480C-4B37-874E-1796ABB1BE7E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6B022B-BC56-46F7-B2A9-5E638C540FC4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40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LUYỆN TẬP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856035" y="262647"/>
            <a:ext cx="11102502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/>
              <a:t>Dựa vào bảng ghi số liệu dưới đây về quãng đường và thời gian của một người đi bộ, em hãy vẽ đồ thị quãng đường – thời gian của người này</a:t>
            </a:r>
            <a:endParaRPr lang="en-US" sz="240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83416"/>
              </p:ext>
            </p:extLst>
          </p:nvPr>
        </p:nvGraphicFramePr>
        <p:xfrm>
          <a:off x="2268607" y="1689092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/>
                        <a:t>t</a:t>
                      </a:r>
                      <a:r>
                        <a:rPr lang="vi-VN" b="1"/>
                        <a:t> (h)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/>
                        <a:t>s</a:t>
                      </a:r>
                      <a:r>
                        <a:rPr lang="vi-VN" b="1"/>
                        <a:t> (km)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7,5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3314179" y="1200297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Bảng ghi số liệu quãng đường </a:t>
            </a:r>
            <a:r>
              <a:rPr lang="vi-VN" i="1" dirty="0"/>
              <a:t>s</a:t>
            </a:r>
            <a:r>
              <a:rPr lang="vi-VN" dirty="0"/>
              <a:t> và thời gian </a:t>
            </a:r>
            <a:r>
              <a:rPr lang="vi-VN" i="1" dirty="0"/>
              <a:t>t</a:t>
            </a:r>
            <a:r>
              <a:rPr lang="vi-VN" dirty="0"/>
              <a:t> của người đi bộ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5389692" y="2672665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t </a:t>
              </a:r>
              <a:r>
                <a:rPr lang="vi-VN">
                  <a:solidFill>
                    <a:srgbClr val="C00000"/>
                  </a:solidFill>
                </a:rPr>
                <a:t>(h)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s </a:t>
              </a:r>
              <a:r>
                <a:rPr lang="vi-VN">
                  <a:solidFill>
                    <a:srgbClr val="C00000"/>
                  </a:solidFill>
                </a:rPr>
                <a:t>(km)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6104345" y="3895369"/>
            <a:ext cx="6008309" cy="21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/>
              <a:t>Vẽ hai trục tọa độ O</a:t>
            </a:r>
            <a:r>
              <a:rPr lang="vi-VN" sz="2400" i="1" dirty="0"/>
              <a:t>s</a:t>
            </a:r>
            <a:r>
              <a:rPr lang="vi-VN" sz="2400" dirty="0"/>
              <a:t> (biểu diễn độ dài quãng đường) và O</a:t>
            </a:r>
            <a:r>
              <a:rPr lang="vi-VN" sz="2400" i="1" dirty="0"/>
              <a:t>t</a:t>
            </a:r>
            <a:r>
              <a:rPr lang="vi-VN" sz="2400" dirty="0"/>
              <a:t> (biểu diễn thời gian) theo tỉ lệ: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/>
              <a:t>Mỗi độ chia trên trục Ot ứng với 0,5h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/>
              <a:t>Mỗi độ chia trên trục Os ứng với 2,5km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LUYỆN TẬP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73904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Xác định các điểm có giá trị </a:t>
            </a:r>
            <a:r>
              <a:rPr lang="vi-VN" sz="2200" i="1"/>
              <a:t>s</a:t>
            </a:r>
            <a:r>
              <a:rPr lang="vi-VN" sz="2200"/>
              <a:t> và </a:t>
            </a:r>
            <a:r>
              <a:rPr lang="vi-VN" sz="2200" i="1"/>
              <a:t>t</a:t>
            </a:r>
            <a:r>
              <a:rPr lang="vi-VN" sz="2200"/>
              <a:t> tương ứng trong bảng:</a:t>
            </a:r>
            <a:endParaRPr lang="en-US" sz="22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Điểm gốc O (biểu diễn nơi xuất phát của người đi bộ) có </a:t>
            </a:r>
            <a:r>
              <a:rPr lang="vi-VN" sz="2200" i="1"/>
              <a:t>s</a:t>
            </a:r>
            <a:r>
              <a:rPr lang="vi-VN" sz="2200"/>
              <a:t> = 0, </a:t>
            </a:r>
            <a:r>
              <a:rPr lang="vi-VN" sz="2200" i="1"/>
              <a:t>t</a:t>
            </a:r>
            <a:r>
              <a:rPr lang="vi-VN" sz="2200"/>
              <a:t> = 0 </a:t>
            </a:r>
            <a:endParaRPr lang="en-US" sz="22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24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Lần lượt xác định các điểm còn lại: Điểm X (t = 0,5h; s = 2,5km), điểm Y (t = 1h; s = 5km), điểm Z (t = 1,5h; s = 7,5km), điểm T (t = 2h; s = 10km), </a:t>
            </a:r>
            <a:endParaRPr lang="en-US" sz="2200" dirty="0"/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01698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/>
                        <a:t>t</a:t>
                      </a:r>
                      <a:r>
                        <a:rPr lang="vi-VN" b="1"/>
                        <a:t> (h)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/>
                        <a:t>s</a:t>
                      </a:r>
                      <a:r>
                        <a:rPr lang="vi-VN" b="1"/>
                        <a:t> (km)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7,5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t </a:t>
              </a:r>
              <a:r>
                <a:rPr lang="vi-VN">
                  <a:solidFill>
                    <a:srgbClr val="C00000"/>
                  </a:solidFill>
                </a:rPr>
                <a:t>(h)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s </a:t>
              </a:r>
              <a:r>
                <a:rPr lang="vi-VN">
                  <a:solidFill>
                    <a:srgbClr val="C00000"/>
                  </a:solidFill>
                </a:rPr>
                <a:t>(km)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dirty="0"/>
              <a:t>Nối các điểm đã vẽ sẽ được </a:t>
            </a:r>
            <a:r>
              <a:rPr lang="vi-VN" sz="2200" b="1" dirty="0">
                <a:solidFill>
                  <a:srgbClr val="C00000"/>
                </a:solidFill>
              </a:rPr>
              <a:t>đồ thị quãng đường – thời gian </a:t>
            </a:r>
            <a:r>
              <a:rPr lang="vi-VN" sz="2200" dirty="0"/>
              <a:t>của người đi bộ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245492-DD3D-4E5F-BFB3-DB2E3B05E1F5}"/>
              </a:ext>
            </a:extLst>
          </p:cNvPr>
          <p:cNvGrpSpPr/>
          <p:nvPr/>
        </p:nvGrpSpPr>
        <p:grpSpPr>
          <a:xfrm>
            <a:off x="528320" y="1068225"/>
            <a:ext cx="1016000" cy="1016000"/>
            <a:chOff x="325120" y="895505"/>
            <a:chExt cx="1016000" cy="1016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43367BC-88B2-4741-A614-DD55246704BD}"/>
                </a:ext>
              </a:extLst>
            </p:cNvPr>
            <p:cNvSpPr/>
            <p:nvPr/>
          </p:nvSpPr>
          <p:spPr>
            <a:xfrm>
              <a:off x="325120" y="895505"/>
              <a:ext cx="1016000" cy="1016000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Head with gears with solid fill">
              <a:extLst>
                <a:ext uri="{FF2B5EF4-FFF2-40B4-BE49-F238E27FC236}">
                  <a16:creationId xmlns:a16="http://schemas.microsoft.com/office/drawing/2014/main" id="{16D8EB40-5236-49EE-9E2B-C2CF76065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483870" y="1054255"/>
              <a:ext cx="698500" cy="6985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E27BEC0-E792-4059-8414-F8028A83C9BF}"/>
                </a:ext>
              </a:extLst>
            </p:cNvPr>
            <p:cNvSpPr/>
            <p:nvPr/>
          </p:nvSpPr>
          <p:spPr>
            <a:xfrm>
              <a:off x="401320" y="971705"/>
              <a:ext cx="863600" cy="8636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669158-1E86-4713-A221-EB84EE1C5BFD}"/>
              </a:ext>
            </a:extLst>
          </p:cNvPr>
          <p:cNvGrpSpPr/>
          <p:nvPr/>
        </p:nvGrpSpPr>
        <p:grpSpPr>
          <a:xfrm>
            <a:off x="-304800" y="0"/>
            <a:ext cx="4897120" cy="822960"/>
            <a:chOff x="-304800" y="0"/>
            <a:chExt cx="4897120" cy="822960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E28401A-F3AA-40C8-A7CB-609159714B78}"/>
                </a:ext>
              </a:extLst>
            </p:cNvPr>
            <p:cNvSpPr/>
            <p:nvPr/>
          </p:nvSpPr>
          <p:spPr>
            <a:xfrm>
              <a:off x="-304800" y="0"/>
              <a:ext cx="4897120" cy="822960"/>
            </a:xfrm>
            <a:prstGeom prst="parallelogram">
              <a:avLst>
                <a:gd name="adj" fmla="val 36111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22992-C38B-4E02-AEEB-748FA16A9F1E}"/>
                </a:ext>
              </a:extLst>
            </p:cNvPr>
            <p:cNvSpPr txBox="1"/>
            <p:nvPr/>
          </p:nvSpPr>
          <p:spPr>
            <a:xfrm>
              <a:off x="1090930" y="149788"/>
              <a:ext cx="2773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VẬN DỤNG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E0CEE6-487B-4979-B244-0AEF023B9984}"/>
              </a:ext>
            </a:extLst>
          </p:cNvPr>
          <p:cNvSpPr txBox="1"/>
          <p:nvPr/>
        </p:nvSpPr>
        <p:spPr>
          <a:xfrm>
            <a:off x="1691640" y="1253228"/>
            <a:ext cx="10485120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/>
              <a:t>Trong trường hợp nào thì đồ thị quãng đường – thời gian có dạng là một đường thẳng nằm ngang?</a:t>
            </a:r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740A1A-2BAC-4296-AE20-891363719BCC}"/>
              </a:ext>
            </a:extLst>
          </p:cNvPr>
          <p:cNvGrpSpPr/>
          <p:nvPr/>
        </p:nvGrpSpPr>
        <p:grpSpPr>
          <a:xfrm>
            <a:off x="5389692" y="2255478"/>
            <a:ext cx="1412616" cy="518029"/>
            <a:chOff x="5000676" y="619760"/>
            <a:chExt cx="1897580" cy="6115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7738CDD-90C4-4F79-AE14-BDE4AA562C5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708EBFE-F4FF-40D2-879B-4C7B337E7D1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11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1055E8-E49E-42E8-A68A-0F34195AA062}"/>
              </a:ext>
            </a:extLst>
          </p:cNvPr>
          <p:cNvGrpSpPr/>
          <p:nvPr/>
        </p:nvGrpSpPr>
        <p:grpSpPr>
          <a:xfrm>
            <a:off x="0" y="5831840"/>
            <a:ext cx="12192000" cy="1026160"/>
            <a:chOff x="0" y="5831840"/>
            <a:chExt cx="12192000" cy="1026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987C76-C50C-4831-AB30-E7AF077D03B3}"/>
                </a:ext>
              </a:extLst>
            </p:cNvPr>
            <p:cNvSpPr/>
            <p:nvPr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121C48-43BC-4F7F-86E8-AD040B8A93BD}"/>
                </a:ext>
              </a:extLst>
            </p:cNvPr>
            <p:cNvSpPr txBox="1"/>
            <p:nvPr/>
          </p:nvSpPr>
          <p:spPr>
            <a:xfrm>
              <a:off x="701040" y="5929421"/>
              <a:ext cx="10789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i="1">
                  <a:solidFill>
                    <a:schemeClr val="bg1"/>
                  </a:solidFill>
                </a:rPr>
                <a:t>Đồ thị quãng đường – thời gian mô tả </a:t>
              </a:r>
              <a:r>
                <a:rPr lang="vi-VN" sz="2400" b="1" i="1">
                  <a:solidFill>
                    <a:srgbClr val="FFC000"/>
                  </a:solidFill>
                </a:rPr>
                <a:t>liên hệ </a:t>
              </a:r>
              <a:r>
                <a:rPr lang="vi-VN" sz="2400" b="1" i="1">
                  <a:solidFill>
                    <a:schemeClr val="bg1"/>
                  </a:solidFill>
                </a:rPr>
                <a:t>giữa </a:t>
              </a:r>
              <a:r>
                <a:rPr lang="vi-VN" sz="2400" b="1" i="1">
                  <a:solidFill>
                    <a:srgbClr val="FFC000"/>
                  </a:solidFill>
                </a:rPr>
                <a:t>quãng đường đi được </a:t>
              </a:r>
              <a:r>
                <a:rPr lang="vi-VN" sz="2400" b="1" i="1">
                  <a:solidFill>
                    <a:schemeClr val="bg1"/>
                  </a:solidFill>
                </a:rPr>
                <a:t>của vật và </a:t>
              </a:r>
              <a:r>
                <a:rPr lang="vi-VN" sz="2400" b="1" i="1">
                  <a:solidFill>
                    <a:srgbClr val="FFC000"/>
                  </a:solidFill>
                </a:rPr>
                <a:t>thời gian</a:t>
              </a:r>
              <a:endParaRPr lang="en-US" sz="2400" b="1" i="1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771E5-FE9A-4BDE-BE4E-74CCA2B1FE38}"/>
              </a:ext>
            </a:extLst>
          </p:cNvPr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7300575" y="3347274"/>
            <a:ext cx="4787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VẬN DỤNG ĐỒ THỊ QUÃNG ĐƯỜNG – THỜI GIAN</a:t>
            </a:r>
            <a:endParaRPr lang="en-US" sz="40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0AB7-9210-40E1-8226-48ED578AB22B}"/>
              </a:ext>
            </a:extLst>
          </p:cNvPr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id="{E5EAD702-8052-4D93-8CEA-66A9D76452FA}"/>
                </a:ext>
              </a:extLst>
            </p:cNvPr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74B7B-9852-45D1-8C6A-097A5FD52BC5}"/>
                </a:ext>
              </a:extLst>
            </p:cNvPr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>
                  <a:solidFill>
                    <a:schemeClr val="bg1"/>
                  </a:solidFill>
                </a:rPr>
                <a:t>02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 descr="A person riding a surfboard&#10;&#10;Description automatically generated with medium confidence">
            <a:extLst>
              <a:ext uri="{FF2B5EF4-FFF2-40B4-BE49-F238E27FC236}">
                <a16:creationId xmlns:a16="http://schemas.microsoft.com/office/drawing/2014/main" id="{20554AF3-BA71-4E19-BB47-73D74A9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3563A8-CD24-4433-9DBC-8C9A96F550BD}"/>
              </a:ext>
            </a:extLst>
          </p:cNvPr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/>
              <a:t>Tìm quãng đường (hoặc tốc độ, hay thời gian chuyển động của vật) từ đồ thị</a:t>
            </a:r>
            <a:endParaRPr lang="en-US" sz="2400" b="1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/>
                <a:t>Tìm quãng đường s khi biết thời gian t (</a:t>
              </a:r>
              <a:r>
                <a:rPr lang="vi-VN" sz="2400" b="1">
                  <a:latin typeface="Arial (Body)"/>
                </a:rPr>
                <a:t>hoặc </a:t>
              </a:r>
              <a:r>
                <a:rPr lang="en-US" sz="2400" b="1">
                  <a:latin typeface="Arial (Body)"/>
                  <a:cs typeface="Arial" panose="020B0604020202020204" pitchFamily="34" charset="0"/>
                </a:rPr>
                <a:t>ngược lại</a:t>
              </a:r>
              <a:r>
                <a:rPr lang="vi-VN" sz="2400" b="1"/>
                <a:t>)</a:t>
              </a:r>
              <a:endParaRPr lang="en-US" sz="2400" b="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/>
                <a:t>01</a:t>
              </a:r>
              <a:endParaRPr lang="en-US" sz="3200" b="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334975"/>
            <a:ext cx="1126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Ví dụ để tìm quãng đường s ca nô đi được sau thời gian t = 2h kể từ lúc xuất phát, ta thực hiện như sau: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3259356"/>
            <a:ext cx="4730513" cy="12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Chọn điểm t = 2h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12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Từ B, vẽ một đường nằm ngang cắt trục Os, ta được s = 30km, đó là quãng đường ca nô đi được sau 2h.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2292174" y="3024356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</a:rPr>
                  <a:t>(h)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</a:rPr>
                  <a:t>(km)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302255" cy="495783"/>
                <a:chOff x="5220818" y="6340902"/>
                <a:chExt cx="302255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2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302255" cy="495783"/>
                <a:chOff x="6660096" y="6340902"/>
                <a:chExt cx="302255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B (2;30)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/>
              <a:t>Tìm quãng đường (hoặc tốc độ, hay thời gian chuyển động của vật) từ đồ thị</a:t>
            </a:r>
            <a:endParaRPr lang="en-US" sz="2400" b="1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469167"/>
            <a:ext cx="11265711" cy="80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Để xác định được thời gian t khi biết trước quãng đường chuyển động s = 30km của vật trên đồ thị, ta thực hiện như sau: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86672" y="2712095"/>
            <a:ext cx="5072511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Chọn điểm ứng với s = 30km trên trục Os. Từ điểm này vẽ một đường nằm ngang cắt đồ thị tại điểm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428656" y="3975341"/>
            <a:ext cx="4960514" cy="80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Từ B, vẽ một đường thẳng đứng cắt trục Ot, ta được t = 2h.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</a:rPr>
                  <a:t>(h)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</a:rPr>
                  <a:t>(km)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302255" cy="495783"/>
                <a:chOff x="5220818" y="6340902"/>
                <a:chExt cx="302255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2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302255" cy="495783"/>
                <a:chOff x="6660096" y="6340902"/>
                <a:chExt cx="302255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B (2;30)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58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2">
                      <a:lumMod val="25000"/>
                    </a:schemeClr>
                  </a:solidFill>
                  <a:latin typeface="Arial (Body)"/>
                </a:rPr>
                <a:t>Tìm </a:t>
              </a:r>
              <a:r>
                <a:rPr lang="en-US" sz="2800" b="1">
                  <a:solidFill>
                    <a:schemeClr val="bg2">
                      <a:lumMod val="25000"/>
                    </a:schemeClr>
                  </a:solidFill>
                  <a:latin typeface="Arial (Body)"/>
                </a:rPr>
                <a:t>tốc độ </a:t>
              </a:r>
              <a:r>
                <a:rPr lang="en-US" sz="2800" b="1" i="1">
                  <a:solidFill>
                    <a:schemeClr val="bg2">
                      <a:lumMod val="25000"/>
                    </a:schemeClr>
                  </a:solidFill>
                  <a:latin typeface="Arial (Body)"/>
                  <a:sym typeface="Symbol" panose="05050102010706020507" pitchFamily="18" charset="2"/>
                </a:rPr>
                <a:t> </a:t>
              </a:r>
              <a:r>
                <a:rPr lang="en-US" sz="2800" b="1">
                  <a:solidFill>
                    <a:schemeClr val="bg2">
                      <a:lumMod val="25000"/>
                    </a:schemeClr>
                  </a:solidFill>
                  <a:latin typeface="Arial (Body)"/>
                  <a:sym typeface="Symbol" panose="05050102010706020507" pitchFamily="18" charset="2"/>
                </a:rPr>
                <a:t>từ đồ thị</a:t>
              </a:r>
              <a:endParaRPr lang="en-US" sz="2800" b="1">
                <a:solidFill>
                  <a:schemeClr val="bg2">
                    <a:lumMod val="25000"/>
                  </a:schemeClr>
                </a:solidFill>
                <a:latin typeface="Arial (Body)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GHI NHỚ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7" y="2395395"/>
            <a:ext cx="833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Từ đồ thị, xác định quãng đường s và thời gian t tương 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551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94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</a:t>
                  </a:r>
                  <a:r>
                    <a:rPr lang="vi-VN" sz="28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 i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94448"/>
                </a:xfrm>
                <a:prstGeom prst="rect">
                  <a:avLst/>
                </a:prstGeom>
                <a:blipFill>
                  <a:blip r:embed="rId2"/>
                  <a:stretch>
                    <a:fillRect l="-1238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443985" y="5037111"/>
              <a:ext cx="9608825" cy="87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đồ thị quãng đường – thời gian cho trước, có thể tìm được quãng đường vật đi (hoặc tốc độ, hay thời gian chuyển động của vật)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/>
              <a:t>Tìm quãng đường (hoặc tốc độ, hay thời gian chuyển động của vật) từ đồ thị</a:t>
            </a:r>
            <a:endParaRPr lang="en-US" sz="2400" b="1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LUYỆN TẬP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1089498" y="262647"/>
            <a:ext cx="11102502" cy="127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Từ đồ thị ở trên, hãy nêu cách tìm:</a:t>
            </a: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Thời gian để ca nô đi hết quãng đường 60km</a:t>
            </a: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Tốc độ của ca nô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5929587" y="2659624"/>
            <a:ext cx="5870808" cy="127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Để xác định thời gian t khi biết quãng đường chuyển động s = 60km trên đồ thị, ta thực hiện như sau: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0A3CE-D8E1-4C24-837A-F3D3477E8CD0}"/>
              </a:ext>
            </a:extLst>
          </p:cNvPr>
          <p:cNvSpPr txBox="1"/>
          <p:nvPr/>
        </p:nvSpPr>
        <p:spPr>
          <a:xfrm>
            <a:off x="5996424" y="4069491"/>
            <a:ext cx="5803971" cy="127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Chọn điểm ứng với s = 60km trên trục Os. Từ điểm này vẽ một đường nằm ngang cắt đồ thị tại điểm 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DB2A2-D378-4E24-BD4B-53C677AD29D6}"/>
              </a:ext>
            </a:extLst>
          </p:cNvPr>
          <p:cNvSpPr txBox="1"/>
          <p:nvPr/>
        </p:nvSpPr>
        <p:spPr>
          <a:xfrm>
            <a:off x="6024064" y="5509119"/>
            <a:ext cx="5747971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Từ C, vẽ một đường thẳng đứng cắt trục Ot, ta được t = 4h.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5B432D-3B71-44B0-9E8B-A328792425D4}"/>
              </a:ext>
            </a:extLst>
          </p:cNvPr>
          <p:cNvCxnSpPr>
            <a:cxnSpLocks/>
          </p:cNvCxnSpPr>
          <p:nvPr/>
        </p:nvCxnSpPr>
        <p:spPr>
          <a:xfrm flipV="1">
            <a:off x="4707950" y="3164183"/>
            <a:ext cx="24287" cy="2746191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6A4347-7100-4582-A119-D40FB786CB02}"/>
              </a:ext>
            </a:extLst>
          </p:cNvPr>
          <p:cNvCxnSpPr>
            <a:cxnSpLocks/>
          </p:cNvCxnSpPr>
          <p:nvPr/>
        </p:nvCxnSpPr>
        <p:spPr>
          <a:xfrm>
            <a:off x="1976845" y="3164183"/>
            <a:ext cx="2755392" cy="0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FB6B95-0388-4C6B-A20B-F961F8074440}"/>
              </a:ext>
            </a:extLst>
          </p:cNvPr>
          <p:cNvGrpSpPr/>
          <p:nvPr/>
        </p:nvGrpSpPr>
        <p:grpSpPr>
          <a:xfrm>
            <a:off x="928411" y="2582179"/>
            <a:ext cx="5001176" cy="3887051"/>
            <a:chOff x="2292174" y="2932916"/>
            <a:chExt cx="5001176" cy="38870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558AE2-E1E5-49F5-8D7B-CBAF5DA570D5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2B8E61-75A5-43A1-83D8-437CADBA4300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95D63A1-1F21-46CE-BC82-A9D5912A5027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1246729-A721-48D6-8252-56D2D1701189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DB78E0-94CF-405A-B324-3FAFC54F5722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F9023A-F456-44B4-9A0E-AD51FA2D9522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</a:rPr>
                  <a:t>(h)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7672B7-1793-491A-B714-94447848B514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</a:rPr>
                  <a:t>(km)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D5E9477-5FBD-4942-B9CC-49E2A26C08B4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302255" cy="495783"/>
                <a:chOff x="5220818" y="6340902"/>
                <a:chExt cx="302255" cy="49578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79263CD-2729-499B-B61B-E13E876A5E06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31D96E0-4D4E-49DB-8EA1-B48B2C5AD880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5C3E185-1DC4-4423-872D-A69B61272DDF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1629A2F-25DD-497D-8E1E-3D888C70D077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DFD8BD5-CDBD-4597-AFAD-3D1756DA2CCF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2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50D7D6E-10D5-47FF-8F1A-57F26B3445FC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302255" cy="495783"/>
                <a:chOff x="6660096" y="6340902"/>
                <a:chExt cx="302255" cy="495783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50226FC-4E0C-4F54-8D62-470CE99B2551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7BF6B91-D9DE-48A1-ABC0-80E58FA4A51D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4D881AD-DA5E-4856-B019-41A704BE4882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24681BB0-1A19-42F0-880C-611D40199E0D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03DBBA-7DB8-4504-B911-437C6F7AC855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F74F0AF-B306-4AAD-9EA6-5B1A92D0CFD4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BD34172-E331-431C-AD65-00ABC733E71E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99C84-A950-484C-8598-C94CC6622CD9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34E0D5A-4C9B-4C46-9F57-87995858461D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A168731-C9CB-423F-8270-5DC6E75853C1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6A2141-D91C-4508-B98A-C16E4910D367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02D766E-E85E-4260-8776-AC63985FC698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0D36F90-5F31-428F-BAC8-84550F0620FD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DCADD8E-0208-4664-8474-3283B75F8EFC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0A89771-6100-4797-B075-465357545935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CDF7F99-9D24-4B5D-A6AB-7768EEB9B4CF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1433C40-67A6-4886-872D-E76D1755C3C9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9A2E553-CA31-470A-803D-47AAAE9C4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9ED19DB-6EB7-4939-9908-CE302CB7D07C}"/>
              </a:ext>
            </a:extLst>
          </p:cNvPr>
          <p:cNvSpPr txBox="1"/>
          <p:nvPr/>
        </p:nvSpPr>
        <p:spPr>
          <a:xfrm>
            <a:off x="3837184" y="2668823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C (4;60)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1157B10-9FA4-46EF-B2AF-BE533783AF8A}"/>
              </a:ext>
            </a:extLst>
          </p:cNvPr>
          <p:cNvSpPr/>
          <p:nvPr/>
        </p:nvSpPr>
        <p:spPr>
          <a:xfrm>
            <a:off x="4444297" y="603581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5389692" y="1506790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2F538A00-AA5D-48F8-A49E-819D43E1BECD}"/>
              </a:ext>
            </a:extLst>
          </p:cNvPr>
          <p:cNvSpPr/>
          <p:nvPr/>
        </p:nvSpPr>
        <p:spPr>
          <a:xfrm>
            <a:off x="4647763" y="3090840"/>
            <a:ext cx="168948" cy="16894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27323" y="2044251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53" grpId="0"/>
      <p:bldP spid="54" grpId="0" animBg="1"/>
      <p:bldP spid="60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1393C979-219D-44A4-8565-692E1425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AE705D-63BC-479D-858E-8AE25BBAD4B4}"/>
              </a:ext>
            </a:extLst>
          </p:cNvPr>
          <p:cNvSpPr/>
          <p:nvPr/>
        </p:nvSpPr>
        <p:spPr>
          <a:xfrm>
            <a:off x="0" y="5527040"/>
            <a:ext cx="12188952" cy="1330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9AF1A-F0B4-4338-80FA-E77530D9AC3F}"/>
              </a:ext>
            </a:extLst>
          </p:cNvPr>
          <p:cNvSpPr txBox="1"/>
          <p:nvPr/>
        </p:nvSpPr>
        <p:spPr>
          <a:xfrm>
            <a:off x="437322" y="5777021"/>
            <a:ext cx="11539330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i="1">
                <a:solidFill>
                  <a:schemeClr val="bg1"/>
                </a:solidFill>
              </a:rPr>
              <a:t>Để mô tả chuyển động của một vật, như chiếc thuyền ở hình trên, người ta có thể sử dụng những cách nào?</a:t>
            </a:r>
            <a:endParaRPr lang="en-US" sz="24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8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LUYỆN TẬP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1089498" y="262647"/>
            <a:ext cx="11102502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Từ đồ thị ở trên, hãy nêu cách tìm: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Thời gian để ca nô đi hết quãng đường 60km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Tốc độ của ca nô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6166981" y="2959501"/>
            <a:ext cx="587080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Để xác định tốc độ của ca nô, ta áp dụng công thức: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5389692" y="1506790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A410F7-5B24-4762-AC4C-3FAADC35F116}"/>
              </a:ext>
            </a:extLst>
          </p:cNvPr>
          <p:cNvGrpSpPr/>
          <p:nvPr/>
        </p:nvGrpSpPr>
        <p:grpSpPr>
          <a:xfrm>
            <a:off x="1090457" y="2586258"/>
            <a:ext cx="5001176" cy="4005223"/>
            <a:chOff x="1090457" y="2586258"/>
            <a:chExt cx="5001176" cy="400522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5B432D-3B71-44B0-9E8B-A328792425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9996" y="3168262"/>
              <a:ext cx="24287" cy="2746191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6A4347-7100-4582-A119-D40FB786CB02}"/>
                </a:ext>
              </a:extLst>
            </p:cNvPr>
            <p:cNvCxnSpPr>
              <a:cxnSpLocks/>
            </p:cNvCxnSpPr>
            <p:nvPr/>
          </p:nvCxnSpPr>
          <p:spPr>
            <a:xfrm>
              <a:off x="2138891" y="3168262"/>
              <a:ext cx="2755392" cy="0"/>
            </a:xfrm>
            <a:prstGeom prst="line">
              <a:avLst/>
            </a:prstGeom>
            <a:ln w="28575"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FB6B95-0388-4C6B-A20B-F961F8074440}"/>
                </a:ext>
              </a:extLst>
            </p:cNvPr>
            <p:cNvGrpSpPr/>
            <p:nvPr/>
          </p:nvGrpSpPr>
          <p:grpSpPr>
            <a:xfrm>
              <a:off x="1090457" y="2586258"/>
              <a:ext cx="5001176" cy="3887051"/>
              <a:chOff x="2292174" y="2932916"/>
              <a:chExt cx="5001176" cy="388705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558AE2-E1E5-49F5-8D7B-CBAF5DA570D5}"/>
                  </a:ext>
                </a:extLst>
              </p:cNvPr>
              <p:cNvGrpSpPr/>
              <p:nvPr/>
            </p:nvGrpSpPr>
            <p:grpSpPr>
              <a:xfrm>
                <a:off x="2292174" y="2932916"/>
                <a:ext cx="5001176" cy="3887051"/>
                <a:chOff x="3751323" y="2949634"/>
                <a:chExt cx="5001176" cy="3887051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92B8E61-75A5-43A1-83D8-437CADBA4300}"/>
                    </a:ext>
                  </a:extLst>
                </p:cNvPr>
                <p:cNvCxnSpPr/>
                <p:nvPr/>
              </p:nvCxnSpPr>
              <p:spPr>
                <a:xfrm>
                  <a:off x="4660235" y="3127266"/>
                  <a:ext cx="0" cy="327600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95D63A1-1F21-46CE-BC82-A9D5912A5027}"/>
                    </a:ext>
                  </a:extLst>
                </p:cNvPr>
                <p:cNvCxnSpPr/>
                <p:nvPr/>
              </p:nvCxnSpPr>
              <p:spPr>
                <a:xfrm>
                  <a:off x="4660235" y="6423538"/>
                  <a:ext cx="360000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1246729-A721-48D6-8252-56D2D1701189}"/>
                    </a:ext>
                  </a:extLst>
                </p:cNvPr>
                <p:cNvSpPr/>
                <p:nvPr/>
              </p:nvSpPr>
              <p:spPr>
                <a:xfrm>
                  <a:off x="4619721" y="6379724"/>
                  <a:ext cx="87630" cy="8763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DDB78E0-94CF-405A-B324-3FAFC54F5722}"/>
                    </a:ext>
                  </a:extLst>
                </p:cNvPr>
                <p:cNvSpPr txBox="1"/>
                <p:nvPr/>
              </p:nvSpPr>
              <p:spPr>
                <a:xfrm>
                  <a:off x="4302727" y="6340902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FF9023A-F456-44B4-9A0E-AD51FA2D9522}"/>
                    </a:ext>
                  </a:extLst>
                </p:cNvPr>
                <p:cNvSpPr txBox="1"/>
                <p:nvPr/>
              </p:nvSpPr>
              <p:spPr>
                <a:xfrm>
                  <a:off x="8083509" y="6467353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</a:rPr>
                    <a:t>(h)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67672B7-1793-491A-B714-94447848B514}"/>
                    </a:ext>
                  </a:extLst>
                </p:cNvPr>
                <p:cNvSpPr txBox="1"/>
                <p:nvPr/>
              </p:nvSpPr>
              <p:spPr>
                <a:xfrm>
                  <a:off x="3751323" y="2949634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</a:rPr>
                    <a:t>(km)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D5E9477-5FBD-4942-B9CC-49E2A26C08B4}"/>
                    </a:ext>
                  </a:extLst>
                </p:cNvPr>
                <p:cNvGrpSpPr/>
                <p:nvPr/>
              </p:nvGrpSpPr>
              <p:grpSpPr>
                <a:xfrm>
                  <a:off x="5220818" y="6340902"/>
                  <a:ext cx="302255" cy="495783"/>
                  <a:chOff x="5220818" y="6340902"/>
                  <a:chExt cx="302255" cy="495783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79263CD-2729-499B-B61B-E13E876A5E06}"/>
                      </a:ext>
                    </a:extLst>
                  </p:cNvPr>
                  <p:cNvCxnSpPr/>
                  <p:nvPr/>
                </p:nvCxnSpPr>
                <p:spPr>
                  <a:xfrm>
                    <a:off x="537591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31D96E0-4D4E-49DB-8EA1-B48B2C5AD880}"/>
                      </a:ext>
                    </a:extLst>
                  </p:cNvPr>
                  <p:cNvSpPr txBox="1"/>
                  <p:nvPr/>
                </p:nvSpPr>
                <p:spPr>
                  <a:xfrm>
                    <a:off x="5220818" y="6467353"/>
                    <a:ext cx="3022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45C3E185-1DC4-4423-872D-A69B61272DDF}"/>
                    </a:ext>
                  </a:extLst>
                </p:cNvPr>
                <p:cNvGrpSpPr/>
                <p:nvPr/>
              </p:nvGrpSpPr>
              <p:grpSpPr>
                <a:xfrm>
                  <a:off x="5940457" y="6340902"/>
                  <a:ext cx="302255" cy="495783"/>
                  <a:chOff x="5940457" y="6340902"/>
                  <a:chExt cx="302255" cy="495783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1629A2F-25DD-497D-8E1E-3D888C70D077}"/>
                      </a:ext>
                    </a:extLst>
                  </p:cNvPr>
                  <p:cNvCxnSpPr/>
                  <p:nvPr/>
                </p:nvCxnSpPr>
                <p:spPr>
                  <a:xfrm>
                    <a:off x="60960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DFD8BD5-CDBD-4597-AFAD-3D1756DA2CCF}"/>
                      </a:ext>
                    </a:extLst>
                  </p:cNvPr>
                  <p:cNvSpPr txBox="1"/>
                  <p:nvPr/>
                </p:nvSpPr>
                <p:spPr>
                  <a:xfrm>
                    <a:off x="5940457" y="6467353"/>
                    <a:ext cx="3022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650D7D6E-10D5-47FF-8F1A-57F26B3445FC}"/>
                    </a:ext>
                  </a:extLst>
                </p:cNvPr>
                <p:cNvGrpSpPr/>
                <p:nvPr/>
              </p:nvGrpSpPr>
              <p:grpSpPr>
                <a:xfrm>
                  <a:off x="6660096" y="6340902"/>
                  <a:ext cx="302255" cy="495783"/>
                  <a:chOff x="6660096" y="6340902"/>
                  <a:chExt cx="302255" cy="495783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150226FC-4E0C-4F54-8D62-470CE99B2551}"/>
                      </a:ext>
                    </a:extLst>
                  </p:cNvPr>
                  <p:cNvCxnSpPr/>
                  <p:nvPr/>
                </p:nvCxnSpPr>
                <p:spPr>
                  <a:xfrm>
                    <a:off x="68160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7BF6B91-D9DE-48A1-ABC0-80E58FA4A51D}"/>
                      </a:ext>
                    </a:extLst>
                  </p:cNvPr>
                  <p:cNvSpPr txBox="1"/>
                  <p:nvPr/>
                </p:nvSpPr>
                <p:spPr>
                  <a:xfrm>
                    <a:off x="6660096" y="6467353"/>
                    <a:ext cx="3022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64D881AD-DA5E-4856-B019-41A704BE4882}"/>
                    </a:ext>
                  </a:extLst>
                </p:cNvPr>
                <p:cNvGrpSpPr/>
                <p:nvPr/>
              </p:nvGrpSpPr>
              <p:grpSpPr>
                <a:xfrm>
                  <a:off x="7379735" y="6340902"/>
                  <a:ext cx="302255" cy="495783"/>
                  <a:chOff x="7379735" y="6340902"/>
                  <a:chExt cx="302255" cy="4957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24681BB0-1A19-42F0-880C-611D40199E0D}"/>
                      </a:ext>
                    </a:extLst>
                  </p:cNvPr>
                  <p:cNvCxnSpPr/>
                  <p:nvPr/>
                </p:nvCxnSpPr>
                <p:spPr>
                  <a:xfrm>
                    <a:off x="753618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403DBBA-7DB8-4504-B911-437C6F7AC855}"/>
                      </a:ext>
                    </a:extLst>
                  </p:cNvPr>
                  <p:cNvSpPr txBox="1"/>
                  <p:nvPr/>
                </p:nvSpPr>
                <p:spPr>
                  <a:xfrm>
                    <a:off x="7379735" y="6467353"/>
                    <a:ext cx="3022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EF74F0AF-B306-4AAD-9EA6-5B1A92D0CFD4}"/>
                    </a:ext>
                  </a:extLst>
                </p:cNvPr>
                <p:cNvGrpSpPr/>
                <p:nvPr/>
              </p:nvGrpSpPr>
              <p:grpSpPr>
                <a:xfrm>
                  <a:off x="4067839" y="5507242"/>
                  <a:ext cx="675611" cy="369332"/>
                  <a:chOff x="4067839" y="5507242"/>
                  <a:chExt cx="675611" cy="369332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BD34172-E331-431C-AD65-00ABC733E71E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69190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DB99C84-A950-484C-8598-C94CC6622CD9}"/>
                      </a:ext>
                    </a:extLst>
                  </p:cNvPr>
                  <p:cNvSpPr txBox="1"/>
                  <p:nvPr/>
                </p:nvSpPr>
                <p:spPr>
                  <a:xfrm>
                    <a:off x="4067839" y="5507242"/>
                    <a:ext cx="5156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15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34E0D5A-4C9B-4C46-9F57-87995858461D}"/>
                    </a:ext>
                  </a:extLst>
                </p:cNvPr>
                <p:cNvGrpSpPr/>
                <p:nvPr/>
              </p:nvGrpSpPr>
              <p:grpSpPr>
                <a:xfrm>
                  <a:off x="4058899" y="4787428"/>
                  <a:ext cx="684551" cy="369332"/>
                  <a:chOff x="4058899" y="4787428"/>
                  <a:chExt cx="684551" cy="369332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AA168731-C9CB-423F-8270-5DC6E75853C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97181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56A2141-D91C-4508-B98A-C16E4910D367}"/>
                      </a:ext>
                    </a:extLst>
                  </p:cNvPr>
                  <p:cNvSpPr txBox="1"/>
                  <p:nvPr/>
                </p:nvSpPr>
                <p:spPr>
                  <a:xfrm>
                    <a:off x="4058899" y="4787428"/>
                    <a:ext cx="5156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02D766E-E85E-4260-8776-AC63985FC698}"/>
                    </a:ext>
                  </a:extLst>
                </p:cNvPr>
                <p:cNvGrpSpPr/>
                <p:nvPr/>
              </p:nvGrpSpPr>
              <p:grpSpPr>
                <a:xfrm>
                  <a:off x="4049959" y="4067614"/>
                  <a:ext cx="693491" cy="369332"/>
                  <a:chOff x="4049959" y="4067614"/>
                  <a:chExt cx="693491" cy="369332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80D36F90-5F31-428F-BAC8-84550F0620FD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25172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DCADD8E-0208-4664-8474-3283B75F8EFC}"/>
                      </a:ext>
                    </a:extLst>
                  </p:cNvPr>
                  <p:cNvSpPr txBox="1"/>
                  <p:nvPr/>
                </p:nvSpPr>
                <p:spPr>
                  <a:xfrm>
                    <a:off x="4049959" y="4067614"/>
                    <a:ext cx="5156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45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0A89771-6100-4797-B075-465357545935}"/>
                    </a:ext>
                  </a:extLst>
                </p:cNvPr>
                <p:cNvGrpSpPr/>
                <p:nvPr/>
              </p:nvGrpSpPr>
              <p:grpSpPr>
                <a:xfrm>
                  <a:off x="4047115" y="3347800"/>
                  <a:ext cx="696335" cy="369332"/>
                  <a:chOff x="4047115" y="3347800"/>
                  <a:chExt cx="696335" cy="369332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DCDF7F99-9D24-4B5D-A6AB-7768EEB9B4CF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316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1433C40-67A6-4886-872D-E76D1755C3C9}"/>
                      </a:ext>
                    </a:extLst>
                  </p:cNvPr>
                  <p:cNvSpPr txBox="1"/>
                  <p:nvPr/>
                </p:nvSpPr>
                <p:spPr>
                  <a:xfrm>
                    <a:off x="4047115" y="3347800"/>
                    <a:ext cx="5156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9A2E553-CA31-470A-803D-47AAAE9C40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2870" y="3514920"/>
                <a:ext cx="2883130" cy="288176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ED19DB-6EB7-4939-9908-CE302CB7D07C}"/>
                </a:ext>
              </a:extLst>
            </p:cNvPr>
            <p:cNvSpPr txBox="1"/>
            <p:nvPr/>
          </p:nvSpPr>
          <p:spPr>
            <a:xfrm>
              <a:off x="3999230" y="2672902"/>
              <a:ext cx="119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>
                  <a:solidFill>
                    <a:schemeClr val="bg2">
                      <a:lumMod val="25000"/>
                    </a:schemeClr>
                  </a:solidFill>
                </a:rPr>
                <a:t>C (4;60)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1157B10-9FA4-46EF-B2AF-BE533783AF8A}"/>
                </a:ext>
              </a:extLst>
            </p:cNvPr>
            <p:cNvSpPr/>
            <p:nvPr/>
          </p:nvSpPr>
          <p:spPr>
            <a:xfrm>
              <a:off x="4606343" y="6039890"/>
              <a:ext cx="551591" cy="55159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F538A00-AA5D-48F8-A49E-819D43E1BECD}"/>
                </a:ext>
              </a:extLst>
            </p:cNvPr>
            <p:cNvSpPr/>
            <p:nvPr/>
          </p:nvSpPr>
          <p:spPr>
            <a:xfrm>
              <a:off x="4809809" y="3094919"/>
              <a:ext cx="168948" cy="16894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FCEDBF9-9C2E-43D6-8752-8B2C815C3A91}"/>
              </a:ext>
            </a:extLst>
          </p:cNvPr>
          <p:cNvGrpSpPr/>
          <p:nvPr/>
        </p:nvGrpSpPr>
        <p:grpSpPr>
          <a:xfrm>
            <a:off x="6802308" y="4248834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9D9FB1D-FAD9-4B6E-828E-DDA4058CEBA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94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</a:t>
                  </a:r>
                  <a:r>
                    <a:rPr lang="vi-VN" sz="28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 i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94448"/>
                </a:xfrm>
                <a:prstGeom prst="rect">
                  <a:avLst/>
                </a:prstGeom>
                <a:blipFill>
                  <a:blip r:embed="rId2"/>
                  <a:stretch>
                    <a:fillRect l="-1238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ADAC7C4-CA88-4EBF-8781-E1372B845373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60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32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 i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9524" b="-5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012B6CF-9C8D-4EEE-975A-6D74B60B27E9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i="1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𝟏𝟓</m:t>
                      </m:r>
                      <m:r>
                        <a:rPr lang="vi-V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𝒌𝒎</m:t>
                      </m:r>
                      <m:r>
                        <a:rPr lang="vi-V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𝒉</m:t>
                      </m:r>
                    </m:oMath>
                  </a14:m>
                  <a:endParaRPr lang="en-US" sz="2800" b="1" i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1CD048-C943-4B0A-AD89-F5EA7AD5D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5055B-4BE1-4FD1-B658-1B02802B475F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75898BA-F76C-46E4-8705-4F4A4A8F4728}"/>
              </a:ext>
            </a:extLst>
          </p:cNvPr>
          <p:cNvSpPr txBox="1"/>
          <p:nvPr/>
        </p:nvSpPr>
        <p:spPr>
          <a:xfrm>
            <a:off x="927323" y="2044251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3527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374AAC-2D32-4E1B-BF90-92DB45F0DE2D}"/>
              </a:ext>
            </a:extLst>
          </p:cNvPr>
          <p:cNvGrpSpPr/>
          <p:nvPr/>
        </p:nvGrpSpPr>
        <p:grpSpPr>
          <a:xfrm>
            <a:off x="528320" y="1068225"/>
            <a:ext cx="1016000" cy="1016000"/>
            <a:chOff x="325120" y="895505"/>
            <a:chExt cx="1016000" cy="1016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50DE382-5549-455E-B2E8-154A0D9CC8CA}"/>
                </a:ext>
              </a:extLst>
            </p:cNvPr>
            <p:cNvSpPr/>
            <p:nvPr/>
          </p:nvSpPr>
          <p:spPr>
            <a:xfrm>
              <a:off x="325120" y="895505"/>
              <a:ext cx="1016000" cy="1016000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Head with gears with solid fill">
              <a:extLst>
                <a:ext uri="{FF2B5EF4-FFF2-40B4-BE49-F238E27FC236}">
                  <a16:creationId xmlns:a16="http://schemas.microsoft.com/office/drawing/2014/main" id="{976C028C-5FB7-46B7-98B6-4BBC5419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483870" y="1054255"/>
              <a:ext cx="698500" cy="6985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78EA4C-182A-44A7-A61E-FEDE4DA440FC}"/>
                </a:ext>
              </a:extLst>
            </p:cNvPr>
            <p:cNvSpPr/>
            <p:nvPr/>
          </p:nvSpPr>
          <p:spPr>
            <a:xfrm>
              <a:off x="401320" y="971705"/>
              <a:ext cx="863600" cy="8636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1D80B0-98E3-46D5-92EF-4A1F8446193E}"/>
              </a:ext>
            </a:extLst>
          </p:cNvPr>
          <p:cNvGrpSpPr/>
          <p:nvPr/>
        </p:nvGrpSpPr>
        <p:grpSpPr>
          <a:xfrm>
            <a:off x="-304800" y="0"/>
            <a:ext cx="4897120" cy="822960"/>
            <a:chOff x="-304800" y="0"/>
            <a:chExt cx="4897120" cy="822960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CC14DC2-D4CB-4D7B-9870-33321CB28BFD}"/>
                </a:ext>
              </a:extLst>
            </p:cNvPr>
            <p:cNvSpPr/>
            <p:nvPr/>
          </p:nvSpPr>
          <p:spPr>
            <a:xfrm>
              <a:off x="-304800" y="0"/>
              <a:ext cx="4897120" cy="822960"/>
            </a:xfrm>
            <a:prstGeom prst="parallelogram">
              <a:avLst>
                <a:gd name="adj" fmla="val 36111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BB7EAC-7B1A-49C8-8578-4D75283ACEF9}"/>
                </a:ext>
              </a:extLst>
            </p:cNvPr>
            <p:cNvSpPr txBox="1"/>
            <p:nvPr/>
          </p:nvSpPr>
          <p:spPr>
            <a:xfrm>
              <a:off x="1090930" y="149788"/>
              <a:ext cx="2773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VẬN DỤNG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4E015C9-A853-46C3-918D-7F78BF549ACC}"/>
              </a:ext>
            </a:extLst>
          </p:cNvPr>
          <p:cNvSpPr txBox="1"/>
          <p:nvPr/>
        </p:nvSpPr>
        <p:spPr>
          <a:xfrm>
            <a:off x="1706880" y="1173790"/>
            <a:ext cx="93687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Cách mô tả một chuyển động bằng đồ thị quãng đường – thời gian có ưu điểm gì?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E6DFE-79EA-4336-ADDC-271EAEC11B5B}"/>
              </a:ext>
            </a:extLst>
          </p:cNvPr>
          <p:cNvGrpSpPr/>
          <p:nvPr/>
        </p:nvGrpSpPr>
        <p:grpSpPr>
          <a:xfrm>
            <a:off x="5389692" y="2202972"/>
            <a:ext cx="1412616" cy="518029"/>
            <a:chOff x="5000676" y="619760"/>
            <a:chExt cx="1897580" cy="6115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95F084-CDCC-47D1-89EA-46BFE1AFABF2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8535758-C840-4AA1-9868-8100F82448B9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47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01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BÀI TẬP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518761" y="1202009"/>
            <a:ext cx="10232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Dựa vào các thông tin về quãng đường và thời gian của một người đi xe đạp trong hình dưới đây, hãy:</a:t>
            </a:r>
          </a:p>
          <a:p>
            <a:pPr marL="342900" indent="-342900" algn="just">
              <a:buAutoNum type="alphaLcParenR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Lập bảng ghi các giá trị quãng đường s và thời gian t tương ứng của người này.</a:t>
            </a:r>
          </a:p>
          <a:p>
            <a:pPr marL="342900" indent="-342900" algn="just">
              <a:buAutoNum type="alphaLcParenR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Vẽ đồ thị quãng đường – thời gian của người đi xe đạp nói trên.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658F1B8-A67D-4C45-AD7D-3FBB28D8E914}"/>
              </a:ext>
            </a:extLst>
          </p:cNvPr>
          <p:cNvGrpSpPr/>
          <p:nvPr/>
        </p:nvGrpSpPr>
        <p:grpSpPr>
          <a:xfrm>
            <a:off x="501139" y="3495886"/>
            <a:ext cx="11513413" cy="2467006"/>
            <a:chOff x="501139" y="3495886"/>
            <a:chExt cx="11513413" cy="24670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910998C-FEB6-40D8-9B84-0583EC184519}"/>
                </a:ext>
              </a:extLst>
            </p:cNvPr>
            <p:cNvGrpSpPr/>
            <p:nvPr/>
          </p:nvGrpSpPr>
          <p:grpSpPr>
            <a:xfrm>
              <a:off x="875999" y="3938868"/>
              <a:ext cx="10440001" cy="1475198"/>
              <a:chOff x="914398" y="4307840"/>
              <a:chExt cx="10440001" cy="147519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F2D0E72-AB15-4E08-BAF8-B72153AD4230}"/>
                  </a:ext>
                </a:extLst>
              </p:cNvPr>
              <p:cNvSpPr/>
              <p:nvPr/>
            </p:nvSpPr>
            <p:spPr>
              <a:xfrm>
                <a:off x="914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577299F7-46AD-4E55-A83A-C7411FFBD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1983736" y="4669262"/>
                <a:ext cx="1016000" cy="1016000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EF80FD2-CB16-452C-BEB6-B432E125402D}"/>
                  </a:ext>
                </a:extLst>
              </p:cNvPr>
              <p:cNvSpPr/>
              <p:nvPr/>
            </p:nvSpPr>
            <p:spPr>
              <a:xfrm>
                <a:off x="1958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A17209-B054-47BC-9A55-00D82A7FBB0E}"/>
                  </a:ext>
                </a:extLst>
              </p:cNvPr>
              <p:cNvSpPr/>
              <p:nvPr/>
            </p:nvSpPr>
            <p:spPr>
              <a:xfrm>
                <a:off x="3002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5118C7-9F8F-4B8C-BBF9-FEF0932EA2D8}"/>
                  </a:ext>
                </a:extLst>
              </p:cNvPr>
              <p:cNvSpPr/>
              <p:nvPr/>
            </p:nvSpPr>
            <p:spPr>
              <a:xfrm>
                <a:off x="4046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9608A4-7F6A-4072-BE40-F9AE64DA2A63}"/>
                  </a:ext>
                </a:extLst>
              </p:cNvPr>
              <p:cNvSpPr/>
              <p:nvPr/>
            </p:nvSpPr>
            <p:spPr>
              <a:xfrm>
                <a:off x="5090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B345B5F-94C6-4023-A260-ACC768178C7D}"/>
                  </a:ext>
                </a:extLst>
              </p:cNvPr>
              <p:cNvSpPr/>
              <p:nvPr/>
            </p:nvSpPr>
            <p:spPr>
              <a:xfrm>
                <a:off x="6134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F892C11-9B0A-4546-A4D5-BC05C58AEAEA}"/>
                  </a:ext>
                </a:extLst>
              </p:cNvPr>
              <p:cNvSpPr/>
              <p:nvPr/>
            </p:nvSpPr>
            <p:spPr>
              <a:xfrm>
                <a:off x="7178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FB8E883-74CE-43D7-B3C4-990F7BBA3DB4}"/>
                  </a:ext>
                </a:extLst>
              </p:cNvPr>
              <p:cNvSpPr/>
              <p:nvPr/>
            </p:nvSpPr>
            <p:spPr>
              <a:xfrm>
                <a:off x="8222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3A391B4-585C-491B-BB5D-CB4C3F28E121}"/>
                  </a:ext>
                </a:extLst>
              </p:cNvPr>
              <p:cNvSpPr/>
              <p:nvPr/>
            </p:nvSpPr>
            <p:spPr>
              <a:xfrm>
                <a:off x="9266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6D9FBC-7010-4E69-BD70-C6DECD9B6E2E}"/>
                  </a:ext>
                </a:extLst>
              </p:cNvPr>
              <p:cNvSpPr/>
              <p:nvPr/>
            </p:nvSpPr>
            <p:spPr>
              <a:xfrm>
                <a:off x="10310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F6171BB-D413-48DC-BEFA-78276D2FA8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398" y="431292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6BE9FD3-D4B4-4508-AAA5-CA0925DB54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239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7269FEE-C53E-408D-B816-A1B9C068E3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531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BBB6365-1B2E-4A51-90B7-E01512E415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823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FE1252B-06C0-4D27-96CB-FE42F2A7FF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131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E8CC254-8088-4EA7-BB6A-79B13F8AE0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931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 descr="Icon&#10;&#10;Description automatically generated">
                <a:extLst>
                  <a:ext uri="{FF2B5EF4-FFF2-40B4-BE49-F238E27FC236}">
                    <a16:creationId xmlns:a16="http://schemas.microsoft.com/office/drawing/2014/main" id="{359ED84E-71E8-4067-8E68-CD3EB8BF6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4066656" y="4669262"/>
                <a:ext cx="1016000" cy="1016000"/>
              </a:xfrm>
              <a:prstGeom prst="rect">
                <a:avLst/>
              </a:prstGeom>
            </p:spPr>
          </p:pic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40E4F008-2C5F-4AF2-B8FC-E67793D6D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6149576" y="4669262"/>
                <a:ext cx="1016000" cy="1016000"/>
              </a:xfrm>
              <a:prstGeom prst="rect">
                <a:avLst/>
              </a:prstGeom>
            </p:spPr>
          </p:pic>
          <p:pic>
            <p:nvPicPr>
              <p:cNvPr id="54" name="Picture 53" descr="Icon&#10;&#10;Description automatically generated">
                <a:extLst>
                  <a:ext uri="{FF2B5EF4-FFF2-40B4-BE49-F238E27FC236}">
                    <a16:creationId xmlns:a16="http://schemas.microsoft.com/office/drawing/2014/main" id="{37C5DD0D-A6D7-48EC-B2BE-4CB99BA5F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8232496" y="4669262"/>
                <a:ext cx="1016000" cy="1016000"/>
              </a:xfrm>
              <a:prstGeom prst="rect">
                <a:avLst/>
              </a:prstGeom>
            </p:spPr>
          </p:pic>
          <p:pic>
            <p:nvPicPr>
              <p:cNvPr id="55" name="Picture 54" descr="Icon&#10;&#10;Description automatically generated">
                <a:extLst>
                  <a:ext uri="{FF2B5EF4-FFF2-40B4-BE49-F238E27FC236}">
                    <a16:creationId xmlns:a16="http://schemas.microsoft.com/office/drawing/2014/main" id="{0937894B-B3E5-4C0D-B860-B112484C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10315416" y="4669262"/>
                <a:ext cx="1016000" cy="1016000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928568-DABE-4E5E-B713-7D3666DC0D22}"/>
                </a:ext>
              </a:extLst>
            </p:cNvPr>
            <p:cNvSpPr txBox="1"/>
            <p:nvPr/>
          </p:nvSpPr>
          <p:spPr>
            <a:xfrm>
              <a:off x="563528" y="3501988"/>
              <a:ext cx="831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i="1"/>
                <a:t>t </a:t>
              </a:r>
              <a:r>
                <a:rPr lang="vi-VN" sz="2000"/>
                <a:t>= 0</a:t>
              </a:r>
              <a:endParaRPr lang="en-US" sz="20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A080719-9E2E-4DB8-96A2-940F2277891B}"/>
                </a:ext>
              </a:extLst>
            </p:cNvPr>
            <p:cNvSpPr txBox="1"/>
            <p:nvPr/>
          </p:nvSpPr>
          <p:spPr>
            <a:xfrm>
              <a:off x="2569475" y="3501988"/>
              <a:ext cx="831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i="1"/>
                <a:t>t </a:t>
              </a:r>
              <a:r>
                <a:rPr lang="vi-VN" sz="2000"/>
                <a:t>= 2s</a:t>
              </a:r>
              <a:endParaRPr lang="en-US" sz="20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2318013-14E2-495D-865B-AC1B4EA04950}"/>
                </a:ext>
              </a:extLst>
            </p:cNvPr>
            <p:cNvSpPr txBox="1"/>
            <p:nvPr/>
          </p:nvSpPr>
          <p:spPr>
            <a:xfrm>
              <a:off x="4589226" y="3502087"/>
              <a:ext cx="831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i="1"/>
                <a:t>t </a:t>
              </a:r>
              <a:r>
                <a:rPr lang="vi-VN" sz="2000"/>
                <a:t>= 4s</a:t>
              </a:r>
              <a:endParaRPr lang="en-US" sz="20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51FD47-DD9B-413A-948B-6F1EC5F1F2CB}"/>
                </a:ext>
              </a:extLst>
            </p:cNvPr>
            <p:cNvSpPr txBox="1"/>
            <p:nvPr/>
          </p:nvSpPr>
          <p:spPr>
            <a:xfrm>
              <a:off x="6735315" y="3507531"/>
              <a:ext cx="831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i="1"/>
                <a:t>t </a:t>
              </a:r>
              <a:r>
                <a:rPr lang="vi-VN" sz="2000"/>
                <a:t>= 6s</a:t>
              </a:r>
              <a:endParaRPr lang="en-US" sz="20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D461103-DEAA-4157-8A4D-B640B1543436}"/>
                </a:ext>
              </a:extLst>
            </p:cNvPr>
            <p:cNvSpPr txBox="1"/>
            <p:nvPr/>
          </p:nvSpPr>
          <p:spPr>
            <a:xfrm>
              <a:off x="8933988" y="3495886"/>
              <a:ext cx="831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i="1"/>
                <a:t>t </a:t>
              </a:r>
              <a:r>
                <a:rPr lang="vi-VN" sz="2000"/>
                <a:t>= 8s</a:t>
              </a:r>
              <a:endParaRPr lang="en-US" sz="20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BBECAF-36AE-48C8-A1FF-D7D05002FBFE}"/>
                </a:ext>
              </a:extLst>
            </p:cNvPr>
            <p:cNvSpPr txBox="1"/>
            <p:nvPr/>
          </p:nvSpPr>
          <p:spPr>
            <a:xfrm>
              <a:off x="10979343" y="3495886"/>
              <a:ext cx="1035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i="1"/>
                <a:t>t </a:t>
              </a:r>
              <a:r>
                <a:rPr lang="vi-VN" sz="2000"/>
                <a:t>= 10s</a:t>
              </a:r>
              <a:endParaRPr lang="en-US" sz="20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3DEB08-6D39-46AD-8F98-73D8775854E2}"/>
                </a:ext>
              </a:extLst>
            </p:cNvPr>
            <p:cNvSpPr txBox="1"/>
            <p:nvPr/>
          </p:nvSpPr>
          <p:spPr>
            <a:xfrm>
              <a:off x="501139" y="5562782"/>
              <a:ext cx="101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i="1"/>
                <a:t>s </a:t>
              </a:r>
              <a:r>
                <a:rPr lang="vi-VN" sz="2000"/>
                <a:t>= 0m</a:t>
              </a:r>
              <a:endParaRPr lang="en-US" sz="20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DE890C-2841-4C3C-93A6-624956AAA353}"/>
                </a:ext>
              </a:extLst>
            </p:cNvPr>
            <p:cNvSpPr txBox="1"/>
            <p:nvPr/>
          </p:nvSpPr>
          <p:spPr>
            <a:xfrm>
              <a:off x="2566755" y="5562782"/>
              <a:ext cx="70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/>
                <a:t>10m</a:t>
              </a:r>
              <a:endParaRPr lang="en-US" sz="20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367F93-FD82-4DEB-9C0E-F108347031FD}"/>
                </a:ext>
              </a:extLst>
            </p:cNvPr>
            <p:cNvSpPr txBox="1"/>
            <p:nvPr/>
          </p:nvSpPr>
          <p:spPr>
            <a:xfrm>
              <a:off x="4632371" y="5562782"/>
              <a:ext cx="70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/>
                <a:t>20m</a:t>
              </a:r>
              <a:endParaRPr lang="en-US" sz="20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4E79A7A-0048-41A3-904E-9A771CE369B6}"/>
                </a:ext>
              </a:extLst>
            </p:cNvPr>
            <p:cNvSpPr txBox="1"/>
            <p:nvPr/>
          </p:nvSpPr>
          <p:spPr>
            <a:xfrm>
              <a:off x="6697987" y="5562782"/>
              <a:ext cx="70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/>
                <a:t>30m</a:t>
              </a:r>
              <a:endParaRPr lang="en-US" sz="20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0C762D8-3E70-41A7-9562-85A7D22E702B}"/>
                </a:ext>
              </a:extLst>
            </p:cNvPr>
            <p:cNvSpPr txBox="1"/>
            <p:nvPr/>
          </p:nvSpPr>
          <p:spPr>
            <a:xfrm>
              <a:off x="8763603" y="5562782"/>
              <a:ext cx="70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/>
                <a:t>40m</a:t>
              </a:r>
              <a:endParaRPr lang="en-US" sz="20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9D3E93B-82B7-4FEE-BF8D-9B8F5A7EE8F5}"/>
                </a:ext>
              </a:extLst>
            </p:cNvPr>
            <p:cNvSpPr txBox="1"/>
            <p:nvPr/>
          </p:nvSpPr>
          <p:spPr>
            <a:xfrm>
              <a:off x="10829219" y="5562782"/>
              <a:ext cx="70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/>
                <a:t>50m</a:t>
              </a:r>
              <a:endParaRPr lang="en-US" sz="200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3574535" y="6093985"/>
            <a:ext cx="553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Quãng đường và thời gian của một người đi xe đạp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  <p:bldP spid="7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7D021F-5547-4BD3-83BF-02D53FE03085}"/>
              </a:ext>
            </a:extLst>
          </p:cNvPr>
          <p:cNvGrpSpPr/>
          <p:nvPr/>
        </p:nvGrpSpPr>
        <p:grpSpPr>
          <a:xfrm>
            <a:off x="5657938" y="1297541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02AFD-A818-4CA9-9F84-EEDEBAA77421}"/>
              </a:ext>
            </a:extLst>
          </p:cNvPr>
          <p:cNvGrpSpPr/>
          <p:nvPr/>
        </p:nvGrpSpPr>
        <p:grpSpPr>
          <a:xfrm>
            <a:off x="1734178" y="2193560"/>
            <a:ext cx="8714910" cy="1872283"/>
            <a:chOff x="501139" y="3495886"/>
            <a:chExt cx="11513413" cy="247350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23BCC5-30A3-4EEF-AC80-F653D338DBEF}"/>
                </a:ext>
              </a:extLst>
            </p:cNvPr>
            <p:cNvGrpSpPr/>
            <p:nvPr/>
          </p:nvGrpSpPr>
          <p:grpSpPr>
            <a:xfrm>
              <a:off x="875999" y="3938868"/>
              <a:ext cx="10440001" cy="1475198"/>
              <a:chOff x="914398" y="4307840"/>
              <a:chExt cx="10440001" cy="147519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E07CBE-DF9B-4D7D-91DE-83A365527296}"/>
                  </a:ext>
                </a:extLst>
              </p:cNvPr>
              <p:cNvSpPr/>
              <p:nvPr/>
            </p:nvSpPr>
            <p:spPr>
              <a:xfrm>
                <a:off x="914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DFEF1094-1BA7-48C2-BE1C-FB0BF0655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1983736" y="4669262"/>
                <a:ext cx="1016000" cy="1016000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86C927-5958-419E-BA6E-36277E4AA5E5}"/>
                  </a:ext>
                </a:extLst>
              </p:cNvPr>
              <p:cNvSpPr/>
              <p:nvPr/>
            </p:nvSpPr>
            <p:spPr>
              <a:xfrm>
                <a:off x="1958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9ECB523-F871-45FD-8DA9-D2FC41AB7691}"/>
                  </a:ext>
                </a:extLst>
              </p:cNvPr>
              <p:cNvSpPr/>
              <p:nvPr/>
            </p:nvSpPr>
            <p:spPr>
              <a:xfrm>
                <a:off x="3002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B6ABF5-152A-4674-8760-3123EA1CFB20}"/>
                  </a:ext>
                </a:extLst>
              </p:cNvPr>
              <p:cNvSpPr/>
              <p:nvPr/>
            </p:nvSpPr>
            <p:spPr>
              <a:xfrm>
                <a:off x="4046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6BF24C-B164-4761-950A-70BF83F78184}"/>
                  </a:ext>
                </a:extLst>
              </p:cNvPr>
              <p:cNvSpPr/>
              <p:nvPr/>
            </p:nvSpPr>
            <p:spPr>
              <a:xfrm>
                <a:off x="5090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871EDE-EE2F-4500-85C7-3E39049C135A}"/>
                  </a:ext>
                </a:extLst>
              </p:cNvPr>
              <p:cNvSpPr/>
              <p:nvPr/>
            </p:nvSpPr>
            <p:spPr>
              <a:xfrm>
                <a:off x="6134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DB42EC-5B98-4994-9A78-39A360014DBE}"/>
                  </a:ext>
                </a:extLst>
              </p:cNvPr>
              <p:cNvSpPr/>
              <p:nvPr/>
            </p:nvSpPr>
            <p:spPr>
              <a:xfrm>
                <a:off x="7178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7D908FA-DC2E-4550-BB37-AB51228DF62F}"/>
                  </a:ext>
                </a:extLst>
              </p:cNvPr>
              <p:cNvSpPr/>
              <p:nvPr/>
            </p:nvSpPr>
            <p:spPr>
              <a:xfrm>
                <a:off x="8222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882747-455D-4455-9692-83EAC9280ADD}"/>
                  </a:ext>
                </a:extLst>
              </p:cNvPr>
              <p:cNvSpPr/>
              <p:nvPr/>
            </p:nvSpPr>
            <p:spPr>
              <a:xfrm>
                <a:off x="9266399" y="5579791"/>
                <a:ext cx="1044000" cy="2032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1084D96-2A2E-4BD3-B247-F784502A77F7}"/>
                  </a:ext>
                </a:extLst>
              </p:cNvPr>
              <p:cNvSpPr/>
              <p:nvPr/>
            </p:nvSpPr>
            <p:spPr>
              <a:xfrm>
                <a:off x="10310399" y="5579791"/>
                <a:ext cx="1044000" cy="203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BD00871-F0DA-45A9-A683-883FF20312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398" y="431292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6B56C5-1C26-4E23-BF10-465A788118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239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08A046F-F847-438C-A791-5C8EF56C4F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531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AAD72E1-6B51-4170-BA26-105B0C174C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823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D29D4BF-0A63-4F19-813A-AE1B4C6334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131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D6BD2C7-50AE-4828-A81A-F49BAA5A58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9319" y="4307840"/>
                <a:ext cx="0" cy="1470118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FEA5448F-C7FB-40DA-968E-3D3164C92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4066656" y="4669262"/>
                <a:ext cx="1016000" cy="1016000"/>
              </a:xfrm>
              <a:prstGeom prst="rect">
                <a:avLst/>
              </a:prstGeom>
            </p:spPr>
          </p:pic>
          <p:pic>
            <p:nvPicPr>
              <p:cNvPr id="40" name="Picture 39" descr="Icon&#10;&#10;Description automatically generated">
                <a:extLst>
                  <a:ext uri="{FF2B5EF4-FFF2-40B4-BE49-F238E27FC236}">
                    <a16:creationId xmlns:a16="http://schemas.microsoft.com/office/drawing/2014/main" id="{8B60634A-AAA4-4F57-9629-91BBBBAAC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6149576" y="4669262"/>
                <a:ext cx="1016000" cy="1016000"/>
              </a:xfrm>
              <a:prstGeom prst="rect">
                <a:avLst/>
              </a:prstGeom>
            </p:spPr>
          </p:pic>
          <p:pic>
            <p:nvPicPr>
              <p:cNvPr id="41" name="Picture 40" descr="Icon&#10;&#10;Description automatically generated">
                <a:extLst>
                  <a:ext uri="{FF2B5EF4-FFF2-40B4-BE49-F238E27FC236}">
                    <a16:creationId xmlns:a16="http://schemas.microsoft.com/office/drawing/2014/main" id="{85A89166-A439-47CB-9106-6FB327626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8232496" y="4669262"/>
                <a:ext cx="1016000" cy="1016000"/>
              </a:xfrm>
              <a:prstGeom prst="rect">
                <a:avLst/>
              </a:prstGeom>
            </p:spPr>
          </p:pic>
          <p:pic>
            <p:nvPicPr>
              <p:cNvPr id="42" name="Picture 41" descr="Icon&#10;&#10;Description automatically generated">
                <a:extLst>
                  <a:ext uri="{FF2B5EF4-FFF2-40B4-BE49-F238E27FC236}">
                    <a16:creationId xmlns:a16="http://schemas.microsoft.com/office/drawing/2014/main" id="{2D4CA015-62AC-4A66-8FE7-E39D84C99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842">
                <a:off x="10315416" y="4669262"/>
                <a:ext cx="1016000" cy="10160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0F3E75-B55F-4136-903F-FB609726D74D}"/>
                </a:ext>
              </a:extLst>
            </p:cNvPr>
            <p:cNvSpPr txBox="1"/>
            <p:nvPr/>
          </p:nvSpPr>
          <p:spPr>
            <a:xfrm>
              <a:off x="563527" y="3501988"/>
              <a:ext cx="831255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t = 0</a:t>
              </a:r>
              <a:endParaRPr lang="en-US" sz="1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0C0AB4-4305-4FBC-AFAC-F5DB650DE13A}"/>
                </a:ext>
              </a:extLst>
            </p:cNvPr>
            <p:cNvSpPr txBox="1"/>
            <p:nvPr/>
          </p:nvSpPr>
          <p:spPr>
            <a:xfrm>
              <a:off x="2569475" y="3501988"/>
              <a:ext cx="831255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t = 2s</a:t>
              </a:r>
              <a:endParaRPr 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FC1C0C-2EA5-424A-A350-7A8C137A9751}"/>
                </a:ext>
              </a:extLst>
            </p:cNvPr>
            <p:cNvSpPr txBox="1"/>
            <p:nvPr/>
          </p:nvSpPr>
          <p:spPr>
            <a:xfrm>
              <a:off x="4589226" y="3502087"/>
              <a:ext cx="831255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t = 4s</a:t>
              </a:r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AFA256-AA1B-4438-9855-4AE2D3E9FD33}"/>
                </a:ext>
              </a:extLst>
            </p:cNvPr>
            <p:cNvSpPr txBox="1"/>
            <p:nvPr/>
          </p:nvSpPr>
          <p:spPr>
            <a:xfrm>
              <a:off x="6735316" y="3507532"/>
              <a:ext cx="831255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t = 6s</a:t>
              </a:r>
              <a:endParaRPr 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F6FFA4-CF69-47BF-ADCB-F410BA9D8B27}"/>
                </a:ext>
              </a:extLst>
            </p:cNvPr>
            <p:cNvSpPr txBox="1"/>
            <p:nvPr/>
          </p:nvSpPr>
          <p:spPr>
            <a:xfrm>
              <a:off x="8933988" y="3495886"/>
              <a:ext cx="831255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t = 8s</a:t>
              </a:r>
              <a:endParaRPr lang="en-US" sz="1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3FD4E0-4D8D-474A-94D7-458FEFF6BED6}"/>
                </a:ext>
              </a:extLst>
            </p:cNvPr>
            <p:cNvSpPr txBox="1"/>
            <p:nvPr/>
          </p:nvSpPr>
          <p:spPr>
            <a:xfrm>
              <a:off x="10979343" y="3495886"/>
              <a:ext cx="1035209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t = 10s</a:t>
              </a:r>
              <a:endParaRPr 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0D507C-A76A-44D5-B7FC-0F8EDE845DC8}"/>
                </a:ext>
              </a:extLst>
            </p:cNvPr>
            <p:cNvSpPr txBox="1"/>
            <p:nvPr/>
          </p:nvSpPr>
          <p:spPr>
            <a:xfrm>
              <a:off x="501139" y="5562782"/>
              <a:ext cx="1016000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s = 0m</a:t>
              </a:r>
              <a:endParaRPr lang="en-U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AB7832-C1A0-4787-B458-5C7BDC77962C}"/>
                </a:ext>
              </a:extLst>
            </p:cNvPr>
            <p:cNvSpPr txBox="1"/>
            <p:nvPr/>
          </p:nvSpPr>
          <p:spPr>
            <a:xfrm>
              <a:off x="2566755" y="5562782"/>
              <a:ext cx="707599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10m</a:t>
              </a:r>
              <a:endParaRPr 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843F4D-7EEB-451F-ABB6-4C3ECE50099B}"/>
                </a:ext>
              </a:extLst>
            </p:cNvPr>
            <p:cNvSpPr txBox="1"/>
            <p:nvPr/>
          </p:nvSpPr>
          <p:spPr>
            <a:xfrm>
              <a:off x="4632371" y="5562782"/>
              <a:ext cx="707599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20m</a:t>
              </a:r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3E1D0-842E-47A9-9C88-68DB1D87A372}"/>
                </a:ext>
              </a:extLst>
            </p:cNvPr>
            <p:cNvSpPr txBox="1"/>
            <p:nvPr/>
          </p:nvSpPr>
          <p:spPr>
            <a:xfrm>
              <a:off x="6697987" y="5562782"/>
              <a:ext cx="707599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30m</a:t>
              </a:r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D97A8E-D46D-4B01-904F-853CB1DB68DF}"/>
                </a:ext>
              </a:extLst>
            </p:cNvPr>
            <p:cNvSpPr txBox="1"/>
            <p:nvPr/>
          </p:nvSpPr>
          <p:spPr>
            <a:xfrm>
              <a:off x="8763604" y="5562782"/>
              <a:ext cx="707599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40m</a:t>
              </a:r>
              <a:endParaRPr lang="en-US" sz="14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D0AD8C-8DE3-4380-9BF0-6DF86872935E}"/>
                </a:ext>
              </a:extLst>
            </p:cNvPr>
            <p:cNvSpPr txBox="1"/>
            <p:nvPr/>
          </p:nvSpPr>
          <p:spPr>
            <a:xfrm>
              <a:off x="10829218" y="5562782"/>
              <a:ext cx="707599" cy="4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50m</a:t>
              </a:r>
              <a:endParaRPr lang="en-US" sz="1400"/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26"/>
              </p:ext>
            </p:extLst>
          </p:nvPr>
        </p:nvGraphicFramePr>
        <p:xfrm>
          <a:off x="1613734" y="5026975"/>
          <a:ext cx="9509758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186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  <a:gridCol w="993972">
                  <a:extLst>
                    <a:ext uri="{9D8B030D-6E8A-4147-A177-3AD203B41FA5}">
                      <a16:colId xmlns:a16="http://schemas.microsoft.com/office/drawing/2014/main" val="4259986089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0"/>
                        <a:t>Quãng đường </a:t>
                      </a:r>
                      <a:r>
                        <a:rPr lang="vi-VN" b="1" i="1"/>
                        <a:t>s</a:t>
                      </a:r>
                      <a:r>
                        <a:rPr lang="vi-VN" b="1"/>
                        <a:t> (m)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30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50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0"/>
                        <a:t>Thời gian </a:t>
                      </a:r>
                      <a:r>
                        <a:rPr lang="vi-VN" b="1" i="1"/>
                        <a:t>t</a:t>
                      </a:r>
                      <a:r>
                        <a:rPr lang="vi-VN" b="1"/>
                        <a:t> (s)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6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8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2949496" y="5960846"/>
            <a:ext cx="628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Bảng ghi số liệu quãng đường s và thời gian t của đi xe đạp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610326" y="4283041"/>
            <a:ext cx="628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a) Từ ảnh trên, ta lập được bảng sau:</a:t>
            </a:r>
            <a:endParaRPr lang="en-US" sz="2400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2BE2C53B-B3B9-46F5-8EF7-A0682DDE8218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90F053A-0BB4-4A5C-B7F6-978676AA77E1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BÀI TẬP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chemeClr val="bg2">
                    <a:lumMod val="25000"/>
                  </a:schemeClr>
                </a:solidFill>
              </a:rPr>
              <a:t>b)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BÀI TẬP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676056" y="1100856"/>
            <a:ext cx="1133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Vẽ hai trục tọa độ O</a:t>
            </a:r>
            <a:r>
              <a:rPr lang="vi-VN" sz="2400" i="1"/>
              <a:t>s</a:t>
            </a:r>
            <a:r>
              <a:rPr lang="vi-VN" sz="2400"/>
              <a:t> (biểu diễn độ dài quãng đường) và O</a:t>
            </a:r>
            <a:r>
              <a:rPr lang="vi-VN" sz="2400" i="1"/>
              <a:t>t</a:t>
            </a:r>
            <a:r>
              <a:rPr lang="vi-VN" sz="2400"/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400"/>
              <a:t>Mỗi độ chia trên trục Ot ứng với 2s</a:t>
            </a:r>
          </a:p>
          <a:p>
            <a:pPr marL="342900" indent="-342900">
              <a:buFontTx/>
              <a:buChar char="-"/>
            </a:pPr>
            <a:r>
              <a:rPr lang="vi-VN" sz="2400"/>
              <a:t>Mỗi độ chia trên trục Os ứng với 10m</a:t>
            </a:r>
            <a:endParaRPr lang="en-US" sz="24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0CF112-A39E-489D-9EC9-FDD03DEDE601}"/>
              </a:ext>
            </a:extLst>
          </p:cNvPr>
          <p:cNvGrpSpPr/>
          <p:nvPr/>
        </p:nvGrpSpPr>
        <p:grpSpPr>
          <a:xfrm>
            <a:off x="4749487" y="6154556"/>
            <a:ext cx="4092264" cy="496357"/>
            <a:chOff x="4749487" y="6154556"/>
            <a:chExt cx="4092264" cy="49635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EFB277-2B7A-42B3-9EA9-AC8D1AAC5BB3}"/>
                </a:ext>
              </a:extLst>
            </p:cNvPr>
            <p:cNvCxnSpPr/>
            <p:nvPr/>
          </p:nvCxnSpPr>
          <p:spPr>
            <a:xfrm>
              <a:off x="4749487" y="6237192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6C9953-1882-4E50-BF65-C6606AF2C029}"/>
                </a:ext>
              </a:extLst>
            </p:cNvPr>
            <p:cNvSpPr txBox="1"/>
            <p:nvPr/>
          </p:nvSpPr>
          <p:spPr>
            <a:xfrm>
              <a:off x="8172761" y="628100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t </a:t>
              </a:r>
              <a:r>
                <a:rPr lang="vi-VN">
                  <a:solidFill>
                    <a:srgbClr val="C00000"/>
                  </a:solidFill>
                </a:rPr>
                <a:t>(s)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30D1DD-9C0D-42A9-909B-6EC73A7CD6F2}"/>
                </a:ext>
              </a:extLst>
            </p:cNvPr>
            <p:cNvGrpSpPr/>
            <p:nvPr/>
          </p:nvGrpSpPr>
          <p:grpSpPr>
            <a:xfrm>
              <a:off x="5183367" y="6154556"/>
              <a:ext cx="572928" cy="495783"/>
              <a:chOff x="5094115" y="6340902"/>
              <a:chExt cx="572928" cy="49578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8C49A01-F5D6-4F28-9E06-A2612458B59F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9EB6E9-E3F5-459D-86D7-F4585C7B3417}"/>
                  </a:ext>
                </a:extLst>
              </p:cNvPr>
              <p:cNvSpPr txBox="1"/>
              <p:nvPr/>
            </p:nvSpPr>
            <p:spPr>
              <a:xfrm>
                <a:off x="509411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07E8DF-7E43-4BCB-846F-D279B7566DD6}"/>
                </a:ext>
              </a:extLst>
            </p:cNvPr>
            <p:cNvGrpSpPr/>
            <p:nvPr/>
          </p:nvGrpSpPr>
          <p:grpSpPr>
            <a:xfrm>
              <a:off x="5747604" y="6154556"/>
              <a:ext cx="302255" cy="495783"/>
              <a:chOff x="5658352" y="6340902"/>
              <a:chExt cx="302255" cy="49578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129AC54-9537-477D-8BF4-8A408389375A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B838C95-D838-480A-B958-ADD3D462F0FF}"/>
                  </a:ext>
                </a:extLst>
              </p:cNvPr>
              <p:cNvSpPr txBox="1"/>
              <p:nvPr/>
            </p:nvSpPr>
            <p:spPr>
              <a:xfrm>
                <a:off x="5658352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4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11D7EA-1500-48BD-8327-18C23524BB26}"/>
                </a:ext>
              </a:extLst>
            </p:cNvPr>
            <p:cNvGrpSpPr/>
            <p:nvPr/>
          </p:nvGrpSpPr>
          <p:grpSpPr>
            <a:xfrm>
              <a:off x="6321086" y="6154556"/>
              <a:ext cx="1172798" cy="496357"/>
              <a:chOff x="6231834" y="6340902"/>
              <a:chExt cx="1172798" cy="49635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26E2F8B-DB14-4473-9B44-CD4F85A3AB1E}"/>
                  </a:ext>
                </a:extLst>
              </p:cNvPr>
              <p:cNvCxnSpPr/>
              <p:nvPr/>
            </p:nvCxnSpPr>
            <p:spPr>
              <a:xfrm>
                <a:off x="639127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C535E1-538F-4522-9B80-3E4BCAC61490}"/>
                  </a:ext>
                </a:extLst>
              </p:cNvPr>
              <p:cNvSpPr txBox="1"/>
              <p:nvPr/>
            </p:nvSpPr>
            <p:spPr>
              <a:xfrm>
                <a:off x="623183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6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56D392-5AF1-4DD9-8936-C387169C9A68}"/>
                  </a:ext>
                </a:extLst>
              </p:cNvPr>
              <p:cNvSpPr txBox="1"/>
              <p:nvPr/>
            </p:nvSpPr>
            <p:spPr>
              <a:xfrm>
                <a:off x="6831704" y="64679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8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C35D25-09D9-4F3A-9916-25E4D1A5167F}"/>
                </a:ext>
              </a:extLst>
            </p:cNvPr>
            <p:cNvGrpSpPr/>
            <p:nvPr/>
          </p:nvGrpSpPr>
          <p:grpSpPr>
            <a:xfrm>
              <a:off x="7057742" y="6154556"/>
              <a:ext cx="821592" cy="495783"/>
              <a:chOff x="6968490" y="6340902"/>
              <a:chExt cx="821592" cy="49578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786D607-CD05-434F-9A20-DCDEB9A9A87B}"/>
                  </a:ext>
                </a:extLst>
              </p:cNvPr>
              <p:cNvCxnSpPr/>
              <p:nvPr/>
            </p:nvCxnSpPr>
            <p:spPr>
              <a:xfrm>
                <a:off x="69684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C67DD5-58D3-40D3-AC20-6A8E76AE90EE}"/>
                  </a:ext>
                </a:extLst>
              </p:cNvPr>
              <p:cNvSpPr txBox="1"/>
              <p:nvPr/>
            </p:nvSpPr>
            <p:spPr>
              <a:xfrm>
                <a:off x="7340823" y="6467353"/>
                <a:ext cx="449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9F8581-8E10-40CC-97D2-4621AEE2A5DF}"/>
                  </a:ext>
                </a:extLst>
              </p:cNvPr>
              <p:cNvCxnSpPr/>
              <p:nvPr/>
            </p:nvCxnSpPr>
            <p:spPr>
              <a:xfrm>
                <a:off x="75438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1753D7-B4AE-4B08-94CE-63C3CA7E8232}"/>
              </a:ext>
            </a:extLst>
          </p:cNvPr>
          <p:cNvGrpSpPr/>
          <p:nvPr/>
        </p:nvGrpSpPr>
        <p:grpSpPr>
          <a:xfrm>
            <a:off x="3840575" y="2763288"/>
            <a:ext cx="992127" cy="3760600"/>
            <a:chOff x="3840575" y="2763288"/>
            <a:chExt cx="992127" cy="37606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600114-1467-4C6E-986A-F00F6A14F4C5}"/>
                </a:ext>
              </a:extLst>
            </p:cNvPr>
            <p:cNvCxnSpPr/>
            <p:nvPr/>
          </p:nvCxnSpPr>
          <p:spPr>
            <a:xfrm>
              <a:off x="4749487" y="2940920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814F22-6CAD-462D-8D2D-276855DED70C}"/>
                </a:ext>
              </a:extLst>
            </p:cNvPr>
            <p:cNvSpPr/>
            <p:nvPr/>
          </p:nvSpPr>
          <p:spPr>
            <a:xfrm>
              <a:off x="4708973" y="6193378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5F3669-C881-4174-AC0F-22A24440358E}"/>
                </a:ext>
              </a:extLst>
            </p:cNvPr>
            <p:cNvSpPr txBox="1"/>
            <p:nvPr/>
          </p:nvSpPr>
          <p:spPr>
            <a:xfrm>
              <a:off x="4391979" y="6154556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68173A-1A14-4C42-9B97-FFB73C2A2755}"/>
                </a:ext>
              </a:extLst>
            </p:cNvPr>
            <p:cNvSpPr txBox="1"/>
            <p:nvPr/>
          </p:nvSpPr>
          <p:spPr>
            <a:xfrm>
              <a:off x="3840575" y="2763288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s </a:t>
              </a:r>
              <a:r>
                <a:rPr lang="vi-VN">
                  <a:solidFill>
                    <a:srgbClr val="C00000"/>
                  </a:solidFill>
                </a:rPr>
                <a:t>(m)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46DAA96-0E31-4157-B86F-84182E6AA0FF}"/>
                </a:ext>
              </a:extLst>
            </p:cNvPr>
            <p:cNvGrpSpPr/>
            <p:nvPr/>
          </p:nvGrpSpPr>
          <p:grpSpPr>
            <a:xfrm>
              <a:off x="4232734" y="5467195"/>
              <a:ext cx="599968" cy="369332"/>
              <a:chOff x="4143482" y="5653541"/>
              <a:chExt cx="599968" cy="3693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CA90078-FBAA-4C66-B206-4E0505587E1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C887EC-5D51-4A27-AC7D-7663961FDC5F}"/>
                  </a:ext>
                </a:extLst>
              </p:cNvPr>
              <p:cNvSpPr txBox="1"/>
              <p:nvPr/>
            </p:nvSpPr>
            <p:spPr>
              <a:xfrm>
                <a:off x="4143482" y="5653541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F5C747-B9DB-4994-BEB4-166B164588F5}"/>
                </a:ext>
              </a:extLst>
            </p:cNvPr>
            <p:cNvGrpSpPr/>
            <p:nvPr/>
          </p:nvGrpSpPr>
          <p:grpSpPr>
            <a:xfrm>
              <a:off x="4245246" y="4892086"/>
              <a:ext cx="587456" cy="369332"/>
              <a:chOff x="4155994" y="5078432"/>
              <a:chExt cx="587456" cy="36933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4C668D-89E9-407F-98CC-B7915B3077B0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F1EB25-3F72-4222-8879-DA60624077A7}"/>
                  </a:ext>
                </a:extLst>
              </p:cNvPr>
              <p:cNvSpPr txBox="1"/>
              <p:nvPr/>
            </p:nvSpPr>
            <p:spPr>
              <a:xfrm>
                <a:off x="4155994" y="507843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180627-5D27-494D-A951-D6DCE8BFCD48}"/>
                </a:ext>
              </a:extLst>
            </p:cNvPr>
            <p:cNvGrpSpPr/>
            <p:nvPr/>
          </p:nvGrpSpPr>
          <p:grpSpPr>
            <a:xfrm>
              <a:off x="4233450" y="3741373"/>
              <a:ext cx="599252" cy="965157"/>
              <a:chOff x="4144198" y="3927719"/>
              <a:chExt cx="599252" cy="96515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418256A-0235-4151-97FA-80D87697067E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CCD0FB-9FBE-44B0-89EE-D7746446AD33}"/>
                  </a:ext>
                </a:extLst>
              </p:cNvPr>
              <p:cNvSpPr txBox="1"/>
              <p:nvPr/>
            </p:nvSpPr>
            <p:spPr>
              <a:xfrm>
                <a:off x="4150313" y="452354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30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E53706-6D9D-429C-B82D-A46F2A6B6B54}"/>
                  </a:ext>
                </a:extLst>
              </p:cNvPr>
              <p:cNvSpPr txBox="1"/>
              <p:nvPr/>
            </p:nvSpPr>
            <p:spPr>
              <a:xfrm>
                <a:off x="4144198" y="3927719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40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41C360-E0D8-45A4-968A-3FB6196359B9}"/>
                </a:ext>
              </a:extLst>
            </p:cNvPr>
            <p:cNvGrpSpPr/>
            <p:nvPr/>
          </p:nvGrpSpPr>
          <p:grpSpPr>
            <a:xfrm>
              <a:off x="4252175" y="3161179"/>
              <a:ext cx="580527" cy="768948"/>
              <a:chOff x="4162923" y="3347525"/>
              <a:chExt cx="580527" cy="76894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89C2567-E930-466D-9638-2134390EC6DF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E88DCC-988D-4DE9-B226-735A9061B1ED}"/>
                  </a:ext>
                </a:extLst>
              </p:cNvPr>
              <p:cNvSpPr txBox="1"/>
              <p:nvPr/>
            </p:nvSpPr>
            <p:spPr>
              <a:xfrm>
                <a:off x="4162923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B3B9F69-78DB-4539-930B-3B90A90B57C5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CE5F094-CD0F-4B85-9FC3-6592CCCD1655}"/>
              </a:ext>
            </a:extLst>
          </p:cNvPr>
          <p:cNvCxnSpPr>
            <a:cxnSpLocks/>
          </p:cNvCxnSpPr>
          <p:nvPr/>
        </p:nvCxnSpPr>
        <p:spPr>
          <a:xfrm flipV="1">
            <a:off x="3510505" y="3285277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chemeClr val="bg2">
                    <a:lumMod val="25000"/>
                  </a:schemeClr>
                </a:solidFill>
              </a:rPr>
              <a:t>b)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BÀI TẬP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7324C-3D33-457E-A214-93C5FF5CDFC2}"/>
              </a:ext>
            </a:extLst>
          </p:cNvPr>
          <p:cNvGrpSpPr/>
          <p:nvPr/>
        </p:nvGrpSpPr>
        <p:grpSpPr>
          <a:xfrm>
            <a:off x="2540095" y="2658112"/>
            <a:ext cx="5001176" cy="3887625"/>
            <a:chOff x="3840575" y="2763288"/>
            <a:chExt cx="5001176" cy="388762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0CF112-A39E-489D-9EC9-FDD03DEDE601}"/>
                </a:ext>
              </a:extLst>
            </p:cNvPr>
            <p:cNvGrpSpPr/>
            <p:nvPr/>
          </p:nvGrpSpPr>
          <p:grpSpPr>
            <a:xfrm>
              <a:off x="4749487" y="6154556"/>
              <a:ext cx="4092264" cy="496357"/>
              <a:chOff x="4749487" y="6154556"/>
              <a:chExt cx="4092264" cy="49635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6EFB277-2B7A-42B3-9EA9-AC8D1AAC5BB3}"/>
                  </a:ext>
                </a:extLst>
              </p:cNvPr>
              <p:cNvCxnSpPr/>
              <p:nvPr/>
            </p:nvCxnSpPr>
            <p:spPr>
              <a:xfrm>
                <a:off x="4749487" y="6237192"/>
                <a:ext cx="3600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6C9953-1882-4E50-BF65-C6606AF2C029}"/>
                  </a:ext>
                </a:extLst>
              </p:cNvPr>
              <p:cNvSpPr txBox="1"/>
              <p:nvPr/>
            </p:nvSpPr>
            <p:spPr>
              <a:xfrm>
                <a:off x="8172761" y="6281007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</a:rPr>
                  <a:t>(s)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030D1DD-9C0D-42A9-909B-6EC73A7CD6F2}"/>
                  </a:ext>
                </a:extLst>
              </p:cNvPr>
              <p:cNvGrpSpPr/>
              <p:nvPr/>
            </p:nvGrpSpPr>
            <p:grpSpPr>
              <a:xfrm>
                <a:off x="5183367" y="6154556"/>
                <a:ext cx="572928" cy="495783"/>
                <a:chOff x="5094115" y="6340902"/>
                <a:chExt cx="572928" cy="49578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8C49A01-F5D6-4F28-9E06-A2612458B59F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19EB6E9-E3F5-459D-86D7-F4585C7B3417}"/>
                    </a:ext>
                  </a:extLst>
                </p:cNvPr>
                <p:cNvSpPr txBox="1"/>
                <p:nvPr/>
              </p:nvSpPr>
              <p:spPr>
                <a:xfrm>
                  <a:off x="5094115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2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207E8DF-7E43-4BCB-846F-D279B7566DD6}"/>
                  </a:ext>
                </a:extLst>
              </p:cNvPr>
              <p:cNvGrpSpPr/>
              <p:nvPr/>
            </p:nvGrpSpPr>
            <p:grpSpPr>
              <a:xfrm>
                <a:off x="5747604" y="6154556"/>
                <a:ext cx="302255" cy="495783"/>
                <a:chOff x="5658352" y="6340902"/>
                <a:chExt cx="302255" cy="495783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129AC54-9537-477D-8BF4-8A408389375A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B838C95-D838-480A-B958-ADD3D462F0FF}"/>
                    </a:ext>
                  </a:extLst>
                </p:cNvPr>
                <p:cNvSpPr txBox="1"/>
                <p:nvPr/>
              </p:nvSpPr>
              <p:spPr>
                <a:xfrm>
                  <a:off x="5658352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E11D7EA-1500-48BD-8327-18C23524BB26}"/>
                  </a:ext>
                </a:extLst>
              </p:cNvPr>
              <p:cNvGrpSpPr/>
              <p:nvPr/>
            </p:nvGrpSpPr>
            <p:grpSpPr>
              <a:xfrm>
                <a:off x="6321086" y="6154556"/>
                <a:ext cx="1172798" cy="496357"/>
                <a:chOff x="6231834" y="6340902"/>
                <a:chExt cx="1172798" cy="49635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26E2F8B-DB14-4473-9B44-CD4F85A3AB1E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1C535E1-538F-4522-9B80-3E4BCAC61490}"/>
                    </a:ext>
                  </a:extLst>
                </p:cNvPr>
                <p:cNvSpPr txBox="1"/>
                <p:nvPr/>
              </p:nvSpPr>
              <p:spPr>
                <a:xfrm>
                  <a:off x="623183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6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56D392-5AF1-4DD9-8936-C387169C9A68}"/>
                    </a:ext>
                  </a:extLst>
                </p:cNvPr>
                <p:cNvSpPr txBox="1"/>
                <p:nvPr/>
              </p:nvSpPr>
              <p:spPr>
                <a:xfrm>
                  <a:off x="6831704" y="64679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8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0C35D25-09D9-4F3A-9916-25E4D1A5167F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821592" cy="495783"/>
                <a:chOff x="6968490" y="6340902"/>
                <a:chExt cx="821592" cy="495783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786D607-CD05-434F-9A20-DCDEB9A9A8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C67DD5-58D3-40D3-AC20-6A8E76AE90EE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C9F8581-8E10-40CC-97D2-4621AEE2A5DF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61753D7-B4AE-4B08-94CE-63C3CA7E8232}"/>
                </a:ext>
              </a:extLst>
            </p:cNvPr>
            <p:cNvGrpSpPr/>
            <p:nvPr/>
          </p:nvGrpSpPr>
          <p:grpSpPr>
            <a:xfrm>
              <a:off x="3840575" y="2763288"/>
              <a:ext cx="992127" cy="3760600"/>
              <a:chOff x="3840575" y="2763288"/>
              <a:chExt cx="992127" cy="37606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0600114-1467-4C6E-986A-F00F6A14F4C5}"/>
                  </a:ext>
                </a:extLst>
              </p:cNvPr>
              <p:cNvCxnSpPr/>
              <p:nvPr/>
            </p:nvCxnSpPr>
            <p:spPr>
              <a:xfrm>
                <a:off x="4749487" y="2940920"/>
                <a:ext cx="0" cy="327600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814F22-6CAD-462D-8D2D-276855DED70C}"/>
                  </a:ext>
                </a:extLst>
              </p:cNvPr>
              <p:cNvSpPr/>
              <p:nvPr/>
            </p:nvSpPr>
            <p:spPr>
              <a:xfrm>
                <a:off x="4708973" y="6193378"/>
                <a:ext cx="87630" cy="8763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5F3669-C881-4174-AC0F-22A24440358E}"/>
                  </a:ext>
                </a:extLst>
              </p:cNvPr>
              <p:cNvSpPr txBox="1"/>
              <p:nvPr/>
            </p:nvSpPr>
            <p:spPr>
              <a:xfrm>
                <a:off x="4391979" y="6154556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68173A-1A14-4C42-9B97-FFB73C2A2755}"/>
                  </a:ext>
                </a:extLst>
              </p:cNvPr>
              <p:cNvSpPr txBox="1"/>
              <p:nvPr/>
            </p:nvSpPr>
            <p:spPr>
              <a:xfrm>
                <a:off x="3840575" y="2763288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</a:rPr>
                  <a:t>(m)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46DAA96-0E31-4157-B86F-84182E6AA0FF}"/>
                  </a:ext>
                </a:extLst>
              </p:cNvPr>
              <p:cNvGrpSpPr/>
              <p:nvPr/>
            </p:nvGrpSpPr>
            <p:grpSpPr>
              <a:xfrm>
                <a:off x="4232734" y="5467195"/>
                <a:ext cx="599968" cy="369332"/>
                <a:chOff x="4143482" y="5653541"/>
                <a:chExt cx="599968" cy="369332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CA90078-FBAA-4C66-B206-4E0505587E19}"/>
                    </a:ext>
                  </a:extLst>
                </p:cNvPr>
                <p:cNvCxnSpPr/>
                <p:nvPr/>
              </p:nvCxnSpPr>
              <p:spPr>
                <a:xfrm>
                  <a:off x="4574502" y="5843292"/>
                  <a:ext cx="16894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C887EC-5D51-4A27-AC7D-7663961FDC5F}"/>
                    </a:ext>
                  </a:extLst>
                </p:cNvPr>
                <p:cNvSpPr txBox="1"/>
                <p:nvPr/>
              </p:nvSpPr>
              <p:spPr>
                <a:xfrm>
                  <a:off x="4143482" y="5653541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DF5C747-B9DB-4994-BEB4-166B164588F5}"/>
                  </a:ext>
                </a:extLst>
              </p:cNvPr>
              <p:cNvGrpSpPr/>
              <p:nvPr/>
            </p:nvGrpSpPr>
            <p:grpSpPr>
              <a:xfrm>
                <a:off x="4245246" y="4892086"/>
                <a:ext cx="587456" cy="369332"/>
                <a:chOff x="4155994" y="5078432"/>
                <a:chExt cx="587456" cy="369332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54C668D-89E9-407F-98CC-B7915B3077B0}"/>
                    </a:ext>
                  </a:extLst>
                </p:cNvPr>
                <p:cNvCxnSpPr/>
                <p:nvPr/>
              </p:nvCxnSpPr>
              <p:spPr>
                <a:xfrm>
                  <a:off x="4574502" y="52715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F1EB25-3F72-4222-8879-DA60624077A7}"/>
                    </a:ext>
                  </a:extLst>
                </p:cNvPr>
                <p:cNvSpPr txBox="1"/>
                <p:nvPr/>
              </p:nvSpPr>
              <p:spPr>
                <a:xfrm>
                  <a:off x="4155994" y="507843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4180627-5D27-494D-A951-D6DCE8BFCD48}"/>
                  </a:ext>
                </a:extLst>
              </p:cNvPr>
              <p:cNvGrpSpPr/>
              <p:nvPr/>
            </p:nvGrpSpPr>
            <p:grpSpPr>
              <a:xfrm>
                <a:off x="4233450" y="3741373"/>
                <a:ext cx="599252" cy="965157"/>
                <a:chOff x="4144198" y="3927719"/>
                <a:chExt cx="599252" cy="965157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418256A-0235-4151-97FA-80D87697067E}"/>
                    </a:ext>
                  </a:extLst>
                </p:cNvPr>
                <p:cNvCxnSpPr/>
                <p:nvPr/>
              </p:nvCxnSpPr>
              <p:spPr>
                <a:xfrm>
                  <a:off x="4574502" y="4693053"/>
                  <a:ext cx="16894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CCD0FB-9FBE-44B0-89EE-D7746446AD33}"/>
                    </a:ext>
                  </a:extLst>
                </p:cNvPr>
                <p:cNvSpPr txBox="1"/>
                <p:nvPr/>
              </p:nvSpPr>
              <p:spPr>
                <a:xfrm>
                  <a:off x="4150313" y="452354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E53706-6D9D-429C-B82D-A46F2A6B6B54}"/>
                    </a:ext>
                  </a:extLst>
                </p:cNvPr>
                <p:cNvSpPr txBox="1"/>
                <p:nvPr/>
              </p:nvSpPr>
              <p:spPr>
                <a:xfrm>
                  <a:off x="4144198" y="3927719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541C360-E0D8-45A4-968A-3FB6196359B9}"/>
                  </a:ext>
                </a:extLst>
              </p:cNvPr>
              <p:cNvGrpSpPr/>
              <p:nvPr/>
            </p:nvGrpSpPr>
            <p:grpSpPr>
              <a:xfrm>
                <a:off x="4252175" y="3161179"/>
                <a:ext cx="580527" cy="768948"/>
                <a:chOff x="4162923" y="3347525"/>
                <a:chExt cx="580527" cy="768948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89C2567-E930-466D-9638-2134390EC6DF}"/>
                    </a:ext>
                  </a:extLst>
                </p:cNvPr>
                <p:cNvCxnSpPr/>
                <p:nvPr/>
              </p:nvCxnSpPr>
              <p:spPr>
                <a:xfrm>
                  <a:off x="4574502" y="4116473"/>
                  <a:ext cx="16894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FE88DCC-988D-4DE9-B226-735A9061B1ED}"/>
                    </a:ext>
                  </a:extLst>
                </p:cNvPr>
                <p:cNvSpPr txBox="1"/>
                <p:nvPr/>
              </p:nvSpPr>
              <p:spPr>
                <a:xfrm>
                  <a:off x="4162923" y="3347525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B3B9F69-78DB-4539-930B-3B90A90B57C5}"/>
                    </a:ext>
                  </a:extLst>
                </p:cNvPr>
                <p:cNvCxnSpPr/>
                <p:nvPr/>
              </p:nvCxnSpPr>
              <p:spPr>
                <a:xfrm>
                  <a:off x="4574502" y="354329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784227" y="1126512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solidFill>
                  <a:schemeClr val="bg2">
                    <a:lumMod val="25000"/>
                  </a:schemeClr>
                </a:solidFill>
              </a:rPr>
              <a:t>Điểm gốc O (biểu diễn nơi xuất phát của người đi xe đạp) có </a:t>
            </a:r>
            <a:r>
              <a:rPr lang="vi-VN" sz="2200" i="1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vi-VN" sz="2200">
                <a:solidFill>
                  <a:schemeClr val="bg2">
                    <a:lumMod val="25000"/>
                  </a:schemeClr>
                </a:solidFill>
              </a:rPr>
              <a:t> = 0, </a:t>
            </a:r>
            <a:r>
              <a:rPr lang="vi-VN" sz="2200" i="1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vi-VN" sz="2200">
                <a:solidFill>
                  <a:schemeClr val="bg2">
                    <a:lumMod val="25000"/>
                  </a:schemeClr>
                </a:solidFill>
              </a:rPr>
              <a:t> = 0 </a:t>
            </a:r>
            <a:endParaRPr lang="en-US" sz="2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784227" y="1567809"/>
            <a:ext cx="11011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solidFill>
                  <a:schemeClr val="bg2">
                    <a:lumMod val="25000"/>
                  </a:schemeClr>
                </a:solidFill>
              </a:rPr>
              <a:t>Lần lượt xác định các điểm còn lại: Điểm A (t = 2s; s = 10m), điểm B (t = 4s; s = 20m), điểm C (t = 6s; s = 30m), điểm D (t = 8s; s = 40m), điểm E (t = 10s; s = 50m)</a:t>
            </a:r>
            <a:endParaRPr lang="en-US" sz="220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F4FBBE-4B4F-4834-AF2B-8F6085F0D5C0}"/>
              </a:ext>
            </a:extLst>
          </p:cNvPr>
          <p:cNvCxnSpPr>
            <a:cxnSpLocks/>
          </p:cNvCxnSpPr>
          <p:nvPr/>
        </p:nvCxnSpPr>
        <p:spPr>
          <a:xfrm flipV="1">
            <a:off x="4027231" y="5546685"/>
            <a:ext cx="0" cy="46157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D33BB0-3944-4E60-9ABA-46548D253C23}"/>
              </a:ext>
            </a:extLst>
          </p:cNvPr>
          <p:cNvCxnSpPr>
            <a:cxnSpLocks/>
          </p:cNvCxnSpPr>
          <p:nvPr/>
        </p:nvCxnSpPr>
        <p:spPr>
          <a:xfrm flipH="1">
            <a:off x="3524007" y="5552555"/>
            <a:ext cx="50161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5120021-9506-4112-A198-0AB928628855}"/>
              </a:ext>
            </a:extLst>
          </p:cNvPr>
          <p:cNvGrpSpPr/>
          <p:nvPr/>
        </p:nvGrpSpPr>
        <p:grpSpPr>
          <a:xfrm>
            <a:off x="3941247" y="4980016"/>
            <a:ext cx="519155" cy="651694"/>
            <a:chOff x="5141535" y="4650075"/>
            <a:chExt cx="519155" cy="651694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CB0C27F-6CDC-4083-9994-A86F6C10FAF0}"/>
                </a:ext>
              </a:extLst>
            </p:cNvPr>
            <p:cNvSpPr/>
            <p:nvPr/>
          </p:nvSpPr>
          <p:spPr>
            <a:xfrm>
              <a:off x="5141535" y="5132821"/>
              <a:ext cx="168948" cy="16894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EB5F2AF-D52D-4C35-B73D-8B0C79F42C8A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C7BA72A7-F59C-4F30-8BF6-23D3D71B639A}"/>
              </a:ext>
            </a:extLst>
          </p:cNvPr>
          <p:cNvSpPr/>
          <p:nvPr/>
        </p:nvSpPr>
        <p:spPr>
          <a:xfrm>
            <a:off x="3371519" y="6042364"/>
            <a:ext cx="168948" cy="16894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5519C6-0B17-4E3A-8DB9-99B368EC3DE5}"/>
              </a:ext>
            </a:extLst>
          </p:cNvPr>
          <p:cNvCxnSpPr>
            <a:cxnSpLocks/>
          </p:cNvCxnSpPr>
          <p:nvPr/>
        </p:nvCxnSpPr>
        <p:spPr>
          <a:xfrm flipV="1">
            <a:off x="4604737" y="4977722"/>
            <a:ext cx="0" cy="98441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2C5E6EA-B53F-4AF4-A873-E72D9816F7DB}"/>
              </a:ext>
            </a:extLst>
          </p:cNvPr>
          <p:cNvCxnSpPr>
            <a:cxnSpLocks/>
          </p:cNvCxnSpPr>
          <p:nvPr/>
        </p:nvCxnSpPr>
        <p:spPr>
          <a:xfrm flipH="1">
            <a:off x="3512752" y="4980016"/>
            <a:ext cx="109198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5DA298-2637-49BD-8008-042FCB6AD681}"/>
              </a:ext>
            </a:extLst>
          </p:cNvPr>
          <p:cNvGrpSpPr/>
          <p:nvPr/>
        </p:nvGrpSpPr>
        <p:grpSpPr>
          <a:xfrm>
            <a:off x="4519543" y="4401531"/>
            <a:ext cx="519155" cy="651694"/>
            <a:chOff x="5141535" y="4650075"/>
            <a:chExt cx="519155" cy="65169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A1F38DE-F329-4F7D-8378-C2467085C532}"/>
                </a:ext>
              </a:extLst>
            </p:cNvPr>
            <p:cNvSpPr/>
            <p:nvPr/>
          </p:nvSpPr>
          <p:spPr>
            <a:xfrm>
              <a:off x="5141535" y="5132821"/>
              <a:ext cx="168948" cy="16894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93C4CF6-1059-4B5E-9603-FA79ED16411F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BBE4939-F404-48CE-A92C-D758641C408A}"/>
              </a:ext>
            </a:extLst>
          </p:cNvPr>
          <p:cNvCxnSpPr>
            <a:cxnSpLocks/>
          </p:cNvCxnSpPr>
          <p:nvPr/>
        </p:nvCxnSpPr>
        <p:spPr>
          <a:xfrm flipV="1">
            <a:off x="5179304" y="4401531"/>
            <a:ext cx="0" cy="160673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860F039-5E83-4CA4-8A34-101551657154}"/>
              </a:ext>
            </a:extLst>
          </p:cNvPr>
          <p:cNvCxnSpPr>
            <a:cxnSpLocks/>
          </p:cNvCxnSpPr>
          <p:nvPr/>
        </p:nvCxnSpPr>
        <p:spPr>
          <a:xfrm flipH="1">
            <a:off x="3513721" y="4404207"/>
            <a:ext cx="166558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78499C1-84F1-4642-B4FA-000D50C9E1FC}"/>
              </a:ext>
            </a:extLst>
          </p:cNvPr>
          <p:cNvGrpSpPr/>
          <p:nvPr/>
        </p:nvGrpSpPr>
        <p:grpSpPr>
          <a:xfrm>
            <a:off x="5101321" y="3822050"/>
            <a:ext cx="519155" cy="651694"/>
            <a:chOff x="5141535" y="4650075"/>
            <a:chExt cx="519155" cy="65169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EFF1A8-179F-4B77-A824-3C0E7FBDEA13}"/>
                </a:ext>
              </a:extLst>
            </p:cNvPr>
            <p:cNvSpPr/>
            <p:nvPr/>
          </p:nvSpPr>
          <p:spPr>
            <a:xfrm>
              <a:off x="5141535" y="5132821"/>
              <a:ext cx="168948" cy="16894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FA5A84-D7C6-4BFF-B7BC-45D22D2EFAAC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C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9D7EE8-3CFF-4F6C-A911-C4C0C99DE4A7}"/>
              </a:ext>
            </a:extLst>
          </p:cNvPr>
          <p:cNvCxnSpPr>
            <a:cxnSpLocks/>
          </p:cNvCxnSpPr>
          <p:nvPr/>
        </p:nvCxnSpPr>
        <p:spPr>
          <a:xfrm flipH="1" flipV="1">
            <a:off x="5757262" y="3822050"/>
            <a:ext cx="2535" cy="216196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7487035-C652-475D-B08E-D4C49BFC67B3}"/>
              </a:ext>
            </a:extLst>
          </p:cNvPr>
          <p:cNvCxnSpPr>
            <a:cxnSpLocks/>
          </p:cNvCxnSpPr>
          <p:nvPr/>
        </p:nvCxnSpPr>
        <p:spPr>
          <a:xfrm flipH="1">
            <a:off x="3591705" y="3822050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EEFFBC-1167-44C6-BD12-CEDD64D514FF}"/>
              </a:ext>
            </a:extLst>
          </p:cNvPr>
          <p:cNvGrpSpPr/>
          <p:nvPr/>
        </p:nvGrpSpPr>
        <p:grpSpPr>
          <a:xfrm>
            <a:off x="5674249" y="3240669"/>
            <a:ext cx="519155" cy="651694"/>
            <a:chOff x="5141535" y="4650075"/>
            <a:chExt cx="519155" cy="65169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09CC545-BBB9-4976-B1BF-C9972D382117}"/>
                </a:ext>
              </a:extLst>
            </p:cNvPr>
            <p:cNvSpPr/>
            <p:nvPr/>
          </p:nvSpPr>
          <p:spPr>
            <a:xfrm>
              <a:off x="5141535" y="5132821"/>
              <a:ext cx="168948" cy="16894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E0F9C9-1E40-40FC-8F45-BAF8C1C0AA36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D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E080E7E-9BE4-4FC3-9F85-C19C1EFB6B8D}"/>
              </a:ext>
            </a:extLst>
          </p:cNvPr>
          <p:cNvCxnSpPr>
            <a:cxnSpLocks/>
          </p:cNvCxnSpPr>
          <p:nvPr/>
        </p:nvCxnSpPr>
        <p:spPr>
          <a:xfrm flipV="1">
            <a:off x="6336403" y="3251776"/>
            <a:ext cx="1351" cy="2715603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968E03C-2A59-4EEA-8126-4682FADA816D}"/>
              </a:ext>
            </a:extLst>
          </p:cNvPr>
          <p:cNvCxnSpPr>
            <a:cxnSpLocks/>
          </p:cNvCxnSpPr>
          <p:nvPr/>
        </p:nvCxnSpPr>
        <p:spPr>
          <a:xfrm flipH="1">
            <a:off x="3527897" y="3243093"/>
            <a:ext cx="2813267" cy="340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59BD03-AB71-482A-8972-47D96297860F}"/>
              </a:ext>
            </a:extLst>
          </p:cNvPr>
          <p:cNvGrpSpPr/>
          <p:nvPr/>
        </p:nvGrpSpPr>
        <p:grpSpPr>
          <a:xfrm>
            <a:off x="6239420" y="2660089"/>
            <a:ext cx="519155" cy="651694"/>
            <a:chOff x="5141535" y="4650075"/>
            <a:chExt cx="519155" cy="65169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C8D366-036C-4F0C-A174-C42A6B443C83}"/>
                </a:ext>
              </a:extLst>
            </p:cNvPr>
            <p:cNvSpPr/>
            <p:nvPr/>
          </p:nvSpPr>
          <p:spPr>
            <a:xfrm>
              <a:off x="5141535" y="5132821"/>
              <a:ext cx="168948" cy="16894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B8C7237-8429-4B96-95C5-8835A2680385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E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7492133" y="4022105"/>
            <a:ext cx="4166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solidFill>
                  <a:schemeClr val="bg2">
                    <a:lumMod val="25000"/>
                  </a:schemeClr>
                </a:solidFill>
              </a:rPr>
              <a:t>Nối các điểm đã vẽ ta được </a:t>
            </a:r>
            <a:r>
              <a:rPr lang="vi-VN" sz="2200" b="1">
                <a:solidFill>
                  <a:srgbClr val="0070C0"/>
                </a:solidFill>
              </a:rPr>
              <a:t>đồ thị quãng đường – thời gian </a:t>
            </a:r>
            <a:r>
              <a:rPr lang="vi-VN" sz="2200">
                <a:solidFill>
                  <a:schemeClr val="bg2">
                    <a:lumMod val="25000"/>
                  </a:schemeClr>
                </a:solidFill>
              </a:rPr>
              <a:t>của người đi xe đạp</a:t>
            </a:r>
            <a:endParaRPr lang="en-US" sz="22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60" grpId="0" animBg="1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02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BÀI TẬP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đồ thị quãng đường – thời gian của ô tô (hình bên) để trả lời các câu hỏi sau: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50 giây, xe đi được bao nhiêu mét?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đoạn đường nào xe chuyển động nhanh hơn? Xác định tốc độ của xe trên mỗi đoạn đường.</a:t>
            </a:r>
            <a:endParaRPr lang="en-US" sz="22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5" y="5833077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Đồ thị quãng đường – thời gian của một ô tô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</a:rPr>
                    <a:t>(s)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</a:rPr>
                    <a:t>(m)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BÀI TẬP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Đồ thị quãng đường – thời gian của một ô tô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</a:rPr>
                  <a:t>(s)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</a:rPr>
                    <a:t>(1)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</a:rPr>
                    <a:t>(2)</a:t>
                  </a:r>
                  <a:endParaRPr lang="en-US">
                    <a:solidFill>
                      <a:srgbClr val="00B0F0"/>
                    </a:solidFill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s </a:t>
              </a:r>
              <a:r>
                <a:rPr lang="vi-VN">
                  <a:solidFill>
                    <a:srgbClr val="C00000"/>
                  </a:solidFill>
                </a:rPr>
                <a:t>(m)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điểm t = </a:t>
            </a:r>
            <a:r>
              <a:rPr lang="vi-VN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50s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trục Ot. Từ đó, vẽ một đường thẳng đứng cắt đồ thị tại điểm </a:t>
            </a:r>
            <a:r>
              <a:rPr lang="vi-VN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800100" y="2987448"/>
            <a:ext cx="4387663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</a:rPr>
                <a:t>BÀI TẬP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</a:rPr>
              <a:t>t </a:t>
            </a:r>
            <a:r>
              <a:rPr lang="vi-VN">
                <a:solidFill>
                  <a:srgbClr val="C00000"/>
                </a:solidFill>
              </a:rPr>
              <a:t>(s)</a:t>
            </a: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</a:rPr>
                <a:t>(1)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</a:rPr>
                <a:t>(2)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</a:rPr>
              <a:t>s </a:t>
            </a:r>
            <a:r>
              <a:rPr lang="vi-VN">
                <a:solidFill>
                  <a:srgbClr val="C00000"/>
                </a:solidFill>
              </a:rPr>
              <a:t>(m)</a:t>
            </a: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Đồ thị quãng đường – thời gian của một ô tô</a:t>
            </a: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>
                <a:cs typeface="Arial" panose="020B0604020202020204" pitchFamily="34" charset="0"/>
              </a:rPr>
              <a:t>b) Quan sát hình bên, có thể thấy được tại đoạn đường thứ 2, xe di chuyển được 450m mà chỉ mất 20s (từ giây 40 đến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404480" y="3098696"/>
            <a:ext cx="5488683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cs typeface="Arial" panose="020B0604020202020204" pitchFamily="34" charset="0"/>
              </a:rPr>
              <a:t>Trong khi tại đoạn đường thứ nhất xe di chuyển được 450m mà trong vòng 40s (từ khi xuất phát đến giây 40), </a:t>
            </a: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91556" y="5041146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758917" y="5041146"/>
            <a:ext cx="4281803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Trên đoạn </a:t>
            </a:r>
            <a:r>
              <a:rPr lang="vi-VN" sz="2400" b="1" dirty="0">
                <a:solidFill>
                  <a:srgbClr val="0070C0"/>
                </a:solidFill>
                <a:cs typeface="Arial" panose="020B0604020202020204" pitchFamily="34" charset="0"/>
              </a:rPr>
              <a:t>đường thứ 2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xe chuyển động </a:t>
            </a:r>
            <a:r>
              <a:rPr lang="vi-VN" sz="2400" b="1" dirty="0">
                <a:solidFill>
                  <a:srgbClr val="0070C0"/>
                </a:solidFill>
                <a:cs typeface="Arial" panose="020B0604020202020204" pitchFamily="34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59" grpId="0"/>
      <p:bldP spid="59" grpId="1"/>
      <p:bldP spid="59" grpId="2"/>
      <p:bldP spid="53" grpId="0"/>
      <p:bldP spid="56" grpId="0"/>
      <p:bldP spid="56" grpId="1"/>
      <p:bldP spid="27" grpId="0" animBg="1"/>
      <p:bldP spid="28" grpId="0"/>
      <p:bldP spid="28" grpId="1"/>
      <p:bldP spid="29" grpId="0"/>
      <p:bldP spid="22" grpId="0" animBg="1"/>
      <p:bldP spid="23" grpId="0" animBg="1"/>
      <p:bldP spid="66" grpId="0"/>
      <p:bldP spid="67" grpId="0"/>
      <p:bldP spid="68" grpId="0"/>
      <p:bldP spid="2" grpId="0" animBg="1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6373312" y="1185314"/>
            <a:ext cx="5250198" cy="5029442"/>
            <a:chOff x="6220912" y="1418994"/>
            <a:chExt cx="5250198" cy="5029442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t </a:t>
              </a:r>
              <a:r>
                <a:rPr lang="vi-VN">
                  <a:solidFill>
                    <a:srgbClr val="C00000"/>
                  </a:solidFill>
                </a:rPr>
                <a:t>(s)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</a:rPr>
                  <a:t>(1)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</a:rPr>
                  <a:t>(2)</a:t>
                </a:r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s </a:t>
              </a:r>
              <a:r>
                <a:rPr lang="vi-VN">
                  <a:solidFill>
                    <a:srgbClr val="C00000"/>
                  </a:solidFill>
                </a:rPr>
                <a:t>(m)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6565431" y="6079104"/>
              <a:ext cx="4737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Đồ thị quãng đường – thời gian của một ô tô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Tốc độ xe trên đoạn đường thứ 1 là:</a:t>
            </a:r>
            <a:endParaRPr lang="en-US" sz="24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804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</a:t>
                  </a:r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804579"/>
                </a:xfrm>
                <a:prstGeom prst="rect">
                  <a:avLst/>
                </a:prstGeom>
                <a:blipFill>
                  <a:blip r:embed="rId2"/>
                  <a:stretch>
                    <a:fillRect l="-12440"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𝟏𝟏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57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Tốc độ xe trên đoạn đường thứ 2 là:</a:t>
            </a:r>
            <a:endParaRPr lang="en-US" sz="24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804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</a:t>
                  </a:r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804579"/>
                </a:xfrm>
                <a:prstGeom prst="rect">
                  <a:avLst/>
                </a:prstGeom>
                <a:blipFill>
                  <a:blip r:embed="rId5"/>
                  <a:stretch>
                    <a:fillRect l="-12440"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b="-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𝟐𝟐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ABCE19-ED66-435D-B0A4-5ADA1A499B14}"/>
              </a:ext>
            </a:extLst>
          </p:cNvPr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3EFC3A-9A28-477D-96A4-1B429875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/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104796-164F-4248-A903-7A5C183E5C78}"/>
              </a:ext>
            </a:extLst>
          </p:cNvPr>
          <p:cNvSpPr/>
          <p:nvPr/>
        </p:nvSpPr>
        <p:spPr>
          <a:xfrm>
            <a:off x="322667" y="523773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D1132-69C1-43BF-BB1B-60CD752C7867}"/>
              </a:ext>
            </a:extLst>
          </p:cNvPr>
          <p:cNvSpPr txBox="1"/>
          <p:nvPr/>
        </p:nvSpPr>
        <p:spPr>
          <a:xfrm>
            <a:off x="-214138" y="2777129"/>
            <a:ext cx="4802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ĐỒ THỊ QUÃNG ĐƯỜNG – THỜI GIAN</a:t>
            </a:r>
            <a:endParaRPr lang="en-US" sz="4000" b="1" dirty="0"/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BB211488-A8CC-4CDE-B0C4-B7A345130FB9}"/>
              </a:ext>
            </a:extLst>
          </p:cNvPr>
          <p:cNvSpPr/>
          <p:nvPr/>
        </p:nvSpPr>
        <p:spPr>
          <a:xfrm>
            <a:off x="-770541" y="1117600"/>
            <a:ext cx="3117501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15028-E750-4AA1-9A8B-A082203856D3}"/>
              </a:ext>
            </a:extLst>
          </p:cNvPr>
          <p:cNvSpPr txBox="1"/>
          <p:nvPr/>
        </p:nvSpPr>
        <p:spPr>
          <a:xfrm>
            <a:off x="322667" y="1265535"/>
            <a:ext cx="124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chemeClr val="bg1"/>
                </a:solidFill>
              </a:rPr>
              <a:t>01</a:t>
            </a:r>
            <a:endParaRPr lang="en-US" sz="5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42AD35C-2EEA-435D-BD2A-55C58F80A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441038"/>
            <a:ext cx="11031715" cy="621453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8414795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507847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VẼ ĐỒ THỊ QUÃNG ĐƯỜNG – THỜI GIAN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1123512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/>
                  <a:t>1</a:t>
                </a:r>
                <a:endParaRPr lang="en-US" sz="3600" b="1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D0384F-3AE7-463D-A57E-2609856B6C90}"/>
                </a:ext>
              </a:extLst>
            </p:cNvPr>
            <p:cNvSpPr txBox="1"/>
            <p:nvPr/>
          </p:nvSpPr>
          <p:spPr>
            <a:xfrm>
              <a:off x="44387" y="1915253"/>
              <a:ext cx="949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schemeClr val="bg1"/>
                  </a:solidFill>
                </a:rPr>
                <a:t>Cách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A9CCE3-E8E2-4813-8EED-88F7CBE09DD7}"/>
              </a:ext>
            </a:extLst>
          </p:cNvPr>
          <p:cNvSpPr txBox="1"/>
          <p:nvPr/>
        </p:nvSpPr>
        <p:spPr>
          <a:xfrm>
            <a:off x="1751697" y="1322817"/>
            <a:ext cx="756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Lập bảng ghi số liệu về thời gian và quãng đường</a:t>
            </a:r>
            <a:endParaRPr lang="en-US" sz="2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431633" y="2091597"/>
            <a:ext cx="1147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/>
              <a:t>Ví dụ: </a:t>
            </a:r>
            <a:r>
              <a:rPr lang="vi-VN" sz="2400"/>
              <a:t>Để mô tả hành trình của một ca nô, người ta dùng bảng ghi số liệu như sau:</a:t>
            </a:r>
            <a:endParaRPr lang="en-US" sz="240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F51464C-5D24-4F7B-9FF1-3119F8CC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3" b="21683"/>
          <a:stretch/>
        </p:blipFill>
        <p:spPr>
          <a:xfrm flipH="1">
            <a:off x="9093447" y="4931974"/>
            <a:ext cx="3098553" cy="1603323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8154"/>
              </p:ext>
            </p:extLst>
          </p:nvPr>
        </p:nvGraphicFramePr>
        <p:xfrm>
          <a:off x="815234" y="3214443"/>
          <a:ext cx="10119469" cy="12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546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253150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242391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526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/>
                        <a:t>Thời điểm (h)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6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7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8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9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10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985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/>
                        <a:t>Thời gian chuyển động t (h)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3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/>
                        <a:t>Quãng đường s (km)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30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60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44C2E1C-8251-4EE1-B4EF-D753F673C128}"/>
              </a:ext>
            </a:extLst>
          </p:cNvPr>
          <p:cNvSpPr txBox="1"/>
          <p:nvPr/>
        </p:nvSpPr>
        <p:spPr>
          <a:xfrm>
            <a:off x="648095" y="4922031"/>
            <a:ext cx="1147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chemeClr val="bg2">
                    <a:lumMod val="25000"/>
                  </a:schemeClr>
                </a:solidFill>
              </a:rPr>
              <a:t>Căn cứ vào các thông tin trong bảng 9.1, chúng ta có thể biết: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2716815" y="2616351"/>
            <a:ext cx="659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Bảng 9.1: </a:t>
            </a:r>
            <a:r>
              <a:rPr lang="vi-VN" dirty="0"/>
              <a:t>Bảng số liệu về thời gian và quãng đường của ca nô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0F6DA0-1ED9-445D-953A-5A3667B4D96C}"/>
              </a:ext>
            </a:extLst>
          </p:cNvPr>
          <p:cNvSpPr/>
          <p:nvPr/>
        </p:nvSpPr>
        <p:spPr>
          <a:xfrm>
            <a:off x="4967331" y="3235797"/>
            <a:ext cx="477395" cy="47739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FE25F2-91EA-493F-925A-A774AA3B66BF}"/>
              </a:ext>
            </a:extLst>
          </p:cNvPr>
          <p:cNvSpPr txBox="1"/>
          <p:nvPr/>
        </p:nvSpPr>
        <p:spPr>
          <a:xfrm>
            <a:off x="648095" y="5904907"/>
            <a:ext cx="1147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/>
              <a:t>Mỗi giờ ca nô chuyển động được quãng đường là 15km.</a:t>
            </a:r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648095" y="5062687"/>
            <a:ext cx="1147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/>
          </a:p>
          <a:p>
            <a:pPr marL="342900" indent="-342900">
              <a:buFontTx/>
              <a:buChar char="-"/>
            </a:pPr>
            <a:r>
              <a:rPr lang="vi-VN" sz="2400" dirty="0"/>
              <a:t>Giờ xuất phát của ca nô là lúc 6h sáng.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47EBAB7-C5DB-4510-A7D8-DFDF607EC241}"/>
              </a:ext>
            </a:extLst>
          </p:cNvPr>
          <p:cNvSpPr/>
          <p:nvPr/>
        </p:nvSpPr>
        <p:spPr>
          <a:xfrm>
            <a:off x="6047964" y="3107779"/>
            <a:ext cx="882870" cy="15044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750296B-F213-4104-9D7A-98537690636D}"/>
              </a:ext>
            </a:extLst>
          </p:cNvPr>
          <p:cNvSpPr/>
          <p:nvPr/>
        </p:nvSpPr>
        <p:spPr>
          <a:xfrm>
            <a:off x="7345992" y="3115299"/>
            <a:ext cx="882870" cy="15044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2546EAF-D95F-4E6E-B780-4731F1D0A703}"/>
              </a:ext>
            </a:extLst>
          </p:cNvPr>
          <p:cNvSpPr/>
          <p:nvPr/>
        </p:nvSpPr>
        <p:spPr>
          <a:xfrm>
            <a:off x="8603977" y="3122820"/>
            <a:ext cx="882870" cy="15044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2DBF076-FBDD-48AC-BCDA-C9B08675ACF2}"/>
              </a:ext>
            </a:extLst>
          </p:cNvPr>
          <p:cNvSpPr/>
          <p:nvPr/>
        </p:nvSpPr>
        <p:spPr>
          <a:xfrm>
            <a:off x="9861962" y="3122819"/>
            <a:ext cx="882870" cy="15044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55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9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0" grpId="0"/>
          <p:bldP spid="21" grpId="0"/>
          <p:bldP spid="25" grpId="0" animBg="1"/>
          <p:bldP spid="26" grpId="0"/>
          <p:bldP spid="27" grpId="0"/>
          <p:bldP spid="28" grpId="0" animBg="1"/>
          <p:bldP spid="29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55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9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0" grpId="0"/>
          <p:bldP spid="21" grpId="0"/>
          <p:bldP spid="25" grpId="0" animBg="1"/>
          <p:bldP spid="26" grpId="0"/>
          <p:bldP spid="27" grpId="0"/>
          <p:bldP spid="28" grpId="0" animBg="1"/>
          <p:bldP spid="29" grpId="0" animBg="1"/>
          <p:bldP spid="30" grpId="0" animBg="1"/>
          <p:bldP spid="3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/>
                <a:t>?</a:t>
              </a:r>
              <a:endParaRPr lang="en-US" sz="4000" b="1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1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/>
              <a:t>Dựa vào bảng 9.1, hãy thực hiện các yêu cấu sau:</a:t>
            </a:r>
          </a:p>
          <a:p>
            <a:pPr marL="342900" indent="-342900" algn="just">
              <a:lnSpc>
                <a:spcPct val="110000"/>
              </a:lnSpc>
              <a:buAutoNum type="alphaLcParenR"/>
            </a:pPr>
            <a:r>
              <a:rPr lang="vi-VN" sz="2400"/>
              <a:t>Xác định thời gian để ca nô đi được quãng đường 60km.</a:t>
            </a:r>
          </a:p>
          <a:p>
            <a:pPr marL="342900" indent="-342900" algn="just">
              <a:lnSpc>
                <a:spcPct val="110000"/>
              </a:lnSpc>
              <a:buAutoNum type="alphaLcParenR"/>
            </a:pPr>
            <a:r>
              <a:rPr lang="vi-VN" sz="2400"/>
              <a:t>Tính tốc độ của ca nô trên quãng đường 60km.</a:t>
            </a:r>
          </a:p>
          <a:p>
            <a:pPr marL="342900" indent="-342900" algn="just">
              <a:lnSpc>
                <a:spcPct val="110000"/>
              </a:lnSpc>
              <a:buAutoNum type="alphaLcParenR"/>
            </a:pPr>
            <a:r>
              <a:rPr lang="vi-VN" sz="2400"/>
              <a:t>Dự đoán vào lúc 11h, ca nô sẽ đi đến vị trí cách bến bao nhiêu km. Cho biết tốc độ của ca nô không đổi.</a:t>
            </a:r>
            <a:endParaRPr lang="en-US" sz="2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4F92B-5E55-40F4-845C-E94F441944D1}"/>
              </a:ext>
            </a:extLst>
          </p:cNvPr>
          <p:cNvGrpSpPr/>
          <p:nvPr/>
        </p:nvGrpSpPr>
        <p:grpSpPr>
          <a:xfrm>
            <a:off x="5385324" y="2450734"/>
            <a:ext cx="1412616" cy="518029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19">
            <a:extLst>
              <a:ext uri="{FF2B5EF4-FFF2-40B4-BE49-F238E27FC236}">
                <a16:creationId xmlns:a16="http://schemas.microsoft.com/office/drawing/2014/main" id="{6B150B9A-EA6C-44FD-B657-0B8EB4E6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88862"/>
              </p:ext>
            </p:extLst>
          </p:nvPr>
        </p:nvGraphicFramePr>
        <p:xfrm>
          <a:off x="1031898" y="3102838"/>
          <a:ext cx="10119469" cy="12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546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253150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242391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526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/>
                        <a:t>Thời điểm (h)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6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7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8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9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10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985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Thời gian chuyển động t (h)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3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/>
                        <a:t>Quãng đường s (km)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30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60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68E742-7076-4127-B2F9-6D20450F58FE}"/>
              </a:ext>
            </a:extLst>
          </p:cNvPr>
          <p:cNvSpPr txBox="1"/>
          <p:nvPr/>
        </p:nvSpPr>
        <p:spPr>
          <a:xfrm>
            <a:off x="383098" y="3102838"/>
            <a:ext cx="52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chemeClr val="bg2">
                    <a:lumMod val="25000"/>
                  </a:schemeClr>
                </a:solidFill>
              </a:rPr>
              <a:t>a)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909222" y="4573835"/>
            <a:ext cx="7066721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/>
              <a:t>Thời gian ca nô đi được quãng đường </a:t>
            </a:r>
            <a:r>
              <a:rPr lang="vi-VN" sz="2400" b="1"/>
              <a:t>60km</a:t>
            </a:r>
            <a:r>
              <a:rPr lang="vi-VN" sz="2400"/>
              <a:t> là </a:t>
            </a:r>
            <a:r>
              <a:rPr lang="vi-VN" sz="2400" b="1"/>
              <a:t>4h </a:t>
            </a:r>
            <a:endParaRPr lang="en-US" sz="24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C7E039-411F-44C9-87BA-FD8D99F2C618}"/>
              </a:ext>
            </a:extLst>
          </p:cNvPr>
          <p:cNvSpPr/>
          <p:nvPr/>
        </p:nvSpPr>
        <p:spPr>
          <a:xfrm>
            <a:off x="10187609" y="3564503"/>
            <a:ext cx="626165" cy="92023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0AFEC-3A8D-4F67-BFA2-75C26CFC3444}"/>
              </a:ext>
            </a:extLst>
          </p:cNvPr>
          <p:cNvSpPr txBox="1"/>
          <p:nvPr/>
        </p:nvSpPr>
        <p:spPr>
          <a:xfrm>
            <a:off x="446439" y="5152827"/>
            <a:ext cx="52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chemeClr val="bg2">
                    <a:lumMod val="25000"/>
                  </a:schemeClr>
                </a:solidFill>
              </a:rPr>
              <a:t>b)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2AAD2-E7E7-4C9B-9D5F-AD2DE550F53E}"/>
              </a:ext>
            </a:extLst>
          </p:cNvPr>
          <p:cNvSpPr txBox="1"/>
          <p:nvPr/>
        </p:nvSpPr>
        <p:spPr>
          <a:xfrm>
            <a:off x="1071542" y="5152828"/>
            <a:ext cx="6805421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/>
              <a:t>Vận tốc của ca nô trên quãng đường 60km là:</a:t>
            </a:r>
            <a:endParaRPr 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3996463" y="5690796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804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</a:t>
                  </a:r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804579"/>
                </a:xfrm>
                <a:prstGeom prst="rect">
                  <a:avLst/>
                </a:prstGeom>
                <a:blipFill>
                  <a:blip r:embed="rId2"/>
                  <a:stretch>
                    <a:fillRect l="-12381"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9524" b="-5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1CD048-C943-4B0A-AD89-F5EA7AD5D636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1CD048-C943-4B0A-AD89-F5EA7AD5D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2ECC6-8485-4558-92A7-55B76775FDC5}"/>
              </a:ext>
            </a:extLst>
          </p:cNvPr>
          <p:cNvSpPr txBox="1"/>
          <p:nvPr/>
        </p:nvSpPr>
        <p:spPr>
          <a:xfrm>
            <a:off x="267535" y="3529878"/>
            <a:ext cx="52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chemeClr val="bg2">
                    <a:lumMod val="25000"/>
                  </a:schemeClr>
                </a:solidFill>
              </a:rPr>
              <a:t>c)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le 19">
            <a:extLst>
              <a:ext uri="{FF2B5EF4-FFF2-40B4-BE49-F238E27FC236}">
                <a16:creationId xmlns:a16="http://schemas.microsoft.com/office/drawing/2014/main" id="{2B25722A-0C41-4FED-882A-D808B5C62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90876"/>
              </p:ext>
            </p:extLst>
          </p:nvPr>
        </p:nvGraphicFramePr>
        <p:xfrm>
          <a:off x="918225" y="3609392"/>
          <a:ext cx="9398594" cy="12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993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182757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526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/>
                        <a:t>Thời điểm (h)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6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7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8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9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/>
                        <a:t>10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985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/>
                        <a:t>Thời gian chuyển động t (h)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2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3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/>
                        <a:t>Quãng đường s (km)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15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30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45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60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D5ABCC-4A86-452D-A982-294F17688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16873"/>
              </p:ext>
            </p:extLst>
          </p:nvPr>
        </p:nvGraphicFramePr>
        <p:xfrm>
          <a:off x="10316819" y="3609392"/>
          <a:ext cx="1158461" cy="126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461">
                  <a:extLst>
                    <a:ext uri="{9D8B030D-6E8A-4147-A177-3AD203B41FA5}">
                      <a16:colId xmlns:a16="http://schemas.microsoft.com/office/drawing/2014/main" val="1042659404"/>
                    </a:ext>
                  </a:extLst>
                </a:gridCol>
              </a:tblGrid>
              <a:tr h="521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b="1"/>
                        <a:t>11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1000">
                          <a:srgbClr val="8F1D62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8901230"/>
                  </a:ext>
                </a:extLst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82365"/>
                  </a:ext>
                </a:extLst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vi-VN" b="1"/>
                        <a:t>75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815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EF45A4-F2EC-405B-8134-1D413BCF962F}"/>
              </a:ext>
            </a:extLst>
          </p:cNvPr>
          <p:cNvSpPr txBox="1"/>
          <p:nvPr/>
        </p:nvSpPr>
        <p:spPr>
          <a:xfrm>
            <a:off x="678249" y="5167229"/>
            <a:ext cx="11066908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/>
              <a:t>Nếu tốc độ ca nô không đổi, thì vào lúc 11h ca nô sẽ đi đến vị trí cách bến </a:t>
            </a:r>
            <a:r>
              <a:rPr lang="vi-VN" sz="2400" b="1" dirty="0">
                <a:solidFill>
                  <a:srgbClr val="0070C0"/>
                </a:solidFill>
              </a:rPr>
              <a:t>75km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6AAA59-B95D-4D52-8590-7EE9553A5E53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F388F7-8C6E-498D-A55A-5A7035D9ADE2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/>
                <a:t>?</a:t>
              </a:r>
              <a:endParaRPr lang="en-US" sz="4000" b="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C311E6-40FF-46D2-8155-7245BB980120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125B917-5FE6-4870-9308-99473D592EB1}"/>
              </a:ext>
            </a:extLst>
          </p:cNvPr>
          <p:cNvSpPr txBox="1"/>
          <p:nvPr/>
        </p:nvSpPr>
        <p:spPr>
          <a:xfrm>
            <a:off x="1434499" y="353586"/>
            <a:ext cx="10366513" cy="21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/>
              <a:t>Dựa vào bảng 9.1, hãy thực hiện các yêu cấu sau:</a:t>
            </a:r>
          </a:p>
          <a:p>
            <a:pPr marL="342900" indent="-342900">
              <a:lnSpc>
                <a:spcPct val="110000"/>
              </a:lnSpc>
              <a:buAutoNum type="alphaLcParenR"/>
            </a:pPr>
            <a:r>
              <a:rPr lang="vi-VN" sz="2400" dirty="0"/>
              <a:t>Xác định thời gian để ca nô đi được quãng đường 60km.</a:t>
            </a:r>
          </a:p>
          <a:p>
            <a:pPr marL="342900" indent="-342900">
              <a:lnSpc>
                <a:spcPct val="110000"/>
              </a:lnSpc>
              <a:buAutoNum type="alphaLcParenR"/>
            </a:pPr>
            <a:r>
              <a:rPr lang="vi-VN" sz="2400" dirty="0"/>
              <a:t>Tính tốc độ của ca nô trên quãng đường 60km.</a:t>
            </a:r>
          </a:p>
          <a:p>
            <a:pPr marL="342900" indent="-342900">
              <a:lnSpc>
                <a:spcPct val="110000"/>
              </a:lnSpc>
              <a:buAutoNum type="alphaLcParenR"/>
            </a:pPr>
            <a:r>
              <a:rPr lang="vi-VN" sz="2400" dirty="0"/>
              <a:t>Dự đoán vào lúc 11h, ca nô sẽ đi đến vị trí cách bến bao nhiêu km. Cho biết tốc độ của ca nô không đổi.</a:t>
            </a: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657CDC-C1BB-4EF6-94E0-622CD9095DAE}"/>
              </a:ext>
            </a:extLst>
          </p:cNvPr>
          <p:cNvGrpSpPr/>
          <p:nvPr/>
        </p:nvGrpSpPr>
        <p:grpSpPr>
          <a:xfrm>
            <a:off x="5389692" y="2513939"/>
            <a:ext cx="1412616" cy="518029"/>
            <a:chOff x="5000676" y="619760"/>
            <a:chExt cx="1897580" cy="6115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165A58D-0F28-4510-BB16-A5FFED2EBBC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/>
                <a:t>Trả lời</a:t>
              </a:r>
              <a:endParaRPr lang="en-US" sz="2000" b="1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0FCD74E-EBF3-46C9-93E0-CD5ED81D1E24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78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49CB49-54A4-4CF7-BBCD-269DE9A4FC11}"/>
              </a:ext>
            </a:extLst>
          </p:cNvPr>
          <p:cNvGrpSpPr/>
          <p:nvPr/>
        </p:nvGrpSpPr>
        <p:grpSpPr>
          <a:xfrm>
            <a:off x="0" y="182417"/>
            <a:ext cx="1687965" cy="824696"/>
            <a:chOff x="0" y="1702961"/>
            <a:chExt cx="1687965" cy="8246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17CD05-9691-4CC1-B171-6966205108D5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C8B102-A8C1-499D-9446-8512B852BBAA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DC0B520-09B2-461F-9D9F-535A0394D286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256915C-D055-4A44-B00A-BCD44C03170F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/>
                  <a:t>2</a:t>
                </a:r>
                <a:endParaRPr lang="en-US" sz="3600" b="1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EC5BEA-9D79-4143-A326-D5488BB42201}"/>
                </a:ext>
              </a:extLst>
            </p:cNvPr>
            <p:cNvSpPr txBox="1"/>
            <p:nvPr/>
          </p:nvSpPr>
          <p:spPr>
            <a:xfrm>
              <a:off x="44387" y="1915253"/>
              <a:ext cx="949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schemeClr val="bg1"/>
                  </a:solidFill>
                </a:rPr>
                <a:t>Cách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443F8B-D636-4DEE-96C1-337EB4652F52}"/>
              </a:ext>
            </a:extLst>
          </p:cNvPr>
          <p:cNvSpPr txBox="1"/>
          <p:nvPr/>
        </p:nvSpPr>
        <p:spPr>
          <a:xfrm>
            <a:off x="1751697" y="381722"/>
            <a:ext cx="756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bg2">
                    <a:lumMod val="25000"/>
                  </a:schemeClr>
                </a:solidFill>
              </a:rPr>
              <a:t>Vẽ đồ thị quãng đường - thời gian</a:t>
            </a:r>
            <a:endParaRPr lang="en-US" sz="24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301840" y="1219090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1</a:t>
            </a:r>
            <a:endParaRPr 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1275607" y="1012536"/>
            <a:ext cx="10138463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/>
              <a:t>Vẽ hai trục vuông góc cắt nhau tại điểm gốc O như hình 9.1, gọi là 2 trục tọa độ.</a:t>
            </a:r>
            <a:endParaRPr lang="en-US" sz="2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/>
          <p:nvPr/>
        </p:nvCxnSpPr>
        <p:spPr>
          <a:xfrm>
            <a:off x="4660235" y="3127266"/>
            <a:ext cx="0" cy="327600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/>
          <p:nvPr/>
        </p:nvCxnSpPr>
        <p:spPr>
          <a:xfrm>
            <a:off x="4660235" y="6423538"/>
            <a:ext cx="3600000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1275607" y="1437677"/>
            <a:ext cx="10916379" cy="81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/>
              <a:t>Trục nằm ngang Ot biểu diễn thời gian theo một tỉ lệ thích hợp (trên hình 9.1, mỗi độ chia trên trục Ot ứng với 1h)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1275607" y="2186733"/>
            <a:ext cx="10916379" cy="81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/>
              <a:t>Trục thẳng đứng Os biểu diễn độ dài quãng đường theo một tỉ lệ thích hợp (trên hình 9.1, mỗi độ chia trên trục Os ứng với 15km)</a:t>
            </a:r>
            <a:endParaRPr lang="en-US" sz="2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4619721" y="6379724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4302727" y="6340902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8083509" y="6467353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</a:rPr>
              <a:t>t </a:t>
            </a:r>
            <a:r>
              <a:rPr lang="vi-VN">
                <a:solidFill>
                  <a:srgbClr val="C00000"/>
                </a:solidFill>
              </a:rPr>
              <a:t>(h)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3751323" y="294963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</a:rPr>
              <a:t>s </a:t>
            </a:r>
            <a:r>
              <a:rPr lang="vi-VN">
                <a:solidFill>
                  <a:srgbClr val="C00000"/>
                </a:solidFill>
              </a:rPr>
              <a:t>(km)</a:t>
            </a: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5220818" y="6340902"/>
            <a:ext cx="302255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1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5940457" y="6340902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2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6660096" y="6340902"/>
            <a:ext cx="302255" cy="495783"/>
            <a:chOff x="6660096" y="6340902"/>
            <a:chExt cx="302255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660096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3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7379735" y="6340902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4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4067839" y="5507242"/>
            <a:ext cx="675611" cy="369332"/>
            <a:chOff x="4067839" y="5507242"/>
            <a:chExt cx="67561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15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4058899" y="4787428"/>
            <a:ext cx="684551" cy="369332"/>
            <a:chOff x="4058899" y="4787428"/>
            <a:chExt cx="684551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058899" y="4787428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4049959" y="4067614"/>
            <a:ext cx="693491" cy="369332"/>
            <a:chOff x="4049959" y="4067614"/>
            <a:chExt cx="69349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049959" y="4067614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45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4047115" y="3347800"/>
            <a:ext cx="696335" cy="369332"/>
            <a:chOff x="4047115" y="3347800"/>
            <a:chExt cx="696335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047115" y="3347800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236525" y="295359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2</a:t>
            </a:r>
            <a:endParaRPr lang="en-US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E3672-A678-4628-A4C5-CFA270080F7C}"/>
              </a:ext>
            </a:extLst>
          </p:cNvPr>
          <p:cNvSpPr txBox="1"/>
          <p:nvPr/>
        </p:nvSpPr>
        <p:spPr>
          <a:xfrm>
            <a:off x="1200968" y="295359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Xác định các điểm có giá trị </a:t>
            </a:r>
            <a:r>
              <a:rPr lang="vi-VN" sz="2200" i="1"/>
              <a:t>s</a:t>
            </a:r>
            <a:r>
              <a:rPr lang="vi-VN" sz="2200"/>
              <a:t> và </a:t>
            </a:r>
            <a:r>
              <a:rPr lang="vi-VN" sz="2200" i="1"/>
              <a:t>t</a:t>
            </a:r>
            <a:r>
              <a:rPr lang="vi-VN" sz="2200"/>
              <a:t> tương ứng trong Bảng 9.1</a:t>
            </a:r>
            <a:endParaRPr lang="en-US" sz="22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53000-7A48-4F19-8DB2-807B837D0029}"/>
              </a:ext>
            </a:extLst>
          </p:cNvPr>
          <p:cNvGrpSpPr/>
          <p:nvPr/>
        </p:nvGrpSpPr>
        <p:grpSpPr>
          <a:xfrm>
            <a:off x="3595412" y="2252447"/>
            <a:ext cx="5001176" cy="3887051"/>
            <a:chOff x="3730302" y="2539730"/>
            <a:chExt cx="5001176" cy="388705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E1E9E12-02B6-4411-8631-3DF10A7824A4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80446B-2AA8-4F78-8298-B57516FD003E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0AEB2C-7D19-45B7-9641-2DA1831BE97B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719E9-0834-4589-A341-0AC7AADB6CB6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3C7CAE-D328-40A7-A869-5F623AC6E133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t </a:t>
              </a:r>
              <a:r>
                <a:rPr lang="vi-VN">
                  <a:solidFill>
                    <a:srgbClr val="C00000"/>
                  </a:solidFill>
                </a:rPr>
                <a:t>(h)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68C902-694B-415A-9D84-06BC41DD1EB5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</a:rPr>
                <a:t>s </a:t>
              </a:r>
              <a:r>
                <a:rPr lang="vi-VN">
                  <a:solidFill>
                    <a:srgbClr val="C00000"/>
                  </a:solidFill>
                </a:rPr>
                <a:t>(km)</a:t>
              </a:r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E9D85B-FC95-4AA2-B280-0B9EBE99E94E}"/>
                </a:ext>
              </a:extLst>
            </p:cNvPr>
            <p:cNvGrpSpPr/>
            <p:nvPr/>
          </p:nvGrpSpPr>
          <p:grpSpPr>
            <a:xfrm>
              <a:off x="5199797" y="5930998"/>
              <a:ext cx="302255" cy="495783"/>
              <a:chOff x="5220818" y="6340902"/>
              <a:chExt cx="302255" cy="49578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A038A28-BD59-4BD2-B1DC-9A6D8EA802D9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A23BFF-6808-414A-8CE9-05B38BAA00C4}"/>
                  </a:ext>
                </a:extLst>
              </p:cNvPr>
              <p:cNvSpPr txBox="1"/>
              <p:nvPr/>
            </p:nvSpPr>
            <p:spPr>
              <a:xfrm>
                <a:off x="5220818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75C5DF-D105-4FB8-B810-2A5F64CCD74D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2F9FE3E-EE06-4C64-96B8-B7EFAFB0B7A8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D40FC6-002E-4F65-9506-CFC532F32654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F1336B-9E44-4DA6-81EB-F90C187CCA51}"/>
                </a:ext>
              </a:extLst>
            </p:cNvPr>
            <p:cNvGrpSpPr/>
            <p:nvPr/>
          </p:nvGrpSpPr>
          <p:grpSpPr>
            <a:xfrm>
              <a:off x="6639075" y="5930998"/>
              <a:ext cx="302255" cy="495783"/>
              <a:chOff x="6660096" y="6340902"/>
              <a:chExt cx="302255" cy="49578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8E7C554-5161-4B94-A3B8-BA5C07613C1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E71375-18AB-4797-BDD0-955FA5381445}"/>
                  </a:ext>
                </a:extLst>
              </p:cNvPr>
              <p:cNvSpPr txBox="1"/>
              <p:nvPr/>
            </p:nvSpPr>
            <p:spPr>
              <a:xfrm>
                <a:off x="6660096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3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B2B27A-8C8B-45C0-BF16-B05766F1AB2E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60597AF-79D1-471F-A1A1-1E7E4DBAB480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77407E-109A-4E19-B381-AEB7D3A1FB0F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4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3C97B59-B116-49CF-88C8-FAD9A2F83B79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72B2E9E-1699-4689-BF35-F67E2FA9BC40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812B93-D5F4-486B-967D-268867DACE14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15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9F56843-0B2A-402D-81C2-D7739561D4AB}"/>
                </a:ext>
              </a:extLst>
            </p:cNvPr>
            <p:cNvGrpSpPr/>
            <p:nvPr/>
          </p:nvGrpSpPr>
          <p:grpSpPr>
            <a:xfrm>
              <a:off x="4037878" y="4377524"/>
              <a:ext cx="684551" cy="369332"/>
              <a:chOff x="4058899" y="4787428"/>
              <a:chExt cx="684551" cy="36933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FBEFA4-3D5A-4C8E-95D8-4EFD56CF17D5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694ABB-D6A7-43C7-B384-C29F5F27802E}"/>
                  </a:ext>
                </a:extLst>
              </p:cNvPr>
              <p:cNvSpPr txBox="1"/>
              <p:nvPr/>
            </p:nvSpPr>
            <p:spPr>
              <a:xfrm>
                <a:off x="4058899" y="4787428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30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06B0E4-5A1B-443E-A4B3-70555F4B794C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CC4D09B-951F-46AD-BBAD-5DDD388961D4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BA4091-2DFC-4CF7-843B-243665A244F0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45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63DBB3-93E4-4557-A448-CE0C378BC81F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7DF0C1D-E507-4191-85CD-A226F2208659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EF834C-FDB2-4717-8445-0DFD745A4B62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60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1200968" y="734844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Điểm gốc O (biểu diễn nơi xuất phát của ca nô) có </a:t>
            </a:r>
            <a:r>
              <a:rPr lang="vi-VN" sz="2200" i="1"/>
              <a:t>s</a:t>
            </a:r>
            <a:r>
              <a:rPr lang="vi-VN" sz="2200"/>
              <a:t> = 0, </a:t>
            </a:r>
            <a:r>
              <a:rPr lang="vi-VN" sz="2200" i="1"/>
              <a:t>t</a:t>
            </a:r>
            <a:r>
              <a:rPr lang="vi-VN" sz="2200"/>
              <a:t> = 0 </a:t>
            </a:r>
            <a:endParaRPr lang="en-US" sz="2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1200969" y="1174329"/>
            <a:ext cx="979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Lần lượt xác định các điểm còn lại: Điểm A (t = 1h; s = 15km), điểm B (t = 2h; s = 30km), điểm C (t = 3h; s = 45km), điểm D (t = 4h; s = 60km), </a:t>
            </a:r>
            <a:endParaRPr lang="en-US" sz="22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F182B9-0CA7-4576-B466-360FC9869F79}"/>
              </a:ext>
            </a:extLst>
          </p:cNvPr>
          <p:cNvCxnSpPr/>
          <p:nvPr/>
        </p:nvCxnSpPr>
        <p:spPr>
          <a:xfrm flipV="1">
            <a:off x="5219999" y="4994721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EE51BFB-4E3C-4A65-8C4C-F322C573557C}"/>
              </a:ext>
            </a:extLst>
          </p:cNvPr>
          <p:cNvCxnSpPr/>
          <p:nvPr/>
        </p:nvCxnSpPr>
        <p:spPr>
          <a:xfrm flipH="1">
            <a:off x="4663440" y="4994721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44057C-0804-4744-B526-7B7CEA92B0DF}"/>
              </a:ext>
            </a:extLst>
          </p:cNvPr>
          <p:cNvCxnSpPr>
            <a:cxnSpLocks/>
          </p:cNvCxnSpPr>
          <p:nvPr/>
        </p:nvCxnSpPr>
        <p:spPr>
          <a:xfrm flipV="1">
            <a:off x="5940089" y="4274631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299ECC-53D7-4CE6-958D-3F4CE4B8F05A}"/>
              </a:ext>
            </a:extLst>
          </p:cNvPr>
          <p:cNvCxnSpPr>
            <a:cxnSpLocks/>
          </p:cNvCxnSpPr>
          <p:nvPr/>
        </p:nvCxnSpPr>
        <p:spPr>
          <a:xfrm flipH="1">
            <a:off x="4661200" y="4274631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204E1F-0C8F-490A-964D-0432DC734445}"/>
              </a:ext>
            </a:extLst>
          </p:cNvPr>
          <p:cNvCxnSpPr>
            <a:cxnSpLocks/>
          </p:cNvCxnSpPr>
          <p:nvPr/>
        </p:nvCxnSpPr>
        <p:spPr>
          <a:xfrm flipV="1">
            <a:off x="6660179" y="3554541"/>
            <a:ext cx="0" cy="201060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514BD8-5681-40FF-9A80-1458740A682E}"/>
              </a:ext>
            </a:extLst>
          </p:cNvPr>
          <p:cNvCxnSpPr>
            <a:cxnSpLocks/>
          </p:cNvCxnSpPr>
          <p:nvPr/>
        </p:nvCxnSpPr>
        <p:spPr>
          <a:xfrm flipH="1">
            <a:off x="4661201" y="3554541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67B29E-1455-49DF-B1DF-8BAC14B15AA0}"/>
              </a:ext>
            </a:extLst>
          </p:cNvPr>
          <p:cNvCxnSpPr>
            <a:cxnSpLocks/>
          </p:cNvCxnSpPr>
          <p:nvPr/>
        </p:nvCxnSpPr>
        <p:spPr>
          <a:xfrm flipV="1">
            <a:off x="7380269" y="2834451"/>
            <a:ext cx="0" cy="273069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9E3B78B-D7B9-414B-8832-589743A755AC}"/>
              </a:ext>
            </a:extLst>
          </p:cNvPr>
          <p:cNvCxnSpPr>
            <a:cxnSpLocks/>
          </p:cNvCxnSpPr>
          <p:nvPr/>
        </p:nvCxnSpPr>
        <p:spPr>
          <a:xfrm flipH="1">
            <a:off x="4541066" y="2834451"/>
            <a:ext cx="2839203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AAF93D-3230-4AAA-A854-5D6BB4D5EF21}"/>
              </a:ext>
            </a:extLst>
          </p:cNvPr>
          <p:cNvGrpSpPr/>
          <p:nvPr/>
        </p:nvGrpSpPr>
        <p:grpSpPr>
          <a:xfrm>
            <a:off x="5139940" y="4446875"/>
            <a:ext cx="520750" cy="632319"/>
            <a:chOff x="5139940" y="4650075"/>
            <a:chExt cx="520750" cy="63231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9FB994-91A7-480A-8BD6-74852F304366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7A8868-23F4-4538-8EA7-39BC8BAB0E04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4C20FB-858E-4714-931F-73FDB01E88B2}"/>
              </a:ext>
            </a:extLst>
          </p:cNvPr>
          <p:cNvGrpSpPr/>
          <p:nvPr/>
        </p:nvGrpSpPr>
        <p:grpSpPr>
          <a:xfrm>
            <a:off x="5833991" y="3801589"/>
            <a:ext cx="516009" cy="571086"/>
            <a:chOff x="5833991" y="4004789"/>
            <a:chExt cx="516009" cy="57108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DE890C5-A5BB-4D1C-B940-C1D1E56A421E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2436AF-4C2A-4883-B20B-DB560EB1CB2B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B91321-0BA8-4FC7-AC7A-966AD8495B5F}"/>
              </a:ext>
            </a:extLst>
          </p:cNvPr>
          <p:cNvGrpSpPr/>
          <p:nvPr/>
        </p:nvGrpSpPr>
        <p:grpSpPr>
          <a:xfrm>
            <a:off x="6535368" y="3012293"/>
            <a:ext cx="497840" cy="623929"/>
            <a:chOff x="6535368" y="3215493"/>
            <a:chExt cx="497840" cy="62392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5721A8E-01F2-437E-A78D-3DFFDDF1D455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89BA264-AA3F-4072-9FA8-D0270E5D5E31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C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C895F7-4AFB-497C-936A-BCD69BE038C7}"/>
              </a:ext>
            </a:extLst>
          </p:cNvPr>
          <p:cNvGrpSpPr/>
          <p:nvPr/>
        </p:nvGrpSpPr>
        <p:grpSpPr>
          <a:xfrm>
            <a:off x="7295795" y="2250106"/>
            <a:ext cx="497840" cy="649663"/>
            <a:chOff x="7295795" y="2453306"/>
            <a:chExt cx="497840" cy="64966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A5B81CE-B7E4-4B1F-9235-013CECD26DE4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372C3C-C1F2-4F74-AB31-37E3345A6FA9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</a:rPr>
                <a:t>D</a:t>
              </a:r>
              <a:endParaRPr lang="en-US" sz="2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7CB0AE21-5627-460D-B98B-C0FA9A51F800}"/>
              </a:ext>
            </a:extLst>
          </p:cNvPr>
          <p:cNvSpPr/>
          <p:nvPr/>
        </p:nvSpPr>
        <p:spPr>
          <a:xfrm>
            <a:off x="4418591" y="5631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C1A891-B10F-4953-9974-A88BD25CFD97}"/>
              </a:ext>
            </a:extLst>
          </p:cNvPr>
          <p:cNvSpPr txBox="1"/>
          <p:nvPr/>
        </p:nvSpPr>
        <p:spPr>
          <a:xfrm>
            <a:off x="2247511" y="6236798"/>
            <a:ext cx="717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Hình 9.1: </a:t>
            </a:r>
            <a:r>
              <a:rPr lang="vi-VN" dirty="0"/>
              <a:t>Cách xác định các điểm có giá trị</a:t>
            </a:r>
            <a:r>
              <a:rPr lang="vi-VN" i="1" dirty="0"/>
              <a:t> t </a:t>
            </a:r>
            <a:r>
              <a:rPr lang="vi-VN" dirty="0"/>
              <a:t>và </a:t>
            </a:r>
            <a:r>
              <a:rPr lang="vi-VN" i="1" dirty="0"/>
              <a:t>s</a:t>
            </a:r>
            <a:r>
              <a:rPr lang="vi-VN" dirty="0"/>
              <a:t> từ bảng ghi số liệu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5" grpId="0"/>
      <p:bldP spid="36" grpId="0"/>
      <p:bldP spid="62" grpId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84DC7D6-54F2-4BBD-9779-74CCC52A1FF9}"/>
              </a:ext>
            </a:extLst>
          </p:cNvPr>
          <p:cNvCxnSpPr>
            <a:cxnSpLocks/>
            <a:stCxn id="55" idx="7"/>
            <a:endCxn id="53" idx="3"/>
          </p:cNvCxnSpPr>
          <p:nvPr/>
        </p:nvCxnSpPr>
        <p:spPr>
          <a:xfrm flipV="1">
            <a:off x="4562797" y="1747267"/>
            <a:ext cx="2757740" cy="27814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236525" y="295359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1241608" y="350614"/>
            <a:ext cx="10533832" cy="81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/>
              <a:t>Nối các điểm đã vẽ như trên hình 9.2 gọi là </a:t>
            </a:r>
            <a:r>
              <a:rPr lang="vi-VN" sz="2200" b="1" dirty="0">
                <a:solidFill>
                  <a:srgbClr val="C00000"/>
                </a:solidFill>
              </a:rPr>
              <a:t>đồ thị quãng đường – thời gian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</a:rPr>
              <a:t>của </a:t>
            </a:r>
            <a:r>
              <a:rPr lang="vi-VN" sz="2200" dirty="0"/>
              <a:t>ca nô.</a:t>
            </a:r>
            <a:endParaRPr lang="en-US" sz="22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7F75C0-CA5C-4085-812B-D46BC1E072E7}"/>
              </a:ext>
            </a:extLst>
          </p:cNvPr>
          <p:cNvGrpSpPr/>
          <p:nvPr/>
        </p:nvGrpSpPr>
        <p:grpSpPr>
          <a:xfrm>
            <a:off x="3595412" y="1122346"/>
            <a:ext cx="5001176" cy="3889392"/>
            <a:chOff x="3595412" y="2250106"/>
            <a:chExt cx="5001176" cy="38893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43FAA8-642E-4B79-B885-06B2FAEBDCC0}"/>
                </a:ext>
              </a:extLst>
            </p:cNvPr>
            <p:cNvGrpSpPr/>
            <p:nvPr/>
          </p:nvGrpSpPr>
          <p:grpSpPr>
            <a:xfrm>
              <a:off x="3595412" y="2252447"/>
              <a:ext cx="5001176" cy="3887051"/>
              <a:chOff x="3730302" y="2539730"/>
              <a:chExt cx="5001176" cy="388705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9D59396-9D03-458B-9A47-7210BE973385}"/>
                  </a:ext>
                </a:extLst>
              </p:cNvPr>
              <p:cNvCxnSpPr/>
              <p:nvPr/>
            </p:nvCxnSpPr>
            <p:spPr>
              <a:xfrm>
                <a:off x="4639214" y="2717362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0CF444C-B6B2-4933-B91F-E783E3F965EF}"/>
                  </a:ext>
                </a:extLst>
              </p:cNvPr>
              <p:cNvCxnSpPr/>
              <p:nvPr/>
            </p:nvCxnSpPr>
            <p:spPr>
              <a:xfrm>
                <a:off x="4639214" y="6013634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D43175F-D4A3-48FA-988D-C98FFB04EB45}"/>
                  </a:ext>
                </a:extLst>
              </p:cNvPr>
              <p:cNvSpPr/>
              <p:nvPr/>
            </p:nvSpPr>
            <p:spPr>
              <a:xfrm>
                <a:off x="4598700" y="5969820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F7D7BC-E4EC-4214-B7C9-44586463F6E3}"/>
                  </a:ext>
                </a:extLst>
              </p:cNvPr>
              <p:cNvSpPr txBox="1"/>
              <p:nvPr/>
            </p:nvSpPr>
            <p:spPr>
              <a:xfrm>
                <a:off x="4281706" y="5930998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19F81-82CC-49AD-A29A-FADD380D0C78}"/>
                  </a:ext>
                </a:extLst>
              </p:cNvPr>
              <p:cNvSpPr txBox="1"/>
              <p:nvPr/>
            </p:nvSpPr>
            <p:spPr>
              <a:xfrm>
                <a:off x="8062488" y="6057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</a:rPr>
                  <a:t>(h)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9CE545-6AF8-4AE8-A416-7BF1B9141BD6}"/>
                  </a:ext>
                </a:extLst>
              </p:cNvPr>
              <p:cNvSpPr txBox="1"/>
              <p:nvPr/>
            </p:nvSpPr>
            <p:spPr>
              <a:xfrm>
                <a:off x="3730302" y="2539730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</a:rPr>
                  <a:t>(km)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B8CD1F5-97CD-42BF-A2F6-C70EA75C8C72}"/>
                  </a:ext>
                </a:extLst>
              </p:cNvPr>
              <p:cNvGrpSpPr/>
              <p:nvPr/>
            </p:nvGrpSpPr>
            <p:grpSpPr>
              <a:xfrm>
                <a:off x="5199797" y="5930998"/>
                <a:ext cx="302255" cy="495783"/>
                <a:chOff x="5220818" y="6340902"/>
                <a:chExt cx="302255" cy="495783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7372F5E-AE63-49C8-9CD5-368F42E0F7B7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5A68D68-D2C3-4DCC-8C70-E54C68CB0A77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7669E59-8CDD-4F0B-A162-D52185180F2F}"/>
                  </a:ext>
                </a:extLst>
              </p:cNvPr>
              <p:cNvGrpSpPr/>
              <p:nvPr/>
            </p:nvGrpSpPr>
            <p:grpSpPr>
              <a:xfrm>
                <a:off x="5919436" y="5930998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FD1E9FD-C019-413D-913C-F136BE3FA7B5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B6405F9-ADA5-4210-97E7-A0A62AB67675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2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AA45DE7-525C-49AE-842F-5F450CFE1724}"/>
                  </a:ext>
                </a:extLst>
              </p:cNvPr>
              <p:cNvGrpSpPr/>
              <p:nvPr/>
            </p:nvGrpSpPr>
            <p:grpSpPr>
              <a:xfrm>
                <a:off x="6639075" y="5930998"/>
                <a:ext cx="302255" cy="495783"/>
                <a:chOff x="6660096" y="6340902"/>
                <a:chExt cx="302255" cy="495783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E018FA5-DFFE-486A-9B45-551F935839CF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A86B4D-DF1C-4D00-9F87-E7C01C766920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49E7055-D088-4399-917B-72FFB4864C98}"/>
                  </a:ext>
                </a:extLst>
              </p:cNvPr>
              <p:cNvGrpSpPr/>
              <p:nvPr/>
            </p:nvGrpSpPr>
            <p:grpSpPr>
              <a:xfrm>
                <a:off x="7358714" y="5930998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A9C554E-94BC-44D5-8022-D37D418AD26E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024511F-9A89-48C1-9D4E-EBE2F66DC71E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798BE7D-D344-40FF-9F2B-9395D241D1E2}"/>
                  </a:ext>
                </a:extLst>
              </p:cNvPr>
              <p:cNvGrpSpPr/>
              <p:nvPr/>
            </p:nvGrpSpPr>
            <p:grpSpPr>
              <a:xfrm>
                <a:off x="4046818" y="5097338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7E0B7B6-4187-4982-AA6F-4A27AF1C8870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BFF5E44-1103-48A8-8540-9D4AF38E7532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114C59A-6A84-4997-9FA1-1E63756B9962}"/>
                  </a:ext>
                </a:extLst>
              </p:cNvPr>
              <p:cNvGrpSpPr/>
              <p:nvPr/>
            </p:nvGrpSpPr>
            <p:grpSpPr>
              <a:xfrm>
                <a:off x="4037878" y="4377524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4ED75AB2-F1FC-4C4A-A481-AB0791CEEA49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FFF1089-9B95-4ED7-975F-B6CCCB5729E9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DD23B16-EE56-47D7-83AB-EAE6F5816CC6}"/>
                  </a:ext>
                </a:extLst>
              </p:cNvPr>
              <p:cNvGrpSpPr/>
              <p:nvPr/>
            </p:nvGrpSpPr>
            <p:grpSpPr>
              <a:xfrm>
                <a:off x="4028938" y="3657710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BB05047-CAA3-4AC9-A86E-46306656B7CF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1C41021-76B3-4909-B525-6D723AD8A228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A7F927C-455C-4BF9-96B7-21B7F090EAE1}"/>
                  </a:ext>
                </a:extLst>
              </p:cNvPr>
              <p:cNvGrpSpPr/>
              <p:nvPr/>
            </p:nvGrpSpPr>
            <p:grpSpPr>
              <a:xfrm>
                <a:off x="4026094" y="2937896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38C2A5B-0A88-450F-8FE0-4020BA0BA403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A1523C-12C1-4124-B9EE-9CA0A0A8AB24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D0F982F-F3A5-4D02-A008-C4536105D2A2}"/>
                </a:ext>
              </a:extLst>
            </p:cNvPr>
            <p:cNvCxnSpPr/>
            <p:nvPr/>
          </p:nvCxnSpPr>
          <p:spPr>
            <a:xfrm flipV="1">
              <a:off x="5219999" y="4994721"/>
              <a:ext cx="0" cy="570419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8EF4D5-C692-42F0-8CD5-4B5CD805773E}"/>
                </a:ext>
              </a:extLst>
            </p:cNvPr>
            <p:cNvCxnSpPr/>
            <p:nvPr/>
          </p:nvCxnSpPr>
          <p:spPr>
            <a:xfrm flipH="1">
              <a:off x="4663440" y="4994721"/>
              <a:ext cx="556559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4D5009E-7390-4CDE-93E3-5523DE7DF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0089" y="4274631"/>
              <a:ext cx="0" cy="1290509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33D37F-40AA-43DF-BEFB-BBFA1A893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1200" y="4274631"/>
              <a:ext cx="1278889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87CFF4B-14B6-493B-BF71-A15732B39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179" y="3554541"/>
              <a:ext cx="0" cy="201060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848042-8E27-4855-B0F6-5ED3EE7B5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1201" y="3554541"/>
              <a:ext cx="1998978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2D22DA-4A3B-46F1-83E6-F0816A74DE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269" y="2834451"/>
              <a:ext cx="0" cy="273069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066536-F758-46C8-A661-B630B7F191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1066" y="2834451"/>
              <a:ext cx="2839203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B4ED72-9A5F-4F82-AE01-1D81C81BC926}"/>
                </a:ext>
              </a:extLst>
            </p:cNvPr>
            <p:cNvGrpSpPr/>
            <p:nvPr/>
          </p:nvGrpSpPr>
          <p:grpSpPr>
            <a:xfrm>
              <a:off x="5139940" y="4446875"/>
              <a:ext cx="520750" cy="632319"/>
              <a:chOff x="5139940" y="4650075"/>
              <a:chExt cx="520750" cy="63231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8C93CA9-9FFE-49D9-A5EE-B59A76697EE7}"/>
                  </a:ext>
                </a:extLst>
              </p:cNvPr>
              <p:cNvSpPr/>
              <p:nvPr/>
            </p:nvSpPr>
            <p:spPr>
              <a:xfrm>
                <a:off x="5139940" y="5113446"/>
                <a:ext cx="168948" cy="16894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A759BB-4028-4F22-B934-4858F15296E9}"/>
                  </a:ext>
                </a:extLst>
              </p:cNvPr>
              <p:cNvSpPr txBox="1"/>
              <p:nvPr/>
            </p:nvSpPr>
            <p:spPr>
              <a:xfrm>
                <a:off x="5162850" y="4650075"/>
                <a:ext cx="497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>
                    <a:solidFill>
                      <a:schemeClr val="bg2">
                        <a:lumMod val="25000"/>
                      </a:schemeClr>
                    </a:solidFill>
                  </a:rPr>
                  <a:t>A</a:t>
                </a:r>
                <a:endParaRPr lang="en-US" sz="20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C47EF2E-0D32-4EB0-A700-A997F06019CE}"/>
                </a:ext>
              </a:extLst>
            </p:cNvPr>
            <p:cNvGrpSpPr/>
            <p:nvPr/>
          </p:nvGrpSpPr>
          <p:grpSpPr>
            <a:xfrm>
              <a:off x="5833991" y="3801589"/>
              <a:ext cx="516009" cy="571086"/>
              <a:chOff x="5833991" y="4004789"/>
              <a:chExt cx="516009" cy="571086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5B28F51-0388-412B-A306-6006AE19EFA3}"/>
                  </a:ext>
                </a:extLst>
              </p:cNvPr>
              <p:cNvSpPr/>
              <p:nvPr/>
            </p:nvSpPr>
            <p:spPr>
              <a:xfrm>
                <a:off x="5833991" y="4406927"/>
                <a:ext cx="168948" cy="16894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82BEF7-4CF2-4EAA-B54B-688A2D82C637}"/>
                  </a:ext>
                </a:extLst>
              </p:cNvPr>
              <p:cNvSpPr txBox="1"/>
              <p:nvPr/>
            </p:nvSpPr>
            <p:spPr>
              <a:xfrm>
                <a:off x="5852160" y="4004789"/>
                <a:ext cx="497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>
                    <a:solidFill>
                      <a:schemeClr val="bg2">
                        <a:lumMod val="25000"/>
                      </a:schemeClr>
                    </a:solidFill>
                  </a:rPr>
                  <a:t>B</a:t>
                </a:r>
                <a:endParaRPr lang="en-US" sz="20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9E3F05E-243D-4DA1-9F5B-2CE4D847A180}"/>
                </a:ext>
              </a:extLst>
            </p:cNvPr>
            <p:cNvGrpSpPr/>
            <p:nvPr/>
          </p:nvGrpSpPr>
          <p:grpSpPr>
            <a:xfrm>
              <a:off x="6535368" y="3012293"/>
              <a:ext cx="497840" cy="623929"/>
              <a:chOff x="6535368" y="3215493"/>
              <a:chExt cx="497840" cy="62392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065824C-DAC6-4B13-A100-8A9C604399AA}"/>
                  </a:ext>
                </a:extLst>
              </p:cNvPr>
              <p:cNvSpPr/>
              <p:nvPr/>
            </p:nvSpPr>
            <p:spPr>
              <a:xfrm>
                <a:off x="6564893" y="3670474"/>
                <a:ext cx="168948" cy="16894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E1D9FD-E7EF-4777-8D77-D6B910845F7F}"/>
                  </a:ext>
                </a:extLst>
              </p:cNvPr>
              <p:cNvSpPr txBox="1"/>
              <p:nvPr/>
            </p:nvSpPr>
            <p:spPr>
              <a:xfrm>
                <a:off x="6535368" y="3215493"/>
                <a:ext cx="497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>
                    <a:solidFill>
                      <a:schemeClr val="bg2">
                        <a:lumMod val="25000"/>
                      </a:schemeClr>
                    </a:solidFill>
                  </a:rPr>
                  <a:t>C</a:t>
                </a:r>
                <a:endParaRPr lang="en-US" sz="20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18D4A3F-6E38-4643-8209-72EC1634DDF3}"/>
                </a:ext>
              </a:extLst>
            </p:cNvPr>
            <p:cNvGrpSpPr/>
            <p:nvPr/>
          </p:nvGrpSpPr>
          <p:grpSpPr>
            <a:xfrm>
              <a:off x="7295795" y="2250106"/>
              <a:ext cx="497840" cy="649663"/>
              <a:chOff x="7295795" y="2453306"/>
              <a:chExt cx="497840" cy="6496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9CC3F20-0215-49A1-9712-D6E2D64E8798}"/>
                  </a:ext>
                </a:extLst>
              </p:cNvPr>
              <p:cNvSpPr/>
              <p:nvPr/>
            </p:nvSpPr>
            <p:spPr>
              <a:xfrm>
                <a:off x="7295795" y="2934021"/>
                <a:ext cx="168948" cy="16894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3FD2D9-C0B2-4FAF-AFCA-9A21C006926A}"/>
                  </a:ext>
                </a:extLst>
              </p:cNvPr>
              <p:cNvSpPr txBox="1"/>
              <p:nvPr/>
            </p:nvSpPr>
            <p:spPr>
              <a:xfrm>
                <a:off x="7295795" y="2453306"/>
                <a:ext cx="497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>
                    <a:solidFill>
                      <a:schemeClr val="bg2">
                        <a:lumMod val="25000"/>
                      </a:schemeClr>
                    </a:solidFill>
                  </a:rPr>
                  <a:t>D</a:t>
                </a:r>
                <a:endParaRPr lang="en-US" sz="20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2500058-2723-41AC-A88E-C3C879628535}"/>
                </a:ext>
              </a:extLst>
            </p:cNvPr>
            <p:cNvSpPr/>
            <p:nvPr/>
          </p:nvSpPr>
          <p:spPr>
            <a:xfrm>
              <a:off x="4418591" y="5631741"/>
              <a:ext cx="168948" cy="1689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F95440E-310A-4414-A2D7-92C354A0372C}"/>
              </a:ext>
            </a:extLst>
          </p:cNvPr>
          <p:cNvSpPr txBox="1"/>
          <p:nvPr/>
        </p:nvSpPr>
        <p:spPr>
          <a:xfrm>
            <a:off x="3322938" y="5142301"/>
            <a:ext cx="554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</a:rPr>
              <a:t>Hình 9.2: Đồ thị quãng đường – thời gian của ca nô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491B7-F5DA-4939-AAF5-7034C42C1718}"/>
              </a:ext>
            </a:extLst>
          </p:cNvPr>
          <p:cNvSpPr txBox="1"/>
          <p:nvPr/>
        </p:nvSpPr>
        <p:spPr>
          <a:xfrm>
            <a:off x="594600" y="5669621"/>
            <a:ext cx="11419447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dirty="0">
                <a:solidFill>
                  <a:srgbClr val="C00000"/>
                </a:solidFill>
              </a:rPr>
              <a:t>Đồ thị quãng đường – thời gian </a:t>
            </a:r>
            <a:r>
              <a:rPr lang="vi-VN" sz="2400" dirty="0"/>
              <a:t>mô tả chuyển động của vật </a:t>
            </a:r>
            <a:r>
              <a:rPr lang="vi-VN" sz="2400" b="1" dirty="0">
                <a:solidFill>
                  <a:srgbClr val="0070C0"/>
                </a:solidFill>
              </a:rPr>
              <a:t>trực quan hơn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so với </a:t>
            </a:r>
            <a:r>
              <a:rPr lang="vi-VN" sz="2400" b="1" dirty="0">
                <a:solidFill>
                  <a:srgbClr val="7030A0"/>
                </a:solidFill>
              </a:rPr>
              <a:t>bảng ghi số liệu</a:t>
            </a:r>
            <a:r>
              <a:rPr lang="vi-VN" sz="2400" dirty="0">
                <a:solidFill>
                  <a:srgbClr val="7030A0"/>
                </a:solidFill>
              </a:rPr>
              <a:t> </a:t>
            </a:r>
            <a:r>
              <a:rPr lang="vi-VN" sz="2400" dirty="0"/>
              <a:t>về quãng đường đi được theo thời gian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6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2465</Words>
  <PresentationFormat>Widescreen</PresentationFormat>
  <Paragraphs>492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(Body)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2022-04-17T09:30:56Z</dcterms:created>
  <dcterms:modified xsi:type="dcterms:W3CDTF">2022-04-25T16:46:35Z</dcterms:modified>
</cp:coreProperties>
</file>