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2" r:id="rId3"/>
    <p:sldId id="378" r:id="rId4"/>
    <p:sldId id="307" r:id="rId5"/>
    <p:sldId id="374" r:id="rId6"/>
    <p:sldId id="372" r:id="rId7"/>
    <p:sldId id="373" r:id="rId8"/>
    <p:sldId id="375" r:id="rId9"/>
    <p:sldId id="376" r:id="rId10"/>
    <p:sldId id="377" r:id="rId11"/>
    <p:sldId id="379" r:id="rId12"/>
    <p:sldId id="380" r:id="rId13"/>
    <p:sldId id="381" r:id="rId14"/>
  </p:sldIdLst>
  <p:sldSz cx="24384000" cy="13716000"/>
  <p:notesSz cx="6858000" cy="9144000"/>
  <p:custDataLst>
    <p:tags r:id="rId17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00FF"/>
    <a:srgbClr val="FF0066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44" autoAdjust="0"/>
    <p:restoredTop sz="94374" autoAdjust="0"/>
  </p:normalViewPr>
  <p:slideViewPr>
    <p:cSldViewPr>
      <p:cViewPr varScale="1">
        <p:scale>
          <a:sx n="41" d="100"/>
          <a:sy n="41" d="100"/>
        </p:scale>
        <p:origin x="-101" y="-221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4.wmf"/><Relationship Id="rId7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4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pPr/>
              <a:t>26/08/2021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9.png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6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4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556225" y="3719346"/>
            <a:ext cx="3493031" cy="8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</a:t>
            </a:r>
            <a:r>
              <a:rPr lang="en-US" sz="4800" b="1" dirty="0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TÍCH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4993" y="4376633"/>
            <a:ext cx="15468600" cy="271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1: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Ứng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dụng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đạo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hàm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để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vẽ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biến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thiên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và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khảo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sát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đồ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thị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hàm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số</a:t>
            </a:r>
            <a:endParaRPr lang="en-US" sz="6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0" y="7893187"/>
            <a:ext cx="24384000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5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Khảo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biến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thiên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vẽ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đồ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thị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66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6600" b="1" dirty="0" err="1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66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3)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xmlns="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937E45B-5C3A-4773-A202-CC5D9323A253}"/>
              </a:ext>
            </a:extLst>
          </p:cNvPr>
          <p:cNvSpPr/>
          <p:nvPr/>
        </p:nvSpPr>
        <p:spPr>
          <a:xfrm>
            <a:off x="1219200" y="2302169"/>
            <a:ext cx="2057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FR" sz="4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tiệm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tiệm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tiệm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xứng</a:t>
            </a:r>
            <a:endParaRPr lang="fr-FR" sz="4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119638" y="2143092"/>
          <a:ext cx="7119938" cy="1646238"/>
        </p:xfrm>
        <a:graphic>
          <a:graphicData uri="http://schemas.openxmlformats.org/presentationml/2006/ole">
            <p:oleObj spid="_x0000_s29698" name="Equation" r:id="rId3" imgW="1866600" imgH="393480" progId="Equation.DSMT4">
              <p:embed/>
            </p:oleObj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462" y="7769224"/>
            <a:ext cx="20786792" cy="558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78309" y="6532575"/>
            <a:ext cx="627094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DẠNG ĐỒ THỊ HÀM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307390" y="4286231"/>
          <a:ext cx="1598594" cy="1393061"/>
        </p:xfrm>
        <a:graphic>
          <a:graphicData uri="http://schemas.openxmlformats.org/presentationml/2006/ole">
            <p:oleObj spid="_x0000_s29699" name="Equation" r:id="rId5" imgW="495000" imgH="39348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4992350" y="4286250"/>
          <a:ext cx="1230313" cy="1393825"/>
        </p:xfrm>
        <a:graphic>
          <a:graphicData uri="http://schemas.openxmlformats.org/presentationml/2006/ole">
            <p:oleObj spid="_x0000_s29700" name="Equation" r:id="rId6" imgW="380880" imgH="39348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3549322" y="2071654"/>
          <a:ext cx="3438525" cy="1965325"/>
        </p:xfrm>
        <a:graphic>
          <a:graphicData uri="http://schemas.openxmlformats.org/presentationml/2006/ole">
            <p:oleObj spid="_x0000_s29701" name="Equation" r:id="rId7" imgW="901440" imgH="469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010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33886" y="1606771"/>
            <a:ext cx="14501914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smtClean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CỦNG CỐ VÀ HƯỚNG DẪN VỀ NHÀ</a:t>
            </a:r>
            <a:endParaRPr lang="en-US" sz="6599" b="1" dirty="0">
              <a:solidFill>
                <a:srgbClr val="FF0000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54" y="3162246"/>
            <a:ext cx="538448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1)   ĐỒ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 HÀM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619704" y="2928910"/>
          <a:ext cx="6556375" cy="1052512"/>
        </p:xfrm>
        <a:graphic>
          <a:graphicData uri="http://schemas.openxmlformats.org/presentationml/2006/ole">
            <p:oleObj spid="_x0000_s32770" name="Equation" r:id="rId4" imgW="156204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20781" y="4032245"/>
            <a:ext cx="1590050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xứng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Oy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</a:t>
            </a:r>
          </a:p>
          <a:p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3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&lt;0  ; 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&gt;0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hoặc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b=0</a:t>
            </a:r>
            <a:endParaRPr lang="en-US" b="1" dirty="0">
              <a:solidFill>
                <a:srgbClr val="3333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7AFA269-4648-42ED-880A-955583AD653C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1010" y="6143620"/>
            <a:ext cx="15001980" cy="72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33886" y="1606771"/>
            <a:ext cx="14501914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smtClean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CỦNG CỐ VÀ HƯỚNG DẪN VỀ NHÀ</a:t>
            </a:r>
            <a:endParaRPr lang="en-US" sz="6599" b="1" dirty="0">
              <a:solidFill>
                <a:srgbClr val="FF0000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54" y="3162246"/>
            <a:ext cx="538448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  ĐỒ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 HÀM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0781" y="4286232"/>
            <a:ext cx="11032187" cy="195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đứng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1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ngang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Giao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tâm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xứng</a:t>
            </a:r>
            <a:endParaRPr lang="en-US" b="1" dirty="0" smtClean="0">
              <a:solidFill>
                <a:srgbClr val="3333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000757" y="2714596"/>
          <a:ext cx="7119937" cy="1646238"/>
        </p:xfrm>
        <a:graphic>
          <a:graphicData uri="http://schemas.openxmlformats.org/presentationml/2006/ole">
            <p:oleObj spid="_x0000_s33795" name="Equation" r:id="rId4" imgW="1866600" imgH="393480" progId="Equation.DSMT4">
              <p:embed/>
            </p:oleObj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6462" y="6715124"/>
            <a:ext cx="21286858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33886" y="1606771"/>
            <a:ext cx="14501914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smtClean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CỦNG CỐ VÀ HƯỚNG DẪN VỀ NHÀ</a:t>
            </a:r>
            <a:endParaRPr lang="en-US" sz="6599" b="1" dirty="0">
              <a:solidFill>
                <a:srgbClr val="FF0000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54" y="3162246"/>
            <a:ext cx="507799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 TẬP VỀ NHÀ: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3743" y="3143224"/>
            <a:ext cx="910377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Khảo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sát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873740" y="4429108"/>
          <a:ext cx="4960938" cy="1266825"/>
        </p:xfrm>
        <a:graphic>
          <a:graphicData uri="http://schemas.openxmlformats.org/presentationml/2006/ole">
            <p:oleObj spid="_x0000_s34819" name="Equation" r:id="rId4" imgW="1231560" imgH="266400" progId="Equation.DSMT4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874842" y="6000744"/>
          <a:ext cx="5531340" cy="1143008"/>
        </p:xfrm>
        <a:graphic>
          <a:graphicData uri="http://schemas.openxmlformats.org/presentationml/2006/ole">
            <p:oleObj spid="_x0000_s34821" name="Equation" r:id="rId5" imgW="1295280" imgH="266400" progId="Equation.DSMT4">
              <p:embed/>
            </p:oleObj>
          </a:graphicData>
        </a:graphic>
      </p:graphicFrame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905456" y="7345376"/>
          <a:ext cx="3643338" cy="1830150"/>
        </p:xfrm>
        <a:graphic>
          <a:graphicData uri="http://schemas.openxmlformats.org/presentationml/2006/ole">
            <p:oleObj spid="_x0000_s34823" name="Equation" r:id="rId6" imgW="838080" imgH="419040" progId="Equation.DSMT4">
              <p:embed/>
            </p:oleObj>
          </a:graphicData>
        </a:graphic>
      </p:graphicFrame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5834018" y="9501206"/>
          <a:ext cx="3487473" cy="1620938"/>
        </p:xfrm>
        <a:graphic>
          <a:graphicData uri="http://schemas.openxmlformats.org/presentationml/2006/ole">
            <p:oleObj spid="_x0000_s34825" name="Equation" r:id="rId7" imgW="90144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9BAB88ED-3DB7-4D93-9B9C-1131371DA5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388" y="1357274"/>
            <a:ext cx="20497800" cy="12725400"/>
          </a:xfrm>
          <a:noFill/>
        </p:spPr>
        <p:txBody>
          <a:bodyPr rtlCol="0">
            <a:normAutofit fontScale="85000" lnSpcReduction="10000"/>
          </a:bodyPr>
          <a:lstStyle/>
          <a:p>
            <a:pPr algn="ctr">
              <a:lnSpc>
                <a:spcPct val="150000"/>
              </a:lnSpc>
              <a:buFontTx/>
              <a:buChar char=" "/>
              <a:defRPr/>
            </a:pPr>
            <a:r>
              <a:rPr lang="en-US" sz="5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Kiểm</a:t>
            </a:r>
            <a:r>
              <a:rPr lang="en-US" sz="5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tra</a:t>
            </a:r>
            <a:r>
              <a:rPr lang="en-US" sz="5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bài</a:t>
            </a:r>
            <a:r>
              <a:rPr lang="en-US" sz="5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cũ</a:t>
            </a:r>
            <a:r>
              <a:rPr lang="en-US" sz="5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:</a:t>
            </a:r>
            <a:r>
              <a:rPr lang="en-US" sz="5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 </a:t>
            </a:r>
            <a:r>
              <a:rPr lang="en-US" sz="5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Nhắc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lại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s</a:t>
            </a:r>
            <a:r>
              <a:rPr lang="vi-VN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ơ</a:t>
            </a:r>
            <a:r>
              <a:rPr lang="en-US" sz="5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vi-VN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ồ </a:t>
            </a:r>
            <a:r>
              <a:rPr lang="en-US" sz="52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khảo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sát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hàm</a:t>
            </a:r>
            <a:r>
              <a:rPr lang="en-US" sz="5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sz="52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số</a:t>
            </a:r>
            <a:r>
              <a:rPr lang="en-US" sz="5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>
                <a:latin typeface="Arial" panose="020B0604020202020204" pitchFamily="34" charset="0"/>
              </a:rPr>
              <a:t>1.  </a:t>
            </a:r>
            <a:r>
              <a:rPr lang="en-US" sz="4400" dirty="0" err="1">
                <a:latin typeface="Arial" panose="020B0604020202020204" pitchFamily="34" charset="0"/>
              </a:rPr>
              <a:t>Tìm</a:t>
            </a:r>
            <a:r>
              <a:rPr lang="en-US" sz="4400" dirty="0">
                <a:latin typeface="Arial" panose="020B0604020202020204" pitchFamily="34" charset="0"/>
              </a:rPr>
              <a:t> TXĐ </a:t>
            </a:r>
            <a:r>
              <a:rPr lang="en-US" sz="4400" dirty="0" err="1">
                <a:latin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hàm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số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>
                <a:latin typeface="Arial" panose="020B0604020202020204" pitchFamily="34" charset="0"/>
              </a:rPr>
              <a:t>2.  </a:t>
            </a:r>
            <a:r>
              <a:rPr lang="en-US" sz="4400" dirty="0" err="1" smtClean="0">
                <a:latin typeface="Arial" panose="020B0604020202020204" pitchFamily="34" charset="0"/>
              </a:rPr>
              <a:t>Sự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biến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thiên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hàm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số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 smtClean="0">
                <a:latin typeface="Arial" panose="020B0604020202020204" pitchFamily="34" charset="0"/>
              </a:rPr>
              <a:t>          * </a:t>
            </a:r>
            <a:r>
              <a:rPr lang="en-US" sz="4400" dirty="0" err="1">
                <a:latin typeface="Arial" panose="020B0604020202020204" pitchFamily="34" charset="0"/>
              </a:rPr>
              <a:t>Tính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vi-VN" sz="4400" dirty="0">
                <a:latin typeface="Arial" panose="020B0604020202020204" pitchFamily="34" charset="0"/>
              </a:rPr>
              <a:t>đ</a:t>
            </a:r>
            <a:r>
              <a:rPr lang="en-US" sz="4400" dirty="0" err="1">
                <a:latin typeface="Arial" panose="020B0604020202020204" pitchFamily="34" charset="0"/>
              </a:rPr>
              <a:t>ạo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hàm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>
                <a:latin typeface="Arial" panose="020B0604020202020204" pitchFamily="34" charset="0"/>
              </a:rPr>
              <a:t>          </a:t>
            </a:r>
            <a:r>
              <a:rPr lang="en-US" sz="4400" dirty="0" smtClean="0">
                <a:latin typeface="Arial" panose="020B0604020202020204" pitchFamily="34" charset="0"/>
              </a:rPr>
              <a:t>       </a:t>
            </a:r>
            <a:r>
              <a:rPr lang="en-US" sz="4400" dirty="0" err="1">
                <a:latin typeface="Arial" panose="020B0604020202020204" pitchFamily="34" charset="0"/>
              </a:rPr>
              <a:t>Tìm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vi-VN" sz="4400" dirty="0">
                <a:latin typeface="Arial" panose="020B0604020202020204" pitchFamily="34" charset="0"/>
              </a:rPr>
              <a:t>đ</a:t>
            </a:r>
            <a:r>
              <a:rPr lang="en-US" sz="4400" dirty="0" err="1">
                <a:latin typeface="Arial" panose="020B0604020202020204" pitchFamily="34" charset="0"/>
              </a:rPr>
              <a:t>iểm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tại</a:t>
            </a:r>
            <a:r>
              <a:rPr lang="en-US" sz="4400" dirty="0">
                <a:latin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</a:rPr>
              <a:t>đó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đạo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hàm</a:t>
            </a:r>
            <a:r>
              <a:rPr lang="en-US" sz="4400" dirty="0">
                <a:latin typeface="Arial" panose="020B0604020202020204" pitchFamily="34" charset="0"/>
              </a:rPr>
              <a:t> y’ </a:t>
            </a:r>
            <a:r>
              <a:rPr lang="en-US" sz="4400" dirty="0" err="1">
                <a:latin typeface="Arial" panose="020B0604020202020204" pitchFamily="34" charset="0"/>
              </a:rPr>
              <a:t>bằng</a:t>
            </a:r>
            <a:r>
              <a:rPr lang="en-US" sz="4400" dirty="0">
                <a:latin typeface="Arial" panose="020B0604020202020204" pitchFamily="34" charset="0"/>
              </a:rPr>
              <a:t> 0 </a:t>
            </a:r>
            <a:r>
              <a:rPr lang="en-US" sz="4400" dirty="0" err="1" smtClean="0">
                <a:latin typeface="Arial" panose="020B0604020202020204" pitchFamily="34" charset="0"/>
              </a:rPr>
              <a:t>hoặc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không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xác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định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 smtClean="0">
                <a:latin typeface="Arial" panose="020B0604020202020204" pitchFamily="34" charset="0"/>
              </a:rPr>
              <a:t>          *</a:t>
            </a:r>
            <a:r>
              <a:rPr lang="en-US" sz="4400" dirty="0" err="1" smtClean="0">
                <a:latin typeface="Arial" panose="020B0604020202020204" pitchFamily="34" charset="0"/>
              </a:rPr>
              <a:t>Tìm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giới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hạn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hàm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số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tại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vô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cực</a:t>
            </a:r>
            <a:r>
              <a:rPr lang="en-US" sz="4400" dirty="0" smtClean="0">
                <a:latin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</a:rPr>
              <a:t>các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giới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hạn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vô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cực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và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tìm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tiệm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cận</a:t>
            </a:r>
            <a:r>
              <a:rPr lang="en-US" sz="4400" dirty="0">
                <a:latin typeface="Arial" panose="020B0604020202020204" pitchFamily="34" charset="0"/>
              </a:rPr>
              <a:t> (</a:t>
            </a:r>
            <a:r>
              <a:rPr lang="en-US" sz="4400" dirty="0" err="1">
                <a:latin typeface="Arial" panose="020B0604020202020204" pitchFamily="34" charset="0"/>
              </a:rPr>
              <a:t>nếu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có</a:t>
            </a:r>
            <a:r>
              <a:rPr lang="en-US" sz="4400" dirty="0">
                <a:latin typeface="Arial" panose="020B0604020202020204" pitchFamily="34" charset="0"/>
              </a:rPr>
              <a:t>)</a:t>
            </a:r>
          </a:p>
          <a:p>
            <a:pPr lvl="1"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 smtClean="0">
                <a:latin typeface="Arial" panose="020B0604020202020204" pitchFamily="34" charset="0"/>
              </a:rPr>
              <a:t>   *</a:t>
            </a:r>
            <a:r>
              <a:rPr lang="en-US" sz="4400" dirty="0" err="1" smtClean="0">
                <a:latin typeface="Arial" panose="020B0604020202020204" pitchFamily="34" charset="0"/>
              </a:rPr>
              <a:t>Lập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bảng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biến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thiên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 smtClean="0">
                <a:latin typeface="Arial" panose="020B0604020202020204" pitchFamily="34" charset="0"/>
              </a:rPr>
              <a:t>   * </a:t>
            </a:r>
            <a:r>
              <a:rPr lang="en-US" sz="4400" dirty="0" err="1" smtClean="0">
                <a:latin typeface="Arial" panose="020B0604020202020204" pitchFamily="34" charset="0"/>
              </a:rPr>
              <a:t>Kết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luận</a:t>
            </a:r>
            <a:r>
              <a:rPr lang="en-US" sz="4400" dirty="0" smtClean="0">
                <a:latin typeface="Arial" panose="020B0604020202020204" pitchFamily="34" charset="0"/>
              </a:rPr>
              <a:t>: </a:t>
            </a:r>
            <a:r>
              <a:rPr lang="en-US" sz="4400" dirty="0" err="1" smtClean="0">
                <a:latin typeface="Arial" panose="020B0604020202020204" pitchFamily="34" charset="0"/>
              </a:rPr>
              <a:t>Khoảng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đồng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biến</a:t>
            </a:r>
            <a:r>
              <a:rPr lang="en-US" sz="4400" dirty="0" smtClean="0">
                <a:latin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</a:rPr>
              <a:t>nghịch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biến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của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hàm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số</a:t>
            </a:r>
            <a:r>
              <a:rPr lang="en-US" sz="4400" dirty="0" smtClean="0">
                <a:latin typeface="Arial" panose="020B0604020202020204" pitchFamily="34" charset="0"/>
              </a:rPr>
              <a:t>. </a:t>
            </a:r>
          </a:p>
          <a:p>
            <a:pPr lvl="1" algn="just">
              <a:lnSpc>
                <a:spcPct val="150000"/>
              </a:lnSpc>
              <a:buFontTx/>
              <a:buChar char=" "/>
              <a:defRPr/>
            </a:pPr>
            <a:r>
              <a:rPr lang="en-US" sz="4400" dirty="0" smtClean="0">
                <a:latin typeface="Arial" panose="020B0604020202020204" pitchFamily="34" charset="0"/>
              </a:rPr>
              <a:t>                    </a:t>
            </a:r>
            <a:r>
              <a:rPr lang="en-US" sz="4400" dirty="0" err="1" smtClean="0">
                <a:latin typeface="Arial" panose="020B0604020202020204" pitchFamily="34" charset="0"/>
              </a:rPr>
              <a:t>Cực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trị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của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hàm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số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4400" dirty="0">
                <a:latin typeface="Arial" panose="020B0604020202020204" pitchFamily="34" charset="0"/>
              </a:rPr>
              <a:t>	3.    </a:t>
            </a:r>
            <a:r>
              <a:rPr lang="en-US" sz="4400" dirty="0" err="1">
                <a:latin typeface="Arial" panose="020B0604020202020204" pitchFamily="34" charset="0"/>
              </a:rPr>
              <a:t>Vẽ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vi-VN" sz="4400" dirty="0">
                <a:latin typeface="Arial" panose="020B0604020202020204" pitchFamily="34" charset="0"/>
              </a:rPr>
              <a:t>đ</a:t>
            </a:r>
            <a:r>
              <a:rPr lang="en-US" sz="4400" dirty="0">
                <a:latin typeface="Arial" panose="020B0604020202020204" pitchFamily="34" charset="0"/>
              </a:rPr>
              <a:t>ồ </a:t>
            </a:r>
            <a:r>
              <a:rPr lang="en-US" sz="4400" dirty="0" err="1">
                <a:latin typeface="Arial" panose="020B0604020202020204" pitchFamily="34" charset="0"/>
              </a:rPr>
              <a:t>thị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4400" dirty="0">
                <a:latin typeface="Arial" panose="020B0604020202020204" pitchFamily="34" charset="0"/>
              </a:rPr>
              <a:t> 		* </a:t>
            </a:r>
            <a:r>
              <a:rPr lang="en-US" sz="4400" dirty="0" err="1">
                <a:latin typeface="Arial" panose="020B0604020202020204" pitchFamily="34" charset="0"/>
              </a:rPr>
              <a:t>Giao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điểm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của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đồ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thị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với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trục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toạ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vi-VN" sz="4400" dirty="0">
                <a:latin typeface="Arial" panose="020B0604020202020204" pitchFamily="34" charset="0"/>
              </a:rPr>
              <a:t>đ</a:t>
            </a:r>
            <a:r>
              <a:rPr lang="en-US" sz="4400" dirty="0" smtClean="0">
                <a:latin typeface="Arial" panose="020B0604020202020204" pitchFamily="34" charset="0"/>
              </a:rPr>
              <a:t>ộ  (</a:t>
            </a:r>
            <a:r>
              <a:rPr lang="en-US" sz="4400" dirty="0" err="1" smtClean="0">
                <a:latin typeface="Arial" panose="020B0604020202020204" pitchFamily="34" charset="0"/>
              </a:rPr>
              <a:t>nếu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có</a:t>
            </a:r>
            <a:r>
              <a:rPr lang="en-US" sz="4400" dirty="0" smtClean="0">
                <a:latin typeface="Arial" panose="020B0604020202020204" pitchFamily="34" charset="0"/>
              </a:rPr>
              <a:t>)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4400" dirty="0">
                <a:latin typeface="Arial" panose="020B0604020202020204" pitchFamily="34" charset="0"/>
              </a:rPr>
              <a:t> 		* </a:t>
            </a:r>
            <a:r>
              <a:rPr lang="en-US" sz="4400" dirty="0" err="1" smtClean="0">
                <a:latin typeface="Arial" panose="020B0604020202020204" pitchFamily="34" charset="0"/>
              </a:rPr>
              <a:t>Tìm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một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số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điểm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thuộc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đồ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</a:rPr>
              <a:t>thị</a:t>
            </a:r>
            <a:endParaRPr lang="en-US" sz="44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4400" dirty="0">
                <a:latin typeface="Arial" panose="020B0604020202020204" pitchFamily="34" charset="0"/>
              </a:rPr>
              <a:t> 		* </a:t>
            </a:r>
            <a:r>
              <a:rPr lang="en-US" sz="4400" dirty="0" err="1">
                <a:latin typeface="Arial" panose="020B0604020202020204" pitchFamily="34" charset="0"/>
              </a:rPr>
              <a:t>Vẽ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vi-VN" sz="4400" dirty="0">
                <a:latin typeface="Arial" panose="020B0604020202020204" pitchFamily="34" charset="0"/>
              </a:rPr>
              <a:t>đ</a:t>
            </a:r>
            <a:r>
              <a:rPr lang="en-US" sz="4400" dirty="0">
                <a:latin typeface="Arial" panose="020B0604020202020204" pitchFamily="34" charset="0"/>
              </a:rPr>
              <a:t>ồ </a:t>
            </a:r>
            <a:r>
              <a:rPr lang="en-US" sz="4400" dirty="0" err="1">
                <a:latin typeface="Arial" panose="020B0604020202020204" pitchFamily="34" charset="0"/>
              </a:rPr>
              <a:t>thị</a:t>
            </a:r>
            <a:endParaRPr lang="en-US" sz="4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Tx/>
              <a:buChar char=" "/>
              <a:defRPr/>
            </a:pPr>
            <a:endParaRPr lang="en-US" sz="5000" dirty="0">
              <a:solidFill>
                <a:srgbClr val="0000FF"/>
              </a:solidFill>
              <a:latin typeface="Times New Roman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3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3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3606907"/>
            <a:ext cx="24384000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5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Khảo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biến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thiên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vẽ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đồ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thị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66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66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6600" b="1" dirty="0" err="1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66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3)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535733"/>
            <a:ext cx="24384000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smtClean="0">
                <a:solidFill>
                  <a:srgbClr val="0000FF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II-</a:t>
            </a:r>
            <a:r>
              <a:rPr lang="vi-VN" sz="6599" b="1" dirty="0" smtClean="0">
                <a:solidFill>
                  <a:srgbClr val="0000FF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Khảo</a:t>
            </a:r>
            <a:r>
              <a:rPr lang="en-US" sz="6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đa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hàm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phân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6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Tiếp</a:t>
            </a:r>
            <a:r>
              <a:rPr lang="en-US" sz="6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6599" b="1" dirty="0">
              <a:solidFill>
                <a:srgbClr val="0000FF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3886" y="2214530"/>
            <a:ext cx="6215106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smtClean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MỚI</a:t>
            </a:r>
            <a:endParaRPr lang="en-US" sz="6599" b="1" dirty="0">
              <a:solidFill>
                <a:srgbClr val="FF0000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47606" y="1828796"/>
            <a:ext cx="4786346" cy="925473"/>
            <a:chOff x="7354773" y="7543799"/>
            <a:chExt cx="7906449" cy="925595"/>
          </a:xfrm>
        </p:grpSpPr>
        <p:sp>
          <p:nvSpPr>
            <p:cNvPr id="44" name="TextBox 43"/>
            <p:cNvSpPr txBox="1"/>
            <p:nvPr/>
          </p:nvSpPr>
          <p:spPr>
            <a:xfrm>
              <a:off x="9894071" y="7620004"/>
              <a:ext cx="5367151" cy="8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baseline="30000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354773" y="7543799"/>
              <a:ext cx="2478138" cy="925595"/>
              <a:chOff x="7354772" y="7543800"/>
              <a:chExt cx="2478138" cy="925595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354772" y="7685108"/>
                <a:ext cx="2478138" cy="784287"/>
                <a:chOff x="7354772" y="7685108"/>
                <a:chExt cx="2478138" cy="784287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8285288" y="6869005"/>
                  <a:ext cx="731519" cy="2363725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4772" y="7715243"/>
                  <a:ext cx="2050052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II.2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9214A3A-312F-40A0-8823-9C3701F6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0548" y="9429768"/>
            <a:ext cx="9715568" cy="37280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752223B-BD82-4D3B-9602-BF1CF08BE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35207" y="8572512"/>
            <a:ext cx="7626262" cy="48386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1854" y="3000348"/>
            <a:ext cx="222208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dụ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3: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63306" y="3071786"/>
            <a:ext cx="73276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nghịch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8335668" y="4214794"/>
          <a:ext cx="2952764" cy="852510"/>
        </p:xfrm>
        <a:graphic>
          <a:graphicData uri="http://schemas.openxmlformats.org/presentationml/2006/ole">
            <p:oleObj spid="_x0000_s1026" name="Equation" r:id="rId7" imgW="952200" imgH="2538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551506" y="3286100"/>
          <a:ext cx="2952750" cy="852487"/>
        </p:xfrm>
        <a:graphic>
          <a:graphicData uri="http://schemas.openxmlformats.org/presentationml/2006/ole">
            <p:oleObj spid="_x0000_s1027" name="Equation" r:id="rId8" imgW="952200" imgH="2538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120430" y="5072050"/>
            <a:ext cx="130731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tiểu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x=1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x=-1; 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en-US" sz="4000" b="1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CT</a:t>
            </a:r>
            <a:r>
              <a:rPr lang="en-US" sz="4000" b="1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-4</a:t>
            </a: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x=0; 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en-US" sz="4000" b="1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=-3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63306" y="7143752"/>
            <a:ext cx="251383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3333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620760" y="7000876"/>
            <a:ext cx="7513595" cy="1828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Oy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(0;-3)</a:t>
            </a: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Ox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550246" y="8121666"/>
          <a:ext cx="3386138" cy="808036"/>
        </p:xfrm>
        <a:graphic>
          <a:graphicData uri="http://schemas.openxmlformats.org/presentationml/2006/ole">
            <p:oleObj spid="_x0000_s1028" name="Equation" r:id="rId9" imgW="1091880" imgH="30456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19626" y="3084774"/>
            <a:ext cx="85436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Khảo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sát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y=x</a:t>
            </a:r>
            <a:r>
              <a:rPr lang="en-US" b="1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 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-2x</a:t>
            </a:r>
            <a:r>
              <a:rPr lang="en-US" b="1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 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-3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6142" y="4571984"/>
            <a:ext cx="92484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TXĐ: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D=R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97238" y="5929306"/>
          <a:ext cx="5394325" cy="1533525"/>
        </p:xfrm>
        <a:graphic>
          <a:graphicData uri="http://schemas.openxmlformats.org/presentationml/2006/ole">
            <p:oleObj spid="_x0000_s1029" name="Equation" r:id="rId10" imgW="1739880" imgH="4572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19560" y="8604277"/>
            <a:ext cx="397158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06919" y="1785902"/>
          <a:ext cx="6556387" cy="1052515"/>
        </p:xfrm>
        <a:graphic>
          <a:graphicData uri="http://schemas.openxmlformats.org/presentationml/2006/ole">
            <p:oleObj spid="_x0000_s1030" name="Equation" r:id="rId11" imgW="1562040" imgH="2286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906838" y="7572380"/>
          <a:ext cx="4606925" cy="1023938"/>
        </p:xfrm>
        <a:graphic>
          <a:graphicData uri="http://schemas.openxmlformats.org/presentationml/2006/ole">
            <p:oleObj spid="_x0000_s1031" name="Equation" r:id="rId12" imgW="1485720" imgH="304560" progId="Equation.DSMT4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E62BBE8-D7D7-40C7-B4E4-5EC767CB5AE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49" y="6072182"/>
            <a:ext cx="11487152" cy="721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9775DCC-9A74-4E8C-8CCB-5349AEC49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005" y="9024982"/>
            <a:ext cx="10051739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1854" y="1928778"/>
            <a:ext cx="222208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dụ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4: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9626" y="2013204"/>
            <a:ext cx="85436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Khảo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sát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: 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142" y="4084906"/>
            <a:ext cx="92484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TXĐ: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D=R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22625" y="5591172"/>
          <a:ext cx="5197475" cy="766762"/>
        </p:xfrm>
        <a:graphic>
          <a:graphicData uri="http://schemas.openxmlformats.org/presentationml/2006/ole">
            <p:oleObj spid="_x0000_s2050" name="Equation" r:id="rId5" imgW="1676160" imgH="2286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405258" y="2500282"/>
          <a:ext cx="4786346" cy="1643074"/>
        </p:xfrm>
        <a:graphic>
          <a:graphicData uri="http://schemas.openxmlformats.org/presentationml/2006/ole">
            <p:oleObj spid="_x0000_s2051" name="Equation" r:id="rId6" imgW="1066680" imgH="419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8188" y="8001008"/>
            <a:ext cx="397158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36847" y="1951365"/>
            <a:ext cx="73276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nghịch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20694" y="3786166"/>
            <a:ext cx="110014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x=0;  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en-US" sz="4000" b="1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CĐ</a:t>
            </a:r>
            <a:r>
              <a:rPr lang="en-US" sz="4000" b="1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3/2</a:t>
            </a: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đạt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x=0; 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en-US" sz="4000" b="1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CĐ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=-3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29038" y="6500810"/>
          <a:ext cx="4960937" cy="1619250"/>
        </p:xfrm>
        <a:graphic>
          <a:graphicData uri="http://schemas.openxmlformats.org/presentationml/2006/ole">
            <p:oleObj spid="_x0000_s2052" name="Equation" r:id="rId7" imgW="1600200" imgH="4824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9978742" y="2219299"/>
          <a:ext cx="1495425" cy="852487"/>
        </p:xfrm>
        <a:graphic>
          <a:graphicData uri="http://schemas.openxmlformats.org/presentationml/2006/ole">
            <p:oleObj spid="_x0000_s2053" name="Equation" r:id="rId8" imgW="482400" imgH="2538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0407370" y="3000348"/>
          <a:ext cx="1497013" cy="852487"/>
        </p:xfrm>
        <a:graphic>
          <a:graphicData uri="http://schemas.openxmlformats.org/presentationml/2006/ole">
            <p:oleObj spid="_x0000_s2054" name="Equation" r:id="rId9" imgW="482400" imgH="253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515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937E45B-5C3A-4773-A202-CC5D9323A253}"/>
              </a:ext>
            </a:extLst>
          </p:cNvPr>
          <p:cNvSpPr/>
          <p:nvPr/>
        </p:nvSpPr>
        <p:spPr>
          <a:xfrm>
            <a:off x="1405006" y="2302169"/>
            <a:ext cx="2057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trùng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xứng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</a:t>
            </a:r>
            <a:r>
              <a:rPr lang="en-US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37E45B-5C3A-4773-A202-CC5D9323A253}"/>
              </a:ext>
            </a:extLst>
          </p:cNvPr>
          <p:cNvSpPr/>
          <p:nvPr/>
        </p:nvSpPr>
        <p:spPr>
          <a:xfrm>
            <a:off x="1476300" y="6072182"/>
            <a:ext cx="2057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trùng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Oy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trục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xứng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(ab &lt; 0)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fr-FR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(ab&gt;0  </a:t>
            </a:r>
            <a:r>
              <a:rPr lang="fr-FR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fr-FR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b=0).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0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7AFA269-4648-42ED-880A-955583AD653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8002" y="3500414"/>
            <a:ext cx="19235798" cy="876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1854" y="1928778"/>
            <a:ext cx="627094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DẠNG ĐỒ THỊ HÀM 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778633" y="1785938"/>
          <a:ext cx="6556375" cy="1052512"/>
        </p:xfrm>
        <a:graphic>
          <a:graphicData uri="http://schemas.openxmlformats.org/presentationml/2006/ole">
            <p:oleObj spid="_x0000_s21506" name="Equation" r:id="rId4" imgW="156204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6870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547606" y="1828796"/>
            <a:ext cx="4786346" cy="925473"/>
            <a:chOff x="7354773" y="7543799"/>
            <a:chExt cx="7906449" cy="925595"/>
          </a:xfrm>
        </p:grpSpPr>
        <p:sp>
          <p:nvSpPr>
            <p:cNvPr id="44" name="TextBox 43"/>
            <p:cNvSpPr txBox="1"/>
            <p:nvPr/>
          </p:nvSpPr>
          <p:spPr>
            <a:xfrm>
              <a:off x="9894071" y="7620004"/>
              <a:ext cx="5367151" cy="8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baseline="30000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354773" y="7543799"/>
              <a:ext cx="2478138" cy="925595"/>
              <a:chOff x="7354772" y="7543800"/>
              <a:chExt cx="2478138" cy="925595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354772" y="7685108"/>
                <a:ext cx="2478138" cy="784287"/>
                <a:chOff x="7354772" y="7685108"/>
                <a:chExt cx="2478138" cy="784287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8285288" y="6869005"/>
                  <a:ext cx="731519" cy="2363725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4772" y="7715243"/>
                  <a:ext cx="2050053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II.3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4" name="TextBox 13"/>
          <p:cNvSpPr txBox="1"/>
          <p:nvPr/>
        </p:nvSpPr>
        <p:spPr>
          <a:xfrm>
            <a:off x="261854" y="3000348"/>
            <a:ext cx="222208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dụ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5: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50963" y="5214926"/>
            <a:ext cx="73276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nghịch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978610" y="5505446"/>
          <a:ext cx="3660775" cy="852488"/>
        </p:xfrm>
        <a:graphic>
          <a:graphicData uri="http://schemas.openxmlformats.org/presentationml/2006/ole">
            <p:oleObj spid="_x0000_s22531" name="Equation" r:id="rId4" imgW="1180800" imgH="2538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763372" y="5946529"/>
            <a:ext cx="130731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63306" y="7143752"/>
            <a:ext cx="251383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3333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620760" y="7000876"/>
            <a:ext cx="8079456" cy="1828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Oy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(0;2)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Ox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(2;0)    </a:t>
            </a:r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9626" y="3084774"/>
            <a:ext cx="854361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Khảo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sát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7672" y="5227914"/>
            <a:ext cx="92484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TXĐ: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D= R \ {-1}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68645" y="6799291"/>
          <a:ext cx="6423025" cy="4059237"/>
        </p:xfrm>
        <a:graphic>
          <a:graphicData uri="http://schemas.openxmlformats.org/presentationml/2006/ole">
            <p:oleObj spid="_x0000_s22533" name="Equation" r:id="rId5" imgW="2197080" imgH="128268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006632" y="3000348"/>
            <a:ext cx="3971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14878" y="1546200"/>
          <a:ext cx="7119932" cy="1646169"/>
        </p:xfrm>
        <a:graphic>
          <a:graphicData uri="http://schemas.openxmlformats.org/presentationml/2006/ole">
            <p:oleObj spid="_x0000_s22534" name="Equation" r:id="rId6" imgW="1866600" imgH="39348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405258" y="3929042"/>
          <a:ext cx="2878137" cy="1428760"/>
        </p:xfrm>
        <a:graphic>
          <a:graphicData uri="http://schemas.openxmlformats.org/presentationml/2006/ole">
            <p:oleObj spid="_x0000_s22535" name="Equation" r:id="rId7" imgW="685800" imgH="393480" progId="Equation.DSMT4">
              <p:embed/>
            </p:oleObj>
          </a:graphicData>
        </a:graphic>
      </p:graphicFrame>
      <p:pic>
        <p:nvPicPr>
          <p:cNvPr id="27" name="Ảnh 381605724"/>
          <p:cNvPicPr/>
          <p:nvPr/>
        </p:nvPicPr>
        <p:blipFill>
          <a:blip r:embed="rId8"/>
          <a:stretch>
            <a:fillRect/>
          </a:stretch>
        </p:blipFill>
        <p:spPr>
          <a:xfrm>
            <a:off x="15835338" y="3143224"/>
            <a:ext cx="6572296" cy="2357454"/>
          </a:xfrm>
          <a:prstGeom prst="rect">
            <a:avLst/>
          </a:prstGeom>
        </p:spPr>
      </p:pic>
      <p:pic>
        <p:nvPicPr>
          <p:cNvPr id="28" name="Ảnh 30"/>
          <p:cNvPicPr/>
          <p:nvPr/>
        </p:nvPicPr>
        <p:blipFill>
          <a:blip r:embed="rId9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3406446" y="8858264"/>
            <a:ext cx="8715436" cy="485773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1762052" y="11144280"/>
            <a:ext cx="9501254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thẳng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x  = -1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đứng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thẳng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  = -1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ngang</a:t>
            </a:r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2" grpId="0"/>
      <p:bldP spid="23" grpId="0"/>
      <p:bldP spid="24" grpId="0"/>
      <p:bldP spid="25" grpId="0"/>
      <p:bldP spid="26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547606" y="1828796"/>
            <a:ext cx="4786346" cy="925473"/>
            <a:chOff x="7354773" y="7543799"/>
            <a:chExt cx="7906449" cy="925595"/>
          </a:xfrm>
        </p:grpSpPr>
        <p:sp>
          <p:nvSpPr>
            <p:cNvPr id="44" name="TextBox 43"/>
            <p:cNvSpPr txBox="1"/>
            <p:nvPr/>
          </p:nvSpPr>
          <p:spPr>
            <a:xfrm>
              <a:off x="9894071" y="7620004"/>
              <a:ext cx="5367151" cy="8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baseline="30000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354773" y="7543799"/>
              <a:ext cx="2478138" cy="925595"/>
              <a:chOff x="7354772" y="7543800"/>
              <a:chExt cx="2478138" cy="925595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354772" y="7685108"/>
                <a:ext cx="2478138" cy="784287"/>
                <a:chOff x="7354772" y="7685108"/>
                <a:chExt cx="2478138" cy="784287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8285288" y="6869005"/>
                  <a:ext cx="731519" cy="2363725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4772" y="7715243"/>
                  <a:ext cx="2050053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II.3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4" name="TextBox 13"/>
          <p:cNvSpPr txBox="1"/>
          <p:nvPr/>
        </p:nvSpPr>
        <p:spPr>
          <a:xfrm>
            <a:off x="261854" y="3000348"/>
            <a:ext cx="222208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dụ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6: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50963" y="5214926"/>
            <a:ext cx="73276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khoảng</a:t>
            </a:r>
            <a:endParaRPr lang="en-US" sz="40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683288" y="5207000"/>
          <a:ext cx="4251325" cy="1449388"/>
        </p:xfrm>
        <a:graphic>
          <a:graphicData uri="http://schemas.openxmlformats.org/presentationml/2006/ole">
            <p:oleObj spid="_x0000_s28674" name="Equation" r:id="rId4" imgW="1371600" imgH="43164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763372" y="5946529"/>
            <a:ext cx="130731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cực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  <a:p>
            <a:pPr algn="ctr"/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63306" y="7143752"/>
            <a:ext cx="251383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3333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620760" y="7000876"/>
            <a:ext cx="80794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Oy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(0;-2)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cắt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trục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Ox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điểm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(2;0)    </a:t>
            </a:r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9626" y="3084774"/>
            <a:ext cx="854361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Khảo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sát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thị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7672" y="5227914"/>
            <a:ext cx="9248470" cy="195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TXĐ: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557571" y="6977094"/>
          <a:ext cx="6348413" cy="4381500"/>
        </p:xfrm>
        <a:graphic>
          <a:graphicData uri="http://schemas.openxmlformats.org/presentationml/2006/ole">
            <p:oleObj spid="_x0000_s28675" name="Equation" r:id="rId5" imgW="2171520" imgH="13842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006632" y="3000348"/>
            <a:ext cx="3971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en-US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14878" y="1546200"/>
          <a:ext cx="7119932" cy="1646169"/>
        </p:xfrm>
        <a:graphic>
          <a:graphicData uri="http://schemas.openxmlformats.org/presentationml/2006/ole">
            <p:oleObj spid="_x0000_s28676" name="Equation" r:id="rId6" imgW="1866600" imgH="39348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484688" y="3929063"/>
          <a:ext cx="2717800" cy="1428750"/>
        </p:xfrm>
        <a:graphic>
          <a:graphicData uri="http://schemas.openxmlformats.org/presentationml/2006/ole">
            <p:oleObj spid="_x0000_s28677" name="Equation" r:id="rId7" imgW="647640" imgH="39348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762052" y="11419866"/>
            <a:ext cx="10358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thẳng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đứng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thẳng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tiệm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cận</a:t>
            </a:r>
            <a:r>
              <a:rPr lang="en-US" sz="4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ngang</a:t>
            </a:r>
            <a:endParaRPr lang="en-US" sz="4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197608" y="11390855"/>
          <a:ext cx="1636674" cy="1253623"/>
        </p:xfrm>
        <a:graphic>
          <a:graphicData uri="http://schemas.openxmlformats.org/presentationml/2006/ole">
            <p:oleObj spid="_x0000_s28678" name="Equation" r:id="rId8" imgW="444240" imgH="39348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741953" y="12319047"/>
          <a:ext cx="1449387" cy="1254125"/>
        </p:xfrm>
        <a:graphic>
          <a:graphicData uri="http://schemas.openxmlformats.org/presentationml/2006/ole">
            <p:oleObj spid="_x0000_s28679" name="Equation" r:id="rId9" imgW="393480" imgH="39348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905060" y="5268911"/>
          <a:ext cx="3273425" cy="1374775"/>
        </p:xfrm>
        <a:graphic>
          <a:graphicData uri="http://schemas.openxmlformats.org/presentationml/2006/ole">
            <p:oleObj spid="_x0000_s28680" name="Equation" r:id="rId10" imgW="888840" imgH="431640" progId="Equation.DSMT4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6263966" y="2857472"/>
          <a:ext cx="6738895" cy="2428892"/>
        </p:xfrm>
        <a:graphic>
          <a:graphicData uri="http://schemas.openxmlformats.org/presentationml/2006/ole">
            <p:oleObj spid="_x0000_s28681" r:id="rId11" imgW="1961254" imgH="1227878" progId="">
              <p:embed/>
            </p:oleObj>
          </a:graphicData>
        </a:graphic>
      </p:graphicFrame>
      <p:pic>
        <p:nvPicPr>
          <p:cNvPr id="30" name="Ảnh 38"/>
          <p:cNvPicPr/>
          <p:nvPr/>
        </p:nvPicPr>
        <p:blipFill>
          <a:blip r:embed="rId1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63702" y="8858264"/>
            <a:ext cx="8215369" cy="457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2" grpId="0"/>
      <p:bldP spid="23" grpId="0"/>
      <p:bldP spid="24" grpId="0"/>
      <p:bldP spid="25" grpId="0"/>
      <p:bldP spid="26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1|1.2|0.9|0.5|0.4|0.5|0.6|0.5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5171</TotalTime>
  <Words>934</Words>
  <Application>Microsoft Office PowerPoint</Application>
  <PresentationFormat>Custom</PresentationFormat>
  <Paragraphs>121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473</cp:revision>
  <dcterms:created xsi:type="dcterms:W3CDTF">2013-08-31T11:42:51Z</dcterms:created>
  <dcterms:modified xsi:type="dcterms:W3CDTF">2021-08-26T11:49:56Z</dcterms:modified>
</cp:coreProperties>
</file>