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943" r:id="rId3"/>
  </p:sldMasterIdLst>
  <p:notesMasterIdLst>
    <p:notesMasterId r:id="rId23"/>
  </p:notesMasterIdLst>
  <p:sldIdLst>
    <p:sldId id="345" r:id="rId4"/>
    <p:sldId id="319" r:id="rId5"/>
    <p:sldId id="335" r:id="rId6"/>
    <p:sldId id="320" r:id="rId7"/>
    <p:sldId id="342" r:id="rId8"/>
    <p:sldId id="324" r:id="rId9"/>
    <p:sldId id="325" r:id="rId10"/>
    <p:sldId id="336" r:id="rId11"/>
    <p:sldId id="337" r:id="rId12"/>
    <p:sldId id="327" r:id="rId13"/>
    <p:sldId id="329" r:id="rId14"/>
    <p:sldId id="338" r:id="rId15"/>
    <p:sldId id="339" r:id="rId16"/>
    <p:sldId id="343" r:id="rId17"/>
    <p:sldId id="340" r:id="rId18"/>
    <p:sldId id="341" r:id="rId19"/>
    <p:sldId id="344" r:id="rId20"/>
    <p:sldId id="334" r:id="rId21"/>
    <p:sldId id="288"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00"/>
    <a:srgbClr val="3399FF"/>
    <a:srgbClr val="0099CC"/>
    <a:srgbClr val="FFFF00"/>
    <a:srgbClr val="CC9900"/>
    <a:srgbClr val="00CC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49" autoAdjust="0"/>
    <p:restoredTop sz="93369" autoAdjust="0"/>
  </p:normalViewPr>
  <p:slideViewPr>
    <p:cSldViewPr>
      <p:cViewPr>
        <p:scale>
          <a:sx n="57" d="100"/>
          <a:sy n="57" d="100"/>
        </p:scale>
        <p:origin x="-1764" y="-2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8629B9F2-A567-4524-AA44-3B979431A17C}" type="datetimeFigureOut">
              <a:rPr lang="en-US"/>
              <a:pPr>
                <a:defRPr/>
              </a:pPr>
              <a:t>11/28/2020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E8E050C6-20E6-49B7-A3F7-6BBF1AE0CE9F}" type="slidenum">
              <a:rPr lang="en-US"/>
              <a:pPr>
                <a:defRPr/>
              </a:pPr>
              <a:t>‹#›</a:t>
            </a:fld>
            <a:endParaRPr lang="en-US"/>
          </a:p>
        </p:txBody>
      </p:sp>
    </p:spTree>
    <p:extLst>
      <p:ext uri="{BB962C8B-B14F-4D97-AF65-F5344CB8AC3E}">
        <p14:creationId xmlns:p14="http://schemas.microsoft.com/office/powerpoint/2010/main" val="40451868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D4A779-2E3D-41D6-9F09-DE0EADE56B6B}" type="slidenum">
              <a:rPr lang="en-US"/>
              <a:pPr>
                <a:defRPr/>
              </a:pPr>
              <a:t>‹#›</a:t>
            </a:fld>
            <a:endParaRPr lang="en-US"/>
          </a:p>
        </p:txBody>
      </p:sp>
    </p:spTree>
    <p:extLst>
      <p:ext uri="{BB962C8B-B14F-4D97-AF65-F5344CB8AC3E}">
        <p14:creationId xmlns:p14="http://schemas.microsoft.com/office/powerpoint/2010/main" val="3414508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2E3EAC4-4614-4BCE-821B-1A88F679FE82}" type="slidenum">
              <a:rPr lang="en-US"/>
              <a:pPr>
                <a:defRPr/>
              </a:pPr>
              <a:t>‹#›</a:t>
            </a:fld>
            <a:endParaRPr lang="en-US"/>
          </a:p>
        </p:txBody>
      </p:sp>
    </p:spTree>
    <p:extLst>
      <p:ext uri="{BB962C8B-B14F-4D97-AF65-F5344CB8AC3E}">
        <p14:creationId xmlns:p14="http://schemas.microsoft.com/office/powerpoint/2010/main" val="606273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7F901C-98C9-446C-908F-E958F2D726CB}" type="slidenum">
              <a:rPr lang="en-US"/>
              <a:pPr>
                <a:defRPr/>
              </a:pPr>
              <a:t>‹#›</a:t>
            </a:fld>
            <a:endParaRPr lang="en-US"/>
          </a:p>
        </p:txBody>
      </p:sp>
    </p:spTree>
    <p:extLst>
      <p:ext uri="{BB962C8B-B14F-4D97-AF65-F5344CB8AC3E}">
        <p14:creationId xmlns:p14="http://schemas.microsoft.com/office/powerpoint/2010/main" val="1061499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66A6EE-BF0B-4D25-B582-6C2984ABC015}" type="slidenum">
              <a:rPr lang="en-US"/>
              <a:pPr>
                <a:defRPr/>
              </a:pPr>
              <a:t>‹#›</a:t>
            </a:fld>
            <a:endParaRPr lang="en-US"/>
          </a:p>
        </p:txBody>
      </p:sp>
    </p:spTree>
    <p:extLst>
      <p:ext uri="{BB962C8B-B14F-4D97-AF65-F5344CB8AC3E}">
        <p14:creationId xmlns:p14="http://schemas.microsoft.com/office/powerpoint/2010/main" val="1568679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grpSp>
        <p:nvGrpSpPr>
          <p:cNvPr id="3" name="Group 6"/>
          <p:cNvGrpSpPr>
            <a:grpSpLocks/>
          </p:cNvGrpSpPr>
          <p:nvPr userDrawn="1"/>
        </p:nvGrpSpPr>
        <p:grpSpPr bwMode="auto">
          <a:xfrm>
            <a:off x="17463" y="0"/>
            <a:ext cx="9420225" cy="1447800"/>
            <a:chOff x="17417" y="0"/>
            <a:chExt cx="9420498" cy="1447800"/>
          </a:xfrm>
        </p:grpSpPr>
        <p:pic>
          <p:nvPicPr>
            <p:cNvPr id="4" name="Picture 7" descr="image00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0"/>
              <a:ext cx="8839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descr="C:\Users\Administrator\Desktop\mt.jpg"/>
            <p:cNvPicPr>
              <a:picLocks noChangeAspect="1" noChangeArrowheads="1"/>
            </p:cNvPicPr>
            <p:nvPr userDrawn="1"/>
          </p:nvPicPr>
          <p:blipFill>
            <a:blip r:embed="rId3" cstate="print">
              <a:extLst/>
            </a:blip>
            <a:srcRect/>
            <a:stretch>
              <a:fillRect/>
            </a:stretch>
          </p:blipFill>
          <p:spPr bwMode="auto">
            <a:xfrm>
              <a:off x="17417" y="1"/>
              <a:ext cx="1963783" cy="1447799"/>
            </a:xfrm>
            <a:prstGeom prst="rect">
              <a:avLst/>
            </a:prstGeom>
            <a:ln>
              <a:noFill/>
            </a:ln>
            <a:effectLst>
              <a:softEdge rad="112500"/>
            </a:effectLst>
            <a:extLst/>
          </p:spPr>
        </p:pic>
        <p:sp>
          <p:nvSpPr>
            <p:cNvPr id="6" name="Rectangle 5"/>
            <p:cNvSpPr/>
            <p:nvPr userDrawn="1"/>
          </p:nvSpPr>
          <p:spPr>
            <a:xfrm>
              <a:off x="1524000" y="324534"/>
              <a:ext cx="7913915" cy="646331"/>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u="sng">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TIẾT 47:</a:t>
              </a:r>
              <a:r>
                <a:rPr lang="en-US" sz="3600" b="1">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ĐỊNH DẠNG VĂN BẢN</a:t>
              </a:r>
              <a:endParaRPr lang="en-US" sz="3600" b="1" dirty="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vl1pPr>
          </a:lstStyle>
          <a:p>
            <a:pPr>
              <a:defRPr/>
            </a:pPr>
            <a:endParaRPr lang="en-US"/>
          </a:p>
        </p:txBody>
      </p:sp>
      <p:sp>
        <p:nvSpPr>
          <p:cNvPr id="8" name="Footer Placeholder 3"/>
          <p:cNvSpPr>
            <a:spLocks noGrp="1"/>
          </p:cNvSpPr>
          <p:nvPr>
            <p:ph type="ftr" sz="quarter" idx="11"/>
          </p:nvPr>
        </p:nvSpPr>
        <p:spPr/>
        <p:txBody>
          <a:bodyPr/>
          <a:lstStyle>
            <a:lvl1pPr>
              <a:defRPr/>
            </a:lvl1pPr>
          </a:lstStyle>
          <a:p>
            <a:pPr>
              <a:defRPr/>
            </a:pPr>
            <a:endParaRPr lang="en-US"/>
          </a:p>
        </p:txBody>
      </p:sp>
      <p:sp>
        <p:nvSpPr>
          <p:cNvPr id="9" name="Slide Number Placeholder 4"/>
          <p:cNvSpPr>
            <a:spLocks noGrp="1"/>
          </p:cNvSpPr>
          <p:nvPr>
            <p:ph type="sldNum" sz="quarter" idx="12"/>
          </p:nvPr>
        </p:nvSpPr>
        <p:spPr/>
        <p:txBody>
          <a:bodyPr/>
          <a:lstStyle>
            <a:lvl1pPr>
              <a:defRPr/>
            </a:lvl1pPr>
          </a:lstStyle>
          <a:p>
            <a:pPr>
              <a:defRPr/>
            </a:pPr>
            <a:fld id="{AA3D8F07-BD3A-43BD-B369-BF1A0C645B5A}" type="slidenum">
              <a:rPr lang="en-US"/>
              <a:pPr>
                <a:defRPr/>
              </a:pPr>
              <a:t>‹#›</a:t>
            </a:fld>
            <a:endParaRPr lang="en-US"/>
          </a:p>
        </p:txBody>
      </p:sp>
    </p:spTree>
    <p:extLst>
      <p:ext uri="{BB962C8B-B14F-4D97-AF65-F5344CB8AC3E}">
        <p14:creationId xmlns:p14="http://schemas.microsoft.com/office/powerpoint/2010/main" val="2622360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1BC583-ADD2-4CFA-A834-15CF529F273C}" type="slidenum">
              <a:rPr lang="en-US"/>
              <a:pPr>
                <a:defRPr/>
              </a:pPr>
              <a:t>‹#›</a:t>
            </a:fld>
            <a:endParaRPr lang="en-US"/>
          </a:p>
        </p:txBody>
      </p:sp>
    </p:spTree>
    <p:extLst>
      <p:ext uri="{BB962C8B-B14F-4D97-AF65-F5344CB8AC3E}">
        <p14:creationId xmlns:p14="http://schemas.microsoft.com/office/powerpoint/2010/main" val="1375246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EB567F9-B54C-416C-8E70-5B347377A1B0}" type="slidenum">
              <a:rPr lang="en-US"/>
              <a:pPr>
                <a:defRPr/>
              </a:pPr>
              <a:t>‹#›</a:t>
            </a:fld>
            <a:endParaRPr lang="en-US"/>
          </a:p>
        </p:txBody>
      </p:sp>
    </p:spTree>
    <p:extLst>
      <p:ext uri="{BB962C8B-B14F-4D97-AF65-F5344CB8AC3E}">
        <p14:creationId xmlns:p14="http://schemas.microsoft.com/office/powerpoint/2010/main" val="1618969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372B6A8-4387-4DC9-B371-C0DFCA6FDF21}" type="slidenum">
              <a:rPr lang="en-US"/>
              <a:pPr>
                <a:defRPr/>
              </a:pPr>
              <a:t>‹#›</a:t>
            </a:fld>
            <a:endParaRPr lang="en-US"/>
          </a:p>
        </p:txBody>
      </p:sp>
    </p:spTree>
    <p:extLst>
      <p:ext uri="{BB962C8B-B14F-4D97-AF65-F5344CB8AC3E}">
        <p14:creationId xmlns:p14="http://schemas.microsoft.com/office/powerpoint/2010/main" val="1571298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9EBD25-41CD-4EFE-AC16-3BDFF9BBAE1C}" type="slidenum">
              <a:rPr lang="en-US"/>
              <a:pPr>
                <a:defRPr/>
              </a:pPr>
              <a:t>‹#›</a:t>
            </a:fld>
            <a:endParaRPr lang="en-US"/>
          </a:p>
        </p:txBody>
      </p:sp>
    </p:spTree>
    <p:extLst>
      <p:ext uri="{BB962C8B-B14F-4D97-AF65-F5344CB8AC3E}">
        <p14:creationId xmlns:p14="http://schemas.microsoft.com/office/powerpoint/2010/main" val="4127634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07F1C95-8886-4F2E-88D4-BD3AF0F69125}" type="slidenum">
              <a:rPr lang="en-US"/>
              <a:pPr>
                <a:defRPr/>
              </a:pPr>
              <a:t>‹#›</a:t>
            </a:fld>
            <a:endParaRPr lang="en-US"/>
          </a:p>
        </p:txBody>
      </p:sp>
    </p:spTree>
    <p:extLst>
      <p:ext uri="{BB962C8B-B14F-4D97-AF65-F5344CB8AC3E}">
        <p14:creationId xmlns:p14="http://schemas.microsoft.com/office/powerpoint/2010/main" val="6778193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F56900A-DBE0-42E1-955F-BDC829A6EE73}" type="slidenum">
              <a:rPr lang="en-US"/>
              <a:pPr>
                <a:defRPr/>
              </a:pPr>
              <a:t>‹#›</a:t>
            </a:fld>
            <a:endParaRPr lang="en-US"/>
          </a:p>
        </p:txBody>
      </p:sp>
    </p:spTree>
    <p:extLst>
      <p:ext uri="{BB962C8B-B14F-4D97-AF65-F5344CB8AC3E}">
        <p14:creationId xmlns:p14="http://schemas.microsoft.com/office/powerpoint/2010/main" val="3286346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FCF6063-B2BB-4EBD-BCE2-07E9A726E559}" type="slidenum">
              <a:rPr lang="en-US"/>
              <a:pPr>
                <a:defRPr/>
              </a:pPr>
              <a:t>‹#›</a:t>
            </a:fld>
            <a:endParaRPr lang="en-US"/>
          </a:p>
        </p:txBody>
      </p:sp>
    </p:spTree>
    <p:extLst>
      <p:ext uri="{BB962C8B-B14F-4D97-AF65-F5344CB8AC3E}">
        <p14:creationId xmlns:p14="http://schemas.microsoft.com/office/powerpoint/2010/main" val="36812177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27A1DBA-67ED-4482-A9F8-DB4E5BE741CE}" type="slidenum">
              <a:rPr lang="en-US"/>
              <a:pPr>
                <a:defRPr/>
              </a:pPr>
              <a:t>‹#›</a:t>
            </a:fld>
            <a:endParaRPr lang="en-US"/>
          </a:p>
        </p:txBody>
      </p:sp>
    </p:spTree>
    <p:extLst>
      <p:ext uri="{BB962C8B-B14F-4D97-AF65-F5344CB8AC3E}">
        <p14:creationId xmlns:p14="http://schemas.microsoft.com/office/powerpoint/2010/main" val="194429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3C162BA-FEC4-4A3E-9CCC-1751E95ED7E4}" type="slidenum">
              <a:rPr lang="en-US"/>
              <a:pPr>
                <a:defRPr/>
              </a:pPr>
              <a:t>‹#›</a:t>
            </a:fld>
            <a:endParaRPr lang="en-US"/>
          </a:p>
        </p:txBody>
      </p:sp>
    </p:spTree>
    <p:extLst>
      <p:ext uri="{BB962C8B-B14F-4D97-AF65-F5344CB8AC3E}">
        <p14:creationId xmlns:p14="http://schemas.microsoft.com/office/powerpoint/2010/main" val="39927560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C1A9E4-1105-467D-BCD7-61E88AFC8B2A}" type="slidenum">
              <a:rPr lang="en-US"/>
              <a:pPr>
                <a:defRPr/>
              </a:pPr>
              <a:t>‹#›</a:t>
            </a:fld>
            <a:endParaRPr lang="en-US"/>
          </a:p>
        </p:txBody>
      </p:sp>
    </p:spTree>
    <p:extLst>
      <p:ext uri="{BB962C8B-B14F-4D97-AF65-F5344CB8AC3E}">
        <p14:creationId xmlns:p14="http://schemas.microsoft.com/office/powerpoint/2010/main" val="11549124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843E8B-2AE6-457F-B68D-DB7A61D5951A}" type="slidenum">
              <a:rPr lang="en-US"/>
              <a:pPr>
                <a:defRPr/>
              </a:pPr>
              <a:t>‹#›</a:t>
            </a:fld>
            <a:endParaRPr lang="en-US"/>
          </a:p>
        </p:txBody>
      </p:sp>
    </p:spTree>
    <p:extLst>
      <p:ext uri="{BB962C8B-B14F-4D97-AF65-F5344CB8AC3E}">
        <p14:creationId xmlns:p14="http://schemas.microsoft.com/office/powerpoint/2010/main" val="17687851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AA3AF0-C513-4306-9953-10F19537231C}" type="slidenum">
              <a:rPr lang="en-US"/>
              <a:pPr>
                <a:defRPr/>
              </a:pPr>
              <a:t>‹#›</a:t>
            </a:fld>
            <a:endParaRPr lang="en-US"/>
          </a:p>
        </p:txBody>
      </p:sp>
    </p:spTree>
    <p:extLst>
      <p:ext uri="{BB962C8B-B14F-4D97-AF65-F5344CB8AC3E}">
        <p14:creationId xmlns:p14="http://schemas.microsoft.com/office/powerpoint/2010/main" val="28207844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DB3007-D5E3-4C33-964C-EE079B56102B}" type="slidenum">
              <a:rPr lang="en-US"/>
              <a:pPr>
                <a:defRPr/>
              </a:pPr>
              <a:t>‹#›</a:t>
            </a:fld>
            <a:endParaRPr lang="en-US"/>
          </a:p>
        </p:txBody>
      </p:sp>
    </p:spTree>
    <p:extLst>
      <p:ext uri="{BB962C8B-B14F-4D97-AF65-F5344CB8AC3E}">
        <p14:creationId xmlns:p14="http://schemas.microsoft.com/office/powerpoint/2010/main" val="31942021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17E8EAA-608D-40E6-A8B0-6A988888E4B3}" type="slidenum">
              <a:rPr lang="en-US"/>
              <a:pPr>
                <a:defRPr/>
              </a:pPr>
              <a:t>‹#›</a:t>
            </a:fld>
            <a:endParaRPr lang="en-US"/>
          </a:p>
        </p:txBody>
      </p:sp>
    </p:spTree>
    <p:extLst>
      <p:ext uri="{BB962C8B-B14F-4D97-AF65-F5344CB8AC3E}">
        <p14:creationId xmlns:p14="http://schemas.microsoft.com/office/powerpoint/2010/main" val="17100559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4C08E73-9364-429B-8A10-05F400FBAA54}" type="slidenum">
              <a:rPr lang="en-US"/>
              <a:pPr>
                <a:defRPr/>
              </a:pPr>
              <a:t>‹#›</a:t>
            </a:fld>
            <a:endParaRPr lang="en-US"/>
          </a:p>
        </p:txBody>
      </p:sp>
    </p:spTree>
    <p:extLst>
      <p:ext uri="{BB962C8B-B14F-4D97-AF65-F5344CB8AC3E}">
        <p14:creationId xmlns:p14="http://schemas.microsoft.com/office/powerpoint/2010/main" val="23097398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C0D6536D-4D27-4463-85FF-C0AD860E6ECA}" type="slidenum">
              <a:rPr lang="en-US"/>
              <a:pPr>
                <a:defRPr/>
              </a:pPr>
              <a:t>‹#›</a:t>
            </a:fld>
            <a:endParaRPr lang="en-US"/>
          </a:p>
        </p:txBody>
      </p:sp>
    </p:spTree>
    <p:extLst>
      <p:ext uri="{BB962C8B-B14F-4D97-AF65-F5344CB8AC3E}">
        <p14:creationId xmlns:p14="http://schemas.microsoft.com/office/powerpoint/2010/main" val="21205546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D1E7D617-286C-4E5D-BB97-769F35F454EC}" type="slidenum">
              <a:rPr lang="en-US"/>
              <a:pPr>
                <a:defRPr/>
              </a:pPr>
              <a:t>‹#›</a:t>
            </a:fld>
            <a:endParaRPr lang="en-US"/>
          </a:p>
        </p:txBody>
      </p:sp>
    </p:spTree>
    <p:extLst>
      <p:ext uri="{BB962C8B-B14F-4D97-AF65-F5344CB8AC3E}">
        <p14:creationId xmlns:p14="http://schemas.microsoft.com/office/powerpoint/2010/main" val="4197541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5" descr="image00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53975"/>
            <a:ext cx="88392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GSP5_logo-5"/>
          <p:cNvPicPr>
            <a:picLocks noChangeAspect="1" noChangeArrowheads="1"/>
          </p:cNvPicPr>
          <p:nvPr userDrawn="1"/>
        </p:nvPicPr>
        <p:blipFill>
          <a:blip r:embed="rId3">
            <a:extLst>
              <a:ext uri="{28A0092B-C50C-407E-A947-70E740481C1C}">
                <a14:useLocalDpi xmlns:a14="http://schemas.microsoft.com/office/drawing/2010/main" val="0"/>
              </a:ext>
            </a:extLst>
          </a:blip>
          <a:srcRect l="71111"/>
          <a:stretch>
            <a:fillRect/>
          </a:stretch>
        </p:blipFill>
        <p:spPr bwMode="auto">
          <a:xfrm>
            <a:off x="0" y="53975"/>
            <a:ext cx="12954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GSP5_logo-5"/>
          <p:cNvPicPr>
            <a:picLocks noChangeAspect="1" noChangeArrowheads="1"/>
          </p:cNvPicPr>
          <p:nvPr userDrawn="1"/>
        </p:nvPicPr>
        <p:blipFill>
          <a:blip r:embed="rId3">
            <a:extLst>
              <a:ext uri="{28A0092B-C50C-407E-A947-70E740481C1C}">
                <a14:useLocalDpi xmlns:a14="http://schemas.microsoft.com/office/drawing/2010/main" val="0"/>
              </a:ext>
            </a:extLst>
          </a:blip>
          <a:srcRect l="71111"/>
          <a:stretch>
            <a:fillRect/>
          </a:stretch>
        </p:blipFill>
        <p:spPr bwMode="auto">
          <a:xfrm>
            <a:off x="0" y="53975"/>
            <a:ext cx="12954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23"/>
          <p:cNvGrpSpPr>
            <a:grpSpLocks/>
          </p:cNvGrpSpPr>
          <p:nvPr userDrawn="1"/>
        </p:nvGrpSpPr>
        <p:grpSpPr bwMode="auto">
          <a:xfrm>
            <a:off x="0" y="0"/>
            <a:ext cx="9144000" cy="1165225"/>
            <a:chOff x="0" y="0"/>
            <a:chExt cx="5760" cy="734"/>
          </a:xfrm>
        </p:grpSpPr>
        <p:pic>
          <p:nvPicPr>
            <p:cNvPr id="8" name="Picture 5" descr="image00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2" y="0"/>
              <a:ext cx="5568" cy="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GSP5_logo-5"/>
            <p:cNvPicPr>
              <a:picLocks noChangeAspect="1" noChangeArrowheads="1"/>
            </p:cNvPicPr>
            <p:nvPr userDrawn="1"/>
          </p:nvPicPr>
          <p:blipFill>
            <a:blip r:embed="rId3">
              <a:extLst>
                <a:ext uri="{28A0092B-C50C-407E-A947-70E740481C1C}">
                  <a14:useLocalDpi xmlns:a14="http://schemas.microsoft.com/office/drawing/2010/main" val="0"/>
                </a:ext>
              </a:extLst>
            </a:blip>
            <a:srcRect l="71111"/>
            <a:stretch>
              <a:fillRect/>
            </a:stretch>
          </p:blipFill>
          <p:spPr bwMode="auto">
            <a:xfrm>
              <a:off x="0" y="0"/>
              <a:ext cx="816" cy="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WordArt 24"/>
          <p:cNvSpPr>
            <a:spLocks noChangeArrowheads="1" noChangeShapeType="1" noTextEdit="1"/>
          </p:cNvSpPr>
          <p:nvPr userDrawn="1"/>
        </p:nvSpPr>
        <p:spPr bwMode="auto">
          <a:xfrm>
            <a:off x="1600200" y="304800"/>
            <a:ext cx="7315200" cy="762000"/>
          </a:xfrm>
          <a:prstGeom prst="rect">
            <a:avLst/>
          </a:prstGeom>
        </p:spPr>
        <p:txBody>
          <a:bodyPr wrap="none" fromWordArt="1">
            <a:prstTxWarp prst="textPlain">
              <a:avLst>
                <a:gd name="adj" fmla="val 50000"/>
              </a:avLst>
            </a:prstTxWarp>
          </a:bodyPr>
          <a:lstStyle/>
          <a:p>
            <a:pPr algn="ctr"/>
            <a:r>
              <a:rPr lang="vi-VN" sz="4000" b="1" kern="10">
                <a:ln w="12700">
                  <a:solidFill>
                    <a:srgbClr val="EAEAEA"/>
                  </a:solidFill>
                  <a:round/>
                  <a:headEnd/>
                  <a:tailEnd/>
                </a:ln>
                <a:solidFill>
                  <a:srgbClr val="CC3300"/>
                </a:solidFill>
                <a:effectLst>
                  <a:outerShdw dist="35921" dir="2700000" sy="50000" kx="2115830" algn="bl" rotWithShape="0">
                    <a:srgbClr val="C0C0C0">
                      <a:alpha val="79999"/>
                    </a:srgbClr>
                  </a:outerShdw>
                </a:effectLst>
                <a:latin typeface="Times New Roman"/>
                <a:cs typeface="Times New Roman"/>
              </a:rPr>
              <a:t>BÀI 2: MỘT SỐ BÀI TOÁN VỀ ĐẠI LƯỢNG TỈ LỆ THUẬN</a:t>
            </a:r>
            <a:endParaRPr lang="en-US" sz="4000" b="1" kern="10">
              <a:ln w="12700">
                <a:solidFill>
                  <a:srgbClr val="EAEAEA"/>
                </a:solidFill>
                <a:round/>
                <a:headEnd/>
                <a:tailEnd/>
              </a:ln>
              <a:solidFill>
                <a:srgbClr val="CC3300"/>
              </a:solidFill>
              <a:effectLst>
                <a:outerShdw dist="35921" dir="2700000" sy="50000" kx="2115830" algn="bl" rotWithShape="0">
                  <a:srgbClr val="C0C0C0">
                    <a:alpha val="79999"/>
                  </a:srgbClr>
                </a:outerShdw>
              </a:effectLst>
              <a:latin typeface="Times New Roman"/>
              <a:cs typeface="Times New Roman"/>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4"/>
          <p:cNvSpPr>
            <a:spLocks noGrp="1" noChangeArrowheads="1"/>
          </p:cNvSpPr>
          <p:nvPr>
            <p:ph type="dt" sz="half" idx="10"/>
          </p:nvPr>
        </p:nvSpPr>
        <p:spPr/>
        <p:txBody>
          <a:bodyPr/>
          <a:lstStyle>
            <a:lvl1pPr>
              <a:defRPr/>
            </a:lvl1pPr>
          </a:lstStyle>
          <a:p>
            <a:pPr>
              <a:defRPr/>
            </a:pPr>
            <a:endParaRPr lang="en-US"/>
          </a:p>
        </p:txBody>
      </p:sp>
      <p:sp>
        <p:nvSpPr>
          <p:cNvPr id="12" name="Rectangle 5"/>
          <p:cNvSpPr>
            <a:spLocks noGrp="1" noChangeArrowheads="1"/>
          </p:cNvSpPr>
          <p:nvPr>
            <p:ph type="ftr" sz="quarter" idx="11"/>
          </p:nvPr>
        </p:nvSpPr>
        <p:spPr/>
        <p:txBody>
          <a:bodyPr/>
          <a:lstStyle>
            <a:lvl1pPr>
              <a:defRPr/>
            </a:lvl1pPr>
          </a:lstStyle>
          <a:p>
            <a:pPr>
              <a:defRPr/>
            </a:pPr>
            <a:endParaRPr lang="en-US"/>
          </a:p>
        </p:txBody>
      </p:sp>
      <p:sp>
        <p:nvSpPr>
          <p:cNvPr id="13" name="Rectangle 6"/>
          <p:cNvSpPr>
            <a:spLocks noGrp="1" noChangeArrowheads="1"/>
          </p:cNvSpPr>
          <p:nvPr>
            <p:ph type="sldNum" sz="quarter" idx="12"/>
          </p:nvPr>
        </p:nvSpPr>
        <p:spPr/>
        <p:txBody>
          <a:bodyPr/>
          <a:lstStyle>
            <a:lvl1pPr>
              <a:defRPr/>
            </a:lvl1pPr>
          </a:lstStyle>
          <a:p>
            <a:pPr>
              <a:defRPr/>
            </a:pPr>
            <a:fld id="{1B3C995B-33CD-4083-86DD-DA63E4B1EF34}" type="slidenum">
              <a:rPr lang="en-US"/>
              <a:pPr>
                <a:defRPr/>
              </a:pPr>
              <a:t>‹#›</a:t>
            </a:fld>
            <a:endParaRPr lang="en-US"/>
          </a:p>
        </p:txBody>
      </p:sp>
    </p:spTree>
    <p:extLst>
      <p:ext uri="{BB962C8B-B14F-4D97-AF65-F5344CB8AC3E}">
        <p14:creationId xmlns:p14="http://schemas.microsoft.com/office/powerpoint/2010/main" val="18832300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DB5F5BCD-55FF-45D7-8863-3432EC1F494D}" type="slidenum">
              <a:rPr lang="en-US"/>
              <a:pPr>
                <a:defRPr/>
              </a:pPr>
              <a:t>‹#›</a:t>
            </a:fld>
            <a:endParaRPr lang="en-US"/>
          </a:p>
        </p:txBody>
      </p:sp>
    </p:spTree>
    <p:extLst>
      <p:ext uri="{BB962C8B-B14F-4D97-AF65-F5344CB8AC3E}">
        <p14:creationId xmlns:p14="http://schemas.microsoft.com/office/powerpoint/2010/main" val="12154501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804D979D-D372-451F-8D9D-91090B22C4DF}" type="slidenum">
              <a:rPr lang="en-US"/>
              <a:pPr>
                <a:defRPr/>
              </a:pPr>
              <a:t>‹#›</a:t>
            </a:fld>
            <a:endParaRPr lang="en-US"/>
          </a:p>
        </p:txBody>
      </p:sp>
    </p:spTree>
    <p:extLst>
      <p:ext uri="{BB962C8B-B14F-4D97-AF65-F5344CB8AC3E}">
        <p14:creationId xmlns:p14="http://schemas.microsoft.com/office/powerpoint/2010/main" val="32077493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D1B54935-147B-4A12-9910-528AC8E03037}" type="slidenum">
              <a:rPr lang="en-US"/>
              <a:pPr>
                <a:defRPr/>
              </a:pPr>
              <a:t>‹#›</a:t>
            </a:fld>
            <a:endParaRPr lang="en-US"/>
          </a:p>
        </p:txBody>
      </p:sp>
    </p:spTree>
    <p:extLst>
      <p:ext uri="{BB962C8B-B14F-4D97-AF65-F5344CB8AC3E}">
        <p14:creationId xmlns:p14="http://schemas.microsoft.com/office/powerpoint/2010/main" val="20774356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B47AF4CA-A290-4BA3-A48B-F00BBA3474BF}" type="slidenum">
              <a:rPr lang="en-US"/>
              <a:pPr>
                <a:defRPr/>
              </a:pPr>
              <a:t>‹#›</a:t>
            </a:fld>
            <a:endParaRPr lang="en-US"/>
          </a:p>
        </p:txBody>
      </p:sp>
    </p:spTree>
    <p:extLst>
      <p:ext uri="{BB962C8B-B14F-4D97-AF65-F5344CB8AC3E}">
        <p14:creationId xmlns:p14="http://schemas.microsoft.com/office/powerpoint/2010/main" val="42141769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5F6B5DA2-F373-4112-BE7E-CD53D533C98E}" type="slidenum">
              <a:rPr lang="en-US"/>
              <a:pPr>
                <a:defRPr/>
              </a:pPr>
              <a:t>‹#›</a:t>
            </a:fld>
            <a:endParaRPr lang="en-US"/>
          </a:p>
        </p:txBody>
      </p:sp>
    </p:spTree>
    <p:extLst>
      <p:ext uri="{BB962C8B-B14F-4D97-AF65-F5344CB8AC3E}">
        <p14:creationId xmlns:p14="http://schemas.microsoft.com/office/powerpoint/2010/main" val="40720926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40400A26-776F-4D31-9D75-BA18CF0213D2}" type="slidenum">
              <a:rPr lang="en-US"/>
              <a:pPr>
                <a:defRPr/>
              </a:pPr>
              <a:t>‹#›</a:t>
            </a:fld>
            <a:endParaRPr lang="en-US"/>
          </a:p>
        </p:txBody>
      </p:sp>
    </p:spTree>
    <p:extLst>
      <p:ext uri="{BB962C8B-B14F-4D97-AF65-F5344CB8AC3E}">
        <p14:creationId xmlns:p14="http://schemas.microsoft.com/office/powerpoint/2010/main" val="15893205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56218FC-AC61-4455-86FE-F977B0B8011C}" type="slidenum">
              <a:rPr lang="en-US"/>
              <a:pPr>
                <a:defRPr/>
              </a:pPr>
              <a:t>‹#›</a:t>
            </a:fld>
            <a:endParaRPr lang="en-US"/>
          </a:p>
        </p:txBody>
      </p:sp>
    </p:spTree>
    <p:extLst>
      <p:ext uri="{BB962C8B-B14F-4D97-AF65-F5344CB8AC3E}">
        <p14:creationId xmlns:p14="http://schemas.microsoft.com/office/powerpoint/2010/main" val="1525988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F66172-01BD-49D0-A577-F9E0024EECDA}" type="slidenum">
              <a:rPr lang="en-US"/>
              <a:pPr>
                <a:defRPr/>
              </a:pPr>
              <a:t>‹#›</a:t>
            </a:fld>
            <a:endParaRPr lang="en-US"/>
          </a:p>
        </p:txBody>
      </p:sp>
    </p:spTree>
    <p:extLst>
      <p:ext uri="{BB962C8B-B14F-4D97-AF65-F5344CB8AC3E}">
        <p14:creationId xmlns:p14="http://schemas.microsoft.com/office/powerpoint/2010/main" val="2303317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9B2E556-54FA-4900-9D63-7DF24EDCA1D5}" type="slidenum">
              <a:rPr lang="en-US"/>
              <a:pPr>
                <a:defRPr/>
              </a:pPr>
              <a:t>‹#›</a:t>
            </a:fld>
            <a:endParaRPr lang="en-US"/>
          </a:p>
        </p:txBody>
      </p:sp>
    </p:spTree>
    <p:extLst>
      <p:ext uri="{BB962C8B-B14F-4D97-AF65-F5344CB8AC3E}">
        <p14:creationId xmlns:p14="http://schemas.microsoft.com/office/powerpoint/2010/main" val="1751556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D04E786-BAF2-423A-A946-B3D931B5CDB1}" type="slidenum">
              <a:rPr lang="en-US"/>
              <a:pPr>
                <a:defRPr/>
              </a:pPr>
              <a:t>‹#›</a:t>
            </a:fld>
            <a:endParaRPr lang="en-US"/>
          </a:p>
        </p:txBody>
      </p:sp>
    </p:spTree>
    <p:extLst>
      <p:ext uri="{BB962C8B-B14F-4D97-AF65-F5344CB8AC3E}">
        <p14:creationId xmlns:p14="http://schemas.microsoft.com/office/powerpoint/2010/main" val="3998511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BE52702-1C7E-40A3-9C83-04C1E6A1625B}" type="slidenum">
              <a:rPr lang="en-US"/>
              <a:pPr>
                <a:defRPr/>
              </a:pPr>
              <a:t>‹#›</a:t>
            </a:fld>
            <a:endParaRPr lang="en-US"/>
          </a:p>
        </p:txBody>
      </p:sp>
    </p:spTree>
    <p:extLst>
      <p:ext uri="{BB962C8B-B14F-4D97-AF65-F5344CB8AC3E}">
        <p14:creationId xmlns:p14="http://schemas.microsoft.com/office/powerpoint/2010/main" val="1118068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5226FBA-0476-411F-B4FA-89AB0D081823}" type="slidenum">
              <a:rPr lang="en-US"/>
              <a:pPr>
                <a:defRPr/>
              </a:pPr>
              <a:t>‹#›</a:t>
            </a:fld>
            <a:endParaRPr lang="en-US"/>
          </a:p>
        </p:txBody>
      </p:sp>
    </p:spTree>
    <p:extLst>
      <p:ext uri="{BB962C8B-B14F-4D97-AF65-F5344CB8AC3E}">
        <p14:creationId xmlns:p14="http://schemas.microsoft.com/office/powerpoint/2010/main" val="1426724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A4C75FF-2F6B-4166-BCB2-193619BA0FE4}" type="slidenum">
              <a:rPr lang="en-US"/>
              <a:pPr>
                <a:defRPr/>
              </a:pPr>
              <a:t>‹#›</a:t>
            </a:fld>
            <a:endParaRPr lang="en-US"/>
          </a:p>
        </p:txBody>
      </p:sp>
    </p:spTree>
    <p:extLst>
      <p:ext uri="{BB962C8B-B14F-4D97-AF65-F5344CB8AC3E}">
        <p14:creationId xmlns:p14="http://schemas.microsoft.com/office/powerpoint/2010/main" val="227764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99ED6420-02C1-43F0-A2BD-6F28C293407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48" r:id="rId1"/>
    <p:sldLayoutId id="2147484249" r:id="rId2"/>
    <p:sldLayoutId id="2147484282" r:id="rId3"/>
    <p:sldLayoutId id="2147484250" r:id="rId4"/>
    <p:sldLayoutId id="2147484251" r:id="rId5"/>
    <p:sldLayoutId id="2147484252" r:id="rId6"/>
    <p:sldLayoutId id="2147484253" r:id="rId7"/>
    <p:sldLayoutId id="2147484254" r:id="rId8"/>
    <p:sldLayoutId id="2147484255" r:id="rId9"/>
    <p:sldLayoutId id="2147484256" r:id="rId10"/>
    <p:sldLayoutId id="2147484257" r:id="rId11"/>
    <p:sldLayoutId id="214748425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EB8424DA-7AFF-4381-A882-8E9AE9CFEFF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83" r:id="rId1"/>
    <p:sldLayoutId id="2147484259" r:id="rId2"/>
    <p:sldLayoutId id="2147484260" r:id="rId3"/>
    <p:sldLayoutId id="2147484261" r:id="rId4"/>
    <p:sldLayoutId id="2147484262" r:id="rId5"/>
    <p:sldLayoutId id="2147484263" r:id="rId6"/>
    <p:sldLayoutId id="2147484264" r:id="rId7"/>
    <p:sldLayoutId id="2147484265" r:id="rId8"/>
    <p:sldLayoutId id="2147484266" r:id="rId9"/>
    <p:sldLayoutId id="2147484267" r:id="rId10"/>
    <p:sldLayoutId id="2147484268" r:id="rId11"/>
    <p:sldLayoutId id="2147484269" r:id="rId12"/>
    <p:sldLayoutId id="2147484270"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3074" name="Group 6"/>
          <p:cNvGrpSpPr>
            <a:grpSpLocks/>
          </p:cNvGrpSpPr>
          <p:nvPr userDrawn="1"/>
        </p:nvGrpSpPr>
        <p:grpSpPr bwMode="auto">
          <a:xfrm>
            <a:off x="0" y="0"/>
            <a:ext cx="9144000" cy="1165225"/>
            <a:chOff x="0" y="0"/>
            <a:chExt cx="9144000" cy="1165860"/>
          </a:xfrm>
        </p:grpSpPr>
        <p:pic>
          <p:nvPicPr>
            <p:cNvPr id="3083" name="Picture 5" descr="image00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4800" y="0"/>
              <a:ext cx="8839200" cy="1165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4" descr="GSP5_logo-5"/>
            <p:cNvPicPr>
              <a:picLocks noChangeAspect="1" noChangeArrowheads="1"/>
            </p:cNvPicPr>
            <p:nvPr/>
          </p:nvPicPr>
          <p:blipFill>
            <a:blip r:embed="rId14">
              <a:extLst>
                <a:ext uri="{28A0092B-C50C-407E-A947-70E740481C1C}">
                  <a14:useLocalDpi xmlns:a14="http://schemas.microsoft.com/office/drawing/2010/main" val="0"/>
                </a:ext>
              </a:extLst>
            </a:blip>
            <a:srcRect l="71111"/>
            <a:stretch>
              <a:fillRect/>
            </a:stretch>
          </p:blipFill>
          <p:spPr bwMode="auto">
            <a:xfrm>
              <a:off x="0" y="0"/>
              <a:ext cx="1295400" cy="1165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9"/>
            <p:cNvSpPr/>
            <p:nvPr/>
          </p:nvSpPr>
          <p:spPr>
            <a:xfrm>
              <a:off x="1600200" y="152483"/>
              <a:ext cx="7543800" cy="708272"/>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000" b="1" u="sng">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TIẾT 80</a:t>
              </a:r>
              <a:r>
                <a:rPr lang="en-US" sz="40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LUYỆN TẬP</a:t>
              </a:r>
            </a:p>
          </p:txBody>
        </p:sp>
      </p:grpSp>
      <p:sp>
        <p:nvSpPr>
          <p:cNvPr id="3075"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6"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Rectangle 4"/>
          <p:cNvSpPr>
            <a:spLocks noGrp="1" noChangeArrowheads="1"/>
          </p:cNvSpPr>
          <p:nvPr>
            <p:ph type="dt" sz="half" idx="2"/>
          </p:nvPr>
        </p:nvSpPr>
        <p:spPr bwMode="auto">
          <a:xfrm>
            <a:off x="457200" y="6245225"/>
            <a:ext cx="2133600" cy="476250"/>
          </a:xfrm>
          <a:prstGeom prst="rect">
            <a:avLst/>
          </a:prstGeom>
          <a:ex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2" name="Rectangle 5"/>
          <p:cNvSpPr>
            <a:spLocks noGrp="1" noChangeArrowheads="1"/>
          </p:cNvSpPr>
          <p:nvPr>
            <p:ph type="ftr" sz="quarter" idx="3"/>
          </p:nvPr>
        </p:nvSpPr>
        <p:spPr bwMode="auto">
          <a:xfrm>
            <a:off x="3124200" y="6245225"/>
            <a:ext cx="2895600" cy="476250"/>
          </a:xfrm>
          <a:prstGeom prst="rect">
            <a:avLst/>
          </a:prstGeom>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3" name="Rectangle 6"/>
          <p:cNvSpPr>
            <a:spLocks noGrp="1" noChangeArrowheads="1"/>
          </p:cNvSpPr>
          <p:nvPr>
            <p:ph type="sldNum" sz="quarter" idx="4"/>
          </p:nvPr>
        </p:nvSpPr>
        <p:spPr bwMode="auto">
          <a:xfrm>
            <a:off x="6553200" y="6245225"/>
            <a:ext cx="2133600" cy="476250"/>
          </a:xfrm>
          <a:prstGeom prst="rect">
            <a:avLst/>
          </a:prstGeom>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833AB929-8E09-45FC-90DD-C8A40032358D}" type="slidenum">
              <a:rPr lang="en-US"/>
              <a:pPr>
                <a:defRPr/>
              </a:pPr>
              <a:t>‹#›</a:t>
            </a:fld>
            <a:endParaRPr lang="en-US"/>
          </a:p>
        </p:txBody>
      </p:sp>
      <p:pic>
        <p:nvPicPr>
          <p:cNvPr id="3080" name="Picture 5" descr="image007"/>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04800" y="0"/>
            <a:ext cx="88392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4" descr="GSP5_logo-5"/>
          <p:cNvPicPr>
            <a:picLocks noChangeAspect="1" noChangeArrowheads="1"/>
          </p:cNvPicPr>
          <p:nvPr userDrawn="1"/>
        </p:nvPicPr>
        <p:blipFill>
          <a:blip r:embed="rId14">
            <a:extLst>
              <a:ext uri="{28A0092B-C50C-407E-A947-70E740481C1C}">
                <a14:useLocalDpi xmlns:a14="http://schemas.microsoft.com/office/drawing/2010/main" val="0"/>
              </a:ext>
            </a:extLst>
          </a:blip>
          <a:srcRect l="71111"/>
          <a:stretch>
            <a:fillRect/>
          </a:stretch>
        </p:blipFill>
        <p:spPr bwMode="auto">
          <a:xfrm>
            <a:off x="0" y="0"/>
            <a:ext cx="12954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1593723" y="134043"/>
            <a:ext cx="7544181" cy="707523"/>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000" b="1" u="sng">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TIẾT 80</a:t>
            </a:r>
            <a:r>
              <a:rPr lang="en-US" sz="40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LUYỆN TẬP</a:t>
            </a:r>
          </a:p>
        </p:txBody>
      </p:sp>
    </p:spTree>
  </p:cSld>
  <p:clrMap bg1="lt1" tx1="dk1" bg2="lt2" tx2="dk2" accent1="accent1" accent2="accent2" accent3="accent3" accent4="accent4" accent5="accent5" accent6="accent6" hlink="hlink" folHlink="folHlink"/>
  <p:sldLayoutIdLst>
    <p:sldLayoutId id="2147484271" r:id="rId1"/>
    <p:sldLayoutId id="2147484272" r:id="rId2"/>
    <p:sldLayoutId id="2147484273" r:id="rId3"/>
    <p:sldLayoutId id="2147484274" r:id="rId4"/>
    <p:sldLayoutId id="2147484275" r:id="rId5"/>
    <p:sldLayoutId id="2147484276" r:id="rId6"/>
    <p:sldLayoutId id="2147484277" r:id="rId7"/>
    <p:sldLayoutId id="2147484278" r:id="rId8"/>
    <p:sldLayoutId id="2147484279" r:id="rId9"/>
    <p:sldLayoutId id="2147484280" r:id="rId10"/>
    <p:sldLayoutId id="2147484281"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image" Target="../media/image20.wmf"/><Relationship Id="rId13" Type="http://schemas.openxmlformats.org/officeDocument/2006/relationships/oleObject" Target="../embeddings/oleObject15.bin"/><Relationship Id="rId3" Type="http://schemas.openxmlformats.org/officeDocument/2006/relationships/image" Target="../media/image7.jpeg"/><Relationship Id="rId7" Type="http://schemas.openxmlformats.org/officeDocument/2006/relationships/oleObject" Target="../embeddings/oleObject12.bin"/><Relationship Id="rId12" Type="http://schemas.openxmlformats.org/officeDocument/2006/relationships/image" Target="../media/image22.wmf"/><Relationship Id="rId17" Type="http://schemas.openxmlformats.org/officeDocument/2006/relationships/oleObject" Target="../embeddings/oleObject17.bin"/><Relationship Id="rId2" Type="http://schemas.openxmlformats.org/officeDocument/2006/relationships/slideLayout" Target="../slideLayouts/slideLayout8.xml"/><Relationship Id="rId16" Type="http://schemas.openxmlformats.org/officeDocument/2006/relationships/image" Target="../media/image24.wmf"/><Relationship Id="rId1" Type="http://schemas.openxmlformats.org/officeDocument/2006/relationships/vmlDrawing" Target="../drawings/vmlDrawing6.vml"/><Relationship Id="rId6" Type="http://schemas.openxmlformats.org/officeDocument/2006/relationships/image" Target="../media/image19.wmf"/><Relationship Id="rId11" Type="http://schemas.openxmlformats.org/officeDocument/2006/relationships/oleObject" Target="../embeddings/oleObject14.bin"/><Relationship Id="rId5" Type="http://schemas.openxmlformats.org/officeDocument/2006/relationships/oleObject" Target="../embeddings/oleObject11.bin"/><Relationship Id="rId15" Type="http://schemas.openxmlformats.org/officeDocument/2006/relationships/oleObject" Target="../embeddings/oleObject16.bin"/><Relationship Id="rId10" Type="http://schemas.openxmlformats.org/officeDocument/2006/relationships/image" Target="../media/image21.wmf"/><Relationship Id="rId4" Type="http://schemas.openxmlformats.org/officeDocument/2006/relationships/image" Target="../media/image25.jpeg"/><Relationship Id="rId9" Type="http://schemas.openxmlformats.org/officeDocument/2006/relationships/oleObject" Target="../embeddings/oleObject13.bin"/><Relationship Id="rId14" Type="http://schemas.openxmlformats.org/officeDocument/2006/relationships/image" Target="../media/image23.wmf"/></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7.jpeg"/><Relationship Id="rId1" Type="http://schemas.openxmlformats.org/officeDocument/2006/relationships/slideLayout" Target="../slideLayouts/slideLayout21.xml"/><Relationship Id="rId4" Type="http://schemas.openxmlformats.org/officeDocument/2006/relationships/audio" Target="../media/audio1.wav"/></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oleObject" Target="../embeddings/oleObject18.bin"/><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slideLayout" Target="../slideLayouts/slideLayout14.xml"/><Relationship Id="rId1" Type="http://schemas.openxmlformats.org/officeDocument/2006/relationships/vmlDrawing" Target="../drawings/vmlDrawing7.v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slide" Target="slide11.xml"/><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7.jpeg"/><Relationship Id="rId1" Type="http://schemas.openxmlformats.org/officeDocument/2006/relationships/slideLayout" Target="../slideLayouts/slideLayout21.xml"/><Relationship Id="rId6" Type="http://schemas.openxmlformats.org/officeDocument/2006/relationships/slide" Target="slide18.xml"/><Relationship Id="rId5" Type="http://schemas.openxmlformats.org/officeDocument/2006/relationships/image" Target="../media/image39.jpeg"/><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image" Target="../media/image7.jpeg"/><Relationship Id="rId7" Type="http://schemas.openxmlformats.org/officeDocument/2006/relationships/image" Target="../media/image41.wmf"/><Relationship Id="rId2" Type="http://schemas.openxmlformats.org/officeDocument/2006/relationships/slideLayout" Target="../slideLayouts/slideLayout21.xml"/><Relationship Id="rId1" Type="http://schemas.openxmlformats.org/officeDocument/2006/relationships/vmlDrawing" Target="../drawings/vmlDrawing8.vml"/><Relationship Id="rId6" Type="http://schemas.openxmlformats.org/officeDocument/2006/relationships/oleObject" Target="../embeddings/oleObject20.bin"/><Relationship Id="rId5" Type="http://schemas.openxmlformats.org/officeDocument/2006/relationships/image" Target="../media/image40.wmf"/><Relationship Id="rId10" Type="http://schemas.openxmlformats.org/officeDocument/2006/relationships/slide" Target="slide18.xml"/><Relationship Id="rId4" Type="http://schemas.openxmlformats.org/officeDocument/2006/relationships/oleObject" Target="../embeddings/oleObject19.bin"/><Relationship Id="rId9" Type="http://schemas.openxmlformats.org/officeDocument/2006/relationships/image" Target="../media/image42.wmf"/></Relationships>
</file>

<file path=ppt/slides/_rels/slide1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44.gif"/><Relationship Id="rId7" Type="http://schemas.openxmlformats.org/officeDocument/2006/relationships/slide" Target="slide11.xml"/><Relationship Id="rId2" Type="http://schemas.openxmlformats.org/officeDocument/2006/relationships/image" Target="../media/image7.jpeg"/><Relationship Id="rId1" Type="http://schemas.openxmlformats.org/officeDocument/2006/relationships/slideLayout" Target="../slideLayouts/slideLayout21.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18.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7.jpeg"/><Relationship Id="rId7" Type="http://schemas.openxmlformats.org/officeDocument/2006/relationships/image" Target="../media/image12.wmf"/><Relationship Id="rId2" Type="http://schemas.openxmlformats.org/officeDocument/2006/relationships/slideLayout" Target="../slideLayouts/slideLayout8.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11.wmf"/><Relationship Id="rId4" Type="http://schemas.openxmlformats.org/officeDocument/2006/relationships/oleObject" Target="../embeddings/oleObject3.bin"/><Relationship Id="rId9" Type="http://schemas.openxmlformats.org/officeDocument/2006/relationships/image" Target="../media/image13.wmf"/></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5.gif"/><Relationship Id="rId2" Type="http://schemas.openxmlformats.org/officeDocument/2006/relationships/slideLayout" Target="../slideLayouts/slideLayout8.xml"/><Relationship Id="rId1" Type="http://schemas.openxmlformats.org/officeDocument/2006/relationships/vmlDrawing" Target="../drawings/vmlDrawing3.vml"/><Relationship Id="rId6" Type="http://schemas.openxmlformats.org/officeDocument/2006/relationships/image" Target="../media/image9.wmf"/><Relationship Id="rId5" Type="http://schemas.openxmlformats.org/officeDocument/2006/relationships/image" Target="../media/image14.wmf"/><Relationship Id="rId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7.jpeg"/><Relationship Id="rId7" Type="http://schemas.openxmlformats.org/officeDocument/2006/relationships/image" Target="../media/image16.wmf"/><Relationship Id="rId2" Type="http://schemas.openxmlformats.org/officeDocument/2006/relationships/slideLayout" Target="../slideLayouts/slideLayout8.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14.wmf"/><Relationship Id="rId4" Type="http://schemas.openxmlformats.org/officeDocument/2006/relationships/oleObject" Target="../embeddings/oleObject7.bin"/><Relationship Id="rId9" Type="http://schemas.openxmlformats.org/officeDocument/2006/relationships/image" Target="../media/image17.wmf"/></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8.xml"/><Relationship Id="rId1" Type="http://schemas.openxmlformats.org/officeDocument/2006/relationships/vmlDrawing" Target="../drawings/vmlDrawing5.vml"/><Relationship Id="rId5" Type="http://schemas.openxmlformats.org/officeDocument/2006/relationships/image" Target="../media/image18.wmf"/><Relationship Id="rId4" Type="http://schemas.openxmlformats.org/officeDocument/2006/relationships/oleObject" Target="../embeddings/oleObject1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2"/>
          <p:cNvGrpSpPr>
            <a:grpSpLocks/>
          </p:cNvGrpSpPr>
          <p:nvPr/>
        </p:nvGrpSpPr>
        <p:grpSpPr bwMode="auto">
          <a:xfrm>
            <a:off x="0" y="0"/>
            <a:ext cx="9296400" cy="6858000"/>
            <a:chOff x="1461" y="954"/>
            <a:chExt cx="9406" cy="14852"/>
          </a:xfrm>
        </p:grpSpPr>
        <p:sp>
          <p:nvSpPr>
            <p:cNvPr id="6152" name="Rectangle 3"/>
            <p:cNvSpPr>
              <a:spLocks noChangeArrowheads="1"/>
            </p:cNvSpPr>
            <p:nvPr/>
          </p:nvSpPr>
          <p:spPr bwMode="auto">
            <a:xfrm>
              <a:off x="1606" y="1070"/>
              <a:ext cx="9074" cy="14570"/>
            </a:xfrm>
            <a:prstGeom prst="rect">
              <a:avLst/>
            </a:prstGeom>
            <a:noFill/>
            <a:ln w="76200" cmpd="tri">
              <a:solidFill>
                <a:srgbClr val="0000FF"/>
              </a:solidFill>
              <a:miter lim="800000"/>
              <a:headEnd/>
              <a:tailEnd/>
            </a:ln>
            <a:effectLst>
              <a:outerShdw dist="53882" dir="2700000" algn="ctr" rotWithShape="0">
                <a:srgbClr val="C0C0C0"/>
              </a:outerShdw>
            </a:effectLst>
            <a:extLst>
              <a:ext uri="{909E8E84-426E-40DD-AFC4-6F175D3DCCD1}">
                <a14:hiddenFill xmlns:a14="http://schemas.microsoft.com/office/drawing/2010/main">
                  <a:solidFill>
                    <a:srgbClr val="CCFFCC"/>
                  </a:solidFill>
                </a14:hiddenFill>
              </a:ext>
            </a:extLst>
          </p:spPr>
          <p:txBody>
            <a:bodyPr lIns="0" tIns="47625" rIns="0" bIns="47625"/>
            <a:lstStyle/>
            <a:p>
              <a:endParaRPr lang="en-US" altLang="en-US">
                <a:latin typeface="Times New Roman" pitchFamily="18" charset="0"/>
                <a:cs typeface="Times New Roman" pitchFamily="18" charset="0"/>
              </a:endParaRPr>
            </a:p>
          </p:txBody>
        </p:sp>
        <p:grpSp>
          <p:nvGrpSpPr>
            <p:cNvPr id="6153" name="Group 4"/>
            <p:cNvGrpSpPr>
              <a:grpSpLocks/>
            </p:cNvGrpSpPr>
            <p:nvPr/>
          </p:nvGrpSpPr>
          <p:grpSpPr bwMode="auto">
            <a:xfrm rot="10800000">
              <a:off x="1461" y="954"/>
              <a:ext cx="2836" cy="2835"/>
              <a:chOff x="8556" y="13473"/>
              <a:chExt cx="2548" cy="2457"/>
            </a:xfrm>
          </p:grpSpPr>
          <p:sp>
            <p:nvSpPr>
              <p:cNvPr id="6239" name="Freeform 5"/>
              <p:cNvSpPr>
                <a:spLocks/>
              </p:cNvSpPr>
              <p:nvPr/>
            </p:nvSpPr>
            <p:spPr bwMode="auto">
              <a:xfrm>
                <a:off x="8556" y="13473"/>
                <a:ext cx="2548" cy="2457"/>
              </a:xfrm>
              <a:custGeom>
                <a:avLst/>
                <a:gdLst>
                  <a:gd name="T0" fmla="*/ 501 w 2548"/>
                  <a:gd name="T1" fmla="*/ 2407 h 2457"/>
                  <a:gd name="T2" fmla="*/ 433 w 2548"/>
                  <a:gd name="T3" fmla="*/ 2449 h 2457"/>
                  <a:gd name="T4" fmla="*/ 340 w 2548"/>
                  <a:gd name="T5" fmla="*/ 2391 h 2457"/>
                  <a:gd name="T6" fmla="*/ 170 w 2548"/>
                  <a:gd name="T7" fmla="*/ 2391 h 2457"/>
                  <a:gd name="T8" fmla="*/ 102 w 2548"/>
                  <a:gd name="T9" fmla="*/ 2383 h 2457"/>
                  <a:gd name="T10" fmla="*/ 42 w 2548"/>
                  <a:gd name="T11" fmla="*/ 2399 h 2457"/>
                  <a:gd name="T12" fmla="*/ 0 w 2548"/>
                  <a:gd name="T13" fmla="*/ 2234 h 2457"/>
                  <a:gd name="T14" fmla="*/ 51 w 2548"/>
                  <a:gd name="T15" fmla="*/ 2209 h 2457"/>
                  <a:gd name="T16" fmla="*/ 119 w 2548"/>
                  <a:gd name="T17" fmla="*/ 2242 h 2457"/>
                  <a:gd name="T18" fmla="*/ 170 w 2548"/>
                  <a:gd name="T19" fmla="*/ 2209 h 2457"/>
                  <a:gd name="T20" fmla="*/ 331 w 2548"/>
                  <a:gd name="T21" fmla="*/ 2209 h 2457"/>
                  <a:gd name="T22" fmla="*/ 433 w 2548"/>
                  <a:gd name="T23" fmla="*/ 2176 h 2457"/>
                  <a:gd name="T24" fmla="*/ 892 w 2548"/>
                  <a:gd name="T25" fmla="*/ 2209 h 2457"/>
                  <a:gd name="T26" fmla="*/ 815 w 2548"/>
                  <a:gd name="T27" fmla="*/ 2176 h 2457"/>
                  <a:gd name="T28" fmla="*/ 773 w 2548"/>
                  <a:gd name="T29" fmla="*/ 2160 h 2457"/>
                  <a:gd name="T30" fmla="*/ 832 w 2548"/>
                  <a:gd name="T31" fmla="*/ 2135 h 2457"/>
                  <a:gd name="T32" fmla="*/ 1002 w 2548"/>
                  <a:gd name="T33" fmla="*/ 2110 h 2457"/>
                  <a:gd name="T34" fmla="*/ 1079 w 2548"/>
                  <a:gd name="T35" fmla="*/ 2135 h 2457"/>
                  <a:gd name="T36" fmla="*/ 1333 w 2548"/>
                  <a:gd name="T37" fmla="*/ 2078 h 2457"/>
                  <a:gd name="T38" fmla="*/ 1554 w 2548"/>
                  <a:gd name="T39" fmla="*/ 1970 h 2457"/>
                  <a:gd name="T40" fmla="*/ 1597 w 2548"/>
                  <a:gd name="T41" fmla="*/ 1805 h 2457"/>
                  <a:gd name="T42" fmla="*/ 1571 w 2548"/>
                  <a:gd name="T43" fmla="*/ 1896 h 2457"/>
                  <a:gd name="T44" fmla="*/ 1486 w 2548"/>
                  <a:gd name="T45" fmla="*/ 1847 h 2457"/>
                  <a:gd name="T46" fmla="*/ 1427 w 2548"/>
                  <a:gd name="T47" fmla="*/ 1789 h 2457"/>
                  <a:gd name="T48" fmla="*/ 1478 w 2548"/>
                  <a:gd name="T49" fmla="*/ 1748 h 2457"/>
                  <a:gd name="T50" fmla="*/ 1503 w 2548"/>
                  <a:gd name="T51" fmla="*/ 1608 h 2457"/>
                  <a:gd name="T52" fmla="*/ 1529 w 2548"/>
                  <a:gd name="T53" fmla="*/ 1550 h 2457"/>
                  <a:gd name="T54" fmla="*/ 1495 w 2548"/>
                  <a:gd name="T55" fmla="*/ 1443 h 2457"/>
                  <a:gd name="T56" fmla="*/ 1665 w 2548"/>
                  <a:gd name="T57" fmla="*/ 1418 h 2457"/>
                  <a:gd name="T58" fmla="*/ 1792 w 2548"/>
                  <a:gd name="T59" fmla="*/ 1426 h 2457"/>
                  <a:gd name="T60" fmla="*/ 1886 w 2548"/>
                  <a:gd name="T61" fmla="*/ 1368 h 2457"/>
                  <a:gd name="T62" fmla="*/ 1920 w 2548"/>
                  <a:gd name="T63" fmla="*/ 1418 h 2457"/>
                  <a:gd name="T64" fmla="*/ 1928 w 2548"/>
                  <a:gd name="T65" fmla="*/ 1492 h 2457"/>
                  <a:gd name="T66" fmla="*/ 1920 w 2548"/>
                  <a:gd name="T67" fmla="*/ 1517 h 2457"/>
                  <a:gd name="T68" fmla="*/ 1987 w 2548"/>
                  <a:gd name="T69" fmla="*/ 1517 h 2457"/>
                  <a:gd name="T70" fmla="*/ 2123 w 2548"/>
                  <a:gd name="T71" fmla="*/ 1360 h 2457"/>
                  <a:gd name="T72" fmla="*/ 2166 w 2548"/>
                  <a:gd name="T73" fmla="*/ 1039 h 2457"/>
                  <a:gd name="T74" fmla="*/ 2191 w 2548"/>
                  <a:gd name="T75" fmla="*/ 981 h 2457"/>
                  <a:gd name="T76" fmla="*/ 2140 w 2548"/>
                  <a:gd name="T77" fmla="*/ 898 h 2457"/>
                  <a:gd name="T78" fmla="*/ 2191 w 2548"/>
                  <a:gd name="T79" fmla="*/ 775 h 2457"/>
                  <a:gd name="T80" fmla="*/ 2234 w 2548"/>
                  <a:gd name="T81" fmla="*/ 808 h 2457"/>
                  <a:gd name="T82" fmla="*/ 2293 w 2548"/>
                  <a:gd name="T83" fmla="*/ 701 h 2457"/>
                  <a:gd name="T84" fmla="*/ 2251 w 2548"/>
                  <a:gd name="T85" fmla="*/ 445 h 2457"/>
                  <a:gd name="T86" fmla="*/ 2310 w 2548"/>
                  <a:gd name="T87" fmla="*/ 346 h 2457"/>
                  <a:gd name="T88" fmla="*/ 2310 w 2548"/>
                  <a:gd name="T89" fmla="*/ 173 h 2457"/>
                  <a:gd name="T90" fmla="*/ 2310 w 2548"/>
                  <a:gd name="T91" fmla="*/ 99 h 2457"/>
                  <a:gd name="T92" fmla="*/ 2319 w 2548"/>
                  <a:gd name="T93" fmla="*/ 33 h 2457"/>
                  <a:gd name="T94" fmla="*/ 2472 w 2548"/>
                  <a:gd name="T95" fmla="*/ 33 h 2457"/>
                  <a:gd name="T96" fmla="*/ 2497 w 2548"/>
                  <a:gd name="T97" fmla="*/ 99 h 2457"/>
                  <a:gd name="T98" fmla="*/ 2489 w 2548"/>
                  <a:gd name="T99" fmla="*/ 165 h 2457"/>
                  <a:gd name="T100" fmla="*/ 2506 w 2548"/>
                  <a:gd name="T101" fmla="*/ 371 h 2457"/>
                  <a:gd name="T102" fmla="*/ 2548 w 2548"/>
                  <a:gd name="T103" fmla="*/ 445 h 2457"/>
                  <a:gd name="T104" fmla="*/ 2506 w 2548"/>
                  <a:gd name="T105" fmla="*/ 527 h 2457"/>
                  <a:gd name="T106" fmla="*/ 2548 w 2548"/>
                  <a:gd name="T107" fmla="*/ 2168 h 2457"/>
                  <a:gd name="T108" fmla="*/ 2531 w 2548"/>
                  <a:gd name="T109" fmla="*/ 2308 h 2457"/>
                  <a:gd name="T110" fmla="*/ 2472 w 2548"/>
                  <a:gd name="T111" fmla="*/ 2449 h 2457"/>
                  <a:gd name="T112" fmla="*/ 2276 w 2548"/>
                  <a:gd name="T113" fmla="*/ 2457 h 245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548" h="2457">
                    <a:moveTo>
                      <a:pt x="2140" y="2407"/>
                    </a:moveTo>
                    <a:lnTo>
                      <a:pt x="552" y="2399"/>
                    </a:lnTo>
                    <a:lnTo>
                      <a:pt x="527" y="2399"/>
                    </a:lnTo>
                    <a:lnTo>
                      <a:pt x="518" y="2399"/>
                    </a:lnTo>
                    <a:lnTo>
                      <a:pt x="501" y="2407"/>
                    </a:lnTo>
                    <a:lnTo>
                      <a:pt x="484" y="2424"/>
                    </a:lnTo>
                    <a:lnTo>
                      <a:pt x="476" y="2424"/>
                    </a:lnTo>
                    <a:lnTo>
                      <a:pt x="459" y="2424"/>
                    </a:lnTo>
                    <a:lnTo>
                      <a:pt x="442" y="2440"/>
                    </a:lnTo>
                    <a:lnTo>
                      <a:pt x="433" y="2449"/>
                    </a:lnTo>
                    <a:lnTo>
                      <a:pt x="425" y="2449"/>
                    </a:lnTo>
                    <a:lnTo>
                      <a:pt x="408" y="2424"/>
                    </a:lnTo>
                    <a:lnTo>
                      <a:pt x="382" y="2399"/>
                    </a:lnTo>
                    <a:lnTo>
                      <a:pt x="365" y="2391"/>
                    </a:lnTo>
                    <a:lnTo>
                      <a:pt x="340" y="2391"/>
                    </a:lnTo>
                    <a:lnTo>
                      <a:pt x="289" y="2399"/>
                    </a:lnTo>
                    <a:lnTo>
                      <a:pt x="246" y="2407"/>
                    </a:lnTo>
                    <a:lnTo>
                      <a:pt x="221" y="2407"/>
                    </a:lnTo>
                    <a:lnTo>
                      <a:pt x="195" y="2407"/>
                    </a:lnTo>
                    <a:lnTo>
                      <a:pt x="170" y="2391"/>
                    </a:lnTo>
                    <a:lnTo>
                      <a:pt x="153" y="2383"/>
                    </a:lnTo>
                    <a:lnTo>
                      <a:pt x="136" y="2366"/>
                    </a:lnTo>
                    <a:lnTo>
                      <a:pt x="136" y="2383"/>
                    </a:lnTo>
                    <a:lnTo>
                      <a:pt x="119" y="2383"/>
                    </a:lnTo>
                    <a:lnTo>
                      <a:pt x="102" y="2383"/>
                    </a:lnTo>
                    <a:lnTo>
                      <a:pt x="93" y="2399"/>
                    </a:lnTo>
                    <a:lnTo>
                      <a:pt x="76" y="2407"/>
                    </a:lnTo>
                    <a:lnTo>
                      <a:pt x="68" y="2407"/>
                    </a:lnTo>
                    <a:lnTo>
                      <a:pt x="59" y="2407"/>
                    </a:lnTo>
                    <a:lnTo>
                      <a:pt x="42" y="2399"/>
                    </a:lnTo>
                    <a:lnTo>
                      <a:pt x="34" y="2383"/>
                    </a:lnTo>
                    <a:lnTo>
                      <a:pt x="17" y="2383"/>
                    </a:lnTo>
                    <a:lnTo>
                      <a:pt x="8" y="2374"/>
                    </a:lnTo>
                    <a:lnTo>
                      <a:pt x="0" y="2374"/>
                    </a:lnTo>
                    <a:lnTo>
                      <a:pt x="0" y="2234"/>
                    </a:lnTo>
                    <a:lnTo>
                      <a:pt x="17" y="2234"/>
                    </a:lnTo>
                    <a:lnTo>
                      <a:pt x="34" y="2226"/>
                    </a:lnTo>
                    <a:lnTo>
                      <a:pt x="34" y="2218"/>
                    </a:lnTo>
                    <a:lnTo>
                      <a:pt x="42" y="2209"/>
                    </a:lnTo>
                    <a:lnTo>
                      <a:pt x="51" y="2209"/>
                    </a:lnTo>
                    <a:lnTo>
                      <a:pt x="68" y="2209"/>
                    </a:lnTo>
                    <a:lnTo>
                      <a:pt x="85" y="2209"/>
                    </a:lnTo>
                    <a:lnTo>
                      <a:pt x="93" y="2218"/>
                    </a:lnTo>
                    <a:lnTo>
                      <a:pt x="102" y="2234"/>
                    </a:lnTo>
                    <a:lnTo>
                      <a:pt x="119" y="2242"/>
                    </a:lnTo>
                    <a:lnTo>
                      <a:pt x="127" y="2242"/>
                    </a:lnTo>
                    <a:lnTo>
                      <a:pt x="136" y="2251"/>
                    </a:lnTo>
                    <a:lnTo>
                      <a:pt x="144" y="2234"/>
                    </a:lnTo>
                    <a:lnTo>
                      <a:pt x="153" y="2226"/>
                    </a:lnTo>
                    <a:lnTo>
                      <a:pt x="170" y="2209"/>
                    </a:lnTo>
                    <a:lnTo>
                      <a:pt x="187" y="2201"/>
                    </a:lnTo>
                    <a:lnTo>
                      <a:pt x="221" y="2201"/>
                    </a:lnTo>
                    <a:lnTo>
                      <a:pt x="246" y="2201"/>
                    </a:lnTo>
                    <a:lnTo>
                      <a:pt x="297" y="2209"/>
                    </a:lnTo>
                    <a:lnTo>
                      <a:pt x="331" y="2209"/>
                    </a:lnTo>
                    <a:lnTo>
                      <a:pt x="357" y="2209"/>
                    </a:lnTo>
                    <a:lnTo>
                      <a:pt x="382" y="2201"/>
                    </a:lnTo>
                    <a:lnTo>
                      <a:pt x="408" y="2185"/>
                    </a:lnTo>
                    <a:lnTo>
                      <a:pt x="425" y="2160"/>
                    </a:lnTo>
                    <a:lnTo>
                      <a:pt x="433" y="2176"/>
                    </a:lnTo>
                    <a:lnTo>
                      <a:pt x="450" y="2193"/>
                    </a:lnTo>
                    <a:lnTo>
                      <a:pt x="476" y="2193"/>
                    </a:lnTo>
                    <a:lnTo>
                      <a:pt x="484" y="2201"/>
                    </a:lnTo>
                    <a:lnTo>
                      <a:pt x="501" y="2209"/>
                    </a:lnTo>
                    <a:lnTo>
                      <a:pt x="892" y="2209"/>
                    </a:lnTo>
                    <a:lnTo>
                      <a:pt x="900" y="2209"/>
                    </a:lnTo>
                    <a:lnTo>
                      <a:pt x="841" y="2176"/>
                    </a:lnTo>
                    <a:lnTo>
                      <a:pt x="832" y="2176"/>
                    </a:lnTo>
                    <a:lnTo>
                      <a:pt x="824" y="2176"/>
                    </a:lnTo>
                    <a:lnTo>
                      <a:pt x="815" y="2176"/>
                    </a:lnTo>
                    <a:lnTo>
                      <a:pt x="798" y="2185"/>
                    </a:lnTo>
                    <a:lnTo>
                      <a:pt x="790" y="2176"/>
                    </a:lnTo>
                    <a:lnTo>
                      <a:pt x="781" y="2176"/>
                    </a:lnTo>
                    <a:lnTo>
                      <a:pt x="781" y="2168"/>
                    </a:lnTo>
                    <a:lnTo>
                      <a:pt x="773" y="2160"/>
                    </a:lnTo>
                    <a:lnTo>
                      <a:pt x="773" y="2143"/>
                    </a:lnTo>
                    <a:lnTo>
                      <a:pt x="781" y="2135"/>
                    </a:lnTo>
                    <a:lnTo>
                      <a:pt x="798" y="2127"/>
                    </a:lnTo>
                    <a:lnTo>
                      <a:pt x="815" y="2127"/>
                    </a:lnTo>
                    <a:lnTo>
                      <a:pt x="832" y="2135"/>
                    </a:lnTo>
                    <a:lnTo>
                      <a:pt x="875" y="2110"/>
                    </a:lnTo>
                    <a:lnTo>
                      <a:pt x="926" y="2094"/>
                    </a:lnTo>
                    <a:lnTo>
                      <a:pt x="943" y="2069"/>
                    </a:lnTo>
                    <a:lnTo>
                      <a:pt x="977" y="2094"/>
                    </a:lnTo>
                    <a:lnTo>
                      <a:pt x="1002" y="2110"/>
                    </a:lnTo>
                    <a:lnTo>
                      <a:pt x="1011" y="2119"/>
                    </a:lnTo>
                    <a:lnTo>
                      <a:pt x="1028" y="2127"/>
                    </a:lnTo>
                    <a:lnTo>
                      <a:pt x="1053" y="2127"/>
                    </a:lnTo>
                    <a:lnTo>
                      <a:pt x="1070" y="2127"/>
                    </a:lnTo>
                    <a:lnTo>
                      <a:pt x="1079" y="2135"/>
                    </a:lnTo>
                    <a:lnTo>
                      <a:pt x="1079" y="2110"/>
                    </a:lnTo>
                    <a:lnTo>
                      <a:pt x="1079" y="2086"/>
                    </a:lnTo>
                    <a:lnTo>
                      <a:pt x="1206" y="2086"/>
                    </a:lnTo>
                    <a:lnTo>
                      <a:pt x="1274" y="2086"/>
                    </a:lnTo>
                    <a:lnTo>
                      <a:pt x="1333" y="2078"/>
                    </a:lnTo>
                    <a:lnTo>
                      <a:pt x="1393" y="2069"/>
                    </a:lnTo>
                    <a:lnTo>
                      <a:pt x="1452" y="2045"/>
                    </a:lnTo>
                    <a:lnTo>
                      <a:pt x="1503" y="2020"/>
                    </a:lnTo>
                    <a:lnTo>
                      <a:pt x="1529" y="1995"/>
                    </a:lnTo>
                    <a:lnTo>
                      <a:pt x="1554" y="1970"/>
                    </a:lnTo>
                    <a:lnTo>
                      <a:pt x="1580" y="1929"/>
                    </a:lnTo>
                    <a:lnTo>
                      <a:pt x="1605" y="1896"/>
                    </a:lnTo>
                    <a:lnTo>
                      <a:pt x="1622" y="1847"/>
                    </a:lnTo>
                    <a:lnTo>
                      <a:pt x="1631" y="1805"/>
                    </a:lnTo>
                    <a:lnTo>
                      <a:pt x="1597" y="1805"/>
                    </a:lnTo>
                    <a:lnTo>
                      <a:pt x="1580" y="1805"/>
                    </a:lnTo>
                    <a:lnTo>
                      <a:pt x="1580" y="1830"/>
                    </a:lnTo>
                    <a:lnTo>
                      <a:pt x="1571" y="1847"/>
                    </a:lnTo>
                    <a:lnTo>
                      <a:pt x="1580" y="1888"/>
                    </a:lnTo>
                    <a:lnTo>
                      <a:pt x="1571" y="1896"/>
                    </a:lnTo>
                    <a:lnTo>
                      <a:pt x="1563" y="1896"/>
                    </a:lnTo>
                    <a:lnTo>
                      <a:pt x="1546" y="1863"/>
                    </a:lnTo>
                    <a:lnTo>
                      <a:pt x="1529" y="1847"/>
                    </a:lnTo>
                    <a:lnTo>
                      <a:pt x="1512" y="1838"/>
                    </a:lnTo>
                    <a:lnTo>
                      <a:pt x="1486" y="1847"/>
                    </a:lnTo>
                    <a:lnTo>
                      <a:pt x="1452" y="1847"/>
                    </a:lnTo>
                    <a:lnTo>
                      <a:pt x="1444" y="1847"/>
                    </a:lnTo>
                    <a:lnTo>
                      <a:pt x="1427" y="1830"/>
                    </a:lnTo>
                    <a:lnTo>
                      <a:pt x="1427" y="1805"/>
                    </a:lnTo>
                    <a:lnTo>
                      <a:pt x="1427" y="1789"/>
                    </a:lnTo>
                    <a:lnTo>
                      <a:pt x="1444" y="1781"/>
                    </a:lnTo>
                    <a:lnTo>
                      <a:pt x="1461" y="1772"/>
                    </a:lnTo>
                    <a:lnTo>
                      <a:pt x="1478" y="1781"/>
                    </a:lnTo>
                    <a:lnTo>
                      <a:pt x="1478" y="1764"/>
                    </a:lnTo>
                    <a:lnTo>
                      <a:pt x="1478" y="1748"/>
                    </a:lnTo>
                    <a:lnTo>
                      <a:pt x="1486" y="1715"/>
                    </a:lnTo>
                    <a:lnTo>
                      <a:pt x="1486" y="1690"/>
                    </a:lnTo>
                    <a:lnTo>
                      <a:pt x="1495" y="1665"/>
                    </a:lnTo>
                    <a:lnTo>
                      <a:pt x="1537" y="1624"/>
                    </a:lnTo>
                    <a:lnTo>
                      <a:pt x="1503" y="1608"/>
                    </a:lnTo>
                    <a:lnTo>
                      <a:pt x="1486" y="1599"/>
                    </a:lnTo>
                    <a:lnTo>
                      <a:pt x="1469" y="1599"/>
                    </a:lnTo>
                    <a:lnTo>
                      <a:pt x="1469" y="1591"/>
                    </a:lnTo>
                    <a:lnTo>
                      <a:pt x="1469" y="1583"/>
                    </a:lnTo>
                    <a:lnTo>
                      <a:pt x="1529" y="1550"/>
                    </a:lnTo>
                    <a:lnTo>
                      <a:pt x="1520" y="1517"/>
                    </a:lnTo>
                    <a:lnTo>
                      <a:pt x="1512" y="1492"/>
                    </a:lnTo>
                    <a:lnTo>
                      <a:pt x="1503" y="1467"/>
                    </a:lnTo>
                    <a:lnTo>
                      <a:pt x="1495" y="1443"/>
                    </a:lnTo>
                    <a:lnTo>
                      <a:pt x="1554" y="1451"/>
                    </a:lnTo>
                    <a:lnTo>
                      <a:pt x="1580" y="1459"/>
                    </a:lnTo>
                    <a:lnTo>
                      <a:pt x="1605" y="1476"/>
                    </a:lnTo>
                    <a:lnTo>
                      <a:pt x="1656" y="1401"/>
                    </a:lnTo>
                    <a:lnTo>
                      <a:pt x="1665" y="1418"/>
                    </a:lnTo>
                    <a:lnTo>
                      <a:pt x="1673" y="1426"/>
                    </a:lnTo>
                    <a:lnTo>
                      <a:pt x="1690" y="1459"/>
                    </a:lnTo>
                    <a:lnTo>
                      <a:pt x="1724" y="1443"/>
                    </a:lnTo>
                    <a:lnTo>
                      <a:pt x="1758" y="1426"/>
                    </a:lnTo>
                    <a:lnTo>
                      <a:pt x="1792" y="1426"/>
                    </a:lnTo>
                    <a:lnTo>
                      <a:pt x="1835" y="1426"/>
                    </a:lnTo>
                    <a:lnTo>
                      <a:pt x="1835" y="1401"/>
                    </a:lnTo>
                    <a:lnTo>
                      <a:pt x="1843" y="1385"/>
                    </a:lnTo>
                    <a:lnTo>
                      <a:pt x="1852" y="1368"/>
                    </a:lnTo>
                    <a:lnTo>
                      <a:pt x="1886" y="1368"/>
                    </a:lnTo>
                    <a:lnTo>
                      <a:pt x="1894" y="1368"/>
                    </a:lnTo>
                    <a:lnTo>
                      <a:pt x="1911" y="1377"/>
                    </a:lnTo>
                    <a:lnTo>
                      <a:pt x="1920" y="1401"/>
                    </a:lnTo>
                    <a:lnTo>
                      <a:pt x="1920" y="1410"/>
                    </a:lnTo>
                    <a:lnTo>
                      <a:pt x="1920" y="1418"/>
                    </a:lnTo>
                    <a:lnTo>
                      <a:pt x="1920" y="1434"/>
                    </a:lnTo>
                    <a:lnTo>
                      <a:pt x="1911" y="1443"/>
                    </a:lnTo>
                    <a:lnTo>
                      <a:pt x="1903" y="1451"/>
                    </a:lnTo>
                    <a:lnTo>
                      <a:pt x="1903" y="1467"/>
                    </a:lnTo>
                    <a:lnTo>
                      <a:pt x="1928" y="1492"/>
                    </a:lnTo>
                    <a:lnTo>
                      <a:pt x="1953" y="1517"/>
                    </a:lnTo>
                    <a:lnTo>
                      <a:pt x="1945" y="1525"/>
                    </a:lnTo>
                    <a:lnTo>
                      <a:pt x="1936" y="1517"/>
                    </a:lnTo>
                    <a:lnTo>
                      <a:pt x="1928" y="1517"/>
                    </a:lnTo>
                    <a:lnTo>
                      <a:pt x="1920" y="1517"/>
                    </a:lnTo>
                    <a:lnTo>
                      <a:pt x="1877" y="1517"/>
                    </a:lnTo>
                    <a:lnTo>
                      <a:pt x="1860" y="1558"/>
                    </a:lnTo>
                    <a:lnTo>
                      <a:pt x="1903" y="1558"/>
                    </a:lnTo>
                    <a:lnTo>
                      <a:pt x="1945" y="1542"/>
                    </a:lnTo>
                    <a:lnTo>
                      <a:pt x="1987" y="1517"/>
                    </a:lnTo>
                    <a:lnTo>
                      <a:pt x="2021" y="1500"/>
                    </a:lnTo>
                    <a:lnTo>
                      <a:pt x="2055" y="1467"/>
                    </a:lnTo>
                    <a:lnTo>
                      <a:pt x="2081" y="1434"/>
                    </a:lnTo>
                    <a:lnTo>
                      <a:pt x="2106" y="1401"/>
                    </a:lnTo>
                    <a:lnTo>
                      <a:pt x="2123" y="1360"/>
                    </a:lnTo>
                    <a:lnTo>
                      <a:pt x="2140" y="1286"/>
                    </a:lnTo>
                    <a:lnTo>
                      <a:pt x="2140" y="1204"/>
                    </a:lnTo>
                    <a:lnTo>
                      <a:pt x="2149" y="1039"/>
                    </a:lnTo>
                    <a:lnTo>
                      <a:pt x="2157" y="1039"/>
                    </a:lnTo>
                    <a:lnTo>
                      <a:pt x="2166" y="1039"/>
                    </a:lnTo>
                    <a:lnTo>
                      <a:pt x="2183" y="1039"/>
                    </a:lnTo>
                    <a:lnTo>
                      <a:pt x="2191" y="1030"/>
                    </a:lnTo>
                    <a:lnTo>
                      <a:pt x="2183" y="1022"/>
                    </a:lnTo>
                    <a:lnTo>
                      <a:pt x="2183" y="1006"/>
                    </a:lnTo>
                    <a:lnTo>
                      <a:pt x="2191" y="981"/>
                    </a:lnTo>
                    <a:lnTo>
                      <a:pt x="2157" y="940"/>
                    </a:lnTo>
                    <a:lnTo>
                      <a:pt x="2149" y="923"/>
                    </a:lnTo>
                    <a:lnTo>
                      <a:pt x="2123" y="907"/>
                    </a:lnTo>
                    <a:lnTo>
                      <a:pt x="2132" y="898"/>
                    </a:lnTo>
                    <a:lnTo>
                      <a:pt x="2140" y="898"/>
                    </a:lnTo>
                    <a:lnTo>
                      <a:pt x="2157" y="890"/>
                    </a:lnTo>
                    <a:lnTo>
                      <a:pt x="2174" y="849"/>
                    </a:lnTo>
                    <a:lnTo>
                      <a:pt x="2200" y="808"/>
                    </a:lnTo>
                    <a:lnTo>
                      <a:pt x="2183" y="791"/>
                    </a:lnTo>
                    <a:lnTo>
                      <a:pt x="2191" y="775"/>
                    </a:lnTo>
                    <a:lnTo>
                      <a:pt x="2200" y="758"/>
                    </a:lnTo>
                    <a:lnTo>
                      <a:pt x="2217" y="758"/>
                    </a:lnTo>
                    <a:lnTo>
                      <a:pt x="2234" y="758"/>
                    </a:lnTo>
                    <a:lnTo>
                      <a:pt x="2242" y="775"/>
                    </a:lnTo>
                    <a:lnTo>
                      <a:pt x="2234" y="808"/>
                    </a:lnTo>
                    <a:lnTo>
                      <a:pt x="2251" y="824"/>
                    </a:lnTo>
                    <a:lnTo>
                      <a:pt x="2268" y="841"/>
                    </a:lnTo>
                    <a:lnTo>
                      <a:pt x="2285" y="890"/>
                    </a:lnTo>
                    <a:lnTo>
                      <a:pt x="2293" y="882"/>
                    </a:lnTo>
                    <a:lnTo>
                      <a:pt x="2293" y="701"/>
                    </a:lnTo>
                    <a:lnTo>
                      <a:pt x="2293" y="519"/>
                    </a:lnTo>
                    <a:lnTo>
                      <a:pt x="2276" y="494"/>
                    </a:lnTo>
                    <a:lnTo>
                      <a:pt x="2268" y="486"/>
                    </a:lnTo>
                    <a:lnTo>
                      <a:pt x="2268" y="470"/>
                    </a:lnTo>
                    <a:lnTo>
                      <a:pt x="2251" y="445"/>
                    </a:lnTo>
                    <a:lnTo>
                      <a:pt x="2268" y="437"/>
                    </a:lnTo>
                    <a:lnTo>
                      <a:pt x="2276" y="437"/>
                    </a:lnTo>
                    <a:lnTo>
                      <a:pt x="2293" y="412"/>
                    </a:lnTo>
                    <a:lnTo>
                      <a:pt x="2310" y="379"/>
                    </a:lnTo>
                    <a:lnTo>
                      <a:pt x="2310" y="346"/>
                    </a:lnTo>
                    <a:lnTo>
                      <a:pt x="2293" y="280"/>
                    </a:lnTo>
                    <a:lnTo>
                      <a:pt x="2293" y="247"/>
                    </a:lnTo>
                    <a:lnTo>
                      <a:pt x="2293" y="214"/>
                    </a:lnTo>
                    <a:lnTo>
                      <a:pt x="2302" y="189"/>
                    </a:lnTo>
                    <a:lnTo>
                      <a:pt x="2310" y="173"/>
                    </a:lnTo>
                    <a:lnTo>
                      <a:pt x="2327" y="156"/>
                    </a:lnTo>
                    <a:lnTo>
                      <a:pt x="2344" y="148"/>
                    </a:lnTo>
                    <a:lnTo>
                      <a:pt x="2336" y="140"/>
                    </a:lnTo>
                    <a:lnTo>
                      <a:pt x="2336" y="115"/>
                    </a:lnTo>
                    <a:lnTo>
                      <a:pt x="2310" y="99"/>
                    </a:lnTo>
                    <a:lnTo>
                      <a:pt x="2302" y="82"/>
                    </a:lnTo>
                    <a:lnTo>
                      <a:pt x="2302" y="66"/>
                    </a:lnTo>
                    <a:lnTo>
                      <a:pt x="2302" y="57"/>
                    </a:lnTo>
                    <a:lnTo>
                      <a:pt x="2310" y="41"/>
                    </a:lnTo>
                    <a:lnTo>
                      <a:pt x="2319" y="33"/>
                    </a:lnTo>
                    <a:lnTo>
                      <a:pt x="2327" y="24"/>
                    </a:lnTo>
                    <a:lnTo>
                      <a:pt x="2327" y="0"/>
                    </a:lnTo>
                    <a:lnTo>
                      <a:pt x="2336" y="0"/>
                    </a:lnTo>
                    <a:lnTo>
                      <a:pt x="2472" y="0"/>
                    </a:lnTo>
                    <a:lnTo>
                      <a:pt x="2472" y="33"/>
                    </a:lnTo>
                    <a:lnTo>
                      <a:pt x="2497" y="57"/>
                    </a:lnTo>
                    <a:lnTo>
                      <a:pt x="2506" y="66"/>
                    </a:lnTo>
                    <a:lnTo>
                      <a:pt x="2506" y="82"/>
                    </a:lnTo>
                    <a:lnTo>
                      <a:pt x="2506" y="90"/>
                    </a:lnTo>
                    <a:lnTo>
                      <a:pt x="2497" y="99"/>
                    </a:lnTo>
                    <a:lnTo>
                      <a:pt x="2480" y="115"/>
                    </a:lnTo>
                    <a:lnTo>
                      <a:pt x="2480" y="132"/>
                    </a:lnTo>
                    <a:lnTo>
                      <a:pt x="2472" y="140"/>
                    </a:lnTo>
                    <a:lnTo>
                      <a:pt x="2463" y="148"/>
                    </a:lnTo>
                    <a:lnTo>
                      <a:pt x="2489" y="165"/>
                    </a:lnTo>
                    <a:lnTo>
                      <a:pt x="2506" y="189"/>
                    </a:lnTo>
                    <a:lnTo>
                      <a:pt x="2514" y="214"/>
                    </a:lnTo>
                    <a:lnTo>
                      <a:pt x="2523" y="239"/>
                    </a:lnTo>
                    <a:lnTo>
                      <a:pt x="2497" y="346"/>
                    </a:lnTo>
                    <a:lnTo>
                      <a:pt x="2506" y="371"/>
                    </a:lnTo>
                    <a:lnTo>
                      <a:pt x="2506" y="396"/>
                    </a:lnTo>
                    <a:lnTo>
                      <a:pt x="2523" y="420"/>
                    </a:lnTo>
                    <a:lnTo>
                      <a:pt x="2548" y="437"/>
                    </a:lnTo>
                    <a:lnTo>
                      <a:pt x="2548" y="445"/>
                    </a:lnTo>
                    <a:lnTo>
                      <a:pt x="2548" y="453"/>
                    </a:lnTo>
                    <a:lnTo>
                      <a:pt x="2531" y="461"/>
                    </a:lnTo>
                    <a:lnTo>
                      <a:pt x="2523" y="470"/>
                    </a:lnTo>
                    <a:lnTo>
                      <a:pt x="2523" y="494"/>
                    </a:lnTo>
                    <a:lnTo>
                      <a:pt x="2506" y="527"/>
                    </a:lnTo>
                    <a:lnTo>
                      <a:pt x="2497" y="1401"/>
                    </a:lnTo>
                    <a:lnTo>
                      <a:pt x="2497" y="2053"/>
                    </a:lnTo>
                    <a:lnTo>
                      <a:pt x="2523" y="2086"/>
                    </a:lnTo>
                    <a:lnTo>
                      <a:pt x="2540" y="2127"/>
                    </a:lnTo>
                    <a:lnTo>
                      <a:pt x="2548" y="2168"/>
                    </a:lnTo>
                    <a:lnTo>
                      <a:pt x="2548" y="2218"/>
                    </a:lnTo>
                    <a:lnTo>
                      <a:pt x="2540" y="2242"/>
                    </a:lnTo>
                    <a:lnTo>
                      <a:pt x="2531" y="2259"/>
                    </a:lnTo>
                    <a:lnTo>
                      <a:pt x="2523" y="2267"/>
                    </a:lnTo>
                    <a:lnTo>
                      <a:pt x="2531" y="2308"/>
                    </a:lnTo>
                    <a:lnTo>
                      <a:pt x="2540" y="2350"/>
                    </a:lnTo>
                    <a:lnTo>
                      <a:pt x="2540" y="2391"/>
                    </a:lnTo>
                    <a:lnTo>
                      <a:pt x="2531" y="2432"/>
                    </a:lnTo>
                    <a:lnTo>
                      <a:pt x="2506" y="2449"/>
                    </a:lnTo>
                    <a:lnTo>
                      <a:pt x="2472" y="2449"/>
                    </a:lnTo>
                    <a:lnTo>
                      <a:pt x="2404" y="2440"/>
                    </a:lnTo>
                    <a:lnTo>
                      <a:pt x="2353" y="2432"/>
                    </a:lnTo>
                    <a:lnTo>
                      <a:pt x="2336" y="2449"/>
                    </a:lnTo>
                    <a:lnTo>
                      <a:pt x="2302" y="2457"/>
                    </a:lnTo>
                    <a:lnTo>
                      <a:pt x="2276" y="2457"/>
                    </a:lnTo>
                    <a:lnTo>
                      <a:pt x="2251" y="2457"/>
                    </a:lnTo>
                    <a:lnTo>
                      <a:pt x="2217" y="2449"/>
                    </a:lnTo>
                    <a:lnTo>
                      <a:pt x="2191" y="2440"/>
                    </a:lnTo>
                    <a:lnTo>
                      <a:pt x="2140" y="2407"/>
                    </a:lnTo>
                    <a:close/>
                  </a:path>
                </a:pathLst>
              </a:custGeom>
              <a:solidFill>
                <a:srgbClr val="000000"/>
              </a:solidFill>
              <a:ln w="5080">
                <a:solidFill>
                  <a:srgbClr val="000000"/>
                </a:solidFill>
                <a:round/>
                <a:headEnd/>
                <a:tailEnd/>
              </a:ln>
            </p:spPr>
            <p:txBody>
              <a:bodyPr/>
              <a:lstStyle/>
              <a:p>
                <a:endParaRPr lang="en-US"/>
              </a:p>
            </p:txBody>
          </p:sp>
          <p:sp>
            <p:nvSpPr>
              <p:cNvPr id="6240" name="Freeform 6"/>
              <p:cNvSpPr>
                <a:spLocks/>
              </p:cNvSpPr>
              <p:nvPr/>
            </p:nvSpPr>
            <p:spPr bwMode="auto">
              <a:xfrm>
                <a:off x="10722" y="15872"/>
                <a:ext cx="161" cy="41"/>
              </a:xfrm>
              <a:custGeom>
                <a:avLst/>
                <a:gdLst>
                  <a:gd name="T0" fmla="*/ 0 w 161"/>
                  <a:gd name="T1" fmla="*/ 8 h 41"/>
                  <a:gd name="T2" fmla="*/ 8 w 161"/>
                  <a:gd name="T3" fmla="*/ 0 h 41"/>
                  <a:gd name="T4" fmla="*/ 8 w 161"/>
                  <a:gd name="T5" fmla="*/ 0 h 41"/>
                  <a:gd name="T6" fmla="*/ 25 w 161"/>
                  <a:gd name="T7" fmla="*/ 8 h 41"/>
                  <a:gd name="T8" fmla="*/ 59 w 161"/>
                  <a:gd name="T9" fmla="*/ 17 h 41"/>
                  <a:gd name="T10" fmla="*/ 85 w 161"/>
                  <a:gd name="T11" fmla="*/ 25 h 41"/>
                  <a:gd name="T12" fmla="*/ 119 w 161"/>
                  <a:gd name="T13" fmla="*/ 25 h 41"/>
                  <a:gd name="T14" fmla="*/ 153 w 161"/>
                  <a:gd name="T15" fmla="*/ 17 h 41"/>
                  <a:gd name="T16" fmla="*/ 161 w 161"/>
                  <a:gd name="T17" fmla="*/ 25 h 41"/>
                  <a:gd name="T18" fmla="*/ 144 w 161"/>
                  <a:gd name="T19" fmla="*/ 33 h 41"/>
                  <a:gd name="T20" fmla="*/ 119 w 161"/>
                  <a:gd name="T21" fmla="*/ 41 h 41"/>
                  <a:gd name="T22" fmla="*/ 93 w 161"/>
                  <a:gd name="T23" fmla="*/ 41 h 41"/>
                  <a:gd name="T24" fmla="*/ 68 w 161"/>
                  <a:gd name="T25" fmla="*/ 33 h 41"/>
                  <a:gd name="T26" fmla="*/ 34 w 161"/>
                  <a:gd name="T27" fmla="*/ 25 h 41"/>
                  <a:gd name="T28" fmla="*/ 0 w 161"/>
                  <a:gd name="T29" fmla="*/ 8 h 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1" h="41">
                    <a:moveTo>
                      <a:pt x="0" y="8"/>
                    </a:moveTo>
                    <a:lnTo>
                      <a:pt x="8" y="0"/>
                    </a:lnTo>
                    <a:lnTo>
                      <a:pt x="25" y="8"/>
                    </a:lnTo>
                    <a:lnTo>
                      <a:pt x="59" y="17"/>
                    </a:lnTo>
                    <a:lnTo>
                      <a:pt x="85" y="25"/>
                    </a:lnTo>
                    <a:lnTo>
                      <a:pt x="119" y="25"/>
                    </a:lnTo>
                    <a:lnTo>
                      <a:pt x="153" y="17"/>
                    </a:lnTo>
                    <a:lnTo>
                      <a:pt x="161" y="25"/>
                    </a:lnTo>
                    <a:lnTo>
                      <a:pt x="144" y="33"/>
                    </a:lnTo>
                    <a:lnTo>
                      <a:pt x="119" y="41"/>
                    </a:lnTo>
                    <a:lnTo>
                      <a:pt x="93" y="41"/>
                    </a:lnTo>
                    <a:lnTo>
                      <a:pt x="68" y="33"/>
                    </a:lnTo>
                    <a:lnTo>
                      <a:pt x="34" y="25"/>
                    </a:lnTo>
                    <a:lnTo>
                      <a:pt x="0" y="8"/>
                    </a:lnTo>
                    <a:close/>
                  </a:path>
                </a:pathLst>
              </a:custGeom>
              <a:solidFill>
                <a:srgbClr val="FF9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1" name="Freeform 7"/>
              <p:cNvSpPr>
                <a:spLocks/>
              </p:cNvSpPr>
              <p:nvPr/>
            </p:nvSpPr>
            <p:spPr bwMode="auto">
              <a:xfrm>
                <a:off x="10815" y="15649"/>
                <a:ext cx="264" cy="248"/>
              </a:xfrm>
              <a:custGeom>
                <a:avLst/>
                <a:gdLst>
                  <a:gd name="T0" fmla="*/ 17 w 264"/>
                  <a:gd name="T1" fmla="*/ 165 h 248"/>
                  <a:gd name="T2" fmla="*/ 9 w 264"/>
                  <a:gd name="T3" fmla="*/ 141 h 248"/>
                  <a:gd name="T4" fmla="*/ 9 w 264"/>
                  <a:gd name="T5" fmla="*/ 124 h 248"/>
                  <a:gd name="T6" fmla="*/ 0 w 264"/>
                  <a:gd name="T7" fmla="*/ 75 h 248"/>
                  <a:gd name="T8" fmla="*/ 0 w 264"/>
                  <a:gd name="T9" fmla="*/ 66 h 248"/>
                  <a:gd name="T10" fmla="*/ 9 w 264"/>
                  <a:gd name="T11" fmla="*/ 75 h 248"/>
                  <a:gd name="T12" fmla="*/ 17 w 264"/>
                  <a:gd name="T13" fmla="*/ 116 h 248"/>
                  <a:gd name="T14" fmla="*/ 34 w 264"/>
                  <a:gd name="T15" fmla="*/ 149 h 248"/>
                  <a:gd name="T16" fmla="*/ 51 w 264"/>
                  <a:gd name="T17" fmla="*/ 182 h 248"/>
                  <a:gd name="T18" fmla="*/ 68 w 264"/>
                  <a:gd name="T19" fmla="*/ 190 h 248"/>
                  <a:gd name="T20" fmla="*/ 85 w 264"/>
                  <a:gd name="T21" fmla="*/ 207 h 248"/>
                  <a:gd name="T22" fmla="*/ 111 w 264"/>
                  <a:gd name="T23" fmla="*/ 223 h 248"/>
                  <a:gd name="T24" fmla="*/ 145 w 264"/>
                  <a:gd name="T25" fmla="*/ 231 h 248"/>
                  <a:gd name="T26" fmla="*/ 213 w 264"/>
                  <a:gd name="T27" fmla="*/ 240 h 248"/>
                  <a:gd name="T28" fmla="*/ 238 w 264"/>
                  <a:gd name="T29" fmla="*/ 231 h 248"/>
                  <a:gd name="T30" fmla="*/ 247 w 264"/>
                  <a:gd name="T31" fmla="*/ 231 h 248"/>
                  <a:gd name="T32" fmla="*/ 255 w 264"/>
                  <a:gd name="T33" fmla="*/ 223 h 248"/>
                  <a:gd name="T34" fmla="*/ 255 w 264"/>
                  <a:gd name="T35" fmla="*/ 190 h 248"/>
                  <a:gd name="T36" fmla="*/ 247 w 264"/>
                  <a:gd name="T37" fmla="*/ 165 h 248"/>
                  <a:gd name="T38" fmla="*/ 247 w 264"/>
                  <a:gd name="T39" fmla="*/ 141 h 248"/>
                  <a:gd name="T40" fmla="*/ 238 w 264"/>
                  <a:gd name="T41" fmla="*/ 108 h 248"/>
                  <a:gd name="T42" fmla="*/ 221 w 264"/>
                  <a:gd name="T43" fmla="*/ 83 h 248"/>
                  <a:gd name="T44" fmla="*/ 204 w 264"/>
                  <a:gd name="T45" fmla="*/ 66 h 248"/>
                  <a:gd name="T46" fmla="*/ 179 w 264"/>
                  <a:gd name="T47" fmla="*/ 42 h 248"/>
                  <a:gd name="T48" fmla="*/ 153 w 264"/>
                  <a:gd name="T49" fmla="*/ 25 h 248"/>
                  <a:gd name="T50" fmla="*/ 136 w 264"/>
                  <a:gd name="T51" fmla="*/ 17 h 248"/>
                  <a:gd name="T52" fmla="*/ 119 w 264"/>
                  <a:gd name="T53" fmla="*/ 9 h 248"/>
                  <a:gd name="T54" fmla="*/ 94 w 264"/>
                  <a:gd name="T55" fmla="*/ 9 h 248"/>
                  <a:gd name="T56" fmla="*/ 77 w 264"/>
                  <a:gd name="T57" fmla="*/ 0 h 248"/>
                  <a:gd name="T58" fmla="*/ 85 w 264"/>
                  <a:gd name="T59" fmla="*/ 0 h 248"/>
                  <a:gd name="T60" fmla="*/ 119 w 264"/>
                  <a:gd name="T61" fmla="*/ 0 h 248"/>
                  <a:gd name="T62" fmla="*/ 153 w 264"/>
                  <a:gd name="T63" fmla="*/ 9 h 248"/>
                  <a:gd name="T64" fmla="*/ 179 w 264"/>
                  <a:gd name="T65" fmla="*/ 25 h 248"/>
                  <a:gd name="T66" fmla="*/ 213 w 264"/>
                  <a:gd name="T67" fmla="*/ 42 h 248"/>
                  <a:gd name="T68" fmla="*/ 230 w 264"/>
                  <a:gd name="T69" fmla="*/ 66 h 248"/>
                  <a:gd name="T70" fmla="*/ 247 w 264"/>
                  <a:gd name="T71" fmla="*/ 91 h 248"/>
                  <a:gd name="T72" fmla="*/ 255 w 264"/>
                  <a:gd name="T73" fmla="*/ 116 h 248"/>
                  <a:gd name="T74" fmla="*/ 264 w 264"/>
                  <a:gd name="T75" fmla="*/ 141 h 248"/>
                  <a:gd name="T76" fmla="*/ 264 w 264"/>
                  <a:gd name="T77" fmla="*/ 190 h 248"/>
                  <a:gd name="T78" fmla="*/ 255 w 264"/>
                  <a:gd name="T79" fmla="*/ 248 h 248"/>
                  <a:gd name="T80" fmla="*/ 221 w 264"/>
                  <a:gd name="T81" fmla="*/ 248 h 248"/>
                  <a:gd name="T82" fmla="*/ 196 w 264"/>
                  <a:gd name="T83" fmla="*/ 248 h 248"/>
                  <a:gd name="T84" fmla="*/ 153 w 264"/>
                  <a:gd name="T85" fmla="*/ 248 h 248"/>
                  <a:gd name="T86" fmla="*/ 128 w 264"/>
                  <a:gd name="T87" fmla="*/ 240 h 248"/>
                  <a:gd name="T88" fmla="*/ 94 w 264"/>
                  <a:gd name="T89" fmla="*/ 231 h 248"/>
                  <a:gd name="T90" fmla="*/ 68 w 264"/>
                  <a:gd name="T91" fmla="*/ 215 h 248"/>
                  <a:gd name="T92" fmla="*/ 43 w 264"/>
                  <a:gd name="T93" fmla="*/ 190 h 248"/>
                  <a:gd name="T94" fmla="*/ 17 w 264"/>
                  <a:gd name="T95" fmla="*/ 165 h 2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64" h="248">
                    <a:moveTo>
                      <a:pt x="17" y="165"/>
                    </a:moveTo>
                    <a:lnTo>
                      <a:pt x="9" y="141"/>
                    </a:lnTo>
                    <a:lnTo>
                      <a:pt x="9" y="124"/>
                    </a:lnTo>
                    <a:lnTo>
                      <a:pt x="0" y="75"/>
                    </a:lnTo>
                    <a:lnTo>
                      <a:pt x="0" y="66"/>
                    </a:lnTo>
                    <a:lnTo>
                      <a:pt x="9" y="75"/>
                    </a:lnTo>
                    <a:lnTo>
                      <a:pt x="17" y="116"/>
                    </a:lnTo>
                    <a:lnTo>
                      <a:pt x="34" y="149"/>
                    </a:lnTo>
                    <a:lnTo>
                      <a:pt x="51" y="182"/>
                    </a:lnTo>
                    <a:lnTo>
                      <a:pt x="68" y="190"/>
                    </a:lnTo>
                    <a:lnTo>
                      <a:pt x="85" y="207"/>
                    </a:lnTo>
                    <a:lnTo>
                      <a:pt x="111" y="223"/>
                    </a:lnTo>
                    <a:lnTo>
                      <a:pt x="145" y="231"/>
                    </a:lnTo>
                    <a:lnTo>
                      <a:pt x="213" y="240"/>
                    </a:lnTo>
                    <a:lnTo>
                      <a:pt x="238" y="231"/>
                    </a:lnTo>
                    <a:lnTo>
                      <a:pt x="247" y="231"/>
                    </a:lnTo>
                    <a:lnTo>
                      <a:pt x="255" y="223"/>
                    </a:lnTo>
                    <a:lnTo>
                      <a:pt x="255" y="190"/>
                    </a:lnTo>
                    <a:lnTo>
                      <a:pt x="247" y="165"/>
                    </a:lnTo>
                    <a:lnTo>
                      <a:pt x="247" y="141"/>
                    </a:lnTo>
                    <a:lnTo>
                      <a:pt x="238" y="108"/>
                    </a:lnTo>
                    <a:lnTo>
                      <a:pt x="221" y="83"/>
                    </a:lnTo>
                    <a:lnTo>
                      <a:pt x="204" y="66"/>
                    </a:lnTo>
                    <a:lnTo>
                      <a:pt x="179" y="42"/>
                    </a:lnTo>
                    <a:lnTo>
                      <a:pt x="153" y="25"/>
                    </a:lnTo>
                    <a:lnTo>
                      <a:pt x="136" y="17"/>
                    </a:lnTo>
                    <a:lnTo>
                      <a:pt x="119" y="9"/>
                    </a:lnTo>
                    <a:lnTo>
                      <a:pt x="94" y="9"/>
                    </a:lnTo>
                    <a:lnTo>
                      <a:pt x="77" y="0"/>
                    </a:lnTo>
                    <a:lnTo>
                      <a:pt x="85" y="0"/>
                    </a:lnTo>
                    <a:lnTo>
                      <a:pt x="119" y="0"/>
                    </a:lnTo>
                    <a:lnTo>
                      <a:pt x="153" y="9"/>
                    </a:lnTo>
                    <a:lnTo>
                      <a:pt x="179" y="25"/>
                    </a:lnTo>
                    <a:lnTo>
                      <a:pt x="213" y="42"/>
                    </a:lnTo>
                    <a:lnTo>
                      <a:pt x="230" y="66"/>
                    </a:lnTo>
                    <a:lnTo>
                      <a:pt x="247" y="91"/>
                    </a:lnTo>
                    <a:lnTo>
                      <a:pt x="255" y="116"/>
                    </a:lnTo>
                    <a:lnTo>
                      <a:pt x="264" y="141"/>
                    </a:lnTo>
                    <a:lnTo>
                      <a:pt x="264" y="190"/>
                    </a:lnTo>
                    <a:lnTo>
                      <a:pt x="255" y="248"/>
                    </a:lnTo>
                    <a:lnTo>
                      <a:pt x="221" y="248"/>
                    </a:lnTo>
                    <a:lnTo>
                      <a:pt x="196" y="248"/>
                    </a:lnTo>
                    <a:lnTo>
                      <a:pt x="153" y="248"/>
                    </a:lnTo>
                    <a:lnTo>
                      <a:pt x="128" y="240"/>
                    </a:lnTo>
                    <a:lnTo>
                      <a:pt x="94" y="231"/>
                    </a:lnTo>
                    <a:lnTo>
                      <a:pt x="68" y="215"/>
                    </a:lnTo>
                    <a:lnTo>
                      <a:pt x="43" y="190"/>
                    </a:lnTo>
                    <a:lnTo>
                      <a:pt x="17" y="165"/>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2" name="Freeform 8"/>
              <p:cNvSpPr>
                <a:spLocks/>
              </p:cNvSpPr>
              <p:nvPr/>
            </p:nvSpPr>
            <p:spPr bwMode="auto">
              <a:xfrm>
                <a:off x="8726" y="15674"/>
                <a:ext cx="272" cy="215"/>
              </a:xfrm>
              <a:custGeom>
                <a:avLst/>
                <a:gdLst>
                  <a:gd name="T0" fmla="*/ 51 w 272"/>
                  <a:gd name="T1" fmla="*/ 182 h 215"/>
                  <a:gd name="T2" fmla="*/ 8 w 272"/>
                  <a:gd name="T3" fmla="*/ 165 h 215"/>
                  <a:gd name="T4" fmla="*/ 25 w 272"/>
                  <a:gd name="T5" fmla="*/ 132 h 215"/>
                  <a:gd name="T6" fmla="*/ 51 w 272"/>
                  <a:gd name="T7" fmla="*/ 107 h 215"/>
                  <a:gd name="T8" fmla="*/ 25 w 272"/>
                  <a:gd name="T9" fmla="*/ 74 h 215"/>
                  <a:gd name="T10" fmla="*/ 8 w 272"/>
                  <a:gd name="T11" fmla="*/ 41 h 215"/>
                  <a:gd name="T12" fmla="*/ 42 w 272"/>
                  <a:gd name="T13" fmla="*/ 25 h 215"/>
                  <a:gd name="T14" fmla="*/ 102 w 272"/>
                  <a:gd name="T15" fmla="*/ 17 h 215"/>
                  <a:gd name="T16" fmla="*/ 195 w 272"/>
                  <a:gd name="T17" fmla="*/ 25 h 215"/>
                  <a:gd name="T18" fmla="*/ 263 w 272"/>
                  <a:gd name="T19" fmla="*/ 0 h 215"/>
                  <a:gd name="T20" fmla="*/ 255 w 272"/>
                  <a:gd name="T21" fmla="*/ 17 h 215"/>
                  <a:gd name="T22" fmla="*/ 238 w 272"/>
                  <a:gd name="T23" fmla="*/ 25 h 215"/>
                  <a:gd name="T24" fmla="*/ 238 w 272"/>
                  <a:gd name="T25" fmla="*/ 41 h 215"/>
                  <a:gd name="T26" fmla="*/ 238 w 272"/>
                  <a:gd name="T27" fmla="*/ 50 h 215"/>
                  <a:gd name="T28" fmla="*/ 212 w 272"/>
                  <a:gd name="T29" fmla="*/ 33 h 215"/>
                  <a:gd name="T30" fmla="*/ 187 w 272"/>
                  <a:gd name="T31" fmla="*/ 33 h 215"/>
                  <a:gd name="T32" fmla="*/ 204 w 272"/>
                  <a:gd name="T33" fmla="*/ 50 h 215"/>
                  <a:gd name="T34" fmla="*/ 221 w 272"/>
                  <a:gd name="T35" fmla="*/ 74 h 215"/>
                  <a:gd name="T36" fmla="*/ 195 w 272"/>
                  <a:gd name="T37" fmla="*/ 74 h 215"/>
                  <a:gd name="T38" fmla="*/ 153 w 272"/>
                  <a:gd name="T39" fmla="*/ 41 h 215"/>
                  <a:gd name="T40" fmla="*/ 127 w 272"/>
                  <a:gd name="T41" fmla="*/ 41 h 215"/>
                  <a:gd name="T42" fmla="*/ 144 w 272"/>
                  <a:gd name="T43" fmla="*/ 58 h 215"/>
                  <a:gd name="T44" fmla="*/ 170 w 272"/>
                  <a:gd name="T45" fmla="*/ 83 h 215"/>
                  <a:gd name="T46" fmla="*/ 85 w 272"/>
                  <a:gd name="T47" fmla="*/ 41 h 215"/>
                  <a:gd name="T48" fmla="*/ 51 w 272"/>
                  <a:gd name="T49" fmla="*/ 33 h 215"/>
                  <a:gd name="T50" fmla="*/ 51 w 272"/>
                  <a:gd name="T51" fmla="*/ 50 h 215"/>
                  <a:gd name="T52" fmla="*/ 68 w 272"/>
                  <a:gd name="T53" fmla="*/ 50 h 215"/>
                  <a:gd name="T54" fmla="*/ 110 w 272"/>
                  <a:gd name="T55" fmla="*/ 66 h 215"/>
                  <a:gd name="T56" fmla="*/ 127 w 272"/>
                  <a:gd name="T57" fmla="*/ 99 h 215"/>
                  <a:gd name="T58" fmla="*/ 110 w 272"/>
                  <a:gd name="T59" fmla="*/ 91 h 215"/>
                  <a:gd name="T60" fmla="*/ 85 w 272"/>
                  <a:gd name="T61" fmla="*/ 74 h 215"/>
                  <a:gd name="T62" fmla="*/ 59 w 272"/>
                  <a:gd name="T63" fmla="*/ 99 h 215"/>
                  <a:gd name="T64" fmla="*/ 59 w 272"/>
                  <a:gd name="T65" fmla="*/ 132 h 215"/>
                  <a:gd name="T66" fmla="*/ 93 w 272"/>
                  <a:gd name="T67" fmla="*/ 132 h 215"/>
                  <a:gd name="T68" fmla="*/ 127 w 272"/>
                  <a:gd name="T69" fmla="*/ 116 h 215"/>
                  <a:gd name="T70" fmla="*/ 127 w 272"/>
                  <a:gd name="T71" fmla="*/ 132 h 215"/>
                  <a:gd name="T72" fmla="*/ 51 w 272"/>
                  <a:gd name="T73" fmla="*/ 157 h 215"/>
                  <a:gd name="T74" fmla="*/ 42 w 272"/>
                  <a:gd name="T75" fmla="*/ 173 h 215"/>
                  <a:gd name="T76" fmla="*/ 85 w 272"/>
                  <a:gd name="T77" fmla="*/ 173 h 215"/>
                  <a:gd name="T78" fmla="*/ 144 w 272"/>
                  <a:gd name="T79" fmla="*/ 140 h 215"/>
                  <a:gd name="T80" fmla="*/ 187 w 272"/>
                  <a:gd name="T81" fmla="*/ 124 h 215"/>
                  <a:gd name="T82" fmla="*/ 170 w 272"/>
                  <a:gd name="T83" fmla="*/ 140 h 215"/>
                  <a:gd name="T84" fmla="*/ 144 w 272"/>
                  <a:gd name="T85" fmla="*/ 157 h 215"/>
                  <a:gd name="T86" fmla="*/ 153 w 272"/>
                  <a:gd name="T87" fmla="*/ 165 h 215"/>
                  <a:gd name="T88" fmla="*/ 212 w 272"/>
                  <a:gd name="T89" fmla="*/ 124 h 215"/>
                  <a:gd name="T90" fmla="*/ 229 w 272"/>
                  <a:gd name="T91" fmla="*/ 132 h 215"/>
                  <a:gd name="T92" fmla="*/ 212 w 272"/>
                  <a:gd name="T93" fmla="*/ 149 h 215"/>
                  <a:gd name="T94" fmla="*/ 204 w 272"/>
                  <a:gd name="T95" fmla="*/ 173 h 215"/>
                  <a:gd name="T96" fmla="*/ 238 w 272"/>
                  <a:gd name="T97" fmla="*/ 157 h 215"/>
                  <a:gd name="T98" fmla="*/ 229 w 272"/>
                  <a:gd name="T99" fmla="*/ 182 h 215"/>
                  <a:gd name="T100" fmla="*/ 255 w 272"/>
                  <a:gd name="T101" fmla="*/ 190 h 215"/>
                  <a:gd name="T102" fmla="*/ 272 w 272"/>
                  <a:gd name="T103" fmla="*/ 206 h 215"/>
                  <a:gd name="T104" fmla="*/ 263 w 272"/>
                  <a:gd name="T105" fmla="*/ 215 h 215"/>
                  <a:gd name="T106" fmla="*/ 221 w 272"/>
                  <a:gd name="T107" fmla="*/ 182 h 215"/>
                  <a:gd name="T108" fmla="*/ 170 w 272"/>
                  <a:gd name="T109" fmla="*/ 173 h 215"/>
                  <a:gd name="T110" fmla="*/ 68 w 272"/>
                  <a:gd name="T111" fmla="*/ 182 h 21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72" h="215">
                    <a:moveTo>
                      <a:pt x="68" y="182"/>
                    </a:moveTo>
                    <a:lnTo>
                      <a:pt x="51" y="182"/>
                    </a:lnTo>
                    <a:lnTo>
                      <a:pt x="25" y="182"/>
                    </a:lnTo>
                    <a:lnTo>
                      <a:pt x="8" y="165"/>
                    </a:lnTo>
                    <a:lnTo>
                      <a:pt x="0" y="149"/>
                    </a:lnTo>
                    <a:lnTo>
                      <a:pt x="25" y="132"/>
                    </a:lnTo>
                    <a:lnTo>
                      <a:pt x="42" y="124"/>
                    </a:lnTo>
                    <a:lnTo>
                      <a:pt x="51" y="107"/>
                    </a:lnTo>
                    <a:lnTo>
                      <a:pt x="42" y="91"/>
                    </a:lnTo>
                    <a:lnTo>
                      <a:pt x="25" y="74"/>
                    </a:lnTo>
                    <a:lnTo>
                      <a:pt x="0" y="58"/>
                    </a:lnTo>
                    <a:lnTo>
                      <a:pt x="8" y="41"/>
                    </a:lnTo>
                    <a:lnTo>
                      <a:pt x="17" y="33"/>
                    </a:lnTo>
                    <a:lnTo>
                      <a:pt x="42" y="25"/>
                    </a:lnTo>
                    <a:lnTo>
                      <a:pt x="76" y="17"/>
                    </a:lnTo>
                    <a:lnTo>
                      <a:pt x="102" y="17"/>
                    </a:lnTo>
                    <a:lnTo>
                      <a:pt x="161" y="25"/>
                    </a:lnTo>
                    <a:lnTo>
                      <a:pt x="195" y="25"/>
                    </a:lnTo>
                    <a:lnTo>
                      <a:pt x="221" y="17"/>
                    </a:lnTo>
                    <a:lnTo>
                      <a:pt x="263" y="0"/>
                    </a:lnTo>
                    <a:lnTo>
                      <a:pt x="263" y="8"/>
                    </a:lnTo>
                    <a:lnTo>
                      <a:pt x="255" y="17"/>
                    </a:lnTo>
                    <a:lnTo>
                      <a:pt x="238" y="17"/>
                    </a:lnTo>
                    <a:lnTo>
                      <a:pt x="238" y="25"/>
                    </a:lnTo>
                    <a:lnTo>
                      <a:pt x="229" y="25"/>
                    </a:lnTo>
                    <a:lnTo>
                      <a:pt x="238" y="41"/>
                    </a:lnTo>
                    <a:lnTo>
                      <a:pt x="238" y="50"/>
                    </a:lnTo>
                    <a:lnTo>
                      <a:pt x="221" y="41"/>
                    </a:lnTo>
                    <a:lnTo>
                      <a:pt x="212" y="33"/>
                    </a:lnTo>
                    <a:lnTo>
                      <a:pt x="195" y="33"/>
                    </a:lnTo>
                    <a:lnTo>
                      <a:pt x="187" y="33"/>
                    </a:lnTo>
                    <a:lnTo>
                      <a:pt x="204" y="50"/>
                    </a:lnTo>
                    <a:lnTo>
                      <a:pt x="212" y="66"/>
                    </a:lnTo>
                    <a:lnTo>
                      <a:pt x="221" y="74"/>
                    </a:lnTo>
                    <a:lnTo>
                      <a:pt x="212" y="74"/>
                    </a:lnTo>
                    <a:lnTo>
                      <a:pt x="195" y="74"/>
                    </a:lnTo>
                    <a:lnTo>
                      <a:pt x="178" y="58"/>
                    </a:lnTo>
                    <a:lnTo>
                      <a:pt x="153" y="41"/>
                    </a:lnTo>
                    <a:lnTo>
                      <a:pt x="144" y="41"/>
                    </a:lnTo>
                    <a:lnTo>
                      <a:pt x="127" y="41"/>
                    </a:lnTo>
                    <a:lnTo>
                      <a:pt x="136" y="50"/>
                    </a:lnTo>
                    <a:lnTo>
                      <a:pt x="144" y="58"/>
                    </a:lnTo>
                    <a:lnTo>
                      <a:pt x="170" y="74"/>
                    </a:lnTo>
                    <a:lnTo>
                      <a:pt x="170" y="83"/>
                    </a:lnTo>
                    <a:lnTo>
                      <a:pt x="119" y="50"/>
                    </a:lnTo>
                    <a:lnTo>
                      <a:pt x="85" y="41"/>
                    </a:lnTo>
                    <a:lnTo>
                      <a:pt x="51" y="33"/>
                    </a:lnTo>
                    <a:lnTo>
                      <a:pt x="42" y="41"/>
                    </a:lnTo>
                    <a:lnTo>
                      <a:pt x="51" y="50"/>
                    </a:lnTo>
                    <a:lnTo>
                      <a:pt x="59" y="50"/>
                    </a:lnTo>
                    <a:lnTo>
                      <a:pt x="68" y="50"/>
                    </a:lnTo>
                    <a:lnTo>
                      <a:pt x="76" y="58"/>
                    </a:lnTo>
                    <a:lnTo>
                      <a:pt x="110" y="66"/>
                    </a:lnTo>
                    <a:lnTo>
                      <a:pt x="136" y="99"/>
                    </a:lnTo>
                    <a:lnTo>
                      <a:pt x="127" y="99"/>
                    </a:lnTo>
                    <a:lnTo>
                      <a:pt x="110" y="91"/>
                    </a:lnTo>
                    <a:lnTo>
                      <a:pt x="102" y="83"/>
                    </a:lnTo>
                    <a:lnTo>
                      <a:pt x="85" y="74"/>
                    </a:lnTo>
                    <a:lnTo>
                      <a:pt x="68" y="83"/>
                    </a:lnTo>
                    <a:lnTo>
                      <a:pt x="59" y="99"/>
                    </a:lnTo>
                    <a:lnTo>
                      <a:pt x="59" y="116"/>
                    </a:lnTo>
                    <a:lnTo>
                      <a:pt x="59" y="132"/>
                    </a:lnTo>
                    <a:lnTo>
                      <a:pt x="76" y="140"/>
                    </a:lnTo>
                    <a:lnTo>
                      <a:pt x="93" y="132"/>
                    </a:lnTo>
                    <a:lnTo>
                      <a:pt x="119" y="116"/>
                    </a:lnTo>
                    <a:lnTo>
                      <a:pt x="127" y="116"/>
                    </a:lnTo>
                    <a:lnTo>
                      <a:pt x="144" y="116"/>
                    </a:lnTo>
                    <a:lnTo>
                      <a:pt x="127" y="132"/>
                    </a:lnTo>
                    <a:lnTo>
                      <a:pt x="102" y="149"/>
                    </a:lnTo>
                    <a:lnTo>
                      <a:pt x="51" y="157"/>
                    </a:lnTo>
                    <a:lnTo>
                      <a:pt x="42" y="165"/>
                    </a:lnTo>
                    <a:lnTo>
                      <a:pt x="42" y="173"/>
                    </a:lnTo>
                    <a:lnTo>
                      <a:pt x="59" y="173"/>
                    </a:lnTo>
                    <a:lnTo>
                      <a:pt x="85" y="173"/>
                    </a:lnTo>
                    <a:lnTo>
                      <a:pt x="119" y="157"/>
                    </a:lnTo>
                    <a:lnTo>
                      <a:pt x="144" y="140"/>
                    </a:lnTo>
                    <a:lnTo>
                      <a:pt x="178" y="116"/>
                    </a:lnTo>
                    <a:lnTo>
                      <a:pt x="187" y="124"/>
                    </a:lnTo>
                    <a:lnTo>
                      <a:pt x="178" y="132"/>
                    </a:lnTo>
                    <a:lnTo>
                      <a:pt x="170" y="140"/>
                    </a:lnTo>
                    <a:lnTo>
                      <a:pt x="153" y="149"/>
                    </a:lnTo>
                    <a:lnTo>
                      <a:pt x="144" y="157"/>
                    </a:lnTo>
                    <a:lnTo>
                      <a:pt x="144" y="165"/>
                    </a:lnTo>
                    <a:lnTo>
                      <a:pt x="153" y="165"/>
                    </a:lnTo>
                    <a:lnTo>
                      <a:pt x="187" y="149"/>
                    </a:lnTo>
                    <a:lnTo>
                      <a:pt x="212" y="124"/>
                    </a:lnTo>
                    <a:lnTo>
                      <a:pt x="221" y="124"/>
                    </a:lnTo>
                    <a:lnTo>
                      <a:pt x="229" y="132"/>
                    </a:lnTo>
                    <a:lnTo>
                      <a:pt x="221" y="140"/>
                    </a:lnTo>
                    <a:lnTo>
                      <a:pt x="212" y="149"/>
                    </a:lnTo>
                    <a:lnTo>
                      <a:pt x="195" y="157"/>
                    </a:lnTo>
                    <a:lnTo>
                      <a:pt x="204" y="173"/>
                    </a:lnTo>
                    <a:lnTo>
                      <a:pt x="221" y="165"/>
                    </a:lnTo>
                    <a:lnTo>
                      <a:pt x="238" y="157"/>
                    </a:lnTo>
                    <a:lnTo>
                      <a:pt x="255" y="157"/>
                    </a:lnTo>
                    <a:lnTo>
                      <a:pt x="229" y="182"/>
                    </a:lnTo>
                    <a:lnTo>
                      <a:pt x="238" y="190"/>
                    </a:lnTo>
                    <a:lnTo>
                      <a:pt x="255" y="190"/>
                    </a:lnTo>
                    <a:lnTo>
                      <a:pt x="263" y="198"/>
                    </a:lnTo>
                    <a:lnTo>
                      <a:pt x="272" y="206"/>
                    </a:lnTo>
                    <a:lnTo>
                      <a:pt x="263" y="215"/>
                    </a:lnTo>
                    <a:lnTo>
                      <a:pt x="246" y="198"/>
                    </a:lnTo>
                    <a:lnTo>
                      <a:pt x="221" y="182"/>
                    </a:lnTo>
                    <a:lnTo>
                      <a:pt x="195" y="182"/>
                    </a:lnTo>
                    <a:lnTo>
                      <a:pt x="170" y="173"/>
                    </a:lnTo>
                    <a:lnTo>
                      <a:pt x="119" y="182"/>
                    </a:lnTo>
                    <a:lnTo>
                      <a:pt x="68" y="182"/>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3" name="Freeform 9"/>
              <p:cNvSpPr>
                <a:spLocks/>
              </p:cNvSpPr>
              <p:nvPr/>
            </p:nvSpPr>
            <p:spPr bwMode="auto">
              <a:xfrm>
                <a:off x="9006" y="15847"/>
                <a:ext cx="34" cy="33"/>
              </a:xfrm>
              <a:custGeom>
                <a:avLst/>
                <a:gdLst>
                  <a:gd name="T0" fmla="*/ 0 w 34"/>
                  <a:gd name="T1" fmla="*/ 17 h 33"/>
                  <a:gd name="T2" fmla="*/ 9 w 34"/>
                  <a:gd name="T3" fmla="*/ 9 h 33"/>
                  <a:gd name="T4" fmla="*/ 17 w 34"/>
                  <a:gd name="T5" fmla="*/ 0 h 33"/>
                  <a:gd name="T6" fmla="*/ 26 w 34"/>
                  <a:gd name="T7" fmla="*/ 9 h 33"/>
                  <a:gd name="T8" fmla="*/ 34 w 34"/>
                  <a:gd name="T9" fmla="*/ 17 h 33"/>
                  <a:gd name="T10" fmla="*/ 34 w 34"/>
                  <a:gd name="T11" fmla="*/ 25 h 33"/>
                  <a:gd name="T12" fmla="*/ 26 w 34"/>
                  <a:gd name="T13" fmla="*/ 33 h 33"/>
                  <a:gd name="T14" fmla="*/ 9 w 34"/>
                  <a:gd name="T15" fmla="*/ 25 h 33"/>
                  <a:gd name="T16" fmla="*/ 0 w 34"/>
                  <a:gd name="T17" fmla="*/ 17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33">
                    <a:moveTo>
                      <a:pt x="0" y="17"/>
                    </a:moveTo>
                    <a:lnTo>
                      <a:pt x="9" y="9"/>
                    </a:lnTo>
                    <a:lnTo>
                      <a:pt x="17" y="0"/>
                    </a:lnTo>
                    <a:lnTo>
                      <a:pt x="26" y="9"/>
                    </a:lnTo>
                    <a:lnTo>
                      <a:pt x="34" y="17"/>
                    </a:lnTo>
                    <a:lnTo>
                      <a:pt x="34" y="25"/>
                    </a:lnTo>
                    <a:lnTo>
                      <a:pt x="26" y="33"/>
                    </a:lnTo>
                    <a:lnTo>
                      <a:pt x="9" y="25"/>
                    </a:lnTo>
                    <a:lnTo>
                      <a:pt x="0" y="17"/>
                    </a:lnTo>
                    <a:close/>
                  </a:path>
                </a:pathLst>
              </a:custGeom>
              <a:solidFill>
                <a:srgbClr val="F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4" name="Freeform 10"/>
              <p:cNvSpPr>
                <a:spLocks/>
              </p:cNvSpPr>
              <p:nvPr/>
            </p:nvSpPr>
            <p:spPr bwMode="auto">
              <a:xfrm>
                <a:off x="9049" y="15839"/>
                <a:ext cx="1664" cy="25"/>
              </a:xfrm>
              <a:custGeom>
                <a:avLst/>
                <a:gdLst>
                  <a:gd name="T0" fmla="*/ 25 w 1664"/>
                  <a:gd name="T1" fmla="*/ 17 h 25"/>
                  <a:gd name="T2" fmla="*/ 0 w 1664"/>
                  <a:gd name="T3" fmla="*/ 0 h 25"/>
                  <a:gd name="T4" fmla="*/ 8 w 1664"/>
                  <a:gd name="T5" fmla="*/ 0 h 25"/>
                  <a:gd name="T6" fmla="*/ 17 w 1664"/>
                  <a:gd name="T7" fmla="*/ 0 h 25"/>
                  <a:gd name="T8" fmla="*/ 25 w 1664"/>
                  <a:gd name="T9" fmla="*/ 0 h 25"/>
                  <a:gd name="T10" fmla="*/ 51 w 1664"/>
                  <a:gd name="T11" fmla="*/ 0 h 25"/>
                  <a:gd name="T12" fmla="*/ 85 w 1664"/>
                  <a:gd name="T13" fmla="*/ 0 h 25"/>
                  <a:gd name="T14" fmla="*/ 119 w 1664"/>
                  <a:gd name="T15" fmla="*/ 0 h 25"/>
                  <a:gd name="T16" fmla="*/ 161 w 1664"/>
                  <a:gd name="T17" fmla="*/ 0 h 25"/>
                  <a:gd name="T18" fmla="*/ 212 w 1664"/>
                  <a:gd name="T19" fmla="*/ 0 h 25"/>
                  <a:gd name="T20" fmla="*/ 271 w 1664"/>
                  <a:gd name="T21" fmla="*/ 0 h 25"/>
                  <a:gd name="T22" fmla="*/ 331 w 1664"/>
                  <a:gd name="T23" fmla="*/ 0 h 25"/>
                  <a:gd name="T24" fmla="*/ 399 w 1664"/>
                  <a:gd name="T25" fmla="*/ 0 h 25"/>
                  <a:gd name="T26" fmla="*/ 535 w 1664"/>
                  <a:gd name="T27" fmla="*/ 0 h 25"/>
                  <a:gd name="T28" fmla="*/ 679 w 1664"/>
                  <a:gd name="T29" fmla="*/ 0 h 25"/>
                  <a:gd name="T30" fmla="*/ 840 w 1664"/>
                  <a:gd name="T31" fmla="*/ 0 h 25"/>
                  <a:gd name="T32" fmla="*/ 993 w 1664"/>
                  <a:gd name="T33" fmla="*/ 0 h 25"/>
                  <a:gd name="T34" fmla="*/ 1138 w 1664"/>
                  <a:gd name="T35" fmla="*/ 0 h 25"/>
                  <a:gd name="T36" fmla="*/ 1282 w 1664"/>
                  <a:gd name="T37" fmla="*/ 0 h 25"/>
                  <a:gd name="T38" fmla="*/ 1342 w 1664"/>
                  <a:gd name="T39" fmla="*/ 0 h 25"/>
                  <a:gd name="T40" fmla="*/ 1410 w 1664"/>
                  <a:gd name="T41" fmla="*/ 0 h 25"/>
                  <a:gd name="T42" fmla="*/ 1460 w 1664"/>
                  <a:gd name="T43" fmla="*/ 0 h 25"/>
                  <a:gd name="T44" fmla="*/ 1511 w 1664"/>
                  <a:gd name="T45" fmla="*/ 0 h 25"/>
                  <a:gd name="T46" fmla="*/ 1554 w 1664"/>
                  <a:gd name="T47" fmla="*/ 0 h 25"/>
                  <a:gd name="T48" fmla="*/ 1596 w 1664"/>
                  <a:gd name="T49" fmla="*/ 0 h 25"/>
                  <a:gd name="T50" fmla="*/ 1622 w 1664"/>
                  <a:gd name="T51" fmla="*/ 0 h 25"/>
                  <a:gd name="T52" fmla="*/ 1647 w 1664"/>
                  <a:gd name="T53" fmla="*/ 0 h 25"/>
                  <a:gd name="T54" fmla="*/ 1664 w 1664"/>
                  <a:gd name="T55" fmla="*/ 0 h 25"/>
                  <a:gd name="T56" fmla="*/ 1664 w 1664"/>
                  <a:gd name="T57" fmla="*/ 0 h 25"/>
                  <a:gd name="T58" fmla="*/ 1664 w 1664"/>
                  <a:gd name="T59" fmla="*/ 17 h 25"/>
                  <a:gd name="T60" fmla="*/ 1656 w 1664"/>
                  <a:gd name="T61" fmla="*/ 25 h 25"/>
                  <a:gd name="T62" fmla="*/ 25 w 1664"/>
                  <a:gd name="T63" fmla="*/ 17 h 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664" h="25">
                    <a:moveTo>
                      <a:pt x="25" y="17"/>
                    </a:moveTo>
                    <a:lnTo>
                      <a:pt x="0" y="0"/>
                    </a:lnTo>
                    <a:lnTo>
                      <a:pt x="8" y="0"/>
                    </a:lnTo>
                    <a:lnTo>
                      <a:pt x="17" y="0"/>
                    </a:lnTo>
                    <a:lnTo>
                      <a:pt x="25" y="0"/>
                    </a:lnTo>
                    <a:lnTo>
                      <a:pt x="51" y="0"/>
                    </a:lnTo>
                    <a:lnTo>
                      <a:pt x="85" y="0"/>
                    </a:lnTo>
                    <a:lnTo>
                      <a:pt x="119" y="0"/>
                    </a:lnTo>
                    <a:lnTo>
                      <a:pt x="161" y="0"/>
                    </a:lnTo>
                    <a:lnTo>
                      <a:pt x="212" y="0"/>
                    </a:lnTo>
                    <a:lnTo>
                      <a:pt x="271" y="0"/>
                    </a:lnTo>
                    <a:lnTo>
                      <a:pt x="331" y="0"/>
                    </a:lnTo>
                    <a:lnTo>
                      <a:pt x="399" y="0"/>
                    </a:lnTo>
                    <a:lnTo>
                      <a:pt x="535" y="0"/>
                    </a:lnTo>
                    <a:lnTo>
                      <a:pt x="679" y="0"/>
                    </a:lnTo>
                    <a:lnTo>
                      <a:pt x="840" y="0"/>
                    </a:lnTo>
                    <a:lnTo>
                      <a:pt x="993" y="0"/>
                    </a:lnTo>
                    <a:lnTo>
                      <a:pt x="1138" y="0"/>
                    </a:lnTo>
                    <a:lnTo>
                      <a:pt x="1282" y="0"/>
                    </a:lnTo>
                    <a:lnTo>
                      <a:pt x="1342" y="0"/>
                    </a:lnTo>
                    <a:lnTo>
                      <a:pt x="1410" y="0"/>
                    </a:lnTo>
                    <a:lnTo>
                      <a:pt x="1460" y="0"/>
                    </a:lnTo>
                    <a:lnTo>
                      <a:pt x="1511" y="0"/>
                    </a:lnTo>
                    <a:lnTo>
                      <a:pt x="1554" y="0"/>
                    </a:lnTo>
                    <a:lnTo>
                      <a:pt x="1596" y="0"/>
                    </a:lnTo>
                    <a:lnTo>
                      <a:pt x="1622" y="0"/>
                    </a:lnTo>
                    <a:lnTo>
                      <a:pt x="1647" y="0"/>
                    </a:lnTo>
                    <a:lnTo>
                      <a:pt x="1664" y="0"/>
                    </a:lnTo>
                    <a:lnTo>
                      <a:pt x="1664" y="17"/>
                    </a:lnTo>
                    <a:lnTo>
                      <a:pt x="1656" y="25"/>
                    </a:lnTo>
                    <a:lnTo>
                      <a:pt x="25" y="17"/>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5" name="Freeform 11"/>
              <p:cNvSpPr>
                <a:spLocks/>
              </p:cNvSpPr>
              <p:nvPr/>
            </p:nvSpPr>
            <p:spPr bwMode="auto">
              <a:xfrm>
                <a:off x="10849" y="15682"/>
                <a:ext cx="187" cy="182"/>
              </a:xfrm>
              <a:custGeom>
                <a:avLst/>
                <a:gdLst>
                  <a:gd name="T0" fmla="*/ 145 w 187"/>
                  <a:gd name="T1" fmla="*/ 157 h 182"/>
                  <a:gd name="T2" fmla="*/ 153 w 187"/>
                  <a:gd name="T3" fmla="*/ 174 h 182"/>
                  <a:gd name="T4" fmla="*/ 128 w 187"/>
                  <a:gd name="T5" fmla="*/ 141 h 182"/>
                  <a:gd name="T6" fmla="*/ 119 w 187"/>
                  <a:gd name="T7" fmla="*/ 149 h 182"/>
                  <a:gd name="T8" fmla="*/ 111 w 187"/>
                  <a:gd name="T9" fmla="*/ 124 h 182"/>
                  <a:gd name="T10" fmla="*/ 94 w 187"/>
                  <a:gd name="T11" fmla="*/ 124 h 182"/>
                  <a:gd name="T12" fmla="*/ 77 w 187"/>
                  <a:gd name="T13" fmla="*/ 108 h 182"/>
                  <a:gd name="T14" fmla="*/ 68 w 187"/>
                  <a:gd name="T15" fmla="*/ 124 h 182"/>
                  <a:gd name="T16" fmla="*/ 60 w 187"/>
                  <a:gd name="T17" fmla="*/ 91 h 182"/>
                  <a:gd name="T18" fmla="*/ 51 w 187"/>
                  <a:gd name="T19" fmla="*/ 83 h 182"/>
                  <a:gd name="T20" fmla="*/ 34 w 187"/>
                  <a:gd name="T21" fmla="*/ 75 h 182"/>
                  <a:gd name="T22" fmla="*/ 17 w 187"/>
                  <a:gd name="T23" fmla="*/ 75 h 182"/>
                  <a:gd name="T24" fmla="*/ 26 w 187"/>
                  <a:gd name="T25" fmla="*/ 99 h 182"/>
                  <a:gd name="T26" fmla="*/ 26 w 187"/>
                  <a:gd name="T27" fmla="*/ 116 h 182"/>
                  <a:gd name="T28" fmla="*/ 0 w 187"/>
                  <a:gd name="T29" fmla="*/ 83 h 182"/>
                  <a:gd name="T30" fmla="*/ 0 w 187"/>
                  <a:gd name="T31" fmla="*/ 42 h 182"/>
                  <a:gd name="T32" fmla="*/ 51 w 187"/>
                  <a:gd name="T33" fmla="*/ 58 h 182"/>
                  <a:gd name="T34" fmla="*/ 60 w 187"/>
                  <a:gd name="T35" fmla="*/ 0 h 182"/>
                  <a:gd name="T36" fmla="*/ 128 w 187"/>
                  <a:gd name="T37" fmla="*/ 25 h 182"/>
                  <a:gd name="T38" fmla="*/ 102 w 187"/>
                  <a:gd name="T39" fmla="*/ 33 h 182"/>
                  <a:gd name="T40" fmla="*/ 85 w 187"/>
                  <a:gd name="T41" fmla="*/ 33 h 182"/>
                  <a:gd name="T42" fmla="*/ 94 w 187"/>
                  <a:gd name="T43" fmla="*/ 42 h 182"/>
                  <a:gd name="T44" fmla="*/ 153 w 187"/>
                  <a:gd name="T45" fmla="*/ 50 h 182"/>
                  <a:gd name="T46" fmla="*/ 136 w 187"/>
                  <a:gd name="T47" fmla="*/ 58 h 182"/>
                  <a:gd name="T48" fmla="*/ 119 w 187"/>
                  <a:gd name="T49" fmla="*/ 58 h 182"/>
                  <a:gd name="T50" fmla="*/ 111 w 187"/>
                  <a:gd name="T51" fmla="*/ 66 h 182"/>
                  <a:gd name="T52" fmla="*/ 119 w 187"/>
                  <a:gd name="T53" fmla="*/ 75 h 182"/>
                  <a:gd name="T54" fmla="*/ 128 w 187"/>
                  <a:gd name="T55" fmla="*/ 83 h 182"/>
                  <a:gd name="T56" fmla="*/ 170 w 187"/>
                  <a:gd name="T57" fmla="*/ 99 h 182"/>
                  <a:gd name="T58" fmla="*/ 187 w 187"/>
                  <a:gd name="T59" fmla="*/ 99 h 182"/>
                  <a:gd name="T60" fmla="*/ 153 w 187"/>
                  <a:gd name="T61" fmla="*/ 99 h 182"/>
                  <a:gd name="T62" fmla="*/ 136 w 187"/>
                  <a:gd name="T63" fmla="*/ 99 h 182"/>
                  <a:gd name="T64" fmla="*/ 136 w 187"/>
                  <a:gd name="T65" fmla="*/ 108 h 182"/>
                  <a:gd name="T66" fmla="*/ 187 w 187"/>
                  <a:gd name="T67" fmla="*/ 124 h 182"/>
                  <a:gd name="T68" fmla="*/ 179 w 187"/>
                  <a:gd name="T69" fmla="*/ 124 h 182"/>
                  <a:gd name="T70" fmla="*/ 145 w 187"/>
                  <a:gd name="T71" fmla="*/ 124 h 182"/>
                  <a:gd name="T72" fmla="*/ 145 w 187"/>
                  <a:gd name="T73" fmla="*/ 132 h 182"/>
                  <a:gd name="T74" fmla="*/ 179 w 187"/>
                  <a:gd name="T75" fmla="*/ 141 h 182"/>
                  <a:gd name="T76" fmla="*/ 187 w 187"/>
                  <a:gd name="T77" fmla="*/ 149 h 182"/>
                  <a:gd name="T78" fmla="*/ 179 w 187"/>
                  <a:gd name="T79" fmla="*/ 157 h 182"/>
                  <a:gd name="T80" fmla="*/ 187 w 187"/>
                  <a:gd name="T81" fmla="*/ 174 h 182"/>
                  <a:gd name="T82" fmla="*/ 187 w 187"/>
                  <a:gd name="T83" fmla="*/ 182 h 182"/>
                  <a:gd name="T84" fmla="*/ 170 w 187"/>
                  <a:gd name="T85" fmla="*/ 157 h 182"/>
                  <a:gd name="T86" fmla="*/ 153 w 187"/>
                  <a:gd name="T87" fmla="*/ 157 h 18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87" h="182">
                    <a:moveTo>
                      <a:pt x="153" y="157"/>
                    </a:moveTo>
                    <a:lnTo>
                      <a:pt x="145" y="157"/>
                    </a:lnTo>
                    <a:lnTo>
                      <a:pt x="153" y="165"/>
                    </a:lnTo>
                    <a:lnTo>
                      <a:pt x="153" y="174"/>
                    </a:lnTo>
                    <a:lnTo>
                      <a:pt x="145" y="157"/>
                    </a:lnTo>
                    <a:lnTo>
                      <a:pt x="128" y="141"/>
                    </a:lnTo>
                    <a:lnTo>
                      <a:pt x="119" y="141"/>
                    </a:lnTo>
                    <a:lnTo>
                      <a:pt x="119" y="149"/>
                    </a:lnTo>
                    <a:lnTo>
                      <a:pt x="111" y="132"/>
                    </a:lnTo>
                    <a:lnTo>
                      <a:pt x="111" y="124"/>
                    </a:lnTo>
                    <a:lnTo>
                      <a:pt x="102" y="124"/>
                    </a:lnTo>
                    <a:lnTo>
                      <a:pt x="94" y="124"/>
                    </a:lnTo>
                    <a:lnTo>
                      <a:pt x="77" y="108"/>
                    </a:lnTo>
                    <a:lnTo>
                      <a:pt x="68" y="116"/>
                    </a:lnTo>
                    <a:lnTo>
                      <a:pt x="68" y="124"/>
                    </a:lnTo>
                    <a:lnTo>
                      <a:pt x="68" y="108"/>
                    </a:lnTo>
                    <a:lnTo>
                      <a:pt x="60" y="91"/>
                    </a:lnTo>
                    <a:lnTo>
                      <a:pt x="51" y="83"/>
                    </a:lnTo>
                    <a:lnTo>
                      <a:pt x="43" y="83"/>
                    </a:lnTo>
                    <a:lnTo>
                      <a:pt x="34" y="75"/>
                    </a:lnTo>
                    <a:lnTo>
                      <a:pt x="26" y="66"/>
                    </a:lnTo>
                    <a:lnTo>
                      <a:pt x="17" y="75"/>
                    </a:lnTo>
                    <a:lnTo>
                      <a:pt x="17" y="83"/>
                    </a:lnTo>
                    <a:lnTo>
                      <a:pt x="26" y="99"/>
                    </a:lnTo>
                    <a:lnTo>
                      <a:pt x="26" y="108"/>
                    </a:lnTo>
                    <a:lnTo>
                      <a:pt x="26" y="116"/>
                    </a:lnTo>
                    <a:lnTo>
                      <a:pt x="17" y="99"/>
                    </a:lnTo>
                    <a:lnTo>
                      <a:pt x="0" y="83"/>
                    </a:lnTo>
                    <a:lnTo>
                      <a:pt x="0" y="50"/>
                    </a:lnTo>
                    <a:lnTo>
                      <a:pt x="0" y="42"/>
                    </a:lnTo>
                    <a:lnTo>
                      <a:pt x="34" y="58"/>
                    </a:lnTo>
                    <a:lnTo>
                      <a:pt x="51" y="58"/>
                    </a:lnTo>
                    <a:lnTo>
                      <a:pt x="60" y="58"/>
                    </a:lnTo>
                    <a:lnTo>
                      <a:pt x="60" y="0"/>
                    </a:lnTo>
                    <a:lnTo>
                      <a:pt x="94" y="0"/>
                    </a:lnTo>
                    <a:lnTo>
                      <a:pt x="128" y="25"/>
                    </a:lnTo>
                    <a:lnTo>
                      <a:pt x="119" y="33"/>
                    </a:lnTo>
                    <a:lnTo>
                      <a:pt x="102" y="33"/>
                    </a:lnTo>
                    <a:lnTo>
                      <a:pt x="85" y="33"/>
                    </a:lnTo>
                    <a:lnTo>
                      <a:pt x="85" y="42"/>
                    </a:lnTo>
                    <a:lnTo>
                      <a:pt x="94" y="42"/>
                    </a:lnTo>
                    <a:lnTo>
                      <a:pt x="145" y="42"/>
                    </a:lnTo>
                    <a:lnTo>
                      <a:pt x="153" y="50"/>
                    </a:lnTo>
                    <a:lnTo>
                      <a:pt x="145" y="58"/>
                    </a:lnTo>
                    <a:lnTo>
                      <a:pt x="136" y="58"/>
                    </a:lnTo>
                    <a:lnTo>
                      <a:pt x="128" y="58"/>
                    </a:lnTo>
                    <a:lnTo>
                      <a:pt x="119" y="58"/>
                    </a:lnTo>
                    <a:lnTo>
                      <a:pt x="111" y="58"/>
                    </a:lnTo>
                    <a:lnTo>
                      <a:pt x="111" y="66"/>
                    </a:lnTo>
                    <a:lnTo>
                      <a:pt x="119" y="75"/>
                    </a:lnTo>
                    <a:lnTo>
                      <a:pt x="128" y="83"/>
                    </a:lnTo>
                    <a:lnTo>
                      <a:pt x="136" y="91"/>
                    </a:lnTo>
                    <a:lnTo>
                      <a:pt x="170" y="99"/>
                    </a:lnTo>
                    <a:lnTo>
                      <a:pt x="187" y="99"/>
                    </a:lnTo>
                    <a:lnTo>
                      <a:pt x="170" y="99"/>
                    </a:lnTo>
                    <a:lnTo>
                      <a:pt x="153" y="99"/>
                    </a:lnTo>
                    <a:lnTo>
                      <a:pt x="136" y="91"/>
                    </a:lnTo>
                    <a:lnTo>
                      <a:pt x="136" y="99"/>
                    </a:lnTo>
                    <a:lnTo>
                      <a:pt x="128" y="108"/>
                    </a:lnTo>
                    <a:lnTo>
                      <a:pt x="136" y="108"/>
                    </a:lnTo>
                    <a:lnTo>
                      <a:pt x="153" y="116"/>
                    </a:lnTo>
                    <a:lnTo>
                      <a:pt x="187" y="124"/>
                    </a:lnTo>
                    <a:lnTo>
                      <a:pt x="179" y="124"/>
                    </a:lnTo>
                    <a:lnTo>
                      <a:pt x="153" y="116"/>
                    </a:lnTo>
                    <a:lnTo>
                      <a:pt x="145" y="124"/>
                    </a:lnTo>
                    <a:lnTo>
                      <a:pt x="136" y="124"/>
                    </a:lnTo>
                    <a:lnTo>
                      <a:pt x="145" y="132"/>
                    </a:lnTo>
                    <a:lnTo>
                      <a:pt x="153" y="132"/>
                    </a:lnTo>
                    <a:lnTo>
                      <a:pt x="179" y="141"/>
                    </a:lnTo>
                    <a:lnTo>
                      <a:pt x="187" y="141"/>
                    </a:lnTo>
                    <a:lnTo>
                      <a:pt x="187" y="149"/>
                    </a:lnTo>
                    <a:lnTo>
                      <a:pt x="179" y="157"/>
                    </a:lnTo>
                    <a:lnTo>
                      <a:pt x="187" y="165"/>
                    </a:lnTo>
                    <a:lnTo>
                      <a:pt x="187" y="174"/>
                    </a:lnTo>
                    <a:lnTo>
                      <a:pt x="187" y="182"/>
                    </a:lnTo>
                    <a:lnTo>
                      <a:pt x="179" y="174"/>
                    </a:lnTo>
                    <a:lnTo>
                      <a:pt x="170" y="157"/>
                    </a:lnTo>
                    <a:lnTo>
                      <a:pt x="162" y="157"/>
                    </a:lnTo>
                    <a:lnTo>
                      <a:pt x="153" y="157"/>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6" name="Freeform 12"/>
              <p:cNvSpPr>
                <a:spLocks/>
              </p:cNvSpPr>
              <p:nvPr/>
            </p:nvSpPr>
            <p:spPr bwMode="auto">
              <a:xfrm>
                <a:off x="10815" y="15823"/>
                <a:ext cx="34" cy="41"/>
              </a:xfrm>
              <a:custGeom>
                <a:avLst/>
                <a:gdLst>
                  <a:gd name="T0" fmla="*/ 0 w 34"/>
                  <a:gd name="T1" fmla="*/ 0 h 41"/>
                  <a:gd name="T2" fmla="*/ 34 w 34"/>
                  <a:gd name="T3" fmla="*/ 41 h 41"/>
                  <a:gd name="T4" fmla="*/ 17 w 34"/>
                  <a:gd name="T5" fmla="*/ 16 h 41"/>
                  <a:gd name="T6" fmla="*/ 0 w 34"/>
                  <a:gd name="T7" fmla="*/ 0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41">
                    <a:moveTo>
                      <a:pt x="0" y="0"/>
                    </a:moveTo>
                    <a:lnTo>
                      <a:pt x="34" y="41"/>
                    </a:lnTo>
                    <a:lnTo>
                      <a:pt x="17" y="16"/>
                    </a:lnTo>
                    <a:lnTo>
                      <a:pt x="0"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7" name="Freeform 13"/>
              <p:cNvSpPr>
                <a:spLocks/>
              </p:cNvSpPr>
              <p:nvPr/>
            </p:nvSpPr>
            <p:spPr bwMode="auto">
              <a:xfrm>
                <a:off x="10807" y="15847"/>
                <a:ext cx="8" cy="9"/>
              </a:xfrm>
              <a:custGeom>
                <a:avLst/>
                <a:gdLst>
                  <a:gd name="T0" fmla="*/ 0 w 8"/>
                  <a:gd name="T1" fmla="*/ 0 h 9"/>
                  <a:gd name="T2" fmla="*/ 0 w 8"/>
                  <a:gd name="T3" fmla="*/ 0 h 9"/>
                  <a:gd name="T4" fmla="*/ 8 w 8"/>
                  <a:gd name="T5" fmla="*/ 9 h 9"/>
                  <a:gd name="T6" fmla="*/ 0 w 8"/>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9">
                    <a:moveTo>
                      <a:pt x="0" y="0"/>
                    </a:moveTo>
                    <a:lnTo>
                      <a:pt x="0" y="0"/>
                    </a:lnTo>
                    <a:lnTo>
                      <a:pt x="8" y="9"/>
                    </a:lnTo>
                    <a:lnTo>
                      <a:pt x="0"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8" name="Freeform 14"/>
              <p:cNvSpPr>
                <a:spLocks/>
              </p:cNvSpPr>
              <p:nvPr/>
            </p:nvSpPr>
            <p:spPr bwMode="auto">
              <a:xfrm>
                <a:off x="8607" y="15707"/>
                <a:ext cx="34" cy="149"/>
              </a:xfrm>
              <a:custGeom>
                <a:avLst/>
                <a:gdLst>
                  <a:gd name="T0" fmla="*/ 8 w 34"/>
                  <a:gd name="T1" fmla="*/ 132 h 149"/>
                  <a:gd name="T2" fmla="*/ 0 w 34"/>
                  <a:gd name="T3" fmla="*/ 8 h 149"/>
                  <a:gd name="T4" fmla="*/ 0 w 34"/>
                  <a:gd name="T5" fmla="*/ 0 h 149"/>
                  <a:gd name="T6" fmla="*/ 8 w 34"/>
                  <a:gd name="T7" fmla="*/ 0 h 149"/>
                  <a:gd name="T8" fmla="*/ 25 w 34"/>
                  <a:gd name="T9" fmla="*/ 0 h 149"/>
                  <a:gd name="T10" fmla="*/ 34 w 34"/>
                  <a:gd name="T11" fmla="*/ 0 h 149"/>
                  <a:gd name="T12" fmla="*/ 34 w 34"/>
                  <a:gd name="T13" fmla="*/ 8 h 149"/>
                  <a:gd name="T14" fmla="*/ 34 w 34"/>
                  <a:gd name="T15" fmla="*/ 74 h 149"/>
                  <a:gd name="T16" fmla="*/ 34 w 34"/>
                  <a:gd name="T17" fmla="*/ 140 h 149"/>
                  <a:gd name="T18" fmla="*/ 25 w 34"/>
                  <a:gd name="T19" fmla="*/ 149 h 149"/>
                  <a:gd name="T20" fmla="*/ 17 w 34"/>
                  <a:gd name="T21" fmla="*/ 149 h 149"/>
                  <a:gd name="T22" fmla="*/ 8 w 34"/>
                  <a:gd name="T23" fmla="*/ 140 h 149"/>
                  <a:gd name="T24" fmla="*/ 8 w 34"/>
                  <a:gd name="T25" fmla="*/ 132 h 1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 h="149">
                    <a:moveTo>
                      <a:pt x="8" y="132"/>
                    </a:moveTo>
                    <a:lnTo>
                      <a:pt x="0" y="8"/>
                    </a:lnTo>
                    <a:lnTo>
                      <a:pt x="0" y="0"/>
                    </a:lnTo>
                    <a:lnTo>
                      <a:pt x="8" y="0"/>
                    </a:lnTo>
                    <a:lnTo>
                      <a:pt x="25" y="0"/>
                    </a:lnTo>
                    <a:lnTo>
                      <a:pt x="34" y="0"/>
                    </a:lnTo>
                    <a:lnTo>
                      <a:pt x="34" y="8"/>
                    </a:lnTo>
                    <a:lnTo>
                      <a:pt x="34" y="74"/>
                    </a:lnTo>
                    <a:lnTo>
                      <a:pt x="34" y="140"/>
                    </a:lnTo>
                    <a:lnTo>
                      <a:pt x="25" y="149"/>
                    </a:lnTo>
                    <a:lnTo>
                      <a:pt x="17" y="149"/>
                    </a:lnTo>
                    <a:lnTo>
                      <a:pt x="8" y="140"/>
                    </a:lnTo>
                    <a:lnTo>
                      <a:pt x="8" y="132"/>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9" name="Freeform 15"/>
              <p:cNvSpPr>
                <a:spLocks/>
              </p:cNvSpPr>
              <p:nvPr/>
            </p:nvSpPr>
            <p:spPr bwMode="auto">
              <a:xfrm>
                <a:off x="10747" y="15707"/>
                <a:ext cx="60" cy="149"/>
              </a:xfrm>
              <a:custGeom>
                <a:avLst/>
                <a:gdLst>
                  <a:gd name="T0" fmla="*/ 0 w 60"/>
                  <a:gd name="T1" fmla="*/ 140 h 149"/>
                  <a:gd name="T2" fmla="*/ 0 w 60"/>
                  <a:gd name="T3" fmla="*/ 124 h 149"/>
                  <a:gd name="T4" fmla="*/ 9 w 60"/>
                  <a:gd name="T5" fmla="*/ 107 h 149"/>
                  <a:gd name="T6" fmla="*/ 0 w 60"/>
                  <a:gd name="T7" fmla="*/ 66 h 149"/>
                  <a:gd name="T8" fmla="*/ 0 w 60"/>
                  <a:gd name="T9" fmla="*/ 33 h 149"/>
                  <a:gd name="T10" fmla="*/ 9 w 60"/>
                  <a:gd name="T11" fmla="*/ 8 h 149"/>
                  <a:gd name="T12" fmla="*/ 17 w 60"/>
                  <a:gd name="T13" fmla="*/ 0 h 149"/>
                  <a:gd name="T14" fmla="*/ 34 w 60"/>
                  <a:gd name="T15" fmla="*/ 0 h 149"/>
                  <a:gd name="T16" fmla="*/ 43 w 60"/>
                  <a:gd name="T17" fmla="*/ 0 h 149"/>
                  <a:gd name="T18" fmla="*/ 43 w 60"/>
                  <a:gd name="T19" fmla="*/ 17 h 149"/>
                  <a:gd name="T20" fmla="*/ 43 w 60"/>
                  <a:gd name="T21" fmla="*/ 41 h 149"/>
                  <a:gd name="T22" fmla="*/ 51 w 60"/>
                  <a:gd name="T23" fmla="*/ 58 h 149"/>
                  <a:gd name="T24" fmla="*/ 60 w 60"/>
                  <a:gd name="T25" fmla="*/ 83 h 149"/>
                  <a:gd name="T26" fmla="*/ 51 w 60"/>
                  <a:gd name="T27" fmla="*/ 74 h 149"/>
                  <a:gd name="T28" fmla="*/ 43 w 60"/>
                  <a:gd name="T29" fmla="*/ 66 h 149"/>
                  <a:gd name="T30" fmla="*/ 34 w 60"/>
                  <a:gd name="T31" fmla="*/ 66 h 149"/>
                  <a:gd name="T32" fmla="*/ 34 w 60"/>
                  <a:gd name="T33" fmla="*/ 83 h 149"/>
                  <a:gd name="T34" fmla="*/ 34 w 60"/>
                  <a:gd name="T35" fmla="*/ 99 h 149"/>
                  <a:gd name="T36" fmla="*/ 51 w 60"/>
                  <a:gd name="T37" fmla="*/ 124 h 149"/>
                  <a:gd name="T38" fmla="*/ 34 w 60"/>
                  <a:gd name="T39" fmla="*/ 99 h 149"/>
                  <a:gd name="T40" fmla="*/ 34 w 60"/>
                  <a:gd name="T41" fmla="*/ 91 h 149"/>
                  <a:gd name="T42" fmla="*/ 17 w 60"/>
                  <a:gd name="T43" fmla="*/ 83 h 149"/>
                  <a:gd name="T44" fmla="*/ 17 w 60"/>
                  <a:gd name="T45" fmla="*/ 91 h 149"/>
                  <a:gd name="T46" fmla="*/ 17 w 60"/>
                  <a:gd name="T47" fmla="*/ 99 h 149"/>
                  <a:gd name="T48" fmla="*/ 17 w 60"/>
                  <a:gd name="T49" fmla="*/ 116 h 149"/>
                  <a:gd name="T50" fmla="*/ 17 w 60"/>
                  <a:gd name="T51" fmla="*/ 116 h 149"/>
                  <a:gd name="T52" fmla="*/ 9 w 60"/>
                  <a:gd name="T53" fmla="*/ 116 h 149"/>
                  <a:gd name="T54" fmla="*/ 9 w 60"/>
                  <a:gd name="T55" fmla="*/ 132 h 149"/>
                  <a:gd name="T56" fmla="*/ 9 w 60"/>
                  <a:gd name="T57" fmla="*/ 140 h 149"/>
                  <a:gd name="T58" fmla="*/ 9 w 60"/>
                  <a:gd name="T59" fmla="*/ 149 h 149"/>
                  <a:gd name="T60" fmla="*/ 0 w 60"/>
                  <a:gd name="T61" fmla="*/ 149 h 149"/>
                  <a:gd name="T62" fmla="*/ 0 w 60"/>
                  <a:gd name="T63" fmla="*/ 140 h 1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0" h="149">
                    <a:moveTo>
                      <a:pt x="0" y="140"/>
                    </a:moveTo>
                    <a:lnTo>
                      <a:pt x="0" y="124"/>
                    </a:lnTo>
                    <a:lnTo>
                      <a:pt x="9" y="107"/>
                    </a:lnTo>
                    <a:lnTo>
                      <a:pt x="0" y="66"/>
                    </a:lnTo>
                    <a:lnTo>
                      <a:pt x="0" y="33"/>
                    </a:lnTo>
                    <a:lnTo>
                      <a:pt x="9" y="8"/>
                    </a:lnTo>
                    <a:lnTo>
                      <a:pt x="17" y="0"/>
                    </a:lnTo>
                    <a:lnTo>
                      <a:pt x="34" y="0"/>
                    </a:lnTo>
                    <a:lnTo>
                      <a:pt x="43" y="0"/>
                    </a:lnTo>
                    <a:lnTo>
                      <a:pt x="43" y="17"/>
                    </a:lnTo>
                    <a:lnTo>
                      <a:pt x="43" y="41"/>
                    </a:lnTo>
                    <a:lnTo>
                      <a:pt x="51" y="58"/>
                    </a:lnTo>
                    <a:lnTo>
                      <a:pt x="60" y="83"/>
                    </a:lnTo>
                    <a:lnTo>
                      <a:pt x="51" y="74"/>
                    </a:lnTo>
                    <a:lnTo>
                      <a:pt x="43" y="66"/>
                    </a:lnTo>
                    <a:lnTo>
                      <a:pt x="34" y="66"/>
                    </a:lnTo>
                    <a:lnTo>
                      <a:pt x="34" y="83"/>
                    </a:lnTo>
                    <a:lnTo>
                      <a:pt x="34" y="99"/>
                    </a:lnTo>
                    <a:lnTo>
                      <a:pt x="51" y="124"/>
                    </a:lnTo>
                    <a:lnTo>
                      <a:pt x="34" y="99"/>
                    </a:lnTo>
                    <a:lnTo>
                      <a:pt x="34" y="91"/>
                    </a:lnTo>
                    <a:lnTo>
                      <a:pt x="17" y="83"/>
                    </a:lnTo>
                    <a:lnTo>
                      <a:pt x="17" y="91"/>
                    </a:lnTo>
                    <a:lnTo>
                      <a:pt x="17" y="99"/>
                    </a:lnTo>
                    <a:lnTo>
                      <a:pt x="17" y="116"/>
                    </a:lnTo>
                    <a:lnTo>
                      <a:pt x="9" y="116"/>
                    </a:lnTo>
                    <a:lnTo>
                      <a:pt x="9" y="132"/>
                    </a:lnTo>
                    <a:lnTo>
                      <a:pt x="9" y="140"/>
                    </a:lnTo>
                    <a:lnTo>
                      <a:pt x="9" y="149"/>
                    </a:lnTo>
                    <a:lnTo>
                      <a:pt x="0" y="149"/>
                    </a:lnTo>
                    <a:lnTo>
                      <a:pt x="0" y="14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0" name="Freeform 16"/>
              <p:cNvSpPr>
                <a:spLocks/>
              </p:cNvSpPr>
              <p:nvPr/>
            </p:nvSpPr>
            <p:spPr bwMode="auto">
              <a:xfrm>
                <a:off x="10773" y="15839"/>
                <a:ext cx="8" cy="17"/>
              </a:xfrm>
              <a:custGeom>
                <a:avLst/>
                <a:gdLst>
                  <a:gd name="T0" fmla="*/ 0 w 8"/>
                  <a:gd name="T1" fmla="*/ 0 h 17"/>
                  <a:gd name="T2" fmla="*/ 8 w 8"/>
                  <a:gd name="T3" fmla="*/ 17 h 17"/>
                  <a:gd name="T4" fmla="*/ 0 w 8"/>
                  <a:gd name="T5" fmla="*/ 0 h 17"/>
                  <a:gd name="T6" fmla="*/ 0 w 8"/>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7">
                    <a:moveTo>
                      <a:pt x="0" y="0"/>
                    </a:moveTo>
                    <a:lnTo>
                      <a:pt x="8" y="17"/>
                    </a:lnTo>
                    <a:lnTo>
                      <a:pt x="0"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1" name="Freeform 17"/>
              <p:cNvSpPr>
                <a:spLocks/>
              </p:cNvSpPr>
              <p:nvPr/>
            </p:nvSpPr>
            <p:spPr bwMode="auto">
              <a:xfrm>
                <a:off x="10968" y="15831"/>
                <a:ext cx="9" cy="25"/>
              </a:xfrm>
              <a:custGeom>
                <a:avLst/>
                <a:gdLst>
                  <a:gd name="T0" fmla="*/ 0 w 9"/>
                  <a:gd name="T1" fmla="*/ 0 h 25"/>
                  <a:gd name="T2" fmla="*/ 9 w 9"/>
                  <a:gd name="T3" fmla="*/ 8 h 25"/>
                  <a:gd name="T4" fmla="*/ 9 w 9"/>
                  <a:gd name="T5" fmla="*/ 25 h 25"/>
                  <a:gd name="T6" fmla="*/ 0 w 9"/>
                  <a:gd name="T7" fmla="*/ 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25">
                    <a:moveTo>
                      <a:pt x="0" y="0"/>
                    </a:moveTo>
                    <a:lnTo>
                      <a:pt x="9" y="8"/>
                    </a:lnTo>
                    <a:lnTo>
                      <a:pt x="9" y="25"/>
                    </a:lnTo>
                    <a:lnTo>
                      <a:pt x="0"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2" name="Freeform 18"/>
              <p:cNvSpPr>
                <a:spLocks/>
              </p:cNvSpPr>
              <p:nvPr/>
            </p:nvSpPr>
            <p:spPr bwMode="auto">
              <a:xfrm>
                <a:off x="10951" y="15831"/>
                <a:ext cx="1" cy="16"/>
              </a:xfrm>
              <a:custGeom>
                <a:avLst/>
                <a:gdLst>
                  <a:gd name="T0" fmla="*/ 0 w 1"/>
                  <a:gd name="T1" fmla="*/ 0 h 16"/>
                  <a:gd name="T2" fmla="*/ 0 w 1"/>
                  <a:gd name="T3" fmla="*/ 8 h 16"/>
                  <a:gd name="T4" fmla="*/ 0 w 1"/>
                  <a:gd name="T5" fmla="*/ 16 h 16"/>
                  <a:gd name="T6" fmla="*/ 0 w 1"/>
                  <a:gd name="T7" fmla="*/ 0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6">
                    <a:moveTo>
                      <a:pt x="0" y="0"/>
                    </a:moveTo>
                    <a:lnTo>
                      <a:pt x="0" y="8"/>
                    </a:lnTo>
                    <a:lnTo>
                      <a:pt x="0" y="16"/>
                    </a:lnTo>
                    <a:lnTo>
                      <a:pt x="0"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3" name="Freeform 19"/>
              <p:cNvSpPr>
                <a:spLocks/>
              </p:cNvSpPr>
              <p:nvPr/>
            </p:nvSpPr>
            <p:spPr bwMode="auto">
              <a:xfrm>
                <a:off x="8666" y="15732"/>
                <a:ext cx="9" cy="107"/>
              </a:xfrm>
              <a:custGeom>
                <a:avLst/>
                <a:gdLst>
                  <a:gd name="T0" fmla="*/ 0 w 9"/>
                  <a:gd name="T1" fmla="*/ 99 h 107"/>
                  <a:gd name="T2" fmla="*/ 0 w 9"/>
                  <a:gd name="T3" fmla="*/ 0 h 107"/>
                  <a:gd name="T4" fmla="*/ 0 w 9"/>
                  <a:gd name="T5" fmla="*/ 0 h 107"/>
                  <a:gd name="T6" fmla="*/ 9 w 9"/>
                  <a:gd name="T7" fmla="*/ 16 h 107"/>
                  <a:gd name="T8" fmla="*/ 9 w 9"/>
                  <a:gd name="T9" fmla="*/ 49 h 107"/>
                  <a:gd name="T10" fmla="*/ 9 w 9"/>
                  <a:gd name="T11" fmla="*/ 99 h 107"/>
                  <a:gd name="T12" fmla="*/ 0 w 9"/>
                  <a:gd name="T13" fmla="*/ 107 h 107"/>
                  <a:gd name="T14" fmla="*/ 0 w 9"/>
                  <a:gd name="T15" fmla="*/ 99 h 1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107">
                    <a:moveTo>
                      <a:pt x="0" y="99"/>
                    </a:moveTo>
                    <a:lnTo>
                      <a:pt x="0" y="0"/>
                    </a:lnTo>
                    <a:lnTo>
                      <a:pt x="9" y="16"/>
                    </a:lnTo>
                    <a:lnTo>
                      <a:pt x="9" y="49"/>
                    </a:lnTo>
                    <a:lnTo>
                      <a:pt x="9" y="99"/>
                    </a:lnTo>
                    <a:lnTo>
                      <a:pt x="0" y="107"/>
                    </a:lnTo>
                    <a:lnTo>
                      <a:pt x="0" y="99"/>
                    </a:lnTo>
                    <a:close/>
                  </a:path>
                </a:pathLst>
              </a:custGeom>
              <a:solidFill>
                <a:srgbClr val="F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4" name="Freeform 20"/>
              <p:cNvSpPr>
                <a:spLocks/>
              </p:cNvSpPr>
              <p:nvPr/>
            </p:nvSpPr>
            <p:spPr bwMode="auto">
              <a:xfrm>
                <a:off x="8573" y="15732"/>
                <a:ext cx="17" cy="99"/>
              </a:xfrm>
              <a:custGeom>
                <a:avLst/>
                <a:gdLst>
                  <a:gd name="T0" fmla="*/ 0 w 17"/>
                  <a:gd name="T1" fmla="*/ 8 h 99"/>
                  <a:gd name="T2" fmla="*/ 8 w 17"/>
                  <a:gd name="T3" fmla="*/ 0 h 99"/>
                  <a:gd name="T4" fmla="*/ 17 w 17"/>
                  <a:gd name="T5" fmla="*/ 8 h 99"/>
                  <a:gd name="T6" fmla="*/ 17 w 17"/>
                  <a:gd name="T7" fmla="*/ 91 h 99"/>
                  <a:gd name="T8" fmla="*/ 8 w 17"/>
                  <a:gd name="T9" fmla="*/ 99 h 99"/>
                  <a:gd name="T10" fmla="*/ 0 w 17"/>
                  <a:gd name="T11" fmla="*/ 91 h 99"/>
                  <a:gd name="T12" fmla="*/ 0 w 17"/>
                  <a:gd name="T13" fmla="*/ 8 h 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99">
                    <a:moveTo>
                      <a:pt x="0" y="8"/>
                    </a:moveTo>
                    <a:lnTo>
                      <a:pt x="8" y="0"/>
                    </a:lnTo>
                    <a:lnTo>
                      <a:pt x="17" y="8"/>
                    </a:lnTo>
                    <a:lnTo>
                      <a:pt x="17" y="91"/>
                    </a:lnTo>
                    <a:lnTo>
                      <a:pt x="8" y="99"/>
                    </a:lnTo>
                    <a:lnTo>
                      <a:pt x="0" y="91"/>
                    </a:lnTo>
                    <a:lnTo>
                      <a:pt x="0" y="8"/>
                    </a:lnTo>
                    <a:close/>
                  </a:path>
                </a:pathLst>
              </a:custGeom>
              <a:solidFill>
                <a:srgbClr val="F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5" name="Freeform 21"/>
              <p:cNvSpPr>
                <a:spLocks/>
              </p:cNvSpPr>
              <p:nvPr/>
            </p:nvSpPr>
            <p:spPr bwMode="auto">
              <a:xfrm>
                <a:off x="8998" y="15732"/>
                <a:ext cx="93" cy="99"/>
              </a:xfrm>
              <a:custGeom>
                <a:avLst/>
                <a:gdLst>
                  <a:gd name="T0" fmla="*/ 0 w 93"/>
                  <a:gd name="T1" fmla="*/ 91 h 99"/>
                  <a:gd name="T2" fmla="*/ 76 w 93"/>
                  <a:gd name="T3" fmla="*/ 41 h 99"/>
                  <a:gd name="T4" fmla="*/ 68 w 93"/>
                  <a:gd name="T5" fmla="*/ 33 h 99"/>
                  <a:gd name="T6" fmla="*/ 42 w 93"/>
                  <a:gd name="T7" fmla="*/ 16 h 99"/>
                  <a:gd name="T8" fmla="*/ 8 w 93"/>
                  <a:gd name="T9" fmla="*/ 8 h 99"/>
                  <a:gd name="T10" fmla="*/ 0 w 93"/>
                  <a:gd name="T11" fmla="*/ 0 h 99"/>
                  <a:gd name="T12" fmla="*/ 25 w 93"/>
                  <a:gd name="T13" fmla="*/ 8 h 99"/>
                  <a:gd name="T14" fmla="*/ 42 w 93"/>
                  <a:gd name="T15" fmla="*/ 16 h 99"/>
                  <a:gd name="T16" fmla="*/ 76 w 93"/>
                  <a:gd name="T17" fmla="*/ 33 h 99"/>
                  <a:gd name="T18" fmla="*/ 93 w 93"/>
                  <a:gd name="T19" fmla="*/ 41 h 99"/>
                  <a:gd name="T20" fmla="*/ 76 w 93"/>
                  <a:gd name="T21" fmla="*/ 66 h 99"/>
                  <a:gd name="T22" fmla="*/ 51 w 93"/>
                  <a:gd name="T23" fmla="*/ 74 h 99"/>
                  <a:gd name="T24" fmla="*/ 0 w 93"/>
                  <a:gd name="T25" fmla="*/ 99 h 99"/>
                  <a:gd name="T26" fmla="*/ 0 w 93"/>
                  <a:gd name="T27" fmla="*/ 91 h 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3" h="99">
                    <a:moveTo>
                      <a:pt x="0" y="91"/>
                    </a:moveTo>
                    <a:lnTo>
                      <a:pt x="76" y="41"/>
                    </a:lnTo>
                    <a:lnTo>
                      <a:pt x="68" y="33"/>
                    </a:lnTo>
                    <a:lnTo>
                      <a:pt x="42" y="16"/>
                    </a:lnTo>
                    <a:lnTo>
                      <a:pt x="8" y="8"/>
                    </a:lnTo>
                    <a:lnTo>
                      <a:pt x="0" y="0"/>
                    </a:lnTo>
                    <a:lnTo>
                      <a:pt x="25" y="8"/>
                    </a:lnTo>
                    <a:lnTo>
                      <a:pt x="42" y="16"/>
                    </a:lnTo>
                    <a:lnTo>
                      <a:pt x="76" y="33"/>
                    </a:lnTo>
                    <a:lnTo>
                      <a:pt x="93" y="41"/>
                    </a:lnTo>
                    <a:lnTo>
                      <a:pt x="76" y="66"/>
                    </a:lnTo>
                    <a:lnTo>
                      <a:pt x="51" y="74"/>
                    </a:lnTo>
                    <a:lnTo>
                      <a:pt x="0" y="99"/>
                    </a:lnTo>
                    <a:lnTo>
                      <a:pt x="0" y="91"/>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6" name="Freeform 22"/>
              <p:cNvSpPr>
                <a:spLocks/>
              </p:cNvSpPr>
              <p:nvPr/>
            </p:nvSpPr>
            <p:spPr bwMode="auto">
              <a:xfrm>
                <a:off x="10892" y="15806"/>
                <a:ext cx="8" cy="17"/>
              </a:xfrm>
              <a:custGeom>
                <a:avLst/>
                <a:gdLst>
                  <a:gd name="T0" fmla="*/ 8 w 8"/>
                  <a:gd name="T1" fmla="*/ 0 h 17"/>
                  <a:gd name="T2" fmla="*/ 8 w 8"/>
                  <a:gd name="T3" fmla="*/ 8 h 17"/>
                  <a:gd name="T4" fmla="*/ 8 w 8"/>
                  <a:gd name="T5" fmla="*/ 17 h 17"/>
                  <a:gd name="T6" fmla="*/ 0 w 8"/>
                  <a:gd name="T7" fmla="*/ 8 h 17"/>
                  <a:gd name="T8" fmla="*/ 8 w 8"/>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7">
                    <a:moveTo>
                      <a:pt x="8" y="0"/>
                    </a:moveTo>
                    <a:lnTo>
                      <a:pt x="8" y="8"/>
                    </a:lnTo>
                    <a:lnTo>
                      <a:pt x="8" y="17"/>
                    </a:lnTo>
                    <a:lnTo>
                      <a:pt x="0" y="8"/>
                    </a:lnTo>
                    <a:lnTo>
                      <a:pt x="8"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7" name="Freeform 23"/>
              <p:cNvSpPr>
                <a:spLocks/>
              </p:cNvSpPr>
              <p:nvPr/>
            </p:nvSpPr>
            <p:spPr bwMode="auto">
              <a:xfrm>
                <a:off x="9091" y="15806"/>
                <a:ext cx="1639" cy="17"/>
              </a:xfrm>
              <a:custGeom>
                <a:avLst/>
                <a:gdLst>
                  <a:gd name="T0" fmla="*/ 26 w 1639"/>
                  <a:gd name="T1" fmla="*/ 8 h 17"/>
                  <a:gd name="T2" fmla="*/ 0 w 1639"/>
                  <a:gd name="T3" fmla="*/ 0 h 17"/>
                  <a:gd name="T4" fmla="*/ 9 w 1639"/>
                  <a:gd name="T5" fmla="*/ 0 h 17"/>
                  <a:gd name="T6" fmla="*/ 51 w 1639"/>
                  <a:gd name="T7" fmla="*/ 0 h 17"/>
                  <a:gd name="T8" fmla="*/ 85 w 1639"/>
                  <a:gd name="T9" fmla="*/ 0 h 17"/>
                  <a:gd name="T10" fmla="*/ 136 w 1639"/>
                  <a:gd name="T11" fmla="*/ 0 h 17"/>
                  <a:gd name="T12" fmla="*/ 187 w 1639"/>
                  <a:gd name="T13" fmla="*/ 0 h 17"/>
                  <a:gd name="T14" fmla="*/ 238 w 1639"/>
                  <a:gd name="T15" fmla="*/ 0 h 17"/>
                  <a:gd name="T16" fmla="*/ 297 w 1639"/>
                  <a:gd name="T17" fmla="*/ 0 h 17"/>
                  <a:gd name="T18" fmla="*/ 416 w 1639"/>
                  <a:gd name="T19" fmla="*/ 0 h 17"/>
                  <a:gd name="T20" fmla="*/ 544 w 1639"/>
                  <a:gd name="T21" fmla="*/ 0 h 17"/>
                  <a:gd name="T22" fmla="*/ 680 w 1639"/>
                  <a:gd name="T23" fmla="*/ 0 h 17"/>
                  <a:gd name="T24" fmla="*/ 951 w 1639"/>
                  <a:gd name="T25" fmla="*/ 0 h 17"/>
                  <a:gd name="T26" fmla="*/ 1087 w 1639"/>
                  <a:gd name="T27" fmla="*/ 0 h 17"/>
                  <a:gd name="T28" fmla="*/ 1215 w 1639"/>
                  <a:gd name="T29" fmla="*/ 0 h 17"/>
                  <a:gd name="T30" fmla="*/ 1325 w 1639"/>
                  <a:gd name="T31" fmla="*/ 0 h 17"/>
                  <a:gd name="T32" fmla="*/ 1376 w 1639"/>
                  <a:gd name="T33" fmla="*/ 0 h 17"/>
                  <a:gd name="T34" fmla="*/ 1427 w 1639"/>
                  <a:gd name="T35" fmla="*/ 0 h 17"/>
                  <a:gd name="T36" fmla="*/ 1469 w 1639"/>
                  <a:gd name="T37" fmla="*/ 0 h 17"/>
                  <a:gd name="T38" fmla="*/ 1512 w 1639"/>
                  <a:gd name="T39" fmla="*/ 0 h 17"/>
                  <a:gd name="T40" fmla="*/ 1546 w 1639"/>
                  <a:gd name="T41" fmla="*/ 0 h 17"/>
                  <a:gd name="T42" fmla="*/ 1571 w 1639"/>
                  <a:gd name="T43" fmla="*/ 0 h 17"/>
                  <a:gd name="T44" fmla="*/ 1597 w 1639"/>
                  <a:gd name="T45" fmla="*/ 0 h 17"/>
                  <a:gd name="T46" fmla="*/ 1614 w 1639"/>
                  <a:gd name="T47" fmla="*/ 0 h 17"/>
                  <a:gd name="T48" fmla="*/ 1622 w 1639"/>
                  <a:gd name="T49" fmla="*/ 0 h 17"/>
                  <a:gd name="T50" fmla="*/ 1631 w 1639"/>
                  <a:gd name="T51" fmla="*/ 0 h 17"/>
                  <a:gd name="T52" fmla="*/ 1639 w 1639"/>
                  <a:gd name="T53" fmla="*/ 8 h 17"/>
                  <a:gd name="T54" fmla="*/ 1631 w 1639"/>
                  <a:gd name="T55" fmla="*/ 17 h 17"/>
                  <a:gd name="T56" fmla="*/ 1622 w 1639"/>
                  <a:gd name="T57" fmla="*/ 17 h 17"/>
                  <a:gd name="T58" fmla="*/ 1614 w 1639"/>
                  <a:gd name="T59" fmla="*/ 17 h 17"/>
                  <a:gd name="T60" fmla="*/ 1597 w 1639"/>
                  <a:gd name="T61" fmla="*/ 17 h 17"/>
                  <a:gd name="T62" fmla="*/ 1563 w 1639"/>
                  <a:gd name="T63" fmla="*/ 17 h 17"/>
                  <a:gd name="T64" fmla="*/ 1529 w 1639"/>
                  <a:gd name="T65" fmla="*/ 17 h 17"/>
                  <a:gd name="T66" fmla="*/ 1486 w 1639"/>
                  <a:gd name="T67" fmla="*/ 17 h 17"/>
                  <a:gd name="T68" fmla="*/ 1435 w 1639"/>
                  <a:gd name="T69" fmla="*/ 17 h 17"/>
                  <a:gd name="T70" fmla="*/ 1385 w 1639"/>
                  <a:gd name="T71" fmla="*/ 17 h 17"/>
                  <a:gd name="T72" fmla="*/ 1325 w 1639"/>
                  <a:gd name="T73" fmla="*/ 17 h 17"/>
                  <a:gd name="T74" fmla="*/ 1257 w 1639"/>
                  <a:gd name="T75" fmla="*/ 17 h 17"/>
                  <a:gd name="T76" fmla="*/ 1121 w 1639"/>
                  <a:gd name="T77" fmla="*/ 17 h 17"/>
                  <a:gd name="T78" fmla="*/ 977 w 1639"/>
                  <a:gd name="T79" fmla="*/ 17 h 17"/>
                  <a:gd name="T80" fmla="*/ 832 w 1639"/>
                  <a:gd name="T81" fmla="*/ 17 h 17"/>
                  <a:gd name="T82" fmla="*/ 680 w 1639"/>
                  <a:gd name="T83" fmla="*/ 17 h 17"/>
                  <a:gd name="T84" fmla="*/ 535 w 1639"/>
                  <a:gd name="T85" fmla="*/ 8 h 17"/>
                  <a:gd name="T86" fmla="*/ 399 w 1639"/>
                  <a:gd name="T87" fmla="*/ 8 h 17"/>
                  <a:gd name="T88" fmla="*/ 340 w 1639"/>
                  <a:gd name="T89" fmla="*/ 8 h 17"/>
                  <a:gd name="T90" fmla="*/ 280 w 1639"/>
                  <a:gd name="T91" fmla="*/ 8 h 17"/>
                  <a:gd name="T92" fmla="*/ 221 w 1639"/>
                  <a:gd name="T93" fmla="*/ 8 h 17"/>
                  <a:gd name="T94" fmla="*/ 178 w 1639"/>
                  <a:gd name="T95" fmla="*/ 8 h 17"/>
                  <a:gd name="T96" fmla="*/ 136 w 1639"/>
                  <a:gd name="T97" fmla="*/ 8 h 17"/>
                  <a:gd name="T98" fmla="*/ 102 w 1639"/>
                  <a:gd name="T99" fmla="*/ 8 h 17"/>
                  <a:gd name="T100" fmla="*/ 68 w 1639"/>
                  <a:gd name="T101" fmla="*/ 8 h 17"/>
                  <a:gd name="T102" fmla="*/ 51 w 1639"/>
                  <a:gd name="T103" fmla="*/ 8 h 17"/>
                  <a:gd name="T104" fmla="*/ 34 w 1639"/>
                  <a:gd name="T105" fmla="*/ 8 h 17"/>
                  <a:gd name="T106" fmla="*/ 26 w 1639"/>
                  <a:gd name="T107" fmla="*/ 8 h 1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639" h="17">
                    <a:moveTo>
                      <a:pt x="26" y="8"/>
                    </a:moveTo>
                    <a:lnTo>
                      <a:pt x="0" y="0"/>
                    </a:lnTo>
                    <a:lnTo>
                      <a:pt x="9" y="0"/>
                    </a:lnTo>
                    <a:lnTo>
                      <a:pt x="51" y="0"/>
                    </a:lnTo>
                    <a:lnTo>
                      <a:pt x="85" y="0"/>
                    </a:lnTo>
                    <a:lnTo>
                      <a:pt x="136" y="0"/>
                    </a:lnTo>
                    <a:lnTo>
                      <a:pt x="187" y="0"/>
                    </a:lnTo>
                    <a:lnTo>
                      <a:pt x="238" y="0"/>
                    </a:lnTo>
                    <a:lnTo>
                      <a:pt x="297" y="0"/>
                    </a:lnTo>
                    <a:lnTo>
                      <a:pt x="416" y="0"/>
                    </a:lnTo>
                    <a:lnTo>
                      <a:pt x="544" y="0"/>
                    </a:lnTo>
                    <a:lnTo>
                      <a:pt x="680" y="0"/>
                    </a:lnTo>
                    <a:lnTo>
                      <a:pt x="951" y="0"/>
                    </a:lnTo>
                    <a:lnTo>
                      <a:pt x="1087" y="0"/>
                    </a:lnTo>
                    <a:lnTo>
                      <a:pt x="1215" y="0"/>
                    </a:lnTo>
                    <a:lnTo>
                      <a:pt x="1325" y="0"/>
                    </a:lnTo>
                    <a:lnTo>
                      <a:pt x="1376" y="0"/>
                    </a:lnTo>
                    <a:lnTo>
                      <a:pt x="1427" y="0"/>
                    </a:lnTo>
                    <a:lnTo>
                      <a:pt x="1469" y="0"/>
                    </a:lnTo>
                    <a:lnTo>
                      <a:pt x="1512" y="0"/>
                    </a:lnTo>
                    <a:lnTo>
                      <a:pt x="1546" y="0"/>
                    </a:lnTo>
                    <a:lnTo>
                      <a:pt x="1571" y="0"/>
                    </a:lnTo>
                    <a:lnTo>
                      <a:pt x="1597" y="0"/>
                    </a:lnTo>
                    <a:lnTo>
                      <a:pt x="1614" y="0"/>
                    </a:lnTo>
                    <a:lnTo>
                      <a:pt x="1622" y="0"/>
                    </a:lnTo>
                    <a:lnTo>
                      <a:pt x="1631" y="0"/>
                    </a:lnTo>
                    <a:lnTo>
                      <a:pt x="1639" y="8"/>
                    </a:lnTo>
                    <a:lnTo>
                      <a:pt x="1631" y="17"/>
                    </a:lnTo>
                    <a:lnTo>
                      <a:pt x="1622" y="17"/>
                    </a:lnTo>
                    <a:lnTo>
                      <a:pt x="1614" y="17"/>
                    </a:lnTo>
                    <a:lnTo>
                      <a:pt x="1597" y="17"/>
                    </a:lnTo>
                    <a:lnTo>
                      <a:pt x="1563" y="17"/>
                    </a:lnTo>
                    <a:lnTo>
                      <a:pt x="1529" y="17"/>
                    </a:lnTo>
                    <a:lnTo>
                      <a:pt x="1486" y="17"/>
                    </a:lnTo>
                    <a:lnTo>
                      <a:pt x="1435" y="17"/>
                    </a:lnTo>
                    <a:lnTo>
                      <a:pt x="1385" y="17"/>
                    </a:lnTo>
                    <a:lnTo>
                      <a:pt x="1325" y="17"/>
                    </a:lnTo>
                    <a:lnTo>
                      <a:pt x="1257" y="17"/>
                    </a:lnTo>
                    <a:lnTo>
                      <a:pt x="1121" y="17"/>
                    </a:lnTo>
                    <a:lnTo>
                      <a:pt x="977" y="17"/>
                    </a:lnTo>
                    <a:lnTo>
                      <a:pt x="832" y="17"/>
                    </a:lnTo>
                    <a:lnTo>
                      <a:pt x="680" y="17"/>
                    </a:lnTo>
                    <a:lnTo>
                      <a:pt x="535" y="8"/>
                    </a:lnTo>
                    <a:lnTo>
                      <a:pt x="399" y="8"/>
                    </a:lnTo>
                    <a:lnTo>
                      <a:pt x="340" y="8"/>
                    </a:lnTo>
                    <a:lnTo>
                      <a:pt x="280" y="8"/>
                    </a:lnTo>
                    <a:lnTo>
                      <a:pt x="221" y="8"/>
                    </a:lnTo>
                    <a:lnTo>
                      <a:pt x="178" y="8"/>
                    </a:lnTo>
                    <a:lnTo>
                      <a:pt x="136" y="8"/>
                    </a:lnTo>
                    <a:lnTo>
                      <a:pt x="102" y="8"/>
                    </a:lnTo>
                    <a:lnTo>
                      <a:pt x="68" y="8"/>
                    </a:lnTo>
                    <a:lnTo>
                      <a:pt x="51" y="8"/>
                    </a:lnTo>
                    <a:lnTo>
                      <a:pt x="34" y="8"/>
                    </a:lnTo>
                    <a:lnTo>
                      <a:pt x="26" y="8"/>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8" name="Freeform 24"/>
              <p:cNvSpPr>
                <a:spLocks/>
              </p:cNvSpPr>
              <p:nvPr/>
            </p:nvSpPr>
            <p:spPr bwMode="auto">
              <a:xfrm>
                <a:off x="8700" y="15748"/>
                <a:ext cx="51" cy="58"/>
              </a:xfrm>
              <a:custGeom>
                <a:avLst/>
                <a:gdLst>
                  <a:gd name="T0" fmla="*/ 0 w 51"/>
                  <a:gd name="T1" fmla="*/ 0 h 58"/>
                  <a:gd name="T2" fmla="*/ 17 w 51"/>
                  <a:gd name="T3" fmla="*/ 0 h 58"/>
                  <a:gd name="T4" fmla="*/ 34 w 51"/>
                  <a:gd name="T5" fmla="*/ 9 h 58"/>
                  <a:gd name="T6" fmla="*/ 43 w 51"/>
                  <a:gd name="T7" fmla="*/ 17 h 58"/>
                  <a:gd name="T8" fmla="*/ 51 w 51"/>
                  <a:gd name="T9" fmla="*/ 25 h 58"/>
                  <a:gd name="T10" fmla="*/ 51 w 51"/>
                  <a:gd name="T11" fmla="*/ 33 h 58"/>
                  <a:gd name="T12" fmla="*/ 34 w 51"/>
                  <a:gd name="T13" fmla="*/ 42 h 58"/>
                  <a:gd name="T14" fmla="*/ 26 w 51"/>
                  <a:gd name="T15" fmla="*/ 50 h 58"/>
                  <a:gd name="T16" fmla="*/ 0 w 51"/>
                  <a:gd name="T17" fmla="*/ 58 h 58"/>
                  <a:gd name="T18" fmla="*/ 0 w 51"/>
                  <a:gd name="T19" fmla="*/ 0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 h="58">
                    <a:moveTo>
                      <a:pt x="0" y="0"/>
                    </a:moveTo>
                    <a:lnTo>
                      <a:pt x="17" y="0"/>
                    </a:lnTo>
                    <a:lnTo>
                      <a:pt x="34" y="9"/>
                    </a:lnTo>
                    <a:lnTo>
                      <a:pt x="43" y="17"/>
                    </a:lnTo>
                    <a:lnTo>
                      <a:pt x="51" y="25"/>
                    </a:lnTo>
                    <a:lnTo>
                      <a:pt x="51" y="33"/>
                    </a:lnTo>
                    <a:lnTo>
                      <a:pt x="34" y="42"/>
                    </a:lnTo>
                    <a:lnTo>
                      <a:pt x="26" y="50"/>
                    </a:lnTo>
                    <a:lnTo>
                      <a:pt x="0" y="58"/>
                    </a:lnTo>
                    <a:lnTo>
                      <a:pt x="0" y="0"/>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9" name="Freeform 25"/>
              <p:cNvSpPr>
                <a:spLocks/>
              </p:cNvSpPr>
              <p:nvPr/>
            </p:nvSpPr>
            <p:spPr bwMode="auto">
              <a:xfrm>
                <a:off x="8930" y="15748"/>
                <a:ext cx="110" cy="58"/>
              </a:xfrm>
              <a:custGeom>
                <a:avLst/>
                <a:gdLst>
                  <a:gd name="T0" fmla="*/ 34 w 110"/>
                  <a:gd name="T1" fmla="*/ 42 h 58"/>
                  <a:gd name="T2" fmla="*/ 25 w 110"/>
                  <a:gd name="T3" fmla="*/ 33 h 58"/>
                  <a:gd name="T4" fmla="*/ 17 w 110"/>
                  <a:gd name="T5" fmla="*/ 33 h 58"/>
                  <a:gd name="T6" fmla="*/ 8 w 110"/>
                  <a:gd name="T7" fmla="*/ 25 h 58"/>
                  <a:gd name="T8" fmla="*/ 0 w 110"/>
                  <a:gd name="T9" fmla="*/ 25 h 58"/>
                  <a:gd name="T10" fmla="*/ 17 w 110"/>
                  <a:gd name="T11" fmla="*/ 25 h 58"/>
                  <a:gd name="T12" fmla="*/ 34 w 110"/>
                  <a:gd name="T13" fmla="*/ 17 h 58"/>
                  <a:gd name="T14" fmla="*/ 42 w 110"/>
                  <a:gd name="T15" fmla="*/ 0 h 58"/>
                  <a:gd name="T16" fmla="*/ 76 w 110"/>
                  <a:gd name="T17" fmla="*/ 9 h 58"/>
                  <a:gd name="T18" fmla="*/ 110 w 110"/>
                  <a:gd name="T19" fmla="*/ 25 h 58"/>
                  <a:gd name="T20" fmla="*/ 102 w 110"/>
                  <a:gd name="T21" fmla="*/ 42 h 58"/>
                  <a:gd name="T22" fmla="*/ 85 w 110"/>
                  <a:gd name="T23" fmla="*/ 42 h 58"/>
                  <a:gd name="T24" fmla="*/ 42 w 110"/>
                  <a:gd name="T25" fmla="*/ 58 h 58"/>
                  <a:gd name="T26" fmla="*/ 34 w 110"/>
                  <a:gd name="T27" fmla="*/ 42 h 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0" h="58">
                    <a:moveTo>
                      <a:pt x="34" y="42"/>
                    </a:moveTo>
                    <a:lnTo>
                      <a:pt x="25" y="33"/>
                    </a:lnTo>
                    <a:lnTo>
                      <a:pt x="17" y="33"/>
                    </a:lnTo>
                    <a:lnTo>
                      <a:pt x="8" y="25"/>
                    </a:lnTo>
                    <a:lnTo>
                      <a:pt x="0" y="25"/>
                    </a:lnTo>
                    <a:lnTo>
                      <a:pt x="17" y="25"/>
                    </a:lnTo>
                    <a:lnTo>
                      <a:pt x="34" y="17"/>
                    </a:lnTo>
                    <a:lnTo>
                      <a:pt x="42" y="0"/>
                    </a:lnTo>
                    <a:lnTo>
                      <a:pt x="76" y="9"/>
                    </a:lnTo>
                    <a:lnTo>
                      <a:pt x="110" y="25"/>
                    </a:lnTo>
                    <a:lnTo>
                      <a:pt x="102" y="42"/>
                    </a:lnTo>
                    <a:lnTo>
                      <a:pt x="85" y="42"/>
                    </a:lnTo>
                    <a:lnTo>
                      <a:pt x="42" y="58"/>
                    </a:lnTo>
                    <a:lnTo>
                      <a:pt x="34" y="42"/>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0" name="Freeform 26"/>
              <p:cNvSpPr>
                <a:spLocks/>
              </p:cNvSpPr>
              <p:nvPr/>
            </p:nvSpPr>
            <p:spPr bwMode="auto">
              <a:xfrm>
                <a:off x="9754" y="14627"/>
                <a:ext cx="1197" cy="1163"/>
              </a:xfrm>
              <a:custGeom>
                <a:avLst/>
                <a:gdLst>
                  <a:gd name="T0" fmla="*/ 101 w 1197"/>
                  <a:gd name="T1" fmla="*/ 1146 h 1163"/>
                  <a:gd name="T2" fmla="*/ 59 w 1197"/>
                  <a:gd name="T3" fmla="*/ 1055 h 1163"/>
                  <a:gd name="T4" fmla="*/ 34 w 1197"/>
                  <a:gd name="T5" fmla="*/ 1072 h 1163"/>
                  <a:gd name="T6" fmla="*/ 195 w 1197"/>
                  <a:gd name="T7" fmla="*/ 1039 h 1163"/>
                  <a:gd name="T8" fmla="*/ 560 w 1197"/>
                  <a:gd name="T9" fmla="*/ 1138 h 1163"/>
                  <a:gd name="T10" fmla="*/ 433 w 1197"/>
                  <a:gd name="T11" fmla="*/ 940 h 1163"/>
                  <a:gd name="T12" fmla="*/ 543 w 1197"/>
                  <a:gd name="T13" fmla="*/ 627 h 1163"/>
                  <a:gd name="T14" fmla="*/ 543 w 1197"/>
                  <a:gd name="T15" fmla="*/ 684 h 1163"/>
                  <a:gd name="T16" fmla="*/ 603 w 1197"/>
                  <a:gd name="T17" fmla="*/ 643 h 1163"/>
                  <a:gd name="T18" fmla="*/ 611 w 1197"/>
                  <a:gd name="T19" fmla="*/ 775 h 1163"/>
                  <a:gd name="T20" fmla="*/ 458 w 1197"/>
                  <a:gd name="T21" fmla="*/ 907 h 1163"/>
                  <a:gd name="T22" fmla="*/ 475 w 1197"/>
                  <a:gd name="T23" fmla="*/ 924 h 1163"/>
                  <a:gd name="T24" fmla="*/ 543 w 1197"/>
                  <a:gd name="T25" fmla="*/ 891 h 1163"/>
                  <a:gd name="T26" fmla="*/ 526 w 1197"/>
                  <a:gd name="T27" fmla="*/ 866 h 1163"/>
                  <a:gd name="T28" fmla="*/ 560 w 1197"/>
                  <a:gd name="T29" fmla="*/ 825 h 1163"/>
                  <a:gd name="T30" fmla="*/ 688 w 1197"/>
                  <a:gd name="T31" fmla="*/ 800 h 1163"/>
                  <a:gd name="T32" fmla="*/ 772 w 1197"/>
                  <a:gd name="T33" fmla="*/ 899 h 1163"/>
                  <a:gd name="T34" fmla="*/ 730 w 1197"/>
                  <a:gd name="T35" fmla="*/ 1031 h 1163"/>
                  <a:gd name="T36" fmla="*/ 586 w 1197"/>
                  <a:gd name="T37" fmla="*/ 1064 h 1163"/>
                  <a:gd name="T38" fmla="*/ 603 w 1197"/>
                  <a:gd name="T39" fmla="*/ 956 h 1163"/>
                  <a:gd name="T40" fmla="*/ 526 w 1197"/>
                  <a:gd name="T41" fmla="*/ 1064 h 1163"/>
                  <a:gd name="T42" fmla="*/ 815 w 1197"/>
                  <a:gd name="T43" fmla="*/ 989 h 1163"/>
                  <a:gd name="T44" fmla="*/ 789 w 1197"/>
                  <a:gd name="T45" fmla="*/ 717 h 1163"/>
                  <a:gd name="T46" fmla="*/ 1087 w 1197"/>
                  <a:gd name="T47" fmla="*/ 742 h 1163"/>
                  <a:gd name="T48" fmla="*/ 1061 w 1197"/>
                  <a:gd name="T49" fmla="*/ 503 h 1163"/>
                  <a:gd name="T50" fmla="*/ 1019 w 1197"/>
                  <a:gd name="T51" fmla="*/ 594 h 1163"/>
                  <a:gd name="T52" fmla="*/ 1078 w 1197"/>
                  <a:gd name="T53" fmla="*/ 643 h 1163"/>
                  <a:gd name="T54" fmla="*/ 1010 w 1197"/>
                  <a:gd name="T55" fmla="*/ 693 h 1163"/>
                  <a:gd name="T56" fmla="*/ 917 w 1197"/>
                  <a:gd name="T57" fmla="*/ 742 h 1163"/>
                  <a:gd name="T58" fmla="*/ 832 w 1197"/>
                  <a:gd name="T59" fmla="*/ 627 h 1163"/>
                  <a:gd name="T60" fmla="*/ 866 w 1197"/>
                  <a:gd name="T61" fmla="*/ 519 h 1163"/>
                  <a:gd name="T62" fmla="*/ 1002 w 1197"/>
                  <a:gd name="T63" fmla="*/ 462 h 1163"/>
                  <a:gd name="T64" fmla="*/ 900 w 1197"/>
                  <a:gd name="T65" fmla="*/ 454 h 1163"/>
                  <a:gd name="T66" fmla="*/ 772 w 1197"/>
                  <a:gd name="T67" fmla="*/ 602 h 1163"/>
                  <a:gd name="T68" fmla="*/ 654 w 1197"/>
                  <a:gd name="T69" fmla="*/ 511 h 1163"/>
                  <a:gd name="T70" fmla="*/ 679 w 1197"/>
                  <a:gd name="T71" fmla="*/ 519 h 1163"/>
                  <a:gd name="T72" fmla="*/ 934 w 1197"/>
                  <a:gd name="T73" fmla="*/ 421 h 1163"/>
                  <a:gd name="T74" fmla="*/ 1163 w 1197"/>
                  <a:gd name="T75" fmla="*/ 552 h 1163"/>
                  <a:gd name="T76" fmla="*/ 1070 w 1197"/>
                  <a:gd name="T77" fmla="*/ 181 h 1163"/>
                  <a:gd name="T78" fmla="*/ 1087 w 1197"/>
                  <a:gd name="T79" fmla="*/ 25 h 1163"/>
                  <a:gd name="T80" fmla="*/ 1112 w 1197"/>
                  <a:gd name="T81" fmla="*/ 74 h 1163"/>
                  <a:gd name="T82" fmla="*/ 1172 w 1197"/>
                  <a:gd name="T83" fmla="*/ 17 h 1163"/>
                  <a:gd name="T84" fmla="*/ 1146 w 1197"/>
                  <a:gd name="T85" fmla="*/ 165 h 1163"/>
                  <a:gd name="T86" fmla="*/ 1146 w 1197"/>
                  <a:gd name="T87" fmla="*/ 379 h 1163"/>
                  <a:gd name="T88" fmla="*/ 1163 w 1197"/>
                  <a:gd name="T89" fmla="*/ 223 h 1163"/>
                  <a:gd name="T90" fmla="*/ 1070 w 1197"/>
                  <a:gd name="T91" fmla="*/ 289 h 1163"/>
                  <a:gd name="T92" fmla="*/ 1121 w 1197"/>
                  <a:gd name="T93" fmla="*/ 759 h 1163"/>
                  <a:gd name="T94" fmla="*/ 1189 w 1197"/>
                  <a:gd name="T95" fmla="*/ 849 h 1163"/>
                  <a:gd name="T96" fmla="*/ 1053 w 1197"/>
                  <a:gd name="T97" fmla="*/ 874 h 1163"/>
                  <a:gd name="T98" fmla="*/ 1138 w 1197"/>
                  <a:gd name="T99" fmla="*/ 849 h 1163"/>
                  <a:gd name="T100" fmla="*/ 781 w 1197"/>
                  <a:gd name="T101" fmla="*/ 742 h 1163"/>
                  <a:gd name="T102" fmla="*/ 891 w 1197"/>
                  <a:gd name="T103" fmla="*/ 1097 h 1163"/>
                  <a:gd name="T104" fmla="*/ 900 w 1197"/>
                  <a:gd name="T105" fmla="*/ 1014 h 1163"/>
                  <a:gd name="T106" fmla="*/ 917 w 1197"/>
                  <a:gd name="T107" fmla="*/ 1146 h 1163"/>
                  <a:gd name="T108" fmla="*/ 815 w 1197"/>
                  <a:gd name="T109" fmla="*/ 1022 h 1163"/>
                  <a:gd name="T110" fmla="*/ 628 w 1197"/>
                  <a:gd name="T111" fmla="*/ 1154 h 1163"/>
                  <a:gd name="T112" fmla="*/ 212 w 1197"/>
                  <a:gd name="T113" fmla="*/ 1072 h 1163"/>
                  <a:gd name="T114" fmla="*/ 280 w 1197"/>
                  <a:gd name="T115" fmla="*/ 1072 h 1163"/>
                  <a:gd name="T116" fmla="*/ 237 w 1197"/>
                  <a:gd name="T117" fmla="*/ 1163 h 11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97" h="1163">
                    <a:moveTo>
                      <a:pt x="203" y="1138"/>
                    </a:moveTo>
                    <a:lnTo>
                      <a:pt x="195" y="1121"/>
                    </a:lnTo>
                    <a:lnTo>
                      <a:pt x="195" y="1097"/>
                    </a:lnTo>
                    <a:lnTo>
                      <a:pt x="203" y="1055"/>
                    </a:lnTo>
                    <a:lnTo>
                      <a:pt x="195" y="1047"/>
                    </a:lnTo>
                    <a:lnTo>
                      <a:pt x="195" y="1055"/>
                    </a:lnTo>
                    <a:lnTo>
                      <a:pt x="169" y="1097"/>
                    </a:lnTo>
                    <a:lnTo>
                      <a:pt x="152" y="1121"/>
                    </a:lnTo>
                    <a:lnTo>
                      <a:pt x="127" y="1138"/>
                    </a:lnTo>
                    <a:lnTo>
                      <a:pt x="101" y="1146"/>
                    </a:lnTo>
                    <a:lnTo>
                      <a:pt x="68" y="1146"/>
                    </a:lnTo>
                    <a:lnTo>
                      <a:pt x="42" y="1138"/>
                    </a:lnTo>
                    <a:lnTo>
                      <a:pt x="17" y="1130"/>
                    </a:lnTo>
                    <a:lnTo>
                      <a:pt x="8" y="1113"/>
                    </a:lnTo>
                    <a:lnTo>
                      <a:pt x="0" y="1105"/>
                    </a:lnTo>
                    <a:lnTo>
                      <a:pt x="0" y="1072"/>
                    </a:lnTo>
                    <a:lnTo>
                      <a:pt x="8" y="1064"/>
                    </a:lnTo>
                    <a:lnTo>
                      <a:pt x="17" y="1055"/>
                    </a:lnTo>
                    <a:lnTo>
                      <a:pt x="42" y="1055"/>
                    </a:lnTo>
                    <a:lnTo>
                      <a:pt x="59" y="1055"/>
                    </a:lnTo>
                    <a:lnTo>
                      <a:pt x="68" y="1064"/>
                    </a:lnTo>
                    <a:lnTo>
                      <a:pt x="68" y="1080"/>
                    </a:lnTo>
                    <a:lnTo>
                      <a:pt x="68" y="1088"/>
                    </a:lnTo>
                    <a:lnTo>
                      <a:pt x="51" y="1097"/>
                    </a:lnTo>
                    <a:lnTo>
                      <a:pt x="42" y="1097"/>
                    </a:lnTo>
                    <a:lnTo>
                      <a:pt x="34" y="1097"/>
                    </a:lnTo>
                    <a:lnTo>
                      <a:pt x="34" y="1088"/>
                    </a:lnTo>
                    <a:lnTo>
                      <a:pt x="34" y="1080"/>
                    </a:lnTo>
                    <a:lnTo>
                      <a:pt x="34" y="1072"/>
                    </a:lnTo>
                    <a:lnTo>
                      <a:pt x="17" y="1072"/>
                    </a:lnTo>
                    <a:lnTo>
                      <a:pt x="8" y="1088"/>
                    </a:lnTo>
                    <a:lnTo>
                      <a:pt x="17" y="1097"/>
                    </a:lnTo>
                    <a:lnTo>
                      <a:pt x="25" y="1113"/>
                    </a:lnTo>
                    <a:lnTo>
                      <a:pt x="34" y="1121"/>
                    </a:lnTo>
                    <a:lnTo>
                      <a:pt x="68" y="1113"/>
                    </a:lnTo>
                    <a:lnTo>
                      <a:pt x="93" y="1105"/>
                    </a:lnTo>
                    <a:lnTo>
                      <a:pt x="144" y="1072"/>
                    </a:lnTo>
                    <a:lnTo>
                      <a:pt x="195" y="1039"/>
                    </a:lnTo>
                    <a:lnTo>
                      <a:pt x="220" y="1022"/>
                    </a:lnTo>
                    <a:lnTo>
                      <a:pt x="246" y="1022"/>
                    </a:lnTo>
                    <a:lnTo>
                      <a:pt x="288" y="1022"/>
                    </a:lnTo>
                    <a:lnTo>
                      <a:pt x="322" y="1022"/>
                    </a:lnTo>
                    <a:lnTo>
                      <a:pt x="356" y="1039"/>
                    </a:lnTo>
                    <a:lnTo>
                      <a:pt x="390" y="1055"/>
                    </a:lnTo>
                    <a:lnTo>
                      <a:pt x="518" y="1130"/>
                    </a:lnTo>
                    <a:lnTo>
                      <a:pt x="535" y="1138"/>
                    </a:lnTo>
                    <a:lnTo>
                      <a:pt x="543" y="1138"/>
                    </a:lnTo>
                    <a:lnTo>
                      <a:pt x="560" y="1138"/>
                    </a:lnTo>
                    <a:lnTo>
                      <a:pt x="560" y="1130"/>
                    </a:lnTo>
                    <a:lnTo>
                      <a:pt x="552" y="1121"/>
                    </a:lnTo>
                    <a:lnTo>
                      <a:pt x="526" y="1113"/>
                    </a:lnTo>
                    <a:lnTo>
                      <a:pt x="509" y="1105"/>
                    </a:lnTo>
                    <a:lnTo>
                      <a:pt x="475" y="1072"/>
                    </a:lnTo>
                    <a:lnTo>
                      <a:pt x="450" y="1047"/>
                    </a:lnTo>
                    <a:lnTo>
                      <a:pt x="433" y="1006"/>
                    </a:lnTo>
                    <a:lnTo>
                      <a:pt x="433" y="973"/>
                    </a:lnTo>
                    <a:lnTo>
                      <a:pt x="433" y="940"/>
                    </a:lnTo>
                    <a:lnTo>
                      <a:pt x="450" y="899"/>
                    </a:lnTo>
                    <a:lnTo>
                      <a:pt x="467" y="866"/>
                    </a:lnTo>
                    <a:lnTo>
                      <a:pt x="518" y="800"/>
                    </a:lnTo>
                    <a:lnTo>
                      <a:pt x="569" y="734"/>
                    </a:lnTo>
                    <a:lnTo>
                      <a:pt x="586" y="693"/>
                    </a:lnTo>
                    <a:lnTo>
                      <a:pt x="586" y="676"/>
                    </a:lnTo>
                    <a:lnTo>
                      <a:pt x="586" y="651"/>
                    </a:lnTo>
                    <a:lnTo>
                      <a:pt x="569" y="643"/>
                    </a:lnTo>
                    <a:lnTo>
                      <a:pt x="552" y="627"/>
                    </a:lnTo>
                    <a:lnTo>
                      <a:pt x="543" y="627"/>
                    </a:lnTo>
                    <a:lnTo>
                      <a:pt x="526" y="635"/>
                    </a:lnTo>
                    <a:lnTo>
                      <a:pt x="526" y="643"/>
                    </a:lnTo>
                    <a:lnTo>
                      <a:pt x="526" y="651"/>
                    </a:lnTo>
                    <a:lnTo>
                      <a:pt x="543" y="651"/>
                    </a:lnTo>
                    <a:lnTo>
                      <a:pt x="552" y="651"/>
                    </a:lnTo>
                    <a:lnTo>
                      <a:pt x="552" y="660"/>
                    </a:lnTo>
                    <a:lnTo>
                      <a:pt x="552" y="668"/>
                    </a:lnTo>
                    <a:lnTo>
                      <a:pt x="552" y="676"/>
                    </a:lnTo>
                    <a:lnTo>
                      <a:pt x="543" y="684"/>
                    </a:lnTo>
                    <a:lnTo>
                      <a:pt x="535" y="684"/>
                    </a:lnTo>
                    <a:lnTo>
                      <a:pt x="526" y="684"/>
                    </a:lnTo>
                    <a:lnTo>
                      <a:pt x="509" y="668"/>
                    </a:lnTo>
                    <a:lnTo>
                      <a:pt x="509" y="643"/>
                    </a:lnTo>
                    <a:lnTo>
                      <a:pt x="518" y="635"/>
                    </a:lnTo>
                    <a:lnTo>
                      <a:pt x="526" y="627"/>
                    </a:lnTo>
                    <a:lnTo>
                      <a:pt x="543" y="618"/>
                    </a:lnTo>
                    <a:lnTo>
                      <a:pt x="560" y="610"/>
                    </a:lnTo>
                    <a:lnTo>
                      <a:pt x="569" y="618"/>
                    </a:lnTo>
                    <a:lnTo>
                      <a:pt x="603" y="643"/>
                    </a:lnTo>
                    <a:lnTo>
                      <a:pt x="620" y="668"/>
                    </a:lnTo>
                    <a:lnTo>
                      <a:pt x="620" y="693"/>
                    </a:lnTo>
                    <a:lnTo>
                      <a:pt x="620" y="709"/>
                    </a:lnTo>
                    <a:lnTo>
                      <a:pt x="611" y="726"/>
                    </a:lnTo>
                    <a:lnTo>
                      <a:pt x="594" y="734"/>
                    </a:lnTo>
                    <a:lnTo>
                      <a:pt x="603" y="742"/>
                    </a:lnTo>
                    <a:lnTo>
                      <a:pt x="611" y="742"/>
                    </a:lnTo>
                    <a:lnTo>
                      <a:pt x="620" y="742"/>
                    </a:lnTo>
                    <a:lnTo>
                      <a:pt x="620" y="750"/>
                    </a:lnTo>
                    <a:lnTo>
                      <a:pt x="611" y="775"/>
                    </a:lnTo>
                    <a:lnTo>
                      <a:pt x="594" y="783"/>
                    </a:lnTo>
                    <a:lnTo>
                      <a:pt x="552" y="800"/>
                    </a:lnTo>
                    <a:lnTo>
                      <a:pt x="543" y="816"/>
                    </a:lnTo>
                    <a:lnTo>
                      <a:pt x="535" y="825"/>
                    </a:lnTo>
                    <a:lnTo>
                      <a:pt x="535" y="833"/>
                    </a:lnTo>
                    <a:lnTo>
                      <a:pt x="501" y="849"/>
                    </a:lnTo>
                    <a:lnTo>
                      <a:pt x="492" y="858"/>
                    </a:lnTo>
                    <a:lnTo>
                      <a:pt x="484" y="874"/>
                    </a:lnTo>
                    <a:lnTo>
                      <a:pt x="484" y="891"/>
                    </a:lnTo>
                    <a:lnTo>
                      <a:pt x="458" y="907"/>
                    </a:lnTo>
                    <a:lnTo>
                      <a:pt x="450" y="932"/>
                    </a:lnTo>
                    <a:lnTo>
                      <a:pt x="450" y="948"/>
                    </a:lnTo>
                    <a:lnTo>
                      <a:pt x="458" y="965"/>
                    </a:lnTo>
                    <a:lnTo>
                      <a:pt x="467" y="973"/>
                    </a:lnTo>
                    <a:lnTo>
                      <a:pt x="475" y="965"/>
                    </a:lnTo>
                    <a:lnTo>
                      <a:pt x="475" y="956"/>
                    </a:lnTo>
                    <a:lnTo>
                      <a:pt x="475" y="948"/>
                    </a:lnTo>
                    <a:lnTo>
                      <a:pt x="467" y="940"/>
                    </a:lnTo>
                    <a:lnTo>
                      <a:pt x="475" y="932"/>
                    </a:lnTo>
                    <a:lnTo>
                      <a:pt x="475" y="924"/>
                    </a:lnTo>
                    <a:lnTo>
                      <a:pt x="484" y="915"/>
                    </a:lnTo>
                    <a:lnTo>
                      <a:pt x="492" y="915"/>
                    </a:lnTo>
                    <a:lnTo>
                      <a:pt x="501" y="915"/>
                    </a:lnTo>
                    <a:lnTo>
                      <a:pt x="509" y="907"/>
                    </a:lnTo>
                    <a:lnTo>
                      <a:pt x="509" y="899"/>
                    </a:lnTo>
                    <a:lnTo>
                      <a:pt x="509" y="907"/>
                    </a:lnTo>
                    <a:lnTo>
                      <a:pt x="518" y="907"/>
                    </a:lnTo>
                    <a:lnTo>
                      <a:pt x="535" y="882"/>
                    </a:lnTo>
                    <a:lnTo>
                      <a:pt x="543" y="891"/>
                    </a:lnTo>
                    <a:lnTo>
                      <a:pt x="543" y="899"/>
                    </a:lnTo>
                    <a:lnTo>
                      <a:pt x="535" y="915"/>
                    </a:lnTo>
                    <a:lnTo>
                      <a:pt x="535" y="924"/>
                    </a:lnTo>
                    <a:lnTo>
                      <a:pt x="543" y="932"/>
                    </a:lnTo>
                    <a:lnTo>
                      <a:pt x="552" y="924"/>
                    </a:lnTo>
                    <a:lnTo>
                      <a:pt x="560" y="907"/>
                    </a:lnTo>
                    <a:lnTo>
                      <a:pt x="560" y="891"/>
                    </a:lnTo>
                    <a:lnTo>
                      <a:pt x="552" y="866"/>
                    </a:lnTo>
                    <a:lnTo>
                      <a:pt x="543" y="866"/>
                    </a:lnTo>
                    <a:lnTo>
                      <a:pt x="526" y="866"/>
                    </a:lnTo>
                    <a:lnTo>
                      <a:pt x="509" y="874"/>
                    </a:lnTo>
                    <a:lnTo>
                      <a:pt x="509" y="899"/>
                    </a:lnTo>
                    <a:lnTo>
                      <a:pt x="501" y="891"/>
                    </a:lnTo>
                    <a:lnTo>
                      <a:pt x="501" y="882"/>
                    </a:lnTo>
                    <a:lnTo>
                      <a:pt x="509" y="866"/>
                    </a:lnTo>
                    <a:lnTo>
                      <a:pt x="518" y="858"/>
                    </a:lnTo>
                    <a:lnTo>
                      <a:pt x="535" y="858"/>
                    </a:lnTo>
                    <a:lnTo>
                      <a:pt x="543" y="849"/>
                    </a:lnTo>
                    <a:lnTo>
                      <a:pt x="552" y="833"/>
                    </a:lnTo>
                    <a:lnTo>
                      <a:pt x="560" y="825"/>
                    </a:lnTo>
                    <a:lnTo>
                      <a:pt x="569" y="825"/>
                    </a:lnTo>
                    <a:lnTo>
                      <a:pt x="586" y="808"/>
                    </a:lnTo>
                    <a:lnTo>
                      <a:pt x="594" y="808"/>
                    </a:lnTo>
                    <a:lnTo>
                      <a:pt x="611" y="816"/>
                    </a:lnTo>
                    <a:lnTo>
                      <a:pt x="628" y="825"/>
                    </a:lnTo>
                    <a:lnTo>
                      <a:pt x="637" y="825"/>
                    </a:lnTo>
                    <a:lnTo>
                      <a:pt x="654" y="808"/>
                    </a:lnTo>
                    <a:lnTo>
                      <a:pt x="671" y="800"/>
                    </a:lnTo>
                    <a:lnTo>
                      <a:pt x="688" y="800"/>
                    </a:lnTo>
                    <a:lnTo>
                      <a:pt x="713" y="800"/>
                    </a:lnTo>
                    <a:lnTo>
                      <a:pt x="722" y="816"/>
                    </a:lnTo>
                    <a:lnTo>
                      <a:pt x="730" y="825"/>
                    </a:lnTo>
                    <a:lnTo>
                      <a:pt x="730" y="858"/>
                    </a:lnTo>
                    <a:lnTo>
                      <a:pt x="722" y="866"/>
                    </a:lnTo>
                    <a:lnTo>
                      <a:pt x="722" y="874"/>
                    </a:lnTo>
                    <a:lnTo>
                      <a:pt x="730" y="874"/>
                    </a:lnTo>
                    <a:lnTo>
                      <a:pt x="738" y="874"/>
                    </a:lnTo>
                    <a:lnTo>
                      <a:pt x="755" y="874"/>
                    </a:lnTo>
                    <a:lnTo>
                      <a:pt x="772" y="899"/>
                    </a:lnTo>
                    <a:lnTo>
                      <a:pt x="781" y="915"/>
                    </a:lnTo>
                    <a:lnTo>
                      <a:pt x="781" y="932"/>
                    </a:lnTo>
                    <a:lnTo>
                      <a:pt x="772" y="948"/>
                    </a:lnTo>
                    <a:lnTo>
                      <a:pt x="755" y="956"/>
                    </a:lnTo>
                    <a:lnTo>
                      <a:pt x="747" y="965"/>
                    </a:lnTo>
                    <a:lnTo>
                      <a:pt x="730" y="965"/>
                    </a:lnTo>
                    <a:lnTo>
                      <a:pt x="738" y="989"/>
                    </a:lnTo>
                    <a:lnTo>
                      <a:pt x="747" y="1006"/>
                    </a:lnTo>
                    <a:lnTo>
                      <a:pt x="738" y="1022"/>
                    </a:lnTo>
                    <a:lnTo>
                      <a:pt x="730" y="1031"/>
                    </a:lnTo>
                    <a:lnTo>
                      <a:pt x="722" y="1039"/>
                    </a:lnTo>
                    <a:lnTo>
                      <a:pt x="705" y="1055"/>
                    </a:lnTo>
                    <a:lnTo>
                      <a:pt x="688" y="1055"/>
                    </a:lnTo>
                    <a:lnTo>
                      <a:pt x="671" y="1047"/>
                    </a:lnTo>
                    <a:lnTo>
                      <a:pt x="654" y="1039"/>
                    </a:lnTo>
                    <a:lnTo>
                      <a:pt x="637" y="1055"/>
                    </a:lnTo>
                    <a:lnTo>
                      <a:pt x="628" y="1064"/>
                    </a:lnTo>
                    <a:lnTo>
                      <a:pt x="620" y="1072"/>
                    </a:lnTo>
                    <a:lnTo>
                      <a:pt x="594" y="1072"/>
                    </a:lnTo>
                    <a:lnTo>
                      <a:pt x="586" y="1064"/>
                    </a:lnTo>
                    <a:lnTo>
                      <a:pt x="569" y="1055"/>
                    </a:lnTo>
                    <a:lnTo>
                      <a:pt x="552" y="1047"/>
                    </a:lnTo>
                    <a:lnTo>
                      <a:pt x="552" y="1031"/>
                    </a:lnTo>
                    <a:lnTo>
                      <a:pt x="560" y="1022"/>
                    </a:lnTo>
                    <a:lnTo>
                      <a:pt x="577" y="1022"/>
                    </a:lnTo>
                    <a:lnTo>
                      <a:pt x="586" y="1022"/>
                    </a:lnTo>
                    <a:lnTo>
                      <a:pt x="603" y="1006"/>
                    </a:lnTo>
                    <a:lnTo>
                      <a:pt x="611" y="998"/>
                    </a:lnTo>
                    <a:lnTo>
                      <a:pt x="611" y="973"/>
                    </a:lnTo>
                    <a:lnTo>
                      <a:pt x="603" y="956"/>
                    </a:lnTo>
                    <a:lnTo>
                      <a:pt x="594" y="948"/>
                    </a:lnTo>
                    <a:lnTo>
                      <a:pt x="586" y="940"/>
                    </a:lnTo>
                    <a:lnTo>
                      <a:pt x="560" y="940"/>
                    </a:lnTo>
                    <a:lnTo>
                      <a:pt x="543" y="948"/>
                    </a:lnTo>
                    <a:lnTo>
                      <a:pt x="526" y="956"/>
                    </a:lnTo>
                    <a:lnTo>
                      <a:pt x="518" y="973"/>
                    </a:lnTo>
                    <a:lnTo>
                      <a:pt x="509" y="989"/>
                    </a:lnTo>
                    <a:lnTo>
                      <a:pt x="509" y="1014"/>
                    </a:lnTo>
                    <a:lnTo>
                      <a:pt x="518" y="1039"/>
                    </a:lnTo>
                    <a:lnTo>
                      <a:pt x="526" y="1064"/>
                    </a:lnTo>
                    <a:lnTo>
                      <a:pt x="552" y="1088"/>
                    </a:lnTo>
                    <a:lnTo>
                      <a:pt x="586" y="1105"/>
                    </a:lnTo>
                    <a:lnTo>
                      <a:pt x="611" y="1113"/>
                    </a:lnTo>
                    <a:lnTo>
                      <a:pt x="645" y="1113"/>
                    </a:lnTo>
                    <a:lnTo>
                      <a:pt x="679" y="1105"/>
                    </a:lnTo>
                    <a:lnTo>
                      <a:pt x="738" y="1080"/>
                    </a:lnTo>
                    <a:lnTo>
                      <a:pt x="764" y="1055"/>
                    </a:lnTo>
                    <a:lnTo>
                      <a:pt x="781" y="1039"/>
                    </a:lnTo>
                    <a:lnTo>
                      <a:pt x="798" y="1014"/>
                    </a:lnTo>
                    <a:lnTo>
                      <a:pt x="815" y="989"/>
                    </a:lnTo>
                    <a:lnTo>
                      <a:pt x="815" y="956"/>
                    </a:lnTo>
                    <a:lnTo>
                      <a:pt x="823" y="932"/>
                    </a:lnTo>
                    <a:lnTo>
                      <a:pt x="815" y="899"/>
                    </a:lnTo>
                    <a:lnTo>
                      <a:pt x="815" y="866"/>
                    </a:lnTo>
                    <a:lnTo>
                      <a:pt x="798" y="841"/>
                    </a:lnTo>
                    <a:lnTo>
                      <a:pt x="781" y="808"/>
                    </a:lnTo>
                    <a:lnTo>
                      <a:pt x="747" y="759"/>
                    </a:lnTo>
                    <a:lnTo>
                      <a:pt x="755" y="742"/>
                    </a:lnTo>
                    <a:lnTo>
                      <a:pt x="764" y="734"/>
                    </a:lnTo>
                    <a:lnTo>
                      <a:pt x="789" y="717"/>
                    </a:lnTo>
                    <a:lnTo>
                      <a:pt x="840" y="750"/>
                    </a:lnTo>
                    <a:lnTo>
                      <a:pt x="866" y="767"/>
                    </a:lnTo>
                    <a:lnTo>
                      <a:pt x="883" y="783"/>
                    </a:lnTo>
                    <a:lnTo>
                      <a:pt x="908" y="783"/>
                    </a:lnTo>
                    <a:lnTo>
                      <a:pt x="942" y="792"/>
                    </a:lnTo>
                    <a:lnTo>
                      <a:pt x="968" y="792"/>
                    </a:lnTo>
                    <a:lnTo>
                      <a:pt x="993" y="783"/>
                    </a:lnTo>
                    <a:lnTo>
                      <a:pt x="1019" y="783"/>
                    </a:lnTo>
                    <a:lnTo>
                      <a:pt x="1044" y="775"/>
                    </a:lnTo>
                    <a:lnTo>
                      <a:pt x="1087" y="742"/>
                    </a:lnTo>
                    <a:lnTo>
                      <a:pt x="1121" y="701"/>
                    </a:lnTo>
                    <a:lnTo>
                      <a:pt x="1129" y="676"/>
                    </a:lnTo>
                    <a:lnTo>
                      <a:pt x="1138" y="651"/>
                    </a:lnTo>
                    <a:lnTo>
                      <a:pt x="1138" y="627"/>
                    </a:lnTo>
                    <a:lnTo>
                      <a:pt x="1138" y="602"/>
                    </a:lnTo>
                    <a:lnTo>
                      <a:pt x="1129" y="577"/>
                    </a:lnTo>
                    <a:lnTo>
                      <a:pt x="1121" y="552"/>
                    </a:lnTo>
                    <a:lnTo>
                      <a:pt x="1095" y="528"/>
                    </a:lnTo>
                    <a:lnTo>
                      <a:pt x="1078" y="511"/>
                    </a:lnTo>
                    <a:lnTo>
                      <a:pt x="1061" y="503"/>
                    </a:lnTo>
                    <a:lnTo>
                      <a:pt x="1044" y="503"/>
                    </a:lnTo>
                    <a:lnTo>
                      <a:pt x="1027" y="503"/>
                    </a:lnTo>
                    <a:lnTo>
                      <a:pt x="1010" y="511"/>
                    </a:lnTo>
                    <a:lnTo>
                      <a:pt x="993" y="519"/>
                    </a:lnTo>
                    <a:lnTo>
                      <a:pt x="985" y="544"/>
                    </a:lnTo>
                    <a:lnTo>
                      <a:pt x="976" y="552"/>
                    </a:lnTo>
                    <a:lnTo>
                      <a:pt x="976" y="561"/>
                    </a:lnTo>
                    <a:lnTo>
                      <a:pt x="985" y="585"/>
                    </a:lnTo>
                    <a:lnTo>
                      <a:pt x="1002" y="594"/>
                    </a:lnTo>
                    <a:lnTo>
                      <a:pt x="1019" y="594"/>
                    </a:lnTo>
                    <a:lnTo>
                      <a:pt x="1044" y="585"/>
                    </a:lnTo>
                    <a:lnTo>
                      <a:pt x="1053" y="577"/>
                    </a:lnTo>
                    <a:lnTo>
                      <a:pt x="1061" y="552"/>
                    </a:lnTo>
                    <a:lnTo>
                      <a:pt x="1078" y="561"/>
                    </a:lnTo>
                    <a:lnTo>
                      <a:pt x="1095" y="577"/>
                    </a:lnTo>
                    <a:lnTo>
                      <a:pt x="1104" y="594"/>
                    </a:lnTo>
                    <a:lnTo>
                      <a:pt x="1095" y="610"/>
                    </a:lnTo>
                    <a:lnTo>
                      <a:pt x="1078" y="627"/>
                    </a:lnTo>
                    <a:lnTo>
                      <a:pt x="1078" y="635"/>
                    </a:lnTo>
                    <a:lnTo>
                      <a:pt x="1078" y="643"/>
                    </a:lnTo>
                    <a:lnTo>
                      <a:pt x="1087" y="651"/>
                    </a:lnTo>
                    <a:lnTo>
                      <a:pt x="1095" y="660"/>
                    </a:lnTo>
                    <a:lnTo>
                      <a:pt x="1095" y="676"/>
                    </a:lnTo>
                    <a:lnTo>
                      <a:pt x="1087" y="693"/>
                    </a:lnTo>
                    <a:lnTo>
                      <a:pt x="1070" y="709"/>
                    </a:lnTo>
                    <a:lnTo>
                      <a:pt x="1053" y="709"/>
                    </a:lnTo>
                    <a:lnTo>
                      <a:pt x="1044" y="709"/>
                    </a:lnTo>
                    <a:lnTo>
                      <a:pt x="1027" y="709"/>
                    </a:lnTo>
                    <a:lnTo>
                      <a:pt x="1019" y="701"/>
                    </a:lnTo>
                    <a:lnTo>
                      <a:pt x="1010" y="693"/>
                    </a:lnTo>
                    <a:lnTo>
                      <a:pt x="1002" y="693"/>
                    </a:lnTo>
                    <a:lnTo>
                      <a:pt x="993" y="701"/>
                    </a:lnTo>
                    <a:lnTo>
                      <a:pt x="1002" y="717"/>
                    </a:lnTo>
                    <a:lnTo>
                      <a:pt x="993" y="726"/>
                    </a:lnTo>
                    <a:lnTo>
                      <a:pt x="976" y="750"/>
                    </a:lnTo>
                    <a:lnTo>
                      <a:pt x="968" y="759"/>
                    </a:lnTo>
                    <a:lnTo>
                      <a:pt x="951" y="767"/>
                    </a:lnTo>
                    <a:lnTo>
                      <a:pt x="942" y="759"/>
                    </a:lnTo>
                    <a:lnTo>
                      <a:pt x="925" y="759"/>
                    </a:lnTo>
                    <a:lnTo>
                      <a:pt x="917" y="742"/>
                    </a:lnTo>
                    <a:lnTo>
                      <a:pt x="908" y="734"/>
                    </a:lnTo>
                    <a:lnTo>
                      <a:pt x="900" y="709"/>
                    </a:lnTo>
                    <a:lnTo>
                      <a:pt x="891" y="701"/>
                    </a:lnTo>
                    <a:lnTo>
                      <a:pt x="883" y="701"/>
                    </a:lnTo>
                    <a:lnTo>
                      <a:pt x="866" y="701"/>
                    </a:lnTo>
                    <a:lnTo>
                      <a:pt x="840" y="693"/>
                    </a:lnTo>
                    <a:lnTo>
                      <a:pt x="823" y="668"/>
                    </a:lnTo>
                    <a:lnTo>
                      <a:pt x="823" y="660"/>
                    </a:lnTo>
                    <a:lnTo>
                      <a:pt x="823" y="651"/>
                    </a:lnTo>
                    <a:lnTo>
                      <a:pt x="832" y="627"/>
                    </a:lnTo>
                    <a:lnTo>
                      <a:pt x="849" y="610"/>
                    </a:lnTo>
                    <a:lnTo>
                      <a:pt x="849" y="602"/>
                    </a:lnTo>
                    <a:lnTo>
                      <a:pt x="840" y="585"/>
                    </a:lnTo>
                    <a:lnTo>
                      <a:pt x="832" y="577"/>
                    </a:lnTo>
                    <a:lnTo>
                      <a:pt x="832" y="561"/>
                    </a:lnTo>
                    <a:lnTo>
                      <a:pt x="832" y="544"/>
                    </a:lnTo>
                    <a:lnTo>
                      <a:pt x="849" y="528"/>
                    </a:lnTo>
                    <a:lnTo>
                      <a:pt x="857" y="519"/>
                    </a:lnTo>
                    <a:lnTo>
                      <a:pt x="866" y="519"/>
                    </a:lnTo>
                    <a:lnTo>
                      <a:pt x="883" y="519"/>
                    </a:lnTo>
                    <a:lnTo>
                      <a:pt x="883" y="511"/>
                    </a:lnTo>
                    <a:lnTo>
                      <a:pt x="891" y="487"/>
                    </a:lnTo>
                    <a:lnTo>
                      <a:pt x="908" y="470"/>
                    </a:lnTo>
                    <a:lnTo>
                      <a:pt x="925" y="470"/>
                    </a:lnTo>
                    <a:lnTo>
                      <a:pt x="942" y="470"/>
                    </a:lnTo>
                    <a:lnTo>
                      <a:pt x="959" y="454"/>
                    </a:lnTo>
                    <a:lnTo>
                      <a:pt x="976" y="454"/>
                    </a:lnTo>
                    <a:lnTo>
                      <a:pt x="985" y="454"/>
                    </a:lnTo>
                    <a:lnTo>
                      <a:pt x="1002" y="462"/>
                    </a:lnTo>
                    <a:lnTo>
                      <a:pt x="1002" y="470"/>
                    </a:lnTo>
                    <a:lnTo>
                      <a:pt x="1010" y="470"/>
                    </a:lnTo>
                    <a:lnTo>
                      <a:pt x="1010" y="454"/>
                    </a:lnTo>
                    <a:lnTo>
                      <a:pt x="1002" y="445"/>
                    </a:lnTo>
                    <a:lnTo>
                      <a:pt x="993" y="437"/>
                    </a:lnTo>
                    <a:lnTo>
                      <a:pt x="976" y="429"/>
                    </a:lnTo>
                    <a:lnTo>
                      <a:pt x="959" y="437"/>
                    </a:lnTo>
                    <a:lnTo>
                      <a:pt x="934" y="454"/>
                    </a:lnTo>
                    <a:lnTo>
                      <a:pt x="917" y="454"/>
                    </a:lnTo>
                    <a:lnTo>
                      <a:pt x="900" y="454"/>
                    </a:lnTo>
                    <a:lnTo>
                      <a:pt x="883" y="470"/>
                    </a:lnTo>
                    <a:lnTo>
                      <a:pt x="866" y="495"/>
                    </a:lnTo>
                    <a:lnTo>
                      <a:pt x="840" y="511"/>
                    </a:lnTo>
                    <a:lnTo>
                      <a:pt x="823" y="528"/>
                    </a:lnTo>
                    <a:lnTo>
                      <a:pt x="815" y="536"/>
                    </a:lnTo>
                    <a:lnTo>
                      <a:pt x="806" y="577"/>
                    </a:lnTo>
                    <a:lnTo>
                      <a:pt x="798" y="602"/>
                    </a:lnTo>
                    <a:lnTo>
                      <a:pt x="789" y="602"/>
                    </a:lnTo>
                    <a:lnTo>
                      <a:pt x="772" y="610"/>
                    </a:lnTo>
                    <a:lnTo>
                      <a:pt x="772" y="602"/>
                    </a:lnTo>
                    <a:lnTo>
                      <a:pt x="772" y="594"/>
                    </a:lnTo>
                    <a:lnTo>
                      <a:pt x="772" y="585"/>
                    </a:lnTo>
                    <a:lnTo>
                      <a:pt x="755" y="577"/>
                    </a:lnTo>
                    <a:lnTo>
                      <a:pt x="730" y="585"/>
                    </a:lnTo>
                    <a:lnTo>
                      <a:pt x="705" y="594"/>
                    </a:lnTo>
                    <a:lnTo>
                      <a:pt x="688" y="585"/>
                    </a:lnTo>
                    <a:lnTo>
                      <a:pt x="662" y="569"/>
                    </a:lnTo>
                    <a:lnTo>
                      <a:pt x="654" y="552"/>
                    </a:lnTo>
                    <a:lnTo>
                      <a:pt x="645" y="536"/>
                    </a:lnTo>
                    <a:lnTo>
                      <a:pt x="654" y="511"/>
                    </a:lnTo>
                    <a:lnTo>
                      <a:pt x="662" y="495"/>
                    </a:lnTo>
                    <a:lnTo>
                      <a:pt x="671" y="487"/>
                    </a:lnTo>
                    <a:lnTo>
                      <a:pt x="688" y="487"/>
                    </a:lnTo>
                    <a:lnTo>
                      <a:pt x="696" y="487"/>
                    </a:lnTo>
                    <a:lnTo>
                      <a:pt x="705" y="495"/>
                    </a:lnTo>
                    <a:lnTo>
                      <a:pt x="705" y="511"/>
                    </a:lnTo>
                    <a:lnTo>
                      <a:pt x="705" y="519"/>
                    </a:lnTo>
                    <a:lnTo>
                      <a:pt x="696" y="528"/>
                    </a:lnTo>
                    <a:lnTo>
                      <a:pt x="688" y="528"/>
                    </a:lnTo>
                    <a:lnTo>
                      <a:pt x="679" y="519"/>
                    </a:lnTo>
                    <a:lnTo>
                      <a:pt x="662" y="519"/>
                    </a:lnTo>
                    <a:lnTo>
                      <a:pt x="662" y="528"/>
                    </a:lnTo>
                    <a:lnTo>
                      <a:pt x="671" y="536"/>
                    </a:lnTo>
                    <a:lnTo>
                      <a:pt x="688" y="552"/>
                    </a:lnTo>
                    <a:lnTo>
                      <a:pt x="705" y="561"/>
                    </a:lnTo>
                    <a:lnTo>
                      <a:pt x="747" y="552"/>
                    </a:lnTo>
                    <a:lnTo>
                      <a:pt x="781" y="536"/>
                    </a:lnTo>
                    <a:lnTo>
                      <a:pt x="840" y="487"/>
                    </a:lnTo>
                    <a:lnTo>
                      <a:pt x="900" y="437"/>
                    </a:lnTo>
                    <a:lnTo>
                      <a:pt x="934" y="421"/>
                    </a:lnTo>
                    <a:lnTo>
                      <a:pt x="976" y="412"/>
                    </a:lnTo>
                    <a:lnTo>
                      <a:pt x="1019" y="421"/>
                    </a:lnTo>
                    <a:lnTo>
                      <a:pt x="1061" y="429"/>
                    </a:lnTo>
                    <a:lnTo>
                      <a:pt x="1095" y="454"/>
                    </a:lnTo>
                    <a:lnTo>
                      <a:pt x="1112" y="462"/>
                    </a:lnTo>
                    <a:lnTo>
                      <a:pt x="1129" y="487"/>
                    </a:lnTo>
                    <a:lnTo>
                      <a:pt x="1138" y="519"/>
                    </a:lnTo>
                    <a:lnTo>
                      <a:pt x="1146" y="552"/>
                    </a:lnTo>
                    <a:lnTo>
                      <a:pt x="1155" y="552"/>
                    </a:lnTo>
                    <a:lnTo>
                      <a:pt x="1163" y="552"/>
                    </a:lnTo>
                    <a:lnTo>
                      <a:pt x="1163" y="536"/>
                    </a:lnTo>
                    <a:lnTo>
                      <a:pt x="1163" y="519"/>
                    </a:lnTo>
                    <a:lnTo>
                      <a:pt x="1146" y="487"/>
                    </a:lnTo>
                    <a:lnTo>
                      <a:pt x="1129" y="445"/>
                    </a:lnTo>
                    <a:lnTo>
                      <a:pt x="1104" y="404"/>
                    </a:lnTo>
                    <a:lnTo>
                      <a:pt x="1053" y="330"/>
                    </a:lnTo>
                    <a:lnTo>
                      <a:pt x="1044" y="289"/>
                    </a:lnTo>
                    <a:lnTo>
                      <a:pt x="1044" y="256"/>
                    </a:lnTo>
                    <a:lnTo>
                      <a:pt x="1053" y="214"/>
                    </a:lnTo>
                    <a:lnTo>
                      <a:pt x="1070" y="181"/>
                    </a:lnTo>
                    <a:lnTo>
                      <a:pt x="1070" y="173"/>
                    </a:lnTo>
                    <a:lnTo>
                      <a:pt x="1129" y="107"/>
                    </a:lnTo>
                    <a:lnTo>
                      <a:pt x="1138" y="91"/>
                    </a:lnTo>
                    <a:lnTo>
                      <a:pt x="1146" y="66"/>
                    </a:lnTo>
                    <a:lnTo>
                      <a:pt x="1146" y="50"/>
                    </a:lnTo>
                    <a:lnTo>
                      <a:pt x="1146" y="25"/>
                    </a:lnTo>
                    <a:lnTo>
                      <a:pt x="1129" y="17"/>
                    </a:lnTo>
                    <a:lnTo>
                      <a:pt x="1121" y="17"/>
                    </a:lnTo>
                    <a:lnTo>
                      <a:pt x="1095" y="17"/>
                    </a:lnTo>
                    <a:lnTo>
                      <a:pt x="1087" y="25"/>
                    </a:lnTo>
                    <a:lnTo>
                      <a:pt x="1087" y="33"/>
                    </a:lnTo>
                    <a:lnTo>
                      <a:pt x="1087" y="41"/>
                    </a:lnTo>
                    <a:lnTo>
                      <a:pt x="1095" y="41"/>
                    </a:lnTo>
                    <a:lnTo>
                      <a:pt x="1112" y="41"/>
                    </a:lnTo>
                    <a:lnTo>
                      <a:pt x="1121" y="41"/>
                    </a:lnTo>
                    <a:lnTo>
                      <a:pt x="1121" y="50"/>
                    </a:lnTo>
                    <a:lnTo>
                      <a:pt x="1121" y="66"/>
                    </a:lnTo>
                    <a:lnTo>
                      <a:pt x="1112" y="74"/>
                    </a:lnTo>
                    <a:lnTo>
                      <a:pt x="1095" y="74"/>
                    </a:lnTo>
                    <a:lnTo>
                      <a:pt x="1078" y="58"/>
                    </a:lnTo>
                    <a:lnTo>
                      <a:pt x="1070" y="41"/>
                    </a:lnTo>
                    <a:lnTo>
                      <a:pt x="1070" y="25"/>
                    </a:lnTo>
                    <a:lnTo>
                      <a:pt x="1078" y="17"/>
                    </a:lnTo>
                    <a:lnTo>
                      <a:pt x="1095" y="8"/>
                    </a:lnTo>
                    <a:lnTo>
                      <a:pt x="1104" y="0"/>
                    </a:lnTo>
                    <a:lnTo>
                      <a:pt x="1121" y="0"/>
                    </a:lnTo>
                    <a:lnTo>
                      <a:pt x="1138" y="0"/>
                    </a:lnTo>
                    <a:lnTo>
                      <a:pt x="1172" y="17"/>
                    </a:lnTo>
                    <a:lnTo>
                      <a:pt x="1180" y="41"/>
                    </a:lnTo>
                    <a:lnTo>
                      <a:pt x="1189" y="66"/>
                    </a:lnTo>
                    <a:lnTo>
                      <a:pt x="1172" y="99"/>
                    </a:lnTo>
                    <a:lnTo>
                      <a:pt x="1155" y="124"/>
                    </a:lnTo>
                    <a:lnTo>
                      <a:pt x="1129" y="140"/>
                    </a:lnTo>
                    <a:lnTo>
                      <a:pt x="1104" y="157"/>
                    </a:lnTo>
                    <a:lnTo>
                      <a:pt x="1104" y="165"/>
                    </a:lnTo>
                    <a:lnTo>
                      <a:pt x="1112" y="173"/>
                    </a:lnTo>
                    <a:lnTo>
                      <a:pt x="1138" y="165"/>
                    </a:lnTo>
                    <a:lnTo>
                      <a:pt x="1146" y="165"/>
                    </a:lnTo>
                    <a:lnTo>
                      <a:pt x="1163" y="173"/>
                    </a:lnTo>
                    <a:lnTo>
                      <a:pt x="1180" y="181"/>
                    </a:lnTo>
                    <a:lnTo>
                      <a:pt x="1189" y="198"/>
                    </a:lnTo>
                    <a:lnTo>
                      <a:pt x="1197" y="223"/>
                    </a:lnTo>
                    <a:lnTo>
                      <a:pt x="1189" y="239"/>
                    </a:lnTo>
                    <a:lnTo>
                      <a:pt x="1180" y="272"/>
                    </a:lnTo>
                    <a:lnTo>
                      <a:pt x="1163" y="313"/>
                    </a:lnTo>
                    <a:lnTo>
                      <a:pt x="1146" y="346"/>
                    </a:lnTo>
                    <a:lnTo>
                      <a:pt x="1146" y="363"/>
                    </a:lnTo>
                    <a:lnTo>
                      <a:pt x="1146" y="379"/>
                    </a:lnTo>
                    <a:lnTo>
                      <a:pt x="1121" y="355"/>
                    </a:lnTo>
                    <a:lnTo>
                      <a:pt x="1112" y="322"/>
                    </a:lnTo>
                    <a:lnTo>
                      <a:pt x="1104" y="289"/>
                    </a:lnTo>
                    <a:lnTo>
                      <a:pt x="1095" y="256"/>
                    </a:lnTo>
                    <a:lnTo>
                      <a:pt x="1121" y="264"/>
                    </a:lnTo>
                    <a:lnTo>
                      <a:pt x="1138" y="264"/>
                    </a:lnTo>
                    <a:lnTo>
                      <a:pt x="1146" y="256"/>
                    </a:lnTo>
                    <a:lnTo>
                      <a:pt x="1155" y="247"/>
                    </a:lnTo>
                    <a:lnTo>
                      <a:pt x="1163" y="239"/>
                    </a:lnTo>
                    <a:lnTo>
                      <a:pt x="1163" y="223"/>
                    </a:lnTo>
                    <a:lnTo>
                      <a:pt x="1155" y="206"/>
                    </a:lnTo>
                    <a:lnTo>
                      <a:pt x="1146" y="198"/>
                    </a:lnTo>
                    <a:lnTo>
                      <a:pt x="1121" y="181"/>
                    </a:lnTo>
                    <a:lnTo>
                      <a:pt x="1112" y="181"/>
                    </a:lnTo>
                    <a:lnTo>
                      <a:pt x="1095" y="190"/>
                    </a:lnTo>
                    <a:lnTo>
                      <a:pt x="1078" y="206"/>
                    </a:lnTo>
                    <a:lnTo>
                      <a:pt x="1070" y="223"/>
                    </a:lnTo>
                    <a:lnTo>
                      <a:pt x="1061" y="247"/>
                    </a:lnTo>
                    <a:lnTo>
                      <a:pt x="1061" y="272"/>
                    </a:lnTo>
                    <a:lnTo>
                      <a:pt x="1070" y="289"/>
                    </a:lnTo>
                    <a:lnTo>
                      <a:pt x="1087" y="338"/>
                    </a:lnTo>
                    <a:lnTo>
                      <a:pt x="1104" y="379"/>
                    </a:lnTo>
                    <a:lnTo>
                      <a:pt x="1146" y="429"/>
                    </a:lnTo>
                    <a:lnTo>
                      <a:pt x="1172" y="487"/>
                    </a:lnTo>
                    <a:lnTo>
                      <a:pt x="1189" y="552"/>
                    </a:lnTo>
                    <a:lnTo>
                      <a:pt x="1189" y="618"/>
                    </a:lnTo>
                    <a:lnTo>
                      <a:pt x="1180" y="660"/>
                    </a:lnTo>
                    <a:lnTo>
                      <a:pt x="1172" y="693"/>
                    </a:lnTo>
                    <a:lnTo>
                      <a:pt x="1146" y="726"/>
                    </a:lnTo>
                    <a:lnTo>
                      <a:pt x="1121" y="759"/>
                    </a:lnTo>
                    <a:lnTo>
                      <a:pt x="1078" y="783"/>
                    </a:lnTo>
                    <a:lnTo>
                      <a:pt x="1078" y="792"/>
                    </a:lnTo>
                    <a:lnTo>
                      <a:pt x="1095" y="792"/>
                    </a:lnTo>
                    <a:lnTo>
                      <a:pt x="1112" y="792"/>
                    </a:lnTo>
                    <a:lnTo>
                      <a:pt x="1121" y="792"/>
                    </a:lnTo>
                    <a:lnTo>
                      <a:pt x="1146" y="800"/>
                    </a:lnTo>
                    <a:lnTo>
                      <a:pt x="1163" y="808"/>
                    </a:lnTo>
                    <a:lnTo>
                      <a:pt x="1180" y="833"/>
                    </a:lnTo>
                    <a:lnTo>
                      <a:pt x="1189" y="849"/>
                    </a:lnTo>
                    <a:lnTo>
                      <a:pt x="1189" y="882"/>
                    </a:lnTo>
                    <a:lnTo>
                      <a:pt x="1189" y="899"/>
                    </a:lnTo>
                    <a:lnTo>
                      <a:pt x="1180" y="907"/>
                    </a:lnTo>
                    <a:lnTo>
                      <a:pt x="1163" y="924"/>
                    </a:lnTo>
                    <a:lnTo>
                      <a:pt x="1155" y="932"/>
                    </a:lnTo>
                    <a:lnTo>
                      <a:pt x="1112" y="948"/>
                    </a:lnTo>
                    <a:lnTo>
                      <a:pt x="1087" y="940"/>
                    </a:lnTo>
                    <a:lnTo>
                      <a:pt x="1061" y="924"/>
                    </a:lnTo>
                    <a:lnTo>
                      <a:pt x="1053" y="899"/>
                    </a:lnTo>
                    <a:lnTo>
                      <a:pt x="1053" y="874"/>
                    </a:lnTo>
                    <a:lnTo>
                      <a:pt x="1070" y="858"/>
                    </a:lnTo>
                    <a:lnTo>
                      <a:pt x="1070" y="882"/>
                    </a:lnTo>
                    <a:lnTo>
                      <a:pt x="1078" y="891"/>
                    </a:lnTo>
                    <a:lnTo>
                      <a:pt x="1087" y="899"/>
                    </a:lnTo>
                    <a:lnTo>
                      <a:pt x="1095" y="907"/>
                    </a:lnTo>
                    <a:lnTo>
                      <a:pt x="1104" y="907"/>
                    </a:lnTo>
                    <a:lnTo>
                      <a:pt x="1121" y="899"/>
                    </a:lnTo>
                    <a:lnTo>
                      <a:pt x="1138" y="891"/>
                    </a:lnTo>
                    <a:lnTo>
                      <a:pt x="1146" y="866"/>
                    </a:lnTo>
                    <a:lnTo>
                      <a:pt x="1138" y="849"/>
                    </a:lnTo>
                    <a:lnTo>
                      <a:pt x="1121" y="833"/>
                    </a:lnTo>
                    <a:lnTo>
                      <a:pt x="1095" y="825"/>
                    </a:lnTo>
                    <a:lnTo>
                      <a:pt x="1070" y="816"/>
                    </a:lnTo>
                    <a:lnTo>
                      <a:pt x="1010" y="816"/>
                    </a:lnTo>
                    <a:lnTo>
                      <a:pt x="959" y="816"/>
                    </a:lnTo>
                    <a:lnTo>
                      <a:pt x="934" y="816"/>
                    </a:lnTo>
                    <a:lnTo>
                      <a:pt x="908" y="808"/>
                    </a:lnTo>
                    <a:lnTo>
                      <a:pt x="849" y="775"/>
                    </a:lnTo>
                    <a:lnTo>
                      <a:pt x="798" y="742"/>
                    </a:lnTo>
                    <a:lnTo>
                      <a:pt x="781" y="742"/>
                    </a:lnTo>
                    <a:lnTo>
                      <a:pt x="772" y="759"/>
                    </a:lnTo>
                    <a:lnTo>
                      <a:pt x="806" y="800"/>
                    </a:lnTo>
                    <a:lnTo>
                      <a:pt x="823" y="849"/>
                    </a:lnTo>
                    <a:lnTo>
                      <a:pt x="840" y="899"/>
                    </a:lnTo>
                    <a:lnTo>
                      <a:pt x="849" y="948"/>
                    </a:lnTo>
                    <a:lnTo>
                      <a:pt x="849" y="1031"/>
                    </a:lnTo>
                    <a:lnTo>
                      <a:pt x="849" y="1055"/>
                    </a:lnTo>
                    <a:lnTo>
                      <a:pt x="857" y="1072"/>
                    </a:lnTo>
                    <a:lnTo>
                      <a:pt x="874" y="1088"/>
                    </a:lnTo>
                    <a:lnTo>
                      <a:pt x="891" y="1097"/>
                    </a:lnTo>
                    <a:lnTo>
                      <a:pt x="917" y="1097"/>
                    </a:lnTo>
                    <a:lnTo>
                      <a:pt x="934" y="1088"/>
                    </a:lnTo>
                    <a:lnTo>
                      <a:pt x="942" y="1072"/>
                    </a:lnTo>
                    <a:lnTo>
                      <a:pt x="942" y="1055"/>
                    </a:lnTo>
                    <a:lnTo>
                      <a:pt x="942" y="1047"/>
                    </a:lnTo>
                    <a:lnTo>
                      <a:pt x="934" y="1031"/>
                    </a:lnTo>
                    <a:lnTo>
                      <a:pt x="908" y="1031"/>
                    </a:lnTo>
                    <a:lnTo>
                      <a:pt x="883" y="1039"/>
                    </a:lnTo>
                    <a:lnTo>
                      <a:pt x="891" y="1022"/>
                    </a:lnTo>
                    <a:lnTo>
                      <a:pt x="900" y="1014"/>
                    </a:lnTo>
                    <a:lnTo>
                      <a:pt x="917" y="1006"/>
                    </a:lnTo>
                    <a:lnTo>
                      <a:pt x="925" y="1006"/>
                    </a:lnTo>
                    <a:lnTo>
                      <a:pt x="951" y="1014"/>
                    </a:lnTo>
                    <a:lnTo>
                      <a:pt x="968" y="1031"/>
                    </a:lnTo>
                    <a:lnTo>
                      <a:pt x="976" y="1055"/>
                    </a:lnTo>
                    <a:lnTo>
                      <a:pt x="976" y="1080"/>
                    </a:lnTo>
                    <a:lnTo>
                      <a:pt x="976" y="1105"/>
                    </a:lnTo>
                    <a:lnTo>
                      <a:pt x="959" y="1121"/>
                    </a:lnTo>
                    <a:lnTo>
                      <a:pt x="934" y="1138"/>
                    </a:lnTo>
                    <a:lnTo>
                      <a:pt x="917" y="1146"/>
                    </a:lnTo>
                    <a:lnTo>
                      <a:pt x="891" y="1146"/>
                    </a:lnTo>
                    <a:lnTo>
                      <a:pt x="866" y="1146"/>
                    </a:lnTo>
                    <a:lnTo>
                      <a:pt x="849" y="1138"/>
                    </a:lnTo>
                    <a:lnTo>
                      <a:pt x="823" y="1113"/>
                    </a:lnTo>
                    <a:lnTo>
                      <a:pt x="815" y="1097"/>
                    </a:lnTo>
                    <a:lnTo>
                      <a:pt x="815" y="1080"/>
                    </a:lnTo>
                    <a:lnTo>
                      <a:pt x="815" y="1064"/>
                    </a:lnTo>
                    <a:lnTo>
                      <a:pt x="823" y="1031"/>
                    </a:lnTo>
                    <a:lnTo>
                      <a:pt x="815" y="1022"/>
                    </a:lnTo>
                    <a:lnTo>
                      <a:pt x="806" y="1039"/>
                    </a:lnTo>
                    <a:lnTo>
                      <a:pt x="798" y="1047"/>
                    </a:lnTo>
                    <a:lnTo>
                      <a:pt x="798" y="1064"/>
                    </a:lnTo>
                    <a:lnTo>
                      <a:pt x="781" y="1080"/>
                    </a:lnTo>
                    <a:lnTo>
                      <a:pt x="764" y="1105"/>
                    </a:lnTo>
                    <a:lnTo>
                      <a:pt x="738" y="1121"/>
                    </a:lnTo>
                    <a:lnTo>
                      <a:pt x="713" y="1138"/>
                    </a:lnTo>
                    <a:lnTo>
                      <a:pt x="688" y="1146"/>
                    </a:lnTo>
                    <a:lnTo>
                      <a:pt x="654" y="1154"/>
                    </a:lnTo>
                    <a:lnTo>
                      <a:pt x="628" y="1154"/>
                    </a:lnTo>
                    <a:lnTo>
                      <a:pt x="594" y="1154"/>
                    </a:lnTo>
                    <a:lnTo>
                      <a:pt x="569" y="1154"/>
                    </a:lnTo>
                    <a:lnTo>
                      <a:pt x="484" y="1121"/>
                    </a:lnTo>
                    <a:lnTo>
                      <a:pt x="407" y="1088"/>
                    </a:lnTo>
                    <a:lnTo>
                      <a:pt x="322" y="1047"/>
                    </a:lnTo>
                    <a:lnTo>
                      <a:pt x="280" y="1039"/>
                    </a:lnTo>
                    <a:lnTo>
                      <a:pt x="263" y="1039"/>
                    </a:lnTo>
                    <a:lnTo>
                      <a:pt x="237" y="1039"/>
                    </a:lnTo>
                    <a:lnTo>
                      <a:pt x="220" y="1055"/>
                    </a:lnTo>
                    <a:lnTo>
                      <a:pt x="212" y="1072"/>
                    </a:lnTo>
                    <a:lnTo>
                      <a:pt x="203" y="1088"/>
                    </a:lnTo>
                    <a:lnTo>
                      <a:pt x="212" y="1105"/>
                    </a:lnTo>
                    <a:lnTo>
                      <a:pt x="220" y="1113"/>
                    </a:lnTo>
                    <a:lnTo>
                      <a:pt x="229" y="1121"/>
                    </a:lnTo>
                    <a:lnTo>
                      <a:pt x="237" y="1121"/>
                    </a:lnTo>
                    <a:lnTo>
                      <a:pt x="254" y="1121"/>
                    </a:lnTo>
                    <a:lnTo>
                      <a:pt x="271" y="1113"/>
                    </a:lnTo>
                    <a:lnTo>
                      <a:pt x="280" y="1105"/>
                    </a:lnTo>
                    <a:lnTo>
                      <a:pt x="288" y="1097"/>
                    </a:lnTo>
                    <a:lnTo>
                      <a:pt x="280" y="1072"/>
                    </a:lnTo>
                    <a:lnTo>
                      <a:pt x="280" y="1064"/>
                    </a:lnTo>
                    <a:lnTo>
                      <a:pt x="314" y="1072"/>
                    </a:lnTo>
                    <a:lnTo>
                      <a:pt x="339" y="1080"/>
                    </a:lnTo>
                    <a:lnTo>
                      <a:pt x="399" y="1113"/>
                    </a:lnTo>
                    <a:lnTo>
                      <a:pt x="382" y="1113"/>
                    </a:lnTo>
                    <a:lnTo>
                      <a:pt x="365" y="1113"/>
                    </a:lnTo>
                    <a:lnTo>
                      <a:pt x="331" y="1130"/>
                    </a:lnTo>
                    <a:lnTo>
                      <a:pt x="288" y="1146"/>
                    </a:lnTo>
                    <a:lnTo>
                      <a:pt x="254" y="1163"/>
                    </a:lnTo>
                    <a:lnTo>
                      <a:pt x="237" y="1163"/>
                    </a:lnTo>
                    <a:lnTo>
                      <a:pt x="220" y="1154"/>
                    </a:lnTo>
                    <a:lnTo>
                      <a:pt x="203" y="1138"/>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1" name="Freeform 27"/>
              <p:cNvSpPr>
                <a:spLocks/>
              </p:cNvSpPr>
              <p:nvPr/>
            </p:nvSpPr>
            <p:spPr bwMode="auto">
              <a:xfrm>
                <a:off x="9100" y="15328"/>
                <a:ext cx="1163" cy="445"/>
              </a:xfrm>
              <a:custGeom>
                <a:avLst/>
                <a:gdLst>
                  <a:gd name="T0" fmla="*/ 8 w 1163"/>
                  <a:gd name="T1" fmla="*/ 437 h 445"/>
                  <a:gd name="T2" fmla="*/ 0 w 1163"/>
                  <a:gd name="T3" fmla="*/ 420 h 445"/>
                  <a:gd name="T4" fmla="*/ 127 w 1163"/>
                  <a:gd name="T5" fmla="*/ 420 h 445"/>
                  <a:gd name="T6" fmla="*/ 543 w 1163"/>
                  <a:gd name="T7" fmla="*/ 429 h 445"/>
                  <a:gd name="T8" fmla="*/ 603 w 1163"/>
                  <a:gd name="T9" fmla="*/ 420 h 445"/>
                  <a:gd name="T10" fmla="*/ 611 w 1163"/>
                  <a:gd name="T11" fmla="*/ 420 h 445"/>
                  <a:gd name="T12" fmla="*/ 611 w 1163"/>
                  <a:gd name="T13" fmla="*/ 313 h 445"/>
                  <a:gd name="T14" fmla="*/ 611 w 1163"/>
                  <a:gd name="T15" fmla="*/ 305 h 445"/>
                  <a:gd name="T16" fmla="*/ 739 w 1163"/>
                  <a:gd name="T17" fmla="*/ 305 h 445"/>
                  <a:gd name="T18" fmla="*/ 798 w 1163"/>
                  <a:gd name="T19" fmla="*/ 297 h 445"/>
                  <a:gd name="T20" fmla="*/ 849 w 1163"/>
                  <a:gd name="T21" fmla="*/ 288 h 445"/>
                  <a:gd name="T22" fmla="*/ 908 w 1163"/>
                  <a:gd name="T23" fmla="*/ 272 h 445"/>
                  <a:gd name="T24" fmla="*/ 959 w 1163"/>
                  <a:gd name="T25" fmla="*/ 247 h 445"/>
                  <a:gd name="T26" fmla="*/ 1010 w 1163"/>
                  <a:gd name="T27" fmla="*/ 214 h 445"/>
                  <a:gd name="T28" fmla="*/ 1053 w 1163"/>
                  <a:gd name="T29" fmla="*/ 181 h 445"/>
                  <a:gd name="T30" fmla="*/ 1087 w 1163"/>
                  <a:gd name="T31" fmla="*/ 140 h 445"/>
                  <a:gd name="T32" fmla="*/ 1121 w 1163"/>
                  <a:gd name="T33" fmla="*/ 91 h 445"/>
                  <a:gd name="T34" fmla="*/ 1155 w 1163"/>
                  <a:gd name="T35" fmla="*/ 0 h 445"/>
                  <a:gd name="T36" fmla="*/ 1163 w 1163"/>
                  <a:gd name="T37" fmla="*/ 8 h 445"/>
                  <a:gd name="T38" fmla="*/ 1163 w 1163"/>
                  <a:gd name="T39" fmla="*/ 25 h 445"/>
                  <a:gd name="T40" fmla="*/ 1155 w 1163"/>
                  <a:gd name="T41" fmla="*/ 49 h 445"/>
                  <a:gd name="T42" fmla="*/ 1146 w 1163"/>
                  <a:gd name="T43" fmla="*/ 91 h 445"/>
                  <a:gd name="T44" fmla="*/ 1121 w 1163"/>
                  <a:gd name="T45" fmla="*/ 124 h 445"/>
                  <a:gd name="T46" fmla="*/ 1087 w 1163"/>
                  <a:gd name="T47" fmla="*/ 165 h 445"/>
                  <a:gd name="T48" fmla="*/ 1061 w 1163"/>
                  <a:gd name="T49" fmla="*/ 198 h 445"/>
                  <a:gd name="T50" fmla="*/ 1027 w 1163"/>
                  <a:gd name="T51" fmla="*/ 231 h 445"/>
                  <a:gd name="T52" fmla="*/ 985 w 1163"/>
                  <a:gd name="T53" fmla="*/ 255 h 445"/>
                  <a:gd name="T54" fmla="*/ 942 w 1163"/>
                  <a:gd name="T55" fmla="*/ 280 h 445"/>
                  <a:gd name="T56" fmla="*/ 900 w 1163"/>
                  <a:gd name="T57" fmla="*/ 288 h 445"/>
                  <a:gd name="T58" fmla="*/ 823 w 1163"/>
                  <a:gd name="T59" fmla="*/ 313 h 445"/>
                  <a:gd name="T60" fmla="*/ 789 w 1163"/>
                  <a:gd name="T61" fmla="*/ 321 h 445"/>
                  <a:gd name="T62" fmla="*/ 747 w 1163"/>
                  <a:gd name="T63" fmla="*/ 321 h 445"/>
                  <a:gd name="T64" fmla="*/ 637 w 1163"/>
                  <a:gd name="T65" fmla="*/ 330 h 445"/>
                  <a:gd name="T66" fmla="*/ 628 w 1163"/>
                  <a:gd name="T67" fmla="*/ 338 h 445"/>
                  <a:gd name="T68" fmla="*/ 628 w 1163"/>
                  <a:gd name="T69" fmla="*/ 445 h 445"/>
                  <a:gd name="T70" fmla="*/ 8 w 1163"/>
                  <a:gd name="T71" fmla="*/ 437 h 44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163" h="445">
                    <a:moveTo>
                      <a:pt x="8" y="437"/>
                    </a:moveTo>
                    <a:lnTo>
                      <a:pt x="0" y="420"/>
                    </a:lnTo>
                    <a:lnTo>
                      <a:pt x="127" y="420"/>
                    </a:lnTo>
                    <a:lnTo>
                      <a:pt x="543" y="429"/>
                    </a:lnTo>
                    <a:lnTo>
                      <a:pt x="603" y="420"/>
                    </a:lnTo>
                    <a:lnTo>
                      <a:pt x="611" y="420"/>
                    </a:lnTo>
                    <a:lnTo>
                      <a:pt x="611" y="313"/>
                    </a:lnTo>
                    <a:lnTo>
                      <a:pt x="611" y="305"/>
                    </a:lnTo>
                    <a:lnTo>
                      <a:pt x="739" y="305"/>
                    </a:lnTo>
                    <a:lnTo>
                      <a:pt x="798" y="297"/>
                    </a:lnTo>
                    <a:lnTo>
                      <a:pt x="849" y="288"/>
                    </a:lnTo>
                    <a:lnTo>
                      <a:pt x="908" y="272"/>
                    </a:lnTo>
                    <a:lnTo>
                      <a:pt x="959" y="247"/>
                    </a:lnTo>
                    <a:lnTo>
                      <a:pt x="1010" y="214"/>
                    </a:lnTo>
                    <a:lnTo>
                      <a:pt x="1053" y="181"/>
                    </a:lnTo>
                    <a:lnTo>
                      <a:pt x="1087" y="140"/>
                    </a:lnTo>
                    <a:lnTo>
                      <a:pt x="1121" y="91"/>
                    </a:lnTo>
                    <a:lnTo>
                      <a:pt x="1155" y="0"/>
                    </a:lnTo>
                    <a:lnTo>
                      <a:pt x="1163" y="8"/>
                    </a:lnTo>
                    <a:lnTo>
                      <a:pt x="1163" y="25"/>
                    </a:lnTo>
                    <a:lnTo>
                      <a:pt x="1155" y="49"/>
                    </a:lnTo>
                    <a:lnTo>
                      <a:pt x="1146" y="91"/>
                    </a:lnTo>
                    <a:lnTo>
                      <a:pt x="1121" y="124"/>
                    </a:lnTo>
                    <a:lnTo>
                      <a:pt x="1087" y="165"/>
                    </a:lnTo>
                    <a:lnTo>
                      <a:pt x="1061" y="198"/>
                    </a:lnTo>
                    <a:lnTo>
                      <a:pt x="1027" y="231"/>
                    </a:lnTo>
                    <a:lnTo>
                      <a:pt x="985" y="255"/>
                    </a:lnTo>
                    <a:lnTo>
                      <a:pt x="942" y="280"/>
                    </a:lnTo>
                    <a:lnTo>
                      <a:pt x="900" y="288"/>
                    </a:lnTo>
                    <a:lnTo>
                      <a:pt x="823" y="313"/>
                    </a:lnTo>
                    <a:lnTo>
                      <a:pt x="789" y="321"/>
                    </a:lnTo>
                    <a:lnTo>
                      <a:pt x="747" y="321"/>
                    </a:lnTo>
                    <a:lnTo>
                      <a:pt x="637" y="330"/>
                    </a:lnTo>
                    <a:lnTo>
                      <a:pt x="628" y="338"/>
                    </a:lnTo>
                    <a:lnTo>
                      <a:pt x="628" y="445"/>
                    </a:lnTo>
                    <a:lnTo>
                      <a:pt x="8" y="437"/>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2" name="Freeform 28"/>
              <p:cNvSpPr>
                <a:spLocks/>
              </p:cNvSpPr>
              <p:nvPr/>
            </p:nvSpPr>
            <p:spPr bwMode="auto">
              <a:xfrm>
                <a:off x="10994" y="15757"/>
                <a:ext cx="25" cy="8"/>
              </a:xfrm>
              <a:custGeom>
                <a:avLst/>
                <a:gdLst>
                  <a:gd name="T0" fmla="*/ 0 w 25"/>
                  <a:gd name="T1" fmla="*/ 0 h 8"/>
                  <a:gd name="T2" fmla="*/ 8 w 25"/>
                  <a:gd name="T3" fmla="*/ 0 h 8"/>
                  <a:gd name="T4" fmla="*/ 25 w 25"/>
                  <a:gd name="T5" fmla="*/ 0 h 8"/>
                  <a:gd name="T6" fmla="*/ 17 w 25"/>
                  <a:gd name="T7" fmla="*/ 8 h 8"/>
                  <a:gd name="T8" fmla="*/ 17 w 25"/>
                  <a:gd name="T9" fmla="*/ 8 h 8"/>
                  <a:gd name="T10" fmla="*/ 0 w 25"/>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8">
                    <a:moveTo>
                      <a:pt x="0" y="0"/>
                    </a:moveTo>
                    <a:lnTo>
                      <a:pt x="8" y="0"/>
                    </a:lnTo>
                    <a:lnTo>
                      <a:pt x="25" y="0"/>
                    </a:lnTo>
                    <a:lnTo>
                      <a:pt x="17" y="8"/>
                    </a:lnTo>
                    <a:lnTo>
                      <a:pt x="0"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3" name="Freeform 29"/>
              <p:cNvSpPr>
                <a:spLocks/>
              </p:cNvSpPr>
              <p:nvPr/>
            </p:nvSpPr>
            <p:spPr bwMode="auto">
              <a:xfrm>
                <a:off x="9049" y="15179"/>
                <a:ext cx="1197" cy="561"/>
              </a:xfrm>
              <a:custGeom>
                <a:avLst/>
                <a:gdLst>
                  <a:gd name="T0" fmla="*/ 0 w 1197"/>
                  <a:gd name="T1" fmla="*/ 545 h 561"/>
                  <a:gd name="T2" fmla="*/ 8 w 1197"/>
                  <a:gd name="T3" fmla="*/ 528 h 561"/>
                  <a:gd name="T4" fmla="*/ 59 w 1197"/>
                  <a:gd name="T5" fmla="*/ 520 h 561"/>
                  <a:gd name="T6" fmla="*/ 603 w 1197"/>
                  <a:gd name="T7" fmla="*/ 528 h 561"/>
                  <a:gd name="T8" fmla="*/ 603 w 1197"/>
                  <a:gd name="T9" fmla="*/ 520 h 561"/>
                  <a:gd name="T10" fmla="*/ 611 w 1197"/>
                  <a:gd name="T11" fmla="*/ 404 h 561"/>
                  <a:gd name="T12" fmla="*/ 739 w 1197"/>
                  <a:gd name="T13" fmla="*/ 404 h 561"/>
                  <a:gd name="T14" fmla="*/ 806 w 1197"/>
                  <a:gd name="T15" fmla="*/ 396 h 561"/>
                  <a:gd name="T16" fmla="*/ 866 w 1197"/>
                  <a:gd name="T17" fmla="*/ 388 h 561"/>
                  <a:gd name="T18" fmla="*/ 925 w 1197"/>
                  <a:gd name="T19" fmla="*/ 372 h 561"/>
                  <a:gd name="T20" fmla="*/ 976 w 1197"/>
                  <a:gd name="T21" fmla="*/ 347 h 561"/>
                  <a:gd name="T22" fmla="*/ 1027 w 1197"/>
                  <a:gd name="T23" fmla="*/ 314 h 561"/>
                  <a:gd name="T24" fmla="*/ 1053 w 1197"/>
                  <a:gd name="T25" fmla="*/ 297 h 561"/>
                  <a:gd name="T26" fmla="*/ 1078 w 1197"/>
                  <a:gd name="T27" fmla="*/ 273 h 561"/>
                  <a:gd name="T28" fmla="*/ 1095 w 1197"/>
                  <a:gd name="T29" fmla="*/ 240 h 561"/>
                  <a:gd name="T30" fmla="*/ 1121 w 1197"/>
                  <a:gd name="T31" fmla="*/ 207 h 561"/>
                  <a:gd name="T32" fmla="*/ 1138 w 1197"/>
                  <a:gd name="T33" fmla="*/ 174 h 561"/>
                  <a:gd name="T34" fmla="*/ 1146 w 1197"/>
                  <a:gd name="T35" fmla="*/ 141 h 561"/>
                  <a:gd name="T36" fmla="*/ 1163 w 1197"/>
                  <a:gd name="T37" fmla="*/ 75 h 561"/>
                  <a:gd name="T38" fmla="*/ 1172 w 1197"/>
                  <a:gd name="T39" fmla="*/ 0 h 561"/>
                  <a:gd name="T40" fmla="*/ 1189 w 1197"/>
                  <a:gd name="T41" fmla="*/ 0 h 561"/>
                  <a:gd name="T42" fmla="*/ 1197 w 1197"/>
                  <a:gd name="T43" fmla="*/ 9 h 561"/>
                  <a:gd name="T44" fmla="*/ 1197 w 1197"/>
                  <a:gd name="T45" fmla="*/ 42 h 561"/>
                  <a:gd name="T46" fmla="*/ 1197 w 1197"/>
                  <a:gd name="T47" fmla="*/ 75 h 561"/>
                  <a:gd name="T48" fmla="*/ 1197 w 1197"/>
                  <a:gd name="T49" fmla="*/ 116 h 561"/>
                  <a:gd name="T50" fmla="*/ 1180 w 1197"/>
                  <a:gd name="T51" fmla="*/ 149 h 561"/>
                  <a:gd name="T52" fmla="*/ 1155 w 1197"/>
                  <a:gd name="T53" fmla="*/ 223 h 561"/>
                  <a:gd name="T54" fmla="*/ 1121 w 1197"/>
                  <a:gd name="T55" fmla="*/ 281 h 561"/>
                  <a:gd name="T56" fmla="*/ 1087 w 1197"/>
                  <a:gd name="T57" fmla="*/ 322 h 561"/>
                  <a:gd name="T58" fmla="*/ 1044 w 1197"/>
                  <a:gd name="T59" fmla="*/ 355 h 561"/>
                  <a:gd name="T60" fmla="*/ 1002 w 1197"/>
                  <a:gd name="T61" fmla="*/ 380 h 561"/>
                  <a:gd name="T62" fmla="*/ 959 w 1197"/>
                  <a:gd name="T63" fmla="*/ 404 h 561"/>
                  <a:gd name="T64" fmla="*/ 908 w 1197"/>
                  <a:gd name="T65" fmla="*/ 421 h 561"/>
                  <a:gd name="T66" fmla="*/ 866 w 1197"/>
                  <a:gd name="T67" fmla="*/ 429 h 561"/>
                  <a:gd name="T68" fmla="*/ 815 w 1197"/>
                  <a:gd name="T69" fmla="*/ 437 h 561"/>
                  <a:gd name="T70" fmla="*/ 764 w 1197"/>
                  <a:gd name="T71" fmla="*/ 437 h 561"/>
                  <a:gd name="T72" fmla="*/ 705 w 1197"/>
                  <a:gd name="T73" fmla="*/ 437 h 561"/>
                  <a:gd name="T74" fmla="*/ 654 w 1197"/>
                  <a:gd name="T75" fmla="*/ 437 h 561"/>
                  <a:gd name="T76" fmla="*/ 645 w 1197"/>
                  <a:gd name="T77" fmla="*/ 437 h 561"/>
                  <a:gd name="T78" fmla="*/ 645 w 1197"/>
                  <a:gd name="T79" fmla="*/ 561 h 561"/>
                  <a:gd name="T80" fmla="*/ 637 w 1197"/>
                  <a:gd name="T81" fmla="*/ 561 h 561"/>
                  <a:gd name="T82" fmla="*/ 8 w 1197"/>
                  <a:gd name="T83" fmla="*/ 553 h 561"/>
                  <a:gd name="T84" fmla="*/ 0 w 1197"/>
                  <a:gd name="T85" fmla="*/ 545 h 5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197" h="561">
                    <a:moveTo>
                      <a:pt x="0" y="545"/>
                    </a:moveTo>
                    <a:lnTo>
                      <a:pt x="8" y="528"/>
                    </a:lnTo>
                    <a:lnTo>
                      <a:pt x="59" y="520"/>
                    </a:lnTo>
                    <a:lnTo>
                      <a:pt x="603" y="528"/>
                    </a:lnTo>
                    <a:lnTo>
                      <a:pt x="603" y="520"/>
                    </a:lnTo>
                    <a:lnTo>
                      <a:pt x="611" y="404"/>
                    </a:lnTo>
                    <a:lnTo>
                      <a:pt x="739" y="404"/>
                    </a:lnTo>
                    <a:lnTo>
                      <a:pt x="806" y="396"/>
                    </a:lnTo>
                    <a:lnTo>
                      <a:pt x="866" y="388"/>
                    </a:lnTo>
                    <a:lnTo>
                      <a:pt x="925" y="372"/>
                    </a:lnTo>
                    <a:lnTo>
                      <a:pt x="976" y="347"/>
                    </a:lnTo>
                    <a:lnTo>
                      <a:pt x="1027" y="314"/>
                    </a:lnTo>
                    <a:lnTo>
                      <a:pt x="1053" y="297"/>
                    </a:lnTo>
                    <a:lnTo>
                      <a:pt x="1078" y="273"/>
                    </a:lnTo>
                    <a:lnTo>
                      <a:pt x="1095" y="240"/>
                    </a:lnTo>
                    <a:lnTo>
                      <a:pt x="1121" y="207"/>
                    </a:lnTo>
                    <a:lnTo>
                      <a:pt x="1138" y="174"/>
                    </a:lnTo>
                    <a:lnTo>
                      <a:pt x="1146" y="141"/>
                    </a:lnTo>
                    <a:lnTo>
                      <a:pt x="1163" y="75"/>
                    </a:lnTo>
                    <a:lnTo>
                      <a:pt x="1172" y="0"/>
                    </a:lnTo>
                    <a:lnTo>
                      <a:pt x="1189" y="0"/>
                    </a:lnTo>
                    <a:lnTo>
                      <a:pt x="1197" y="9"/>
                    </a:lnTo>
                    <a:lnTo>
                      <a:pt x="1197" y="42"/>
                    </a:lnTo>
                    <a:lnTo>
                      <a:pt x="1197" y="75"/>
                    </a:lnTo>
                    <a:lnTo>
                      <a:pt x="1197" y="116"/>
                    </a:lnTo>
                    <a:lnTo>
                      <a:pt x="1180" y="149"/>
                    </a:lnTo>
                    <a:lnTo>
                      <a:pt x="1155" y="223"/>
                    </a:lnTo>
                    <a:lnTo>
                      <a:pt x="1121" y="281"/>
                    </a:lnTo>
                    <a:lnTo>
                      <a:pt x="1087" y="322"/>
                    </a:lnTo>
                    <a:lnTo>
                      <a:pt x="1044" y="355"/>
                    </a:lnTo>
                    <a:lnTo>
                      <a:pt x="1002" y="380"/>
                    </a:lnTo>
                    <a:lnTo>
                      <a:pt x="959" y="404"/>
                    </a:lnTo>
                    <a:lnTo>
                      <a:pt x="908" y="421"/>
                    </a:lnTo>
                    <a:lnTo>
                      <a:pt x="866" y="429"/>
                    </a:lnTo>
                    <a:lnTo>
                      <a:pt x="815" y="437"/>
                    </a:lnTo>
                    <a:lnTo>
                      <a:pt x="764" y="437"/>
                    </a:lnTo>
                    <a:lnTo>
                      <a:pt x="705" y="437"/>
                    </a:lnTo>
                    <a:lnTo>
                      <a:pt x="654" y="437"/>
                    </a:lnTo>
                    <a:lnTo>
                      <a:pt x="645" y="437"/>
                    </a:lnTo>
                    <a:lnTo>
                      <a:pt x="645" y="561"/>
                    </a:lnTo>
                    <a:lnTo>
                      <a:pt x="637" y="561"/>
                    </a:lnTo>
                    <a:lnTo>
                      <a:pt x="8" y="553"/>
                    </a:lnTo>
                    <a:lnTo>
                      <a:pt x="0" y="545"/>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4" name="Freeform 30"/>
              <p:cNvSpPr>
                <a:spLocks/>
              </p:cNvSpPr>
              <p:nvPr/>
            </p:nvSpPr>
            <p:spPr bwMode="auto">
              <a:xfrm>
                <a:off x="11053" y="15559"/>
                <a:ext cx="34" cy="156"/>
              </a:xfrm>
              <a:custGeom>
                <a:avLst/>
                <a:gdLst>
                  <a:gd name="T0" fmla="*/ 26 w 34"/>
                  <a:gd name="T1" fmla="*/ 123 h 156"/>
                  <a:gd name="T2" fmla="*/ 26 w 34"/>
                  <a:gd name="T3" fmla="*/ 90 h 156"/>
                  <a:gd name="T4" fmla="*/ 17 w 34"/>
                  <a:gd name="T5" fmla="*/ 57 h 156"/>
                  <a:gd name="T6" fmla="*/ 9 w 34"/>
                  <a:gd name="T7" fmla="*/ 33 h 156"/>
                  <a:gd name="T8" fmla="*/ 0 w 34"/>
                  <a:gd name="T9" fmla="*/ 8 h 156"/>
                  <a:gd name="T10" fmla="*/ 0 w 34"/>
                  <a:gd name="T11" fmla="*/ 0 h 156"/>
                  <a:gd name="T12" fmla="*/ 17 w 34"/>
                  <a:gd name="T13" fmla="*/ 33 h 156"/>
                  <a:gd name="T14" fmla="*/ 34 w 34"/>
                  <a:gd name="T15" fmla="*/ 66 h 156"/>
                  <a:gd name="T16" fmla="*/ 34 w 34"/>
                  <a:gd name="T17" fmla="*/ 107 h 156"/>
                  <a:gd name="T18" fmla="*/ 26 w 34"/>
                  <a:gd name="T19" fmla="*/ 148 h 156"/>
                  <a:gd name="T20" fmla="*/ 17 w 34"/>
                  <a:gd name="T21" fmla="*/ 156 h 156"/>
                  <a:gd name="T22" fmla="*/ 17 w 34"/>
                  <a:gd name="T23" fmla="*/ 148 h 156"/>
                  <a:gd name="T24" fmla="*/ 17 w 34"/>
                  <a:gd name="T25" fmla="*/ 140 h 156"/>
                  <a:gd name="T26" fmla="*/ 26 w 34"/>
                  <a:gd name="T27" fmla="*/ 123 h 1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156">
                    <a:moveTo>
                      <a:pt x="26" y="123"/>
                    </a:moveTo>
                    <a:lnTo>
                      <a:pt x="26" y="90"/>
                    </a:lnTo>
                    <a:lnTo>
                      <a:pt x="17" y="57"/>
                    </a:lnTo>
                    <a:lnTo>
                      <a:pt x="9" y="33"/>
                    </a:lnTo>
                    <a:lnTo>
                      <a:pt x="0" y="8"/>
                    </a:lnTo>
                    <a:lnTo>
                      <a:pt x="0" y="0"/>
                    </a:lnTo>
                    <a:lnTo>
                      <a:pt x="17" y="33"/>
                    </a:lnTo>
                    <a:lnTo>
                      <a:pt x="34" y="66"/>
                    </a:lnTo>
                    <a:lnTo>
                      <a:pt x="34" y="107"/>
                    </a:lnTo>
                    <a:lnTo>
                      <a:pt x="26" y="148"/>
                    </a:lnTo>
                    <a:lnTo>
                      <a:pt x="17" y="156"/>
                    </a:lnTo>
                    <a:lnTo>
                      <a:pt x="17" y="148"/>
                    </a:lnTo>
                    <a:lnTo>
                      <a:pt x="17" y="140"/>
                    </a:lnTo>
                    <a:lnTo>
                      <a:pt x="26" y="123"/>
                    </a:lnTo>
                    <a:close/>
                  </a:path>
                </a:pathLst>
              </a:custGeom>
              <a:solidFill>
                <a:srgbClr val="FF9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5" name="Freeform 31"/>
              <p:cNvSpPr>
                <a:spLocks/>
              </p:cNvSpPr>
              <p:nvPr/>
            </p:nvSpPr>
            <p:spPr bwMode="auto">
              <a:xfrm>
                <a:off x="10586" y="15419"/>
                <a:ext cx="306" cy="296"/>
              </a:xfrm>
              <a:custGeom>
                <a:avLst/>
                <a:gdLst>
                  <a:gd name="T0" fmla="*/ 212 w 306"/>
                  <a:gd name="T1" fmla="*/ 263 h 296"/>
                  <a:gd name="T2" fmla="*/ 221 w 306"/>
                  <a:gd name="T3" fmla="*/ 263 h 296"/>
                  <a:gd name="T4" fmla="*/ 229 w 306"/>
                  <a:gd name="T5" fmla="*/ 247 h 296"/>
                  <a:gd name="T6" fmla="*/ 178 w 306"/>
                  <a:gd name="T7" fmla="*/ 206 h 296"/>
                  <a:gd name="T8" fmla="*/ 178 w 306"/>
                  <a:gd name="T9" fmla="*/ 189 h 296"/>
                  <a:gd name="T10" fmla="*/ 212 w 306"/>
                  <a:gd name="T11" fmla="*/ 189 h 296"/>
                  <a:gd name="T12" fmla="*/ 246 w 306"/>
                  <a:gd name="T13" fmla="*/ 222 h 296"/>
                  <a:gd name="T14" fmla="*/ 263 w 306"/>
                  <a:gd name="T15" fmla="*/ 214 h 296"/>
                  <a:gd name="T16" fmla="*/ 221 w 306"/>
                  <a:gd name="T17" fmla="*/ 164 h 296"/>
                  <a:gd name="T18" fmla="*/ 178 w 306"/>
                  <a:gd name="T19" fmla="*/ 148 h 296"/>
                  <a:gd name="T20" fmla="*/ 153 w 306"/>
                  <a:gd name="T21" fmla="*/ 164 h 296"/>
                  <a:gd name="T22" fmla="*/ 144 w 306"/>
                  <a:gd name="T23" fmla="*/ 197 h 296"/>
                  <a:gd name="T24" fmla="*/ 204 w 306"/>
                  <a:gd name="T25" fmla="*/ 255 h 296"/>
                  <a:gd name="T26" fmla="*/ 161 w 306"/>
                  <a:gd name="T27" fmla="*/ 230 h 296"/>
                  <a:gd name="T28" fmla="*/ 136 w 306"/>
                  <a:gd name="T29" fmla="*/ 189 h 296"/>
                  <a:gd name="T30" fmla="*/ 136 w 306"/>
                  <a:gd name="T31" fmla="*/ 173 h 296"/>
                  <a:gd name="T32" fmla="*/ 127 w 306"/>
                  <a:gd name="T33" fmla="*/ 148 h 296"/>
                  <a:gd name="T34" fmla="*/ 93 w 306"/>
                  <a:gd name="T35" fmla="*/ 164 h 296"/>
                  <a:gd name="T36" fmla="*/ 59 w 306"/>
                  <a:gd name="T37" fmla="*/ 156 h 296"/>
                  <a:gd name="T38" fmla="*/ 34 w 306"/>
                  <a:gd name="T39" fmla="*/ 107 h 296"/>
                  <a:gd name="T40" fmla="*/ 17 w 306"/>
                  <a:gd name="T41" fmla="*/ 41 h 296"/>
                  <a:gd name="T42" fmla="*/ 59 w 306"/>
                  <a:gd name="T43" fmla="*/ 33 h 296"/>
                  <a:gd name="T44" fmla="*/ 153 w 306"/>
                  <a:gd name="T45" fmla="*/ 74 h 296"/>
                  <a:gd name="T46" fmla="*/ 161 w 306"/>
                  <a:gd name="T47" fmla="*/ 99 h 296"/>
                  <a:gd name="T48" fmla="*/ 153 w 306"/>
                  <a:gd name="T49" fmla="*/ 115 h 296"/>
                  <a:gd name="T50" fmla="*/ 153 w 306"/>
                  <a:gd name="T51" fmla="*/ 132 h 296"/>
                  <a:gd name="T52" fmla="*/ 170 w 306"/>
                  <a:gd name="T53" fmla="*/ 132 h 296"/>
                  <a:gd name="T54" fmla="*/ 212 w 306"/>
                  <a:gd name="T55" fmla="*/ 148 h 296"/>
                  <a:gd name="T56" fmla="*/ 272 w 306"/>
                  <a:gd name="T57" fmla="*/ 206 h 296"/>
                  <a:gd name="T58" fmla="*/ 306 w 306"/>
                  <a:gd name="T59" fmla="*/ 296 h 296"/>
                  <a:gd name="T60" fmla="*/ 246 w 306"/>
                  <a:gd name="T61" fmla="*/ 280 h 296"/>
                  <a:gd name="T62" fmla="*/ 204 w 306"/>
                  <a:gd name="T63" fmla="*/ 263 h 2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06" h="296">
                    <a:moveTo>
                      <a:pt x="204" y="263"/>
                    </a:moveTo>
                    <a:lnTo>
                      <a:pt x="212" y="263"/>
                    </a:lnTo>
                    <a:lnTo>
                      <a:pt x="221" y="263"/>
                    </a:lnTo>
                    <a:lnTo>
                      <a:pt x="229" y="255"/>
                    </a:lnTo>
                    <a:lnTo>
                      <a:pt x="229" y="247"/>
                    </a:lnTo>
                    <a:lnTo>
                      <a:pt x="195" y="230"/>
                    </a:lnTo>
                    <a:lnTo>
                      <a:pt x="178" y="206"/>
                    </a:lnTo>
                    <a:lnTo>
                      <a:pt x="178" y="197"/>
                    </a:lnTo>
                    <a:lnTo>
                      <a:pt x="178" y="189"/>
                    </a:lnTo>
                    <a:lnTo>
                      <a:pt x="195" y="181"/>
                    </a:lnTo>
                    <a:lnTo>
                      <a:pt x="212" y="189"/>
                    </a:lnTo>
                    <a:lnTo>
                      <a:pt x="229" y="197"/>
                    </a:lnTo>
                    <a:lnTo>
                      <a:pt x="246" y="222"/>
                    </a:lnTo>
                    <a:lnTo>
                      <a:pt x="263" y="222"/>
                    </a:lnTo>
                    <a:lnTo>
                      <a:pt x="263" y="214"/>
                    </a:lnTo>
                    <a:lnTo>
                      <a:pt x="238" y="173"/>
                    </a:lnTo>
                    <a:lnTo>
                      <a:pt x="221" y="164"/>
                    </a:lnTo>
                    <a:lnTo>
                      <a:pt x="204" y="148"/>
                    </a:lnTo>
                    <a:lnTo>
                      <a:pt x="178" y="148"/>
                    </a:lnTo>
                    <a:lnTo>
                      <a:pt x="161" y="156"/>
                    </a:lnTo>
                    <a:lnTo>
                      <a:pt x="153" y="164"/>
                    </a:lnTo>
                    <a:lnTo>
                      <a:pt x="153" y="173"/>
                    </a:lnTo>
                    <a:lnTo>
                      <a:pt x="144" y="197"/>
                    </a:lnTo>
                    <a:lnTo>
                      <a:pt x="170" y="230"/>
                    </a:lnTo>
                    <a:lnTo>
                      <a:pt x="204" y="255"/>
                    </a:lnTo>
                    <a:lnTo>
                      <a:pt x="178" y="247"/>
                    </a:lnTo>
                    <a:lnTo>
                      <a:pt x="161" y="230"/>
                    </a:lnTo>
                    <a:lnTo>
                      <a:pt x="144" y="214"/>
                    </a:lnTo>
                    <a:lnTo>
                      <a:pt x="136" y="189"/>
                    </a:lnTo>
                    <a:lnTo>
                      <a:pt x="136" y="181"/>
                    </a:lnTo>
                    <a:lnTo>
                      <a:pt x="136" y="173"/>
                    </a:lnTo>
                    <a:lnTo>
                      <a:pt x="136" y="156"/>
                    </a:lnTo>
                    <a:lnTo>
                      <a:pt x="127" y="148"/>
                    </a:lnTo>
                    <a:lnTo>
                      <a:pt x="102" y="164"/>
                    </a:lnTo>
                    <a:lnTo>
                      <a:pt x="93" y="164"/>
                    </a:lnTo>
                    <a:lnTo>
                      <a:pt x="76" y="164"/>
                    </a:lnTo>
                    <a:lnTo>
                      <a:pt x="59" y="156"/>
                    </a:lnTo>
                    <a:lnTo>
                      <a:pt x="51" y="148"/>
                    </a:lnTo>
                    <a:lnTo>
                      <a:pt x="34" y="107"/>
                    </a:lnTo>
                    <a:lnTo>
                      <a:pt x="34" y="82"/>
                    </a:lnTo>
                    <a:lnTo>
                      <a:pt x="17" y="41"/>
                    </a:lnTo>
                    <a:lnTo>
                      <a:pt x="0" y="0"/>
                    </a:lnTo>
                    <a:lnTo>
                      <a:pt x="59" y="33"/>
                    </a:lnTo>
                    <a:lnTo>
                      <a:pt x="136" y="57"/>
                    </a:lnTo>
                    <a:lnTo>
                      <a:pt x="153" y="74"/>
                    </a:lnTo>
                    <a:lnTo>
                      <a:pt x="153" y="82"/>
                    </a:lnTo>
                    <a:lnTo>
                      <a:pt x="161" y="99"/>
                    </a:lnTo>
                    <a:lnTo>
                      <a:pt x="161" y="107"/>
                    </a:lnTo>
                    <a:lnTo>
                      <a:pt x="153" y="115"/>
                    </a:lnTo>
                    <a:lnTo>
                      <a:pt x="153" y="132"/>
                    </a:lnTo>
                    <a:lnTo>
                      <a:pt x="161" y="140"/>
                    </a:lnTo>
                    <a:lnTo>
                      <a:pt x="170" y="132"/>
                    </a:lnTo>
                    <a:lnTo>
                      <a:pt x="187" y="132"/>
                    </a:lnTo>
                    <a:lnTo>
                      <a:pt x="212" y="148"/>
                    </a:lnTo>
                    <a:lnTo>
                      <a:pt x="246" y="181"/>
                    </a:lnTo>
                    <a:lnTo>
                      <a:pt x="272" y="206"/>
                    </a:lnTo>
                    <a:lnTo>
                      <a:pt x="280" y="230"/>
                    </a:lnTo>
                    <a:lnTo>
                      <a:pt x="306" y="296"/>
                    </a:lnTo>
                    <a:lnTo>
                      <a:pt x="246" y="280"/>
                    </a:lnTo>
                    <a:lnTo>
                      <a:pt x="221" y="272"/>
                    </a:lnTo>
                    <a:lnTo>
                      <a:pt x="204" y="263"/>
                    </a:lnTo>
                    <a:close/>
                  </a:path>
                </a:pathLst>
              </a:custGeom>
              <a:solidFill>
                <a:srgbClr val="FF9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6" name="Freeform 32"/>
              <p:cNvSpPr>
                <a:spLocks/>
              </p:cNvSpPr>
              <p:nvPr/>
            </p:nvSpPr>
            <p:spPr bwMode="auto">
              <a:xfrm>
                <a:off x="9006" y="15682"/>
                <a:ext cx="34" cy="25"/>
              </a:xfrm>
              <a:custGeom>
                <a:avLst/>
                <a:gdLst>
                  <a:gd name="T0" fmla="*/ 0 w 34"/>
                  <a:gd name="T1" fmla="*/ 17 h 25"/>
                  <a:gd name="T2" fmla="*/ 9 w 34"/>
                  <a:gd name="T3" fmla="*/ 0 h 25"/>
                  <a:gd name="T4" fmla="*/ 17 w 34"/>
                  <a:gd name="T5" fmla="*/ 0 h 25"/>
                  <a:gd name="T6" fmla="*/ 26 w 34"/>
                  <a:gd name="T7" fmla="*/ 0 h 25"/>
                  <a:gd name="T8" fmla="*/ 34 w 34"/>
                  <a:gd name="T9" fmla="*/ 9 h 25"/>
                  <a:gd name="T10" fmla="*/ 26 w 34"/>
                  <a:gd name="T11" fmla="*/ 17 h 25"/>
                  <a:gd name="T12" fmla="*/ 17 w 34"/>
                  <a:gd name="T13" fmla="*/ 25 h 25"/>
                  <a:gd name="T14" fmla="*/ 9 w 34"/>
                  <a:gd name="T15" fmla="*/ 25 h 25"/>
                  <a:gd name="T16" fmla="*/ 0 w 34"/>
                  <a:gd name="T17" fmla="*/ 1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25">
                    <a:moveTo>
                      <a:pt x="0" y="17"/>
                    </a:moveTo>
                    <a:lnTo>
                      <a:pt x="9" y="0"/>
                    </a:lnTo>
                    <a:lnTo>
                      <a:pt x="17" y="0"/>
                    </a:lnTo>
                    <a:lnTo>
                      <a:pt x="26" y="0"/>
                    </a:lnTo>
                    <a:lnTo>
                      <a:pt x="34" y="9"/>
                    </a:lnTo>
                    <a:lnTo>
                      <a:pt x="26" y="17"/>
                    </a:lnTo>
                    <a:lnTo>
                      <a:pt x="17" y="25"/>
                    </a:lnTo>
                    <a:lnTo>
                      <a:pt x="9" y="25"/>
                    </a:lnTo>
                    <a:lnTo>
                      <a:pt x="0" y="17"/>
                    </a:lnTo>
                    <a:close/>
                  </a:path>
                </a:pathLst>
              </a:custGeom>
              <a:solidFill>
                <a:srgbClr val="F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7" name="Freeform 33"/>
              <p:cNvSpPr>
                <a:spLocks/>
              </p:cNvSpPr>
              <p:nvPr/>
            </p:nvSpPr>
            <p:spPr bwMode="auto">
              <a:xfrm>
                <a:off x="9499" y="15575"/>
                <a:ext cx="68" cy="107"/>
              </a:xfrm>
              <a:custGeom>
                <a:avLst/>
                <a:gdLst>
                  <a:gd name="T0" fmla="*/ 0 w 68"/>
                  <a:gd name="T1" fmla="*/ 83 h 107"/>
                  <a:gd name="T2" fmla="*/ 25 w 68"/>
                  <a:gd name="T3" fmla="*/ 66 h 107"/>
                  <a:gd name="T4" fmla="*/ 34 w 68"/>
                  <a:gd name="T5" fmla="*/ 58 h 107"/>
                  <a:gd name="T6" fmla="*/ 51 w 68"/>
                  <a:gd name="T7" fmla="*/ 58 h 107"/>
                  <a:gd name="T8" fmla="*/ 51 w 68"/>
                  <a:gd name="T9" fmla="*/ 50 h 107"/>
                  <a:gd name="T10" fmla="*/ 42 w 68"/>
                  <a:gd name="T11" fmla="*/ 41 h 107"/>
                  <a:gd name="T12" fmla="*/ 17 w 68"/>
                  <a:gd name="T13" fmla="*/ 33 h 107"/>
                  <a:gd name="T14" fmla="*/ 8 w 68"/>
                  <a:gd name="T15" fmla="*/ 17 h 107"/>
                  <a:gd name="T16" fmla="*/ 0 w 68"/>
                  <a:gd name="T17" fmla="*/ 0 h 107"/>
                  <a:gd name="T18" fmla="*/ 0 w 68"/>
                  <a:gd name="T19" fmla="*/ 0 h 107"/>
                  <a:gd name="T20" fmla="*/ 59 w 68"/>
                  <a:gd name="T21" fmla="*/ 25 h 107"/>
                  <a:gd name="T22" fmla="*/ 68 w 68"/>
                  <a:gd name="T23" fmla="*/ 33 h 107"/>
                  <a:gd name="T24" fmla="*/ 68 w 68"/>
                  <a:gd name="T25" fmla="*/ 41 h 107"/>
                  <a:gd name="T26" fmla="*/ 68 w 68"/>
                  <a:gd name="T27" fmla="*/ 58 h 107"/>
                  <a:gd name="T28" fmla="*/ 51 w 68"/>
                  <a:gd name="T29" fmla="*/ 74 h 107"/>
                  <a:gd name="T30" fmla="*/ 34 w 68"/>
                  <a:gd name="T31" fmla="*/ 83 h 107"/>
                  <a:gd name="T32" fmla="*/ 17 w 68"/>
                  <a:gd name="T33" fmla="*/ 91 h 107"/>
                  <a:gd name="T34" fmla="*/ 0 w 68"/>
                  <a:gd name="T35" fmla="*/ 107 h 107"/>
                  <a:gd name="T36" fmla="*/ 0 w 68"/>
                  <a:gd name="T37" fmla="*/ 99 h 107"/>
                  <a:gd name="T38" fmla="*/ 0 w 68"/>
                  <a:gd name="T39" fmla="*/ 83 h 10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8" h="107">
                    <a:moveTo>
                      <a:pt x="0" y="83"/>
                    </a:moveTo>
                    <a:lnTo>
                      <a:pt x="25" y="66"/>
                    </a:lnTo>
                    <a:lnTo>
                      <a:pt x="34" y="58"/>
                    </a:lnTo>
                    <a:lnTo>
                      <a:pt x="51" y="58"/>
                    </a:lnTo>
                    <a:lnTo>
                      <a:pt x="51" y="50"/>
                    </a:lnTo>
                    <a:lnTo>
                      <a:pt x="42" y="41"/>
                    </a:lnTo>
                    <a:lnTo>
                      <a:pt x="17" y="33"/>
                    </a:lnTo>
                    <a:lnTo>
                      <a:pt x="8" y="17"/>
                    </a:lnTo>
                    <a:lnTo>
                      <a:pt x="0" y="0"/>
                    </a:lnTo>
                    <a:lnTo>
                      <a:pt x="59" y="25"/>
                    </a:lnTo>
                    <a:lnTo>
                      <a:pt x="68" y="33"/>
                    </a:lnTo>
                    <a:lnTo>
                      <a:pt x="68" y="41"/>
                    </a:lnTo>
                    <a:lnTo>
                      <a:pt x="68" y="58"/>
                    </a:lnTo>
                    <a:lnTo>
                      <a:pt x="51" y="74"/>
                    </a:lnTo>
                    <a:lnTo>
                      <a:pt x="34" y="83"/>
                    </a:lnTo>
                    <a:lnTo>
                      <a:pt x="17" y="91"/>
                    </a:lnTo>
                    <a:lnTo>
                      <a:pt x="0" y="107"/>
                    </a:lnTo>
                    <a:lnTo>
                      <a:pt x="0" y="99"/>
                    </a:lnTo>
                    <a:lnTo>
                      <a:pt x="0" y="83"/>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8" name="Freeform 34"/>
              <p:cNvSpPr>
                <a:spLocks/>
              </p:cNvSpPr>
              <p:nvPr/>
            </p:nvSpPr>
            <p:spPr bwMode="auto">
              <a:xfrm>
                <a:off x="11011" y="15658"/>
                <a:ext cx="34" cy="24"/>
              </a:xfrm>
              <a:custGeom>
                <a:avLst/>
                <a:gdLst>
                  <a:gd name="T0" fmla="*/ 0 w 34"/>
                  <a:gd name="T1" fmla="*/ 0 h 24"/>
                  <a:gd name="T2" fmla="*/ 8 w 34"/>
                  <a:gd name="T3" fmla="*/ 0 h 24"/>
                  <a:gd name="T4" fmla="*/ 17 w 34"/>
                  <a:gd name="T5" fmla="*/ 0 h 24"/>
                  <a:gd name="T6" fmla="*/ 34 w 34"/>
                  <a:gd name="T7" fmla="*/ 16 h 24"/>
                  <a:gd name="T8" fmla="*/ 34 w 34"/>
                  <a:gd name="T9" fmla="*/ 24 h 24"/>
                  <a:gd name="T10" fmla="*/ 0 w 34"/>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24">
                    <a:moveTo>
                      <a:pt x="0" y="0"/>
                    </a:moveTo>
                    <a:lnTo>
                      <a:pt x="8" y="0"/>
                    </a:lnTo>
                    <a:lnTo>
                      <a:pt x="17" y="0"/>
                    </a:lnTo>
                    <a:lnTo>
                      <a:pt x="34" y="16"/>
                    </a:lnTo>
                    <a:lnTo>
                      <a:pt x="34" y="24"/>
                    </a:lnTo>
                    <a:lnTo>
                      <a:pt x="0"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9" name="Freeform 35"/>
              <p:cNvSpPr>
                <a:spLocks/>
              </p:cNvSpPr>
              <p:nvPr/>
            </p:nvSpPr>
            <p:spPr bwMode="auto">
              <a:xfrm>
                <a:off x="10110" y="15608"/>
                <a:ext cx="77" cy="74"/>
              </a:xfrm>
              <a:custGeom>
                <a:avLst/>
                <a:gdLst>
                  <a:gd name="T0" fmla="*/ 9 w 77"/>
                  <a:gd name="T1" fmla="*/ 0 h 74"/>
                  <a:gd name="T2" fmla="*/ 17 w 77"/>
                  <a:gd name="T3" fmla="*/ 0 h 74"/>
                  <a:gd name="T4" fmla="*/ 34 w 77"/>
                  <a:gd name="T5" fmla="*/ 0 h 74"/>
                  <a:gd name="T6" fmla="*/ 51 w 77"/>
                  <a:gd name="T7" fmla="*/ 8 h 74"/>
                  <a:gd name="T8" fmla="*/ 68 w 77"/>
                  <a:gd name="T9" fmla="*/ 41 h 74"/>
                  <a:gd name="T10" fmla="*/ 77 w 77"/>
                  <a:gd name="T11" fmla="*/ 74 h 74"/>
                  <a:gd name="T12" fmla="*/ 51 w 77"/>
                  <a:gd name="T13" fmla="*/ 58 h 74"/>
                  <a:gd name="T14" fmla="*/ 26 w 77"/>
                  <a:gd name="T15" fmla="*/ 41 h 74"/>
                  <a:gd name="T16" fmla="*/ 9 w 77"/>
                  <a:gd name="T17" fmla="*/ 41 h 74"/>
                  <a:gd name="T18" fmla="*/ 9 w 77"/>
                  <a:gd name="T19" fmla="*/ 25 h 74"/>
                  <a:gd name="T20" fmla="*/ 0 w 77"/>
                  <a:gd name="T21" fmla="*/ 17 h 74"/>
                  <a:gd name="T22" fmla="*/ 9 w 77"/>
                  <a:gd name="T23" fmla="*/ 0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7" h="74">
                    <a:moveTo>
                      <a:pt x="9" y="0"/>
                    </a:moveTo>
                    <a:lnTo>
                      <a:pt x="17" y="0"/>
                    </a:lnTo>
                    <a:lnTo>
                      <a:pt x="34" y="0"/>
                    </a:lnTo>
                    <a:lnTo>
                      <a:pt x="51" y="8"/>
                    </a:lnTo>
                    <a:lnTo>
                      <a:pt x="68" y="41"/>
                    </a:lnTo>
                    <a:lnTo>
                      <a:pt x="77" y="74"/>
                    </a:lnTo>
                    <a:lnTo>
                      <a:pt x="51" y="58"/>
                    </a:lnTo>
                    <a:lnTo>
                      <a:pt x="26" y="41"/>
                    </a:lnTo>
                    <a:lnTo>
                      <a:pt x="9" y="41"/>
                    </a:lnTo>
                    <a:lnTo>
                      <a:pt x="9" y="25"/>
                    </a:lnTo>
                    <a:lnTo>
                      <a:pt x="0" y="17"/>
                    </a:lnTo>
                    <a:lnTo>
                      <a:pt x="9" y="0"/>
                    </a:lnTo>
                    <a:close/>
                  </a:path>
                </a:pathLst>
              </a:custGeom>
              <a:solidFill>
                <a:srgbClr val="FF9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0" name="Freeform 36"/>
              <p:cNvSpPr>
                <a:spLocks/>
              </p:cNvSpPr>
              <p:nvPr/>
            </p:nvSpPr>
            <p:spPr bwMode="auto">
              <a:xfrm>
                <a:off x="10348" y="15575"/>
                <a:ext cx="60" cy="99"/>
              </a:xfrm>
              <a:custGeom>
                <a:avLst/>
                <a:gdLst>
                  <a:gd name="T0" fmla="*/ 0 w 60"/>
                  <a:gd name="T1" fmla="*/ 91 h 99"/>
                  <a:gd name="T2" fmla="*/ 0 w 60"/>
                  <a:gd name="T3" fmla="*/ 83 h 99"/>
                  <a:gd name="T4" fmla="*/ 9 w 60"/>
                  <a:gd name="T5" fmla="*/ 74 h 99"/>
                  <a:gd name="T6" fmla="*/ 17 w 60"/>
                  <a:gd name="T7" fmla="*/ 66 h 99"/>
                  <a:gd name="T8" fmla="*/ 26 w 60"/>
                  <a:gd name="T9" fmla="*/ 58 h 99"/>
                  <a:gd name="T10" fmla="*/ 34 w 60"/>
                  <a:gd name="T11" fmla="*/ 33 h 99"/>
                  <a:gd name="T12" fmla="*/ 34 w 60"/>
                  <a:gd name="T13" fmla="*/ 25 h 99"/>
                  <a:gd name="T14" fmla="*/ 26 w 60"/>
                  <a:gd name="T15" fmla="*/ 8 h 99"/>
                  <a:gd name="T16" fmla="*/ 26 w 60"/>
                  <a:gd name="T17" fmla="*/ 8 h 99"/>
                  <a:gd name="T18" fmla="*/ 17 w 60"/>
                  <a:gd name="T19" fmla="*/ 0 h 99"/>
                  <a:gd name="T20" fmla="*/ 34 w 60"/>
                  <a:gd name="T21" fmla="*/ 0 h 99"/>
                  <a:gd name="T22" fmla="*/ 43 w 60"/>
                  <a:gd name="T23" fmla="*/ 0 h 99"/>
                  <a:gd name="T24" fmla="*/ 51 w 60"/>
                  <a:gd name="T25" fmla="*/ 25 h 99"/>
                  <a:gd name="T26" fmla="*/ 60 w 60"/>
                  <a:gd name="T27" fmla="*/ 50 h 99"/>
                  <a:gd name="T28" fmla="*/ 51 w 60"/>
                  <a:gd name="T29" fmla="*/ 74 h 99"/>
                  <a:gd name="T30" fmla="*/ 43 w 60"/>
                  <a:gd name="T31" fmla="*/ 91 h 99"/>
                  <a:gd name="T32" fmla="*/ 26 w 60"/>
                  <a:gd name="T33" fmla="*/ 99 h 99"/>
                  <a:gd name="T34" fmla="*/ 17 w 60"/>
                  <a:gd name="T35" fmla="*/ 99 h 99"/>
                  <a:gd name="T36" fmla="*/ 0 w 60"/>
                  <a:gd name="T37" fmla="*/ 99 h 99"/>
                  <a:gd name="T38" fmla="*/ 0 w 60"/>
                  <a:gd name="T39" fmla="*/ 91 h 9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0" h="99">
                    <a:moveTo>
                      <a:pt x="0" y="91"/>
                    </a:moveTo>
                    <a:lnTo>
                      <a:pt x="0" y="83"/>
                    </a:lnTo>
                    <a:lnTo>
                      <a:pt x="9" y="74"/>
                    </a:lnTo>
                    <a:lnTo>
                      <a:pt x="17" y="66"/>
                    </a:lnTo>
                    <a:lnTo>
                      <a:pt x="26" y="58"/>
                    </a:lnTo>
                    <a:lnTo>
                      <a:pt x="34" y="33"/>
                    </a:lnTo>
                    <a:lnTo>
                      <a:pt x="34" y="25"/>
                    </a:lnTo>
                    <a:lnTo>
                      <a:pt x="26" y="8"/>
                    </a:lnTo>
                    <a:lnTo>
                      <a:pt x="17" y="0"/>
                    </a:lnTo>
                    <a:lnTo>
                      <a:pt x="34" y="0"/>
                    </a:lnTo>
                    <a:lnTo>
                      <a:pt x="43" y="0"/>
                    </a:lnTo>
                    <a:lnTo>
                      <a:pt x="51" y="25"/>
                    </a:lnTo>
                    <a:lnTo>
                      <a:pt x="60" y="50"/>
                    </a:lnTo>
                    <a:lnTo>
                      <a:pt x="51" y="74"/>
                    </a:lnTo>
                    <a:lnTo>
                      <a:pt x="43" y="91"/>
                    </a:lnTo>
                    <a:lnTo>
                      <a:pt x="26" y="99"/>
                    </a:lnTo>
                    <a:lnTo>
                      <a:pt x="17" y="99"/>
                    </a:lnTo>
                    <a:lnTo>
                      <a:pt x="0" y="99"/>
                    </a:lnTo>
                    <a:lnTo>
                      <a:pt x="0" y="91"/>
                    </a:lnTo>
                    <a:close/>
                  </a:path>
                </a:pathLst>
              </a:custGeom>
              <a:solidFill>
                <a:srgbClr val="000000"/>
              </a:solidFill>
              <a:ln w="5080">
                <a:solidFill>
                  <a:srgbClr val="000000"/>
                </a:solidFill>
                <a:round/>
                <a:headEnd/>
                <a:tailEnd/>
              </a:ln>
            </p:spPr>
            <p:txBody>
              <a:bodyPr/>
              <a:lstStyle/>
              <a:p>
                <a:endParaRPr lang="en-US"/>
              </a:p>
            </p:txBody>
          </p:sp>
          <p:sp>
            <p:nvSpPr>
              <p:cNvPr id="6271" name="Freeform 37"/>
              <p:cNvSpPr>
                <a:spLocks/>
              </p:cNvSpPr>
              <p:nvPr/>
            </p:nvSpPr>
            <p:spPr bwMode="auto">
              <a:xfrm>
                <a:off x="10416" y="15575"/>
                <a:ext cx="60" cy="91"/>
              </a:xfrm>
              <a:custGeom>
                <a:avLst/>
                <a:gdLst>
                  <a:gd name="T0" fmla="*/ 0 w 60"/>
                  <a:gd name="T1" fmla="*/ 66 h 91"/>
                  <a:gd name="T2" fmla="*/ 0 w 60"/>
                  <a:gd name="T3" fmla="*/ 50 h 91"/>
                  <a:gd name="T4" fmla="*/ 9 w 60"/>
                  <a:gd name="T5" fmla="*/ 50 h 91"/>
                  <a:gd name="T6" fmla="*/ 17 w 60"/>
                  <a:gd name="T7" fmla="*/ 50 h 91"/>
                  <a:gd name="T8" fmla="*/ 26 w 60"/>
                  <a:gd name="T9" fmla="*/ 58 h 91"/>
                  <a:gd name="T10" fmla="*/ 26 w 60"/>
                  <a:gd name="T11" fmla="*/ 66 h 91"/>
                  <a:gd name="T12" fmla="*/ 34 w 60"/>
                  <a:gd name="T13" fmla="*/ 66 h 91"/>
                  <a:gd name="T14" fmla="*/ 43 w 60"/>
                  <a:gd name="T15" fmla="*/ 58 h 91"/>
                  <a:gd name="T16" fmla="*/ 34 w 60"/>
                  <a:gd name="T17" fmla="*/ 41 h 91"/>
                  <a:gd name="T18" fmla="*/ 17 w 60"/>
                  <a:gd name="T19" fmla="*/ 33 h 91"/>
                  <a:gd name="T20" fmla="*/ 9 w 60"/>
                  <a:gd name="T21" fmla="*/ 17 h 91"/>
                  <a:gd name="T22" fmla="*/ 0 w 60"/>
                  <a:gd name="T23" fmla="*/ 0 h 91"/>
                  <a:gd name="T24" fmla="*/ 17 w 60"/>
                  <a:gd name="T25" fmla="*/ 0 h 91"/>
                  <a:gd name="T26" fmla="*/ 26 w 60"/>
                  <a:gd name="T27" fmla="*/ 8 h 91"/>
                  <a:gd name="T28" fmla="*/ 51 w 60"/>
                  <a:gd name="T29" fmla="*/ 33 h 91"/>
                  <a:gd name="T30" fmla="*/ 60 w 60"/>
                  <a:gd name="T31" fmla="*/ 58 h 91"/>
                  <a:gd name="T32" fmla="*/ 60 w 60"/>
                  <a:gd name="T33" fmla="*/ 74 h 91"/>
                  <a:gd name="T34" fmla="*/ 51 w 60"/>
                  <a:gd name="T35" fmla="*/ 83 h 91"/>
                  <a:gd name="T36" fmla="*/ 34 w 60"/>
                  <a:gd name="T37" fmla="*/ 91 h 91"/>
                  <a:gd name="T38" fmla="*/ 26 w 60"/>
                  <a:gd name="T39" fmla="*/ 91 h 91"/>
                  <a:gd name="T40" fmla="*/ 9 w 60"/>
                  <a:gd name="T41" fmla="*/ 83 h 91"/>
                  <a:gd name="T42" fmla="*/ 0 w 60"/>
                  <a:gd name="T43" fmla="*/ 66 h 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0" h="91">
                    <a:moveTo>
                      <a:pt x="0" y="66"/>
                    </a:moveTo>
                    <a:lnTo>
                      <a:pt x="0" y="50"/>
                    </a:lnTo>
                    <a:lnTo>
                      <a:pt x="9" y="50"/>
                    </a:lnTo>
                    <a:lnTo>
                      <a:pt x="17" y="50"/>
                    </a:lnTo>
                    <a:lnTo>
                      <a:pt x="26" y="58"/>
                    </a:lnTo>
                    <a:lnTo>
                      <a:pt x="26" y="66"/>
                    </a:lnTo>
                    <a:lnTo>
                      <a:pt x="34" y="66"/>
                    </a:lnTo>
                    <a:lnTo>
                      <a:pt x="43" y="58"/>
                    </a:lnTo>
                    <a:lnTo>
                      <a:pt x="34" y="41"/>
                    </a:lnTo>
                    <a:lnTo>
                      <a:pt x="17" y="33"/>
                    </a:lnTo>
                    <a:lnTo>
                      <a:pt x="9" y="17"/>
                    </a:lnTo>
                    <a:lnTo>
                      <a:pt x="0" y="0"/>
                    </a:lnTo>
                    <a:lnTo>
                      <a:pt x="17" y="0"/>
                    </a:lnTo>
                    <a:lnTo>
                      <a:pt x="26" y="8"/>
                    </a:lnTo>
                    <a:lnTo>
                      <a:pt x="51" y="33"/>
                    </a:lnTo>
                    <a:lnTo>
                      <a:pt x="60" y="58"/>
                    </a:lnTo>
                    <a:lnTo>
                      <a:pt x="60" y="74"/>
                    </a:lnTo>
                    <a:lnTo>
                      <a:pt x="51" y="83"/>
                    </a:lnTo>
                    <a:lnTo>
                      <a:pt x="34" y="91"/>
                    </a:lnTo>
                    <a:lnTo>
                      <a:pt x="26" y="91"/>
                    </a:lnTo>
                    <a:lnTo>
                      <a:pt x="9" y="83"/>
                    </a:lnTo>
                    <a:lnTo>
                      <a:pt x="0" y="66"/>
                    </a:lnTo>
                    <a:close/>
                  </a:path>
                </a:pathLst>
              </a:custGeom>
              <a:solidFill>
                <a:srgbClr val="000000"/>
              </a:solidFill>
              <a:ln w="5080">
                <a:solidFill>
                  <a:srgbClr val="000000"/>
                </a:solidFill>
                <a:round/>
                <a:headEnd/>
                <a:tailEnd/>
              </a:ln>
            </p:spPr>
            <p:txBody>
              <a:bodyPr/>
              <a:lstStyle/>
              <a:p>
                <a:endParaRPr lang="en-US"/>
              </a:p>
            </p:txBody>
          </p:sp>
          <p:sp>
            <p:nvSpPr>
              <p:cNvPr id="6272" name="Freeform 38"/>
              <p:cNvSpPr>
                <a:spLocks/>
              </p:cNvSpPr>
              <p:nvPr/>
            </p:nvSpPr>
            <p:spPr bwMode="auto">
              <a:xfrm>
                <a:off x="9439" y="15641"/>
                <a:ext cx="34" cy="25"/>
              </a:xfrm>
              <a:custGeom>
                <a:avLst/>
                <a:gdLst>
                  <a:gd name="T0" fmla="*/ 0 w 34"/>
                  <a:gd name="T1" fmla="*/ 8 h 25"/>
                  <a:gd name="T2" fmla="*/ 0 w 34"/>
                  <a:gd name="T3" fmla="*/ 0 h 25"/>
                  <a:gd name="T4" fmla="*/ 9 w 34"/>
                  <a:gd name="T5" fmla="*/ 0 h 25"/>
                  <a:gd name="T6" fmla="*/ 26 w 34"/>
                  <a:gd name="T7" fmla="*/ 8 h 25"/>
                  <a:gd name="T8" fmla="*/ 34 w 34"/>
                  <a:gd name="T9" fmla="*/ 17 h 25"/>
                  <a:gd name="T10" fmla="*/ 34 w 34"/>
                  <a:gd name="T11" fmla="*/ 17 h 25"/>
                  <a:gd name="T12" fmla="*/ 34 w 34"/>
                  <a:gd name="T13" fmla="*/ 25 h 25"/>
                  <a:gd name="T14" fmla="*/ 17 w 34"/>
                  <a:gd name="T15" fmla="*/ 17 h 25"/>
                  <a:gd name="T16" fmla="*/ 0 w 34"/>
                  <a:gd name="T17" fmla="*/ 8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25">
                    <a:moveTo>
                      <a:pt x="0" y="8"/>
                    </a:moveTo>
                    <a:lnTo>
                      <a:pt x="0" y="0"/>
                    </a:lnTo>
                    <a:lnTo>
                      <a:pt x="9" y="0"/>
                    </a:lnTo>
                    <a:lnTo>
                      <a:pt x="26" y="8"/>
                    </a:lnTo>
                    <a:lnTo>
                      <a:pt x="34" y="17"/>
                    </a:lnTo>
                    <a:lnTo>
                      <a:pt x="34" y="25"/>
                    </a:lnTo>
                    <a:lnTo>
                      <a:pt x="17" y="17"/>
                    </a:lnTo>
                    <a:lnTo>
                      <a:pt x="0" y="8"/>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3" name="Freeform 39"/>
              <p:cNvSpPr>
                <a:spLocks/>
              </p:cNvSpPr>
              <p:nvPr/>
            </p:nvSpPr>
            <p:spPr bwMode="auto">
              <a:xfrm>
                <a:off x="10883" y="15583"/>
                <a:ext cx="170" cy="66"/>
              </a:xfrm>
              <a:custGeom>
                <a:avLst/>
                <a:gdLst>
                  <a:gd name="T0" fmla="*/ 102 w 170"/>
                  <a:gd name="T1" fmla="*/ 50 h 66"/>
                  <a:gd name="T2" fmla="*/ 111 w 170"/>
                  <a:gd name="T3" fmla="*/ 66 h 66"/>
                  <a:gd name="T4" fmla="*/ 60 w 170"/>
                  <a:gd name="T5" fmla="*/ 42 h 66"/>
                  <a:gd name="T6" fmla="*/ 26 w 170"/>
                  <a:gd name="T7" fmla="*/ 42 h 66"/>
                  <a:gd name="T8" fmla="*/ 0 w 170"/>
                  <a:gd name="T9" fmla="*/ 42 h 66"/>
                  <a:gd name="T10" fmla="*/ 0 w 170"/>
                  <a:gd name="T11" fmla="*/ 33 h 66"/>
                  <a:gd name="T12" fmla="*/ 0 w 170"/>
                  <a:gd name="T13" fmla="*/ 25 h 66"/>
                  <a:gd name="T14" fmla="*/ 9 w 170"/>
                  <a:gd name="T15" fmla="*/ 9 h 66"/>
                  <a:gd name="T16" fmla="*/ 26 w 170"/>
                  <a:gd name="T17" fmla="*/ 0 h 66"/>
                  <a:gd name="T18" fmla="*/ 60 w 170"/>
                  <a:gd name="T19" fmla="*/ 0 h 66"/>
                  <a:gd name="T20" fmla="*/ 94 w 170"/>
                  <a:gd name="T21" fmla="*/ 0 h 66"/>
                  <a:gd name="T22" fmla="*/ 128 w 170"/>
                  <a:gd name="T23" fmla="*/ 0 h 66"/>
                  <a:gd name="T24" fmla="*/ 136 w 170"/>
                  <a:gd name="T25" fmla="*/ 0 h 66"/>
                  <a:gd name="T26" fmla="*/ 145 w 170"/>
                  <a:gd name="T27" fmla="*/ 0 h 66"/>
                  <a:gd name="T28" fmla="*/ 145 w 170"/>
                  <a:gd name="T29" fmla="*/ 9 h 66"/>
                  <a:gd name="T30" fmla="*/ 111 w 170"/>
                  <a:gd name="T31" fmla="*/ 9 h 66"/>
                  <a:gd name="T32" fmla="*/ 102 w 170"/>
                  <a:gd name="T33" fmla="*/ 9 h 66"/>
                  <a:gd name="T34" fmla="*/ 85 w 170"/>
                  <a:gd name="T35" fmla="*/ 17 h 66"/>
                  <a:gd name="T36" fmla="*/ 85 w 170"/>
                  <a:gd name="T37" fmla="*/ 33 h 66"/>
                  <a:gd name="T38" fmla="*/ 85 w 170"/>
                  <a:gd name="T39" fmla="*/ 33 h 66"/>
                  <a:gd name="T40" fmla="*/ 94 w 170"/>
                  <a:gd name="T41" fmla="*/ 42 h 66"/>
                  <a:gd name="T42" fmla="*/ 128 w 170"/>
                  <a:gd name="T43" fmla="*/ 50 h 66"/>
                  <a:gd name="T44" fmla="*/ 170 w 170"/>
                  <a:gd name="T45" fmla="*/ 66 h 66"/>
                  <a:gd name="T46" fmla="*/ 162 w 170"/>
                  <a:gd name="T47" fmla="*/ 66 h 66"/>
                  <a:gd name="T48" fmla="*/ 136 w 170"/>
                  <a:gd name="T49" fmla="*/ 58 h 66"/>
                  <a:gd name="T50" fmla="*/ 119 w 170"/>
                  <a:gd name="T51" fmla="*/ 50 h 66"/>
                  <a:gd name="T52" fmla="*/ 102 w 170"/>
                  <a:gd name="T53" fmla="*/ 50 h 6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70" h="66">
                    <a:moveTo>
                      <a:pt x="102" y="50"/>
                    </a:moveTo>
                    <a:lnTo>
                      <a:pt x="111" y="66"/>
                    </a:lnTo>
                    <a:lnTo>
                      <a:pt x="60" y="42"/>
                    </a:lnTo>
                    <a:lnTo>
                      <a:pt x="26" y="42"/>
                    </a:lnTo>
                    <a:lnTo>
                      <a:pt x="0" y="42"/>
                    </a:lnTo>
                    <a:lnTo>
                      <a:pt x="0" y="33"/>
                    </a:lnTo>
                    <a:lnTo>
                      <a:pt x="0" y="25"/>
                    </a:lnTo>
                    <a:lnTo>
                      <a:pt x="9" y="9"/>
                    </a:lnTo>
                    <a:lnTo>
                      <a:pt x="26" y="0"/>
                    </a:lnTo>
                    <a:lnTo>
                      <a:pt x="60" y="0"/>
                    </a:lnTo>
                    <a:lnTo>
                      <a:pt x="94" y="0"/>
                    </a:lnTo>
                    <a:lnTo>
                      <a:pt x="128" y="0"/>
                    </a:lnTo>
                    <a:lnTo>
                      <a:pt x="136" y="0"/>
                    </a:lnTo>
                    <a:lnTo>
                      <a:pt x="145" y="0"/>
                    </a:lnTo>
                    <a:lnTo>
                      <a:pt x="145" y="9"/>
                    </a:lnTo>
                    <a:lnTo>
                      <a:pt x="111" y="9"/>
                    </a:lnTo>
                    <a:lnTo>
                      <a:pt x="102" y="9"/>
                    </a:lnTo>
                    <a:lnTo>
                      <a:pt x="85" y="17"/>
                    </a:lnTo>
                    <a:lnTo>
                      <a:pt x="85" y="33"/>
                    </a:lnTo>
                    <a:lnTo>
                      <a:pt x="94" y="42"/>
                    </a:lnTo>
                    <a:lnTo>
                      <a:pt x="128" y="50"/>
                    </a:lnTo>
                    <a:lnTo>
                      <a:pt x="170" y="66"/>
                    </a:lnTo>
                    <a:lnTo>
                      <a:pt x="162" y="66"/>
                    </a:lnTo>
                    <a:lnTo>
                      <a:pt x="136" y="58"/>
                    </a:lnTo>
                    <a:lnTo>
                      <a:pt x="119" y="50"/>
                    </a:lnTo>
                    <a:lnTo>
                      <a:pt x="102" y="5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4" name="Freeform 40"/>
              <p:cNvSpPr>
                <a:spLocks/>
              </p:cNvSpPr>
              <p:nvPr/>
            </p:nvSpPr>
            <p:spPr bwMode="auto">
              <a:xfrm>
                <a:off x="9592" y="15616"/>
                <a:ext cx="26" cy="25"/>
              </a:xfrm>
              <a:custGeom>
                <a:avLst/>
                <a:gdLst>
                  <a:gd name="T0" fmla="*/ 0 w 26"/>
                  <a:gd name="T1" fmla="*/ 9 h 25"/>
                  <a:gd name="T2" fmla="*/ 0 w 26"/>
                  <a:gd name="T3" fmla="*/ 0 h 25"/>
                  <a:gd name="T4" fmla="*/ 9 w 26"/>
                  <a:gd name="T5" fmla="*/ 0 h 25"/>
                  <a:gd name="T6" fmla="*/ 17 w 26"/>
                  <a:gd name="T7" fmla="*/ 0 h 25"/>
                  <a:gd name="T8" fmla="*/ 17 w 26"/>
                  <a:gd name="T9" fmla="*/ 0 h 25"/>
                  <a:gd name="T10" fmla="*/ 26 w 26"/>
                  <a:gd name="T11" fmla="*/ 9 h 25"/>
                  <a:gd name="T12" fmla="*/ 26 w 26"/>
                  <a:gd name="T13" fmla="*/ 17 h 25"/>
                  <a:gd name="T14" fmla="*/ 17 w 26"/>
                  <a:gd name="T15" fmla="*/ 25 h 25"/>
                  <a:gd name="T16" fmla="*/ 0 w 26"/>
                  <a:gd name="T17" fmla="*/ 25 h 25"/>
                  <a:gd name="T18" fmla="*/ 0 w 26"/>
                  <a:gd name="T19" fmla="*/ 9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25">
                    <a:moveTo>
                      <a:pt x="0" y="9"/>
                    </a:moveTo>
                    <a:lnTo>
                      <a:pt x="0" y="0"/>
                    </a:lnTo>
                    <a:lnTo>
                      <a:pt x="9" y="0"/>
                    </a:lnTo>
                    <a:lnTo>
                      <a:pt x="17" y="0"/>
                    </a:lnTo>
                    <a:lnTo>
                      <a:pt x="26" y="9"/>
                    </a:lnTo>
                    <a:lnTo>
                      <a:pt x="26" y="17"/>
                    </a:lnTo>
                    <a:lnTo>
                      <a:pt x="17" y="25"/>
                    </a:lnTo>
                    <a:lnTo>
                      <a:pt x="0" y="25"/>
                    </a:lnTo>
                    <a:lnTo>
                      <a:pt x="0" y="9"/>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5" name="Freeform 41"/>
              <p:cNvSpPr>
                <a:spLocks/>
              </p:cNvSpPr>
              <p:nvPr/>
            </p:nvSpPr>
            <p:spPr bwMode="auto">
              <a:xfrm>
                <a:off x="9397" y="15608"/>
                <a:ext cx="34" cy="33"/>
              </a:xfrm>
              <a:custGeom>
                <a:avLst/>
                <a:gdLst>
                  <a:gd name="T0" fmla="*/ 0 w 34"/>
                  <a:gd name="T1" fmla="*/ 17 h 33"/>
                  <a:gd name="T2" fmla="*/ 8 w 34"/>
                  <a:gd name="T3" fmla="*/ 8 h 33"/>
                  <a:gd name="T4" fmla="*/ 25 w 34"/>
                  <a:gd name="T5" fmla="*/ 0 h 33"/>
                  <a:gd name="T6" fmla="*/ 25 w 34"/>
                  <a:gd name="T7" fmla="*/ 8 h 33"/>
                  <a:gd name="T8" fmla="*/ 34 w 34"/>
                  <a:gd name="T9" fmla="*/ 8 h 33"/>
                  <a:gd name="T10" fmla="*/ 25 w 34"/>
                  <a:gd name="T11" fmla="*/ 33 h 33"/>
                  <a:gd name="T12" fmla="*/ 8 w 34"/>
                  <a:gd name="T13" fmla="*/ 25 h 33"/>
                  <a:gd name="T14" fmla="*/ 0 w 34"/>
                  <a:gd name="T15" fmla="*/ 17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 h="33">
                    <a:moveTo>
                      <a:pt x="0" y="17"/>
                    </a:moveTo>
                    <a:lnTo>
                      <a:pt x="8" y="8"/>
                    </a:lnTo>
                    <a:lnTo>
                      <a:pt x="25" y="0"/>
                    </a:lnTo>
                    <a:lnTo>
                      <a:pt x="25" y="8"/>
                    </a:lnTo>
                    <a:lnTo>
                      <a:pt x="34" y="8"/>
                    </a:lnTo>
                    <a:lnTo>
                      <a:pt x="25" y="33"/>
                    </a:lnTo>
                    <a:lnTo>
                      <a:pt x="8" y="25"/>
                    </a:lnTo>
                    <a:lnTo>
                      <a:pt x="0" y="17"/>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6" name="Freeform 42"/>
              <p:cNvSpPr>
                <a:spLocks/>
              </p:cNvSpPr>
              <p:nvPr/>
            </p:nvSpPr>
            <p:spPr bwMode="auto">
              <a:xfrm>
                <a:off x="9465" y="15608"/>
                <a:ext cx="42" cy="33"/>
              </a:xfrm>
              <a:custGeom>
                <a:avLst/>
                <a:gdLst>
                  <a:gd name="T0" fmla="*/ 0 w 42"/>
                  <a:gd name="T1" fmla="*/ 17 h 33"/>
                  <a:gd name="T2" fmla="*/ 17 w 42"/>
                  <a:gd name="T3" fmla="*/ 0 h 33"/>
                  <a:gd name="T4" fmla="*/ 25 w 42"/>
                  <a:gd name="T5" fmla="*/ 0 h 33"/>
                  <a:gd name="T6" fmla="*/ 34 w 42"/>
                  <a:gd name="T7" fmla="*/ 0 h 33"/>
                  <a:gd name="T8" fmla="*/ 42 w 42"/>
                  <a:gd name="T9" fmla="*/ 8 h 33"/>
                  <a:gd name="T10" fmla="*/ 42 w 42"/>
                  <a:gd name="T11" fmla="*/ 25 h 33"/>
                  <a:gd name="T12" fmla="*/ 34 w 42"/>
                  <a:gd name="T13" fmla="*/ 25 h 33"/>
                  <a:gd name="T14" fmla="*/ 25 w 42"/>
                  <a:gd name="T15" fmla="*/ 33 h 33"/>
                  <a:gd name="T16" fmla="*/ 17 w 42"/>
                  <a:gd name="T17" fmla="*/ 25 h 33"/>
                  <a:gd name="T18" fmla="*/ 0 w 42"/>
                  <a:gd name="T19" fmla="*/ 17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 h="33">
                    <a:moveTo>
                      <a:pt x="0" y="17"/>
                    </a:moveTo>
                    <a:lnTo>
                      <a:pt x="17" y="0"/>
                    </a:lnTo>
                    <a:lnTo>
                      <a:pt x="25" y="0"/>
                    </a:lnTo>
                    <a:lnTo>
                      <a:pt x="34" y="0"/>
                    </a:lnTo>
                    <a:lnTo>
                      <a:pt x="42" y="8"/>
                    </a:lnTo>
                    <a:lnTo>
                      <a:pt x="42" y="25"/>
                    </a:lnTo>
                    <a:lnTo>
                      <a:pt x="34" y="25"/>
                    </a:lnTo>
                    <a:lnTo>
                      <a:pt x="25" y="33"/>
                    </a:lnTo>
                    <a:lnTo>
                      <a:pt x="17" y="25"/>
                    </a:lnTo>
                    <a:lnTo>
                      <a:pt x="0" y="17"/>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7" name="Freeform 43"/>
              <p:cNvSpPr>
                <a:spLocks/>
              </p:cNvSpPr>
              <p:nvPr/>
            </p:nvSpPr>
            <p:spPr bwMode="auto">
              <a:xfrm>
                <a:off x="9354" y="15625"/>
                <a:ext cx="17" cy="8"/>
              </a:xfrm>
              <a:custGeom>
                <a:avLst/>
                <a:gdLst>
                  <a:gd name="T0" fmla="*/ 0 w 17"/>
                  <a:gd name="T1" fmla="*/ 8 h 8"/>
                  <a:gd name="T2" fmla="*/ 0 w 17"/>
                  <a:gd name="T3" fmla="*/ 0 h 8"/>
                  <a:gd name="T4" fmla="*/ 0 w 17"/>
                  <a:gd name="T5" fmla="*/ 0 h 8"/>
                  <a:gd name="T6" fmla="*/ 17 w 17"/>
                  <a:gd name="T7" fmla="*/ 0 h 8"/>
                  <a:gd name="T8" fmla="*/ 17 w 17"/>
                  <a:gd name="T9" fmla="*/ 8 h 8"/>
                  <a:gd name="T10" fmla="*/ 9 w 17"/>
                  <a:gd name="T11" fmla="*/ 8 h 8"/>
                  <a:gd name="T12" fmla="*/ 0 w 17"/>
                  <a:gd name="T13" fmla="*/ 8 h 8"/>
                  <a:gd name="T14" fmla="*/ 0 w 17"/>
                  <a:gd name="T15" fmla="*/ 8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8">
                    <a:moveTo>
                      <a:pt x="0" y="8"/>
                    </a:moveTo>
                    <a:lnTo>
                      <a:pt x="0" y="0"/>
                    </a:lnTo>
                    <a:lnTo>
                      <a:pt x="17" y="0"/>
                    </a:lnTo>
                    <a:lnTo>
                      <a:pt x="17" y="8"/>
                    </a:lnTo>
                    <a:lnTo>
                      <a:pt x="9" y="8"/>
                    </a:lnTo>
                    <a:lnTo>
                      <a:pt x="0" y="8"/>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8" name="Freeform 44"/>
              <p:cNvSpPr>
                <a:spLocks/>
              </p:cNvSpPr>
              <p:nvPr/>
            </p:nvSpPr>
            <p:spPr bwMode="auto">
              <a:xfrm>
                <a:off x="11011" y="15608"/>
                <a:ext cx="34" cy="8"/>
              </a:xfrm>
              <a:custGeom>
                <a:avLst/>
                <a:gdLst>
                  <a:gd name="T0" fmla="*/ 0 w 34"/>
                  <a:gd name="T1" fmla="*/ 8 h 8"/>
                  <a:gd name="T2" fmla="*/ 17 w 34"/>
                  <a:gd name="T3" fmla="*/ 0 h 8"/>
                  <a:gd name="T4" fmla="*/ 25 w 34"/>
                  <a:gd name="T5" fmla="*/ 0 h 8"/>
                  <a:gd name="T6" fmla="*/ 34 w 34"/>
                  <a:gd name="T7" fmla="*/ 8 h 8"/>
                  <a:gd name="T8" fmla="*/ 17 w 34"/>
                  <a:gd name="T9" fmla="*/ 8 h 8"/>
                  <a:gd name="T10" fmla="*/ 0 w 34"/>
                  <a:gd name="T11" fmla="*/ 8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8">
                    <a:moveTo>
                      <a:pt x="0" y="8"/>
                    </a:moveTo>
                    <a:lnTo>
                      <a:pt x="17" y="0"/>
                    </a:lnTo>
                    <a:lnTo>
                      <a:pt x="25" y="0"/>
                    </a:lnTo>
                    <a:lnTo>
                      <a:pt x="34" y="8"/>
                    </a:lnTo>
                    <a:lnTo>
                      <a:pt x="17" y="8"/>
                    </a:lnTo>
                    <a:lnTo>
                      <a:pt x="0" y="8"/>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9" name="Freeform 45"/>
              <p:cNvSpPr>
                <a:spLocks/>
              </p:cNvSpPr>
              <p:nvPr/>
            </p:nvSpPr>
            <p:spPr bwMode="auto">
              <a:xfrm>
                <a:off x="9439" y="15592"/>
                <a:ext cx="34" cy="16"/>
              </a:xfrm>
              <a:custGeom>
                <a:avLst/>
                <a:gdLst>
                  <a:gd name="T0" fmla="*/ 0 w 34"/>
                  <a:gd name="T1" fmla="*/ 8 h 16"/>
                  <a:gd name="T2" fmla="*/ 17 w 34"/>
                  <a:gd name="T3" fmla="*/ 0 h 16"/>
                  <a:gd name="T4" fmla="*/ 26 w 34"/>
                  <a:gd name="T5" fmla="*/ 0 h 16"/>
                  <a:gd name="T6" fmla="*/ 34 w 34"/>
                  <a:gd name="T7" fmla="*/ 0 h 16"/>
                  <a:gd name="T8" fmla="*/ 26 w 34"/>
                  <a:gd name="T9" fmla="*/ 16 h 16"/>
                  <a:gd name="T10" fmla="*/ 9 w 34"/>
                  <a:gd name="T11" fmla="*/ 16 h 16"/>
                  <a:gd name="T12" fmla="*/ 9 w 34"/>
                  <a:gd name="T13" fmla="*/ 16 h 16"/>
                  <a:gd name="T14" fmla="*/ 0 w 34"/>
                  <a:gd name="T15" fmla="*/ 8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 h="16">
                    <a:moveTo>
                      <a:pt x="0" y="8"/>
                    </a:moveTo>
                    <a:lnTo>
                      <a:pt x="17" y="0"/>
                    </a:lnTo>
                    <a:lnTo>
                      <a:pt x="26" y="0"/>
                    </a:lnTo>
                    <a:lnTo>
                      <a:pt x="34" y="0"/>
                    </a:lnTo>
                    <a:lnTo>
                      <a:pt x="26" y="16"/>
                    </a:lnTo>
                    <a:lnTo>
                      <a:pt x="9" y="16"/>
                    </a:lnTo>
                    <a:lnTo>
                      <a:pt x="0" y="8"/>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0" name="Freeform 46"/>
              <p:cNvSpPr>
                <a:spLocks/>
              </p:cNvSpPr>
              <p:nvPr/>
            </p:nvSpPr>
            <p:spPr bwMode="auto">
              <a:xfrm>
                <a:off x="10399" y="15518"/>
                <a:ext cx="119" cy="57"/>
              </a:xfrm>
              <a:custGeom>
                <a:avLst/>
                <a:gdLst>
                  <a:gd name="T0" fmla="*/ 0 w 119"/>
                  <a:gd name="T1" fmla="*/ 33 h 57"/>
                  <a:gd name="T2" fmla="*/ 0 w 119"/>
                  <a:gd name="T3" fmla="*/ 24 h 57"/>
                  <a:gd name="T4" fmla="*/ 0 w 119"/>
                  <a:gd name="T5" fmla="*/ 24 h 57"/>
                  <a:gd name="T6" fmla="*/ 17 w 119"/>
                  <a:gd name="T7" fmla="*/ 24 h 57"/>
                  <a:gd name="T8" fmla="*/ 26 w 119"/>
                  <a:gd name="T9" fmla="*/ 24 h 57"/>
                  <a:gd name="T10" fmla="*/ 51 w 119"/>
                  <a:gd name="T11" fmla="*/ 41 h 57"/>
                  <a:gd name="T12" fmla="*/ 77 w 119"/>
                  <a:gd name="T13" fmla="*/ 41 h 57"/>
                  <a:gd name="T14" fmla="*/ 85 w 119"/>
                  <a:gd name="T15" fmla="*/ 41 h 57"/>
                  <a:gd name="T16" fmla="*/ 93 w 119"/>
                  <a:gd name="T17" fmla="*/ 33 h 57"/>
                  <a:gd name="T18" fmla="*/ 85 w 119"/>
                  <a:gd name="T19" fmla="*/ 24 h 57"/>
                  <a:gd name="T20" fmla="*/ 77 w 119"/>
                  <a:gd name="T21" fmla="*/ 16 h 57"/>
                  <a:gd name="T22" fmla="*/ 68 w 119"/>
                  <a:gd name="T23" fmla="*/ 16 h 57"/>
                  <a:gd name="T24" fmla="*/ 60 w 119"/>
                  <a:gd name="T25" fmla="*/ 16 h 57"/>
                  <a:gd name="T26" fmla="*/ 60 w 119"/>
                  <a:gd name="T27" fmla="*/ 8 h 57"/>
                  <a:gd name="T28" fmla="*/ 60 w 119"/>
                  <a:gd name="T29" fmla="*/ 0 h 57"/>
                  <a:gd name="T30" fmla="*/ 77 w 119"/>
                  <a:gd name="T31" fmla="*/ 0 h 57"/>
                  <a:gd name="T32" fmla="*/ 93 w 119"/>
                  <a:gd name="T33" fmla="*/ 0 h 57"/>
                  <a:gd name="T34" fmla="*/ 110 w 119"/>
                  <a:gd name="T35" fmla="*/ 16 h 57"/>
                  <a:gd name="T36" fmla="*/ 119 w 119"/>
                  <a:gd name="T37" fmla="*/ 33 h 57"/>
                  <a:gd name="T38" fmla="*/ 110 w 119"/>
                  <a:gd name="T39" fmla="*/ 49 h 57"/>
                  <a:gd name="T40" fmla="*/ 102 w 119"/>
                  <a:gd name="T41" fmla="*/ 57 h 57"/>
                  <a:gd name="T42" fmla="*/ 77 w 119"/>
                  <a:gd name="T43" fmla="*/ 57 h 57"/>
                  <a:gd name="T44" fmla="*/ 43 w 119"/>
                  <a:gd name="T45" fmla="*/ 49 h 57"/>
                  <a:gd name="T46" fmla="*/ 0 w 119"/>
                  <a:gd name="T47" fmla="*/ 33 h 5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9" h="57">
                    <a:moveTo>
                      <a:pt x="0" y="33"/>
                    </a:moveTo>
                    <a:lnTo>
                      <a:pt x="0" y="24"/>
                    </a:lnTo>
                    <a:lnTo>
                      <a:pt x="17" y="24"/>
                    </a:lnTo>
                    <a:lnTo>
                      <a:pt x="26" y="24"/>
                    </a:lnTo>
                    <a:lnTo>
                      <a:pt x="51" y="41"/>
                    </a:lnTo>
                    <a:lnTo>
                      <a:pt x="77" y="41"/>
                    </a:lnTo>
                    <a:lnTo>
                      <a:pt x="85" y="41"/>
                    </a:lnTo>
                    <a:lnTo>
                      <a:pt x="93" y="33"/>
                    </a:lnTo>
                    <a:lnTo>
                      <a:pt x="85" y="24"/>
                    </a:lnTo>
                    <a:lnTo>
                      <a:pt x="77" y="16"/>
                    </a:lnTo>
                    <a:lnTo>
                      <a:pt x="68" y="16"/>
                    </a:lnTo>
                    <a:lnTo>
                      <a:pt x="60" y="16"/>
                    </a:lnTo>
                    <a:lnTo>
                      <a:pt x="60" y="8"/>
                    </a:lnTo>
                    <a:lnTo>
                      <a:pt x="60" y="0"/>
                    </a:lnTo>
                    <a:lnTo>
                      <a:pt x="77" y="0"/>
                    </a:lnTo>
                    <a:lnTo>
                      <a:pt x="93" y="0"/>
                    </a:lnTo>
                    <a:lnTo>
                      <a:pt x="110" y="16"/>
                    </a:lnTo>
                    <a:lnTo>
                      <a:pt x="119" y="33"/>
                    </a:lnTo>
                    <a:lnTo>
                      <a:pt x="110" y="49"/>
                    </a:lnTo>
                    <a:lnTo>
                      <a:pt x="102" y="57"/>
                    </a:lnTo>
                    <a:lnTo>
                      <a:pt x="77" y="57"/>
                    </a:lnTo>
                    <a:lnTo>
                      <a:pt x="43" y="49"/>
                    </a:lnTo>
                    <a:lnTo>
                      <a:pt x="0" y="33"/>
                    </a:lnTo>
                    <a:close/>
                  </a:path>
                </a:pathLst>
              </a:custGeom>
              <a:solidFill>
                <a:srgbClr val="000000"/>
              </a:solidFill>
              <a:ln w="5080">
                <a:solidFill>
                  <a:srgbClr val="000000"/>
                </a:solidFill>
                <a:round/>
                <a:headEnd/>
                <a:tailEnd/>
              </a:ln>
            </p:spPr>
            <p:txBody>
              <a:bodyPr/>
              <a:lstStyle/>
              <a:p>
                <a:endParaRPr lang="en-US"/>
              </a:p>
            </p:txBody>
          </p:sp>
          <p:sp>
            <p:nvSpPr>
              <p:cNvPr id="6281" name="Freeform 47"/>
              <p:cNvSpPr>
                <a:spLocks/>
              </p:cNvSpPr>
              <p:nvPr/>
            </p:nvSpPr>
            <p:spPr bwMode="auto">
              <a:xfrm>
                <a:off x="10637" y="15485"/>
                <a:ext cx="93" cy="82"/>
              </a:xfrm>
              <a:custGeom>
                <a:avLst/>
                <a:gdLst>
                  <a:gd name="T0" fmla="*/ 8 w 93"/>
                  <a:gd name="T1" fmla="*/ 57 h 82"/>
                  <a:gd name="T2" fmla="*/ 0 w 93"/>
                  <a:gd name="T3" fmla="*/ 41 h 82"/>
                  <a:gd name="T4" fmla="*/ 8 w 93"/>
                  <a:gd name="T5" fmla="*/ 16 h 82"/>
                  <a:gd name="T6" fmla="*/ 25 w 93"/>
                  <a:gd name="T7" fmla="*/ 8 h 82"/>
                  <a:gd name="T8" fmla="*/ 51 w 93"/>
                  <a:gd name="T9" fmla="*/ 0 h 82"/>
                  <a:gd name="T10" fmla="*/ 68 w 93"/>
                  <a:gd name="T11" fmla="*/ 0 h 82"/>
                  <a:gd name="T12" fmla="*/ 85 w 93"/>
                  <a:gd name="T13" fmla="*/ 8 h 82"/>
                  <a:gd name="T14" fmla="*/ 93 w 93"/>
                  <a:gd name="T15" fmla="*/ 33 h 82"/>
                  <a:gd name="T16" fmla="*/ 85 w 93"/>
                  <a:gd name="T17" fmla="*/ 41 h 82"/>
                  <a:gd name="T18" fmla="*/ 76 w 93"/>
                  <a:gd name="T19" fmla="*/ 49 h 82"/>
                  <a:gd name="T20" fmla="*/ 68 w 93"/>
                  <a:gd name="T21" fmla="*/ 49 h 82"/>
                  <a:gd name="T22" fmla="*/ 68 w 93"/>
                  <a:gd name="T23" fmla="*/ 33 h 82"/>
                  <a:gd name="T24" fmla="*/ 68 w 93"/>
                  <a:gd name="T25" fmla="*/ 24 h 82"/>
                  <a:gd name="T26" fmla="*/ 59 w 93"/>
                  <a:gd name="T27" fmla="*/ 16 h 82"/>
                  <a:gd name="T28" fmla="*/ 51 w 93"/>
                  <a:gd name="T29" fmla="*/ 16 h 82"/>
                  <a:gd name="T30" fmla="*/ 42 w 93"/>
                  <a:gd name="T31" fmla="*/ 24 h 82"/>
                  <a:gd name="T32" fmla="*/ 34 w 93"/>
                  <a:gd name="T33" fmla="*/ 33 h 82"/>
                  <a:gd name="T34" fmla="*/ 25 w 93"/>
                  <a:gd name="T35" fmla="*/ 49 h 82"/>
                  <a:gd name="T36" fmla="*/ 34 w 93"/>
                  <a:gd name="T37" fmla="*/ 57 h 82"/>
                  <a:gd name="T38" fmla="*/ 34 w 93"/>
                  <a:gd name="T39" fmla="*/ 57 h 82"/>
                  <a:gd name="T40" fmla="*/ 51 w 93"/>
                  <a:gd name="T41" fmla="*/ 57 h 82"/>
                  <a:gd name="T42" fmla="*/ 51 w 93"/>
                  <a:gd name="T43" fmla="*/ 57 h 82"/>
                  <a:gd name="T44" fmla="*/ 59 w 93"/>
                  <a:gd name="T45" fmla="*/ 57 h 82"/>
                  <a:gd name="T46" fmla="*/ 59 w 93"/>
                  <a:gd name="T47" fmla="*/ 74 h 82"/>
                  <a:gd name="T48" fmla="*/ 51 w 93"/>
                  <a:gd name="T49" fmla="*/ 74 h 82"/>
                  <a:gd name="T50" fmla="*/ 42 w 93"/>
                  <a:gd name="T51" fmla="*/ 82 h 82"/>
                  <a:gd name="T52" fmla="*/ 25 w 93"/>
                  <a:gd name="T53" fmla="*/ 82 h 82"/>
                  <a:gd name="T54" fmla="*/ 17 w 93"/>
                  <a:gd name="T55" fmla="*/ 74 h 82"/>
                  <a:gd name="T56" fmla="*/ 8 w 93"/>
                  <a:gd name="T57" fmla="*/ 57 h 8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3" h="82">
                    <a:moveTo>
                      <a:pt x="8" y="57"/>
                    </a:moveTo>
                    <a:lnTo>
                      <a:pt x="0" y="41"/>
                    </a:lnTo>
                    <a:lnTo>
                      <a:pt x="8" y="16"/>
                    </a:lnTo>
                    <a:lnTo>
                      <a:pt x="25" y="8"/>
                    </a:lnTo>
                    <a:lnTo>
                      <a:pt x="51" y="0"/>
                    </a:lnTo>
                    <a:lnTo>
                      <a:pt x="68" y="0"/>
                    </a:lnTo>
                    <a:lnTo>
                      <a:pt x="85" y="8"/>
                    </a:lnTo>
                    <a:lnTo>
                      <a:pt x="93" y="33"/>
                    </a:lnTo>
                    <a:lnTo>
                      <a:pt x="85" y="41"/>
                    </a:lnTo>
                    <a:lnTo>
                      <a:pt x="76" y="49"/>
                    </a:lnTo>
                    <a:lnTo>
                      <a:pt x="68" y="49"/>
                    </a:lnTo>
                    <a:lnTo>
                      <a:pt x="68" y="33"/>
                    </a:lnTo>
                    <a:lnTo>
                      <a:pt x="68" y="24"/>
                    </a:lnTo>
                    <a:lnTo>
                      <a:pt x="59" y="16"/>
                    </a:lnTo>
                    <a:lnTo>
                      <a:pt x="51" y="16"/>
                    </a:lnTo>
                    <a:lnTo>
                      <a:pt x="42" y="24"/>
                    </a:lnTo>
                    <a:lnTo>
                      <a:pt x="34" y="33"/>
                    </a:lnTo>
                    <a:lnTo>
                      <a:pt x="25" y="49"/>
                    </a:lnTo>
                    <a:lnTo>
                      <a:pt x="34" y="57"/>
                    </a:lnTo>
                    <a:lnTo>
                      <a:pt x="51" y="57"/>
                    </a:lnTo>
                    <a:lnTo>
                      <a:pt x="59" y="57"/>
                    </a:lnTo>
                    <a:lnTo>
                      <a:pt x="59" y="74"/>
                    </a:lnTo>
                    <a:lnTo>
                      <a:pt x="51" y="74"/>
                    </a:lnTo>
                    <a:lnTo>
                      <a:pt x="42" y="82"/>
                    </a:lnTo>
                    <a:lnTo>
                      <a:pt x="25" y="82"/>
                    </a:lnTo>
                    <a:lnTo>
                      <a:pt x="17" y="74"/>
                    </a:lnTo>
                    <a:lnTo>
                      <a:pt x="8" y="57"/>
                    </a:lnTo>
                    <a:close/>
                  </a:path>
                </a:pathLst>
              </a:custGeom>
              <a:solidFill>
                <a:srgbClr val="000000"/>
              </a:solidFill>
              <a:ln w="5080">
                <a:solidFill>
                  <a:srgbClr val="000000"/>
                </a:solidFill>
                <a:round/>
                <a:headEnd/>
                <a:tailEnd/>
              </a:ln>
            </p:spPr>
            <p:txBody>
              <a:bodyPr/>
              <a:lstStyle/>
              <a:p>
                <a:endParaRPr lang="en-US"/>
              </a:p>
            </p:txBody>
          </p:sp>
          <p:sp>
            <p:nvSpPr>
              <p:cNvPr id="6282" name="Freeform 48"/>
              <p:cNvSpPr>
                <a:spLocks/>
              </p:cNvSpPr>
              <p:nvPr/>
            </p:nvSpPr>
            <p:spPr bwMode="auto">
              <a:xfrm>
                <a:off x="10968" y="14025"/>
                <a:ext cx="26" cy="1534"/>
              </a:xfrm>
              <a:custGeom>
                <a:avLst/>
                <a:gdLst>
                  <a:gd name="T0" fmla="*/ 0 w 26"/>
                  <a:gd name="T1" fmla="*/ 1526 h 1534"/>
                  <a:gd name="T2" fmla="*/ 9 w 26"/>
                  <a:gd name="T3" fmla="*/ 83 h 1534"/>
                  <a:gd name="T4" fmla="*/ 9 w 26"/>
                  <a:gd name="T5" fmla="*/ 41 h 1534"/>
                  <a:gd name="T6" fmla="*/ 9 w 26"/>
                  <a:gd name="T7" fmla="*/ 17 h 1534"/>
                  <a:gd name="T8" fmla="*/ 17 w 26"/>
                  <a:gd name="T9" fmla="*/ 0 h 1534"/>
                  <a:gd name="T10" fmla="*/ 26 w 26"/>
                  <a:gd name="T11" fmla="*/ 91 h 1534"/>
                  <a:gd name="T12" fmla="*/ 17 w 26"/>
                  <a:gd name="T13" fmla="*/ 1534 h 1534"/>
                  <a:gd name="T14" fmla="*/ 9 w 26"/>
                  <a:gd name="T15" fmla="*/ 1534 h 1534"/>
                  <a:gd name="T16" fmla="*/ 0 w 26"/>
                  <a:gd name="T17" fmla="*/ 1534 h 1534"/>
                  <a:gd name="T18" fmla="*/ 0 w 26"/>
                  <a:gd name="T19" fmla="*/ 1526 h 15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1534">
                    <a:moveTo>
                      <a:pt x="0" y="1526"/>
                    </a:moveTo>
                    <a:lnTo>
                      <a:pt x="9" y="83"/>
                    </a:lnTo>
                    <a:lnTo>
                      <a:pt x="9" y="41"/>
                    </a:lnTo>
                    <a:lnTo>
                      <a:pt x="9" y="17"/>
                    </a:lnTo>
                    <a:lnTo>
                      <a:pt x="17" y="0"/>
                    </a:lnTo>
                    <a:lnTo>
                      <a:pt x="26" y="91"/>
                    </a:lnTo>
                    <a:lnTo>
                      <a:pt x="17" y="1534"/>
                    </a:lnTo>
                    <a:lnTo>
                      <a:pt x="9" y="1534"/>
                    </a:lnTo>
                    <a:lnTo>
                      <a:pt x="0" y="1534"/>
                    </a:lnTo>
                    <a:lnTo>
                      <a:pt x="0" y="1526"/>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3" name="Freeform 49"/>
              <p:cNvSpPr>
                <a:spLocks/>
              </p:cNvSpPr>
              <p:nvPr/>
            </p:nvSpPr>
            <p:spPr bwMode="auto">
              <a:xfrm>
                <a:off x="11011" y="13984"/>
                <a:ext cx="25" cy="1575"/>
              </a:xfrm>
              <a:custGeom>
                <a:avLst/>
                <a:gdLst>
                  <a:gd name="T0" fmla="*/ 0 w 25"/>
                  <a:gd name="T1" fmla="*/ 0 h 1575"/>
                  <a:gd name="T2" fmla="*/ 25 w 25"/>
                  <a:gd name="T3" fmla="*/ 8 h 1575"/>
                  <a:gd name="T4" fmla="*/ 25 w 25"/>
                  <a:gd name="T5" fmla="*/ 16 h 1575"/>
                  <a:gd name="T6" fmla="*/ 25 w 25"/>
                  <a:gd name="T7" fmla="*/ 25 h 1575"/>
                  <a:gd name="T8" fmla="*/ 25 w 25"/>
                  <a:gd name="T9" fmla="*/ 49 h 1575"/>
                  <a:gd name="T10" fmla="*/ 25 w 25"/>
                  <a:gd name="T11" fmla="*/ 74 h 1575"/>
                  <a:gd name="T12" fmla="*/ 25 w 25"/>
                  <a:gd name="T13" fmla="*/ 107 h 1575"/>
                  <a:gd name="T14" fmla="*/ 25 w 25"/>
                  <a:gd name="T15" fmla="*/ 148 h 1575"/>
                  <a:gd name="T16" fmla="*/ 25 w 25"/>
                  <a:gd name="T17" fmla="*/ 198 h 1575"/>
                  <a:gd name="T18" fmla="*/ 25 w 25"/>
                  <a:gd name="T19" fmla="*/ 247 h 1575"/>
                  <a:gd name="T20" fmla="*/ 25 w 25"/>
                  <a:gd name="T21" fmla="*/ 305 h 1575"/>
                  <a:gd name="T22" fmla="*/ 25 w 25"/>
                  <a:gd name="T23" fmla="*/ 371 h 1575"/>
                  <a:gd name="T24" fmla="*/ 25 w 25"/>
                  <a:gd name="T25" fmla="*/ 503 h 1575"/>
                  <a:gd name="T26" fmla="*/ 25 w 25"/>
                  <a:gd name="T27" fmla="*/ 643 h 1575"/>
                  <a:gd name="T28" fmla="*/ 25 w 25"/>
                  <a:gd name="T29" fmla="*/ 783 h 1575"/>
                  <a:gd name="T30" fmla="*/ 25 w 25"/>
                  <a:gd name="T31" fmla="*/ 923 h 1575"/>
                  <a:gd name="T32" fmla="*/ 25 w 25"/>
                  <a:gd name="T33" fmla="*/ 1064 h 1575"/>
                  <a:gd name="T34" fmla="*/ 25 w 25"/>
                  <a:gd name="T35" fmla="*/ 1195 h 1575"/>
                  <a:gd name="T36" fmla="*/ 17 w 25"/>
                  <a:gd name="T37" fmla="*/ 1253 h 1575"/>
                  <a:gd name="T38" fmla="*/ 17 w 25"/>
                  <a:gd name="T39" fmla="*/ 1311 h 1575"/>
                  <a:gd name="T40" fmla="*/ 17 w 25"/>
                  <a:gd name="T41" fmla="*/ 1369 h 1575"/>
                  <a:gd name="T42" fmla="*/ 17 w 25"/>
                  <a:gd name="T43" fmla="*/ 1418 h 1575"/>
                  <a:gd name="T44" fmla="*/ 17 w 25"/>
                  <a:gd name="T45" fmla="*/ 1451 h 1575"/>
                  <a:gd name="T46" fmla="*/ 17 w 25"/>
                  <a:gd name="T47" fmla="*/ 1492 h 1575"/>
                  <a:gd name="T48" fmla="*/ 17 w 25"/>
                  <a:gd name="T49" fmla="*/ 1517 h 1575"/>
                  <a:gd name="T50" fmla="*/ 17 w 25"/>
                  <a:gd name="T51" fmla="*/ 1542 h 1575"/>
                  <a:gd name="T52" fmla="*/ 17 w 25"/>
                  <a:gd name="T53" fmla="*/ 1550 h 1575"/>
                  <a:gd name="T54" fmla="*/ 17 w 25"/>
                  <a:gd name="T55" fmla="*/ 1558 h 1575"/>
                  <a:gd name="T56" fmla="*/ 0 w 25"/>
                  <a:gd name="T57" fmla="*/ 1575 h 1575"/>
                  <a:gd name="T58" fmla="*/ 0 w 25"/>
                  <a:gd name="T59" fmla="*/ 1567 h 1575"/>
                  <a:gd name="T60" fmla="*/ 0 w 25"/>
                  <a:gd name="T61" fmla="*/ 1550 h 1575"/>
                  <a:gd name="T62" fmla="*/ 0 w 25"/>
                  <a:gd name="T63" fmla="*/ 1534 h 1575"/>
                  <a:gd name="T64" fmla="*/ 0 w 25"/>
                  <a:gd name="T65" fmla="*/ 1501 h 1575"/>
                  <a:gd name="T66" fmla="*/ 0 w 25"/>
                  <a:gd name="T67" fmla="*/ 1468 h 1575"/>
                  <a:gd name="T68" fmla="*/ 0 w 25"/>
                  <a:gd name="T69" fmla="*/ 1426 h 1575"/>
                  <a:gd name="T70" fmla="*/ 0 w 25"/>
                  <a:gd name="T71" fmla="*/ 1377 h 1575"/>
                  <a:gd name="T72" fmla="*/ 0 w 25"/>
                  <a:gd name="T73" fmla="*/ 1327 h 1575"/>
                  <a:gd name="T74" fmla="*/ 0 w 25"/>
                  <a:gd name="T75" fmla="*/ 1270 h 1575"/>
                  <a:gd name="T76" fmla="*/ 0 w 25"/>
                  <a:gd name="T77" fmla="*/ 1204 h 1575"/>
                  <a:gd name="T78" fmla="*/ 0 w 25"/>
                  <a:gd name="T79" fmla="*/ 1072 h 1575"/>
                  <a:gd name="T80" fmla="*/ 0 w 25"/>
                  <a:gd name="T81" fmla="*/ 932 h 1575"/>
                  <a:gd name="T82" fmla="*/ 0 w 25"/>
                  <a:gd name="T83" fmla="*/ 783 h 1575"/>
                  <a:gd name="T84" fmla="*/ 0 w 25"/>
                  <a:gd name="T85" fmla="*/ 635 h 1575"/>
                  <a:gd name="T86" fmla="*/ 0 w 25"/>
                  <a:gd name="T87" fmla="*/ 495 h 1575"/>
                  <a:gd name="T88" fmla="*/ 0 w 25"/>
                  <a:gd name="T89" fmla="*/ 363 h 1575"/>
                  <a:gd name="T90" fmla="*/ 0 w 25"/>
                  <a:gd name="T91" fmla="*/ 305 h 1575"/>
                  <a:gd name="T92" fmla="*/ 0 w 25"/>
                  <a:gd name="T93" fmla="*/ 239 h 1575"/>
                  <a:gd name="T94" fmla="*/ 0 w 25"/>
                  <a:gd name="T95" fmla="*/ 190 h 1575"/>
                  <a:gd name="T96" fmla="*/ 0 w 25"/>
                  <a:gd name="T97" fmla="*/ 140 h 1575"/>
                  <a:gd name="T98" fmla="*/ 0 w 25"/>
                  <a:gd name="T99" fmla="*/ 99 h 1575"/>
                  <a:gd name="T100" fmla="*/ 0 w 25"/>
                  <a:gd name="T101" fmla="*/ 66 h 1575"/>
                  <a:gd name="T102" fmla="*/ 0 w 25"/>
                  <a:gd name="T103" fmla="*/ 33 h 1575"/>
                  <a:gd name="T104" fmla="*/ 0 w 25"/>
                  <a:gd name="T105" fmla="*/ 16 h 1575"/>
                  <a:gd name="T106" fmla="*/ 0 w 25"/>
                  <a:gd name="T107" fmla="*/ 0 h 1575"/>
                  <a:gd name="T108" fmla="*/ 0 w 25"/>
                  <a:gd name="T109" fmla="*/ 0 h 15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5" h="1575">
                    <a:moveTo>
                      <a:pt x="0" y="0"/>
                    </a:moveTo>
                    <a:lnTo>
                      <a:pt x="25" y="8"/>
                    </a:lnTo>
                    <a:lnTo>
                      <a:pt x="25" y="16"/>
                    </a:lnTo>
                    <a:lnTo>
                      <a:pt x="25" y="25"/>
                    </a:lnTo>
                    <a:lnTo>
                      <a:pt x="25" y="49"/>
                    </a:lnTo>
                    <a:lnTo>
                      <a:pt x="25" y="74"/>
                    </a:lnTo>
                    <a:lnTo>
                      <a:pt x="25" y="107"/>
                    </a:lnTo>
                    <a:lnTo>
                      <a:pt x="25" y="148"/>
                    </a:lnTo>
                    <a:lnTo>
                      <a:pt x="25" y="198"/>
                    </a:lnTo>
                    <a:lnTo>
                      <a:pt x="25" y="247"/>
                    </a:lnTo>
                    <a:lnTo>
                      <a:pt x="25" y="305"/>
                    </a:lnTo>
                    <a:lnTo>
                      <a:pt x="25" y="371"/>
                    </a:lnTo>
                    <a:lnTo>
                      <a:pt x="25" y="503"/>
                    </a:lnTo>
                    <a:lnTo>
                      <a:pt x="25" y="643"/>
                    </a:lnTo>
                    <a:lnTo>
                      <a:pt x="25" y="783"/>
                    </a:lnTo>
                    <a:lnTo>
                      <a:pt x="25" y="923"/>
                    </a:lnTo>
                    <a:lnTo>
                      <a:pt x="25" y="1064"/>
                    </a:lnTo>
                    <a:lnTo>
                      <a:pt x="25" y="1195"/>
                    </a:lnTo>
                    <a:lnTo>
                      <a:pt x="17" y="1253"/>
                    </a:lnTo>
                    <a:lnTo>
                      <a:pt x="17" y="1311"/>
                    </a:lnTo>
                    <a:lnTo>
                      <a:pt x="17" y="1369"/>
                    </a:lnTo>
                    <a:lnTo>
                      <a:pt x="17" y="1418"/>
                    </a:lnTo>
                    <a:lnTo>
                      <a:pt x="17" y="1451"/>
                    </a:lnTo>
                    <a:lnTo>
                      <a:pt x="17" y="1492"/>
                    </a:lnTo>
                    <a:lnTo>
                      <a:pt x="17" y="1517"/>
                    </a:lnTo>
                    <a:lnTo>
                      <a:pt x="17" y="1542"/>
                    </a:lnTo>
                    <a:lnTo>
                      <a:pt x="17" y="1550"/>
                    </a:lnTo>
                    <a:lnTo>
                      <a:pt x="17" y="1558"/>
                    </a:lnTo>
                    <a:lnTo>
                      <a:pt x="0" y="1575"/>
                    </a:lnTo>
                    <a:lnTo>
                      <a:pt x="0" y="1567"/>
                    </a:lnTo>
                    <a:lnTo>
                      <a:pt x="0" y="1550"/>
                    </a:lnTo>
                    <a:lnTo>
                      <a:pt x="0" y="1534"/>
                    </a:lnTo>
                    <a:lnTo>
                      <a:pt x="0" y="1501"/>
                    </a:lnTo>
                    <a:lnTo>
                      <a:pt x="0" y="1468"/>
                    </a:lnTo>
                    <a:lnTo>
                      <a:pt x="0" y="1426"/>
                    </a:lnTo>
                    <a:lnTo>
                      <a:pt x="0" y="1377"/>
                    </a:lnTo>
                    <a:lnTo>
                      <a:pt x="0" y="1327"/>
                    </a:lnTo>
                    <a:lnTo>
                      <a:pt x="0" y="1270"/>
                    </a:lnTo>
                    <a:lnTo>
                      <a:pt x="0" y="1204"/>
                    </a:lnTo>
                    <a:lnTo>
                      <a:pt x="0" y="1072"/>
                    </a:lnTo>
                    <a:lnTo>
                      <a:pt x="0" y="932"/>
                    </a:lnTo>
                    <a:lnTo>
                      <a:pt x="0" y="783"/>
                    </a:lnTo>
                    <a:lnTo>
                      <a:pt x="0" y="635"/>
                    </a:lnTo>
                    <a:lnTo>
                      <a:pt x="0" y="495"/>
                    </a:lnTo>
                    <a:lnTo>
                      <a:pt x="0" y="363"/>
                    </a:lnTo>
                    <a:lnTo>
                      <a:pt x="0" y="305"/>
                    </a:lnTo>
                    <a:lnTo>
                      <a:pt x="0" y="239"/>
                    </a:lnTo>
                    <a:lnTo>
                      <a:pt x="0" y="190"/>
                    </a:lnTo>
                    <a:lnTo>
                      <a:pt x="0" y="140"/>
                    </a:lnTo>
                    <a:lnTo>
                      <a:pt x="0" y="99"/>
                    </a:lnTo>
                    <a:lnTo>
                      <a:pt x="0" y="66"/>
                    </a:lnTo>
                    <a:lnTo>
                      <a:pt x="0" y="33"/>
                    </a:lnTo>
                    <a:lnTo>
                      <a:pt x="0" y="16"/>
                    </a:lnTo>
                    <a:lnTo>
                      <a:pt x="0"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4" name="Freeform 50"/>
              <p:cNvSpPr>
                <a:spLocks/>
              </p:cNvSpPr>
              <p:nvPr/>
            </p:nvSpPr>
            <p:spPr bwMode="auto">
              <a:xfrm>
                <a:off x="10314" y="15443"/>
                <a:ext cx="153" cy="91"/>
              </a:xfrm>
              <a:custGeom>
                <a:avLst/>
                <a:gdLst>
                  <a:gd name="T0" fmla="*/ 26 w 153"/>
                  <a:gd name="T1" fmla="*/ 83 h 91"/>
                  <a:gd name="T2" fmla="*/ 34 w 153"/>
                  <a:gd name="T3" fmla="*/ 58 h 91"/>
                  <a:gd name="T4" fmla="*/ 34 w 153"/>
                  <a:gd name="T5" fmla="*/ 50 h 91"/>
                  <a:gd name="T6" fmla="*/ 34 w 153"/>
                  <a:gd name="T7" fmla="*/ 33 h 91"/>
                  <a:gd name="T8" fmla="*/ 34 w 153"/>
                  <a:gd name="T9" fmla="*/ 33 h 91"/>
                  <a:gd name="T10" fmla="*/ 26 w 153"/>
                  <a:gd name="T11" fmla="*/ 33 h 91"/>
                  <a:gd name="T12" fmla="*/ 17 w 153"/>
                  <a:gd name="T13" fmla="*/ 33 h 91"/>
                  <a:gd name="T14" fmla="*/ 9 w 153"/>
                  <a:gd name="T15" fmla="*/ 42 h 91"/>
                  <a:gd name="T16" fmla="*/ 9 w 153"/>
                  <a:gd name="T17" fmla="*/ 42 h 91"/>
                  <a:gd name="T18" fmla="*/ 0 w 153"/>
                  <a:gd name="T19" fmla="*/ 33 h 91"/>
                  <a:gd name="T20" fmla="*/ 9 w 153"/>
                  <a:gd name="T21" fmla="*/ 17 h 91"/>
                  <a:gd name="T22" fmla="*/ 17 w 153"/>
                  <a:gd name="T23" fmla="*/ 9 h 91"/>
                  <a:gd name="T24" fmla="*/ 26 w 153"/>
                  <a:gd name="T25" fmla="*/ 9 h 91"/>
                  <a:gd name="T26" fmla="*/ 34 w 153"/>
                  <a:gd name="T27" fmla="*/ 9 h 91"/>
                  <a:gd name="T28" fmla="*/ 43 w 153"/>
                  <a:gd name="T29" fmla="*/ 17 h 91"/>
                  <a:gd name="T30" fmla="*/ 51 w 153"/>
                  <a:gd name="T31" fmla="*/ 25 h 91"/>
                  <a:gd name="T32" fmla="*/ 51 w 153"/>
                  <a:gd name="T33" fmla="*/ 42 h 91"/>
                  <a:gd name="T34" fmla="*/ 51 w 153"/>
                  <a:gd name="T35" fmla="*/ 66 h 91"/>
                  <a:gd name="T36" fmla="*/ 85 w 153"/>
                  <a:gd name="T37" fmla="*/ 58 h 91"/>
                  <a:gd name="T38" fmla="*/ 119 w 153"/>
                  <a:gd name="T39" fmla="*/ 58 h 91"/>
                  <a:gd name="T40" fmla="*/ 128 w 153"/>
                  <a:gd name="T41" fmla="*/ 42 h 91"/>
                  <a:gd name="T42" fmla="*/ 128 w 153"/>
                  <a:gd name="T43" fmla="*/ 33 h 91"/>
                  <a:gd name="T44" fmla="*/ 128 w 153"/>
                  <a:gd name="T45" fmla="*/ 25 h 91"/>
                  <a:gd name="T46" fmla="*/ 119 w 153"/>
                  <a:gd name="T47" fmla="*/ 17 h 91"/>
                  <a:gd name="T48" fmla="*/ 111 w 153"/>
                  <a:gd name="T49" fmla="*/ 25 h 91"/>
                  <a:gd name="T50" fmla="*/ 102 w 153"/>
                  <a:gd name="T51" fmla="*/ 33 h 91"/>
                  <a:gd name="T52" fmla="*/ 94 w 153"/>
                  <a:gd name="T53" fmla="*/ 33 h 91"/>
                  <a:gd name="T54" fmla="*/ 85 w 153"/>
                  <a:gd name="T55" fmla="*/ 33 h 91"/>
                  <a:gd name="T56" fmla="*/ 85 w 153"/>
                  <a:gd name="T57" fmla="*/ 25 h 91"/>
                  <a:gd name="T58" fmla="*/ 94 w 153"/>
                  <a:gd name="T59" fmla="*/ 17 h 91"/>
                  <a:gd name="T60" fmla="*/ 102 w 153"/>
                  <a:gd name="T61" fmla="*/ 9 h 91"/>
                  <a:gd name="T62" fmla="*/ 119 w 153"/>
                  <a:gd name="T63" fmla="*/ 0 h 91"/>
                  <a:gd name="T64" fmla="*/ 128 w 153"/>
                  <a:gd name="T65" fmla="*/ 0 h 91"/>
                  <a:gd name="T66" fmla="*/ 145 w 153"/>
                  <a:gd name="T67" fmla="*/ 9 h 91"/>
                  <a:gd name="T68" fmla="*/ 153 w 153"/>
                  <a:gd name="T69" fmla="*/ 17 h 91"/>
                  <a:gd name="T70" fmla="*/ 153 w 153"/>
                  <a:gd name="T71" fmla="*/ 42 h 91"/>
                  <a:gd name="T72" fmla="*/ 145 w 153"/>
                  <a:gd name="T73" fmla="*/ 58 h 91"/>
                  <a:gd name="T74" fmla="*/ 119 w 153"/>
                  <a:gd name="T75" fmla="*/ 75 h 91"/>
                  <a:gd name="T76" fmla="*/ 102 w 153"/>
                  <a:gd name="T77" fmla="*/ 83 h 91"/>
                  <a:gd name="T78" fmla="*/ 77 w 153"/>
                  <a:gd name="T79" fmla="*/ 83 h 91"/>
                  <a:gd name="T80" fmla="*/ 51 w 153"/>
                  <a:gd name="T81" fmla="*/ 83 h 91"/>
                  <a:gd name="T82" fmla="*/ 51 w 153"/>
                  <a:gd name="T83" fmla="*/ 75 h 91"/>
                  <a:gd name="T84" fmla="*/ 34 w 153"/>
                  <a:gd name="T85" fmla="*/ 83 h 91"/>
                  <a:gd name="T86" fmla="*/ 34 w 153"/>
                  <a:gd name="T87" fmla="*/ 91 h 91"/>
                  <a:gd name="T88" fmla="*/ 26 w 153"/>
                  <a:gd name="T89" fmla="*/ 83 h 9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53" h="91">
                    <a:moveTo>
                      <a:pt x="26" y="83"/>
                    </a:moveTo>
                    <a:lnTo>
                      <a:pt x="34" y="58"/>
                    </a:lnTo>
                    <a:lnTo>
                      <a:pt x="34" y="50"/>
                    </a:lnTo>
                    <a:lnTo>
                      <a:pt x="34" y="33"/>
                    </a:lnTo>
                    <a:lnTo>
                      <a:pt x="26" y="33"/>
                    </a:lnTo>
                    <a:lnTo>
                      <a:pt x="17" y="33"/>
                    </a:lnTo>
                    <a:lnTo>
                      <a:pt x="9" y="42"/>
                    </a:lnTo>
                    <a:lnTo>
                      <a:pt x="0" y="33"/>
                    </a:lnTo>
                    <a:lnTo>
                      <a:pt x="9" y="17"/>
                    </a:lnTo>
                    <a:lnTo>
                      <a:pt x="17" y="9"/>
                    </a:lnTo>
                    <a:lnTo>
                      <a:pt x="26" y="9"/>
                    </a:lnTo>
                    <a:lnTo>
                      <a:pt x="34" y="9"/>
                    </a:lnTo>
                    <a:lnTo>
                      <a:pt x="43" y="17"/>
                    </a:lnTo>
                    <a:lnTo>
                      <a:pt x="51" y="25"/>
                    </a:lnTo>
                    <a:lnTo>
                      <a:pt x="51" y="42"/>
                    </a:lnTo>
                    <a:lnTo>
                      <a:pt x="51" y="66"/>
                    </a:lnTo>
                    <a:lnTo>
                      <a:pt x="85" y="58"/>
                    </a:lnTo>
                    <a:lnTo>
                      <a:pt x="119" y="58"/>
                    </a:lnTo>
                    <a:lnTo>
                      <a:pt x="128" y="42"/>
                    </a:lnTo>
                    <a:lnTo>
                      <a:pt x="128" y="33"/>
                    </a:lnTo>
                    <a:lnTo>
                      <a:pt x="128" y="25"/>
                    </a:lnTo>
                    <a:lnTo>
                      <a:pt x="119" y="17"/>
                    </a:lnTo>
                    <a:lnTo>
                      <a:pt x="111" y="25"/>
                    </a:lnTo>
                    <a:lnTo>
                      <a:pt x="102" y="33"/>
                    </a:lnTo>
                    <a:lnTo>
                      <a:pt x="94" y="33"/>
                    </a:lnTo>
                    <a:lnTo>
                      <a:pt x="85" y="33"/>
                    </a:lnTo>
                    <a:lnTo>
                      <a:pt x="85" y="25"/>
                    </a:lnTo>
                    <a:lnTo>
                      <a:pt x="94" y="17"/>
                    </a:lnTo>
                    <a:lnTo>
                      <a:pt x="102" y="9"/>
                    </a:lnTo>
                    <a:lnTo>
                      <a:pt x="119" y="0"/>
                    </a:lnTo>
                    <a:lnTo>
                      <a:pt x="128" y="0"/>
                    </a:lnTo>
                    <a:lnTo>
                      <a:pt x="145" y="9"/>
                    </a:lnTo>
                    <a:lnTo>
                      <a:pt x="153" y="17"/>
                    </a:lnTo>
                    <a:lnTo>
                      <a:pt x="153" y="42"/>
                    </a:lnTo>
                    <a:lnTo>
                      <a:pt x="145" y="58"/>
                    </a:lnTo>
                    <a:lnTo>
                      <a:pt x="119" y="75"/>
                    </a:lnTo>
                    <a:lnTo>
                      <a:pt x="102" y="83"/>
                    </a:lnTo>
                    <a:lnTo>
                      <a:pt x="77" y="83"/>
                    </a:lnTo>
                    <a:lnTo>
                      <a:pt x="51" y="83"/>
                    </a:lnTo>
                    <a:lnTo>
                      <a:pt x="51" y="75"/>
                    </a:lnTo>
                    <a:lnTo>
                      <a:pt x="34" y="83"/>
                    </a:lnTo>
                    <a:lnTo>
                      <a:pt x="34" y="91"/>
                    </a:lnTo>
                    <a:lnTo>
                      <a:pt x="26" y="83"/>
                    </a:lnTo>
                    <a:close/>
                  </a:path>
                </a:pathLst>
              </a:custGeom>
              <a:solidFill>
                <a:srgbClr val="000000"/>
              </a:solidFill>
              <a:ln w="5080">
                <a:solidFill>
                  <a:srgbClr val="000000"/>
                </a:solidFill>
                <a:round/>
                <a:headEnd/>
                <a:tailEnd/>
              </a:ln>
            </p:spPr>
            <p:txBody>
              <a:bodyPr/>
              <a:lstStyle/>
              <a:p>
                <a:endParaRPr lang="en-US"/>
              </a:p>
            </p:txBody>
          </p:sp>
          <p:sp>
            <p:nvSpPr>
              <p:cNvPr id="6285" name="Freeform 51"/>
              <p:cNvSpPr>
                <a:spLocks/>
              </p:cNvSpPr>
              <p:nvPr/>
            </p:nvSpPr>
            <p:spPr bwMode="auto">
              <a:xfrm>
                <a:off x="10603" y="15443"/>
                <a:ext cx="59" cy="58"/>
              </a:xfrm>
              <a:custGeom>
                <a:avLst/>
                <a:gdLst>
                  <a:gd name="T0" fmla="*/ 25 w 59"/>
                  <a:gd name="T1" fmla="*/ 58 h 58"/>
                  <a:gd name="T2" fmla="*/ 8 w 59"/>
                  <a:gd name="T3" fmla="*/ 17 h 58"/>
                  <a:gd name="T4" fmla="*/ 0 w 59"/>
                  <a:gd name="T5" fmla="*/ 9 h 58"/>
                  <a:gd name="T6" fmla="*/ 0 w 59"/>
                  <a:gd name="T7" fmla="*/ 0 h 58"/>
                  <a:gd name="T8" fmla="*/ 0 w 59"/>
                  <a:gd name="T9" fmla="*/ 0 h 58"/>
                  <a:gd name="T10" fmla="*/ 34 w 59"/>
                  <a:gd name="T11" fmla="*/ 9 h 58"/>
                  <a:gd name="T12" fmla="*/ 59 w 59"/>
                  <a:gd name="T13" fmla="*/ 25 h 58"/>
                  <a:gd name="T14" fmla="*/ 59 w 59"/>
                  <a:gd name="T15" fmla="*/ 33 h 58"/>
                  <a:gd name="T16" fmla="*/ 51 w 59"/>
                  <a:gd name="T17" fmla="*/ 33 h 58"/>
                  <a:gd name="T18" fmla="*/ 42 w 59"/>
                  <a:gd name="T19" fmla="*/ 50 h 58"/>
                  <a:gd name="T20" fmla="*/ 34 w 59"/>
                  <a:gd name="T21" fmla="*/ 58 h 58"/>
                  <a:gd name="T22" fmla="*/ 25 w 59"/>
                  <a:gd name="T23" fmla="*/ 58 h 58"/>
                  <a:gd name="T24" fmla="*/ 25 w 59"/>
                  <a:gd name="T25" fmla="*/ 58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58">
                    <a:moveTo>
                      <a:pt x="25" y="58"/>
                    </a:moveTo>
                    <a:lnTo>
                      <a:pt x="8" y="17"/>
                    </a:lnTo>
                    <a:lnTo>
                      <a:pt x="0" y="9"/>
                    </a:lnTo>
                    <a:lnTo>
                      <a:pt x="0" y="0"/>
                    </a:lnTo>
                    <a:lnTo>
                      <a:pt x="34" y="9"/>
                    </a:lnTo>
                    <a:lnTo>
                      <a:pt x="59" y="25"/>
                    </a:lnTo>
                    <a:lnTo>
                      <a:pt x="59" y="33"/>
                    </a:lnTo>
                    <a:lnTo>
                      <a:pt x="51" y="33"/>
                    </a:lnTo>
                    <a:lnTo>
                      <a:pt x="42" y="50"/>
                    </a:lnTo>
                    <a:lnTo>
                      <a:pt x="34" y="58"/>
                    </a:lnTo>
                    <a:lnTo>
                      <a:pt x="25" y="58"/>
                    </a:lnTo>
                    <a:close/>
                  </a:path>
                </a:pathLst>
              </a:custGeom>
              <a:solidFill>
                <a:srgbClr val="000000"/>
              </a:solidFill>
              <a:ln w="5080">
                <a:solidFill>
                  <a:srgbClr val="000000"/>
                </a:solidFill>
                <a:round/>
                <a:headEnd/>
                <a:tailEnd/>
              </a:ln>
            </p:spPr>
            <p:txBody>
              <a:bodyPr/>
              <a:lstStyle/>
              <a:p>
                <a:endParaRPr lang="en-US"/>
              </a:p>
            </p:txBody>
          </p:sp>
          <p:sp>
            <p:nvSpPr>
              <p:cNvPr id="6286" name="Freeform 52"/>
              <p:cNvSpPr>
                <a:spLocks/>
              </p:cNvSpPr>
              <p:nvPr/>
            </p:nvSpPr>
            <p:spPr bwMode="auto">
              <a:xfrm>
                <a:off x="10416" y="15262"/>
                <a:ext cx="127" cy="132"/>
              </a:xfrm>
              <a:custGeom>
                <a:avLst/>
                <a:gdLst>
                  <a:gd name="T0" fmla="*/ 0 w 127"/>
                  <a:gd name="T1" fmla="*/ 115 h 132"/>
                  <a:gd name="T2" fmla="*/ 0 w 127"/>
                  <a:gd name="T3" fmla="*/ 107 h 132"/>
                  <a:gd name="T4" fmla="*/ 9 w 127"/>
                  <a:gd name="T5" fmla="*/ 99 h 132"/>
                  <a:gd name="T6" fmla="*/ 26 w 127"/>
                  <a:gd name="T7" fmla="*/ 74 h 132"/>
                  <a:gd name="T8" fmla="*/ 68 w 127"/>
                  <a:gd name="T9" fmla="*/ 33 h 132"/>
                  <a:gd name="T10" fmla="*/ 110 w 127"/>
                  <a:gd name="T11" fmla="*/ 0 h 132"/>
                  <a:gd name="T12" fmla="*/ 119 w 127"/>
                  <a:gd name="T13" fmla="*/ 8 h 132"/>
                  <a:gd name="T14" fmla="*/ 127 w 127"/>
                  <a:gd name="T15" fmla="*/ 16 h 132"/>
                  <a:gd name="T16" fmla="*/ 110 w 127"/>
                  <a:gd name="T17" fmla="*/ 41 h 132"/>
                  <a:gd name="T18" fmla="*/ 85 w 127"/>
                  <a:gd name="T19" fmla="*/ 74 h 132"/>
                  <a:gd name="T20" fmla="*/ 26 w 127"/>
                  <a:gd name="T21" fmla="*/ 124 h 132"/>
                  <a:gd name="T22" fmla="*/ 17 w 127"/>
                  <a:gd name="T23" fmla="*/ 132 h 132"/>
                  <a:gd name="T24" fmla="*/ 9 w 127"/>
                  <a:gd name="T25" fmla="*/ 132 h 132"/>
                  <a:gd name="T26" fmla="*/ 0 w 127"/>
                  <a:gd name="T27" fmla="*/ 115 h 1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7" h="132">
                    <a:moveTo>
                      <a:pt x="0" y="115"/>
                    </a:moveTo>
                    <a:lnTo>
                      <a:pt x="0" y="107"/>
                    </a:lnTo>
                    <a:lnTo>
                      <a:pt x="9" y="99"/>
                    </a:lnTo>
                    <a:lnTo>
                      <a:pt x="26" y="74"/>
                    </a:lnTo>
                    <a:lnTo>
                      <a:pt x="68" y="33"/>
                    </a:lnTo>
                    <a:lnTo>
                      <a:pt x="110" y="0"/>
                    </a:lnTo>
                    <a:lnTo>
                      <a:pt x="119" y="8"/>
                    </a:lnTo>
                    <a:lnTo>
                      <a:pt x="127" y="16"/>
                    </a:lnTo>
                    <a:lnTo>
                      <a:pt x="110" y="41"/>
                    </a:lnTo>
                    <a:lnTo>
                      <a:pt x="85" y="74"/>
                    </a:lnTo>
                    <a:lnTo>
                      <a:pt x="26" y="124"/>
                    </a:lnTo>
                    <a:lnTo>
                      <a:pt x="17" y="132"/>
                    </a:lnTo>
                    <a:lnTo>
                      <a:pt x="9" y="132"/>
                    </a:lnTo>
                    <a:lnTo>
                      <a:pt x="0" y="115"/>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7" name="Freeform 53"/>
              <p:cNvSpPr>
                <a:spLocks/>
              </p:cNvSpPr>
              <p:nvPr/>
            </p:nvSpPr>
            <p:spPr bwMode="auto">
              <a:xfrm>
                <a:off x="10679" y="15254"/>
                <a:ext cx="60" cy="107"/>
              </a:xfrm>
              <a:custGeom>
                <a:avLst/>
                <a:gdLst>
                  <a:gd name="T0" fmla="*/ 0 w 60"/>
                  <a:gd name="T1" fmla="*/ 90 h 107"/>
                  <a:gd name="T2" fmla="*/ 0 w 60"/>
                  <a:gd name="T3" fmla="*/ 74 h 107"/>
                  <a:gd name="T4" fmla="*/ 0 w 60"/>
                  <a:gd name="T5" fmla="*/ 49 h 107"/>
                  <a:gd name="T6" fmla="*/ 9 w 60"/>
                  <a:gd name="T7" fmla="*/ 49 h 107"/>
                  <a:gd name="T8" fmla="*/ 9 w 60"/>
                  <a:gd name="T9" fmla="*/ 74 h 107"/>
                  <a:gd name="T10" fmla="*/ 17 w 60"/>
                  <a:gd name="T11" fmla="*/ 82 h 107"/>
                  <a:gd name="T12" fmla="*/ 26 w 60"/>
                  <a:gd name="T13" fmla="*/ 82 h 107"/>
                  <a:gd name="T14" fmla="*/ 34 w 60"/>
                  <a:gd name="T15" fmla="*/ 82 h 107"/>
                  <a:gd name="T16" fmla="*/ 43 w 60"/>
                  <a:gd name="T17" fmla="*/ 74 h 107"/>
                  <a:gd name="T18" fmla="*/ 34 w 60"/>
                  <a:gd name="T19" fmla="*/ 57 h 107"/>
                  <a:gd name="T20" fmla="*/ 26 w 60"/>
                  <a:gd name="T21" fmla="*/ 41 h 107"/>
                  <a:gd name="T22" fmla="*/ 9 w 60"/>
                  <a:gd name="T23" fmla="*/ 8 h 107"/>
                  <a:gd name="T24" fmla="*/ 9 w 60"/>
                  <a:gd name="T25" fmla="*/ 0 h 107"/>
                  <a:gd name="T26" fmla="*/ 17 w 60"/>
                  <a:gd name="T27" fmla="*/ 0 h 107"/>
                  <a:gd name="T28" fmla="*/ 34 w 60"/>
                  <a:gd name="T29" fmla="*/ 24 h 107"/>
                  <a:gd name="T30" fmla="*/ 51 w 60"/>
                  <a:gd name="T31" fmla="*/ 49 h 107"/>
                  <a:gd name="T32" fmla="*/ 60 w 60"/>
                  <a:gd name="T33" fmla="*/ 74 h 107"/>
                  <a:gd name="T34" fmla="*/ 51 w 60"/>
                  <a:gd name="T35" fmla="*/ 99 h 107"/>
                  <a:gd name="T36" fmla="*/ 43 w 60"/>
                  <a:gd name="T37" fmla="*/ 107 h 107"/>
                  <a:gd name="T38" fmla="*/ 26 w 60"/>
                  <a:gd name="T39" fmla="*/ 107 h 107"/>
                  <a:gd name="T40" fmla="*/ 9 w 60"/>
                  <a:gd name="T41" fmla="*/ 99 h 107"/>
                  <a:gd name="T42" fmla="*/ 0 w 60"/>
                  <a:gd name="T43" fmla="*/ 90 h 10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0" h="107">
                    <a:moveTo>
                      <a:pt x="0" y="90"/>
                    </a:moveTo>
                    <a:lnTo>
                      <a:pt x="0" y="74"/>
                    </a:lnTo>
                    <a:lnTo>
                      <a:pt x="0" y="49"/>
                    </a:lnTo>
                    <a:lnTo>
                      <a:pt x="9" y="49"/>
                    </a:lnTo>
                    <a:lnTo>
                      <a:pt x="9" y="74"/>
                    </a:lnTo>
                    <a:lnTo>
                      <a:pt x="17" y="82"/>
                    </a:lnTo>
                    <a:lnTo>
                      <a:pt x="26" y="82"/>
                    </a:lnTo>
                    <a:lnTo>
                      <a:pt x="34" y="82"/>
                    </a:lnTo>
                    <a:lnTo>
                      <a:pt x="43" y="74"/>
                    </a:lnTo>
                    <a:lnTo>
                      <a:pt x="34" y="57"/>
                    </a:lnTo>
                    <a:lnTo>
                      <a:pt x="26" y="41"/>
                    </a:lnTo>
                    <a:lnTo>
                      <a:pt x="9" y="8"/>
                    </a:lnTo>
                    <a:lnTo>
                      <a:pt x="9" y="0"/>
                    </a:lnTo>
                    <a:lnTo>
                      <a:pt x="17" y="0"/>
                    </a:lnTo>
                    <a:lnTo>
                      <a:pt x="34" y="24"/>
                    </a:lnTo>
                    <a:lnTo>
                      <a:pt x="51" y="49"/>
                    </a:lnTo>
                    <a:lnTo>
                      <a:pt x="60" y="74"/>
                    </a:lnTo>
                    <a:lnTo>
                      <a:pt x="51" y="99"/>
                    </a:lnTo>
                    <a:lnTo>
                      <a:pt x="43" y="107"/>
                    </a:lnTo>
                    <a:lnTo>
                      <a:pt x="26" y="107"/>
                    </a:lnTo>
                    <a:lnTo>
                      <a:pt x="9" y="99"/>
                    </a:lnTo>
                    <a:lnTo>
                      <a:pt x="0" y="90"/>
                    </a:lnTo>
                    <a:close/>
                  </a:path>
                </a:pathLst>
              </a:custGeom>
              <a:solidFill>
                <a:srgbClr val="000000"/>
              </a:solidFill>
              <a:ln w="5080">
                <a:solidFill>
                  <a:srgbClr val="000000"/>
                </a:solidFill>
                <a:round/>
                <a:headEnd/>
                <a:tailEnd/>
              </a:ln>
            </p:spPr>
            <p:txBody>
              <a:bodyPr/>
              <a:lstStyle/>
              <a:p>
                <a:endParaRPr lang="en-US"/>
              </a:p>
            </p:txBody>
          </p:sp>
          <p:sp>
            <p:nvSpPr>
              <p:cNvPr id="6288" name="Freeform 54"/>
              <p:cNvSpPr>
                <a:spLocks/>
              </p:cNvSpPr>
              <p:nvPr/>
            </p:nvSpPr>
            <p:spPr bwMode="auto">
              <a:xfrm>
                <a:off x="10425" y="15270"/>
                <a:ext cx="59" cy="50"/>
              </a:xfrm>
              <a:custGeom>
                <a:avLst/>
                <a:gdLst>
                  <a:gd name="T0" fmla="*/ 0 w 59"/>
                  <a:gd name="T1" fmla="*/ 50 h 50"/>
                  <a:gd name="T2" fmla="*/ 51 w 59"/>
                  <a:gd name="T3" fmla="*/ 0 h 50"/>
                  <a:gd name="T4" fmla="*/ 59 w 59"/>
                  <a:gd name="T5" fmla="*/ 0 h 50"/>
                  <a:gd name="T6" fmla="*/ 34 w 59"/>
                  <a:gd name="T7" fmla="*/ 33 h 50"/>
                  <a:gd name="T8" fmla="*/ 17 w 59"/>
                  <a:gd name="T9" fmla="*/ 41 h 50"/>
                  <a:gd name="T10" fmla="*/ 0 w 59"/>
                  <a:gd name="T11" fmla="*/ 50 h 50"/>
                  <a:gd name="T12" fmla="*/ 0 w 59"/>
                  <a:gd name="T13" fmla="*/ 50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 h="50">
                    <a:moveTo>
                      <a:pt x="0" y="50"/>
                    </a:moveTo>
                    <a:lnTo>
                      <a:pt x="51" y="0"/>
                    </a:lnTo>
                    <a:lnTo>
                      <a:pt x="59" y="0"/>
                    </a:lnTo>
                    <a:lnTo>
                      <a:pt x="34" y="33"/>
                    </a:lnTo>
                    <a:lnTo>
                      <a:pt x="17" y="41"/>
                    </a:lnTo>
                    <a:lnTo>
                      <a:pt x="0" y="50"/>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9" name="Freeform 55"/>
              <p:cNvSpPr>
                <a:spLocks/>
              </p:cNvSpPr>
              <p:nvPr/>
            </p:nvSpPr>
            <p:spPr bwMode="auto">
              <a:xfrm>
                <a:off x="10739" y="15262"/>
                <a:ext cx="93" cy="58"/>
              </a:xfrm>
              <a:custGeom>
                <a:avLst/>
                <a:gdLst>
                  <a:gd name="T0" fmla="*/ 0 w 93"/>
                  <a:gd name="T1" fmla="*/ 8 h 58"/>
                  <a:gd name="T2" fmla="*/ 0 w 93"/>
                  <a:gd name="T3" fmla="*/ 0 h 58"/>
                  <a:gd name="T4" fmla="*/ 8 w 93"/>
                  <a:gd name="T5" fmla="*/ 0 h 58"/>
                  <a:gd name="T6" fmla="*/ 34 w 93"/>
                  <a:gd name="T7" fmla="*/ 25 h 58"/>
                  <a:gd name="T8" fmla="*/ 51 w 93"/>
                  <a:gd name="T9" fmla="*/ 33 h 58"/>
                  <a:gd name="T10" fmla="*/ 59 w 93"/>
                  <a:gd name="T11" fmla="*/ 33 h 58"/>
                  <a:gd name="T12" fmla="*/ 68 w 93"/>
                  <a:gd name="T13" fmla="*/ 33 h 58"/>
                  <a:gd name="T14" fmla="*/ 76 w 93"/>
                  <a:gd name="T15" fmla="*/ 25 h 58"/>
                  <a:gd name="T16" fmla="*/ 68 w 93"/>
                  <a:gd name="T17" fmla="*/ 16 h 58"/>
                  <a:gd name="T18" fmla="*/ 59 w 93"/>
                  <a:gd name="T19" fmla="*/ 16 h 58"/>
                  <a:gd name="T20" fmla="*/ 59 w 93"/>
                  <a:gd name="T21" fmla="*/ 8 h 58"/>
                  <a:gd name="T22" fmla="*/ 68 w 93"/>
                  <a:gd name="T23" fmla="*/ 0 h 58"/>
                  <a:gd name="T24" fmla="*/ 76 w 93"/>
                  <a:gd name="T25" fmla="*/ 0 h 58"/>
                  <a:gd name="T26" fmla="*/ 93 w 93"/>
                  <a:gd name="T27" fmla="*/ 16 h 58"/>
                  <a:gd name="T28" fmla="*/ 93 w 93"/>
                  <a:gd name="T29" fmla="*/ 33 h 58"/>
                  <a:gd name="T30" fmla="*/ 93 w 93"/>
                  <a:gd name="T31" fmla="*/ 41 h 58"/>
                  <a:gd name="T32" fmla="*/ 85 w 93"/>
                  <a:gd name="T33" fmla="*/ 58 h 58"/>
                  <a:gd name="T34" fmla="*/ 76 w 93"/>
                  <a:gd name="T35" fmla="*/ 58 h 58"/>
                  <a:gd name="T36" fmla="*/ 51 w 93"/>
                  <a:gd name="T37" fmla="*/ 58 h 58"/>
                  <a:gd name="T38" fmla="*/ 25 w 93"/>
                  <a:gd name="T39" fmla="*/ 41 h 58"/>
                  <a:gd name="T40" fmla="*/ 17 w 93"/>
                  <a:gd name="T41" fmla="*/ 25 h 58"/>
                  <a:gd name="T42" fmla="*/ 0 w 93"/>
                  <a:gd name="T43" fmla="*/ 8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3" h="58">
                    <a:moveTo>
                      <a:pt x="0" y="8"/>
                    </a:moveTo>
                    <a:lnTo>
                      <a:pt x="0" y="0"/>
                    </a:lnTo>
                    <a:lnTo>
                      <a:pt x="8" y="0"/>
                    </a:lnTo>
                    <a:lnTo>
                      <a:pt x="34" y="25"/>
                    </a:lnTo>
                    <a:lnTo>
                      <a:pt x="51" y="33"/>
                    </a:lnTo>
                    <a:lnTo>
                      <a:pt x="59" y="33"/>
                    </a:lnTo>
                    <a:lnTo>
                      <a:pt x="68" y="33"/>
                    </a:lnTo>
                    <a:lnTo>
                      <a:pt x="76" y="25"/>
                    </a:lnTo>
                    <a:lnTo>
                      <a:pt x="68" y="16"/>
                    </a:lnTo>
                    <a:lnTo>
                      <a:pt x="59" y="16"/>
                    </a:lnTo>
                    <a:lnTo>
                      <a:pt x="59" y="8"/>
                    </a:lnTo>
                    <a:lnTo>
                      <a:pt x="68" y="0"/>
                    </a:lnTo>
                    <a:lnTo>
                      <a:pt x="76" y="0"/>
                    </a:lnTo>
                    <a:lnTo>
                      <a:pt x="93" y="16"/>
                    </a:lnTo>
                    <a:lnTo>
                      <a:pt x="93" y="33"/>
                    </a:lnTo>
                    <a:lnTo>
                      <a:pt x="93" y="41"/>
                    </a:lnTo>
                    <a:lnTo>
                      <a:pt x="85" y="58"/>
                    </a:lnTo>
                    <a:lnTo>
                      <a:pt x="76" y="58"/>
                    </a:lnTo>
                    <a:lnTo>
                      <a:pt x="51" y="58"/>
                    </a:lnTo>
                    <a:lnTo>
                      <a:pt x="25" y="41"/>
                    </a:lnTo>
                    <a:lnTo>
                      <a:pt x="17" y="25"/>
                    </a:lnTo>
                    <a:lnTo>
                      <a:pt x="0" y="8"/>
                    </a:lnTo>
                    <a:close/>
                  </a:path>
                </a:pathLst>
              </a:custGeom>
              <a:solidFill>
                <a:srgbClr val="000000"/>
              </a:solidFill>
              <a:ln w="5080">
                <a:solidFill>
                  <a:srgbClr val="000000"/>
                </a:solidFill>
                <a:round/>
                <a:headEnd/>
                <a:tailEnd/>
              </a:ln>
            </p:spPr>
            <p:txBody>
              <a:bodyPr/>
              <a:lstStyle/>
              <a:p>
                <a:endParaRPr lang="en-US"/>
              </a:p>
            </p:txBody>
          </p:sp>
          <p:sp>
            <p:nvSpPr>
              <p:cNvPr id="6290" name="Freeform 56"/>
              <p:cNvSpPr>
                <a:spLocks/>
              </p:cNvSpPr>
              <p:nvPr/>
            </p:nvSpPr>
            <p:spPr bwMode="auto">
              <a:xfrm>
                <a:off x="10085" y="15270"/>
                <a:ext cx="25" cy="50"/>
              </a:xfrm>
              <a:custGeom>
                <a:avLst/>
                <a:gdLst>
                  <a:gd name="T0" fmla="*/ 0 w 25"/>
                  <a:gd name="T1" fmla="*/ 0 h 50"/>
                  <a:gd name="T2" fmla="*/ 17 w 25"/>
                  <a:gd name="T3" fmla="*/ 8 h 50"/>
                  <a:gd name="T4" fmla="*/ 25 w 25"/>
                  <a:gd name="T5" fmla="*/ 17 h 50"/>
                  <a:gd name="T6" fmla="*/ 25 w 25"/>
                  <a:gd name="T7" fmla="*/ 50 h 50"/>
                  <a:gd name="T8" fmla="*/ 0 w 25"/>
                  <a:gd name="T9" fmla="*/ 25 h 50"/>
                  <a:gd name="T10" fmla="*/ 0 w 25"/>
                  <a:gd name="T11" fmla="*/ 17 h 50"/>
                  <a:gd name="T12" fmla="*/ 0 w 25"/>
                  <a:gd name="T13" fmla="*/ 8 h 50"/>
                  <a:gd name="T14" fmla="*/ 0 w 25"/>
                  <a:gd name="T15" fmla="*/ 0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 h="50">
                    <a:moveTo>
                      <a:pt x="0" y="0"/>
                    </a:moveTo>
                    <a:lnTo>
                      <a:pt x="17" y="8"/>
                    </a:lnTo>
                    <a:lnTo>
                      <a:pt x="25" y="17"/>
                    </a:lnTo>
                    <a:lnTo>
                      <a:pt x="25" y="50"/>
                    </a:lnTo>
                    <a:lnTo>
                      <a:pt x="0" y="25"/>
                    </a:lnTo>
                    <a:lnTo>
                      <a:pt x="0" y="17"/>
                    </a:lnTo>
                    <a:lnTo>
                      <a:pt x="0" y="8"/>
                    </a:lnTo>
                    <a:lnTo>
                      <a:pt x="0" y="0"/>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1" name="Freeform 57"/>
              <p:cNvSpPr>
                <a:spLocks/>
              </p:cNvSpPr>
              <p:nvPr/>
            </p:nvSpPr>
            <p:spPr bwMode="auto">
              <a:xfrm>
                <a:off x="10603" y="15221"/>
                <a:ext cx="68" cy="90"/>
              </a:xfrm>
              <a:custGeom>
                <a:avLst/>
                <a:gdLst>
                  <a:gd name="T0" fmla="*/ 0 w 68"/>
                  <a:gd name="T1" fmla="*/ 82 h 90"/>
                  <a:gd name="T2" fmla="*/ 0 w 68"/>
                  <a:gd name="T3" fmla="*/ 74 h 90"/>
                  <a:gd name="T4" fmla="*/ 0 w 68"/>
                  <a:gd name="T5" fmla="*/ 57 h 90"/>
                  <a:gd name="T6" fmla="*/ 0 w 68"/>
                  <a:gd name="T7" fmla="*/ 41 h 90"/>
                  <a:gd name="T8" fmla="*/ 8 w 68"/>
                  <a:gd name="T9" fmla="*/ 33 h 90"/>
                  <a:gd name="T10" fmla="*/ 17 w 68"/>
                  <a:gd name="T11" fmla="*/ 33 h 90"/>
                  <a:gd name="T12" fmla="*/ 17 w 68"/>
                  <a:gd name="T13" fmla="*/ 41 h 90"/>
                  <a:gd name="T14" fmla="*/ 17 w 68"/>
                  <a:gd name="T15" fmla="*/ 57 h 90"/>
                  <a:gd name="T16" fmla="*/ 17 w 68"/>
                  <a:gd name="T17" fmla="*/ 74 h 90"/>
                  <a:gd name="T18" fmla="*/ 25 w 68"/>
                  <a:gd name="T19" fmla="*/ 74 h 90"/>
                  <a:gd name="T20" fmla="*/ 34 w 68"/>
                  <a:gd name="T21" fmla="*/ 74 h 90"/>
                  <a:gd name="T22" fmla="*/ 51 w 68"/>
                  <a:gd name="T23" fmla="*/ 57 h 90"/>
                  <a:gd name="T24" fmla="*/ 51 w 68"/>
                  <a:gd name="T25" fmla="*/ 33 h 90"/>
                  <a:gd name="T26" fmla="*/ 51 w 68"/>
                  <a:gd name="T27" fmla="*/ 0 h 90"/>
                  <a:gd name="T28" fmla="*/ 59 w 68"/>
                  <a:gd name="T29" fmla="*/ 0 h 90"/>
                  <a:gd name="T30" fmla="*/ 59 w 68"/>
                  <a:gd name="T31" fmla="*/ 0 h 90"/>
                  <a:gd name="T32" fmla="*/ 68 w 68"/>
                  <a:gd name="T33" fmla="*/ 16 h 90"/>
                  <a:gd name="T34" fmla="*/ 68 w 68"/>
                  <a:gd name="T35" fmla="*/ 41 h 90"/>
                  <a:gd name="T36" fmla="*/ 68 w 68"/>
                  <a:gd name="T37" fmla="*/ 57 h 90"/>
                  <a:gd name="T38" fmla="*/ 59 w 68"/>
                  <a:gd name="T39" fmla="*/ 82 h 90"/>
                  <a:gd name="T40" fmla="*/ 42 w 68"/>
                  <a:gd name="T41" fmla="*/ 90 h 90"/>
                  <a:gd name="T42" fmla="*/ 34 w 68"/>
                  <a:gd name="T43" fmla="*/ 90 h 90"/>
                  <a:gd name="T44" fmla="*/ 17 w 68"/>
                  <a:gd name="T45" fmla="*/ 90 h 90"/>
                  <a:gd name="T46" fmla="*/ 0 w 68"/>
                  <a:gd name="T47" fmla="*/ 82 h 9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8" h="90">
                    <a:moveTo>
                      <a:pt x="0" y="82"/>
                    </a:moveTo>
                    <a:lnTo>
                      <a:pt x="0" y="74"/>
                    </a:lnTo>
                    <a:lnTo>
                      <a:pt x="0" y="57"/>
                    </a:lnTo>
                    <a:lnTo>
                      <a:pt x="0" y="41"/>
                    </a:lnTo>
                    <a:lnTo>
                      <a:pt x="8" y="33"/>
                    </a:lnTo>
                    <a:lnTo>
                      <a:pt x="17" y="33"/>
                    </a:lnTo>
                    <a:lnTo>
                      <a:pt x="17" y="41"/>
                    </a:lnTo>
                    <a:lnTo>
                      <a:pt x="17" y="57"/>
                    </a:lnTo>
                    <a:lnTo>
                      <a:pt x="17" y="74"/>
                    </a:lnTo>
                    <a:lnTo>
                      <a:pt x="25" y="74"/>
                    </a:lnTo>
                    <a:lnTo>
                      <a:pt x="34" y="74"/>
                    </a:lnTo>
                    <a:lnTo>
                      <a:pt x="51" y="57"/>
                    </a:lnTo>
                    <a:lnTo>
                      <a:pt x="51" y="33"/>
                    </a:lnTo>
                    <a:lnTo>
                      <a:pt x="51" y="0"/>
                    </a:lnTo>
                    <a:lnTo>
                      <a:pt x="59" y="0"/>
                    </a:lnTo>
                    <a:lnTo>
                      <a:pt x="68" y="16"/>
                    </a:lnTo>
                    <a:lnTo>
                      <a:pt x="68" y="41"/>
                    </a:lnTo>
                    <a:lnTo>
                      <a:pt x="68" y="57"/>
                    </a:lnTo>
                    <a:lnTo>
                      <a:pt x="59" y="82"/>
                    </a:lnTo>
                    <a:lnTo>
                      <a:pt x="42" y="90"/>
                    </a:lnTo>
                    <a:lnTo>
                      <a:pt x="34" y="90"/>
                    </a:lnTo>
                    <a:lnTo>
                      <a:pt x="17" y="90"/>
                    </a:lnTo>
                    <a:lnTo>
                      <a:pt x="0" y="82"/>
                    </a:lnTo>
                    <a:close/>
                  </a:path>
                </a:pathLst>
              </a:custGeom>
              <a:solidFill>
                <a:srgbClr val="000000"/>
              </a:solidFill>
              <a:ln w="5080">
                <a:solidFill>
                  <a:srgbClr val="000000"/>
                </a:solidFill>
                <a:round/>
                <a:headEnd/>
                <a:tailEnd/>
              </a:ln>
            </p:spPr>
            <p:txBody>
              <a:bodyPr/>
              <a:lstStyle/>
              <a:p>
                <a:endParaRPr lang="en-US"/>
              </a:p>
            </p:txBody>
          </p:sp>
          <p:sp>
            <p:nvSpPr>
              <p:cNvPr id="6292" name="Freeform 58"/>
              <p:cNvSpPr>
                <a:spLocks/>
              </p:cNvSpPr>
              <p:nvPr/>
            </p:nvSpPr>
            <p:spPr bwMode="auto">
              <a:xfrm>
                <a:off x="10000" y="14866"/>
                <a:ext cx="459" cy="437"/>
              </a:xfrm>
              <a:custGeom>
                <a:avLst/>
                <a:gdLst>
                  <a:gd name="T0" fmla="*/ 0 w 459"/>
                  <a:gd name="T1" fmla="*/ 412 h 437"/>
                  <a:gd name="T2" fmla="*/ 25 w 459"/>
                  <a:gd name="T3" fmla="*/ 412 h 437"/>
                  <a:gd name="T4" fmla="*/ 51 w 459"/>
                  <a:gd name="T5" fmla="*/ 396 h 437"/>
                  <a:gd name="T6" fmla="*/ 68 w 459"/>
                  <a:gd name="T7" fmla="*/ 297 h 437"/>
                  <a:gd name="T8" fmla="*/ 136 w 459"/>
                  <a:gd name="T9" fmla="*/ 239 h 437"/>
                  <a:gd name="T10" fmla="*/ 229 w 459"/>
                  <a:gd name="T11" fmla="*/ 248 h 437"/>
                  <a:gd name="T12" fmla="*/ 331 w 459"/>
                  <a:gd name="T13" fmla="*/ 322 h 437"/>
                  <a:gd name="T14" fmla="*/ 246 w 459"/>
                  <a:gd name="T15" fmla="*/ 190 h 437"/>
                  <a:gd name="T16" fmla="*/ 238 w 459"/>
                  <a:gd name="T17" fmla="*/ 124 h 437"/>
                  <a:gd name="T18" fmla="*/ 289 w 459"/>
                  <a:gd name="T19" fmla="*/ 66 h 437"/>
                  <a:gd name="T20" fmla="*/ 365 w 459"/>
                  <a:gd name="T21" fmla="*/ 50 h 437"/>
                  <a:gd name="T22" fmla="*/ 433 w 459"/>
                  <a:gd name="T23" fmla="*/ 25 h 437"/>
                  <a:gd name="T24" fmla="*/ 416 w 459"/>
                  <a:gd name="T25" fmla="*/ 25 h 437"/>
                  <a:gd name="T26" fmla="*/ 416 w 459"/>
                  <a:gd name="T27" fmla="*/ 8 h 437"/>
                  <a:gd name="T28" fmla="*/ 450 w 459"/>
                  <a:gd name="T29" fmla="*/ 0 h 437"/>
                  <a:gd name="T30" fmla="*/ 450 w 459"/>
                  <a:gd name="T31" fmla="*/ 33 h 437"/>
                  <a:gd name="T32" fmla="*/ 408 w 459"/>
                  <a:gd name="T33" fmla="*/ 66 h 437"/>
                  <a:gd name="T34" fmla="*/ 382 w 459"/>
                  <a:gd name="T35" fmla="*/ 83 h 437"/>
                  <a:gd name="T36" fmla="*/ 408 w 459"/>
                  <a:gd name="T37" fmla="*/ 124 h 437"/>
                  <a:gd name="T38" fmla="*/ 391 w 459"/>
                  <a:gd name="T39" fmla="*/ 173 h 437"/>
                  <a:gd name="T40" fmla="*/ 323 w 459"/>
                  <a:gd name="T41" fmla="*/ 173 h 437"/>
                  <a:gd name="T42" fmla="*/ 314 w 459"/>
                  <a:gd name="T43" fmla="*/ 149 h 437"/>
                  <a:gd name="T44" fmla="*/ 348 w 459"/>
                  <a:gd name="T45" fmla="*/ 157 h 437"/>
                  <a:gd name="T46" fmla="*/ 365 w 459"/>
                  <a:gd name="T47" fmla="*/ 124 h 437"/>
                  <a:gd name="T48" fmla="*/ 306 w 459"/>
                  <a:gd name="T49" fmla="*/ 99 h 437"/>
                  <a:gd name="T50" fmla="*/ 263 w 459"/>
                  <a:gd name="T51" fmla="*/ 149 h 437"/>
                  <a:gd name="T52" fmla="*/ 280 w 459"/>
                  <a:gd name="T53" fmla="*/ 231 h 437"/>
                  <a:gd name="T54" fmla="*/ 314 w 459"/>
                  <a:gd name="T55" fmla="*/ 256 h 437"/>
                  <a:gd name="T56" fmla="*/ 289 w 459"/>
                  <a:gd name="T57" fmla="*/ 190 h 437"/>
                  <a:gd name="T58" fmla="*/ 297 w 459"/>
                  <a:gd name="T59" fmla="*/ 206 h 437"/>
                  <a:gd name="T60" fmla="*/ 348 w 459"/>
                  <a:gd name="T61" fmla="*/ 297 h 437"/>
                  <a:gd name="T62" fmla="*/ 416 w 459"/>
                  <a:gd name="T63" fmla="*/ 429 h 437"/>
                  <a:gd name="T64" fmla="*/ 246 w 459"/>
                  <a:gd name="T65" fmla="*/ 297 h 437"/>
                  <a:gd name="T66" fmla="*/ 195 w 459"/>
                  <a:gd name="T67" fmla="*/ 272 h 437"/>
                  <a:gd name="T68" fmla="*/ 280 w 459"/>
                  <a:gd name="T69" fmla="*/ 297 h 437"/>
                  <a:gd name="T70" fmla="*/ 221 w 459"/>
                  <a:gd name="T71" fmla="*/ 256 h 437"/>
                  <a:gd name="T72" fmla="*/ 136 w 459"/>
                  <a:gd name="T73" fmla="*/ 264 h 437"/>
                  <a:gd name="T74" fmla="*/ 110 w 459"/>
                  <a:gd name="T75" fmla="*/ 322 h 437"/>
                  <a:gd name="T76" fmla="*/ 153 w 459"/>
                  <a:gd name="T77" fmla="*/ 346 h 437"/>
                  <a:gd name="T78" fmla="*/ 178 w 459"/>
                  <a:gd name="T79" fmla="*/ 305 h 437"/>
                  <a:gd name="T80" fmla="*/ 195 w 459"/>
                  <a:gd name="T81" fmla="*/ 330 h 437"/>
                  <a:gd name="T82" fmla="*/ 178 w 459"/>
                  <a:gd name="T83" fmla="*/ 388 h 437"/>
                  <a:gd name="T84" fmla="*/ 110 w 459"/>
                  <a:gd name="T85" fmla="*/ 396 h 437"/>
                  <a:gd name="T86" fmla="*/ 85 w 459"/>
                  <a:gd name="T87" fmla="*/ 355 h 437"/>
                  <a:gd name="T88" fmla="*/ 68 w 459"/>
                  <a:gd name="T89" fmla="*/ 363 h 437"/>
                  <a:gd name="T90" fmla="*/ 68 w 459"/>
                  <a:gd name="T91" fmla="*/ 404 h 437"/>
                  <a:gd name="T92" fmla="*/ 34 w 459"/>
                  <a:gd name="T93" fmla="*/ 437 h 4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59" h="437">
                    <a:moveTo>
                      <a:pt x="0" y="429"/>
                    </a:moveTo>
                    <a:lnTo>
                      <a:pt x="0" y="421"/>
                    </a:lnTo>
                    <a:lnTo>
                      <a:pt x="0" y="412"/>
                    </a:lnTo>
                    <a:lnTo>
                      <a:pt x="17" y="404"/>
                    </a:lnTo>
                    <a:lnTo>
                      <a:pt x="25" y="404"/>
                    </a:lnTo>
                    <a:lnTo>
                      <a:pt x="25" y="412"/>
                    </a:lnTo>
                    <a:lnTo>
                      <a:pt x="34" y="421"/>
                    </a:lnTo>
                    <a:lnTo>
                      <a:pt x="42" y="412"/>
                    </a:lnTo>
                    <a:lnTo>
                      <a:pt x="51" y="396"/>
                    </a:lnTo>
                    <a:lnTo>
                      <a:pt x="51" y="363"/>
                    </a:lnTo>
                    <a:lnTo>
                      <a:pt x="51" y="330"/>
                    </a:lnTo>
                    <a:lnTo>
                      <a:pt x="68" y="297"/>
                    </a:lnTo>
                    <a:lnTo>
                      <a:pt x="85" y="272"/>
                    </a:lnTo>
                    <a:lnTo>
                      <a:pt x="110" y="248"/>
                    </a:lnTo>
                    <a:lnTo>
                      <a:pt x="136" y="239"/>
                    </a:lnTo>
                    <a:lnTo>
                      <a:pt x="170" y="231"/>
                    </a:lnTo>
                    <a:lnTo>
                      <a:pt x="195" y="231"/>
                    </a:lnTo>
                    <a:lnTo>
                      <a:pt x="229" y="248"/>
                    </a:lnTo>
                    <a:lnTo>
                      <a:pt x="280" y="272"/>
                    </a:lnTo>
                    <a:lnTo>
                      <a:pt x="323" y="322"/>
                    </a:lnTo>
                    <a:lnTo>
                      <a:pt x="331" y="322"/>
                    </a:lnTo>
                    <a:lnTo>
                      <a:pt x="331" y="313"/>
                    </a:lnTo>
                    <a:lnTo>
                      <a:pt x="272" y="231"/>
                    </a:lnTo>
                    <a:lnTo>
                      <a:pt x="246" y="190"/>
                    </a:lnTo>
                    <a:lnTo>
                      <a:pt x="238" y="165"/>
                    </a:lnTo>
                    <a:lnTo>
                      <a:pt x="238" y="140"/>
                    </a:lnTo>
                    <a:lnTo>
                      <a:pt x="238" y="124"/>
                    </a:lnTo>
                    <a:lnTo>
                      <a:pt x="246" y="99"/>
                    </a:lnTo>
                    <a:lnTo>
                      <a:pt x="263" y="83"/>
                    </a:lnTo>
                    <a:lnTo>
                      <a:pt x="289" y="66"/>
                    </a:lnTo>
                    <a:lnTo>
                      <a:pt x="306" y="58"/>
                    </a:lnTo>
                    <a:lnTo>
                      <a:pt x="323" y="58"/>
                    </a:lnTo>
                    <a:lnTo>
                      <a:pt x="365" y="50"/>
                    </a:lnTo>
                    <a:lnTo>
                      <a:pt x="408" y="50"/>
                    </a:lnTo>
                    <a:lnTo>
                      <a:pt x="425" y="41"/>
                    </a:lnTo>
                    <a:lnTo>
                      <a:pt x="433" y="25"/>
                    </a:lnTo>
                    <a:lnTo>
                      <a:pt x="433" y="17"/>
                    </a:lnTo>
                    <a:lnTo>
                      <a:pt x="416" y="25"/>
                    </a:lnTo>
                    <a:lnTo>
                      <a:pt x="408" y="25"/>
                    </a:lnTo>
                    <a:lnTo>
                      <a:pt x="416" y="8"/>
                    </a:lnTo>
                    <a:lnTo>
                      <a:pt x="425" y="0"/>
                    </a:lnTo>
                    <a:lnTo>
                      <a:pt x="442" y="0"/>
                    </a:lnTo>
                    <a:lnTo>
                      <a:pt x="450" y="0"/>
                    </a:lnTo>
                    <a:lnTo>
                      <a:pt x="450" y="8"/>
                    </a:lnTo>
                    <a:lnTo>
                      <a:pt x="459" y="17"/>
                    </a:lnTo>
                    <a:lnTo>
                      <a:pt x="450" y="33"/>
                    </a:lnTo>
                    <a:lnTo>
                      <a:pt x="433" y="50"/>
                    </a:lnTo>
                    <a:lnTo>
                      <a:pt x="416" y="58"/>
                    </a:lnTo>
                    <a:lnTo>
                      <a:pt x="408" y="66"/>
                    </a:lnTo>
                    <a:lnTo>
                      <a:pt x="365" y="74"/>
                    </a:lnTo>
                    <a:lnTo>
                      <a:pt x="374" y="83"/>
                    </a:lnTo>
                    <a:lnTo>
                      <a:pt x="382" y="83"/>
                    </a:lnTo>
                    <a:lnTo>
                      <a:pt x="399" y="91"/>
                    </a:lnTo>
                    <a:lnTo>
                      <a:pt x="408" y="107"/>
                    </a:lnTo>
                    <a:lnTo>
                      <a:pt x="408" y="124"/>
                    </a:lnTo>
                    <a:lnTo>
                      <a:pt x="416" y="140"/>
                    </a:lnTo>
                    <a:lnTo>
                      <a:pt x="408" y="157"/>
                    </a:lnTo>
                    <a:lnTo>
                      <a:pt x="391" y="173"/>
                    </a:lnTo>
                    <a:lnTo>
                      <a:pt x="374" y="182"/>
                    </a:lnTo>
                    <a:lnTo>
                      <a:pt x="348" y="182"/>
                    </a:lnTo>
                    <a:lnTo>
                      <a:pt x="323" y="173"/>
                    </a:lnTo>
                    <a:lnTo>
                      <a:pt x="314" y="165"/>
                    </a:lnTo>
                    <a:lnTo>
                      <a:pt x="314" y="157"/>
                    </a:lnTo>
                    <a:lnTo>
                      <a:pt x="314" y="149"/>
                    </a:lnTo>
                    <a:lnTo>
                      <a:pt x="331" y="157"/>
                    </a:lnTo>
                    <a:lnTo>
                      <a:pt x="340" y="157"/>
                    </a:lnTo>
                    <a:lnTo>
                      <a:pt x="348" y="157"/>
                    </a:lnTo>
                    <a:lnTo>
                      <a:pt x="365" y="140"/>
                    </a:lnTo>
                    <a:lnTo>
                      <a:pt x="365" y="132"/>
                    </a:lnTo>
                    <a:lnTo>
                      <a:pt x="365" y="124"/>
                    </a:lnTo>
                    <a:lnTo>
                      <a:pt x="340" y="99"/>
                    </a:lnTo>
                    <a:lnTo>
                      <a:pt x="323" y="99"/>
                    </a:lnTo>
                    <a:lnTo>
                      <a:pt x="306" y="99"/>
                    </a:lnTo>
                    <a:lnTo>
                      <a:pt x="297" y="107"/>
                    </a:lnTo>
                    <a:lnTo>
                      <a:pt x="280" y="116"/>
                    </a:lnTo>
                    <a:lnTo>
                      <a:pt x="263" y="149"/>
                    </a:lnTo>
                    <a:lnTo>
                      <a:pt x="263" y="182"/>
                    </a:lnTo>
                    <a:lnTo>
                      <a:pt x="272" y="206"/>
                    </a:lnTo>
                    <a:lnTo>
                      <a:pt x="280" y="231"/>
                    </a:lnTo>
                    <a:lnTo>
                      <a:pt x="306" y="256"/>
                    </a:lnTo>
                    <a:lnTo>
                      <a:pt x="306" y="264"/>
                    </a:lnTo>
                    <a:lnTo>
                      <a:pt x="314" y="256"/>
                    </a:lnTo>
                    <a:lnTo>
                      <a:pt x="306" y="239"/>
                    </a:lnTo>
                    <a:lnTo>
                      <a:pt x="297" y="215"/>
                    </a:lnTo>
                    <a:lnTo>
                      <a:pt x="289" y="190"/>
                    </a:lnTo>
                    <a:lnTo>
                      <a:pt x="280" y="165"/>
                    </a:lnTo>
                    <a:lnTo>
                      <a:pt x="289" y="157"/>
                    </a:lnTo>
                    <a:lnTo>
                      <a:pt x="297" y="206"/>
                    </a:lnTo>
                    <a:lnTo>
                      <a:pt x="306" y="231"/>
                    </a:lnTo>
                    <a:lnTo>
                      <a:pt x="323" y="256"/>
                    </a:lnTo>
                    <a:lnTo>
                      <a:pt x="348" y="297"/>
                    </a:lnTo>
                    <a:lnTo>
                      <a:pt x="382" y="330"/>
                    </a:lnTo>
                    <a:lnTo>
                      <a:pt x="450" y="388"/>
                    </a:lnTo>
                    <a:lnTo>
                      <a:pt x="416" y="429"/>
                    </a:lnTo>
                    <a:lnTo>
                      <a:pt x="323" y="346"/>
                    </a:lnTo>
                    <a:lnTo>
                      <a:pt x="280" y="313"/>
                    </a:lnTo>
                    <a:lnTo>
                      <a:pt x="246" y="297"/>
                    </a:lnTo>
                    <a:lnTo>
                      <a:pt x="221" y="289"/>
                    </a:lnTo>
                    <a:lnTo>
                      <a:pt x="170" y="280"/>
                    </a:lnTo>
                    <a:lnTo>
                      <a:pt x="195" y="272"/>
                    </a:lnTo>
                    <a:lnTo>
                      <a:pt x="221" y="280"/>
                    </a:lnTo>
                    <a:lnTo>
                      <a:pt x="272" y="297"/>
                    </a:lnTo>
                    <a:lnTo>
                      <a:pt x="280" y="297"/>
                    </a:lnTo>
                    <a:lnTo>
                      <a:pt x="263" y="280"/>
                    </a:lnTo>
                    <a:lnTo>
                      <a:pt x="246" y="272"/>
                    </a:lnTo>
                    <a:lnTo>
                      <a:pt x="221" y="256"/>
                    </a:lnTo>
                    <a:lnTo>
                      <a:pt x="195" y="256"/>
                    </a:lnTo>
                    <a:lnTo>
                      <a:pt x="161" y="256"/>
                    </a:lnTo>
                    <a:lnTo>
                      <a:pt x="136" y="264"/>
                    </a:lnTo>
                    <a:lnTo>
                      <a:pt x="119" y="289"/>
                    </a:lnTo>
                    <a:lnTo>
                      <a:pt x="110" y="305"/>
                    </a:lnTo>
                    <a:lnTo>
                      <a:pt x="110" y="322"/>
                    </a:lnTo>
                    <a:lnTo>
                      <a:pt x="119" y="338"/>
                    </a:lnTo>
                    <a:lnTo>
                      <a:pt x="136" y="346"/>
                    </a:lnTo>
                    <a:lnTo>
                      <a:pt x="153" y="346"/>
                    </a:lnTo>
                    <a:lnTo>
                      <a:pt x="161" y="338"/>
                    </a:lnTo>
                    <a:lnTo>
                      <a:pt x="170" y="330"/>
                    </a:lnTo>
                    <a:lnTo>
                      <a:pt x="178" y="305"/>
                    </a:lnTo>
                    <a:lnTo>
                      <a:pt x="187" y="313"/>
                    </a:lnTo>
                    <a:lnTo>
                      <a:pt x="195" y="330"/>
                    </a:lnTo>
                    <a:lnTo>
                      <a:pt x="195" y="355"/>
                    </a:lnTo>
                    <a:lnTo>
                      <a:pt x="187" y="371"/>
                    </a:lnTo>
                    <a:lnTo>
                      <a:pt x="178" y="388"/>
                    </a:lnTo>
                    <a:lnTo>
                      <a:pt x="161" y="396"/>
                    </a:lnTo>
                    <a:lnTo>
                      <a:pt x="127" y="404"/>
                    </a:lnTo>
                    <a:lnTo>
                      <a:pt x="110" y="396"/>
                    </a:lnTo>
                    <a:lnTo>
                      <a:pt x="85" y="379"/>
                    </a:lnTo>
                    <a:lnTo>
                      <a:pt x="85" y="371"/>
                    </a:lnTo>
                    <a:lnTo>
                      <a:pt x="85" y="355"/>
                    </a:lnTo>
                    <a:lnTo>
                      <a:pt x="76" y="346"/>
                    </a:lnTo>
                    <a:lnTo>
                      <a:pt x="68" y="346"/>
                    </a:lnTo>
                    <a:lnTo>
                      <a:pt x="68" y="363"/>
                    </a:lnTo>
                    <a:lnTo>
                      <a:pt x="68" y="371"/>
                    </a:lnTo>
                    <a:lnTo>
                      <a:pt x="68" y="388"/>
                    </a:lnTo>
                    <a:lnTo>
                      <a:pt x="68" y="404"/>
                    </a:lnTo>
                    <a:lnTo>
                      <a:pt x="59" y="429"/>
                    </a:lnTo>
                    <a:lnTo>
                      <a:pt x="51" y="437"/>
                    </a:lnTo>
                    <a:lnTo>
                      <a:pt x="34" y="437"/>
                    </a:lnTo>
                    <a:lnTo>
                      <a:pt x="17" y="437"/>
                    </a:lnTo>
                    <a:lnTo>
                      <a:pt x="0" y="429"/>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3" name="Freeform 59"/>
              <p:cNvSpPr>
                <a:spLocks/>
              </p:cNvSpPr>
              <p:nvPr/>
            </p:nvSpPr>
            <p:spPr bwMode="auto">
              <a:xfrm>
                <a:off x="10637" y="15270"/>
                <a:ext cx="8" cy="1"/>
              </a:xfrm>
              <a:custGeom>
                <a:avLst/>
                <a:gdLst>
                  <a:gd name="T0" fmla="*/ 0 w 8"/>
                  <a:gd name="T1" fmla="*/ 0 h 1"/>
                  <a:gd name="T2" fmla="*/ 0 w 8"/>
                  <a:gd name="T3" fmla="*/ 0 h 1"/>
                  <a:gd name="T4" fmla="*/ 8 w 8"/>
                  <a:gd name="T5" fmla="*/ 0 h 1"/>
                  <a:gd name="T6" fmla="*/ 8 w 8"/>
                  <a:gd name="T7" fmla="*/ 0 h 1"/>
                  <a:gd name="T8" fmla="*/ 8 w 8"/>
                  <a:gd name="T9" fmla="*/ 0 h 1"/>
                  <a:gd name="T10" fmla="*/ 0 w 8"/>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1">
                    <a:moveTo>
                      <a:pt x="0" y="0"/>
                    </a:moveTo>
                    <a:lnTo>
                      <a:pt x="0" y="0"/>
                    </a:lnTo>
                    <a:lnTo>
                      <a:pt x="8" y="0"/>
                    </a:lnTo>
                    <a:lnTo>
                      <a:pt x="0" y="0"/>
                    </a:lnTo>
                    <a:close/>
                  </a:path>
                </a:pathLst>
              </a:custGeom>
              <a:solidFill>
                <a:srgbClr val="000000"/>
              </a:solidFill>
              <a:ln w="5080">
                <a:solidFill>
                  <a:srgbClr val="000000"/>
                </a:solidFill>
                <a:round/>
                <a:headEnd/>
                <a:tailEnd/>
              </a:ln>
            </p:spPr>
            <p:txBody>
              <a:bodyPr/>
              <a:lstStyle/>
              <a:p>
                <a:endParaRPr lang="en-US"/>
              </a:p>
            </p:txBody>
          </p:sp>
          <p:sp>
            <p:nvSpPr>
              <p:cNvPr id="6294" name="Freeform 60"/>
              <p:cNvSpPr>
                <a:spLocks/>
              </p:cNvSpPr>
              <p:nvPr/>
            </p:nvSpPr>
            <p:spPr bwMode="auto">
              <a:xfrm>
                <a:off x="10756" y="15196"/>
                <a:ext cx="85" cy="58"/>
              </a:xfrm>
              <a:custGeom>
                <a:avLst/>
                <a:gdLst>
                  <a:gd name="T0" fmla="*/ 0 w 85"/>
                  <a:gd name="T1" fmla="*/ 49 h 58"/>
                  <a:gd name="T2" fmla="*/ 25 w 85"/>
                  <a:gd name="T3" fmla="*/ 41 h 58"/>
                  <a:gd name="T4" fmla="*/ 68 w 85"/>
                  <a:gd name="T5" fmla="*/ 0 h 58"/>
                  <a:gd name="T6" fmla="*/ 76 w 85"/>
                  <a:gd name="T7" fmla="*/ 8 h 58"/>
                  <a:gd name="T8" fmla="*/ 85 w 85"/>
                  <a:gd name="T9" fmla="*/ 16 h 58"/>
                  <a:gd name="T10" fmla="*/ 76 w 85"/>
                  <a:gd name="T11" fmla="*/ 41 h 58"/>
                  <a:gd name="T12" fmla="*/ 68 w 85"/>
                  <a:gd name="T13" fmla="*/ 58 h 58"/>
                  <a:gd name="T14" fmla="*/ 51 w 85"/>
                  <a:gd name="T15" fmla="*/ 58 h 58"/>
                  <a:gd name="T16" fmla="*/ 34 w 85"/>
                  <a:gd name="T17" fmla="*/ 58 h 58"/>
                  <a:gd name="T18" fmla="*/ 0 w 85"/>
                  <a:gd name="T19" fmla="*/ 58 h 58"/>
                  <a:gd name="T20" fmla="*/ 0 w 85"/>
                  <a:gd name="T21" fmla="*/ 49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5" h="58">
                    <a:moveTo>
                      <a:pt x="0" y="49"/>
                    </a:moveTo>
                    <a:lnTo>
                      <a:pt x="25" y="41"/>
                    </a:lnTo>
                    <a:lnTo>
                      <a:pt x="68" y="0"/>
                    </a:lnTo>
                    <a:lnTo>
                      <a:pt x="76" y="8"/>
                    </a:lnTo>
                    <a:lnTo>
                      <a:pt x="85" y="16"/>
                    </a:lnTo>
                    <a:lnTo>
                      <a:pt x="76" y="41"/>
                    </a:lnTo>
                    <a:lnTo>
                      <a:pt x="68" y="58"/>
                    </a:lnTo>
                    <a:lnTo>
                      <a:pt x="51" y="58"/>
                    </a:lnTo>
                    <a:lnTo>
                      <a:pt x="34" y="58"/>
                    </a:lnTo>
                    <a:lnTo>
                      <a:pt x="0" y="58"/>
                    </a:lnTo>
                    <a:lnTo>
                      <a:pt x="0" y="49"/>
                    </a:lnTo>
                    <a:close/>
                  </a:path>
                </a:pathLst>
              </a:custGeom>
              <a:solidFill>
                <a:srgbClr val="000000"/>
              </a:solidFill>
              <a:ln w="5080">
                <a:solidFill>
                  <a:srgbClr val="000000"/>
                </a:solidFill>
                <a:round/>
                <a:headEnd/>
                <a:tailEnd/>
              </a:ln>
            </p:spPr>
            <p:txBody>
              <a:bodyPr/>
              <a:lstStyle/>
              <a:p>
                <a:endParaRPr lang="en-US"/>
              </a:p>
            </p:txBody>
          </p:sp>
          <p:sp>
            <p:nvSpPr>
              <p:cNvPr id="6295" name="Freeform 61"/>
              <p:cNvSpPr>
                <a:spLocks/>
              </p:cNvSpPr>
              <p:nvPr/>
            </p:nvSpPr>
            <p:spPr bwMode="auto">
              <a:xfrm>
                <a:off x="10272" y="15196"/>
                <a:ext cx="8" cy="41"/>
              </a:xfrm>
              <a:custGeom>
                <a:avLst/>
                <a:gdLst>
                  <a:gd name="T0" fmla="*/ 0 w 8"/>
                  <a:gd name="T1" fmla="*/ 0 h 41"/>
                  <a:gd name="T2" fmla="*/ 0 w 8"/>
                  <a:gd name="T3" fmla="*/ 0 h 41"/>
                  <a:gd name="T4" fmla="*/ 8 w 8"/>
                  <a:gd name="T5" fmla="*/ 8 h 41"/>
                  <a:gd name="T6" fmla="*/ 8 w 8"/>
                  <a:gd name="T7" fmla="*/ 16 h 41"/>
                  <a:gd name="T8" fmla="*/ 8 w 8"/>
                  <a:gd name="T9" fmla="*/ 33 h 41"/>
                  <a:gd name="T10" fmla="*/ 0 w 8"/>
                  <a:gd name="T11" fmla="*/ 41 h 41"/>
                  <a:gd name="T12" fmla="*/ 0 w 8"/>
                  <a:gd name="T13" fmla="*/ 0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1">
                    <a:moveTo>
                      <a:pt x="0" y="0"/>
                    </a:moveTo>
                    <a:lnTo>
                      <a:pt x="0" y="0"/>
                    </a:lnTo>
                    <a:lnTo>
                      <a:pt x="8" y="8"/>
                    </a:lnTo>
                    <a:lnTo>
                      <a:pt x="8" y="16"/>
                    </a:lnTo>
                    <a:lnTo>
                      <a:pt x="8" y="33"/>
                    </a:lnTo>
                    <a:lnTo>
                      <a:pt x="0" y="41"/>
                    </a:lnTo>
                    <a:lnTo>
                      <a:pt x="0" y="0"/>
                    </a:lnTo>
                    <a:close/>
                  </a:path>
                </a:pathLst>
              </a:custGeom>
              <a:solidFill>
                <a:srgbClr val="FF9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6" name="Freeform 62"/>
              <p:cNvSpPr>
                <a:spLocks/>
              </p:cNvSpPr>
              <p:nvPr/>
            </p:nvSpPr>
            <p:spPr bwMode="auto">
              <a:xfrm>
                <a:off x="10594" y="15163"/>
                <a:ext cx="94" cy="49"/>
              </a:xfrm>
              <a:custGeom>
                <a:avLst/>
                <a:gdLst>
                  <a:gd name="T0" fmla="*/ 0 w 94"/>
                  <a:gd name="T1" fmla="*/ 41 h 49"/>
                  <a:gd name="T2" fmla="*/ 0 w 94"/>
                  <a:gd name="T3" fmla="*/ 25 h 49"/>
                  <a:gd name="T4" fmla="*/ 9 w 94"/>
                  <a:gd name="T5" fmla="*/ 16 h 49"/>
                  <a:gd name="T6" fmla="*/ 26 w 94"/>
                  <a:gd name="T7" fmla="*/ 0 h 49"/>
                  <a:gd name="T8" fmla="*/ 26 w 94"/>
                  <a:gd name="T9" fmla="*/ 0 h 49"/>
                  <a:gd name="T10" fmla="*/ 43 w 94"/>
                  <a:gd name="T11" fmla="*/ 0 h 49"/>
                  <a:gd name="T12" fmla="*/ 51 w 94"/>
                  <a:gd name="T13" fmla="*/ 8 h 49"/>
                  <a:gd name="T14" fmla="*/ 43 w 94"/>
                  <a:gd name="T15" fmla="*/ 8 h 49"/>
                  <a:gd name="T16" fmla="*/ 26 w 94"/>
                  <a:gd name="T17" fmla="*/ 16 h 49"/>
                  <a:gd name="T18" fmla="*/ 26 w 94"/>
                  <a:gd name="T19" fmla="*/ 25 h 49"/>
                  <a:gd name="T20" fmla="*/ 26 w 94"/>
                  <a:gd name="T21" fmla="*/ 33 h 49"/>
                  <a:gd name="T22" fmla="*/ 43 w 94"/>
                  <a:gd name="T23" fmla="*/ 33 h 49"/>
                  <a:gd name="T24" fmla="*/ 60 w 94"/>
                  <a:gd name="T25" fmla="*/ 25 h 49"/>
                  <a:gd name="T26" fmla="*/ 85 w 94"/>
                  <a:gd name="T27" fmla="*/ 0 h 49"/>
                  <a:gd name="T28" fmla="*/ 94 w 94"/>
                  <a:gd name="T29" fmla="*/ 0 h 49"/>
                  <a:gd name="T30" fmla="*/ 94 w 94"/>
                  <a:gd name="T31" fmla="*/ 8 h 49"/>
                  <a:gd name="T32" fmla="*/ 94 w 94"/>
                  <a:gd name="T33" fmla="*/ 8 h 49"/>
                  <a:gd name="T34" fmla="*/ 85 w 94"/>
                  <a:gd name="T35" fmla="*/ 25 h 49"/>
                  <a:gd name="T36" fmla="*/ 77 w 94"/>
                  <a:gd name="T37" fmla="*/ 41 h 49"/>
                  <a:gd name="T38" fmla="*/ 60 w 94"/>
                  <a:gd name="T39" fmla="*/ 49 h 49"/>
                  <a:gd name="T40" fmla="*/ 43 w 94"/>
                  <a:gd name="T41" fmla="*/ 49 h 49"/>
                  <a:gd name="T42" fmla="*/ 17 w 94"/>
                  <a:gd name="T43" fmla="*/ 49 h 49"/>
                  <a:gd name="T44" fmla="*/ 0 w 94"/>
                  <a:gd name="T45" fmla="*/ 41 h 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4" h="49">
                    <a:moveTo>
                      <a:pt x="0" y="41"/>
                    </a:moveTo>
                    <a:lnTo>
                      <a:pt x="0" y="25"/>
                    </a:lnTo>
                    <a:lnTo>
                      <a:pt x="9" y="16"/>
                    </a:lnTo>
                    <a:lnTo>
                      <a:pt x="26" y="0"/>
                    </a:lnTo>
                    <a:lnTo>
                      <a:pt x="43" y="0"/>
                    </a:lnTo>
                    <a:lnTo>
                      <a:pt x="51" y="8"/>
                    </a:lnTo>
                    <a:lnTo>
                      <a:pt x="43" y="8"/>
                    </a:lnTo>
                    <a:lnTo>
                      <a:pt x="26" y="16"/>
                    </a:lnTo>
                    <a:lnTo>
                      <a:pt x="26" y="25"/>
                    </a:lnTo>
                    <a:lnTo>
                      <a:pt x="26" y="33"/>
                    </a:lnTo>
                    <a:lnTo>
                      <a:pt x="43" y="33"/>
                    </a:lnTo>
                    <a:lnTo>
                      <a:pt x="60" y="25"/>
                    </a:lnTo>
                    <a:lnTo>
                      <a:pt x="85" y="0"/>
                    </a:lnTo>
                    <a:lnTo>
                      <a:pt x="94" y="0"/>
                    </a:lnTo>
                    <a:lnTo>
                      <a:pt x="94" y="8"/>
                    </a:lnTo>
                    <a:lnTo>
                      <a:pt x="85" y="25"/>
                    </a:lnTo>
                    <a:lnTo>
                      <a:pt x="77" y="41"/>
                    </a:lnTo>
                    <a:lnTo>
                      <a:pt x="60" y="49"/>
                    </a:lnTo>
                    <a:lnTo>
                      <a:pt x="43" y="49"/>
                    </a:lnTo>
                    <a:lnTo>
                      <a:pt x="17" y="49"/>
                    </a:lnTo>
                    <a:lnTo>
                      <a:pt x="0" y="41"/>
                    </a:lnTo>
                    <a:close/>
                  </a:path>
                </a:pathLst>
              </a:custGeom>
              <a:solidFill>
                <a:srgbClr val="000000"/>
              </a:solidFill>
              <a:ln w="5080">
                <a:solidFill>
                  <a:srgbClr val="000000"/>
                </a:solidFill>
                <a:round/>
                <a:headEnd/>
                <a:tailEnd/>
              </a:ln>
            </p:spPr>
            <p:txBody>
              <a:bodyPr/>
              <a:lstStyle/>
              <a:p>
                <a:endParaRPr lang="en-US"/>
              </a:p>
            </p:txBody>
          </p:sp>
          <p:sp>
            <p:nvSpPr>
              <p:cNvPr id="6297" name="Freeform 63"/>
              <p:cNvSpPr>
                <a:spLocks/>
              </p:cNvSpPr>
              <p:nvPr/>
            </p:nvSpPr>
            <p:spPr bwMode="auto">
              <a:xfrm>
                <a:off x="10892" y="15188"/>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000000"/>
              </a:solidFill>
              <a:ln w="5080">
                <a:solidFill>
                  <a:srgbClr val="000000"/>
                </a:solidFill>
                <a:round/>
                <a:headEnd/>
                <a:tailEnd/>
              </a:ln>
            </p:spPr>
            <p:txBody>
              <a:bodyPr/>
              <a:lstStyle/>
              <a:p>
                <a:endParaRPr lang="en-US"/>
              </a:p>
            </p:txBody>
          </p:sp>
          <p:sp>
            <p:nvSpPr>
              <p:cNvPr id="6298" name="Freeform 64"/>
              <p:cNvSpPr>
                <a:spLocks/>
              </p:cNvSpPr>
              <p:nvPr/>
            </p:nvSpPr>
            <p:spPr bwMode="auto">
              <a:xfrm>
                <a:off x="10654" y="15105"/>
                <a:ext cx="59" cy="50"/>
              </a:xfrm>
              <a:custGeom>
                <a:avLst/>
                <a:gdLst>
                  <a:gd name="T0" fmla="*/ 0 w 59"/>
                  <a:gd name="T1" fmla="*/ 25 h 50"/>
                  <a:gd name="T2" fmla="*/ 0 w 59"/>
                  <a:gd name="T3" fmla="*/ 17 h 50"/>
                  <a:gd name="T4" fmla="*/ 8 w 59"/>
                  <a:gd name="T5" fmla="*/ 0 h 50"/>
                  <a:gd name="T6" fmla="*/ 17 w 59"/>
                  <a:gd name="T7" fmla="*/ 0 h 50"/>
                  <a:gd name="T8" fmla="*/ 17 w 59"/>
                  <a:gd name="T9" fmla="*/ 9 h 50"/>
                  <a:gd name="T10" fmla="*/ 17 w 59"/>
                  <a:gd name="T11" fmla="*/ 17 h 50"/>
                  <a:gd name="T12" fmla="*/ 17 w 59"/>
                  <a:gd name="T13" fmla="*/ 25 h 50"/>
                  <a:gd name="T14" fmla="*/ 17 w 59"/>
                  <a:gd name="T15" fmla="*/ 33 h 50"/>
                  <a:gd name="T16" fmla="*/ 25 w 59"/>
                  <a:gd name="T17" fmla="*/ 33 h 50"/>
                  <a:gd name="T18" fmla="*/ 34 w 59"/>
                  <a:gd name="T19" fmla="*/ 25 h 50"/>
                  <a:gd name="T20" fmla="*/ 42 w 59"/>
                  <a:gd name="T21" fmla="*/ 17 h 50"/>
                  <a:gd name="T22" fmla="*/ 51 w 59"/>
                  <a:gd name="T23" fmla="*/ 17 h 50"/>
                  <a:gd name="T24" fmla="*/ 59 w 59"/>
                  <a:gd name="T25" fmla="*/ 25 h 50"/>
                  <a:gd name="T26" fmla="*/ 51 w 59"/>
                  <a:gd name="T27" fmla="*/ 33 h 50"/>
                  <a:gd name="T28" fmla="*/ 42 w 59"/>
                  <a:gd name="T29" fmla="*/ 41 h 50"/>
                  <a:gd name="T30" fmla="*/ 17 w 59"/>
                  <a:gd name="T31" fmla="*/ 50 h 50"/>
                  <a:gd name="T32" fmla="*/ 8 w 59"/>
                  <a:gd name="T33" fmla="*/ 50 h 50"/>
                  <a:gd name="T34" fmla="*/ 8 w 59"/>
                  <a:gd name="T35" fmla="*/ 41 h 50"/>
                  <a:gd name="T36" fmla="*/ 0 w 59"/>
                  <a:gd name="T37" fmla="*/ 25 h 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 h="50">
                    <a:moveTo>
                      <a:pt x="0" y="25"/>
                    </a:moveTo>
                    <a:lnTo>
                      <a:pt x="0" y="17"/>
                    </a:lnTo>
                    <a:lnTo>
                      <a:pt x="8" y="0"/>
                    </a:lnTo>
                    <a:lnTo>
                      <a:pt x="17" y="0"/>
                    </a:lnTo>
                    <a:lnTo>
                      <a:pt x="17" y="9"/>
                    </a:lnTo>
                    <a:lnTo>
                      <a:pt x="17" y="17"/>
                    </a:lnTo>
                    <a:lnTo>
                      <a:pt x="17" y="25"/>
                    </a:lnTo>
                    <a:lnTo>
                      <a:pt x="17" y="33"/>
                    </a:lnTo>
                    <a:lnTo>
                      <a:pt x="25" y="33"/>
                    </a:lnTo>
                    <a:lnTo>
                      <a:pt x="34" y="25"/>
                    </a:lnTo>
                    <a:lnTo>
                      <a:pt x="42" y="17"/>
                    </a:lnTo>
                    <a:lnTo>
                      <a:pt x="51" y="17"/>
                    </a:lnTo>
                    <a:lnTo>
                      <a:pt x="59" y="25"/>
                    </a:lnTo>
                    <a:lnTo>
                      <a:pt x="51" y="33"/>
                    </a:lnTo>
                    <a:lnTo>
                      <a:pt x="42" y="41"/>
                    </a:lnTo>
                    <a:lnTo>
                      <a:pt x="17" y="50"/>
                    </a:lnTo>
                    <a:lnTo>
                      <a:pt x="8" y="50"/>
                    </a:lnTo>
                    <a:lnTo>
                      <a:pt x="8" y="41"/>
                    </a:lnTo>
                    <a:lnTo>
                      <a:pt x="0" y="25"/>
                    </a:lnTo>
                    <a:close/>
                  </a:path>
                </a:pathLst>
              </a:custGeom>
              <a:solidFill>
                <a:srgbClr val="000000"/>
              </a:solidFill>
              <a:ln w="5080">
                <a:solidFill>
                  <a:srgbClr val="000000"/>
                </a:solidFill>
                <a:round/>
                <a:headEnd/>
                <a:tailEnd/>
              </a:ln>
            </p:spPr>
            <p:txBody>
              <a:bodyPr/>
              <a:lstStyle/>
              <a:p>
                <a:endParaRPr lang="en-US"/>
              </a:p>
            </p:txBody>
          </p:sp>
          <p:sp>
            <p:nvSpPr>
              <p:cNvPr id="6299" name="Freeform 65"/>
              <p:cNvSpPr>
                <a:spLocks/>
              </p:cNvSpPr>
              <p:nvPr/>
            </p:nvSpPr>
            <p:spPr bwMode="auto">
              <a:xfrm>
                <a:off x="10357" y="15130"/>
                <a:ext cx="25" cy="16"/>
              </a:xfrm>
              <a:custGeom>
                <a:avLst/>
                <a:gdLst>
                  <a:gd name="T0" fmla="*/ 0 w 25"/>
                  <a:gd name="T1" fmla="*/ 8 h 16"/>
                  <a:gd name="T2" fmla="*/ 0 w 25"/>
                  <a:gd name="T3" fmla="*/ 0 h 16"/>
                  <a:gd name="T4" fmla="*/ 8 w 25"/>
                  <a:gd name="T5" fmla="*/ 0 h 16"/>
                  <a:gd name="T6" fmla="*/ 25 w 25"/>
                  <a:gd name="T7" fmla="*/ 0 h 16"/>
                  <a:gd name="T8" fmla="*/ 25 w 25"/>
                  <a:gd name="T9" fmla="*/ 8 h 16"/>
                  <a:gd name="T10" fmla="*/ 17 w 25"/>
                  <a:gd name="T11" fmla="*/ 16 h 16"/>
                  <a:gd name="T12" fmla="*/ 8 w 25"/>
                  <a:gd name="T13" fmla="*/ 16 h 16"/>
                  <a:gd name="T14" fmla="*/ 0 w 25"/>
                  <a:gd name="T15" fmla="*/ 8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 h="16">
                    <a:moveTo>
                      <a:pt x="0" y="8"/>
                    </a:moveTo>
                    <a:lnTo>
                      <a:pt x="0" y="0"/>
                    </a:lnTo>
                    <a:lnTo>
                      <a:pt x="8" y="0"/>
                    </a:lnTo>
                    <a:lnTo>
                      <a:pt x="25" y="0"/>
                    </a:lnTo>
                    <a:lnTo>
                      <a:pt x="25" y="8"/>
                    </a:lnTo>
                    <a:lnTo>
                      <a:pt x="17" y="16"/>
                    </a:lnTo>
                    <a:lnTo>
                      <a:pt x="8" y="16"/>
                    </a:lnTo>
                    <a:lnTo>
                      <a:pt x="0" y="8"/>
                    </a:lnTo>
                    <a:close/>
                  </a:path>
                </a:pathLst>
              </a:custGeom>
              <a:solidFill>
                <a:srgbClr val="FF9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0" name="Freeform 66"/>
              <p:cNvSpPr>
                <a:spLocks/>
              </p:cNvSpPr>
              <p:nvPr/>
            </p:nvSpPr>
            <p:spPr bwMode="auto">
              <a:xfrm>
                <a:off x="10476" y="14042"/>
                <a:ext cx="458" cy="1080"/>
              </a:xfrm>
              <a:custGeom>
                <a:avLst/>
                <a:gdLst>
                  <a:gd name="T0" fmla="*/ 0 w 458"/>
                  <a:gd name="T1" fmla="*/ 1072 h 1080"/>
                  <a:gd name="T2" fmla="*/ 33 w 458"/>
                  <a:gd name="T3" fmla="*/ 1055 h 1080"/>
                  <a:gd name="T4" fmla="*/ 76 w 458"/>
                  <a:gd name="T5" fmla="*/ 1039 h 1080"/>
                  <a:gd name="T6" fmla="*/ 118 w 458"/>
                  <a:gd name="T7" fmla="*/ 1014 h 1080"/>
                  <a:gd name="T8" fmla="*/ 152 w 458"/>
                  <a:gd name="T9" fmla="*/ 989 h 1080"/>
                  <a:gd name="T10" fmla="*/ 186 w 458"/>
                  <a:gd name="T11" fmla="*/ 964 h 1080"/>
                  <a:gd name="T12" fmla="*/ 220 w 458"/>
                  <a:gd name="T13" fmla="*/ 931 h 1080"/>
                  <a:gd name="T14" fmla="*/ 246 w 458"/>
                  <a:gd name="T15" fmla="*/ 890 h 1080"/>
                  <a:gd name="T16" fmla="*/ 263 w 458"/>
                  <a:gd name="T17" fmla="*/ 857 h 1080"/>
                  <a:gd name="T18" fmla="*/ 280 w 458"/>
                  <a:gd name="T19" fmla="*/ 816 h 1080"/>
                  <a:gd name="T20" fmla="*/ 297 w 458"/>
                  <a:gd name="T21" fmla="*/ 750 h 1080"/>
                  <a:gd name="T22" fmla="*/ 305 w 458"/>
                  <a:gd name="T23" fmla="*/ 676 h 1080"/>
                  <a:gd name="T24" fmla="*/ 305 w 458"/>
                  <a:gd name="T25" fmla="*/ 536 h 1080"/>
                  <a:gd name="T26" fmla="*/ 441 w 458"/>
                  <a:gd name="T27" fmla="*/ 536 h 1080"/>
                  <a:gd name="T28" fmla="*/ 450 w 458"/>
                  <a:gd name="T29" fmla="*/ 519 h 1080"/>
                  <a:gd name="T30" fmla="*/ 450 w 458"/>
                  <a:gd name="T31" fmla="*/ 49 h 1080"/>
                  <a:gd name="T32" fmla="*/ 450 w 458"/>
                  <a:gd name="T33" fmla="*/ 0 h 1080"/>
                  <a:gd name="T34" fmla="*/ 458 w 458"/>
                  <a:gd name="T35" fmla="*/ 0 h 1080"/>
                  <a:gd name="T36" fmla="*/ 458 w 458"/>
                  <a:gd name="T37" fmla="*/ 99 h 1080"/>
                  <a:gd name="T38" fmla="*/ 458 w 458"/>
                  <a:gd name="T39" fmla="*/ 544 h 1080"/>
                  <a:gd name="T40" fmla="*/ 390 w 458"/>
                  <a:gd name="T41" fmla="*/ 552 h 1080"/>
                  <a:gd name="T42" fmla="*/ 331 w 458"/>
                  <a:gd name="T43" fmla="*/ 552 h 1080"/>
                  <a:gd name="T44" fmla="*/ 331 w 458"/>
                  <a:gd name="T45" fmla="*/ 560 h 1080"/>
                  <a:gd name="T46" fmla="*/ 331 w 458"/>
                  <a:gd name="T47" fmla="*/ 651 h 1080"/>
                  <a:gd name="T48" fmla="*/ 322 w 458"/>
                  <a:gd name="T49" fmla="*/ 742 h 1080"/>
                  <a:gd name="T50" fmla="*/ 305 w 458"/>
                  <a:gd name="T51" fmla="*/ 791 h 1080"/>
                  <a:gd name="T52" fmla="*/ 288 w 458"/>
                  <a:gd name="T53" fmla="*/ 832 h 1080"/>
                  <a:gd name="T54" fmla="*/ 271 w 458"/>
                  <a:gd name="T55" fmla="*/ 874 h 1080"/>
                  <a:gd name="T56" fmla="*/ 254 w 458"/>
                  <a:gd name="T57" fmla="*/ 915 h 1080"/>
                  <a:gd name="T58" fmla="*/ 203 w 458"/>
                  <a:gd name="T59" fmla="*/ 973 h 1080"/>
                  <a:gd name="T60" fmla="*/ 144 w 458"/>
                  <a:gd name="T61" fmla="*/ 1022 h 1080"/>
                  <a:gd name="T62" fmla="*/ 110 w 458"/>
                  <a:gd name="T63" fmla="*/ 1039 h 1080"/>
                  <a:gd name="T64" fmla="*/ 76 w 458"/>
                  <a:gd name="T65" fmla="*/ 1055 h 1080"/>
                  <a:gd name="T66" fmla="*/ 42 w 458"/>
                  <a:gd name="T67" fmla="*/ 1072 h 1080"/>
                  <a:gd name="T68" fmla="*/ 8 w 458"/>
                  <a:gd name="T69" fmla="*/ 1080 h 1080"/>
                  <a:gd name="T70" fmla="*/ 0 w 458"/>
                  <a:gd name="T71" fmla="*/ 1072 h 10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58" h="1080">
                    <a:moveTo>
                      <a:pt x="0" y="1072"/>
                    </a:moveTo>
                    <a:lnTo>
                      <a:pt x="33" y="1055"/>
                    </a:lnTo>
                    <a:lnTo>
                      <a:pt x="76" y="1039"/>
                    </a:lnTo>
                    <a:lnTo>
                      <a:pt x="118" y="1014"/>
                    </a:lnTo>
                    <a:lnTo>
                      <a:pt x="152" y="989"/>
                    </a:lnTo>
                    <a:lnTo>
                      <a:pt x="186" y="964"/>
                    </a:lnTo>
                    <a:lnTo>
                      <a:pt x="220" y="931"/>
                    </a:lnTo>
                    <a:lnTo>
                      <a:pt x="246" y="890"/>
                    </a:lnTo>
                    <a:lnTo>
                      <a:pt x="263" y="857"/>
                    </a:lnTo>
                    <a:lnTo>
                      <a:pt x="280" y="816"/>
                    </a:lnTo>
                    <a:lnTo>
                      <a:pt x="297" y="750"/>
                    </a:lnTo>
                    <a:lnTo>
                      <a:pt x="305" y="676"/>
                    </a:lnTo>
                    <a:lnTo>
                      <a:pt x="305" y="536"/>
                    </a:lnTo>
                    <a:lnTo>
                      <a:pt x="441" y="536"/>
                    </a:lnTo>
                    <a:lnTo>
                      <a:pt x="450" y="519"/>
                    </a:lnTo>
                    <a:lnTo>
                      <a:pt x="450" y="49"/>
                    </a:lnTo>
                    <a:lnTo>
                      <a:pt x="450" y="0"/>
                    </a:lnTo>
                    <a:lnTo>
                      <a:pt x="458" y="0"/>
                    </a:lnTo>
                    <a:lnTo>
                      <a:pt x="458" y="99"/>
                    </a:lnTo>
                    <a:lnTo>
                      <a:pt x="458" y="544"/>
                    </a:lnTo>
                    <a:lnTo>
                      <a:pt x="390" y="552"/>
                    </a:lnTo>
                    <a:lnTo>
                      <a:pt x="331" y="552"/>
                    </a:lnTo>
                    <a:lnTo>
                      <a:pt x="331" y="560"/>
                    </a:lnTo>
                    <a:lnTo>
                      <a:pt x="331" y="651"/>
                    </a:lnTo>
                    <a:lnTo>
                      <a:pt x="322" y="742"/>
                    </a:lnTo>
                    <a:lnTo>
                      <a:pt x="305" y="791"/>
                    </a:lnTo>
                    <a:lnTo>
                      <a:pt x="288" y="832"/>
                    </a:lnTo>
                    <a:lnTo>
                      <a:pt x="271" y="874"/>
                    </a:lnTo>
                    <a:lnTo>
                      <a:pt x="254" y="915"/>
                    </a:lnTo>
                    <a:lnTo>
                      <a:pt x="203" y="973"/>
                    </a:lnTo>
                    <a:lnTo>
                      <a:pt x="144" y="1022"/>
                    </a:lnTo>
                    <a:lnTo>
                      <a:pt x="110" y="1039"/>
                    </a:lnTo>
                    <a:lnTo>
                      <a:pt x="76" y="1055"/>
                    </a:lnTo>
                    <a:lnTo>
                      <a:pt x="42" y="1072"/>
                    </a:lnTo>
                    <a:lnTo>
                      <a:pt x="8" y="1080"/>
                    </a:lnTo>
                    <a:lnTo>
                      <a:pt x="0" y="1072"/>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1" name="Freeform 67"/>
              <p:cNvSpPr>
                <a:spLocks/>
              </p:cNvSpPr>
              <p:nvPr/>
            </p:nvSpPr>
            <p:spPr bwMode="auto">
              <a:xfrm>
                <a:off x="10331" y="13984"/>
                <a:ext cx="569" cy="1130"/>
              </a:xfrm>
              <a:custGeom>
                <a:avLst/>
                <a:gdLst>
                  <a:gd name="T0" fmla="*/ 0 w 569"/>
                  <a:gd name="T1" fmla="*/ 1097 h 1130"/>
                  <a:gd name="T2" fmla="*/ 0 w 569"/>
                  <a:gd name="T3" fmla="*/ 1088 h 1130"/>
                  <a:gd name="T4" fmla="*/ 51 w 569"/>
                  <a:gd name="T5" fmla="*/ 1088 h 1130"/>
                  <a:gd name="T6" fmla="*/ 102 w 569"/>
                  <a:gd name="T7" fmla="*/ 1072 h 1130"/>
                  <a:gd name="T8" fmla="*/ 153 w 569"/>
                  <a:gd name="T9" fmla="*/ 1055 h 1130"/>
                  <a:gd name="T10" fmla="*/ 204 w 569"/>
                  <a:gd name="T11" fmla="*/ 1039 h 1130"/>
                  <a:gd name="T12" fmla="*/ 246 w 569"/>
                  <a:gd name="T13" fmla="*/ 1006 h 1130"/>
                  <a:gd name="T14" fmla="*/ 289 w 569"/>
                  <a:gd name="T15" fmla="*/ 981 h 1130"/>
                  <a:gd name="T16" fmla="*/ 323 w 569"/>
                  <a:gd name="T17" fmla="*/ 940 h 1130"/>
                  <a:gd name="T18" fmla="*/ 348 w 569"/>
                  <a:gd name="T19" fmla="*/ 890 h 1130"/>
                  <a:gd name="T20" fmla="*/ 365 w 569"/>
                  <a:gd name="T21" fmla="*/ 849 h 1130"/>
                  <a:gd name="T22" fmla="*/ 382 w 569"/>
                  <a:gd name="T23" fmla="*/ 808 h 1130"/>
                  <a:gd name="T24" fmla="*/ 391 w 569"/>
                  <a:gd name="T25" fmla="*/ 717 h 1130"/>
                  <a:gd name="T26" fmla="*/ 391 w 569"/>
                  <a:gd name="T27" fmla="*/ 544 h 1130"/>
                  <a:gd name="T28" fmla="*/ 535 w 569"/>
                  <a:gd name="T29" fmla="*/ 536 h 1130"/>
                  <a:gd name="T30" fmla="*/ 535 w 569"/>
                  <a:gd name="T31" fmla="*/ 536 h 1130"/>
                  <a:gd name="T32" fmla="*/ 535 w 569"/>
                  <a:gd name="T33" fmla="*/ 264 h 1130"/>
                  <a:gd name="T34" fmla="*/ 544 w 569"/>
                  <a:gd name="T35" fmla="*/ 8 h 1130"/>
                  <a:gd name="T36" fmla="*/ 544 w 569"/>
                  <a:gd name="T37" fmla="*/ 0 h 1130"/>
                  <a:gd name="T38" fmla="*/ 552 w 569"/>
                  <a:gd name="T39" fmla="*/ 0 h 1130"/>
                  <a:gd name="T40" fmla="*/ 561 w 569"/>
                  <a:gd name="T41" fmla="*/ 0 h 1130"/>
                  <a:gd name="T42" fmla="*/ 569 w 569"/>
                  <a:gd name="T43" fmla="*/ 16 h 1130"/>
                  <a:gd name="T44" fmla="*/ 569 w 569"/>
                  <a:gd name="T45" fmla="*/ 25 h 1130"/>
                  <a:gd name="T46" fmla="*/ 569 w 569"/>
                  <a:gd name="T47" fmla="*/ 66 h 1130"/>
                  <a:gd name="T48" fmla="*/ 569 w 569"/>
                  <a:gd name="T49" fmla="*/ 569 h 1130"/>
                  <a:gd name="T50" fmla="*/ 569 w 569"/>
                  <a:gd name="T51" fmla="*/ 577 h 1130"/>
                  <a:gd name="T52" fmla="*/ 433 w 569"/>
                  <a:gd name="T53" fmla="*/ 577 h 1130"/>
                  <a:gd name="T54" fmla="*/ 433 w 569"/>
                  <a:gd name="T55" fmla="*/ 585 h 1130"/>
                  <a:gd name="T56" fmla="*/ 433 w 569"/>
                  <a:gd name="T57" fmla="*/ 651 h 1130"/>
                  <a:gd name="T58" fmla="*/ 433 w 569"/>
                  <a:gd name="T59" fmla="*/ 717 h 1130"/>
                  <a:gd name="T60" fmla="*/ 425 w 569"/>
                  <a:gd name="T61" fmla="*/ 783 h 1130"/>
                  <a:gd name="T62" fmla="*/ 408 w 569"/>
                  <a:gd name="T63" fmla="*/ 849 h 1130"/>
                  <a:gd name="T64" fmla="*/ 382 w 569"/>
                  <a:gd name="T65" fmla="*/ 907 h 1130"/>
                  <a:gd name="T66" fmla="*/ 357 w 569"/>
                  <a:gd name="T67" fmla="*/ 965 h 1130"/>
                  <a:gd name="T68" fmla="*/ 306 w 569"/>
                  <a:gd name="T69" fmla="*/ 1014 h 1130"/>
                  <a:gd name="T70" fmla="*/ 280 w 569"/>
                  <a:gd name="T71" fmla="*/ 1039 h 1130"/>
                  <a:gd name="T72" fmla="*/ 255 w 569"/>
                  <a:gd name="T73" fmla="*/ 1055 h 1130"/>
                  <a:gd name="T74" fmla="*/ 221 w 569"/>
                  <a:gd name="T75" fmla="*/ 1072 h 1130"/>
                  <a:gd name="T76" fmla="*/ 195 w 569"/>
                  <a:gd name="T77" fmla="*/ 1088 h 1130"/>
                  <a:gd name="T78" fmla="*/ 128 w 569"/>
                  <a:gd name="T79" fmla="*/ 1113 h 1130"/>
                  <a:gd name="T80" fmla="*/ 9 w 569"/>
                  <a:gd name="T81" fmla="*/ 1130 h 1130"/>
                  <a:gd name="T82" fmla="*/ 0 w 569"/>
                  <a:gd name="T83" fmla="*/ 1097 h 11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69" h="1130">
                    <a:moveTo>
                      <a:pt x="0" y="1097"/>
                    </a:moveTo>
                    <a:lnTo>
                      <a:pt x="0" y="1088"/>
                    </a:lnTo>
                    <a:lnTo>
                      <a:pt x="51" y="1088"/>
                    </a:lnTo>
                    <a:lnTo>
                      <a:pt x="102" y="1072"/>
                    </a:lnTo>
                    <a:lnTo>
                      <a:pt x="153" y="1055"/>
                    </a:lnTo>
                    <a:lnTo>
                      <a:pt x="204" y="1039"/>
                    </a:lnTo>
                    <a:lnTo>
                      <a:pt x="246" y="1006"/>
                    </a:lnTo>
                    <a:lnTo>
                      <a:pt x="289" y="981"/>
                    </a:lnTo>
                    <a:lnTo>
                      <a:pt x="323" y="940"/>
                    </a:lnTo>
                    <a:lnTo>
                      <a:pt x="348" y="890"/>
                    </a:lnTo>
                    <a:lnTo>
                      <a:pt x="365" y="849"/>
                    </a:lnTo>
                    <a:lnTo>
                      <a:pt x="382" y="808"/>
                    </a:lnTo>
                    <a:lnTo>
                      <a:pt x="391" y="717"/>
                    </a:lnTo>
                    <a:lnTo>
                      <a:pt x="391" y="544"/>
                    </a:lnTo>
                    <a:lnTo>
                      <a:pt x="535" y="536"/>
                    </a:lnTo>
                    <a:lnTo>
                      <a:pt x="535" y="264"/>
                    </a:lnTo>
                    <a:lnTo>
                      <a:pt x="544" y="8"/>
                    </a:lnTo>
                    <a:lnTo>
                      <a:pt x="544" y="0"/>
                    </a:lnTo>
                    <a:lnTo>
                      <a:pt x="552" y="0"/>
                    </a:lnTo>
                    <a:lnTo>
                      <a:pt x="561" y="0"/>
                    </a:lnTo>
                    <a:lnTo>
                      <a:pt x="569" y="16"/>
                    </a:lnTo>
                    <a:lnTo>
                      <a:pt x="569" y="25"/>
                    </a:lnTo>
                    <a:lnTo>
                      <a:pt x="569" y="66"/>
                    </a:lnTo>
                    <a:lnTo>
                      <a:pt x="569" y="569"/>
                    </a:lnTo>
                    <a:lnTo>
                      <a:pt x="569" y="577"/>
                    </a:lnTo>
                    <a:lnTo>
                      <a:pt x="433" y="577"/>
                    </a:lnTo>
                    <a:lnTo>
                      <a:pt x="433" y="585"/>
                    </a:lnTo>
                    <a:lnTo>
                      <a:pt x="433" y="651"/>
                    </a:lnTo>
                    <a:lnTo>
                      <a:pt x="433" y="717"/>
                    </a:lnTo>
                    <a:lnTo>
                      <a:pt x="425" y="783"/>
                    </a:lnTo>
                    <a:lnTo>
                      <a:pt x="408" y="849"/>
                    </a:lnTo>
                    <a:lnTo>
                      <a:pt x="382" y="907"/>
                    </a:lnTo>
                    <a:lnTo>
                      <a:pt x="357" y="965"/>
                    </a:lnTo>
                    <a:lnTo>
                      <a:pt x="306" y="1014"/>
                    </a:lnTo>
                    <a:lnTo>
                      <a:pt x="280" y="1039"/>
                    </a:lnTo>
                    <a:lnTo>
                      <a:pt x="255" y="1055"/>
                    </a:lnTo>
                    <a:lnTo>
                      <a:pt x="221" y="1072"/>
                    </a:lnTo>
                    <a:lnTo>
                      <a:pt x="195" y="1088"/>
                    </a:lnTo>
                    <a:lnTo>
                      <a:pt x="128" y="1113"/>
                    </a:lnTo>
                    <a:lnTo>
                      <a:pt x="9" y="1130"/>
                    </a:lnTo>
                    <a:lnTo>
                      <a:pt x="0" y="1097"/>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2" name="Freeform 68"/>
              <p:cNvSpPr>
                <a:spLocks/>
              </p:cNvSpPr>
              <p:nvPr/>
            </p:nvSpPr>
            <p:spPr bwMode="auto">
              <a:xfrm>
                <a:off x="10212" y="15064"/>
                <a:ext cx="34" cy="33"/>
              </a:xfrm>
              <a:custGeom>
                <a:avLst/>
                <a:gdLst>
                  <a:gd name="T0" fmla="*/ 0 w 34"/>
                  <a:gd name="T1" fmla="*/ 17 h 33"/>
                  <a:gd name="T2" fmla="*/ 0 w 34"/>
                  <a:gd name="T3" fmla="*/ 8 h 33"/>
                  <a:gd name="T4" fmla="*/ 0 w 34"/>
                  <a:gd name="T5" fmla="*/ 0 h 33"/>
                  <a:gd name="T6" fmla="*/ 9 w 34"/>
                  <a:gd name="T7" fmla="*/ 0 h 33"/>
                  <a:gd name="T8" fmla="*/ 17 w 34"/>
                  <a:gd name="T9" fmla="*/ 0 h 33"/>
                  <a:gd name="T10" fmla="*/ 34 w 34"/>
                  <a:gd name="T11" fmla="*/ 33 h 33"/>
                  <a:gd name="T12" fmla="*/ 17 w 34"/>
                  <a:gd name="T13" fmla="*/ 33 h 33"/>
                  <a:gd name="T14" fmla="*/ 0 w 34"/>
                  <a:gd name="T15" fmla="*/ 17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 h="33">
                    <a:moveTo>
                      <a:pt x="0" y="17"/>
                    </a:moveTo>
                    <a:lnTo>
                      <a:pt x="0" y="8"/>
                    </a:lnTo>
                    <a:lnTo>
                      <a:pt x="0" y="0"/>
                    </a:lnTo>
                    <a:lnTo>
                      <a:pt x="9" y="0"/>
                    </a:lnTo>
                    <a:lnTo>
                      <a:pt x="17" y="0"/>
                    </a:lnTo>
                    <a:lnTo>
                      <a:pt x="34" y="33"/>
                    </a:lnTo>
                    <a:lnTo>
                      <a:pt x="17" y="33"/>
                    </a:lnTo>
                    <a:lnTo>
                      <a:pt x="0" y="17"/>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3" name="Freeform 69"/>
              <p:cNvSpPr>
                <a:spLocks/>
              </p:cNvSpPr>
              <p:nvPr/>
            </p:nvSpPr>
            <p:spPr bwMode="auto">
              <a:xfrm>
                <a:off x="10059" y="14907"/>
                <a:ext cx="170" cy="174"/>
              </a:xfrm>
              <a:custGeom>
                <a:avLst/>
                <a:gdLst>
                  <a:gd name="T0" fmla="*/ 0 w 170"/>
                  <a:gd name="T1" fmla="*/ 149 h 174"/>
                  <a:gd name="T2" fmla="*/ 26 w 170"/>
                  <a:gd name="T3" fmla="*/ 132 h 174"/>
                  <a:gd name="T4" fmla="*/ 43 w 170"/>
                  <a:gd name="T5" fmla="*/ 132 h 174"/>
                  <a:gd name="T6" fmla="*/ 60 w 170"/>
                  <a:gd name="T7" fmla="*/ 141 h 174"/>
                  <a:gd name="T8" fmla="*/ 77 w 170"/>
                  <a:gd name="T9" fmla="*/ 141 h 174"/>
                  <a:gd name="T10" fmla="*/ 85 w 170"/>
                  <a:gd name="T11" fmla="*/ 141 h 174"/>
                  <a:gd name="T12" fmla="*/ 94 w 170"/>
                  <a:gd name="T13" fmla="*/ 141 h 174"/>
                  <a:gd name="T14" fmla="*/ 102 w 170"/>
                  <a:gd name="T15" fmla="*/ 132 h 174"/>
                  <a:gd name="T16" fmla="*/ 102 w 170"/>
                  <a:gd name="T17" fmla="*/ 132 h 174"/>
                  <a:gd name="T18" fmla="*/ 60 w 170"/>
                  <a:gd name="T19" fmla="*/ 116 h 174"/>
                  <a:gd name="T20" fmla="*/ 51 w 170"/>
                  <a:gd name="T21" fmla="*/ 99 h 174"/>
                  <a:gd name="T22" fmla="*/ 43 w 170"/>
                  <a:gd name="T23" fmla="*/ 83 h 174"/>
                  <a:gd name="T24" fmla="*/ 26 w 170"/>
                  <a:gd name="T25" fmla="*/ 33 h 174"/>
                  <a:gd name="T26" fmla="*/ 51 w 170"/>
                  <a:gd name="T27" fmla="*/ 33 h 174"/>
                  <a:gd name="T28" fmla="*/ 68 w 170"/>
                  <a:gd name="T29" fmla="*/ 42 h 174"/>
                  <a:gd name="T30" fmla="*/ 85 w 170"/>
                  <a:gd name="T31" fmla="*/ 50 h 174"/>
                  <a:gd name="T32" fmla="*/ 102 w 170"/>
                  <a:gd name="T33" fmla="*/ 66 h 174"/>
                  <a:gd name="T34" fmla="*/ 111 w 170"/>
                  <a:gd name="T35" fmla="*/ 75 h 174"/>
                  <a:gd name="T36" fmla="*/ 119 w 170"/>
                  <a:gd name="T37" fmla="*/ 91 h 174"/>
                  <a:gd name="T38" fmla="*/ 119 w 170"/>
                  <a:gd name="T39" fmla="*/ 99 h 174"/>
                  <a:gd name="T40" fmla="*/ 128 w 170"/>
                  <a:gd name="T41" fmla="*/ 108 h 174"/>
                  <a:gd name="T42" fmla="*/ 136 w 170"/>
                  <a:gd name="T43" fmla="*/ 108 h 174"/>
                  <a:gd name="T44" fmla="*/ 128 w 170"/>
                  <a:gd name="T45" fmla="*/ 75 h 174"/>
                  <a:gd name="T46" fmla="*/ 128 w 170"/>
                  <a:gd name="T47" fmla="*/ 50 h 174"/>
                  <a:gd name="T48" fmla="*/ 136 w 170"/>
                  <a:gd name="T49" fmla="*/ 17 h 174"/>
                  <a:gd name="T50" fmla="*/ 153 w 170"/>
                  <a:gd name="T51" fmla="*/ 0 h 174"/>
                  <a:gd name="T52" fmla="*/ 162 w 170"/>
                  <a:gd name="T53" fmla="*/ 9 h 174"/>
                  <a:gd name="T54" fmla="*/ 170 w 170"/>
                  <a:gd name="T55" fmla="*/ 25 h 174"/>
                  <a:gd name="T56" fmla="*/ 170 w 170"/>
                  <a:gd name="T57" fmla="*/ 50 h 174"/>
                  <a:gd name="T58" fmla="*/ 162 w 170"/>
                  <a:gd name="T59" fmla="*/ 108 h 174"/>
                  <a:gd name="T60" fmla="*/ 162 w 170"/>
                  <a:gd name="T61" fmla="*/ 124 h 174"/>
                  <a:gd name="T62" fmla="*/ 153 w 170"/>
                  <a:gd name="T63" fmla="*/ 141 h 174"/>
                  <a:gd name="T64" fmla="*/ 145 w 170"/>
                  <a:gd name="T65" fmla="*/ 141 h 174"/>
                  <a:gd name="T66" fmla="*/ 136 w 170"/>
                  <a:gd name="T67" fmla="*/ 141 h 174"/>
                  <a:gd name="T68" fmla="*/ 128 w 170"/>
                  <a:gd name="T69" fmla="*/ 141 h 174"/>
                  <a:gd name="T70" fmla="*/ 128 w 170"/>
                  <a:gd name="T71" fmla="*/ 157 h 174"/>
                  <a:gd name="T72" fmla="*/ 128 w 170"/>
                  <a:gd name="T73" fmla="*/ 165 h 174"/>
                  <a:gd name="T74" fmla="*/ 77 w 170"/>
                  <a:gd name="T75" fmla="*/ 174 h 174"/>
                  <a:gd name="T76" fmla="*/ 60 w 170"/>
                  <a:gd name="T77" fmla="*/ 174 h 174"/>
                  <a:gd name="T78" fmla="*/ 34 w 170"/>
                  <a:gd name="T79" fmla="*/ 174 h 174"/>
                  <a:gd name="T80" fmla="*/ 0 w 170"/>
                  <a:gd name="T81" fmla="*/ 149 h 17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70" h="174">
                    <a:moveTo>
                      <a:pt x="0" y="149"/>
                    </a:moveTo>
                    <a:lnTo>
                      <a:pt x="26" y="132"/>
                    </a:lnTo>
                    <a:lnTo>
                      <a:pt x="43" y="132"/>
                    </a:lnTo>
                    <a:lnTo>
                      <a:pt x="60" y="141"/>
                    </a:lnTo>
                    <a:lnTo>
                      <a:pt x="77" y="141"/>
                    </a:lnTo>
                    <a:lnTo>
                      <a:pt x="85" y="141"/>
                    </a:lnTo>
                    <a:lnTo>
                      <a:pt x="94" y="141"/>
                    </a:lnTo>
                    <a:lnTo>
                      <a:pt x="102" y="132"/>
                    </a:lnTo>
                    <a:lnTo>
                      <a:pt x="60" y="116"/>
                    </a:lnTo>
                    <a:lnTo>
                      <a:pt x="51" y="99"/>
                    </a:lnTo>
                    <a:lnTo>
                      <a:pt x="43" y="83"/>
                    </a:lnTo>
                    <a:lnTo>
                      <a:pt x="26" y="33"/>
                    </a:lnTo>
                    <a:lnTo>
                      <a:pt x="51" y="33"/>
                    </a:lnTo>
                    <a:lnTo>
                      <a:pt x="68" y="42"/>
                    </a:lnTo>
                    <a:lnTo>
                      <a:pt x="85" y="50"/>
                    </a:lnTo>
                    <a:lnTo>
                      <a:pt x="102" y="66"/>
                    </a:lnTo>
                    <a:lnTo>
                      <a:pt x="111" y="75"/>
                    </a:lnTo>
                    <a:lnTo>
                      <a:pt x="119" y="91"/>
                    </a:lnTo>
                    <a:lnTo>
                      <a:pt x="119" y="99"/>
                    </a:lnTo>
                    <a:lnTo>
                      <a:pt x="128" y="108"/>
                    </a:lnTo>
                    <a:lnTo>
                      <a:pt x="136" y="108"/>
                    </a:lnTo>
                    <a:lnTo>
                      <a:pt x="128" y="75"/>
                    </a:lnTo>
                    <a:lnTo>
                      <a:pt x="128" y="50"/>
                    </a:lnTo>
                    <a:lnTo>
                      <a:pt x="136" y="17"/>
                    </a:lnTo>
                    <a:lnTo>
                      <a:pt x="153" y="0"/>
                    </a:lnTo>
                    <a:lnTo>
                      <a:pt x="162" y="9"/>
                    </a:lnTo>
                    <a:lnTo>
                      <a:pt x="170" y="25"/>
                    </a:lnTo>
                    <a:lnTo>
                      <a:pt x="170" y="50"/>
                    </a:lnTo>
                    <a:lnTo>
                      <a:pt x="162" y="108"/>
                    </a:lnTo>
                    <a:lnTo>
                      <a:pt x="162" y="124"/>
                    </a:lnTo>
                    <a:lnTo>
                      <a:pt x="153" y="141"/>
                    </a:lnTo>
                    <a:lnTo>
                      <a:pt x="145" y="141"/>
                    </a:lnTo>
                    <a:lnTo>
                      <a:pt x="136" y="141"/>
                    </a:lnTo>
                    <a:lnTo>
                      <a:pt x="128" y="141"/>
                    </a:lnTo>
                    <a:lnTo>
                      <a:pt x="128" y="157"/>
                    </a:lnTo>
                    <a:lnTo>
                      <a:pt x="128" y="165"/>
                    </a:lnTo>
                    <a:lnTo>
                      <a:pt x="77" y="174"/>
                    </a:lnTo>
                    <a:lnTo>
                      <a:pt x="60" y="174"/>
                    </a:lnTo>
                    <a:lnTo>
                      <a:pt x="34" y="174"/>
                    </a:lnTo>
                    <a:lnTo>
                      <a:pt x="0" y="149"/>
                    </a:lnTo>
                    <a:close/>
                  </a:path>
                </a:pathLst>
              </a:custGeom>
              <a:solidFill>
                <a:srgbClr val="F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4" name="Freeform 70"/>
              <p:cNvSpPr>
                <a:spLocks/>
              </p:cNvSpPr>
              <p:nvPr/>
            </p:nvSpPr>
            <p:spPr bwMode="auto">
              <a:xfrm>
                <a:off x="10764" y="14973"/>
                <a:ext cx="77" cy="75"/>
              </a:xfrm>
              <a:custGeom>
                <a:avLst/>
                <a:gdLst>
                  <a:gd name="T0" fmla="*/ 17 w 77"/>
                  <a:gd name="T1" fmla="*/ 50 h 75"/>
                  <a:gd name="T2" fmla="*/ 0 w 77"/>
                  <a:gd name="T3" fmla="*/ 25 h 75"/>
                  <a:gd name="T4" fmla="*/ 0 w 77"/>
                  <a:gd name="T5" fmla="*/ 9 h 75"/>
                  <a:gd name="T6" fmla="*/ 17 w 77"/>
                  <a:gd name="T7" fmla="*/ 0 h 75"/>
                  <a:gd name="T8" fmla="*/ 26 w 77"/>
                  <a:gd name="T9" fmla="*/ 9 h 75"/>
                  <a:gd name="T10" fmla="*/ 51 w 77"/>
                  <a:gd name="T11" fmla="*/ 25 h 75"/>
                  <a:gd name="T12" fmla="*/ 77 w 77"/>
                  <a:gd name="T13" fmla="*/ 75 h 75"/>
                  <a:gd name="T14" fmla="*/ 77 w 77"/>
                  <a:gd name="T15" fmla="*/ 75 h 75"/>
                  <a:gd name="T16" fmla="*/ 51 w 77"/>
                  <a:gd name="T17" fmla="*/ 58 h 75"/>
                  <a:gd name="T18" fmla="*/ 17 w 77"/>
                  <a:gd name="T19" fmla="*/ 50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 h="75">
                    <a:moveTo>
                      <a:pt x="17" y="50"/>
                    </a:moveTo>
                    <a:lnTo>
                      <a:pt x="0" y="25"/>
                    </a:lnTo>
                    <a:lnTo>
                      <a:pt x="0" y="9"/>
                    </a:lnTo>
                    <a:lnTo>
                      <a:pt x="17" y="0"/>
                    </a:lnTo>
                    <a:lnTo>
                      <a:pt x="26" y="9"/>
                    </a:lnTo>
                    <a:lnTo>
                      <a:pt x="51" y="25"/>
                    </a:lnTo>
                    <a:lnTo>
                      <a:pt x="77" y="75"/>
                    </a:lnTo>
                    <a:lnTo>
                      <a:pt x="51" y="58"/>
                    </a:lnTo>
                    <a:lnTo>
                      <a:pt x="17" y="50"/>
                    </a:lnTo>
                    <a:close/>
                  </a:path>
                </a:pathLst>
              </a:custGeom>
              <a:solidFill>
                <a:srgbClr val="FF9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5" name="Freeform 71"/>
              <p:cNvSpPr>
                <a:spLocks/>
              </p:cNvSpPr>
              <p:nvPr/>
            </p:nvSpPr>
            <p:spPr bwMode="auto">
              <a:xfrm>
                <a:off x="10425" y="14949"/>
                <a:ext cx="34" cy="33"/>
              </a:xfrm>
              <a:custGeom>
                <a:avLst/>
                <a:gdLst>
                  <a:gd name="T0" fmla="*/ 0 w 34"/>
                  <a:gd name="T1" fmla="*/ 8 h 33"/>
                  <a:gd name="T2" fmla="*/ 8 w 34"/>
                  <a:gd name="T3" fmla="*/ 0 h 33"/>
                  <a:gd name="T4" fmla="*/ 17 w 34"/>
                  <a:gd name="T5" fmla="*/ 0 h 33"/>
                  <a:gd name="T6" fmla="*/ 34 w 34"/>
                  <a:gd name="T7" fmla="*/ 24 h 33"/>
                  <a:gd name="T8" fmla="*/ 25 w 34"/>
                  <a:gd name="T9" fmla="*/ 33 h 33"/>
                  <a:gd name="T10" fmla="*/ 8 w 34"/>
                  <a:gd name="T11" fmla="*/ 33 h 33"/>
                  <a:gd name="T12" fmla="*/ 0 w 34"/>
                  <a:gd name="T13" fmla="*/ 8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33">
                    <a:moveTo>
                      <a:pt x="0" y="8"/>
                    </a:moveTo>
                    <a:lnTo>
                      <a:pt x="8" y="0"/>
                    </a:lnTo>
                    <a:lnTo>
                      <a:pt x="17" y="0"/>
                    </a:lnTo>
                    <a:lnTo>
                      <a:pt x="34" y="24"/>
                    </a:lnTo>
                    <a:lnTo>
                      <a:pt x="25" y="33"/>
                    </a:lnTo>
                    <a:lnTo>
                      <a:pt x="8" y="33"/>
                    </a:lnTo>
                    <a:lnTo>
                      <a:pt x="0" y="8"/>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6" name="Freeform 72"/>
              <p:cNvSpPr>
                <a:spLocks/>
              </p:cNvSpPr>
              <p:nvPr/>
            </p:nvSpPr>
            <p:spPr bwMode="auto">
              <a:xfrm>
                <a:off x="10756" y="14462"/>
                <a:ext cx="34" cy="25"/>
              </a:xfrm>
              <a:custGeom>
                <a:avLst/>
                <a:gdLst>
                  <a:gd name="T0" fmla="*/ 0 w 34"/>
                  <a:gd name="T1" fmla="*/ 25 h 25"/>
                  <a:gd name="T2" fmla="*/ 8 w 34"/>
                  <a:gd name="T3" fmla="*/ 8 h 25"/>
                  <a:gd name="T4" fmla="*/ 17 w 34"/>
                  <a:gd name="T5" fmla="*/ 0 h 25"/>
                  <a:gd name="T6" fmla="*/ 25 w 34"/>
                  <a:gd name="T7" fmla="*/ 8 h 25"/>
                  <a:gd name="T8" fmla="*/ 34 w 34"/>
                  <a:gd name="T9" fmla="*/ 17 h 25"/>
                  <a:gd name="T10" fmla="*/ 25 w 34"/>
                  <a:gd name="T11" fmla="*/ 25 h 25"/>
                  <a:gd name="T12" fmla="*/ 17 w 34"/>
                  <a:gd name="T13" fmla="*/ 25 h 25"/>
                  <a:gd name="T14" fmla="*/ 8 w 34"/>
                  <a:gd name="T15" fmla="*/ 25 h 25"/>
                  <a:gd name="T16" fmla="*/ 0 w 34"/>
                  <a:gd name="T17" fmla="*/ 25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25">
                    <a:moveTo>
                      <a:pt x="0" y="25"/>
                    </a:moveTo>
                    <a:lnTo>
                      <a:pt x="8" y="8"/>
                    </a:lnTo>
                    <a:lnTo>
                      <a:pt x="17" y="0"/>
                    </a:lnTo>
                    <a:lnTo>
                      <a:pt x="25" y="8"/>
                    </a:lnTo>
                    <a:lnTo>
                      <a:pt x="34" y="17"/>
                    </a:lnTo>
                    <a:lnTo>
                      <a:pt x="25" y="25"/>
                    </a:lnTo>
                    <a:lnTo>
                      <a:pt x="17" y="25"/>
                    </a:lnTo>
                    <a:lnTo>
                      <a:pt x="8" y="25"/>
                    </a:lnTo>
                    <a:lnTo>
                      <a:pt x="0" y="25"/>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7" name="Freeform 73"/>
              <p:cNvSpPr>
                <a:spLocks/>
              </p:cNvSpPr>
              <p:nvPr/>
            </p:nvSpPr>
            <p:spPr bwMode="auto">
              <a:xfrm>
                <a:off x="10722" y="14380"/>
                <a:ext cx="110" cy="57"/>
              </a:xfrm>
              <a:custGeom>
                <a:avLst/>
                <a:gdLst>
                  <a:gd name="T0" fmla="*/ 0 w 110"/>
                  <a:gd name="T1" fmla="*/ 0 h 57"/>
                  <a:gd name="T2" fmla="*/ 17 w 110"/>
                  <a:gd name="T3" fmla="*/ 8 h 57"/>
                  <a:gd name="T4" fmla="*/ 34 w 110"/>
                  <a:gd name="T5" fmla="*/ 16 h 57"/>
                  <a:gd name="T6" fmla="*/ 59 w 110"/>
                  <a:gd name="T7" fmla="*/ 33 h 57"/>
                  <a:gd name="T8" fmla="*/ 76 w 110"/>
                  <a:gd name="T9" fmla="*/ 16 h 57"/>
                  <a:gd name="T10" fmla="*/ 85 w 110"/>
                  <a:gd name="T11" fmla="*/ 8 h 57"/>
                  <a:gd name="T12" fmla="*/ 93 w 110"/>
                  <a:gd name="T13" fmla="*/ 0 h 57"/>
                  <a:gd name="T14" fmla="*/ 110 w 110"/>
                  <a:gd name="T15" fmla="*/ 0 h 57"/>
                  <a:gd name="T16" fmla="*/ 93 w 110"/>
                  <a:gd name="T17" fmla="*/ 16 h 57"/>
                  <a:gd name="T18" fmla="*/ 85 w 110"/>
                  <a:gd name="T19" fmla="*/ 41 h 57"/>
                  <a:gd name="T20" fmla="*/ 68 w 110"/>
                  <a:gd name="T21" fmla="*/ 57 h 57"/>
                  <a:gd name="T22" fmla="*/ 59 w 110"/>
                  <a:gd name="T23" fmla="*/ 57 h 57"/>
                  <a:gd name="T24" fmla="*/ 42 w 110"/>
                  <a:gd name="T25" fmla="*/ 57 h 57"/>
                  <a:gd name="T26" fmla="*/ 17 w 110"/>
                  <a:gd name="T27" fmla="*/ 33 h 57"/>
                  <a:gd name="T28" fmla="*/ 0 w 110"/>
                  <a:gd name="T29" fmla="*/ 0 h 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0" h="57">
                    <a:moveTo>
                      <a:pt x="0" y="0"/>
                    </a:moveTo>
                    <a:lnTo>
                      <a:pt x="17" y="8"/>
                    </a:lnTo>
                    <a:lnTo>
                      <a:pt x="34" y="16"/>
                    </a:lnTo>
                    <a:lnTo>
                      <a:pt x="59" y="33"/>
                    </a:lnTo>
                    <a:lnTo>
                      <a:pt x="76" y="16"/>
                    </a:lnTo>
                    <a:lnTo>
                      <a:pt x="85" y="8"/>
                    </a:lnTo>
                    <a:lnTo>
                      <a:pt x="93" y="0"/>
                    </a:lnTo>
                    <a:lnTo>
                      <a:pt x="110" y="0"/>
                    </a:lnTo>
                    <a:lnTo>
                      <a:pt x="93" y="16"/>
                    </a:lnTo>
                    <a:lnTo>
                      <a:pt x="85" y="41"/>
                    </a:lnTo>
                    <a:lnTo>
                      <a:pt x="68" y="57"/>
                    </a:lnTo>
                    <a:lnTo>
                      <a:pt x="59" y="57"/>
                    </a:lnTo>
                    <a:lnTo>
                      <a:pt x="42" y="57"/>
                    </a:lnTo>
                    <a:lnTo>
                      <a:pt x="17" y="33"/>
                    </a:lnTo>
                    <a:lnTo>
                      <a:pt x="0"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8" name="Freeform 74"/>
              <p:cNvSpPr>
                <a:spLocks/>
              </p:cNvSpPr>
              <p:nvPr/>
            </p:nvSpPr>
            <p:spPr bwMode="auto">
              <a:xfrm>
                <a:off x="10756" y="14347"/>
                <a:ext cx="42" cy="41"/>
              </a:xfrm>
              <a:custGeom>
                <a:avLst/>
                <a:gdLst>
                  <a:gd name="T0" fmla="*/ 0 w 42"/>
                  <a:gd name="T1" fmla="*/ 24 h 41"/>
                  <a:gd name="T2" fmla="*/ 8 w 42"/>
                  <a:gd name="T3" fmla="*/ 8 h 41"/>
                  <a:gd name="T4" fmla="*/ 17 w 42"/>
                  <a:gd name="T5" fmla="*/ 0 h 41"/>
                  <a:gd name="T6" fmla="*/ 25 w 42"/>
                  <a:gd name="T7" fmla="*/ 8 h 41"/>
                  <a:gd name="T8" fmla="*/ 42 w 42"/>
                  <a:gd name="T9" fmla="*/ 16 h 41"/>
                  <a:gd name="T10" fmla="*/ 34 w 42"/>
                  <a:gd name="T11" fmla="*/ 24 h 41"/>
                  <a:gd name="T12" fmla="*/ 34 w 42"/>
                  <a:gd name="T13" fmla="*/ 33 h 41"/>
                  <a:gd name="T14" fmla="*/ 17 w 42"/>
                  <a:gd name="T15" fmla="*/ 41 h 41"/>
                  <a:gd name="T16" fmla="*/ 8 w 42"/>
                  <a:gd name="T17" fmla="*/ 33 h 41"/>
                  <a:gd name="T18" fmla="*/ 8 w 42"/>
                  <a:gd name="T19" fmla="*/ 33 h 41"/>
                  <a:gd name="T20" fmla="*/ 0 w 42"/>
                  <a:gd name="T21" fmla="*/ 24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 h="41">
                    <a:moveTo>
                      <a:pt x="0" y="24"/>
                    </a:moveTo>
                    <a:lnTo>
                      <a:pt x="8" y="8"/>
                    </a:lnTo>
                    <a:lnTo>
                      <a:pt x="17" y="0"/>
                    </a:lnTo>
                    <a:lnTo>
                      <a:pt x="25" y="8"/>
                    </a:lnTo>
                    <a:lnTo>
                      <a:pt x="42" y="16"/>
                    </a:lnTo>
                    <a:lnTo>
                      <a:pt x="34" y="24"/>
                    </a:lnTo>
                    <a:lnTo>
                      <a:pt x="34" y="33"/>
                    </a:lnTo>
                    <a:lnTo>
                      <a:pt x="17" y="41"/>
                    </a:lnTo>
                    <a:lnTo>
                      <a:pt x="8" y="33"/>
                    </a:lnTo>
                    <a:lnTo>
                      <a:pt x="0" y="24"/>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9" name="Freeform 75"/>
              <p:cNvSpPr>
                <a:spLocks/>
              </p:cNvSpPr>
              <p:nvPr/>
            </p:nvSpPr>
            <p:spPr bwMode="auto">
              <a:xfrm>
                <a:off x="10730" y="14330"/>
                <a:ext cx="26" cy="33"/>
              </a:xfrm>
              <a:custGeom>
                <a:avLst/>
                <a:gdLst>
                  <a:gd name="T0" fmla="*/ 0 w 26"/>
                  <a:gd name="T1" fmla="*/ 25 h 33"/>
                  <a:gd name="T2" fmla="*/ 9 w 26"/>
                  <a:gd name="T3" fmla="*/ 8 h 33"/>
                  <a:gd name="T4" fmla="*/ 17 w 26"/>
                  <a:gd name="T5" fmla="*/ 0 h 33"/>
                  <a:gd name="T6" fmla="*/ 26 w 26"/>
                  <a:gd name="T7" fmla="*/ 0 h 33"/>
                  <a:gd name="T8" fmla="*/ 26 w 26"/>
                  <a:gd name="T9" fmla="*/ 8 h 33"/>
                  <a:gd name="T10" fmla="*/ 26 w 26"/>
                  <a:gd name="T11" fmla="*/ 17 h 33"/>
                  <a:gd name="T12" fmla="*/ 9 w 26"/>
                  <a:gd name="T13" fmla="*/ 33 h 33"/>
                  <a:gd name="T14" fmla="*/ 0 w 26"/>
                  <a:gd name="T15" fmla="*/ 25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33">
                    <a:moveTo>
                      <a:pt x="0" y="25"/>
                    </a:moveTo>
                    <a:lnTo>
                      <a:pt x="9" y="8"/>
                    </a:lnTo>
                    <a:lnTo>
                      <a:pt x="17" y="0"/>
                    </a:lnTo>
                    <a:lnTo>
                      <a:pt x="26" y="0"/>
                    </a:lnTo>
                    <a:lnTo>
                      <a:pt x="26" y="8"/>
                    </a:lnTo>
                    <a:lnTo>
                      <a:pt x="26" y="17"/>
                    </a:lnTo>
                    <a:lnTo>
                      <a:pt x="9" y="33"/>
                    </a:lnTo>
                    <a:lnTo>
                      <a:pt x="0" y="25"/>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0" name="Freeform 76"/>
              <p:cNvSpPr>
                <a:spLocks/>
              </p:cNvSpPr>
              <p:nvPr/>
            </p:nvSpPr>
            <p:spPr bwMode="auto">
              <a:xfrm>
                <a:off x="10790" y="14322"/>
                <a:ext cx="25" cy="33"/>
              </a:xfrm>
              <a:custGeom>
                <a:avLst/>
                <a:gdLst>
                  <a:gd name="T0" fmla="*/ 8 w 25"/>
                  <a:gd name="T1" fmla="*/ 0 h 33"/>
                  <a:gd name="T2" fmla="*/ 8 w 25"/>
                  <a:gd name="T3" fmla="*/ 0 h 33"/>
                  <a:gd name="T4" fmla="*/ 17 w 25"/>
                  <a:gd name="T5" fmla="*/ 16 h 33"/>
                  <a:gd name="T6" fmla="*/ 25 w 25"/>
                  <a:gd name="T7" fmla="*/ 33 h 33"/>
                  <a:gd name="T8" fmla="*/ 17 w 25"/>
                  <a:gd name="T9" fmla="*/ 33 h 33"/>
                  <a:gd name="T10" fmla="*/ 8 w 25"/>
                  <a:gd name="T11" fmla="*/ 16 h 33"/>
                  <a:gd name="T12" fmla="*/ 0 w 25"/>
                  <a:gd name="T13" fmla="*/ 8 h 33"/>
                  <a:gd name="T14" fmla="*/ 8 w 25"/>
                  <a:gd name="T15" fmla="*/ 0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 h="33">
                    <a:moveTo>
                      <a:pt x="8" y="0"/>
                    </a:moveTo>
                    <a:lnTo>
                      <a:pt x="8" y="0"/>
                    </a:lnTo>
                    <a:lnTo>
                      <a:pt x="17" y="16"/>
                    </a:lnTo>
                    <a:lnTo>
                      <a:pt x="25" y="33"/>
                    </a:lnTo>
                    <a:lnTo>
                      <a:pt x="17" y="33"/>
                    </a:lnTo>
                    <a:lnTo>
                      <a:pt x="8" y="16"/>
                    </a:lnTo>
                    <a:lnTo>
                      <a:pt x="0" y="8"/>
                    </a:lnTo>
                    <a:lnTo>
                      <a:pt x="8" y="0"/>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1" name="Freeform 77"/>
              <p:cNvSpPr>
                <a:spLocks/>
              </p:cNvSpPr>
              <p:nvPr/>
            </p:nvSpPr>
            <p:spPr bwMode="auto">
              <a:xfrm>
                <a:off x="10764" y="14289"/>
                <a:ext cx="17" cy="25"/>
              </a:xfrm>
              <a:custGeom>
                <a:avLst/>
                <a:gdLst>
                  <a:gd name="T0" fmla="*/ 0 w 17"/>
                  <a:gd name="T1" fmla="*/ 16 h 25"/>
                  <a:gd name="T2" fmla="*/ 0 w 17"/>
                  <a:gd name="T3" fmla="*/ 8 h 25"/>
                  <a:gd name="T4" fmla="*/ 9 w 17"/>
                  <a:gd name="T5" fmla="*/ 0 h 25"/>
                  <a:gd name="T6" fmla="*/ 17 w 17"/>
                  <a:gd name="T7" fmla="*/ 8 h 25"/>
                  <a:gd name="T8" fmla="*/ 17 w 17"/>
                  <a:gd name="T9" fmla="*/ 16 h 25"/>
                  <a:gd name="T10" fmla="*/ 9 w 17"/>
                  <a:gd name="T11" fmla="*/ 25 h 25"/>
                  <a:gd name="T12" fmla="*/ 0 w 17"/>
                  <a:gd name="T13" fmla="*/ 25 h 25"/>
                  <a:gd name="T14" fmla="*/ 0 w 17"/>
                  <a:gd name="T15" fmla="*/ 16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25">
                    <a:moveTo>
                      <a:pt x="0" y="16"/>
                    </a:moveTo>
                    <a:lnTo>
                      <a:pt x="0" y="8"/>
                    </a:lnTo>
                    <a:lnTo>
                      <a:pt x="9" y="0"/>
                    </a:lnTo>
                    <a:lnTo>
                      <a:pt x="17" y="8"/>
                    </a:lnTo>
                    <a:lnTo>
                      <a:pt x="17" y="16"/>
                    </a:lnTo>
                    <a:lnTo>
                      <a:pt x="9" y="25"/>
                    </a:lnTo>
                    <a:lnTo>
                      <a:pt x="0" y="25"/>
                    </a:lnTo>
                    <a:lnTo>
                      <a:pt x="0" y="16"/>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2" name="Freeform 78"/>
              <p:cNvSpPr>
                <a:spLocks/>
              </p:cNvSpPr>
              <p:nvPr/>
            </p:nvSpPr>
            <p:spPr bwMode="auto">
              <a:xfrm>
                <a:off x="10756" y="14248"/>
                <a:ext cx="25" cy="16"/>
              </a:xfrm>
              <a:custGeom>
                <a:avLst/>
                <a:gdLst>
                  <a:gd name="T0" fmla="*/ 0 w 25"/>
                  <a:gd name="T1" fmla="*/ 8 h 16"/>
                  <a:gd name="T2" fmla="*/ 8 w 25"/>
                  <a:gd name="T3" fmla="*/ 0 h 16"/>
                  <a:gd name="T4" fmla="*/ 17 w 25"/>
                  <a:gd name="T5" fmla="*/ 0 h 16"/>
                  <a:gd name="T6" fmla="*/ 25 w 25"/>
                  <a:gd name="T7" fmla="*/ 8 h 16"/>
                  <a:gd name="T8" fmla="*/ 17 w 25"/>
                  <a:gd name="T9" fmla="*/ 16 h 16"/>
                  <a:gd name="T10" fmla="*/ 8 w 25"/>
                  <a:gd name="T11" fmla="*/ 16 h 16"/>
                  <a:gd name="T12" fmla="*/ 0 w 25"/>
                  <a:gd name="T13" fmla="*/ 8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16">
                    <a:moveTo>
                      <a:pt x="0" y="8"/>
                    </a:moveTo>
                    <a:lnTo>
                      <a:pt x="8" y="0"/>
                    </a:lnTo>
                    <a:lnTo>
                      <a:pt x="17" y="0"/>
                    </a:lnTo>
                    <a:lnTo>
                      <a:pt x="25" y="8"/>
                    </a:lnTo>
                    <a:lnTo>
                      <a:pt x="17" y="16"/>
                    </a:lnTo>
                    <a:lnTo>
                      <a:pt x="8" y="16"/>
                    </a:lnTo>
                    <a:lnTo>
                      <a:pt x="0" y="8"/>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3" name="Freeform 79"/>
              <p:cNvSpPr>
                <a:spLocks/>
              </p:cNvSpPr>
              <p:nvPr/>
            </p:nvSpPr>
            <p:spPr bwMode="auto">
              <a:xfrm>
                <a:off x="10892" y="13926"/>
                <a:ext cx="119" cy="107"/>
              </a:xfrm>
              <a:custGeom>
                <a:avLst/>
                <a:gdLst>
                  <a:gd name="T0" fmla="*/ 0 w 119"/>
                  <a:gd name="T1" fmla="*/ 25 h 107"/>
                  <a:gd name="T2" fmla="*/ 0 w 119"/>
                  <a:gd name="T3" fmla="*/ 0 h 107"/>
                  <a:gd name="T4" fmla="*/ 0 w 119"/>
                  <a:gd name="T5" fmla="*/ 0 h 107"/>
                  <a:gd name="T6" fmla="*/ 8 w 119"/>
                  <a:gd name="T7" fmla="*/ 0 h 107"/>
                  <a:gd name="T8" fmla="*/ 8 w 119"/>
                  <a:gd name="T9" fmla="*/ 8 h 107"/>
                  <a:gd name="T10" fmla="*/ 25 w 119"/>
                  <a:gd name="T11" fmla="*/ 41 h 107"/>
                  <a:gd name="T12" fmla="*/ 34 w 119"/>
                  <a:gd name="T13" fmla="*/ 58 h 107"/>
                  <a:gd name="T14" fmla="*/ 51 w 119"/>
                  <a:gd name="T15" fmla="*/ 74 h 107"/>
                  <a:gd name="T16" fmla="*/ 59 w 119"/>
                  <a:gd name="T17" fmla="*/ 74 h 107"/>
                  <a:gd name="T18" fmla="*/ 76 w 119"/>
                  <a:gd name="T19" fmla="*/ 74 h 107"/>
                  <a:gd name="T20" fmla="*/ 110 w 119"/>
                  <a:gd name="T21" fmla="*/ 0 h 107"/>
                  <a:gd name="T22" fmla="*/ 119 w 119"/>
                  <a:gd name="T23" fmla="*/ 8 h 107"/>
                  <a:gd name="T24" fmla="*/ 110 w 119"/>
                  <a:gd name="T25" fmla="*/ 17 h 107"/>
                  <a:gd name="T26" fmla="*/ 110 w 119"/>
                  <a:gd name="T27" fmla="*/ 25 h 107"/>
                  <a:gd name="T28" fmla="*/ 93 w 119"/>
                  <a:gd name="T29" fmla="*/ 66 h 107"/>
                  <a:gd name="T30" fmla="*/ 68 w 119"/>
                  <a:gd name="T31" fmla="*/ 107 h 107"/>
                  <a:gd name="T32" fmla="*/ 42 w 119"/>
                  <a:gd name="T33" fmla="*/ 91 h 107"/>
                  <a:gd name="T34" fmla="*/ 25 w 119"/>
                  <a:gd name="T35" fmla="*/ 74 h 107"/>
                  <a:gd name="T36" fmla="*/ 0 w 119"/>
                  <a:gd name="T37" fmla="*/ 25 h 1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9" h="107">
                    <a:moveTo>
                      <a:pt x="0" y="25"/>
                    </a:moveTo>
                    <a:lnTo>
                      <a:pt x="0" y="0"/>
                    </a:lnTo>
                    <a:lnTo>
                      <a:pt x="8" y="0"/>
                    </a:lnTo>
                    <a:lnTo>
                      <a:pt x="8" y="8"/>
                    </a:lnTo>
                    <a:lnTo>
                      <a:pt x="25" y="41"/>
                    </a:lnTo>
                    <a:lnTo>
                      <a:pt x="34" y="58"/>
                    </a:lnTo>
                    <a:lnTo>
                      <a:pt x="51" y="74"/>
                    </a:lnTo>
                    <a:lnTo>
                      <a:pt x="59" y="74"/>
                    </a:lnTo>
                    <a:lnTo>
                      <a:pt x="76" y="74"/>
                    </a:lnTo>
                    <a:lnTo>
                      <a:pt x="110" y="0"/>
                    </a:lnTo>
                    <a:lnTo>
                      <a:pt x="119" y="8"/>
                    </a:lnTo>
                    <a:lnTo>
                      <a:pt x="110" y="17"/>
                    </a:lnTo>
                    <a:lnTo>
                      <a:pt x="110" y="25"/>
                    </a:lnTo>
                    <a:lnTo>
                      <a:pt x="93" y="66"/>
                    </a:lnTo>
                    <a:lnTo>
                      <a:pt x="68" y="107"/>
                    </a:lnTo>
                    <a:lnTo>
                      <a:pt x="42" y="91"/>
                    </a:lnTo>
                    <a:lnTo>
                      <a:pt x="25" y="74"/>
                    </a:lnTo>
                    <a:lnTo>
                      <a:pt x="0" y="25"/>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4" name="Freeform 80"/>
              <p:cNvSpPr>
                <a:spLocks/>
              </p:cNvSpPr>
              <p:nvPr/>
            </p:nvSpPr>
            <p:spPr bwMode="auto">
              <a:xfrm>
                <a:off x="10917" y="13860"/>
                <a:ext cx="68" cy="116"/>
              </a:xfrm>
              <a:custGeom>
                <a:avLst/>
                <a:gdLst>
                  <a:gd name="T0" fmla="*/ 9 w 68"/>
                  <a:gd name="T1" fmla="*/ 83 h 116"/>
                  <a:gd name="T2" fmla="*/ 0 w 68"/>
                  <a:gd name="T3" fmla="*/ 58 h 116"/>
                  <a:gd name="T4" fmla="*/ 0 w 68"/>
                  <a:gd name="T5" fmla="*/ 41 h 116"/>
                  <a:gd name="T6" fmla="*/ 17 w 68"/>
                  <a:gd name="T7" fmla="*/ 33 h 116"/>
                  <a:gd name="T8" fmla="*/ 26 w 68"/>
                  <a:gd name="T9" fmla="*/ 33 h 116"/>
                  <a:gd name="T10" fmla="*/ 26 w 68"/>
                  <a:gd name="T11" fmla="*/ 25 h 116"/>
                  <a:gd name="T12" fmla="*/ 34 w 68"/>
                  <a:gd name="T13" fmla="*/ 9 h 116"/>
                  <a:gd name="T14" fmla="*/ 43 w 68"/>
                  <a:gd name="T15" fmla="*/ 0 h 116"/>
                  <a:gd name="T16" fmla="*/ 43 w 68"/>
                  <a:gd name="T17" fmla="*/ 0 h 116"/>
                  <a:gd name="T18" fmla="*/ 43 w 68"/>
                  <a:gd name="T19" fmla="*/ 17 h 116"/>
                  <a:gd name="T20" fmla="*/ 51 w 68"/>
                  <a:gd name="T21" fmla="*/ 25 h 116"/>
                  <a:gd name="T22" fmla="*/ 68 w 68"/>
                  <a:gd name="T23" fmla="*/ 50 h 116"/>
                  <a:gd name="T24" fmla="*/ 51 w 68"/>
                  <a:gd name="T25" fmla="*/ 83 h 116"/>
                  <a:gd name="T26" fmla="*/ 34 w 68"/>
                  <a:gd name="T27" fmla="*/ 116 h 116"/>
                  <a:gd name="T28" fmla="*/ 26 w 68"/>
                  <a:gd name="T29" fmla="*/ 116 h 116"/>
                  <a:gd name="T30" fmla="*/ 17 w 68"/>
                  <a:gd name="T31" fmla="*/ 99 h 116"/>
                  <a:gd name="T32" fmla="*/ 9 w 68"/>
                  <a:gd name="T33" fmla="*/ 83 h 1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 h="116">
                    <a:moveTo>
                      <a:pt x="9" y="83"/>
                    </a:moveTo>
                    <a:lnTo>
                      <a:pt x="0" y="58"/>
                    </a:lnTo>
                    <a:lnTo>
                      <a:pt x="0" y="41"/>
                    </a:lnTo>
                    <a:lnTo>
                      <a:pt x="17" y="33"/>
                    </a:lnTo>
                    <a:lnTo>
                      <a:pt x="26" y="33"/>
                    </a:lnTo>
                    <a:lnTo>
                      <a:pt x="26" y="25"/>
                    </a:lnTo>
                    <a:lnTo>
                      <a:pt x="34" y="9"/>
                    </a:lnTo>
                    <a:lnTo>
                      <a:pt x="43" y="0"/>
                    </a:lnTo>
                    <a:lnTo>
                      <a:pt x="43" y="17"/>
                    </a:lnTo>
                    <a:lnTo>
                      <a:pt x="51" y="25"/>
                    </a:lnTo>
                    <a:lnTo>
                      <a:pt x="68" y="50"/>
                    </a:lnTo>
                    <a:lnTo>
                      <a:pt x="51" y="83"/>
                    </a:lnTo>
                    <a:lnTo>
                      <a:pt x="34" y="116"/>
                    </a:lnTo>
                    <a:lnTo>
                      <a:pt x="26" y="116"/>
                    </a:lnTo>
                    <a:lnTo>
                      <a:pt x="17" y="99"/>
                    </a:lnTo>
                    <a:lnTo>
                      <a:pt x="9" y="83"/>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5" name="Freeform 81"/>
              <p:cNvSpPr>
                <a:spLocks/>
              </p:cNvSpPr>
              <p:nvPr/>
            </p:nvSpPr>
            <p:spPr bwMode="auto">
              <a:xfrm>
                <a:off x="11028" y="13934"/>
                <a:ext cx="34" cy="42"/>
              </a:xfrm>
              <a:custGeom>
                <a:avLst/>
                <a:gdLst>
                  <a:gd name="T0" fmla="*/ 0 w 34"/>
                  <a:gd name="T1" fmla="*/ 25 h 42"/>
                  <a:gd name="T2" fmla="*/ 0 w 34"/>
                  <a:gd name="T3" fmla="*/ 9 h 42"/>
                  <a:gd name="T4" fmla="*/ 8 w 34"/>
                  <a:gd name="T5" fmla="*/ 0 h 42"/>
                  <a:gd name="T6" fmla="*/ 25 w 34"/>
                  <a:gd name="T7" fmla="*/ 0 h 42"/>
                  <a:gd name="T8" fmla="*/ 34 w 34"/>
                  <a:gd name="T9" fmla="*/ 17 h 42"/>
                  <a:gd name="T10" fmla="*/ 34 w 34"/>
                  <a:gd name="T11" fmla="*/ 25 h 42"/>
                  <a:gd name="T12" fmla="*/ 34 w 34"/>
                  <a:gd name="T13" fmla="*/ 25 h 42"/>
                  <a:gd name="T14" fmla="*/ 17 w 34"/>
                  <a:gd name="T15" fmla="*/ 42 h 42"/>
                  <a:gd name="T16" fmla="*/ 8 w 34"/>
                  <a:gd name="T17" fmla="*/ 33 h 42"/>
                  <a:gd name="T18" fmla="*/ 0 w 34"/>
                  <a:gd name="T19" fmla="*/ 25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42">
                    <a:moveTo>
                      <a:pt x="0" y="25"/>
                    </a:moveTo>
                    <a:lnTo>
                      <a:pt x="0" y="9"/>
                    </a:lnTo>
                    <a:lnTo>
                      <a:pt x="8" y="0"/>
                    </a:lnTo>
                    <a:lnTo>
                      <a:pt x="25" y="0"/>
                    </a:lnTo>
                    <a:lnTo>
                      <a:pt x="34" y="17"/>
                    </a:lnTo>
                    <a:lnTo>
                      <a:pt x="34" y="25"/>
                    </a:lnTo>
                    <a:lnTo>
                      <a:pt x="17" y="42"/>
                    </a:lnTo>
                    <a:lnTo>
                      <a:pt x="8" y="33"/>
                    </a:lnTo>
                    <a:lnTo>
                      <a:pt x="0" y="25"/>
                    </a:lnTo>
                    <a:close/>
                  </a:path>
                </a:pathLst>
              </a:custGeom>
              <a:solidFill>
                <a:srgbClr val="F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6" name="Freeform 82"/>
              <p:cNvSpPr>
                <a:spLocks/>
              </p:cNvSpPr>
              <p:nvPr/>
            </p:nvSpPr>
            <p:spPr bwMode="auto">
              <a:xfrm>
                <a:off x="10841" y="13934"/>
                <a:ext cx="25" cy="33"/>
              </a:xfrm>
              <a:custGeom>
                <a:avLst/>
                <a:gdLst>
                  <a:gd name="T0" fmla="*/ 0 w 25"/>
                  <a:gd name="T1" fmla="*/ 25 h 33"/>
                  <a:gd name="T2" fmla="*/ 8 w 25"/>
                  <a:gd name="T3" fmla="*/ 17 h 33"/>
                  <a:gd name="T4" fmla="*/ 17 w 25"/>
                  <a:gd name="T5" fmla="*/ 0 h 33"/>
                  <a:gd name="T6" fmla="*/ 25 w 25"/>
                  <a:gd name="T7" fmla="*/ 9 h 33"/>
                  <a:gd name="T8" fmla="*/ 25 w 25"/>
                  <a:gd name="T9" fmla="*/ 17 h 33"/>
                  <a:gd name="T10" fmla="*/ 25 w 25"/>
                  <a:gd name="T11" fmla="*/ 25 h 33"/>
                  <a:gd name="T12" fmla="*/ 25 w 25"/>
                  <a:gd name="T13" fmla="*/ 33 h 33"/>
                  <a:gd name="T14" fmla="*/ 8 w 25"/>
                  <a:gd name="T15" fmla="*/ 33 h 33"/>
                  <a:gd name="T16" fmla="*/ 0 w 25"/>
                  <a:gd name="T17" fmla="*/ 25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 h="33">
                    <a:moveTo>
                      <a:pt x="0" y="25"/>
                    </a:moveTo>
                    <a:lnTo>
                      <a:pt x="8" y="17"/>
                    </a:lnTo>
                    <a:lnTo>
                      <a:pt x="17" y="0"/>
                    </a:lnTo>
                    <a:lnTo>
                      <a:pt x="25" y="9"/>
                    </a:lnTo>
                    <a:lnTo>
                      <a:pt x="25" y="17"/>
                    </a:lnTo>
                    <a:lnTo>
                      <a:pt x="25" y="25"/>
                    </a:lnTo>
                    <a:lnTo>
                      <a:pt x="25" y="33"/>
                    </a:lnTo>
                    <a:lnTo>
                      <a:pt x="8" y="33"/>
                    </a:lnTo>
                    <a:lnTo>
                      <a:pt x="0" y="25"/>
                    </a:lnTo>
                    <a:close/>
                  </a:path>
                </a:pathLst>
              </a:custGeom>
              <a:solidFill>
                <a:srgbClr val="F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7" name="Freeform 83"/>
              <p:cNvSpPr>
                <a:spLocks/>
              </p:cNvSpPr>
              <p:nvPr/>
            </p:nvSpPr>
            <p:spPr bwMode="auto">
              <a:xfrm>
                <a:off x="10968" y="13662"/>
                <a:ext cx="111" cy="256"/>
              </a:xfrm>
              <a:custGeom>
                <a:avLst/>
                <a:gdLst>
                  <a:gd name="T0" fmla="*/ 77 w 111"/>
                  <a:gd name="T1" fmla="*/ 223 h 256"/>
                  <a:gd name="T2" fmla="*/ 68 w 111"/>
                  <a:gd name="T3" fmla="*/ 223 h 256"/>
                  <a:gd name="T4" fmla="*/ 60 w 111"/>
                  <a:gd name="T5" fmla="*/ 248 h 256"/>
                  <a:gd name="T6" fmla="*/ 43 w 111"/>
                  <a:gd name="T7" fmla="*/ 248 h 256"/>
                  <a:gd name="T8" fmla="*/ 60 w 111"/>
                  <a:gd name="T9" fmla="*/ 207 h 256"/>
                  <a:gd name="T10" fmla="*/ 60 w 111"/>
                  <a:gd name="T11" fmla="*/ 182 h 256"/>
                  <a:gd name="T12" fmla="*/ 43 w 111"/>
                  <a:gd name="T13" fmla="*/ 174 h 256"/>
                  <a:gd name="T14" fmla="*/ 43 w 111"/>
                  <a:gd name="T15" fmla="*/ 198 h 256"/>
                  <a:gd name="T16" fmla="*/ 26 w 111"/>
                  <a:gd name="T17" fmla="*/ 223 h 256"/>
                  <a:gd name="T18" fmla="*/ 17 w 111"/>
                  <a:gd name="T19" fmla="*/ 207 h 256"/>
                  <a:gd name="T20" fmla="*/ 60 w 111"/>
                  <a:gd name="T21" fmla="*/ 141 h 256"/>
                  <a:gd name="T22" fmla="*/ 60 w 111"/>
                  <a:gd name="T23" fmla="*/ 108 h 256"/>
                  <a:gd name="T24" fmla="*/ 43 w 111"/>
                  <a:gd name="T25" fmla="*/ 141 h 256"/>
                  <a:gd name="T26" fmla="*/ 17 w 111"/>
                  <a:gd name="T27" fmla="*/ 174 h 256"/>
                  <a:gd name="T28" fmla="*/ 0 w 111"/>
                  <a:gd name="T29" fmla="*/ 174 h 256"/>
                  <a:gd name="T30" fmla="*/ 60 w 111"/>
                  <a:gd name="T31" fmla="*/ 75 h 256"/>
                  <a:gd name="T32" fmla="*/ 60 w 111"/>
                  <a:gd name="T33" fmla="*/ 33 h 256"/>
                  <a:gd name="T34" fmla="*/ 26 w 111"/>
                  <a:gd name="T35" fmla="*/ 91 h 256"/>
                  <a:gd name="T36" fmla="*/ 0 w 111"/>
                  <a:gd name="T37" fmla="*/ 132 h 256"/>
                  <a:gd name="T38" fmla="*/ 17 w 111"/>
                  <a:gd name="T39" fmla="*/ 99 h 256"/>
                  <a:gd name="T40" fmla="*/ 26 w 111"/>
                  <a:gd name="T41" fmla="*/ 75 h 256"/>
                  <a:gd name="T42" fmla="*/ 17 w 111"/>
                  <a:gd name="T43" fmla="*/ 50 h 256"/>
                  <a:gd name="T44" fmla="*/ 9 w 111"/>
                  <a:gd name="T45" fmla="*/ 33 h 256"/>
                  <a:gd name="T46" fmla="*/ 17 w 111"/>
                  <a:gd name="T47" fmla="*/ 17 h 256"/>
                  <a:gd name="T48" fmla="*/ 34 w 111"/>
                  <a:gd name="T49" fmla="*/ 0 h 256"/>
                  <a:gd name="T50" fmla="*/ 68 w 111"/>
                  <a:gd name="T51" fmla="*/ 9 h 256"/>
                  <a:gd name="T52" fmla="*/ 77 w 111"/>
                  <a:gd name="T53" fmla="*/ 25 h 256"/>
                  <a:gd name="T54" fmla="*/ 85 w 111"/>
                  <a:gd name="T55" fmla="*/ 75 h 256"/>
                  <a:gd name="T56" fmla="*/ 68 w 111"/>
                  <a:gd name="T57" fmla="*/ 174 h 256"/>
                  <a:gd name="T58" fmla="*/ 85 w 111"/>
                  <a:gd name="T59" fmla="*/ 223 h 256"/>
                  <a:gd name="T60" fmla="*/ 111 w 111"/>
                  <a:gd name="T61" fmla="*/ 256 h 256"/>
                  <a:gd name="T62" fmla="*/ 94 w 111"/>
                  <a:gd name="T63" fmla="*/ 256 h 256"/>
                  <a:gd name="T64" fmla="*/ 85 w 111"/>
                  <a:gd name="T65" fmla="*/ 239 h 2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1" h="256">
                    <a:moveTo>
                      <a:pt x="85" y="239"/>
                    </a:moveTo>
                    <a:lnTo>
                      <a:pt x="77" y="223"/>
                    </a:lnTo>
                    <a:lnTo>
                      <a:pt x="68" y="223"/>
                    </a:lnTo>
                    <a:lnTo>
                      <a:pt x="60" y="231"/>
                    </a:lnTo>
                    <a:lnTo>
                      <a:pt x="60" y="248"/>
                    </a:lnTo>
                    <a:lnTo>
                      <a:pt x="43" y="248"/>
                    </a:lnTo>
                    <a:lnTo>
                      <a:pt x="51" y="231"/>
                    </a:lnTo>
                    <a:lnTo>
                      <a:pt x="60" y="207"/>
                    </a:lnTo>
                    <a:lnTo>
                      <a:pt x="60" y="190"/>
                    </a:lnTo>
                    <a:lnTo>
                      <a:pt x="60" y="182"/>
                    </a:lnTo>
                    <a:lnTo>
                      <a:pt x="51" y="165"/>
                    </a:lnTo>
                    <a:lnTo>
                      <a:pt x="43" y="174"/>
                    </a:lnTo>
                    <a:lnTo>
                      <a:pt x="43" y="182"/>
                    </a:lnTo>
                    <a:lnTo>
                      <a:pt x="43" y="198"/>
                    </a:lnTo>
                    <a:lnTo>
                      <a:pt x="34" y="215"/>
                    </a:lnTo>
                    <a:lnTo>
                      <a:pt x="26" y="223"/>
                    </a:lnTo>
                    <a:lnTo>
                      <a:pt x="17" y="223"/>
                    </a:lnTo>
                    <a:lnTo>
                      <a:pt x="17" y="207"/>
                    </a:lnTo>
                    <a:lnTo>
                      <a:pt x="43" y="165"/>
                    </a:lnTo>
                    <a:lnTo>
                      <a:pt x="60" y="141"/>
                    </a:lnTo>
                    <a:lnTo>
                      <a:pt x="60" y="108"/>
                    </a:lnTo>
                    <a:lnTo>
                      <a:pt x="51" y="108"/>
                    </a:lnTo>
                    <a:lnTo>
                      <a:pt x="43" y="141"/>
                    </a:lnTo>
                    <a:lnTo>
                      <a:pt x="26" y="165"/>
                    </a:lnTo>
                    <a:lnTo>
                      <a:pt x="17" y="174"/>
                    </a:lnTo>
                    <a:lnTo>
                      <a:pt x="0" y="182"/>
                    </a:lnTo>
                    <a:lnTo>
                      <a:pt x="0" y="174"/>
                    </a:lnTo>
                    <a:lnTo>
                      <a:pt x="43" y="108"/>
                    </a:lnTo>
                    <a:lnTo>
                      <a:pt x="60" y="75"/>
                    </a:lnTo>
                    <a:lnTo>
                      <a:pt x="60" y="42"/>
                    </a:lnTo>
                    <a:lnTo>
                      <a:pt x="60" y="33"/>
                    </a:lnTo>
                    <a:lnTo>
                      <a:pt x="51" y="42"/>
                    </a:lnTo>
                    <a:lnTo>
                      <a:pt x="26" y="91"/>
                    </a:lnTo>
                    <a:lnTo>
                      <a:pt x="17" y="116"/>
                    </a:lnTo>
                    <a:lnTo>
                      <a:pt x="0" y="132"/>
                    </a:lnTo>
                    <a:lnTo>
                      <a:pt x="0" y="108"/>
                    </a:lnTo>
                    <a:lnTo>
                      <a:pt x="17" y="99"/>
                    </a:lnTo>
                    <a:lnTo>
                      <a:pt x="26" y="83"/>
                    </a:lnTo>
                    <a:lnTo>
                      <a:pt x="26" y="75"/>
                    </a:lnTo>
                    <a:lnTo>
                      <a:pt x="26" y="66"/>
                    </a:lnTo>
                    <a:lnTo>
                      <a:pt x="17" y="50"/>
                    </a:lnTo>
                    <a:lnTo>
                      <a:pt x="9" y="42"/>
                    </a:lnTo>
                    <a:lnTo>
                      <a:pt x="9" y="33"/>
                    </a:lnTo>
                    <a:lnTo>
                      <a:pt x="9" y="25"/>
                    </a:lnTo>
                    <a:lnTo>
                      <a:pt x="17" y="17"/>
                    </a:lnTo>
                    <a:lnTo>
                      <a:pt x="26" y="0"/>
                    </a:lnTo>
                    <a:lnTo>
                      <a:pt x="34" y="0"/>
                    </a:lnTo>
                    <a:lnTo>
                      <a:pt x="43" y="0"/>
                    </a:lnTo>
                    <a:lnTo>
                      <a:pt x="68" y="9"/>
                    </a:lnTo>
                    <a:lnTo>
                      <a:pt x="77" y="17"/>
                    </a:lnTo>
                    <a:lnTo>
                      <a:pt x="77" y="25"/>
                    </a:lnTo>
                    <a:lnTo>
                      <a:pt x="85" y="50"/>
                    </a:lnTo>
                    <a:lnTo>
                      <a:pt x="85" y="75"/>
                    </a:lnTo>
                    <a:lnTo>
                      <a:pt x="68" y="124"/>
                    </a:lnTo>
                    <a:lnTo>
                      <a:pt x="68" y="174"/>
                    </a:lnTo>
                    <a:lnTo>
                      <a:pt x="68" y="198"/>
                    </a:lnTo>
                    <a:lnTo>
                      <a:pt x="85" y="223"/>
                    </a:lnTo>
                    <a:lnTo>
                      <a:pt x="94" y="239"/>
                    </a:lnTo>
                    <a:lnTo>
                      <a:pt x="111" y="256"/>
                    </a:lnTo>
                    <a:lnTo>
                      <a:pt x="102" y="256"/>
                    </a:lnTo>
                    <a:lnTo>
                      <a:pt x="94" y="256"/>
                    </a:lnTo>
                    <a:lnTo>
                      <a:pt x="85" y="248"/>
                    </a:lnTo>
                    <a:lnTo>
                      <a:pt x="85" y="239"/>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8" name="Freeform 84"/>
              <p:cNvSpPr>
                <a:spLocks/>
              </p:cNvSpPr>
              <p:nvPr/>
            </p:nvSpPr>
            <p:spPr bwMode="auto">
              <a:xfrm>
                <a:off x="10849" y="13654"/>
                <a:ext cx="111" cy="264"/>
              </a:xfrm>
              <a:custGeom>
                <a:avLst/>
                <a:gdLst>
                  <a:gd name="T0" fmla="*/ 0 w 111"/>
                  <a:gd name="T1" fmla="*/ 264 h 264"/>
                  <a:gd name="T2" fmla="*/ 17 w 111"/>
                  <a:gd name="T3" fmla="*/ 239 h 264"/>
                  <a:gd name="T4" fmla="*/ 26 w 111"/>
                  <a:gd name="T5" fmla="*/ 223 h 264"/>
                  <a:gd name="T6" fmla="*/ 34 w 111"/>
                  <a:gd name="T7" fmla="*/ 198 h 264"/>
                  <a:gd name="T8" fmla="*/ 34 w 111"/>
                  <a:gd name="T9" fmla="*/ 173 h 264"/>
                  <a:gd name="T10" fmla="*/ 17 w 111"/>
                  <a:gd name="T11" fmla="*/ 74 h 264"/>
                  <a:gd name="T12" fmla="*/ 17 w 111"/>
                  <a:gd name="T13" fmla="*/ 50 h 264"/>
                  <a:gd name="T14" fmla="*/ 26 w 111"/>
                  <a:gd name="T15" fmla="*/ 33 h 264"/>
                  <a:gd name="T16" fmla="*/ 34 w 111"/>
                  <a:gd name="T17" fmla="*/ 17 h 264"/>
                  <a:gd name="T18" fmla="*/ 43 w 111"/>
                  <a:gd name="T19" fmla="*/ 8 h 264"/>
                  <a:gd name="T20" fmla="*/ 68 w 111"/>
                  <a:gd name="T21" fmla="*/ 0 h 264"/>
                  <a:gd name="T22" fmla="*/ 111 w 111"/>
                  <a:gd name="T23" fmla="*/ 41 h 264"/>
                  <a:gd name="T24" fmla="*/ 111 w 111"/>
                  <a:gd name="T25" fmla="*/ 41 h 264"/>
                  <a:gd name="T26" fmla="*/ 102 w 111"/>
                  <a:gd name="T27" fmla="*/ 41 h 264"/>
                  <a:gd name="T28" fmla="*/ 85 w 111"/>
                  <a:gd name="T29" fmla="*/ 50 h 264"/>
                  <a:gd name="T30" fmla="*/ 77 w 111"/>
                  <a:gd name="T31" fmla="*/ 66 h 264"/>
                  <a:gd name="T32" fmla="*/ 77 w 111"/>
                  <a:gd name="T33" fmla="*/ 74 h 264"/>
                  <a:gd name="T34" fmla="*/ 77 w 111"/>
                  <a:gd name="T35" fmla="*/ 91 h 264"/>
                  <a:gd name="T36" fmla="*/ 85 w 111"/>
                  <a:gd name="T37" fmla="*/ 99 h 264"/>
                  <a:gd name="T38" fmla="*/ 94 w 111"/>
                  <a:gd name="T39" fmla="*/ 107 h 264"/>
                  <a:gd name="T40" fmla="*/ 94 w 111"/>
                  <a:gd name="T41" fmla="*/ 149 h 264"/>
                  <a:gd name="T42" fmla="*/ 85 w 111"/>
                  <a:gd name="T43" fmla="*/ 132 h 264"/>
                  <a:gd name="T44" fmla="*/ 77 w 111"/>
                  <a:gd name="T45" fmla="*/ 124 h 264"/>
                  <a:gd name="T46" fmla="*/ 68 w 111"/>
                  <a:gd name="T47" fmla="*/ 99 h 264"/>
                  <a:gd name="T48" fmla="*/ 51 w 111"/>
                  <a:gd name="T49" fmla="*/ 41 h 264"/>
                  <a:gd name="T50" fmla="*/ 43 w 111"/>
                  <a:gd name="T51" fmla="*/ 41 h 264"/>
                  <a:gd name="T52" fmla="*/ 43 w 111"/>
                  <a:gd name="T53" fmla="*/ 50 h 264"/>
                  <a:gd name="T54" fmla="*/ 34 w 111"/>
                  <a:gd name="T55" fmla="*/ 66 h 264"/>
                  <a:gd name="T56" fmla="*/ 43 w 111"/>
                  <a:gd name="T57" fmla="*/ 91 h 264"/>
                  <a:gd name="T58" fmla="*/ 60 w 111"/>
                  <a:gd name="T59" fmla="*/ 132 h 264"/>
                  <a:gd name="T60" fmla="*/ 77 w 111"/>
                  <a:gd name="T61" fmla="*/ 157 h 264"/>
                  <a:gd name="T62" fmla="*/ 94 w 111"/>
                  <a:gd name="T63" fmla="*/ 182 h 264"/>
                  <a:gd name="T64" fmla="*/ 94 w 111"/>
                  <a:gd name="T65" fmla="*/ 190 h 264"/>
                  <a:gd name="T66" fmla="*/ 94 w 111"/>
                  <a:gd name="T67" fmla="*/ 190 h 264"/>
                  <a:gd name="T68" fmla="*/ 77 w 111"/>
                  <a:gd name="T69" fmla="*/ 190 h 264"/>
                  <a:gd name="T70" fmla="*/ 68 w 111"/>
                  <a:gd name="T71" fmla="*/ 173 h 264"/>
                  <a:gd name="T72" fmla="*/ 51 w 111"/>
                  <a:gd name="T73" fmla="*/ 149 h 264"/>
                  <a:gd name="T74" fmla="*/ 43 w 111"/>
                  <a:gd name="T75" fmla="*/ 149 h 264"/>
                  <a:gd name="T76" fmla="*/ 43 w 111"/>
                  <a:gd name="T77" fmla="*/ 165 h 264"/>
                  <a:gd name="T78" fmla="*/ 51 w 111"/>
                  <a:gd name="T79" fmla="*/ 190 h 264"/>
                  <a:gd name="T80" fmla="*/ 77 w 111"/>
                  <a:gd name="T81" fmla="*/ 215 h 264"/>
                  <a:gd name="T82" fmla="*/ 77 w 111"/>
                  <a:gd name="T83" fmla="*/ 231 h 264"/>
                  <a:gd name="T84" fmla="*/ 68 w 111"/>
                  <a:gd name="T85" fmla="*/ 231 h 264"/>
                  <a:gd name="T86" fmla="*/ 60 w 111"/>
                  <a:gd name="T87" fmla="*/ 223 h 264"/>
                  <a:gd name="T88" fmla="*/ 51 w 111"/>
                  <a:gd name="T89" fmla="*/ 215 h 264"/>
                  <a:gd name="T90" fmla="*/ 51 w 111"/>
                  <a:gd name="T91" fmla="*/ 206 h 264"/>
                  <a:gd name="T92" fmla="*/ 43 w 111"/>
                  <a:gd name="T93" fmla="*/ 198 h 264"/>
                  <a:gd name="T94" fmla="*/ 43 w 111"/>
                  <a:gd name="T95" fmla="*/ 215 h 264"/>
                  <a:gd name="T96" fmla="*/ 43 w 111"/>
                  <a:gd name="T97" fmla="*/ 231 h 264"/>
                  <a:gd name="T98" fmla="*/ 51 w 111"/>
                  <a:gd name="T99" fmla="*/ 239 h 264"/>
                  <a:gd name="T100" fmla="*/ 43 w 111"/>
                  <a:gd name="T101" fmla="*/ 247 h 264"/>
                  <a:gd name="T102" fmla="*/ 43 w 111"/>
                  <a:gd name="T103" fmla="*/ 256 h 264"/>
                  <a:gd name="T104" fmla="*/ 26 w 111"/>
                  <a:gd name="T105" fmla="*/ 247 h 264"/>
                  <a:gd name="T106" fmla="*/ 17 w 111"/>
                  <a:gd name="T107" fmla="*/ 256 h 264"/>
                  <a:gd name="T108" fmla="*/ 9 w 111"/>
                  <a:gd name="T109" fmla="*/ 264 h 264"/>
                  <a:gd name="T110" fmla="*/ 0 w 111"/>
                  <a:gd name="T111" fmla="*/ 264 h 2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11" h="264">
                    <a:moveTo>
                      <a:pt x="0" y="264"/>
                    </a:moveTo>
                    <a:lnTo>
                      <a:pt x="17" y="239"/>
                    </a:lnTo>
                    <a:lnTo>
                      <a:pt x="26" y="223"/>
                    </a:lnTo>
                    <a:lnTo>
                      <a:pt x="34" y="198"/>
                    </a:lnTo>
                    <a:lnTo>
                      <a:pt x="34" y="173"/>
                    </a:lnTo>
                    <a:lnTo>
                      <a:pt x="17" y="74"/>
                    </a:lnTo>
                    <a:lnTo>
                      <a:pt x="17" y="50"/>
                    </a:lnTo>
                    <a:lnTo>
                      <a:pt x="26" y="33"/>
                    </a:lnTo>
                    <a:lnTo>
                      <a:pt x="34" y="17"/>
                    </a:lnTo>
                    <a:lnTo>
                      <a:pt x="43" y="8"/>
                    </a:lnTo>
                    <a:lnTo>
                      <a:pt x="68" y="0"/>
                    </a:lnTo>
                    <a:lnTo>
                      <a:pt x="111" y="41"/>
                    </a:lnTo>
                    <a:lnTo>
                      <a:pt x="102" y="41"/>
                    </a:lnTo>
                    <a:lnTo>
                      <a:pt x="85" y="50"/>
                    </a:lnTo>
                    <a:lnTo>
                      <a:pt x="77" y="66"/>
                    </a:lnTo>
                    <a:lnTo>
                      <a:pt x="77" y="74"/>
                    </a:lnTo>
                    <a:lnTo>
                      <a:pt x="77" y="91"/>
                    </a:lnTo>
                    <a:lnTo>
                      <a:pt x="85" y="99"/>
                    </a:lnTo>
                    <a:lnTo>
                      <a:pt x="94" y="107"/>
                    </a:lnTo>
                    <a:lnTo>
                      <a:pt x="94" y="149"/>
                    </a:lnTo>
                    <a:lnTo>
                      <a:pt x="85" y="132"/>
                    </a:lnTo>
                    <a:lnTo>
                      <a:pt x="77" y="124"/>
                    </a:lnTo>
                    <a:lnTo>
                      <a:pt x="68" y="99"/>
                    </a:lnTo>
                    <a:lnTo>
                      <a:pt x="51" y="41"/>
                    </a:lnTo>
                    <a:lnTo>
                      <a:pt x="43" y="41"/>
                    </a:lnTo>
                    <a:lnTo>
                      <a:pt x="43" y="50"/>
                    </a:lnTo>
                    <a:lnTo>
                      <a:pt x="34" y="66"/>
                    </a:lnTo>
                    <a:lnTo>
                      <a:pt x="43" y="91"/>
                    </a:lnTo>
                    <a:lnTo>
                      <a:pt x="60" y="132"/>
                    </a:lnTo>
                    <a:lnTo>
                      <a:pt x="77" y="157"/>
                    </a:lnTo>
                    <a:lnTo>
                      <a:pt x="94" y="182"/>
                    </a:lnTo>
                    <a:lnTo>
                      <a:pt x="94" y="190"/>
                    </a:lnTo>
                    <a:lnTo>
                      <a:pt x="77" y="190"/>
                    </a:lnTo>
                    <a:lnTo>
                      <a:pt x="68" y="173"/>
                    </a:lnTo>
                    <a:lnTo>
                      <a:pt x="51" y="149"/>
                    </a:lnTo>
                    <a:lnTo>
                      <a:pt x="43" y="149"/>
                    </a:lnTo>
                    <a:lnTo>
                      <a:pt x="43" y="165"/>
                    </a:lnTo>
                    <a:lnTo>
                      <a:pt x="51" y="190"/>
                    </a:lnTo>
                    <a:lnTo>
                      <a:pt x="77" y="215"/>
                    </a:lnTo>
                    <a:lnTo>
                      <a:pt x="77" y="231"/>
                    </a:lnTo>
                    <a:lnTo>
                      <a:pt x="68" y="231"/>
                    </a:lnTo>
                    <a:lnTo>
                      <a:pt x="60" y="223"/>
                    </a:lnTo>
                    <a:lnTo>
                      <a:pt x="51" y="215"/>
                    </a:lnTo>
                    <a:lnTo>
                      <a:pt x="51" y="206"/>
                    </a:lnTo>
                    <a:lnTo>
                      <a:pt x="43" y="198"/>
                    </a:lnTo>
                    <a:lnTo>
                      <a:pt x="43" y="215"/>
                    </a:lnTo>
                    <a:lnTo>
                      <a:pt x="43" y="231"/>
                    </a:lnTo>
                    <a:lnTo>
                      <a:pt x="51" y="239"/>
                    </a:lnTo>
                    <a:lnTo>
                      <a:pt x="43" y="247"/>
                    </a:lnTo>
                    <a:lnTo>
                      <a:pt x="43" y="256"/>
                    </a:lnTo>
                    <a:lnTo>
                      <a:pt x="26" y="247"/>
                    </a:lnTo>
                    <a:lnTo>
                      <a:pt x="17" y="256"/>
                    </a:lnTo>
                    <a:lnTo>
                      <a:pt x="9" y="264"/>
                    </a:lnTo>
                    <a:lnTo>
                      <a:pt x="0" y="264"/>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9" name="Freeform 85"/>
              <p:cNvSpPr>
                <a:spLocks/>
              </p:cNvSpPr>
              <p:nvPr/>
            </p:nvSpPr>
            <p:spPr bwMode="auto">
              <a:xfrm>
                <a:off x="10934" y="13621"/>
                <a:ext cx="51" cy="50"/>
              </a:xfrm>
              <a:custGeom>
                <a:avLst/>
                <a:gdLst>
                  <a:gd name="T0" fmla="*/ 0 w 51"/>
                  <a:gd name="T1" fmla="*/ 0 h 50"/>
                  <a:gd name="T2" fmla="*/ 51 w 51"/>
                  <a:gd name="T3" fmla="*/ 0 h 50"/>
                  <a:gd name="T4" fmla="*/ 51 w 51"/>
                  <a:gd name="T5" fmla="*/ 8 h 50"/>
                  <a:gd name="T6" fmla="*/ 51 w 51"/>
                  <a:gd name="T7" fmla="*/ 25 h 50"/>
                  <a:gd name="T8" fmla="*/ 34 w 51"/>
                  <a:gd name="T9" fmla="*/ 50 h 50"/>
                  <a:gd name="T10" fmla="*/ 34 w 51"/>
                  <a:gd name="T11" fmla="*/ 50 h 50"/>
                  <a:gd name="T12" fmla="*/ 26 w 51"/>
                  <a:gd name="T13" fmla="*/ 50 h 50"/>
                  <a:gd name="T14" fmla="*/ 17 w 51"/>
                  <a:gd name="T15" fmla="*/ 41 h 50"/>
                  <a:gd name="T16" fmla="*/ 9 w 51"/>
                  <a:gd name="T17" fmla="*/ 25 h 50"/>
                  <a:gd name="T18" fmla="*/ 0 w 51"/>
                  <a:gd name="T19" fmla="*/ 8 h 50"/>
                  <a:gd name="T20" fmla="*/ 0 w 51"/>
                  <a:gd name="T21" fmla="*/ 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1" h="50">
                    <a:moveTo>
                      <a:pt x="0" y="0"/>
                    </a:moveTo>
                    <a:lnTo>
                      <a:pt x="51" y="0"/>
                    </a:lnTo>
                    <a:lnTo>
                      <a:pt x="51" y="8"/>
                    </a:lnTo>
                    <a:lnTo>
                      <a:pt x="51" y="25"/>
                    </a:lnTo>
                    <a:lnTo>
                      <a:pt x="34" y="50"/>
                    </a:lnTo>
                    <a:lnTo>
                      <a:pt x="26" y="50"/>
                    </a:lnTo>
                    <a:lnTo>
                      <a:pt x="17" y="41"/>
                    </a:lnTo>
                    <a:lnTo>
                      <a:pt x="9" y="25"/>
                    </a:lnTo>
                    <a:lnTo>
                      <a:pt x="0" y="8"/>
                    </a:lnTo>
                    <a:lnTo>
                      <a:pt x="0" y="0"/>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0" name="Freeform 86"/>
              <p:cNvSpPr>
                <a:spLocks/>
              </p:cNvSpPr>
              <p:nvPr/>
            </p:nvSpPr>
            <p:spPr bwMode="auto">
              <a:xfrm>
                <a:off x="10917" y="13588"/>
                <a:ext cx="94" cy="8"/>
              </a:xfrm>
              <a:custGeom>
                <a:avLst/>
                <a:gdLst>
                  <a:gd name="T0" fmla="*/ 0 w 94"/>
                  <a:gd name="T1" fmla="*/ 8 h 8"/>
                  <a:gd name="T2" fmla="*/ 0 w 94"/>
                  <a:gd name="T3" fmla="*/ 8 h 8"/>
                  <a:gd name="T4" fmla="*/ 43 w 94"/>
                  <a:gd name="T5" fmla="*/ 0 h 8"/>
                  <a:gd name="T6" fmla="*/ 68 w 94"/>
                  <a:gd name="T7" fmla="*/ 0 h 8"/>
                  <a:gd name="T8" fmla="*/ 94 w 94"/>
                  <a:gd name="T9" fmla="*/ 8 h 8"/>
                  <a:gd name="T10" fmla="*/ 94 w 94"/>
                  <a:gd name="T11" fmla="*/ 8 h 8"/>
                  <a:gd name="T12" fmla="*/ 43 w 94"/>
                  <a:gd name="T13" fmla="*/ 8 h 8"/>
                  <a:gd name="T14" fmla="*/ 17 w 94"/>
                  <a:gd name="T15" fmla="*/ 8 h 8"/>
                  <a:gd name="T16" fmla="*/ 0 w 94"/>
                  <a:gd name="T17" fmla="*/ 8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4" h="8">
                    <a:moveTo>
                      <a:pt x="0" y="8"/>
                    </a:moveTo>
                    <a:lnTo>
                      <a:pt x="0" y="8"/>
                    </a:lnTo>
                    <a:lnTo>
                      <a:pt x="43" y="0"/>
                    </a:lnTo>
                    <a:lnTo>
                      <a:pt x="68" y="0"/>
                    </a:lnTo>
                    <a:lnTo>
                      <a:pt x="94" y="8"/>
                    </a:lnTo>
                    <a:lnTo>
                      <a:pt x="43" y="8"/>
                    </a:lnTo>
                    <a:lnTo>
                      <a:pt x="17" y="8"/>
                    </a:lnTo>
                    <a:lnTo>
                      <a:pt x="0" y="8"/>
                    </a:lnTo>
                    <a:close/>
                  </a:path>
                </a:pathLst>
              </a:custGeom>
              <a:solidFill>
                <a:srgbClr val="F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1" name="Freeform 87"/>
              <p:cNvSpPr>
                <a:spLocks/>
              </p:cNvSpPr>
              <p:nvPr/>
            </p:nvSpPr>
            <p:spPr bwMode="auto">
              <a:xfrm>
                <a:off x="10883" y="13530"/>
                <a:ext cx="153" cy="42"/>
              </a:xfrm>
              <a:custGeom>
                <a:avLst/>
                <a:gdLst>
                  <a:gd name="T0" fmla="*/ 0 w 153"/>
                  <a:gd name="T1" fmla="*/ 25 h 42"/>
                  <a:gd name="T2" fmla="*/ 0 w 153"/>
                  <a:gd name="T3" fmla="*/ 9 h 42"/>
                  <a:gd name="T4" fmla="*/ 9 w 153"/>
                  <a:gd name="T5" fmla="*/ 0 h 42"/>
                  <a:gd name="T6" fmla="*/ 145 w 153"/>
                  <a:gd name="T7" fmla="*/ 0 h 42"/>
                  <a:gd name="T8" fmla="*/ 153 w 153"/>
                  <a:gd name="T9" fmla="*/ 17 h 42"/>
                  <a:gd name="T10" fmla="*/ 153 w 153"/>
                  <a:gd name="T11" fmla="*/ 25 h 42"/>
                  <a:gd name="T12" fmla="*/ 145 w 153"/>
                  <a:gd name="T13" fmla="*/ 42 h 42"/>
                  <a:gd name="T14" fmla="*/ 17 w 153"/>
                  <a:gd name="T15" fmla="*/ 42 h 42"/>
                  <a:gd name="T16" fmla="*/ 0 w 153"/>
                  <a:gd name="T17" fmla="*/ 33 h 42"/>
                  <a:gd name="T18" fmla="*/ 0 w 153"/>
                  <a:gd name="T19" fmla="*/ 25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 h="42">
                    <a:moveTo>
                      <a:pt x="0" y="25"/>
                    </a:moveTo>
                    <a:lnTo>
                      <a:pt x="0" y="9"/>
                    </a:lnTo>
                    <a:lnTo>
                      <a:pt x="9" y="0"/>
                    </a:lnTo>
                    <a:lnTo>
                      <a:pt x="145" y="0"/>
                    </a:lnTo>
                    <a:lnTo>
                      <a:pt x="153" y="17"/>
                    </a:lnTo>
                    <a:lnTo>
                      <a:pt x="153" y="25"/>
                    </a:lnTo>
                    <a:lnTo>
                      <a:pt x="145" y="42"/>
                    </a:lnTo>
                    <a:lnTo>
                      <a:pt x="17" y="42"/>
                    </a:lnTo>
                    <a:lnTo>
                      <a:pt x="0" y="33"/>
                    </a:lnTo>
                    <a:lnTo>
                      <a:pt x="0" y="25"/>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2" name="Freeform 88"/>
              <p:cNvSpPr>
                <a:spLocks/>
              </p:cNvSpPr>
              <p:nvPr/>
            </p:nvSpPr>
            <p:spPr bwMode="auto">
              <a:xfrm>
                <a:off x="10909" y="13497"/>
                <a:ext cx="93" cy="9"/>
              </a:xfrm>
              <a:custGeom>
                <a:avLst/>
                <a:gdLst>
                  <a:gd name="T0" fmla="*/ 0 w 93"/>
                  <a:gd name="T1" fmla="*/ 0 h 9"/>
                  <a:gd name="T2" fmla="*/ 51 w 93"/>
                  <a:gd name="T3" fmla="*/ 0 h 9"/>
                  <a:gd name="T4" fmla="*/ 93 w 93"/>
                  <a:gd name="T5" fmla="*/ 0 h 9"/>
                  <a:gd name="T6" fmla="*/ 93 w 93"/>
                  <a:gd name="T7" fmla="*/ 9 h 9"/>
                  <a:gd name="T8" fmla="*/ 51 w 93"/>
                  <a:gd name="T9" fmla="*/ 9 h 9"/>
                  <a:gd name="T10" fmla="*/ 0 w 93"/>
                  <a:gd name="T11" fmla="*/ 9 h 9"/>
                  <a:gd name="T12" fmla="*/ 0 w 93"/>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 h="9">
                    <a:moveTo>
                      <a:pt x="0" y="0"/>
                    </a:moveTo>
                    <a:lnTo>
                      <a:pt x="51" y="0"/>
                    </a:lnTo>
                    <a:lnTo>
                      <a:pt x="93" y="0"/>
                    </a:lnTo>
                    <a:lnTo>
                      <a:pt x="93" y="9"/>
                    </a:lnTo>
                    <a:lnTo>
                      <a:pt x="51" y="9"/>
                    </a:lnTo>
                    <a:lnTo>
                      <a:pt x="0" y="9"/>
                    </a:lnTo>
                    <a:lnTo>
                      <a:pt x="0" y="0"/>
                    </a:lnTo>
                    <a:close/>
                  </a:path>
                </a:pathLst>
              </a:custGeom>
              <a:solidFill>
                <a:srgbClr val="F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154" name="Group 89"/>
            <p:cNvGrpSpPr>
              <a:grpSpLocks/>
            </p:cNvGrpSpPr>
            <p:nvPr/>
          </p:nvGrpSpPr>
          <p:grpSpPr bwMode="auto">
            <a:xfrm>
              <a:off x="8031" y="12971"/>
              <a:ext cx="2836" cy="2835"/>
              <a:chOff x="8556" y="13473"/>
              <a:chExt cx="2548" cy="2457"/>
            </a:xfrm>
          </p:grpSpPr>
          <p:sp>
            <p:nvSpPr>
              <p:cNvPr id="6155" name="Freeform 90"/>
              <p:cNvSpPr>
                <a:spLocks/>
              </p:cNvSpPr>
              <p:nvPr/>
            </p:nvSpPr>
            <p:spPr bwMode="auto">
              <a:xfrm>
                <a:off x="8556" y="13473"/>
                <a:ext cx="2548" cy="2457"/>
              </a:xfrm>
              <a:custGeom>
                <a:avLst/>
                <a:gdLst>
                  <a:gd name="T0" fmla="*/ 501 w 2548"/>
                  <a:gd name="T1" fmla="*/ 2407 h 2457"/>
                  <a:gd name="T2" fmla="*/ 433 w 2548"/>
                  <a:gd name="T3" fmla="*/ 2449 h 2457"/>
                  <a:gd name="T4" fmla="*/ 340 w 2548"/>
                  <a:gd name="T5" fmla="*/ 2391 h 2457"/>
                  <a:gd name="T6" fmla="*/ 170 w 2548"/>
                  <a:gd name="T7" fmla="*/ 2391 h 2457"/>
                  <a:gd name="T8" fmla="*/ 102 w 2548"/>
                  <a:gd name="T9" fmla="*/ 2383 h 2457"/>
                  <a:gd name="T10" fmla="*/ 42 w 2548"/>
                  <a:gd name="T11" fmla="*/ 2399 h 2457"/>
                  <a:gd name="T12" fmla="*/ 0 w 2548"/>
                  <a:gd name="T13" fmla="*/ 2234 h 2457"/>
                  <a:gd name="T14" fmla="*/ 51 w 2548"/>
                  <a:gd name="T15" fmla="*/ 2209 h 2457"/>
                  <a:gd name="T16" fmla="*/ 119 w 2548"/>
                  <a:gd name="T17" fmla="*/ 2242 h 2457"/>
                  <a:gd name="T18" fmla="*/ 170 w 2548"/>
                  <a:gd name="T19" fmla="*/ 2209 h 2457"/>
                  <a:gd name="T20" fmla="*/ 331 w 2548"/>
                  <a:gd name="T21" fmla="*/ 2209 h 2457"/>
                  <a:gd name="T22" fmla="*/ 433 w 2548"/>
                  <a:gd name="T23" fmla="*/ 2176 h 2457"/>
                  <a:gd name="T24" fmla="*/ 892 w 2548"/>
                  <a:gd name="T25" fmla="*/ 2209 h 2457"/>
                  <a:gd name="T26" fmla="*/ 815 w 2548"/>
                  <a:gd name="T27" fmla="*/ 2176 h 2457"/>
                  <a:gd name="T28" fmla="*/ 773 w 2548"/>
                  <a:gd name="T29" fmla="*/ 2160 h 2457"/>
                  <a:gd name="T30" fmla="*/ 832 w 2548"/>
                  <a:gd name="T31" fmla="*/ 2135 h 2457"/>
                  <a:gd name="T32" fmla="*/ 1002 w 2548"/>
                  <a:gd name="T33" fmla="*/ 2110 h 2457"/>
                  <a:gd name="T34" fmla="*/ 1079 w 2548"/>
                  <a:gd name="T35" fmla="*/ 2135 h 2457"/>
                  <a:gd name="T36" fmla="*/ 1333 w 2548"/>
                  <a:gd name="T37" fmla="*/ 2078 h 2457"/>
                  <a:gd name="T38" fmla="*/ 1554 w 2548"/>
                  <a:gd name="T39" fmla="*/ 1970 h 2457"/>
                  <a:gd name="T40" fmla="*/ 1597 w 2548"/>
                  <a:gd name="T41" fmla="*/ 1805 h 2457"/>
                  <a:gd name="T42" fmla="*/ 1571 w 2548"/>
                  <a:gd name="T43" fmla="*/ 1896 h 2457"/>
                  <a:gd name="T44" fmla="*/ 1486 w 2548"/>
                  <a:gd name="T45" fmla="*/ 1847 h 2457"/>
                  <a:gd name="T46" fmla="*/ 1427 w 2548"/>
                  <a:gd name="T47" fmla="*/ 1789 h 2457"/>
                  <a:gd name="T48" fmla="*/ 1478 w 2548"/>
                  <a:gd name="T49" fmla="*/ 1748 h 2457"/>
                  <a:gd name="T50" fmla="*/ 1503 w 2548"/>
                  <a:gd name="T51" fmla="*/ 1608 h 2457"/>
                  <a:gd name="T52" fmla="*/ 1529 w 2548"/>
                  <a:gd name="T53" fmla="*/ 1550 h 2457"/>
                  <a:gd name="T54" fmla="*/ 1495 w 2548"/>
                  <a:gd name="T55" fmla="*/ 1443 h 2457"/>
                  <a:gd name="T56" fmla="*/ 1665 w 2548"/>
                  <a:gd name="T57" fmla="*/ 1418 h 2457"/>
                  <a:gd name="T58" fmla="*/ 1792 w 2548"/>
                  <a:gd name="T59" fmla="*/ 1426 h 2457"/>
                  <a:gd name="T60" fmla="*/ 1886 w 2548"/>
                  <a:gd name="T61" fmla="*/ 1368 h 2457"/>
                  <a:gd name="T62" fmla="*/ 1920 w 2548"/>
                  <a:gd name="T63" fmla="*/ 1418 h 2457"/>
                  <a:gd name="T64" fmla="*/ 1928 w 2548"/>
                  <a:gd name="T65" fmla="*/ 1492 h 2457"/>
                  <a:gd name="T66" fmla="*/ 1920 w 2548"/>
                  <a:gd name="T67" fmla="*/ 1517 h 2457"/>
                  <a:gd name="T68" fmla="*/ 1987 w 2548"/>
                  <a:gd name="T69" fmla="*/ 1517 h 2457"/>
                  <a:gd name="T70" fmla="*/ 2123 w 2548"/>
                  <a:gd name="T71" fmla="*/ 1360 h 2457"/>
                  <a:gd name="T72" fmla="*/ 2166 w 2548"/>
                  <a:gd name="T73" fmla="*/ 1039 h 2457"/>
                  <a:gd name="T74" fmla="*/ 2191 w 2548"/>
                  <a:gd name="T75" fmla="*/ 981 h 2457"/>
                  <a:gd name="T76" fmla="*/ 2140 w 2548"/>
                  <a:gd name="T77" fmla="*/ 898 h 2457"/>
                  <a:gd name="T78" fmla="*/ 2191 w 2548"/>
                  <a:gd name="T79" fmla="*/ 775 h 2457"/>
                  <a:gd name="T80" fmla="*/ 2234 w 2548"/>
                  <a:gd name="T81" fmla="*/ 808 h 2457"/>
                  <a:gd name="T82" fmla="*/ 2293 w 2548"/>
                  <a:gd name="T83" fmla="*/ 701 h 2457"/>
                  <a:gd name="T84" fmla="*/ 2251 w 2548"/>
                  <a:gd name="T85" fmla="*/ 445 h 2457"/>
                  <a:gd name="T86" fmla="*/ 2310 w 2548"/>
                  <a:gd name="T87" fmla="*/ 346 h 2457"/>
                  <a:gd name="T88" fmla="*/ 2310 w 2548"/>
                  <a:gd name="T89" fmla="*/ 173 h 2457"/>
                  <a:gd name="T90" fmla="*/ 2310 w 2548"/>
                  <a:gd name="T91" fmla="*/ 99 h 2457"/>
                  <a:gd name="T92" fmla="*/ 2319 w 2548"/>
                  <a:gd name="T93" fmla="*/ 33 h 2457"/>
                  <a:gd name="T94" fmla="*/ 2472 w 2548"/>
                  <a:gd name="T95" fmla="*/ 33 h 2457"/>
                  <a:gd name="T96" fmla="*/ 2497 w 2548"/>
                  <a:gd name="T97" fmla="*/ 99 h 2457"/>
                  <a:gd name="T98" fmla="*/ 2489 w 2548"/>
                  <a:gd name="T99" fmla="*/ 165 h 2457"/>
                  <a:gd name="T100" fmla="*/ 2506 w 2548"/>
                  <a:gd name="T101" fmla="*/ 371 h 2457"/>
                  <a:gd name="T102" fmla="*/ 2548 w 2548"/>
                  <a:gd name="T103" fmla="*/ 445 h 2457"/>
                  <a:gd name="T104" fmla="*/ 2506 w 2548"/>
                  <a:gd name="T105" fmla="*/ 527 h 2457"/>
                  <a:gd name="T106" fmla="*/ 2548 w 2548"/>
                  <a:gd name="T107" fmla="*/ 2168 h 2457"/>
                  <a:gd name="T108" fmla="*/ 2531 w 2548"/>
                  <a:gd name="T109" fmla="*/ 2308 h 2457"/>
                  <a:gd name="T110" fmla="*/ 2472 w 2548"/>
                  <a:gd name="T111" fmla="*/ 2449 h 2457"/>
                  <a:gd name="T112" fmla="*/ 2276 w 2548"/>
                  <a:gd name="T113" fmla="*/ 2457 h 245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548" h="2457">
                    <a:moveTo>
                      <a:pt x="2140" y="2407"/>
                    </a:moveTo>
                    <a:lnTo>
                      <a:pt x="552" y="2399"/>
                    </a:lnTo>
                    <a:lnTo>
                      <a:pt x="527" y="2399"/>
                    </a:lnTo>
                    <a:lnTo>
                      <a:pt x="518" y="2399"/>
                    </a:lnTo>
                    <a:lnTo>
                      <a:pt x="501" y="2407"/>
                    </a:lnTo>
                    <a:lnTo>
                      <a:pt x="484" y="2424"/>
                    </a:lnTo>
                    <a:lnTo>
                      <a:pt x="476" y="2424"/>
                    </a:lnTo>
                    <a:lnTo>
                      <a:pt x="459" y="2424"/>
                    </a:lnTo>
                    <a:lnTo>
                      <a:pt x="442" y="2440"/>
                    </a:lnTo>
                    <a:lnTo>
                      <a:pt x="433" y="2449"/>
                    </a:lnTo>
                    <a:lnTo>
                      <a:pt x="425" y="2449"/>
                    </a:lnTo>
                    <a:lnTo>
                      <a:pt x="408" y="2424"/>
                    </a:lnTo>
                    <a:lnTo>
                      <a:pt x="382" y="2399"/>
                    </a:lnTo>
                    <a:lnTo>
                      <a:pt x="365" y="2391"/>
                    </a:lnTo>
                    <a:lnTo>
                      <a:pt x="340" y="2391"/>
                    </a:lnTo>
                    <a:lnTo>
                      <a:pt x="289" y="2399"/>
                    </a:lnTo>
                    <a:lnTo>
                      <a:pt x="246" y="2407"/>
                    </a:lnTo>
                    <a:lnTo>
                      <a:pt x="221" y="2407"/>
                    </a:lnTo>
                    <a:lnTo>
                      <a:pt x="195" y="2407"/>
                    </a:lnTo>
                    <a:lnTo>
                      <a:pt x="170" y="2391"/>
                    </a:lnTo>
                    <a:lnTo>
                      <a:pt x="153" y="2383"/>
                    </a:lnTo>
                    <a:lnTo>
                      <a:pt x="136" y="2366"/>
                    </a:lnTo>
                    <a:lnTo>
                      <a:pt x="136" y="2383"/>
                    </a:lnTo>
                    <a:lnTo>
                      <a:pt x="119" y="2383"/>
                    </a:lnTo>
                    <a:lnTo>
                      <a:pt x="102" y="2383"/>
                    </a:lnTo>
                    <a:lnTo>
                      <a:pt x="93" y="2399"/>
                    </a:lnTo>
                    <a:lnTo>
                      <a:pt x="76" y="2407"/>
                    </a:lnTo>
                    <a:lnTo>
                      <a:pt x="68" y="2407"/>
                    </a:lnTo>
                    <a:lnTo>
                      <a:pt x="59" y="2407"/>
                    </a:lnTo>
                    <a:lnTo>
                      <a:pt x="42" y="2399"/>
                    </a:lnTo>
                    <a:lnTo>
                      <a:pt x="34" y="2383"/>
                    </a:lnTo>
                    <a:lnTo>
                      <a:pt x="17" y="2383"/>
                    </a:lnTo>
                    <a:lnTo>
                      <a:pt x="8" y="2374"/>
                    </a:lnTo>
                    <a:lnTo>
                      <a:pt x="0" y="2374"/>
                    </a:lnTo>
                    <a:lnTo>
                      <a:pt x="0" y="2234"/>
                    </a:lnTo>
                    <a:lnTo>
                      <a:pt x="17" y="2234"/>
                    </a:lnTo>
                    <a:lnTo>
                      <a:pt x="34" y="2226"/>
                    </a:lnTo>
                    <a:lnTo>
                      <a:pt x="34" y="2218"/>
                    </a:lnTo>
                    <a:lnTo>
                      <a:pt x="42" y="2209"/>
                    </a:lnTo>
                    <a:lnTo>
                      <a:pt x="51" y="2209"/>
                    </a:lnTo>
                    <a:lnTo>
                      <a:pt x="68" y="2209"/>
                    </a:lnTo>
                    <a:lnTo>
                      <a:pt x="85" y="2209"/>
                    </a:lnTo>
                    <a:lnTo>
                      <a:pt x="93" y="2218"/>
                    </a:lnTo>
                    <a:lnTo>
                      <a:pt x="102" y="2234"/>
                    </a:lnTo>
                    <a:lnTo>
                      <a:pt x="119" y="2242"/>
                    </a:lnTo>
                    <a:lnTo>
                      <a:pt x="127" y="2242"/>
                    </a:lnTo>
                    <a:lnTo>
                      <a:pt x="136" y="2251"/>
                    </a:lnTo>
                    <a:lnTo>
                      <a:pt x="144" y="2234"/>
                    </a:lnTo>
                    <a:lnTo>
                      <a:pt x="153" y="2226"/>
                    </a:lnTo>
                    <a:lnTo>
                      <a:pt x="170" y="2209"/>
                    </a:lnTo>
                    <a:lnTo>
                      <a:pt x="187" y="2201"/>
                    </a:lnTo>
                    <a:lnTo>
                      <a:pt x="221" y="2201"/>
                    </a:lnTo>
                    <a:lnTo>
                      <a:pt x="246" y="2201"/>
                    </a:lnTo>
                    <a:lnTo>
                      <a:pt x="297" y="2209"/>
                    </a:lnTo>
                    <a:lnTo>
                      <a:pt x="331" y="2209"/>
                    </a:lnTo>
                    <a:lnTo>
                      <a:pt x="357" y="2209"/>
                    </a:lnTo>
                    <a:lnTo>
                      <a:pt x="382" y="2201"/>
                    </a:lnTo>
                    <a:lnTo>
                      <a:pt x="408" y="2185"/>
                    </a:lnTo>
                    <a:lnTo>
                      <a:pt x="425" y="2160"/>
                    </a:lnTo>
                    <a:lnTo>
                      <a:pt x="433" y="2176"/>
                    </a:lnTo>
                    <a:lnTo>
                      <a:pt x="450" y="2193"/>
                    </a:lnTo>
                    <a:lnTo>
                      <a:pt x="476" y="2193"/>
                    </a:lnTo>
                    <a:lnTo>
                      <a:pt x="484" y="2201"/>
                    </a:lnTo>
                    <a:lnTo>
                      <a:pt x="501" y="2209"/>
                    </a:lnTo>
                    <a:lnTo>
                      <a:pt x="892" y="2209"/>
                    </a:lnTo>
                    <a:lnTo>
                      <a:pt x="900" y="2209"/>
                    </a:lnTo>
                    <a:lnTo>
                      <a:pt x="841" y="2176"/>
                    </a:lnTo>
                    <a:lnTo>
                      <a:pt x="832" y="2176"/>
                    </a:lnTo>
                    <a:lnTo>
                      <a:pt x="824" y="2176"/>
                    </a:lnTo>
                    <a:lnTo>
                      <a:pt x="815" y="2176"/>
                    </a:lnTo>
                    <a:lnTo>
                      <a:pt x="798" y="2185"/>
                    </a:lnTo>
                    <a:lnTo>
                      <a:pt x="790" y="2176"/>
                    </a:lnTo>
                    <a:lnTo>
                      <a:pt x="781" y="2176"/>
                    </a:lnTo>
                    <a:lnTo>
                      <a:pt x="781" y="2168"/>
                    </a:lnTo>
                    <a:lnTo>
                      <a:pt x="773" y="2160"/>
                    </a:lnTo>
                    <a:lnTo>
                      <a:pt x="773" y="2143"/>
                    </a:lnTo>
                    <a:lnTo>
                      <a:pt x="781" y="2135"/>
                    </a:lnTo>
                    <a:lnTo>
                      <a:pt x="798" y="2127"/>
                    </a:lnTo>
                    <a:lnTo>
                      <a:pt x="815" y="2127"/>
                    </a:lnTo>
                    <a:lnTo>
                      <a:pt x="832" y="2135"/>
                    </a:lnTo>
                    <a:lnTo>
                      <a:pt x="875" y="2110"/>
                    </a:lnTo>
                    <a:lnTo>
                      <a:pt x="926" y="2094"/>
                    </a:lnTo>
                    <a:lnTo>
                      <a:pt x="943" y="2069"/>
                    </a:lnTo>
                    <a:lnTo>
                      <a:pt x="977" y="2094"/>
                    </a:lnTo>
                    <a:lnTo>
                      <a:pt x="1002" y="2110"/>
                    </a:lnTo>
                    <a:lnTo>
                      <a:pt x="1011" y="2119"/>
                    </a:lnTo>
                    <a:lnTo>
                      <a:pt x="1028" y="2127"/>
                    </a:lnTo>
                    <a:lnTo>
                      <a:pt x="1053" y="2127"/>
                    </a:lnTo>
                    <a:lnTo>
                      <a:pt x="1070" y="2127"/>
                    </a:lnTo>
                    <a:lnTo>
                      <a:pt x="1079" y="2135"/>
                    </a:lnTo>
                    <a:lnTo>
                      <a:pt x="1079" y="2110"/>
                    </a:lnTo>
                    <a:lnTo>
                      <a:pt x="1079" y="2086"/>
                    </a:lnTo>
                    <a:lnTo>
                      <a:pt x="1206" y="2086"/>
                    </a:lnTo>
                    <a:lnTo>
                      <a:pt x="1274" y="2086"/>
                    </a:lnTo>
                    <a:lnTo>
                      <a:pt x="1333" y="2078"/>
                    </a:lnTo>
                    <a:lnTo>
                      <a:pt x="1393" y="2069"/>
                    </a:lnTo>
                    <a:lnTo>
                      <a:pt x="1452" y="2045"/>
                    </a:lnTo>
                    <a:lnTo>
                      <a:pt x="1503" y="2020"/>
                    </a:lnTo>
                    <a:lnTo>
                      <a:pt x="1529" y="1995"/>
                    </a:lnTo>
                    <a:lnTo>
                      <a:pt x="1554" y="1970"/>
                    </a:lnTo>
                    <a:lnTo>
                      <a:pt x="1580" y="1929"/>
                    </a:lnTo>
                    <a:lnTo>
                      <a:pt x="1605" y="1896"/>
                    </a:lnTo>
                    <a:lnTo>
                      <a:pt x="1622" y="1847"/>
                    </a:lnTo>
                    <a:lnTo>
                      <a:pt x="1631" y="1805"/>
                    </a:lnTo>
                    <a:lnTo>
                      <a:pt x="1597" y="1805"/>
                    </a:lnTo>
                    <a:lnTo>
                      <a:pt x="1580" y="1805"/>
                    </a:lnTo>
                    <a:lnTo>
                      <a:pt x="1580" y="1830"/>
                    </a:lnTo>
                    <a:lnTo>
                      <a:pt x="1571" y="1847"/>
                    </a:lnTo>
                    <a:lnTo>
                      <a:pt x="1580" y="1888"/>
                    </a:lnTo>
                    <a:lnTo>
                      <a:pt x="1571" y="1896"/>
                    </a:lnTo>
                    <a:lnTo>
                      <a:pt x="1563" y="1896"/>
                    </a:lnTo>
                    <a:lnTo>
                      <a:pt x="1546" y="1863"/>
                    </a:lnTo>
                    <a:lnTo>
                      <a:pt x="1529" y="1847"/>
                    </a:lnTo>
                    <a:lnTo>
                      <a:pt x="1512" y="1838"/>
                    </a:lnTo>
                    <a:lnTo>
                      <a:pt x="1486" y="1847"/>
                    </a:lnTo>
                    <a:lnTo>
                      <a:pt x="1452" y="1847"/>
                    </a:lnTo>
                    <a:lnTo>
                      <a:pt x="1444" y="1847"/>
                    </a:lnTo>
                    <a:lnTo>
                      <a:pt x="1427" y="1830"/>
                    </a:lnTo>
                    <a:lnTo>
                      <a:pt x="1427" y="1805"/>
                    </a:lnTo>
                    <a:lnTo>
                      <a:pt x="1427" y="1789"/>
                    </a:lnTo>
                    <a:lnTo>
                      <a:pt x="1444" y="1781"/>
                    </a:lnTo>
                    <a:lnTo>
                      <a:pt x="1461" y="1772"/>
                    </a:lnTo>
                    <a:lnTo>
                      <a:pt x="1478" y="1781"/>
                    </a:lnTo>
                    <a:lnTo>
                      <a:pt x="1478" y="1764"/>
                    </a:lnTo>
                    <a:lnTo>
                      <a:pt x="1478" y="1748"/>
                    </a:lnTo>
                    <a:lnTo>
                      <a:pt x="1486" y="1715"/>
                    </a:lnTo>
                    <a:lnTo>
                      <a:pt x="1486" y="1690"/>
                    </a:lnTo>
                    <a:lnTo>
                      <a:pt x="1495" y="1665"/>
                    </a:lnTo>
                    <a:lnTo>
                      <a:pt x="1537" y="1624"/>
                    </a:lnTo>
                    <a:lnTo>
                      <a:pt x="1503" y="1608"/>
                    </a:lnTo>
                    <a:lnTo>
                      <a:pt x="1486" y="1599"/>
                    </a:lnTo>
                    <a:lnTo>
                      <a:pt x="1469" y="1599"/>
                    </a:lnTo>
                    <a:lnTo>
                      <a:pt x="1469" y="1591"/>
                    </a:lnTo>
                    <a:lnTo>
                      <a:pt x="1469" y="1583"/>
                    </a:lnTo>
                    <a:lnTo>
                      <a:pt x="1529" y="1550"/>
                    </a:lnTo>
                    <a:lnTo>
                      <a:pt x="1520" y="1517"/>
                    </a:lnTo>
                    <a:lnTo>
                      <a:pt x="1512" y="1492"/>
                    </a:lnTo>
                    <a:lnTo>
                      <a:pt x="1503" y="1467"/>
                    </a:lnTo>
                    <a:lnTo>
                      <a:pt x="1495" y="1443"/>
                    </a:lnTo>
                    <a:lnTo>
                      <a:pt x="1554" y="1451"/>
                    </a:lnTo>
                    <a:lnTo>
                      <a:pt x="1580" y="1459"/>
                    </a:lnTo>
                    <a:lnTo>
                      <a:pt x="1605" y="1476"/>
                    </a:lnTo>
                    <a:lnTo>
                      <a:pt x="1656" y="1401"/>
                    </a:lnTo>
                    <a:lnTo>
                      <a:pt x="1665" y="1418"/>
                    </a:lnTo>
                    <a:lnTo>
                      <a:pt x="1673" y="1426"/>
                    </a:lnTo>
                    <a:lnTo>
                      <a:pt x="1690" y="1459"/>
                    </a:lnTo>
                    <a:lnTo>
                      <a:pt x="1724" y="1443"/>
                    </a:lnTo>
                    <a:lnTo>
                      <a:pt x="1758" y="1426"/>
                    </a:lnTo>
                    <a:lnTo>
                      <a:pt x="1792" y="1426"/>
                    </a:lnTo>
                    <a:lnTo>
                      <a:pt x="1835" y="1426"/>
                    </a:lnTo>
                    <a:lnTo>
                      <a:pt x="1835" y="1401"/>
                    </a:lnTo>
                    <a:lnTo>
                      <a:pt x="1843" y="1385"/>
                    </a:lnTo>
                    <a:lnTo>
                      <a:pt x="1852" y="1368"/>
                    </a:lnTo>
                    <a:lnTo>
                      <a:pt x="1886" y="1368"/>
                    </a:lnTo>
                    <a:lnTo>
                      <a:pt x="1894" y="1368"/>
                    </a:lnTo>
                    <a:lnTo>
                      <a:pt x="1911" y="1377"/>
                    </a:lnTo>
                    <a:lnTo>
                      <a:pt x="1920" y="1401"/>
                    </a:lnTo>
                    <a:lnTo>
                      <a:pt x="1920" y="1410"/>
                    </a:lnTo>
                    <a:lnTo>
                      <a:pt x="1920" y="1418"/>
                    </a:lnTo>
                    <a:lnTo>
                      <a:pt x="1920" y="1434"/>
                    </a:lnTo>
                    <a:lnTo>
                      <a:pt x="1911" y="1443"/>
                    </a:lnTo>
                    <a:lnTo>
                      <a:pt x="1903" y="1451"/>
                    </a:lnTo>
                    <a:lnTo>
                      <a:pt x="1903" y="1467"/>
                    </a:lnTo>
                    <a:lnTo>
                      <a:pt x="1928" y="1492"/>
                    </a:lnTo>
                    <a:lnTo>
                      <a:pt x="1953" y="1517"/>
                    </a:lnTo>
                    <a:lnTo>
                      <a:pt x="1945" y="1525"/>
                    </a:lnTo>
                    <a:lnTo>
                      <a:pt x="1936" y="1517"/>
                    </a:lnTo>
                    <a:lnTo>
                      <a:pt x="1928" y="1517"/>
                    </a:lnTo>
                    <a:lnTo>
                      <a:pt x="1920" y="1517"/>
                    </a:lnTo>
                    <a:lnTo>
                      <a:pt x="1877" y="1517"/>
                    </a:lnTo>
                    <a:lnTo>
                      <a:pt x="1860" y="1558"/>
                    </a:lnTo>
                    <a:lnTo>
                      <a:pt x="1903" y="1558"/>
                    </a:lnTo>
                    <a:lnTo>
                      <a:pt x="1945" y="1542"/>
                    </a:lnTo>
                    <a:lnTo>
                      <a:pt x="1987" y="1517"/>
                    </a:lnTo>
                    <a:lnTo>
                      <a:pt x="2021" y="1500"/>
                    </a:lnTo>
                    <a:lnTo>
                      <a:pt x="2055" y="1467"/>
                    </a:lnTo>
                    <a:lnTo>
                      <a:pt x="2081" y="1434"/>
                    </a:lnTo>
                    <a:lnTo>
                      <a:pt x="2106" y="1401"/>
                    </a:lnTo>
                    <a:lnTo>
                      <a:pt x="2123" y="1360"/>
                    </a:lnTo>
                    <a:lnTo>
                      <a:pt x="2140" y="1286"/>
                    </a:lnTo>
                    <a:lnTo>
                      <a:pt x="2140" y="1204"/>
                    </a:lnTo>
                    <a:lnTo>
                      <a:pt x="2149" y="1039"/>
                    </a:lnTo>
                    <a:lnTo>
                      <a:pt x="2157" y="1039"/>
                    </a:lnTo>
                    <a:lnTo>
                      <a:pt x="2166" y="1039"/>
                    </a:lnTo>
                    <a:lnTo>
                      <a:pt x="2183" y="1039"/>
                    </a:lnTo>
                    <a:lnTo>
                      <a:pt x="2191" y="1030"/>
                    </a:lnTo>
                    <a:lnTo>
                      <a:pt x="2183" y="1022"/>
                    </a:lnTo>
                    <a:lnTo>
                      <a:pt x="2183" y="1006"/>
                    </a:lnTo>
                    <a:lnTo>
                      <a:pt x="2191" y="981"/>
                    </a:lnTo>
                    <a:lnTo>
                      <a:pt x="2157" y="940"/>
                    </a:lnTo>
                    <a:lnTo>
                      <a:pt x="2149" y="923"/>
                    </a:lnTo>
                    <a:lnTo>
                      <a:pt x="2123" y="907"/>
                    </a:lnTo>
                    <a:lnTo>
                      <a:pt x="2132" y="898"/>
                    </a:lnTo>
                    <a:lnTo>
                      <a:pt x="2140" y="898"/>
                    </a:lnTo>
                    <a:lnTo>
                      <a:pt x="2157" y="890"/>
                    </a:lnTo>
                    <a:lnTo>
                      <a:pt x="2174" y="849"/>
                    </a:lnTo>
                    <a:lnTo>
                      <a:pt x="2200" y="808"/>
                    </a:lnTo>
                    <a:lnTo>
                      <a:pt x="2183" y="791"/>
                    </a:lnTo>
                    <a:lnTo>
                      <a:pt x="2191" y="775"/>
                    </a:lnTo>
                    <a:lnTo>
                      <a:pt x="2200" y="758"/>
                    </a:lnTo>
                    <a:lnTo>
                      <a:pt x="2217" y="758"/>
                    </a:lnTo>
                    <a:lnTo>
                      <a:pt x="2234" y="758"/>
                    </a:lnTo>
                    <a:lnTo>
                      <a:pt x="2242" y="775"/>
                    </a:lnTo>
                    <a:lnTo>
                      <a:pt x="2234" y="808"/>
                    </a:lnTo>
                    <a:lnTo>
                      <a:pt x="2251" y="824"/>
                    </a:lnTo>
                    <a:lnTo>
                      <a:pt x="2268" y="841"/>
                    </a:lnTo>
                    <a:lnTo>
                      <a:pt x="2285" y="890"/>
                    </a:lnTo>
                    <a:lnTo>
                      <a:pt x="2293" y="882"/>
                    </a:lnTo>
                    <a:lnTo>
                      <a:pt x="2293" y="701"/>
                    </a:lnTo>
                    <a:lnTo>
                      <a:pt x="2293" y="519"/>
                    </a:lnTo>
                    <a:lnTo>
                      <a:pt x="2276" y="494"/>
                    </a:lnTo>
                    <a:lnTo>
                      <a:pt x="2268" y="486"/>
                    </a:lnTo>
                    <a:lnTo>
                      <a:pt x="2268" y="470"/>
                    </a:lnTo>
                    <a:lnTo>
                      <a:pt x="2251" y="445"/>
                    </a:lnTo>
                    <a:lnTo>
                      <a:pt x="2268" y="437"/>
                    </a:lnTo>
                    <a:lnTo>
                      <a:pt x="2276" y="437"/>
                    </a:lnTo>
                    <a:lnTo>
                      <a:pt x="2293" y="412"/>
                    </a:lnTo>
                    <a:lnTo>
                      <a:pt x="2310" y="379"/>
                    </a:lnTo>
                    <a:lnTo>
                      <a:pt x="2310" y="346"/>
                    </a:lnTo>
                    <a:lnTo>
                      <a:pt x="2293" y="280"/>
                    </a:lnTo>
                    <a:lnTo>
                      <a:pt x="2293" y="247"/>
                    </a:lnTo>
                    <a:lnTo>
                      <a:pt x="2293" y="214"/>
                    </a:lnTo>
                    <a:lnTo>
                      <a:pt x="2302" y="189"/>
                    </a:lnTo>
                    <a:lnTo>
                      <a:pt x="2310" y="173"/>
                    </a:lnTo>
                    <a:lnTo>
                      <a:pt x="2327" y="156"/>
                    </a:lnTo>
                    <a:lnTo>
                      <a:pt x="2344" y="148"/>
                    </a:lnTo>
                    <a:lnTo>
                      <a:pt x="2336" y="140"/>
                    </a:lnTo>
                    <a:lnTo>
                      <a:pt x="2336" y="115"/>
                    </a:lnTo>
                    <a:lnTo>
                      <a:pt x="2310" y="99"/>
                    </a:lnTo>
                    <a:lnTo>
                      <a:pt x="2302" y="82"/>
                    </a:lnTo>
                    <a:lnTo>
                      <a:pt x="2302" y="66"/>
                    </a:lnTo>
                    <a:lnTo>
                      <a:pt x="2302" y="57"/>
                    </a:lnTo>
                    <a:lnTo>
                      <a:pt x="2310" y="41"/>
                    </a:lnTo>
                    <a:lnTo>
                      <a:pt x="2319" y="33"/>
                    </a:lnTo>
                    <a:lnTo>
                      <a:pt x="2327" y="24"/>
                    </a:lnTo>
                    <a:lnTo>
                      <a:pt x="2327" y="0"/>
                    </a:lnTo>
                    <a:lnTo>
                      <a:pt x="2336" y="0"/>
                    </a:lnTo>
                    <a:lnTo>
                      <a:pt x="2472" y="0"/>
                    </a:lnTo>
                    <a:lnTo>
                      <a:pt x="2472" y="33"/>
                    </a:lnTo>
                    <a:lnTo>
                      <a:pt x="2497" y="57"/>
                    </a:lnTo>
                    <a:lnTo>
                      <a:pt x="2506" y="66"/>
                    </a:lnTo>
                    <a:lnTo>
                      <a:pt x="2506" y="82"/>
                    </a:lnTo>
                    <a:lnTo>
                      <a:pt x="2506" y="90"/>
                    </a:lnTo>
                    <a:lnTo>
                      <a:pt x="2497" y="99"/>
                    </a:lnTo>
                    <a:lnTo>
                      <a:pt x="2480" y="115"/>
                    </a:lnTo>
                    <a:lnTo>
                      <a:pt x="2480" y="132"/>
                    </a:lnTo>
                    <a:lnTo>
                      <a:pt x="2472" y="140"/>
                    </a:lnTo>
                    <a:lnTo>
                      <a:pt x="2463" y="148"/>
                    </a:lnTo>
                    <a:lnTo>
                      <a:pt x="2489" y="165"/>
                    </a:lnTo>
                    <a:lnTo>
                      <a:pt x="2506" y="189"/>
                    </a:lnTo>
                    <a:lnTo>
                      <a:pt x="2514" y="214"/>
                    </a:lnTo>
                    <a:lnTo>
                      <a:pt x="2523" y="239"/>
                    </a:lnTo>
                    <a:lnTo>
                      <a:pt x="2497" y="346"/>
                    </a:lnTo>
                    <a:lnTo>
                      <a:pt x="2506" y="371"/>
                    </a:lnTo>
                    <a:lnTo>
                      <a:pt x="2506" y="396"/>
                    </a:lnTo>
                    <a:lnTo>
                      <a:pt x="2523" y="420"/>
                    </a:lnTo>
                    <a:lnTo>
                      <a:pt x="2548" y="437"/>
                    </a:lnTo>
                    <a:lnTo>
                      <a:pt x="2548" y="445"/>
                    </a:lnTo>
                    <a:lnTo>
                      <a:pt x="2548" y="453"/>
                    </a:lnTo>
                    <a:lnTo>
                      <a:pt x="2531" y="461"/>
                    </a:lnTo>
                    <a:lnTo>
                      <a:pt x="2523" y="470"/>
                    </a:lnTo>
                    <a:lnTo>
                      <a:pt x="2523" y="494"/>
                    </a:lnTo>
                    <a:lnTo>
                      <a:pt x="2506" y="527"/>
                    </a:lnTo>
                    <a:lnTo>
                      <a:pt x="2497" y="1401"/>
                    </a:lnTo>
                    <a:lnTo>
                      <a:pt x="2497" y="2053"/>
                    </a:lnTo>
                    <a:lnTo>
                      <a:pt x="2523" y="2086"/>
                    </a:lnTo>
                    <a:lnTo>
                      <a:pt x="2540" y="2127"/>
                    </a:lnTo>
                    <a:lnTo>
                      <a:pt x="2548" y="2168"/>
                    </a:lnTo>
                    <a:lnTo>
                      <a:pt x="2548" y="2218"/>
                    </a:lnTo>
                    <a:lnTo>
                      <a:pt x="2540" y="2242"/>
                    </a:lnTo>
                    <a:lnTo>
                      <a:pt x="2531" y="2259"/>
                    </a:lnTo>
                    <a:lnTo>
                      <a:pt x="2523" y="2267"/>
                    </a:lnTo>
                    <a:lnTo>
                      <a:pt x="2531" y="2308"/>
                    </a:lnTo>
                    <a:lnTo>
                      <a:pt x="2540" y="2350"/>
                    </a:lnTo>
                    <a:lnTo>
                      <a:pt x="2540" y="2391"/>
                    </a:lnTo>
                    <a:lnTo>
                      <a:pt x="2531" y="2432"/>
                    </a:lnTo>
                    <a:lnTo>
                      <a:pt x="2506" y="2449"/>
                    </a:lnTo>
                    <a:lnTo>
                      <a:pt x="2472" y="2449"/>
                    </a:lnTo>
                    <a:lnTo>
                      <a:pt x="2404" y="2440"/>
                    </a:lnTo>
                    <a:lnTo>
                      <a:pt x="2353" y="2432"/>
                    </a:lnTo>
                    <a:lnTo>
                      <a:pt x="2336" y="2449"/>
                    </a:lnTo>
                    <a:lnTo>
                      <a:pt x="2302" y="2457"/>
                    </a:lnTo>
                    <a:lnTo>
                      <a:pt x="2276" y="2457"/>
                    </a:lnTo>
                    <a:lnTo>
                      <a:pt x="2251" y="2457"/>
                    </a:lnTo>
                    <a:lnTo>
                      <a:pt x="2217" y="2449"/>
                    </a:lnTo>
                    <a:lnTo>
                      <a:pt x="2191" y="2440"/>
                    </a:lnTo>
                    <a:lnTo>
                      <a:pt x="2140" y="2407"/>
                    </a:lnTo>
                    <a:close/>
                  </a:path>
                </a:pathLst>
              </a:custGeom>
              <a:solidFill>
                <a:srgbClr val="000000"/>
              </a:solidFill>
              <a:ln w="5080">
                <a:solidFill>
                  <a:srgbClr val="000000"/>
                </a:solidFill>
                <a:round/>
                <a:headEnd/>
                <a:tailEnd/>
              </a:ln>
            </p:spPr>
            <p:txBody>
              <a:bodyPr/>
              <a:lstStyle/>
              <a:p>
                <a:endParaRPr lang="en-US"/>
              </a:p>
            </p:txBody>
          </p:sp>
          <p:sp>
            <p:nvSpPr>
              <p:cNvPr id="6156" name="Freeform 91"/>
              <p:cNvSpPr>
                <a:spLocks/>
              </p:cNvSpPr>
              <p:nvPr/>
            </p:nvSpPr>
            <p:spPr bwMode="auto">
              <a:xfrm>
                <a:off x="10722" y="15872"/>
                <a:ext cx="161" cy="41"/>
              </a:xfrm>
              <a:custGeom>
                <a:avLst/>
                <a:gdLst>
                  <a:gd name="T0" fmla="*/ 0 w 161"/>
                  <a:gd name="T1" fmla="*/ 8 h 41"/>
                  <a:gd name="T2" fmla="*/ 8 w 161"/>
                  <a:gd name="T3" fmla="*/ 0 h 41"/>
                  <a:gd name="T4" fmla="*/ 8 w 161"/>
                  <a:gd name="T5" fmla="*/ 0 h 41"/>
                  <a:gd name="T6" fmla="*/ 25 w 161"/>
                  <a:gd name="T7" fmla="*/ 8 h 41"/>
                  <a:gd name="T8" fmla="*/ 59 w 161"/>
                  <a:gd name="T9" fmla="*/ 17 h 41"/>
                  <a:gd name="T10" fmla="*/ 85 w 161"/>
                  <a:gd name="T11" fmla="*/ 25 h 41"/>
                  <a:gd name="T12" fmla="*/ 119 w 161"/>
                  <a:gd name="T13" fmla="*/ 25 h 41"/>
                  <a:gd name="T14" fmla="*/ 153 w 161"/>
                  <a:gd name="T15" fmla="*/ 17 h 41"/>
                  <a:gd name="T16" fmla="*/ 161 w 161"/>
                  <a:gd name="T17" fmla="*/ 25 h 41"/>
                  <a:gd name="T18" fmla="*/ 144 w 161"/>
                  <a:gd name="T19" fmla="*/ 33 h 41"/>
                  <a:gd name="T20" fmla="*/ 119 w 161"/>
                  <a:gd name="T21" fmla="*/ 41 h 41"/>
                  <a:gd name="T22" fmla="*/ 93 w 161"/>
                  <a:gd name="T23" fmla="*/ 41 h 41"/>
                  <a:gd name="T24" fmla="*/ 68 w 161"/>
                  <a:gd name="T25" fmla="*/ 33 h 41"/>
                  <a:gd name="T26" fmla="*/ 34 w 161"/>
                  <a:gd name="T27" fmla="*/ 25 h 41"/>
                  <a:gd name="T28" fmla="*/ 0 w 161"/>
                  <a:gd name="T29" fmla="*/ 8 h 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1" h="41">
                    <a:moveTo>
                      <a:pt x="0" y="8"/>
                    </a:moveTo>
                    <a:lnTo>
                      <a:pt x="8" y="0"/>
                    </a:lnTo>
                    <a:lnTo>
                      <a:pt x="25" y="8"/>
                    </a:lnTo>
                    <a:lnTo>
                      <a:pt x="59" y="17"/>
                    </a:lnTo>
                    <a:lnTo>
                      <a:pt x="85" y="25"/>
                    </a:lnTo>
                    <a:lnTo>
                      <a:pt x="119" y="25"/>
                    </a:lnTo>
                    <a:lnTo>
                      <a:pt x="153" y="17"/>
                    </a:lnTo>
                    <a:lnTo>
                      <a:pt x="161" y="25"/>
                    </a:lnTo>
                    <a:lnTo>
                      <a:pt x="144" y="33"/>
                    </a:lnTo>
                    <a:lnTo>
                      <a:pt x="119" y="41"/>
                    </a:lnTo>
                    <a:lnTo>
                      <a:pt x="93" y="41"/>
                    </a:lnTo>
                    <a:lnTo>
                      <a:pt x="68" y="33"/>
                    </a:lnTo>
                    <a:lnTo>
                      <a:pt x="34" y="25"/>
                    </a:lnTo>
                    <a:lnTo>
                      <a:pt x="0" y="8"/>
                    </a:lnTo>
                    <a:close/>
                  </a:path>
                </a:pathLst>
              </a:custGeom>
              <a:solidFill>
                <a:srgbClr val="FF9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7" name="Freeform 92"/>
              <p:cNvSpPr>
                <a:spLocks/>
              </p:cNvSpPr>
              <p:nvPr/>
            </p:nvSpPr>
            <p:spPr bwMode="auto">
              <a:xfrm>
                <a:off x="10815" y="15649"/>
                <a:ext cx="264" cy="248"/>
              </a:xfrm>
              <a:custGeom>
                <a:avLst/>
                <a:gdLst>
                  <a:gd name="T0" fmla="*/ 17 w 264"/>
                  <a:gd name="T1" fmla="*/ 165 h 248"/>
                  <a:gd name="T2" fmla="*/ 9 w 264"/>
                  <a:gd name="T3" fmla="*/ 141 h 248"/>
                  <a:gd name="T4" fmla="*/ 9 w 264"/>
                  <a:gd name="T5" fmla="*/ 124 h 248"/>
                  <a:gd name="T6" fmla="*/ 0 w 264"/>
                  <a:gd name="T7" fmla="*/ 75 h 248"/>
                  <a:gd name="T8" fmla="*/ 0 w 264"/>
                  <a:gd name="T9" fmla="*/ 66 h 248"/>
                  <a:gd name="T10" fmla="*/ 9 w 264"/>
                  <a:gd name="T11" fmla="*/ 75 h 248"/>
                  <a:gd name="T12" fmla="*/ 17 w 264"/>
                  <a:gd name="T13" fmla="*/ 116 h 248"/>
                  <a:gd name="T14" fmla="*/ 34 w 264"/>
                  <a:gd name="T15" fmla="*/ 149 h 248"/>
                  <a:gd name="T16" fmla="*/ 51 w 264"/>
                  <a:gd name="T17" fmla="*/ 182 h 248"/>
                  <a:gd name="T18" fmla="*/ 68 w 264"/>
                  <a:gd name="T19" fmla="*/ 190 h 248"/>
                  <a:gd name="T20" fmla="*/ 85 w 264"/>
                  <a:gd name="T21" fmla="*/ 207 h 248"/>
                  <a:gd name="T22" fmla="*/ 111 w 264"/>
                  <a:gd name="T23" fmla="*/ 223 h 248"/>
                  <a:gd name="T24" fmla="*/ 145 w 264"/>
                  <a:gd name="T25" fmla="*/ 231 h 248"/>
                  <a:gd name="T26" fmla="*/ 213 w 264"/>
                  <a:gd name="T27" fmla="*/ 240 h 248"/>
                  <a:gd name="T28" fmla="*/ 238 w 264"/>
                  <a:gd name="T29" fmla="*/ 231 h 248"/>
                  <a:gd name="T30" fmla="*/ 247 w 264"/>
                  <a:gd name="T31" fmla="*/ 231 h 248"/>
                  <a:gd name="T32" fmla="*/ 255 w 264"/>
                  <a:gd name="T33" fmla="*/ 223 h 248"/>
                  <a:gd name="T34" fmla="*/ 255 w 264"/>
                  <a:gd name="T35" fmla="*/ 190 h 248"/>
                  <a:gd name="T36" fmla="*/ 247 w 264"/>
                  <a:gd name="T37" fmla="*/ 165 h 248"/>
                  <a:gd name="T38" fmla="*/ 247 w 264"/>
                  <a:gd name="T39" fmla="*/ 141 h 248"/>
                  <a:gd name="T40" fmla="*/ 238 w 264"/>
                  <a:gd name="T41" fmla="*/ 108 h 248"/>
                  <a:gd name="T42" fmla="*/ 221 w 264"/>
                  <a:gd name="T43" fmla="*/ 83 h 248"/>
                  <a:gd name="T44" fmla="*/ 204 w 264"/>
                  <a:gd name="T45" fmla="*/ 66 h 248"/>
                  <a:gd name="T46" fmla="*/ 179 w 264"/>
                  <a:gd name="T47" fmla="*/ 42 h 248"/>
                  <a:gd name="T48" fmla="*/ 153 w 264"/>
                  <a:gd name="T49" fmla="*/ 25 h 248"/>
                  <a:gd name="T50" fmla="*/ 136 w 264"/>
                  <a:gd name="T51" fmla="*/ 17 h 248"/>
                  <a:gd name="T52" fmla="*/ 119 w 264"/>
                  <a:gd name="T53" fmla="*/ 9 h 248"/>
                  <a:gd name="T54" fmla="*/ 94 w 264"/>
                  <a:gd name="T55" fmla="*/ 9 h 248"/>
                  <a:gd name="T56" fmla="*/ 77 w 264"/>
                  <a:gd name="T57" fmla="*/ 0 h 248"/>
                  <a:gd name="T58" fmla="*/ 85 w 264"/>
                  <a:gd name="T59" fmla="*/ 0 h 248"/>
                  <a:gd name="T60" fmla="*/ 119 w 264"/>
                  <a:gd name="T61" fmla="*/ 0 h 248"/>
                  <a:gd name="T62" fmla="*/ 153 w 264"/>
                  <a:gd name="T63" fmla="*/ 9 h 248"/>
                  <a:gd name="T64" fmla="*/ 179 w 264"/>
                  <a:gd name="T65" fmla="*/ 25 h 248"/>
                  <a:gd name="T66" fmla="*/ 213 w 264"/>
                  <a:gd name="T67" fmla="*/ 42 h 248"/>
                  <a:gd name="T68" fmla="*/ 230 w 264"/>
                  <a:gd name="T69" fmla="*/ 66 h 248"/>
                  <a:gd name="T70" fmla="*/ 247 w 264"/>
                  <a:gd name="T71" fmla="*/ 91 h 248"/>
                  <a:gd name="T72" fmla="*/ 255 w 264"/>
                  <a:gd name="T73" fmla="*/ 116 h 248"/>
                  <a:gd name="T74" fmla="*/ 264 w 264"/>
                  <a:gd name="T75" fmla="*/ 141 h 248"/>
                  <a:gd name="T76" fmla="*/ 264 w 264"/>
                  <a:gd name="T77" fmla="*/ 190 h 248"/>
                  <a:gd name="T78" fmla="*/ 255 w 264"/>
                  <a:gd name="T79" fmla="*/ 248 h 248"/>
                  <a:gd name="T80" fmla="*/ 221 w 264"/>
                  <a:gd name="T81" fmla="*/ 248 h 248"/>
                  <a:gd name="T82" fmla="*/ 196 w 264"/>
                  <a:gd name="T83" fmla="*/ 248 h 248"/>
                  <a:gd name="T84" fmla="*/ 153 w 264"/>
                  <a:gd name="T85" fmla="*/ 248 h 248"/>
                  <a:gd name="T86" fmla="*/ 128 w 264"/>
                  <a:gd name="T87" fmla="*/ 240 h 248"/>
                  <a:gd name="T88" fmla="*/ 94 w 264"/>
                  <a:gd name="T89" fmla="*/ 231 h 248"/>
                  <a:gd name="T90" fmla="*/ 68 w 264"/>
                  <a:gd name="T91" fmla="*/ 215 h 248"/>
                  <a:gd name="T92" fmla="*/ 43 w 264"/>
                  <a:gd name="T93" fmla="*/ 190 h 248"/>
                  <a:gd name="T94" fmla="*/ 17 w 264"/>
                  <a:gd name="T95" fmla="*/ 165 h 2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64" h="248">
                    <a:moveTo>
                      <a:pt x="17" y="165"/>
                    </a:moveTo>
                    <a:lnTo>
                      <a:pt x="9" y="141"/>
                    </a:lnTo>
                    <a:lnTo>
                      <a:pt x="9" y="124"/>
                    </a:lnTo>
                    <a:lnTo>
                      <a:pt x="0" y="75"/>
                    </a:lnTo>
                    <a:lnTo>
                      <a:pt x="0" y="66"/>
                    </a:lnTo>
                    <a:lnTo>
                      <a:pt x="9" y="75"/>
                    </a:lnTo>
                    <a:lnTo>
                      <a:pt x="17" y="116"/>
                    </a:lnTo>
                    <a:lnTo>
                      <a:pt x="34" y="149"/>
                    </a:lnTo>
                    <a:lnTo>
                      <a:pt x="51" y="182"/>
                    </a:lnTo>
                    <a:lnTo>
                      <a:pt x="68" y="190"/>
                    </a:lnTo>
                    <a:lnTo>
                      <a:pt x="85" y="207"/>
                    </a:lnTo>
                    <a:lnTo>
                      <a:pt x="111" y="223"/>
                    </a:lnTo>
                    <a:lnTo>
                      <a:pt x="145" y="231"/>
                    </a:lnTo>
                    <a:lnTo>
                      <a:pt x="213" y="240"/>
                    </a:lnTo>
                    <a:lnTo>
                      <a:pt x="238" y="231"/>
                    </a:lnTo>
                    <a:lnTo>
                      <a:pt x="247" y="231"/>
                    </a:lnTo>
                    <a:lnTo>
                      <a:pt x="255" y="223"/>
                    </a:lnTo>
                    <a:lnTo>
                      <a:pt x="255" y="190"/>
                    </a:lnTo>
                    <a:lnTo>
                      <a:pt x="247" y="165"/>
                    </a:lnTo>
                    <a:lnTo>
                      <a:pt x="247" y="141"/>
                    </a:lnTo>
                    <a:lnTo>
                      <a:pt x="238" y="108"/>
                    </a:lnTo>
                    <a:lnTo>
                      <a:pt x="221" y="83"/>
                    </a:lnTo>
                    <a:lnTo>
                      <a:pt x="204" y="66"/>
                    </a:lnTo>
                    <a:lnTo>
                      <a:pt x="179" y="42"/>
                    </a:lnTo>
                    <a:lnTo>
                      <a:pt x="153" y="25"/>
                    </a:lnTo>
                    <a:lnTo>
                      <a:pt x="136" y="17"/>
                    </a:lnTo>
                    <a:lnTo>
                      <a:pt x="119" y="9"/>
                    </a:lnTo>
                    <a:lnTo>
                      <a:pt x="94" y="9"/>
                    </a:lnTo>
                    <a:lnTo>
                      <a:pt x="77" y="0"/>
                    </a:lnTo>
                    <a:lnTo>
                      <a:pt x="85" y="0"/>
                    </a:lnTo>
                    <a:lnTo>
                      <a:pt x="119" y="0"/>
                    </a:lnTo>
                    <a:lnTo>
                      <a:pt x="153" y="9"/>
                    </a:lnTo>
                    <a:lnTo>
                      <a:pt x="179" y="25"/>
                    </a:lnTo>
                    <a:lnTo>
                      <a:pt x="213" y="42"/>
                    </a:lnTo>
                    <a:lnTo>
                      <a:pt x="230" y="66"/>
                    </a:lnTo>
                    <a:lnTo>
                      <a:pt x="247" y="91"/>
                    </a:lnTo>
                    <a:lnTo>
                      <a:pt x="255" y="116"/>
                    </a:lnTo>
                    <a:lnTo>
                      <a:pt x="264" y="141"/>
                    </a:lnTo>
                    <a:lnTo>
                      <a:pt x="264" y="190"/>
                    </a:lnTo>
                    <a:lnTo>
                      <a:pt x="255" y="248"/>
                    </a:lnTo>
                    <a:lnTo>
                      <a:pt x="221" y="248"/>
                    </a:lnTo>
                    <a:lnTo>
                      <a:pt x="196" y="248"/>
                    </a:lnTo>
                    <a:lnTo>
                      <a:pt x="153" y="248"/>
                    </a:lnTo>
                    <a:lnTo>
                      <a:pt x="128" y="240"/>
                    </a:lnTo>
                    <a:lnTo>
                      <a:pt x="94" y="231"/>
                    </a:lnTo>
                    <a:lnTo>
                      <a:pt x="68" y="215"/>
                    </a:lnTo>
                    <a:lnTo>
                      <a:pt x="43" y="190"/>
                    </a:lnTo>
                    <a:lnTo>
                      <a:pt x="17" y="165"/>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8" name="Freeform 93"/>
              <p:cNvSpPr>
                <a:spLocks/>
              </p:cNvSpPr>
              <p:nvPr/>
            </p:nvSpPr>
            <p:spPr bwMode="auto">
              <a:xfrm>
                <a:off x="8726" y="15674"/>
                <a:ext cx="272" cy="215"/>
              </a:xfrm>
              <a:custGeom>
                <a:avLst/>
                <a:gdLst>
                  <a:gd name="T0" fmla="*/ 51 w 272"/>
                  <a:gd name="T1" fmla="*/ 182 h 215"/>
                  <a:gd name="T2" fmla="*/ 8 w 272"/>
                  <a:gd name="T3" fmla="*/ 165 h 215"/>
                  <a:gd name="T4" fmla="*/ 25 w 272"/>
                  <a:gd name="T5" fmla="*/ 132 h 215"/>
                  <a:gd name="T6" fmla="*/ 51 w 272"/>
                  <a:gd name="T7" fmla="*/ 107 h 215"/>
                  <a:gd name="T8" fmla="*/ 25 w 272"/>
                  <a:gd name="T9" fmla="*/ 74 h 215"/>
                  <a:gd name="T10" fmla="*/ 8 w 272"/>
                  <a:gd name="T11" fmla="*/ 41 h 215"/>
                  <a:gd name="T12" fmla="*/ 42 w 272"/>
                  <a:gd name="T13" fmla="*/ 25 h 215"/>
                  <a:gd name="T14" fmla="*/ 102 w 272"/>
                  <a:gd name="T15" fmla="*/ 17 h 215"/>
                  <a:gd name="T16" fmla="*/ 195 w 272"/>
                  <a:gd name="T17" fmla="*/ 25 h 215"/>
                  <a:gd name="T18" fmla="*/ 263 w 272"/>
                  <a:gd name="T19" fmla="*/ 0 h 215"/>
                  <a:gd name="T20" fmla="*/ 255 w 272"/>
                  <a:gd name="T21" fmla="*/ 17 h 215"/>
                  <a:gd name="T22" fmla="*/ 238 w 272"/>
                  <a:gd name="T23" fmla="*/ 25 h 215"/>
                  <a:gd name="T24" fmla="*/ 238 w 272"/>
                  <a:gd name="T25" fmla="*/ 41 h 215"/>
                  <a:gd name="T26" fmla="*/ 238 w 272"/>
                  <a:gd name="T27" fmla="*/ 50 h 215"/>
                  <a:gd name="T28" fmla="*/ 212 w 272"/>
                  <a:gd name="T29" fmla="*/ 33 h 215"/>
                  <a:gd name="T30" fmla="*/ 187 w 272"/>
                  <a:gd name="T31" fmla="*/ 33 h 215"/>
                  <a:gd name="T32" fmla="*/ 204 w 272"/>
                  <a:gd name="T33" fmla="*/ 50 h 215"/>
                  <a:gd name="T34" fmla="*/ 221 w 272"/>
                  <a:gd name="T35" fmla="*/ 74 h 215"/>
                  <a:gd name="T36" fmla="*/ 195 w 272"/>
                  <a:gd name="T37" fmla="*/ 74 h 215"/>
                  <a:gd name="T38" fmla="*/ 153 w 272"/>
                  <a:gd name="T39" fmla="*/ 41 h 215"/>
                  <a:gd name="T40" fmla="*/ 127 w 272"/>
                  <a:gd name="T41" fmla="*/ 41 h 215"/>
                  <a:gd name="T42" fmla="*/ 144 w 272"/>
                  <a:gd name="T43" fmla="*/ 58 h 215"/>
                  <a:gd name="T44" fmla="*/ 170 w 272"/>
                  <a:gd name="T45" fmla="*/ 83 h 215"/>
                  <a:gd name="T46" fmla="*/ 85 w 272"/>
                  <a:gd name="T47" fmla="*/ 41 h 215"/>
                  <a:gd name="T48" fmla="*/ 51 w 272"/>
                  <a:gd name="T49" fmla="*/ 33 h 215"/>
                  <a:gd name="T50" fmla="*/ 51 w 272"/>
                  <a:gd name="T51" fmla="*/ 50 h 215"/>
                  <a:gd name="T52" fmla="*/ 68 w 272"/>
                  <a:gd name="T53" fmla="*/ 50 h 215"/>
                  <a:gd name="T54" fmla="*/ 110 w 272"/>
                  <a:gd name="T55" fmla="*/ 66 h 215"/>
                  <a:gd name="T56" fmla="*/ 127 w 272"/>
                  <a:gd name="T57" fmla="*/ 99 h 215"/>
                  <a:gd name="T58" fmla="*/ 110 w 272"/>
                  <a:gd name="T59" fmla="*/ 91 h 215"/>
                  <a:gd name="T60" fmla="*/ 85 w 272"/>
                  <a:gd name="T61" fmla="*/ 74 h 215"/>
                  <a:gd name="T62" fmla="*/ 59 w 272"/>
                  <a:gd name="T63" fmla="*/ 99 h 215"/>
                  <a:gd name="T64" fmla="*/ 59 w 272"/>
                  <a:gd name="T65" fmla="*/ 132 h 215"/>
                  <a:gd name="T66" fmla="*/ 93 w 272"/>
                  <a:gd name="T67" fmla="*/ 132 h 215"/>
                  <a:gd name="T68" fmla="*/ 127 w 272"/>
                  <a:gd name="T69" fmla="*/ 116 h 215"/>
                  <a:gd name="T70" fmla="*/ 127 w 272"/>
                  <a:gd name="T71" fmla="*/ 132 h 215"/>
                  <a:gd name="T72" fmla="*/ 51 w 272"/>
                  <a:gd name="T73" fmla="*/ 157 h 215"/>
                  <a:gd name="T74" fmla="*/ 42 w 272"/>
                  <a:gd name="T75" fmla="*/ 173 h 215"/>
                  <a:gd name="T76" fmla="*/ 85 w 272"/>
                  <a:gd name="T77" fmla="*/ 173 h 215"/>
                  <a:gd name="T78" fmla="*/ 144 w 272"/>
                  <a:gd name="T79" fmla="*/ 140 h 215"/>
                  <a:gd name="T80" fmla="*/ 187 w 272"/>
                  <a:gd name="T81" fmla="*/ 124 h 215"/>
                  <a:gd name="T82" fmla="*/ 170 w 272"/>
                  <a:gd name="T83" fmla="*/ 140 h 215"/>
                  <a:gd name="T84" fmla="*/ 144 w 272"/>
                  <a:gd name="T85" fmla="*/ 157 h 215"/>
                  <a:gd name="T86" fmla="*/ 153 w 272"/>
                  <a:gd name="T87" fmla="*/ 165 h 215"/>
                  <a:gd name="T88" fmla="*/ 212 w 272"/>
                  <a:gd name="T89" fmla="*/ 124 h 215"/>
                  <a:gd name="T90" fmla="*/ 229 w 272"/>
                  <a:gd name="T91" fmla="*/ 132 h 215"/>
                  <a:gd name="T92" fmla="*/ 212 w 272"/>
                  <a:gd name="T93" fmla="*/ 149 h 215"/>
                  <a:gd name="T94" fmla="*/ 204 w 272"/>
                  <a:gd name="T95" fmla="*/ 173 h 215"/>
                  <a:gd name="T96" fmla="*/ 238 w 272"/>
                  <a:gd name="T97" fmla="*/ 157 h 215"/>
                  <a:gd name="T98" fmla="*/ 229 w 272"/>
                  <a:gd name="T99" fmla="*/ 182 h 215"/>
                  <a:gd name="T100" fmla="*/ 255 w 272"/>
                  <a:gd name="T101" fmla="*/ 190 h 215"/>
                  <a:gd name="T102" fmla="*/ 272 w 272"/>
                  <a:gd name="T103" fmla="*/ 206 h 215"/>
                  <a:gd name="T104" fmla="*/ 263 w 272"/>
                  <a:gd name="T105" fmla="*/ 215 h 215"/>
                  <a:gd name="T106" fmla="*/ 221 w 272"/>
                  <a:gd name="T107" fmla="*/ 182 h 215"/>
                  <a:gd name="T108" fmla="*/ 170 w 272"/>
                  <a:gd name="T109" fmla="*/ 173 h 215"/>
                  <a:gd name="T110" fmla="*/ 68 w 272"/>
                  <a:gd name="T111" fmla="*/ 182 h 21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72" h="215">
                    <a:moveTo>
                      <a:pt x="68" y="182"/>
                    </a:moveTo>
                    <a:lnTo>
                      <a:pt x="51" y="182"/>
                    </a:lnTo>
                    <a:lnTo>
                      <a:pt x="25" y="182"/>
                    </a:lnTo>
                    <a:lnTo>
                      <a:pt x="8" y="165"/>
                    </a:lnTo>
                    <a:lnTo>
                      <a:pt x="0" y="149"/>
                    </a:lnTo>
                    <a:lnTo>
                      <a:pt x="25" y="132"/>
                    </a:lnTo>
                    <a:lnTo>
                      <a:pt x="42" y="124"/>
                    </a:lnTo>
                    <a:lnTo>
                      <a:pt x="51" y="107"/>
                    </a:lnTo>
                    <a:lnTo>
                      <a:pt x="42" y="91"/>
                    </a:lnTo>
                    <a:lnTo>
                      <a:pt x="25" y="74"/>
                    </a:lnTo>
                    <a:lnTo>
                      <a:pt x="0" y="58"/>
                    </a:lnTo>
                    <a:lnTo>
                      <a:pt x="8" y="41"/>
                    </a:lnTo>
                    <a:lnTo>
                      <a:pt x="17" y="33"/>
                    </a:lnTo>
                    <a:lnTo>
                      <a:pt x="42" y="25"/>
                    </a:lnTo>
                    <a:lnTo>
                      <a:pt x="76" y="17"/>
                    </a:lnTo>
                    <a:lnTo>
                      <a:pt x="102" y="17"/>
                    </a:lnTo>
                    <a:lnTo>
                      <a:pt x="161" y="25"/>
                    </a:lnTo>
                    <a:lnTo>
                      <a:pt x="195" y="25"/>
                    </a:lnTo>
                    <a:lnTo>
                      <a:pt x="221" y="17"/>
                    </a:lnTo>
                    <a:lnTo>
                      <a:pt x="263" y="0"/>
                    </a:lnTo>
                    <a:lnTo>
                      <a:pt x="263" y="8"/>
                    </a:lnTo>
                    <a:lnTo>
                      <a:pt x="255" y="17"/>
                    </a:lnTo>
                    <a:lnTo>
                      <a:pt x="238" y="17"/>
                    </a:lnTo>
                    <a:lnTo>
                      <a:pt x="238" y="25"/>
                    </a:lnTo>
                    <a:lnTo>
                      <a:pt x="229" y="25"/>
                    </a:lnTo>
                    <a:lnTo>
                      <a:pt x="238" y="41"/>
                    </a:lnTo>
                    <a:lnTo>
                      <a:pt x="238" y="50"/>
                    </a:lnTo>
                    <a:lnTo>
                      <a:pt x="221" y="41"/>
                    </a:lnTo>
                    <a:lnTo>
                      <a:pt x="212" y="33"/>
                    </a:lnTo>
                    <a:lnTo>
                      <a:pt x="195" y="33"/>
                    </a:lnTo>
                    <a:lnTo>
                      <a:pt x="187" y="33"/>
                    </a:lnTo>
                    <a:lnTo>
                      <a:pt x="204" y="50"/>
                    </a:lnTo>
                    <a:lnTo>
                      <a:pt x="212" y="66"/>
                    </a:lnTo>
                    <a:lnTo>
                      <a:pt x="221" y="74"/>
                    </a:lnTo>
                    <a:lnTo>
                      <a:pt x="212" y="74"/>
                    </a:lnTo>
                    <a:lnTo>
                      <a:pt x="195" y="74"/>
                    </a:lnTo>
                    <a:lnTo>
                      <a:pt x="178" y="58"/>
                    </a:lnTo>
                    <a:lnTo>
                      <a:pt x="153" y="41"/>
                    </a:lnTo>
                    <a:lnTo>
                      <a:pt x="144" y="41"/>
                    </a:lnTo>
                    <a:lnTo>
                      <a:pt x="127" y="41"/>
                    </a:lnTo>
                    <a:lnTo>
                      <a:pt x="136" y="50"/>
                    </a:lnTo>
                    <a:lnTo>
                      <a:pt x="144" y="58"/>
                    </a:lnTo>
                    <a:lnTo>
                      <a:pt x="170" y="74"/>
                    </a:lnTo>
                    <a:lnTo>
                      <a:pt x="170" y="83"/>
                    </a:lnTo>
                    <a:lnTo>
                      <a:pt x="119" y="50"/>
                    </a:lnTo>
                    <a:lnTo>
                      <a:pt x="85" y="41"/>
                    </a:lnTo>
                    <a:lnTo>
                      <a:pt x="51" y="33"/>
                    </a:lnTo>
                    <a:lnTo>
                      <a:pt x="42" y="41"/>
                    </a:lnTo>
                    <a:lnTo>
                      <a:pt x="51" y="50"/>
                    </a:lnTo>
                    <a:lnTo>
                      <a:pt x="59" y="50"/>
                    </a:lnTo>
                    <a:lnTo>
                      <a:pt x="68" y="50"/>
                    </a:lnTo>
                    <a:lnTo>
                      <a:pt x="76" y="58"/>
                    </a:lnTo>
                    <a:lnTo>
                      <a:pt x="110" y="66"/>
                    </a:lnTo>
                    <a:lnTo>
                      <a:pt x="136" y="99"/>
                    </a:lnTo>
                    <a:lnTo>
                      <a:pt x="127" y="99"/>
                    </a:lnTo>
                    <a:lnTo>
                      <a:pt x="110" y="91"/>
                    </a:lnTo>
                    <a:lnTo>
                      <a:pt x="102" y="83"/>
                    </a:lnTo>
                    <a:lnTo>
                      <a:pt x="85" y="74"/>
                    </a:lnTo>
                    <a:lnTo>
                      <a:pt x="68" y="83"/>
                    </a:lnTo>
                    <a:lnTo>
                      <a:pt x="59" y="99"/>
                    </a:lnTo>
                    <a:lnTo>
                      <a:pt x="59" y="116"/>
                    </a:lnTo>
                    <a:lnTo>
                      <a:pt x="59" y="132"/>
                    </a:lnTo>
                    <a:lnTo>
                      <a:pt x="76" y="140"/>
                    </a:lnTo>
                    <a:lnTo>
                      <a:pt x="93" y="132"/>
                    </a:lnTo>
                    <a:lnTo>
                      <a:pt x="119" y="116"/>
                    </a:lnTo>
                    <a:lnTo>
                      <a:pt x="127" y="116"/>
                    </a:lnTo>
                    <a:lnTo>
                      <a:pt x="144" y="116"/>
                    </a:lnTo>
                    <a:lnTo>
                      <a:pt x="127" y="132"/>
                    </a:lnTo>
                    <a:lnTo>
                      <a:pt x="102" y="149"/>
                    </a:lnTo>
                    <a:lnTo>
                      <a:pt x="51" y="157"/>
                    </a:lnTo>
                    <a:lnTo>
                      <a:pt x="42" y="165"/>
                    </a:lnTo>
                    <a:lnTo>
                      <a:pt x="42" y="173"/>
                    </a:lnTo>
                    <a:lnTo>
                      <a:pt x="59" y="173"/>
                    </a:lnTo>
                    <a:lnTo>
                      <a:pt x="85" y="173"/>
                    </a:lnTo>
                    <a:lnTo>
                      <a:pt x="119" y="157"/>
                    </a:lnTo>
                    <a:lnTo>
                      <a:pt x="144" y="140"/>
                    </a:lnTo>
                    <a:lnTo>
                      <a:pt x="178" y="116"/>
                    </a:lnTo>
                    <a:lnTo>
                      <a:pt x="187" y="124"/>
                    </a:lnTo>
                    <a:lnTo>
                      <a:pt x="178" y="132"/>
                    </a:lnTo>
                    <a:lnTo>
                      <a:pt x="170" y="140"/>
                    </a:lnTo>
                    <a:lnTo>
                      <a:pt x="153" y="149"/>
                    </a:lnTo>
                    <a:lnTo>
                      <a:pt x="144" y="157"/>
                    </a:lnTo>
                    <a:lnTo>
                      <a:pt x="144" y="165"/>
                    </a:lnTo>
                    <a:lnTo>
                      <a:pt x="153" y="165"/>
                    </a:lnTo>
                    <a:lnTo>
                      <a:pt x="187" y="149"/>
                    </a:lnTo>
                    <a:lnTo>
                      <a:pt x="212" y="124"/>
                    </a:lnTo>
                    <a:lnTo>
                      <a:pt x="221" y="124"/>
                    </a:lnTo>
                    <a:lnTo>
                      <a:pt x="229" y="132"/>
                    </a:lnTo>
                    <a:lnTo>
                      <a:pt x="221" y="140"/>
                    </a:lnTo>
                    <a:lnTo>
                      <a:pt x="212" y="149"/>
                    </a:lnTo>
                    <a:lnTo>
                      <a:pt x="195" y="157"/>
                    </a:lnTo>
                    <a:lnTo>
                      <a:pt x="204" y="173"/>
                    </a:lnTo>
                    <a:lnTo>
                      <a:pt x="221" y="165"/>
                    </a:lnTo>
                    <a:lnTo>
                      <a:pt x="238" y="157"/>
                    </a:lnTo>
                    <a:lnTo>
                      <a:pt x="255" y="157"/>
                    </a:lnTo>
                    <a:lnTo>
                      <a:pt x="229" y="182"/>
                    </a:lnTo>
                    <a:lnTo>
                      <a:pt x="238" y="190"/>
                    </a:lnTo>
                    <a:lnTo>
                      <a:pt x="255" y="190"/>
                    </a:lnTo>
                    <a:lnTo>
                      <a:pt x="263" y="198"/>
                    </a:lnTo>
                    <a:lnTo>
                      <a:pt x="272" y="206"/>
                    </a:lnTo>
                    <a:lnTo>
                      <a:pt x="263" y="215"/>
                    </a:lnTo>
                    <a:lnTo>
                      <a:pt x="246" y="198"/>
                    </a:lnTo>
                    <a:lnTo>
                      <a:pt x="221" y="182"/>
                    </a:lnTo>
                    <a:lnTo>
                      <a:pt x="195" y="182"/>
                    </a:lnTo>
                    <a:lnTo>
                      <a:pt x="170" y="173"/>
                    </a:lnTo>
                    <a:lnTo>
                      <a:pt x="119" y="182"/>
                    </a:lnTo>
                    <a:lnTo>
                      <a:pt x="68" y="182"/>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9" name="Freeform 94"/>
              <p:cNvSpPr>
                <a:spLocks/>
              </p:cNvSpPr>
              <p:nvPr/>
            </p:nvSpPr>
            <p:spPr bwMode="auto">
              <a:xfrm>
                <a:off x="9006" y="15847"/>
                <a:ext cx="34" cy="33"/>
              </a:xfrm>
              <a:custGeom>
                <a:avLst/>
                <a:gdLst>
                  <a:gd name="T0" fmla="*/ 0 w 34"/>
                  <a:gd name="T1" fmla="*/ 17 h 33"/>
                  <a:gd name="T2" fmla="*/ 9 w 34"/>
                  <a:gd name="T3" fmla="*/ 9 h 33"/>
                  <a:gd name="T4" fmla="*/ 17 w 34"/>
                  <a:gd name="T5" fmla="*/ 0 h 33"/>
                  <a:gd name="T6" fmla="*/ 26 w 34"/>
                  <a:gd name="T7" fmla="*/ 9 h 33"/>
                  <a:gd name="T8" fmla="*/ 34 w 34"/>
                  <a:gd name="T9" fmla="*/ 17 h 33"/>
                  <a:gd name="T10" fmla="*/ 34 w 34"/>
                  <a:gd name="T11" fmla="*/ 25 h 33"/>
                  <a:gd name="T12" fmla="*/ 26 w 34"/>
                  <a:gd name="T13" fmla="*/ 33 h 33"/>
                  <a:gd name="T14" fmla="*/ 9 w 34"/>
                  <a:gd name="T15" fmla="*/ 25 h 33"/>
                  <a:gd name="T16" fmla="*/ 0 w 34"/>
                  <a:gd name="T17" fmla="*/ 17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33">
                    <a:moveTo>
                      <a:pt x="0" y="17"/>
                    </a:moveTo>
                    <a:lnTo>
                      <a:pt x="9" y="9"/>
                    </a:lnTo>
                    <a:lnTo>
                      <a:pt x="17" y="0"/>
                    </a:lnTo>
                    <a:lnTo>
                      <a:pt x="26" y="9"/>
                    </a:lnTo>
                    <a:lnTo>
                      <a:pt x="34" y="17"/>
                    </a:lnTo>
                    <a:lnTo>
                      <a:pt x="34" y="25"/>
                    </a:lnTo>
                    <a:lnTo>
                      <a:pt x="26" y="33"/>
                    </a:lnTo>
                    <a:lnTo>
                      <a:pt x="9" y="25"/>
                    </a:lnTo>
                    <a:lnTo>
                      <a:pt x="0" y="17"/>
                    </a:lnTo>
                    <a:close/>
                  </a:path>
                </a:pathLst>
              </a:custGeom>
              <a:solidFill>
                <a:srgbClr val="F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0" name="Freeform 95"/>
              <p:cNvSpPr>
                <a:spLocks/>
              </p:cNvSpPr>
              <p:nvPr/>
            </p:nvSpPr>
            <p:spPr bwMode="auto">
              <a:xfrm>
                <a:off x="9049" y="15839"/>
                <a:ext cx="1664" cy="25"/>
              </a:xfrm>
              <a:custGeom>
                <a:avLst/>
                <a:gdLst>
                  <a:gd name="T0" fmla="*/ 25 w 1664"/>
                  <a:gd name="T1" fmla="*/ 17 h 25"/>
                  <a:gd name="T2" fmla="*/ 0 w 1664"/>
                  <a:gd name="T3" fmla="*/ 0 h 25"/>
                  <a:gd name="T4" fmla="*/ 8 w 1664"/>
                  <a:gd name="T5" fmla="*/ 0 h 25"/>
                  <a:gd name="T6" fmla="*/ 17 w 1664"/>
                  <a:gd name="T7" fmla="*/ 0 h 25"/>
                  <a:gd name="T8" fmla="*/ 25 w 1664"/>
                  <a:gd name="T9" fmla="*/ 0 h 25"/>
                  <a:gd name="T10" fmla="*/ 51 w 1664"/>
                  <a:gd name="T11" fmla="*/ 0 h 25"/>
                  <a:gd name="T12" fmla="*/ 85 w 1664"/>
                  <a:gd name="T13" fmla="*/ 0 h 25"/>
                  <a:gd name="T14" fmla="*/ 119 w 1664"/>
                  <a:gd name="T15" fmla="*/ 0 h 25"/>
                  <a:gd name="T16" fmla="*/ 161 w 1664"/>
                  <a:gd name="T17" fmla="*/ 0 h 25"/>
                  <a:gd name="T18" fmla="*/ 212 w 1664"/>
                  <a:gd name="T19" fmla="*/ 0 h 25"/>
                  <a:gd name="T20" fmla="*/ 271 w 1664"/>
                  <a:gd name="T21" fmla="*/ 0 h 25"/>
                  <a:gd name="T22" fmla="*/ 331 w 1664"/>
                  <a:gd name="T23" fmla="*/ 0 h 25"/>
                  <a:gd name="T24" fmla="*/ 399 w 1664"/>
                  <a:gd name="T25" fmla="*/ 0 h 25"/>
                  <a:gd name="T26" fmla="*/ 535 w 1664"/>
                  <a:gd name="T27" fmla="*/ 0 h 25"/>
                  <a:gd name="T28" fmla="*/ 679 w 1664"/>
                  <a:gd name="T29" fmla="*/ 0 h 25"/>
                  <a:gd name="T30" fmla="*/ 840 w 1664"/>
                  <a:gd name="T31" fmla="*/ 0 h 25"/>
                  <a:gd name="T32" fmla="*/ 993 w 1664"/>
                  <a:gd name="T33" fmla="*/ 0 h 25"/>
                  <a:gd name="T34" fmla="*/ 1138 w 1664"/>
                  <a:gd name="T35" fmla="*/ 0 h 25"/>
                  <a:gd name="T36" fmla="*/ 1282 w 1664"/>
                  <a:gd name="T37" fmla="*/ 0 h 25"/>
                  <a:gd name="T38" fmla="*/ 1342 w 1664"/>
                  <a:gd name="T39" fmla="*/ 0 h 25"/>
                  <a:gd name="T40" fmla="*/ 1410 w 1664"/>
                  <a:gd name="T41" fmla="*/ 0 h 25"/>
                  <a:gd name="T42" fmla="*/ 1460 w 1664"/>
                  <a:gd name="T43" fmla="*/ 0 h 25"/>
                  <a:gd name="T44" fmla="*/ 1511 w 1664"/>
                  <a:gd name="T45" fmla="*/ 0 h 25"/>
                  <a:gd name="T46" fmla="*/ 1554 w 1664"/>
                  <a:gd name="T47" fmla="*/ 0 h 25"/>
                  <a:gd name="T48" fmla="*/ 1596 w 1664"/>
                  <a:gd name="T49" fmla="*/ 0 h 25"/>
                  <a:gd name="T50" fmla="*/ 1622 w 1664"/>
                  <a:gd name="T51" fmla="*/ 0 h 25"/>
                  <a:gd name="T52" fmla="*/ 1647 w 1664"/>
                  <a:gd name="T53" fmla="*/ 0 h 25"/>
                  <a:gd name="T54" fmla="*/ 1664 w 1664"/>
                  <a:gd name="T55" fmla="*/ 0 h 25"/>
                  <a:gd name="T56" fmla="*/ 1664 w 1664"/>
                  <a:gd name="T57" fmla="*/ 0 h 25"/>
                  <a:gd name="T58" fmla="*/ 1664 w 1664"/>
                  <a:gd name="T59" fmla="*/ 17 h 25"/>
                  <a:gd name="T60" fmla="*/ 1656 w 1664"/>
                  <a:gd name="T61" fmla="*/ 25 h 25"/>
                  <a:gd name="T62" fmla="*/ 25 w 1664"/>
                  <a:gd name="T63" fmla="*/ 17 h 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664" h="25">
                    <a:moveTo>
                      <a:pt x="25" y="17"/>
                    </a:moveTo>
                    <a:lnTo>
                      <a:pt x="0" y="0"/>
                    </a:lnTo>
                    <a:lnTo>
                      <a:pt x="8" y="0"/>
                    </a:lnTo>
                    <a:lnTo>
                      <a:pt x="17" y="0"/>
                    </a:lnTo>
                    <a:lnTo>
                      <a:pt x="25" y="0"/>
                    </a:lnTo>
                    <a:lnTo>
                      <a:pt x="51" y="0"/>
                    </a:lnTo>
                    <a:lnTo>
                      <a:pt x="85" y="0"/>
                    </a:lnTo>
                    <a:lnTo>
                      <a:pt x="119" y="0"/>
                    </a:lnTo>
                    <a:lnTo>
                      <a:pt x="161" y="0"/>
                    </a:lnTo>
                    <a:lnTo>
                      <a:pt x="212" y="0"/>
                    </a:lnTo>
                    <a:lnTo>
                      <a:pt x="271" y="0"/>
                    </a:lnTo>
                    <a:lnTo>
                      <a:pt x="331" y="0"/>
                    </a:lnTo>
                    <a:lnTo>
                      <a:pt x="399" y="0"/>
                    </a:lnTo>
                    <a:lnTo>
                      <a:pt x="535" y="0"/>
                    </a:lnTo>
                    <a:lnTo>
                      <a:pt x="679" y="0"/>
                    </a:lnTo>
                    <a:lnTo>
                      <a:pt x="840" y="0"/>
                    </a:lnTo>
                    <a:lnTo>
                      <a:pt x="993" y="0"/>
                    </a:lnTo>
                    <a:lnTo>
                      <a:pt x="1138" y="0"/>
                    </a:lnTo>
                    <a:lnTo>
                      <a:pt x="1282" y="0"/>
                    </a:lnTo>
                    <a:lnTo>
                      <a:pt x="1342" y="0"/>
                    </a:lnTo>
                    <a:lnTo>
                      <a:pt x="1410" y="0"/>
                    </a:lnTo>
                    <a:lnTo>
                      <a:pt x="1460" y="0"/>
                    </a:lnTo>
                    <a:lnTo>
                      <a:pt x="1511" y="0"/>
                    </a:lnTo>
                    <a:lnTo>
                      <a:pt x="1554" y="0"/>
                    </a:lnTo>
                    <a:lnTo>
                      <a:pt x="1596" y="0"/>
                    </a:lnTo>
                    <a:lnTo>
                      <a:pt x="1622" y="0"/>
                    </a:lnTo>
                    <a:lnTo>
                      <a:pt x="1647" y="0"/>
                    </a:lnTo>
                    <a:lnTo>
                      <a:pt x="1664" y="0"/>
                    </a:lnTo>
                    <a:lnTo>
                      <a:pt x="1664" y="17"/>
                    </a:lnTo>
                    <a:lnTo>
                      <a:pt x="1656" y="25"/>
                    </a:lnTo>
                    <a:lnTo>
                      <a:pt x="25" y="17"/>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1" name="Freeform 96"/>
              <p:cNvSpPr>
                <a:spLocks/>
              </p:cNvSpPr>
              <p:nvPr/>
            </p:nvSpPr>
            <p:spPr bwMode="auto">
              <a:xfrm>
                <a:off x="10849" y="15682"/>
                <a:ext cx="187" cy="182"/>
              </a:xfrm>
              <a:custGeom>
                <a:avLst/>
                <a:gdLst>
                  <a:gd name="T0" fmla="*/ 145 w 187"/>
                  <a:gd name="T1" fmla="*/ 157 h 182"/>
                  <a:gd name="T2" fmla="*/ 153 w 187"/>
                  <a:gd name="T3" fmla="*/ 174 h 182"/>
                  <a:gd name="T4" fmla="*/ 128 w 187"/>
                  <a:gd name="T5" fmla="*/ 141 h 182"/>
                  <a:gd name="T6" fmla="*/ 119 w 187"/>
                  <a:gd name="T7" fmla="*/ 149 h 182"/>
                  <a:gd name="T8" fmla="*/ 111 w 187"/>
                  <a:gd name="T9" fmla="*/ 124 h 182"/>
                  <a:gd name="T10" fmla="*/ 94 w 187"/>
                  <a:gd name="T11" fmla="*/ 124 h 182"/>
                  <a:gd name="T12" fmla="*/ 77 w 187"/>
                  <a:gd name="T13" fmla="*/ 108 h 182"/>
                  <a:gd name="T14" fmla="*/ 68 w 187"/>
                  <a:gd name="T15" fmla="*/ 124 h 182"/>
                  <a:gd name="T16" fmla="*/ 60 w 187"/>
                  <a:gd name="T17" fmla="*/ 91 h 182"/>
                  <a:gd name="T18" fmla="*/ 51 w 187"/>
                  <a:gd name="T19" fmla="*/ 83 h 182"/>
                  <a:gd name="T20" fmla="*/ 34 w 187"/>
                  <a:gd name="T21" fmla="*/ 75 h 182"/>
                  <a:gd name="T22" fmla="*/ 17 w 187"/>
                  <a:gd name="T23" fmla="*/ 75 h 182"/>
                  <a:gd name="T24" fmla="*/ 26 w 187"/>
                  <a:gd name="T25" fmla="*/ 99 h 182"/>
                  <a:gd name="T26" fmla="*/ 26 w 187"/>
                  <a:gd name="T27" fmla="*/ 116 h 182"/>
                  <a:gd name="T28" fmla="*/ 0 w 187"/>
                  <a:gd name="T29" fmla="*/ 83 h 182"/>
                  <a:gd name="T30" fmla="*/ 0 w 187"/>
                  <a:gd name="T31" fmla="*/ 42 h 182"/>
                  <a:gd name="T32" fmla="*/ 51 w 187"/>
                  <a:gd name="T33" fmla="*/ 58 h 182"/>
                  <a:gd name="T34" fmla="*/ 60 w 187"/>
                  <a:gd name="T35" fmla="*/ 0 h 182"/>
                  <a:gd name="T36" fmla="*/ 128 w 187"/>
                  <a:gd name="T37" fmla="*/ 25 h 182"/>
                  <a:gd name="T38" fmla="*/ 102 w 187"/>
                  <a:gd name="T39" fmla="*/ 33 h 182"/>
                  <a:gd name="T40" fmla="*/ 85 w 187"/>
                  <a:gd name="T41" fmla="*/ 33 h 182"/>
                  <a:gd name="T42" fmla="*/ 94 w 187"/>
                  <a:gd name="T43" fmla="*/ 42 h 182"/>
                  <a:gd name="T44" fmla="*/ 153 w 187"/>
                  <a:gd name="T45" fmla="*/ 50 h 182"/>
                  <a:gd name="T46" fmla="*/ 136 w 187"/>
                  <a:gd name="T47" fmla="*/ 58 h 182"/>
                  <a:gd name="T48" fmla="*/ 119 w 187"/>
                  <a:gd name="T49" fmla="*/ 58 h 182"/>
                  <a:gd name="T50" fmla="*/ 111 w 187"/>
                  <a:gd name="T51" fmla="*/ 66 h 182"/>
                  <a:gd name="T52" fmla="*/ 119 w 187"/>
                  <a:gd name="T53" fmla="*/ 75 h 182"/>
                  <a:gd name="T54" fmla="*/ 128 w 187"/>
                  <a:gd name="T55" fmla="*/ 83 h 182"/>
                  <a:gd name="T56" fmla="*/ 170 w 187"/>
                  <a:gd name="T57" fmla="*/ 99 h 182"/>
                  <a:gd name="T58" fmla="*/ 187 w 187"/>
                  <a:gd name="T59" fmla="*/ 99 h 182"/>
                  <a:gd name="T60" fmla="*/ 153 w 187"/>
                  <a:gd name="T61" fmla="*/ 99 h 182"/>
                  <a:gd name="T62" fmla="*/ 136 w 187"/>
                  <a:gd name="T63" fmla="*/ 99 h 182"/>
                  <a:gd name="T64" fmla="*/ 136 w 187"/>
                  <a:gd name="T65" fmla="*/ 108 h 182"/>
                  <a:gd name="T66" fmla="*/ 187 w 187"/>
                  <a:gd name="T67" fmla="*/ 124 h 182"/>
                  <a:gd name="T68" fmla="*/ 179 w 187"/>
                  <a:gd name="T69" fmla="*/ 124 h 182"/>
                  <a:gd name="T70" fmla="*/ 145 w 187"/>
                  <a:gd name="T71" fmla="*/ 124 h 182"/>
                  <a:gd name="T72" fmla="*/ 145 w 187"/>
                  <a:gd name="T73" fmla="*/ 132 h 182"/>
                  <a:gd name="T74" fmla="*/ 179 w 187"/>
                  <a:gd name="T75" fmla="*/ 141 h 182"/>
                  <a:gd name="T76" fmla="*/ 187 w 187"/>
                  <a:gd name="T77" fmla="*/ 149 h 182"/>
                  <a:gd name="T78" fmla="*/ 179 w 187"/>
                  <a:gd name="T79" fmla="*/ 157 h 182"/>
                  <a:gd name="T80" fmla="*/ 187 w 187"/>
                  <a:gd name="T81" fmla="*/ 174 h 182"/>
                  <a:gd name="T82" fmla="*/ 187 w 187"/>
                  <a:gd name="T83" fmla="*/ 182 h 182"/>
                  <a:gd name="T84" fmla="*/ 170 w 187"/>
                  <a:gd name="T85" fmla="*/ 157 h 182"/>
                  <a:gd name="T86" fmla="*/ 153 w 187"/>
                  <a:gd name="T87" fmla="*/ 157 h 18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87" h="182">
                    <a:moveTo>
                      <a:pt x="153" y="157"/>
                    </a:moveTo>
                    <a:lnTo>
                      <a:pt x="145" y="157"/>
                    </a:lnTo>
                    <a:lnTo>
                      <a:pt x="153" y="165"/>
                    </a:lnTo>
                    <a:lnTo>
                      <a:pt x="153" y="174"/>
                    </a:lnTo>
                    <a:lnTo>
                      <a:pt x="145" y="157"/>
                    </a:lnTo>
                    <a:lnTo>
                      <a:pt x="128" y="141"/>
                    </a:lnTo>
                    <a:lnTo>
                      <a:pt x="119" y="141"/>
                    </a:lnTo>
                    <a:lnTo>
                      <a:pt x="119" y="149"/>
                    </a:lnTo>
                    <a:lnTo>
                      <a:pt x="111" y="132"/>
                    </a:lnTo>
                    <a:lnTo>
                      <a:pt x="111" y="124"/>
                    </a:lnTo>
                    <a:lnTo>
                      <a:pt x="102" y="124"/>
                    </a:lnTo>
                    <a:lnTo>
                      <a:pt x="94" y="124"/>
                    </a:lnTo>
                    <a:lnTo>
                      <a:pt x="77" y="108"/>
                    </a:lnTo>
                    <a:lnTo>
                      <a:pt x="68" y="116"/>
                    </a:lnTo>
                    <a:lnTo>
                      <a:pt x="68" y="124"/>
                    </a:lnTo>
                    <a:lnTo>
                      <a:pt x="68" y="108"/>
                    </a:lnTo>
                    <a:lnTo>
                      <a:pt x="60" y="91"/>
                    </a:lnTo>
                    <a:lnTo>
                      <a:pt x="51" y="83"/>
                    </a:lnTo>
                    <a:lnTo>
                      <a:pt x="43" y="83"/>
                    </a:lnTo>
                    <a:lnTo>
                      <a:pt x="34" y="75"/>
                    </a:lnTo>
                    <a:lnTo>
                      <a:pt x="26" y="66"/>
                    </a:lnTo>
                    <a:lnTo>
                      <a:pt x="17" y="75"/>
                    </a:lnTo>
                    <a:lnTo>
                      <a:pt x="17" y="83"/>
                    </a:lnTo>
                    <a:lnTo>
                      <a:pt x="26" y="99"/>
                    </a:lnTo>
                    <a:lnTo>
                      <a:pt x="26" y="108"/>
                    </a:lnTo>
                    <a:lnTo>
                      <a:pt x="26" y="116"/>
                    </a:lnTo>
                    <a:lnTo>
                      <a:pt x="17" y="99"/>
                    </a:lnTo>
                    <a:lnTo>
                      <a:pt x="0" y="83"/>
                    </a:lnTo>
                    <a:lnTo>
                      <a:pt x="0" y="50"/>
                    </a:lnTo>
                    <a:lnTo>
                      <a:pt x="0" y="42"/>
                    </a:lnTo>
                    <a:lnTo>
                      <a:pt x="34" y="58"/>
                    </a:lnTo>
                    <a:lnTo>
                      <a:pt x="51" y="58"/>
                    </a:lnTo>
                    <a:lnTo>
                      <a:pt x="60" y="58"/>
                    </a:lnTo>
                    <a:lnTo>
                      <a:pt x="60" y="0"/>
                    </a:lnTo>
                    <a:lnTo>
                      <a:pt x="94" y="0"/>
                    </a:lnTo>
                    <a:lnTo>
                      <a:pt x="128" y="25"/>
                    </a:lnTo>
                    <a:lnTo>
                      <a:pt x="119" y="33"/>
                    </a:lnTo>
                    <a:lnTo>
                      <a:pt x="102" y="33"/>
                    </a:lnTo>
                    <a:lnTo>
                      <a:pt x="85" y="33"/>
                    </a:lnTo>
                    <a:lnTo>
                      <a:pt x="85" y="42"/>
                    </a:lnTo>
                    <a:lnTo>
                      <a:pt x="94" y="42"/>
                    </a:lnTo>
                    <a:lnTo>
                      <a:pt x="145" y="42"/>
                    </a:lnTo>
                    <a:lnTo>
                      <a:pt x="153" y="50"/>
                    </a:lnTo>
                    <a:lnTo>
                      <a:pt x="145" y="58"/>
                    </a:lnTo>
                    <a:lnTo>
                      <a:pt x="136" y="58"/>
                    </a:lnTo>
                    <a:lnTo>
                      <a:pt x="128" y="58"/>
                    </a:lnTo>
                    <a:lnTo>
                      <a:pt x="119" y="58"/>
                    </a:lnTo>
                    <a:lnTo>
                      <a:pt x="111" y="58"/>
                    </a:lnTo>
                    <a:lnTo>
                      <a:pt x="111" y="66"/>
                    </a:lnTo>
                    <a:lnTo>
                      <a:pt x="119" y="75"/>
                    </a:lnTo>
                    <a:lnTo>
                      <a:pt x="128" y="83"/>
                    </a:lnTo>
                    <a:lnTo>
                      <a:pt x="136" y="91"/>
                    </a:lnTo>
                    <a:lnTo>
                      <a:pt x="170" y="99"/>
                    </a:lnTo>
                    <a:lnTo>
                      <a:pt x="187" y="99"/>
                    </a:lnTo>
                    <a:lnTo>
                      <a:pt x="170" y="99"/>
                    </a:lnTo>
                    <a:lnTo>
                      <a:pt x="153" y="99"/>
                    </a:lnTo>
                    <a:lnTo>
                      <a:pt x="136" y="91"/>
                    </a:lnTo>
                    <a:lnTo>
                      <a:pt x="136" y="99"/>
                    </a:lnTo>
                    <a:lnTo>
                      <a:pt x="128" y="108"/>
                    </a:lnTo>
                    <a:lnTo>
                      <a:pt x="136" y="108"/>
                    </a:lnTo>
                    <a:lnTo>
                      <a:pt x="153" y="116"/>
                    </a:lnTo>
                    <a:lnTo>
                      <a:pt x="187" y="124"/>
                    </a:lnTo>
                    <a:lnTo>
                      <a:pt x="179" y="124"/>
                    </a:lnTo>
                    <a:lnTo>
                      <a:pt x="153" y="116"/>
                    </a:lnTo>
                    <a:lnTo>
                      <a:pt x="145" y="124"/>
                    </a:lnTo>
                    <a:lnTo>
                      <a:pt x="136" y="124"/>
                    </a:lnTo>
                    <a:lnTo>
                      <a:pt x="145" y="132"/>
                    </a:lnTo>
                    <a:lnTo>
                      <a:pt x="153" y="132"/>
                    </a:lnTo>
                    <a:lnTo>
                      <a:pt x="179" y="141"/>
                    </a:lnTo>
                    <a:lnTo>
                      <a:pt x="187" y="141"/>
                    </a:lnTo>
                    <a:lnTo>
                      <a:pt x="187" y="149"/>
                    </a:lnTo>
                    <a:lnTo>
                      <a:pt x="179" y="157"/>
                    </a:lnTo>
                    <a:lnTo>
                      <a:pt x="187" y="165"/>
                    </a:lnTo>
                    <a:lnTo>
                      <a:pt x="187" y="174"/>
                    </a:lnTo>
                    <a:lnTo>
                      <a:pt x="187" y="182"/>
                    </a:lnTo>
                    <a:lnTo>
                      <a:pt x="179" y="174"/>
                    </a:lnTo>
                    <a:lnTo>
                      <a:pt x="170" y="157"/>
                    </a:lnTo>
                    <a:lnTo>
                      <a:pt x="162" y="157"/>
                    </a:lnTo>
                    <a:lnTo>
                      <a:pt x="153" y="157"/>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2" name="Freeform 97"/>
              <p:cNvSpPr>
                <a:spLocks/>
              </p:cNvSpPr>
              <p:nvPr/>
            </p:nvSpPr>
            <p:spPr bwMode="auto">
              <a:xfrm>
                <a:off x="10815" y="15823"/>
                <a:ext cx="34" cy="41"/>
              </a:xfrm>
              <a:custGeom>
                <a:avLst/>
                <a:gdLst>
                  <a:gd name="T0" fmla="*/ 0 w 34"/>
                  <a:gd name="T1" fmla="*/ 0 h 41"/>
                  <a:gd name="T2" fmla="*/ 34 w 34"/>
                  <a:gd name="T3" fmla="*/ 41 h 41"/>
                  <a:gd name="T4" fmla="*/ 17 w 34"/>
                  <a:gd name="T5" fmla="*/ 16 h 41"/>
                  <a:gd name="T6" fmla="*/ 0 w 34"/>
                  <a:gd name="T7" fmla="*/ 0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41">
                    <a:moveTo>
                      <a:pt x="0" y="0"/>
                    </a:moveTo>
                    <a:lnTo>
                      <a:pt x="34" y="41"/>
                    </a:lnTo>
                    <a:lnTo>
                      <a:pt x="17" y="16"/>
                    </a:lnTo>
                    <a:lnTo>
                      <a:pt x="0"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3" name="Freeform 98"/>
              <p:cNvSpPr>
                <a:spLocks/>
              </p:cNvSpPr>
              <p:nvPr/>
            </p:nvSpPr>
            <p:spPr bwMode="auto">
              <a:xfrm>
                <a:off x="10807" y="15847"/>
                <a:ext cx="8" cy="9"/>
              </a:xfrm>
              <a:custGeom>
                <a:avLst/>
                <a:gdLst>
                  <a:gd name="T0" fmla="*/ 0 w 8"/>
                  <a:gd name="T1" fmla="*/ 0 h 9"/>
                  <a:gd name="T2" fmla="*/ 0 w 8"/>
                  <a:gd name="T3" fmla="*/ 0 h 9"/>
                  <a:gd name="T4" fmla="*/ 8 w 8"/>
                  <a:gd name="T5" fmla="*/ 9 h 9"/>
                  <a:gd name="T6" fmla="*/ 0 w 8"/>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9">
                    <a:moveTo>
                      <a:pt x="0" y="0"/>
                    </a:moveTo>
                    <a:lnTo>
                      <a:pt x="0" y="0"/>
                    </a:lnTo>
                    <a:lnTo>
                      <a:pt x="8" y="9"/>
                    </a:lnTo>
                    <a:lnTo>
                      <a:pt x="0"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4" name="Freeform 99"/>
              <p:cNvSpPr>
                <a:spLocks/>
              </p:cNvSpPr>
              <p:nvPr/>
            </p:nvSpPr>
            <p:spPr bwMode="auto">
              <a:xfrm>
                <a:off x="8607" y="15707"/>
                <a:ext cx="34" cy="149"/>
              </a:xfrm>
              <a:custGeom>
                <a:avLst/>
                <a:gdLst>
                  <a:gd name="T0" fmla="*/ 8 w 34"/>
                  <a:gd name="T1" fmla="*/ 132 h 149"/>
                  <a:gd name="T2" fmla="*/ 0 w 34"/>
                  <a:gd name="T3" fmla="*/ 8 h 149"/>
                  <a:gd name="T4" fmla="*/ 0 w 34"/>
                  <a:gd name="T5" fmla="*/ 0 h 149"/>
                  <a:gd name="T6" fmla="*/ 8 w 34"/>
                  <a:gd name="T7" fmla="*/ 0 h 149"/>
                  <a:gd name="T8" fmla="*/ 25 w 34"/>
                  <a:gd name="T9" fmla="*/ 0 h 149"/>
                  <a:gd name="T10" fmla="*/ 34 w 34"/>
                  <a:gd name="T11" fmla="*/ 0 h 149"/>
                  <a:gd name="T12" fmla="*/ 34 w 34"/>
                  <a:gd name="T13" fmla="*/ 8 h 149"/>
                  <a:gd name="T14" fmla="*/ 34 w 34"/>
                  <a:gd name="T15" fmla="*/ 74 h 149"/>
                  <a:gd name="T16" fmla="*/ 34 w 34"/>
                  <a:gd name="T17" fmla="*/ 140 h 149"/>
                  <a:gd name="T18" fmla="*/ 25 w 34"/>
                  <a:gd name="T19" fmla="*/ 149 h 149"/>
                  <a:gd name="T20" fmla="*/ 17 w 34"/>
                  <a:gd name="T21" fmla="*/ 149 h 149"/>
                  <a:gd name="T22" fmla="*/ 8 w 34"/>
                  <a:gd name="T23" fmla="*/ 140 h 149"/>
                  <a:gd name="T24" fmla="*/ 8 w 34"/>
                  <a:gd name="T25" fmla="*/ 132 h 1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 h="149">
                    <a:moveTo>
                      <a:pt x="8" y="132"/>
                    </a:moveTo>
                    <a:lnTo>
                      <a:pt x="0" y="8"/>
                    </a:lnTo>
                    <a:lnTo>
                      <a:pt x="0" y="0"/>
                    </a:lnTo>
                    <a:lnTo>
                      <a:pt x="8" y="0"/>
                    </a:lnTo>
                    <a:lnTo>
                      <a:pt x="25" y="0"/>
                    </a:lnTo>
                    <a:lnTo>
                      <a:pt x="34" y="0"/>
                    </a:lnTo>
                    <a:lnTo>
                      <a:pt x="34" y="8"/>
                    </a:lnTo>
                    <a:lnTo>
                      <a:pt x="34" y="74"/>
                    </a:lnTo>
                    <a:lnTo>
                      <a:pt x="34" y="140"/>
                    </a:lnTo>
                    <a:lnTo>
                      <a:pt x="25" y="149"/>
                    </a:lnTo>
                    <a:lnTo>
                      <a:pt x="17" y="149"/>
                    </a:lnTo>
                    <a:lnTo>
                      <a:pt x="8" y="140"/>
                    </a:lnTo>
                    <a:lnTo>
                      <a:pt x="8" y="132"/>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5" name="Freeform 100"/>
              <p:cNvSpPr>
                <a:spLocks/>
              </p:cNvSpPr>
              <p:nvPr/>
            </p:nvSpPr>
            <p:spPr bwMode="auto">
              <a:xfrm>
                <a:off x="10747" y="15707"/>
                <a:ext cx="60" cy="149"/>
              </a:xfrm>
              <a:custGeom>
                <a:avLst/>
                <a:gdLst>
                  <a:gd name="T0" fmla="*/ 0 w 60"/>
                  <a:gd name="T1" fmla="*/ 140 h 149"/>
                  <a:gd name="T2" fmla="*/ 0 w 60"/>
                  <a:gd name="T3" fmla="*/ 124 h 149"/>
                  <a:gd name="T4" fmla="*/ 9 w 60"/>
                  <a:gd name="T5" fmla="*/ 107 h 149"/>
                  <a:gd name="T6" fmla="*/ 0 w 60"/>
                  <a:gd name="T7" fmla="*/ 66 h 149"/>
                  <a:gd name="T8" fmla="*/ 0 w 60"/>
                  <a:gd name="T9" fmla="*/ 33 h 149"/>
                  <a:gd name="T10" fmla="*/ 9 w 60"/>
                  <a:gd name="T11" fmla="*/ 8 h 149"/>
                  <a:gd name="T12" fmla="*/ 17 w 60"/>
                  <a:gd name="T13" fmla="*/ 0 h 149"/>
                  <a:gd name="T14" fmla="*/ 34 w 60"/>
                  <a:gd name="T15" fmla="*/ 0 h 149"/>
                  <a:gd name="T16" fmla="*/ 43 w 60"/>
                  <a:gd name="T17" fmla="*/ 0 h 149"/>
                  <a:gd name="T18" fmla="*/ 43 w 60"/>
                  <a:gd name="T19" fmla="*/ 17 h 149"/>
                  <a:gd name="T20" fmla="*/ 43 w 60"/>
                  <a:gd name="T21" fmla="*/ 41 h 149"/>
                  <a:gd name="T22" fmla="*/ 51 w 60"/>
                  <a:gd name="T23" fmla="*/ 58 h 149"/>
                  <a:gd name="T24" fmla="*/ 60 w 60"/>
                  <a:gd name="T25" fmla="*/ 83 h 149"/>
                  <a:gd name="T26" fmla="*/ 51 w 60"/>
                  <a:gd name="T27" fmla="*/ 74 h 149"/>
                  <a:gd name="T28" fmla="*/ 43 w 60"/>
                  <a:gd name="T29" fmla="*/ 66 h 149"/>
                  <a:gd name="T30" fmla="*/ 34 w 60"/>
                  <a:gd name="T31" fmla="*/ 66 h 149"/>
                  <a:gd name="T32" fmla="*/ 34 w 60"/>
                  <a:gd name="T33" fmla="*/ 83 h 149"/>
                  <a:gd name="T34" fmla="*/ 34 w 60"/>
                  <a:gd name="T35" fmla="*/ 99 h 149"/>
                  <a:gd name="T36" fmla="*/ 51 w 60"/>
                  <a:gd name="T37" fmla="*/ 124 h 149"/>
                  <a:gd name="T38" fmla="*/ 34 w 60"/>
                  <a:gd name="T39" fmla="*/ 99 h 149"/>
                  <a:gd name="T40" fmla="*/ 34 w 60"/>
                  <a:gd name="T41" fmla="*/ 91 h 149"/>
                  <a:gd name="T42" fmla="*/ 17 w 60"/>
                  <a:gd name="T43" fmla="*/ 83 h 149"/>
                  <a:gd name="T44" fmla="*/ 17 w 60"/>
                  <a:gd name="T45" fmla="*/ 91 h 149"/>
                  <a:gd name="T46" fmla="*/ 17 w 60"/>
                  <a:gd name="T47" fmla="*/ 99 h 149"/>
                  <a:gd name="T48" fmla="*/ 17 w 60"/>
                  <a:gd name="T49" fmla="*/ 116 h 149"/>
                  <a:gd name="T50" fmla="*/ 17 w 60"/>
                  <a:gd name="T51" fmla="*/ 116 h 149"/>
                  <a:gd name="T52" fmla="*/ 9 w 60"/>
                  <a:gd name="T53" fmla="*/ 116 h 149"/>
                  <a:gd name="T54" fmla="*/ 9 w 60"/>
                  <a:gd name="T55" fmla="*/ 132 h 149"/>
                  <a:gd name="T56" fmla="*/ 9 w 60"/>
                  <a:gd name="T57" fmla="*/ 140 h 149"/>
                  <a:gd name="T58" fmla="*/ 9 w 60"/>
                  <a:gd name="T59" fmla="*/ 149 h 149"/>
                  <a:gd name="T60" fmla="*/ 0 w 60"/>
                  <a:gd name="T61" fmla="*/ 149 h 149"/>
                  <a:gd name="T62" fmla="*/ 0 w 60"/>
                  <a:gd name="T63" fmla="*/ 140 h 1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0" h="149">
                    <a:moveTo>
                      <a:pt x="0" y="140"/>
                    </a:moveTo>
                    <a:lnTo>
                      <a:pt x="0" y="124"/>
                    </a:lnTo>
                    <a:lnTo>
                      <a:pt x="9" y="107"/>
                    </a:lnTo>
                    <a:lnTo>
                      <a:pt x="0" y="66"/>
                    </a:lnTo>
                    <a:lnTo>
                      <a:pt x="0" y="33"/>
                    </a:lnTo>
                    <a:lnTo>
                      <a:pt x="9" y="8"/>
                    </a:lnTo>
                    <a:lnTo>
                      <a:pt x="17" y="0"/>
                    </a:lnTo>
                    <a:lnTo>
                      <a:pt x="34" y="0"/>
                    </a:lnTo>
                    <a:lnTo>
                      <a:pt x="43" y="0"/>
                    </a:lnTo>
                    <a:lnTo>
                      <a:pt x="43" y="17"/>
                    </a:lnTo>
                    <a:lnTo>
                      <a:pt x="43" y="41"/>
                    </a:lnTo>
                    <a:lnTo>
                      <a:pt x="51" y="58"/>
                    </a:lnTo>
                    <a:lnTo>
                      <a:pt x="60" y="83"/>
                    </a:lnTo>
                    <a:lnTo>
                      <a:pt x="51" y="74"/>
                    </a:lnTo>
                    <a:lnTo>
                      <a:pt x="43" y="66"/>
                    </a:lnTo>
                    <a:lnTo>
                      <a:pt x="34" y="66"/>
                    </a:lnTo>
                    <a:lnTo>
                      <a:pt x="34" y="83"/>
                    </a:lnTo>
                    <a:lnTo>
                      <a:pt x="34" y="99"/>
                    </a:lnTo>
                    <a:lnTo>
                      <a:pt x="51" y="124"/>
                    </a:lnTo>
                    <a:lnTo>
                      <a:pt x="34" y="99"/>
                    </a:lnTo>
                    <a:lnTo>
                      <a:pt x="34" y="91"/>
                    </a:lnTo>
                    <a:lnTo>
                      <a:pt x="17" y="83"/>
                    </a:lnTo>
                    <a:lnTo>
                      <a:pt x="17" y="91"/>
                    </a:lnTo>
                    <a:lnTo>
                      <a:pt x="17" y="99"/>
                    </a:lnTo>
                    <a:lnTo>
                      <a:pt x="17" y="116"/>
                    </a:lnTo>
                    <a:lnTo>
                      <a:pt x="9" y="116"/>
                    </a:lnTo>
                    <a:lnTo>
                      <a:pt x="9" y="132"/>
                    </a:lnTo>
                    <a:lnTo>
                      <a:pt x="9" y="140"/>
                    </a:lnTo>
                    <a:lnTo>
                      <a:pt x="9" y="149"/>
                    </a:lnTo>
                    <a:lnTo>
                      <a:pt x="0" y="149"/>
                    </a:lnTo>
                    <a:lnTo>
                      <a:pt x="0" y="14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6" name="Freeform 101"/>
              <p:cNvSpPr>
                <a:spLocks/>
              </p:cNvSpPr>
              <p:nvPr/>
            </p:nvSpPr>
            <p:spPr bwMode="auto">
              <a:xfrm>
                <a:off x="10773" y="15839"/>
                <a:ext cx="8" cy="17"/>
              </a:xfrm>
              <a:custGeom>
                <a:avLst/>
                <a:gdLst>
                  <a:gd name="T0" fmla="*/ 0 w 8"/>
                  <a:gd name="T1" fmla="*/ 0 h 17"/>
                  <a:gd name="T2" fmla="*/ 8 w 8"/>
                  <a:gd name="T3" fmla="*/ 17 h 17"/>
                  <a:gd name="T4" fmla="*/ 0 w 8"/>
                  <a:gd name="T5" fmla="*/ 0 h 17"/>
                  <a:gd name="T6" fmla="*/ 0 w 8"/>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7">
                    <a:moveTo>
                      <a:pt x="0" y="0"/>
                    </a:moveTo>
                    <a:lnTo>
                      <a:pt x="8" y="17"/>
                    </a:lnTo>
                    <a:lnTo>
                      <a:pt x="0"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7" name="Freeform 102"/>
              <p:cNvSpPr>
                <a:spLocks/>
              </p:cNvSpPr>
              <p:nvPr/>
            </p:nvSpPr>
            <p:spPr bwMode="auto">
              <a:xfrm>
                <a:off x="10968" y="15831"/>
                <a:ext cx="9" cy="25"/>
              </a:xfrm>
              <a:custGeom>
                <a:avLst/>
                <a:gdLst>
                  <a:gd name="T0" fmla="*/ 0 w 9"/>
                  <a:gd name="T1" fmla="*/ 0 h 25"/>
                  <a:gd name="T2" fmla="*/ 9 w 9"/>
                  <a:gd name="T3" fmla="*/ 8 h 25"/>
                  <a:gd name="T4" fmla="*/ 9 w 9"/>
                  <a:gd name="T5" fmla="*/ 25 h 25"/>
                  <a:gd name="T6" fmla="*/ 0 w 9"/>
                  <a:gd name="T7" fmla="*/ 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25">
                    <a:moveTo>
                      <a:pt x="0" y="0"/>
                    </a:moveTo>
                    <a:lnTo>
                      <a:pt x="9" y="8"/>
                    </a:lnTo>
                    <a:lnTo>
                      <a:pt x="9" y="25"/>
                    </a:lnTo>
                    <a:lnTo>
                      <a:pt x="0"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8" name="Freeform 103"/>
              <p:cNvSpPr>
                <a:spLocks/>
              </p:cNvSpPr>
              <p:nvPr/>
            </p:nvSpPr>
            <p:spPr bwMode="auto">
              <a:xfrm>
                <a:off x="10951" y="15831"/>
                <a:ext cx="1" cy="16"/>
              </a:xfrm>
              <a:custGeom>
                <a:avLst/>
                <a:gdLst>
                  <a:gd name="T0" fmla="*/ 0 w 1"/>
                  <a:gd name="T1" fmla="*/ 0 h 16"/>
                  <a:gd name="T2" fmla="*/ 0 w 1"/>
                  <a:gd name="T3" fmla="*/ 8 h 16"/>
                  <a:gd name="T4" fmla="*/ 0 w 1"/>
                  <a:gd name="T5" fmla="*/ 16 h 16"/>
                  <a:gd name="T6" fmla="*/ 0 w 1"/>
                  <a:gd name="T7" fmla="*/ 0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6">
                    <a:moveTo>
                      <a:pt x="0" y="0"/>
                    </a:moveTo>
                    <a:lnTo>
                      <a:pt x="0" y="8"/>
                    </a:lnTo>
                    <a:lnTo>
                      <a:pt x="0" y="16"/>
                    </a:lnTo>
                    <a:lnTo>
                      <a:pt x="0"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9" name="Freeform 104"/>
              <p:cNvSpPr>
                <a:spLocks/>
              </p:cNvSpPr>
              <p:nvPr/>
            </p:nvSpPr>
            <p:spPr bwMode="auto">
              <a:xfrm>
                <a:off x="8666" y="15732"/>
                <a:ext cx="9" cy="107"/>
              </a:xfrm>
              <a:custGeom>
                <a:avLst/>
                <a:gdLst>
                  <a:gd name="T0" fmla="*/ 0 w 9"/>
                  <a:gd name="T1" fmla="*/ 99 h 107"/>
                  <a:gd name="T2" fmla="*/ 0 w 9"/>
                  <a:gd name="T3" fmla="*/ 0 h 107"/>
                  <a:gd name="T4" fmla="*/ 0 w 9"/>
                  <a:gd name="T5" fmla="*/ 0 h 107"/>
                  <a:gd name="T6" fmla="*/ 9 w 9"/>
                  <a:gd name="T7" fmla="*/ 16 h 107"/>
                  <a:gd name="T8" fmla="*/ 9 w 9"/>
                  <a:gd name="T9" fmla="*/ 49 h 107"/>
                  <a:gd name="T10" fmla="*/ 9 w 9"/>
                  <a:gd name="T11" fmla="*/ 99 h 107"/>
                  <a:gd name="T12" fmla="*/ 0 w 9"/>
                  <a:gd name="T13" fmla="*/ 107 h 107"/>
                  <a:gd name="T14" fmla="*/ 0 w 9"/>
                  <a:gd name="T15" fmla="*/ 99 h 1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107">
                    <a:moveTo>
                      <a:pt x="0" y="99"/>
                    </a:moveTo>
                    <a:lnTo>
                      <a:pt x="0" y="0"/>
                    </a:lnTo>
                    <a:lnTo>
                      <a:pt x="9" y="16"/>
                    </a:lnTo>
                    <a:lnTo>
                      <a:pt x="9" y="49"/>
                    </a:lnTo>
                    <a:lnTo>
                      <a:pt x="9" y="99"/>
                    </a:lnTo>
                    <a:lnTo>
                      <a:pt x="0" y="107"/>
                    </a:lnTo>
                    <a:lnTo>
                      <a:pt x="0" y="99"/>
                    </a:lnTo>
                    <a:close/>
                  </a:path>
                </a:pathLst>
              </a:custGeom>
              <a:solidFill>
                <a:srgbClr val="F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0" name="Freeform 105"/>
              <p:cNvSpPr>
                <a:spLocks/>
              </p:cNvSpPr>
              <p:nvPr/>
            </p:nvSpPr>
            <p:spPr bwMode="auto">
              <a:xfrm>
                <a:off x="8573" y="15732"/>
                <a:ext cx="17" cy="99"/>
              </a:xfrm>
              <a:custGeom>
                <a:avLst/>
                <a:gdLst>
                  <a:gd name="T0" fmla="*/ 0 w 17"/>
                  <a:gd name="T1" fmla="*/ 8 h 99"/>
                  <a:gd name="T2" fmla="*/ 8 w 17"/>
                  <a:gd name="T3" fmla="*/ 0 h 99"/>
                  <a:gd name="T4" fmla="*/ 17 w 17"/>
                  <a:gd name="T5" fmla="*/ 8 h 99"/>
                  <a:gd name="T6" fmla="*/ 17 w 17"/>
                  <a:gd name="T7" fmla="*/ 91 h 99"/>
                  <a:gd name="T8" fmla="*/ 8 w 17"/>
                  <a:gd name="T9" fmla="*/ 99 h 99"/>
                  <a:gd name="T10" fmla="*/ 0 w 17"/>
                  <a:gd name="T11" fmla="*/ 91 h 99"/>
                  <a:gd name="T12" fmla="*/ 0 w 17"/>
                  <a:gd name="T13" fmla="*/ 8 h 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99">
                    <a:moveTo>
                      <a:pt x="0" y="8"/>
                    </a:moveTo>
                    <a:lnTo>
                      <a:pt x="8" y="0"/>
                    </a:lnTo>
                    <a:lnTo>
                      <a:pt x="17" y="8"/>
                    </a:lnTo>
                    <a:lnTo>
                      <a:pt x="17" y="91"/>
                    </a:lnTo>
                    <a:lnTo>
                      <a:pt x="8" y="99"/>
                    </a:lnTo>
                    <a:lnTo>
                      <a:pt x="0" y="91"/>
                    </a:lnTo>
                    <a:lnTo>
                      <a:pt x="0" y="8"/>
                    </a:lnTo>
                    <a:close/>
                  </a:path>
                </a:pathLst>
              </a:custGeom>
              <a:solidFill>
                <a:srgbClr val="F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1" name="Freeform 106"/>
              <p:cNvSpPr>
                <a:spLocks/>
              </p:cNvSpPr>
              <p:nvPr/>
            </p:nvSpPr>
            <p:spPr bwMode="auto">
              <a:xfrm>
                <a:off x="8998" y="15732"/>
                <a:ext cx="93" cy="99"/>
              </a:xfrm>
              <a:custGeom>
                <a:avLst/>
                <a:gdLst>
                  <a:gd name="T0" fmla="*/ 0 w 93"/>
                  <a:gd name="T1" fmla="*/ 91 h 99"/>
                  <a:gd name="T2" fmla="*/ 76 w 93"/>
                  <a:gd name="T3" fmla="*/ 41 h 99"/>
                  <a:gd name="T4" fmla="*/ 68 w 93"/>
                  <a:gd name="T5" fmla="*/ 33 h 99"/>
                  <a:gd name="T6" fmla="*/ 42 w 93"/>
                  <a:gd name="T7" fmla="*/ 16 h 99"/>
                  <a:gd name="T8" fmla="*/ 8 w 93"/>
                  <a:gd name="T9" fmla="*/ 8 h 99"/>
                  <a:gd name="T10" fmla="*/ 0 w 93"/>
                  <a:gd name="T11" fmla="*/ 0 h 99"/>
                  <a:gd name="T12" fmla="*/ 25 w 93"/>
                  <a:gd name="T13" fmla="*/ 8 h 99"/>
                  <a:gd name="T14" fmla="*/ 42 w 93"/>
                  <a:gd name="T15" fmla="*/ 16 h 99"/>
                  <a:gd name="T16" fmla="*/ 76 w 93"/>
                  <a:gd name="T17" fmla="*/ 33 h 99"/>
                  <a:gd name="T18" fmla="*/ 93 w 93"/>
                  <a:gd name="T19" fmla="*/ 41 h 99"/>
                  <a:gd name="T20" fmla="*/ 76 w 93"/>
                  <a:gd name="T21" fmla="*/ 66 h 99"/>
                  <a:gd name="T22" fmla="*/ 51 w 93"/>
                  <a:gd name="T23" fmla="*/ 74 h 99"/>
                  <a:gd name="T24" fmla="*/ 0 w 93"/>
                  <a:gd name="T25" fmla="*/ 99 h 99"/>
                  <a:gd name="T26" fmla="*/ 0 w 93"/>
                  <a:gd name="T27" fmla="*/ 91 h 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3" h="99">
                    <a:moveTo>
                      <a:pt x="0" y="91"/>
                    </a:moveTo>
                    <a:lnTo>
                      <a:pt x="76" y="41"/>
                    </a:lnTo>
                    <a:lnTo>
                      <a:pt x="68" y="33"/>
                    </a:lnTo>
                    <a:lnTo>
                      <a:pt x="42" y="16"/>
                    </a:lnTo>
                    <a:lnTo>
                      <a:pt x="8" y="8"/>
                    </a:lnTo>
                    <a:lnTo>
                      <a:pt x="0" y="0"/>
                    </a:lnTo>
                    <a:lnTo>
                      <a:pt x="25" y="8"/>
                    </a:lnTo>
                    <a:lnTo>
                      <a:pt x="42" y="16"/>
                    </a:lnTo>
                    <a:lnTo>
                      <a:pt x="76" y="33"/>
                    </a:lnTo>
                    <a:lnTo>
                      <a:pt x="93" y="41"/>
                    </a:lnTo>
                    <a:lnTo>
                      <a:pt x="76" y="66"/>
                    </a:lnTo>
                    <a:lnTo>
                      <a:pt x="51" y="74"/>
                    </a:lnTo>
                    <a:lnTo>
                      <a:pt x="0" y="99"/>
                    </a:lnTo>
                    <a:lnTo>
                      <a:pt x="0" y="91"/>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2" name="Freeform 107"/>
              <p:cNvSpPr>
                <a:spLocks/>
              </p:cNvSpPr>
              <p:nvPr/>
            </p:nvSpPr>
            <p:spPr bwMode="auto">
              <a:xfrm>
                <a:off x="10892" y="15806"/>
                <a:ext cx="8" cy="17"/>
              </a:xfrm>
              <a:custGeom>
                <a:avLst/>
                <a:gdLst>
                  <a:gd name="T0" fmla="*/ 8 w 8"/>
                  <a:gd name="T1" fmla="*/ 0 h 17"/>
                  <a:gd name="T2" fmla="*/ 8 w 8"/>
                  <a:gd name="T3" fmla="*/ 8 h 17"/>
                  <a:gd name="T4" fmla="*/ 8 w 8"/>
                  <a:gd name="T5" fmla="*/ 17 h 17"/>
                  <a:gd name="T6" fmla="*/ 0 w 8"/>
                  <a:gd name="T7" fmla="*/ 8 h 17"/>
                  <a:gd name="T8" fmla="*/ 8 w 8"/>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7">
                    <a:moveTo>
                      <a:pt x="8" y="0"/>
                    </a:moveTo>
                    <a:lnTo>
                      <a:pt x="8" y="8"/>
                    </a:lnTo>
                    <a:lnTo>
                      <a:pt x="8" y="17"/>
                    </a:lnTo>
                    <a:lnTo>
                      <a:pt x="0" y="8"/>
                    </a:lnTo>
                    <a:lnTo>
                      <a:pt x="8"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3" name="Freeform 108"/>
              <p:cNvSpPr>
                <a:spLocks/>
              </p:cNvSpPr>
              <p:nvPr/>
            </p:nvSpPr>
            <p:spPr bwMode="auto">
              <a:xfrm>
                <a:off x="9091" y="15806"/>
                <a:ext cx="1639" cy="17"/>
              </a:xfrm>
              <a:custGeom>
                <a:avLst/>
                <a:gdLst>
                  <a:gd name="T0" fmla="*/ 26 w 1639"/>
                  <a:gd name="T1" fmla="*/ 8 h 17"/>
                  <a:gd name="T2" fmla="*/ 0 w 1639"/>
                  <a:gd name="T3" fmla="*/ 0 h 17"/>
                  <a:gd name="T4" fmla="*/ 9 w 1639"/>
                  <a:gd name="T5" fmla="*/ 0 h 17"/>
                  <a:gd name="T6" fmla="*/ 51 w 1639"/>
                  <a:gd name="T7" fmla="*/ 0 h 17"/>
                  <a:gd name="T8" fmla="*/ 85 w 1639"/>
                  <a:gd name="T9" fmla="*/ 0 h 17"/>
                  <a:gd name="T10" fmla="*/ 136 w 1639"/>
                  <a:gd name="T11" fmla="*/ 0 h 17"/>
                  <a:gd name="T12" fmla="*/ 187 w 1639"/>
                  <a:gd name="T13" fmla="*/ 0 h 17"/>
                  <a:gd name="T14" fmla="*/ 238 w 1639"/>
                  <a:gd name="T15" fmla="*/ 0 h 17"/>
                  <a:gd name="T16" fmla="*/ 297 w 1639"/>
                  <a:gd name="T17" fmla="*/ 0 h 17"/>
                  <a:gd name="T18" fmla="*/ 416 w 1639"/>
                  <a:gd name="T19" fmla="*/ 0 h 17"/>
                  <a:gd name="T20" fmla="*/ 544 w 1639"/>
                  <a:gd name="T21" fmla="*/ 0 h 17"/>
                  <a:gd name="T22" fmla="*/ 680 w 1639"/>
                  <a:gd name="T23" fmla="*/ 0 h 17"/>
                  <a:gd name="T24" fmla="*/ 951 w 1639"/>
                  <a:gd name="T25" fmla="*/ 0 h 17"/>
                  <a:gd name="T26" fmla="*/ 1087 w 1639"/>
                  <a:gd name="T27" fmla="*/ 0 h 17"/>
                  <a:gd name="T28" fmla="*/ 1215 w 1639"/>
                  <a:gd name="T29" fmla="*/ 0 h 17"/>
                  <a:gd name="T30" fmla="*/ 1325 w 1639"/>
                  <a:gd name="T31" fmla="*/ 0 h 17"/>
                  <a:gd name="T32" fmla="*/ 1376 w 1639"/>
                  <a:gd name="T33" fmla="*/ 0 h 17"/>
                  <a:gd name="T34" fmla="*/ 1427 w 1639"/>
                  <a:gd name="T35" fmla="*/ 0 h 17"/>
                  <a:gd name="T36" fmla="*/ 1469 w 1639"/>
                  <a:gd name="T37" fmla="*/ 0 h 17"/>
                  <a:gd name="T38" fmla="*/ 1512 w 1639"/>
                  <a:gd name="T39" fmla="*/ 0 h 17"/>
                  <a:gd name="T40" fmla="*/ 1546 w 1639"/>
                  <a:gd name="T41" fmla="*/ 0 h 17"/>
                  <a:gd name="T42" fmla="*/ 1571 w 1639"/>
                  <a:gd name="T43" fmla="*/ 0 h 17"/>
                  <a:gd name="T44" fmla="*/ 1597 w 1639"/>
                  <a:gd name="T45" fmla="*/ 0 h 17"/>
                  <a:gd name="T46" fmla="*/ 1614 w 1639"/>
                  <a:gd name="T47" fmla="*/ 0 h 17"/>
                  <a:gd name="T48" fmla="*/ 1622 w 1639"/>
                  <a:gd name="T49" fmla="*/ 0 h 17"/>
                  <a:gd name="T50" fmla="*/ 1631 w 1639"/>
                  <a:gd name="T51" fmla="*/ 0 h 17"/>
                  <a:gd name="T52" fmla="*/ 1639 w 1639"/>
                  <a:gd name="T53" fmla="*/ 8 h 17"/>
                  <a:gd name="T54" fmla="*/ 1631 w 1639"/>
                  <a:gd name="T55" fmla="*/ 17 h 17"/>
                  <a:gd name="T56" fmla="*/ 1622 w 1639"/>
                  <a:gd name="T57" fmla="*/ 17 h 17"/>
                  <a:gd name="T58" fmla="*/ 1614 w 1639"/>
                  <a:gd name="T59" fmla="*/ 17 h 17"/>
                  <a:gd name="T60" fmla="*/ 1597 w 1639"/>
                  <a:gd name="T61" fmla="*/ 17 h 17"/>
                  <a:gd name="T62" fmla="*/ 1563 w 1639"/>
                  <a:gd name="T63" fmla="*/ 17 h 17"/>
                  <a:gd name="T64" fmla="*/ 1529 w 1639"/>
                  <a:gd name="T65" fmla="*/ 17 h 17"/>
                  <a:gd name="T66" fmla="*/ 1486 w 1639"/>
                  <a:gd name="T67" fmla="*/ 17 h 17"/>
                  <a:gd name="T68" fmla="*/ 1435 w 1639"/>
                  <a:gd name="T69" fmla="*/ 17 h 17"/>
                  <a:gd name="T70" fmla="*/ 1385 w 1639"/>
                  <a:gd name="T71" fmla="*/ 17 h 17"/>
                  <a:gd name="T72" fmla="*/ 1325 w 1639"/>
                  <a:gd name="T73" fmla="*/ 17 h 17"/>
                  <a:gd name="T74" fmla="*/ 1257 w 1639"/>
                  <a:gd name="T75" fmla="*/ 17 h 17"/>
                  <a:gd name="T76" fmla="*/ 1121 w 1639"/>
                  <a:gd name="T77" fmla="*/ 17 h 17"/>
                  <a:gd name="T78" fmla="*/ 977 w 1639"/>
                  <a:gd name="T79" fmla="*/ 17 h 17"/>
                  <a:gd name="T80" fmla="*/ 832 w 1639"/>
                  <a:gd name="T81" fmla="*/ 17 h 17"/>
                  <a:gd name="T82" fmla="*/ 680 w 1639"/>
                  <a:gd name="T83" fmla="*/ 17 h 17"/>
                  <a:gd name="T84" fmla="*/ 535 w 1639"/>
                  <a:gd name="T85" fmla="*/ 8 h 17"/>
                  <a:gd name="T86" fmla="*/ 399 w 1639"/>
                  <a:gd name="T87" fmla="*/ 8 h 17"/>
                  <a:gd name="T88" fmla="*/ 340 w 1639"/>
                  <a:gd name="T89" fmla="*/ 8 h 17"/>
                  <a:gd name="T90" fmla="*/ 280 w 1639"/>
                  <a:gd name="T91" fmla="*/ 8 h 17"/>
                  <a:gd name="T92" fmla="*/ 221 w 1639"/>
                  <a:gd name="T93" fmla="*/ 8 h 17"/>
                  <a:gd name="T94" fmla="*/ 178 w 1639"/>
                  <a:gd name="T95" fmla="*/ 8 h 17"/>
                  <a:gd name="T96" fmla="*/ 136 w 1639"/>
                  <a:gd name="T97" fmla="*/ 8 h 17"/>
                  <a:gd name="T98" fmla="*/ 102 w 1639"/>
                  <a:gd name="T99" fmla="*/ 8 h 17"/>
                  <a:gd name="T100" fmla="*/ 68 w 1639"/>
                  <a:gd name="T101" fmla="*/ 8 h 17"/>
                  <a:gd name="T102" fmla="*/ 51 w 1639"/>
                  <a:gd name="T103" fmla="*/ 8 h 17"/>
                  <a:gd name="T104" fmla="*/ 34 w 1639"/>
                  <a:gd name="T105" fmla="*/ 8 h 17"/>
                  <a:gd name="T106" fmla="*/ 26 w 1639"/>
                  <a:gd name="T107" fmla="*/ 8 h 1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639" h="17">
                    <a:moveTo>
                      <a:pt x="26" y="8"/>
                    </a:moveTo>
                    <a:lnTo>
                      <a:pt x="0" y="0"/>
                    </a:lnTo>
                    <a:lnTo>
                      <a:pt x="9" y="0"/>
                    </a:lnTo>
                    <a:lnTo>
                      <a:pt x="51" y="0"/>
                    </a:lnTo>
                    <a:lnTo>
                      <a:pt x="85" y="0"/>
                    </a:lnTo>
                    <a:lnTo>
                      <a:pt x="136" y="0"/>
                    </a:lnTo>
                    <a:lnTo>
                      <a:pt x="187" y="0"/>
                    </a:lnTo>
                    <a:lnTo>
                      <a:pt x="238" y="0"/>
                    </a:lnTo>
                    <a:lnTo>
                      <a:pt x="297" y="0"/>
                    </a:lnTo>
                    <a:lnTo>
                      <a:pt x="416" y="0"/>
                    </a:lnTo>
                    <a:lnTo>
                      <a:pt x="544" y="0"/>
                    </a:lnTo>
                    <a:lnTo>
                      <a:pt x="680" y="0"/>
                    </a:lnTo>
                    <a:lnTo>
                      <a:pt x="951" y="0"/>
                    </a:lnTo>
                    <a:lnTo>
                      <a:pt x="1087" y="0"/>
                    </a:lnTo>
                    <a:lnTo>
                      <a:pt x="1215" y="0"/>
                    </a:lnTo>
                    <a:lnTo>
                      <a:pt x="1325" y="0"/>
                    </a:lnTo>
                    <a:lnTo>
                      <a:pt x="1376" y="0"/>
                    </a:lnTo>
                    <a:lnTo>
                      <a:pt x="1427" y="0"/>
                    </a:lnTo>
                    <a:lnTo>
                      <a:pt x="1469" y="0"/>
                    </a:lnTo>
                    <a:lnTo>
                      <a:pt x="1512" y="0"/>
                    </a:lnTo>
                    <a:lnTo>
                      <a:pt x="1546" y="0"/>
                    </a:lnTo>
                    <a:lnTo>
                      <a:pt x="1571" y="0"/>
                    </a:lnTo>
                    <a:lnTo>
                      <a:pt x="1597" y="0"/>
                    </a:lnTo>
                    <a:lnTo>
                      <a:pt x="1614" y="0"/>
                    </a:lnTo>
                    <a:lnTo>
                      <a:pt x="1622" y="0"/>
                    </a:lnTo>
                    <a:lnTo>
                      <a:pt x="1631" y="0"/>
                    </a:lnTo>
                    <a:lnTo>
                      <a:pt x="1639" y="8"/>
                    </a:lnTo>
                    <a:lnTo>
                      <a:pt x="1631" y="17"/>
                    </a:lnTo>
                    <a:lnTo>
                      <a:pt x="1622" y="17"/>
                    </a:lnTo>
                    <a:lnTo>
                      <a:pt x="1614" y="17"/>
                    </a:lnTo>
                    <a:lnTo>
                      <a:pt x="1597" y="17"/>
                    </a:lnTo>
                    <a:lnTo>
                      <a:pt x="1563" y="17"/>
                    </a:lnTo>
                    <a:lnTo>
                      <a:pt x="1529" y="17"/>
                    </a:lnTo>
                    <a:lnTo>
                      <a:pt x="1486" y="17"/>
                    </a:lnTo>
                    <a:lnTo>
                      <a:pt x="1435" y="17"/>
                    </a:lnTo>
                    <a:lnTo>
                      <a:pt x="1385" y="17"/>
                    </a:lnTo>
                    <a:lnTo>
                      <a:pt x="1325" y="17"/>
                    </a:lnTo>
                    <a:lnTo>
                      <a:pt x="1257" y="17"/>
                    </a:lnTo>
                    <a:lnTo>
                      <a:pt x="1121" y="17"/>
                    </a:lnTo>
                    <a:lnTo>
                      <a:pt x="977" y="17"/>
                    </a:lnTo>
                    <a:lnTo>
                      <a:pt x="832" y="17"/>
                    </a:lnTo>
                    <a:lnTo>
                      <a:pt x="680" y="17"/>
                    </a:lnTo>
                    <a:lnTo>
                      <a:pt x="535" y="8"/>
                    </a:lnTo>
                    <a:lnTo>
                      <a:pt x="399" y="8"/>
                    </a:lnTo>
                    <a:lnTo>
                      <a:pt x="340" y="8"/>
                    </a:lnTo>
                    <a:lnTo>
                      <a:pt x="280" y="8"/>
                    </a:lnTo>
                    <a:lnTo>
                      <a:pt x="221" y="8"/>
                    </a:lnTo>
                    <a:lnTo>
                      <a:pt x="178" y="8"/>
                    </a:lnTo>
                    <a:lnTo>
                      <a:pt x="136" y="8"/>
                    </a:lnTo>
                    <a:lnTo>
                      <a:pt x="102" y="8"/>
                    </a:lnTo>
                    <a:lnTo>
                      <a:pt x="68" y="8"/>
                    </a:lnTo>
                    <a:lnTo>
                      <a:pt x="51" y="8"/>
                    </a:lnTo>
                    <a:lnTo>
                      <a:pt x="34" y="8"/>
                    </a:lnTo>
                    <a:lnTo>
                      <a:pt x="26" y="8"/>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4" name="Freeform 109"/>
              <p:cNvSpPr>
                <a:spLocks/>
              </p:cNvSpPr>
              <p:nvPr/>
            </p:nvSpPr>
            <p:spPr bwMode="auto">
              <a:xfrm>
                <a:off x="8700" y="15748"/>
                <a:ext cx="51" cy="58"/>
              </a:xfrm>
              <a:custGeom>
                <a:avLst/>
                <a:gdLst>
                  <a:gd name="T0" fmla="*/ 0 w 51"/>
                  <a:gd name="T1" fmla="*/ 0 h 58"/>
                  <a:gd name="T2" fmla="*/ 17 w 51"/>
                  <a:gd name="T3" fmla="*/ 0 h 58"/>
                  <a:gd name="T4" fmla="*/ 34 w 51"/>
                  <a:gd name="T5" fmla="*/ 9 h 58"/>
                  <a:gd name="T6" fmla="*/ 43 w 51"/>
                  <a:gd name="T7" fmla="*/ 17 h 58"/>
                  <a:gd name="T8" fmla="*/ 51 w 51"/>
                  <a:gd name="T9" fmla="*/ 25 h 58"/>
                  <a:gd name="T10" fmla="*/ 51 w 51"/>
                  <a:gd name="T11" fmla="*/ 33 h 58"/>
                  <a:gd name="T12" fmla="*/ 34 w 51"/>
                  <a:gd name="T13" fmla="*/ 42 h 58"/>
                  <a:gd name="T14" fmla="*/ 26 w 51"/>
                  <a:gd name="T15" fmla="*/ 50 h 58"/>
                  <a:gd name="T16" fmla="*/ 0 w 51"/>
                  <a:gd name="T17" fmla="*/ 58 h 58"/>
                  <a:gd name="T18" fmla="*/ 0 w 51"/>
                  <a:gd name="T19" fmla="*/ 0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 h="58">
                    <a:moveTo>
                      <a:pt x="0" y="0"/>
                    </a:moveTo>
                    <a:lnTo>
                      <a:pt x="17" y="0"/>
                    </a:lnTo>
                    <a:lnTo>
                      <a:pt x="34" y="9"/>
                    </a:lnTo>
                    <a:lnTo>
                      <a:pt x="43" y="17"/>
                    </a:lnTo>
                    <a:lnTo>
                      <a:pt x="51" y="25"/>
                    </a:lnTo>
                    <a:lnTo>
                      <a:pt x="51" y="33"/>
                    </a:lnTo>
                    <a:lnTo>
                      <a:pt x="34" y="42"/>
                    </a:lnTo>
                    <a:lnTo>
                      <a:pt x="26" y="50"/>
                    </a:lnTo>
                    <a:lnTo>
                      <a:pt x="0" y="58"/>
                    </a:lnTo>
                    <a:lnTo>
                      <a:pt x="0" y="0"/>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5" name="Freeform 110"/>
              <p:cNvSpPr>
                <a:spLocks/>
              </p:cNvSpPr>
              <p:nvPr/>
            </p:nvSpPr>
            <p:spPr bwMode="auto">
              <a:xfrm>
                <a:off x="8930" y="15748"/>
                <a:ext cx="110" cy="58"/>
              </a:xfrm>
              <a:custGeom>
                <a:avLst/>
                <a:gdLst>
                  <a:gd name="T0" fmla="*/ 34 w 110"/>
                  <a:gd name="T1" fmla="*/ 42 h 58"/>
                  <a:gd name="T2" fmla="*/ 25 w 110"/>
                  <a:gd name="T3" fmla="*/ 33 h 58"/>
                  <a:gd name="T4" fmla="*/ 17 w 110"/>
                  <a:gd name="T5" fmla="*/ 33 h 58"/>
                  <a:gd name="T6" fmla="*/ 8 w 110"/>
                  <a:gd name="T7" fmla="*/ 25 h 58"/>
                  <a:gd name="T8" fmla="*/ 0 w 110"/>
                  <a:gd name="T9" fmla="*/ 25 h 58"/>
                  <a:gd name="T10" fmla="*/ 17 w 110"/>
                  <a:gd name="T11" fmla="*/ 25 h 58"/>
                  <a:gd name="T12" fmla="*/ 34 w 110"/>
                  <a:gd name="T13" fmla="*/ 17 h 58"/>
                  <a:gd name="T14" fmla="*/ 42 w 110"/>
                  <a:gd name="T15" fmla="*/ 0 h 58"/>
                  <a:gd name="T16" fmla="*/ 76 w 110"/>
                  <a:gd name="T17" fmla="*/ 9 h 58"/>
                  <a:gd name="T18" fmla="*/ 110 w 110"/>
                  <a:gd name="T19" fmla="*/ 25 h 58"/>
                  <a:gd name="T20" fmla="*/ 102 w 110"/>
                  <a:gd name="T21" fmla="*/ 42 h 58"/>
                  <a:gd name="T22" fmla="*/ 85 w 110"/>
                  <a:gd name="T23" fmla="*/ 42 h 58"/>
                  <a:gd name="T24" fmla="*/ 42 w 110"/>
                  <a:gd name="T25" fmla="*/ 58 h 58"/>
                  <a:gd name="T26" fmla="*/ 34 w 110"/>
                  <a:gd name="T27" fmla="*/ 42 h 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0" h="58">
                    <a:moveTo>
                      <a:pt x="34" y="42"/>
                    </a:moveTo>
                    <a:lnTo>
                      <a:pt x="25" y="33"/>
                    </a:lnTo>
                    <a:lnTo>
                      <a:pt x="17" y="33"/>
                    </a:lnTo>
                    <a:lnTo>
                      <a:pt x="8" y="25"/>
                    </a:lnTo>
                    <a:lnTo>
                      <a:pt x="0" y="25"/>
                    </a:lnTo>
                    <a:lnTo>
                      <a:pt x="17" y="25"/>
                    </a:lnTo>
                    <a:lnTo>
                      <a:pt x="34" y="17"/>
                    </a:lnTo>
                    <a:lnTo>
                      <a:pt x="42" y="0"/>
                    </a:lnTo>
                    <a:lnTo>
                      <a:pt x="76" y="9"/>
                    </a:lnTo>
                    <a:lnTo>
                      <a:pt x="110" y="25"/>
                    </a:lnTo>
                    <a:lnTo>
                      <a:pt x="102" y="42"/>
                    </a:lnTo>
                    <a:lnTo>
                      <a:pt x="85" y="42"/>
                    </a:lnTo>
                    <a:lnTo>
                      <a:pt x="42" y="58"/>
                    </a:lnTo>
                    <a:lnTo>
                      <a:pt x="34" y="42"/>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6" name="Freeform 111"/>
              <p:cNvSpPr>
                <a:spLocks/>
              </p:cNvSpPr>
              <p:nvPr/>
            </p:nvSpPr>
            <p:spPr bwMode="auto">
              <a:xfrm>
                <a:off x="9754" y="14627"/>
                <a:ext cx="1197" cy="1163"/>
              </a:xfrm>
              <a:custGeom>
                <a:avLst/>
                <a:gdLst>
                  <a:gd name="T0" fmla="*/ 101 w 1197"/>
                  <a:gd name="T1" fmla="*/ 1146 h 1163"/>
                  <a:gd name="T2" fmla="*/ 59 w 1197"/>
                  <a:gd name="T3" fmla="*/ 1055 h 1163"/>
                  <a:gd name="T4" fmla="*/ 34 w 1197"/>
                  <a:gd name="T5" fmla="*/ 1072 h 1163"/>
                  <a:gd name="T6" fmla="*/ 195 w 1197"/>
                  <a:gd name="T7" fmla="*/ 1039 h 1163"/>
                  <a:gd name="T8" fmla="*/ 560 w 1197"/>
                  <a:gd name="T9" fmla="*/ 1138 h 1163"/>
                  <a:gd name="T10" fmla="*/ 433 w 1197"/>
                  <a:gd name="T11" fmla="*/ 940 h 1163"/>
                  <a:gd name="T12" fmla="*/ 543 w 1197"/>
                  <a:gd name="T13" fmla="*/ 627 h 1163"/>
                  <a:gd name="T14" fmla="*/ 543 w 1197"/>
                  <a:gd name="T15" fmla="*/ 684 h 1163"/>
                  <a:gd name="T16" fmla="*/ 603 w 1197"/>
                  <a:gd name="T17" fmla="*/ 643 h 1163"/>
                  <a:gd name="T18" fmla="*/ 611 w 1197"/>
                  <a:gd name="T19" fmla="*/ 775 h 1163"/>
                  <a:gd name="T20" fmla="*/ 458 w 1197"/>
                  <a:gd name="T21" fmla="*/ 907 h 1163"/>
                  <a:gd name="T22" fmla="*/ 475 w 1197"/>
                  <a:gd name="T23" fmla="*/ 924 h 1163"/>
                  <a:gd name="T24" fmla="*/ 543 w 1197"/>
                  <a:gd name="T25" fmla="*/ 891 h 1163"/>
                  <a:gd name="T26" fmla="*/ 526 w 1197"/>
                  <a:gd name="T27" fmla="*/ 866 h 1163"/>
                  <a:gd name="T28" fmla="*/ 560 w 1197"/>
                  <a:gd name="T29" fmla="*/ 825 h 1163"/>
                  <a:gd name="T30" fmla="*/ 688 w 1197"/>
                  <a:gd name="T31" fmla="*/ 800 h 1163"/>
                  <a:gd name="T32" fmla="*/ 772 w 1197"/>
                  <a:gd name="T33" fmla="*/ 899 h 1163"/>
                  <a:gd name="T34" fmla="*/ 730 w 1197"/>
                  <a:gd name="T35" fmla="*/ 1031 h 1163"/>
                  <a:gd name="T36" fmla="*/ 586 w 1197"/>
                  <a:gd name="T37" fmla="*/ 1064 h 1163"/>
                  <a:gd name="T38" fmla="*/ 603 w 1197"/>
                  <a:gd name="T39" fmla="*/ 956 h 1163"/>
                  <a:gd name="T40" fmla="*/ 526 w 1197"/>
                  <a:gd name="T41" fmla="*/ 1064 h 1163"/>
                  <a:gd name="T42" fmla="*/ 815 w 1197"/>
                  <a:gd name="T43" fmla="*/ 989 h 1163"/>
                  <a:gd name="T44" fmla="*/ 789 w 1197"/>
                  <a:gd name="T45" fmla="*/ 717 h 1163"/>
                  <a:gd name="T46" fmla="*/ 1087 w 1197"/>
                  <a:gd name="T47" fmla="*/ 742 h 1163"/>
                  <a:gd name="T48" fmla="*/ 1061 w 1197"/>
                  <a:gd name="T49" fmla="*/ 503 h 1163"/>
                  <a:gd name="T50" fmla="*/ 1019 w 1197"/>
                  <a:gd name="T51" fmla="*/ 594 h 1163"/>
                  <a:gd name="T52" fmla="*/ 1078 w 1197"/>
                  <a:gd name="T53" fmla="*/ 643 h 1163"/>
                  <a:gd name="T54" fmla="*/ 1010 w 1197"/>
                  <a:gd name="T55" fmla="*/ 693 h 1163"/>
                  <a:gd name="T56" fmla="*/ 917 w 1197"/>
                  <a:gd name="T57" fmla="*/ 742 h 1163"/>
                  <a:gd name="T58" fmla="*/ 832 w 1197"/>
                  <a:gd name="T59" fmla="*/ 627 h 1163"/>
                  <a:gd name="T60" fmla="*/ 866 w 1197"/>
                  <a:gd name="T61" fmla="*/ 519 h 1163"/>
                  <a:gd name="T62" fmla="*/ 1002 w 1197"/>
                  <a:gd name="T63" fmla="*/ 462 h 1163"/>
                  <a:gd name="T64" fmla="*/ 900 w 1197"/>
                  <a:gd name="T65" fmla="*/ 454 h 1163"/>
                  <a:gd name="T66" fmla="*/ 772 w 1197"/>
                  <a:gd name="T67" fmla="*/ 602 h 1163"/>
                  <a:gd name="T68" fmla="*/ 654 w 1197"/>
                  <a:gd name="T69" fmla="*/ 511 h 1163"/>
                  <a:gd name="T70" fmla="*/ 679 w 1197"/>
                  <a:gd name="T71" fmla="*/ 519 h 1163"/>
                  <a:gd name="T72" fmla="*/ 934 w 1197"/>
                  <a:gd name="T73" fmla="*/ 421 h 1163"/>
                  <a:gd name="T74" fmla="*/ 1163 w 1197"/>
                  <a:gd name="T75" fmla="*/ 552 h 1163"/>
                  <a:gd name="T76" fmla="*/ 1070 w 1197"/>
                  <a:gd name="T77" fmla="*/ 181 h 1163"/>
                  <a:gd name="T78" fmla="*/ 1087 w 1197"/>
                  <a:gd name="T79" fmla="*/ 25 h 1163"/>
                  <a:gd name="T80" fmla="*/ 1112 w 1197"/>
                  <a:gd name="T81" fmla="*/ 74 h 1163"/>
                  <a:gd name="T82" fmla="*/ 1172 w 1197"/>
                  <a:gd name="T83" fmla="*/ 17 h 1163"/>
                  <a:gd name="T84" fmla="*/ 1146 w 1197"/>
                  <a:gd name="T85" fmla="*/ 165 h 1163"/>
                  <a:gd name="T86" fmla="*/ 1146 w 1197"/>
                  <a:gd name="T87" fmla="*/ 379 h 1163"/>
                  <a:gd name="T88" fmla="*/ 1163 w 1197"/>
                  <a:gd name="T89" fmla="*/ 223 h 1163"/>
                  <a:gd name="T90" fmla="*/ 1070 w 1197"/>
                  <a:gd name="T91" fmla="*/ 289 h 1163"/>
                  <a:gd name="T92" fmla="*/ 1121 w 1197"/>
                  <a:gd name="T93" fmla="*/ 759 h 1163"/>
                  <a:gd name="T94" fmla="*/ 1189 w 1197"/>
                  <a:gd name="T95" fmla="*/ 849 h 1163"/>
                  <a:gd name="T96" fmla="*/ 1053 w 1197"/>
                  <a:gd name="T97" fmla="*/ 874 h 1163"/>
                  <a:gd name="T98" fmla="*/ 1138 w 1197"/>
                  <a:gd name="T99" fmla="*/ 849 h 1163"/>
                  <a:gd name="T100" fmla="*/ 781 w 1197"/>
                  <a:gd name="T101" fmla="*/ 742 h 1163"/>
                  <a:gd name="T102" fmla="*/ 891 w 1197"/>
                  <a:gd name="T103" fmla="*/ 1097 h 1163"/>
                  <a:gd name="T104" fmla="*/ 900 w 1197"/>
                  <a:gd name="T105" fmla="*/ 1014 h 1163"/>
                  <a:gd name="T106" fmla="*/ 917 w 1197"/>
                  <a:gd name="T107" fmla="*/ 1146 h 1163"/>
                  <a:gd name="T108" fmla="*/ 815 w 1197"/>
                  <a:gd name="T109" fmla="*/ 1022 h 1163"/>
                  <a:gd name="T110" fmla="*/ 628 w 1197"/>
                  <a:gd name="T111" fmla="*/ 1154 h 1163"/>
                  <a:gd name="T112" fmla="*/ 212 w 1197"/>
                  <a:gd name="T113" fmla="*/ 1072 h 1163"/>
                  <a:gd name="T114" fmla="*/ 280 w 1197"/>
                  <a:gd name="T115" fmla="*/ 1072 h 1163"/>
                  <a:gd name="T116" fmla="*/ 237 w 1197"/>
                  <a:gd name="T117" fmla="*/ 1163 h 11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97" h="1163">
                    <a:moveTo>
                      <a:pt x="203" y="1138"/>
                    </a:moveTo>
                    <a:lnTo>
                      <a:pt x="195" y="1121"/>
                    </a:lnTo>
                    <a:lnTo>
                      <a:pt x="195" y="1097"/>
                    </a:lnTo>
                    <a:lnTo>
                      <a:pt x="203" y="1055"/>
                    </a:lnTo>
                    <a:lnTo>
                      <a:pt x="195" y="1047"/>
                    </a:lnTo>
                    <a:lnTo>
                      <a:pt x="195" y="1055"/>
                    </a:lnTo>
                    <a:lnTo>
                      <a:pt x="169" y="1097"/>
                    </a:lnTo>
                    <a:lnTo>
                      <a:pt x="152" y="1121"/>
                    </a:lnTo>
                    <a:lnTo>
                      <a:pt x="127" y="1138"/>
                    </a:lnTo>
                    <a:lnTo>
                      <a:pt x="101" y="1146"/>
                    </a:lnTo>
                    <a:lnTo>
                      <a:pt x="68" y="1146"/>
                    </a:lnTo>
                    <a:lnTo>
                      <a:pt x="42" y="1138"/>
                    </a:lnTo>
                    <a:lnTo>
                      <a:pt x="17" y="1130"/>
                    </a:lnTo>
                    <a:lnTo>
                      <a:pt x="8" y="1113"/>
                    </a:lnTo>
                    <a:lnTo>
                      <a:pt x="0" y="1105"/>
                    </a:lnTo>
                    <a:lnTo>
                      <a:pt x="0" y="1072"/>
                    </a:lnTo>
                    <a:lnTo>
                      <a:pt x="8" y="1064"/>
                    </a:lnTo>
                    <a:lnTo>
                      <a:pt x="17" y="1055"/>
                    </a:lnTo>
                    <a:lnTo>
                      <a:pt x="42" y="1055"/>
                    </a:lnTo>
                    <a:lnTo>
                      <a:pt x="59" y="1055"/>
                    </a:lnTo>
                    <a:lnTo>
                      <a:pt x="68" y="1064"/>
                    </a:lnTo>
                    <a:lnTo>
                      <a:pt x="68" y="1080"/>
                    </a:lnTo>
                    <a:lnTo>
                      <a:pt x="68" y="1088"/>
                    </a:lnTo>
                    <a:lnTo>
                      <a:pt x="51" y="1097"/>
                    </a:lnTo>
                    <a:lnTo>
                      <a:pt x="42" y="1097"/>
                    </a:lnTo>
                    <a:lnTo>
                      <a:pt x="34" y="1097"/>
                    </a:lnTo>
                    <a:lnTo>
                      <a:pt x="34" y="1088"/>
                    </a:lnTo>
                    <a:lnTo>
                      <a:pt x="34" y="1080"/>
                    </a:lnTo>
                    <a:lnTo>
                      <a:pt x="34" y="1072"/>
                    </a:lnTo>
                    <a:lnTo>
                      <a:pt x="17" y="1072"/>
                    </a:lnTo>
                    <a:lnTo>
                      <a:pt x="8" y="1088"/>
                    </a:lnTo>
                    <a:lnTo>
                      <a:pt x="17" y="1097"/>
                    </a:lnTo>
                    <a:lnTo>
                      <a:pt x="25" y="1113"/>
                    </a:lnTo>
                    <a:lnTo>
                      <a:pt x="34" y="1121"/>
                    </a:lnTo>
                    <a:lnTo>
                      <a:pt x="68" y="1113"/>
                    </a:lnTo>
                    <a:lnTo>
                      <a:pt x="93" y="1105"/>
                    </a:lnTo>
                    <a:lnTo>
                      <a:pt x="144" y="1072"/>
                    </a:lnTo>
                    <a:lnTo>
                      <a:pt x="195" y="1039"/>
                    </a:lnTo>
                    <a:lnTo>
                      <a:pt x="220" y="1022"/>
                    </a:lnTo>
                    <a:lnTo>
                      <a:pt x="246" y="1022"/>
                    </a:lnTo>
                    <a:lnTo>
                      <a:pt x="288" y="1022"/>
                    </a:lnTo>
                    <a:lnTo>
                      <a:pt x="322" y="1022"/>
                    </a:lnTo>
                    <a:lnTo>
                      <a:pt x="356" y="1039"/>
                    </a:lnTo>
                    <a:lnTo>
                      <a:pt x="390" y="1055"/>
                    </a:lnTo>
                    <a:lnTo>
                      <a:pt x="518" y="1130"/>
                    </a:lnTo>
                    <a:lnTo>
                      <a:pt x="535" y="1138"/>
                    </a:lnTo>
                    <a:lnTo>
                      <a:pt x="543" y="1138"/>
                    </a:lnTo>
                    <a:lnTo>
                      <a:pt x="560" y="1138"/>
                    </a:lnTo>
                    <a:lnTo>
                      <a:pt x="560" y="1130"/>
                    </a:lnTo>
                    <a:lnTo>
                      <a:pt x="552" y="1121"/>
                    </a:lnTo>
                    <a:lnTo>
                      <a:pt x="526" y="1113"/>
                    </a:lnTo>
                    <a:lnTo>
                      <a:pt x="509" y="1105"/>
                    </a:lnTo>
                    <a:lnTo>
                      <a:pt x="475" y="1072"/>
                    </a:lnTo>
                    <a:lnTo>
                      <a:pt x="450" y="1047"/>
                    </a:lnTo>
                    <a:lnTo>
                      <a:pt x="433" y="1006"/>
                    </a:lnTo>
                    <a:lnTo>
                      <a:pt x="433" y="973"/>
                    </a:lnTo>
                    <a:lnTo>
                      <a:pt x="433" y="940"/>
                    </a:lnTo>
                    <a:lnTo>
                      <a:pt x="450" y="899"/>
                    </a:lnTo>
                    <a:lnTo>
                      <a:pt x="467" y="866"/>
                    </a:lnTo>
                    <a:lnTo>
                      <a:pt x="518" y="800"/>
                    </a:lnTo>
                    <a:lnTo>
                      <a:pt x="569" y="734"/>
                    </a:lnTo>
                    <a:lnTo>
                      <a:pt x="586" y="693"/>
                    </a:lnTo>
                    <a:lnTo>
                      <a:pt x="586" y="676"/>
                    </a:lnTo>
                    <a:lnTo>
                      <a:pt x="586" y="651"/>
                    </a:lnTo>
                    <a:lnTo>
                      <a:pt x="569" y="643"/>
                    </a:lnTo>
                    <a:lnTo>
                      <a:pt x="552" y="627"/>
                    </a:lnTo>
                    <a:lnTo>
                      <a:pt x="543" y="627"/>
                    </a:lnTo>
                    <a:lnTo>
                      <a:pt x="526" y="635"/>
                    </a:lnTo>
                    <a:lnTo>
                      <a:pt x="526" y="643"/>
                    </a:lnTo>
                    <a:lnTo>
                      <a:pt x="526" y="651"/>
                    </a:lnTo>
                    <a:lnTo>
                      <a:pt x="543" y="651"/>
                    </a:lnTo>
                    <a:lnTo>
                      <a:pt x="552" y="651"/>
                    </a:lnTo>
                    <a:lnTo>
                      <a:pt x="552" y="660"/>
                    </a:lnTo>
                    <a:lnTo>
                      <a:pt x="552" y="668"/>
                    </a:lnTo>
                    <a:lnTo>
                      <a:pt x="552" y="676"/>
                    </a:lnTo>
                    <a:lnTo>
                      <a:pt x="543" y="684"/>
                    </a:lnTo>
                    <a:lnTo>
                      <a:pt x="535" y="684"/>
                    </a:lnTo>
                    <a:lnTo>
                      <a:pt x="526" y="684"/>
                    </a:lnTo>
                    <a:lnTo>
                      <a:pt x="509" y="668"/>
                    </a:lnTo>
                    <a:lnTo>
                      <a:pt x="509" y="643"/>
                    </a:lnTo>
                    <a:lnTo>
                      <a:pt x="518" y="635"/>
                    </a:lnTo>
                    <a:lnTo>
                      <a:pt x="526" y="627"/>
                    </a:lnTo>
                    <a:lnTo>
                      <a:pt x="543" y="618"/>
                    </a:lnTo>
                    <a:lnTo>
                      <a:pt x="560" y="610"/>
                    </a:lnTo>
                    <a:lnTo>
                      <a:pt x="569" y="618"/>
                    </a:lnTo>
                    <a:lnTo>
                      <a:pt x="603" y="643"/>
                    </a:lnTo>
                    <a:lnTo>
                      <a:pt x="620" y="668"/>
                    </a:lnTo>
                    <a:lnTo>
                      <a:pt x="620" y="693"/>
                    </a:lnTo>
                    <a:lnTo>
                      <a:pt x="620" y="709"/>
                    </a:lnTo>
                    <a:lnTo>
                      <a:pt x="611" y="726"/>
                    </a:lnTo>
                    <a:lnTo>
                      <a:pt x="594" y="734"/>
                    </a:lnTo>
                    <a:lnTo>
                      <a:pt x="603" y="742"/>
                    </a:lnTo>
                    <a:lnTo>
                      <a:pt x="611" y="742"/>
                    </a:lnTo>
                    <a:lnTo>
                      <a:pt x="620" y="742"/>
                    </a:lnTo>
                    <a:lnTo>
                      <a:pt x="620" y="750"/>
                    </a:lnTo>
                    <a:lnTo>
                      <a:pt x="611" y="775"/>
                    </a:lnTo>
                    <a:lnTo>
                      <a:pt x="594" y="783"/>
                    </a:lnTo>
                    <a:lnTo>
                      <a:pt x="552" y="800"/>
                    </a:lnTo>
                    <a:lnTo>
                      <a:pt x="543" y="816"/>
                    </a:lnTo>
                    <a:lnTo>
                      <a:pt x="535" y="825"/>
                    </a:lnTo>
                    <a:lnTo>
                      <a:pt x="535" y="833"/>
                    </a:lnTo>
                    <a:lnTo>
                      <a:pt x="501" y="849"/>
                    </a:lnTo>
                    <a:lnTo>
                      <a:pt x="492" y="858"/>
                    </a:lnTo>
                    <a:lnTo>
                      <a:pt x="484" y="874"/>
                    </a:lnTo>
                    <a:lnTo>
                      <a:pt x="484" y="891"/>
                    </a:lnTo>
                    <a:lnTo>
                      <a:pt x="458" y="907"/>
                    </a:lnTo>
                    <a:lnTo>
                      <a:pt x="450" y="932"/>
                    </a:lnTo>
                    <a:lnTo>
                      <a:pt x="450" y="948"/>
                    </a:lnTo>
                    <a:lnTo>
                      <a:pt x="458" y="965"/>
                    </a:lnTo>
                    <a:lnTo>
                      <a:pt x="467" y="973"/>
                    </a:lnTo>
                    <a:lnTo>
                      <a:pt x="475" y="965"/>
                    </a:lnTo>
                    <a:lnTo>
                      <a:pt x="475" y="956"/>
                    </a:lnTo>
                    <a:lnTo>
                      <a:pt x="475" y="948"/>
                    </a:lnTo>
                    <a:lnTo>
                      <a:pt x="467" y="940"/>
                    </a:lnTo>
                    <a:lnTo>
                      <a:pt x="475" y="932"/>
                    </a:lnTo>
                    <a:lnTo>
                      <a:pt x="475" y="924"/>
                    </a:lnTo>
                    <a:lnTo>
                      <a:pt x="484" y="915"/>
                    </a:lnTo>
                    <a:lnTo>
                      <a:pt x="492" y="915"/>
                    </a:lnTo>
                    <a:lnTo>
                      <a:pt x="501" y="915"/>
                    </a:lnTo>
                    <a:lnTo>
                      <a:pt x="509" y="907"/>
                    </a:lnTo>
                    <a:lnTo>
                      <a:pt x="509" y="899"/>
                    </a:lnTo>
                    <a:lnTo>
                      <a:pt x="509" y="907"/>
                    </a:lnTo>
                    <a:lnTo>
                      <a:pt x="518" y="907"/>
                    </a:lnTo>
                    <a:lnTo>
                      <a:pt x="535" y="882"/>
                    </a:lnTo>
                    <a:lnTo>
                      <a:pt x="543" y="891"/>
                    </a:lnTo>
                    <a:lnTo>
                      <a:pt x="543" y="899"/>
                    </a:lnTo>
                    <a:lnTo>
                      <a:pt x="535" y="915"/>
                    </a:lnTo>
                    <a:lnTo>
                      <a:pt x="535" y="924"/>
                    </a:lnTo>
                    <a:lnTo>
                      <a:pt x="543" y="932"/>
                    </a:lnTo>
                    <a:lnTo>
                      <a:pt x="552" y="924"/>
                    </a:lnTo>
                    <a:lnTo>
                      <a:pt x="560" y="907"/>
                    </a:lnTo>
                    <a:lnTo>
                      <a:pt x="560" y="891"/>
                    </a:lnTo>
                    <a:lnTo>
                      <a:pt x="552" y="866"/>
                    </a:lnTo>
                    <a:lnTo>
                      <a:pt x="543" y="866"/>
                    </a:lnTo>
                    <a:lnTo>
                      <a:pt x="526" y="866"/>
                    </a:lnTo>
                    <a:lnTo>
                      <a:pt x="509" y="874"/>
                    </a:lnTo>
                    <a:lnTo>
                      <a:pt x="509" y="899"/>
                    </a:lnTo>
                    <a:lnTo>
                      <a:pt x="501" y="891"/>
                    </a:lnTo>
                    <a:lnTo>
                      <a:pt x="501" y="882"/>
                    </a:lnTo>
                    <a:lnTo>
                      <a:pt x="509" y="866"/>
                    </a:lnTo>
                    <a:lnTo>
                      <a:pt x="518" y="858"/>
                    </a:lnTo>
                    <a:lnTo>
                      <a:pt x="535" y="858"/>
                    </a:lnTo>
                    <a:lnTo>
                      <a:pt x="543" y="849"/>
                    </a:lnTo>
                    <a:lnTo>
                      <a:pt x="552" y="833"/>
                    </a:lnTo>
                    <a:lnTo>
                      <a:pt x="560" y="825"/>
                    </a:lnTo>
                    <a:lnTo>
                      <a:pt x="569" y="825"/>
                    </a:lnTo>
                    <a:lnTo>
                      <a:pt x="586" y="808"/>
                    </a:lnTo>
                    <a:lnTo>
                      <a:pt x="594" y="808"/>
                    </a:lnTo>
                    <a:lnTo>
                      <a:pt x="611" y="816"/>
                    </a:lnTo>
                    <a:lnTo>
                      <a:pt x="628" y="825"/>
                    </a:lnTo>
                    <a:lnTo>
                      <a:pt x="637" y="825"/>
                    </a:lnTo>
                    <a:lnTo>
                      <a:pt x="654" y="808"/>
                    </a:lnTo>
                    <a:lnTo>
                      <a:pt x="671" y="800"/>
                    </a:lnTo>
                    <a:lnTo>
                      <a:pt x="688" y="800"/>
                    </a:lnTo>
                    <a:lnTo>
                      <a:pt x="713" y="800"/>
                    </a:lnTo>
                    <a:lnTo>
                      <a:pt x="722" y="816"/>
                    </a:lnTo>
                    <a:lnTo>
                      <a:pt x="730" y="825"/>
                    </a:lnTo>
                    <a:lnTo>
                      <a:pt x="730" y="858"/>
                    </a:lnTo>
                    <a:lnTo>
                      <a:pt x="722" y="866"/>
                    </a:lnTo>
                    <a:lnTo>
                      <a:pt x="722" y="874"/>
                    </a:lnTo>
                    <a:lnTo>
                      <a:pt x="730" y="874"/>
                    </a:lnTo>
                    <a:lnTo>
                      <a:pt x="738" y="874"/>
                    </a:lnTo>
                    <a:lnTo>
                      <a:pt x="755" y="874"/>
                    </a:lnTo>
                    <a:lnTo>
                      <a:pt x="772" y="899"/>
                    </a:lnTo>
                    <a:lnTo>
                      <a:pt x="781" y="915"/>
                    </a:lnTo>
                    <a:lnTo>
                      <a:pt x="781" y="932"/>
                    </a:lnTo>
                    <a:lnTo>
                      <a:pt x="772" y="948"/>
                    </a:lnTo>
                    <a:lnTo>
                      <a:pt x="755" y="956"/>
                    </a:lnTo>
                    <a:lnTo>
                      <a:pt x="747" y="965"/>
                    </a:lnTo>
                    <a:lnTo>
                      <a:pt x="730" y="965"/>
                    </a:lnTo>
                    <a:lnTo>
                      <a:pt x="738" y="989"/>
                    </a:lnTo>
                    <a:lnTo>
                      <a:pt x="747" y="1006"/>
                    </a:lnTo>
                    <a:lnTo>
                      <a:pt x="738" y="1022"/>
                    </a:lnTo>
                    <a:lnTo>
                      <a:pt x="730" y="1031"/>
                    </a:lnTo>
                    <a:lnTo>
                      <a:pt x="722" y="1039"/>
                    </a:lnTo>
                    <a:lnTo>
                      <a:pt x="705" y="1055"/>
                    </a:lnTo>
                    <a:lnTo>
                      <a:pt x="688" y="1055"/>
                    </a:lnTo>
                    <a:lnTo>
                      <a:pt x="671" y="1047"/>
                    </a:lnTo>
                    <a:lnTo>
                      <a:pt x="654" y="1039"/>
                    </a:lnTo>
                    <a:lnTo>
                      <a:pt x="637" y="1055"/>
                    </a:lnTo>
                    <a:lnTo>
                      <a:pt x="628" y="1064"/>
                    </a:lnTo>
                    <a:lnTo>
                      <a:pt x="620" y="1072"/>
                    </a:lnTo>
                    <a:lnTo>
                      <a:pt x="594" y="1072"/>
                    </a:lnTo>
                    <a:lnTo>
                      <a:pt x="586" y="1064"/>
                    </a:lnTo>
                    <a:lnTo>
                      <a:pt x="569" y="1055"/>
                    </a:lnTo>
                    <a:lnTo>
                      <a:pt x="552" y="1047"/>
                    </a:lnTo>
                    <a:lnTo>
                      <a:pt x="552" y="1031"/>
                    </a:lnTo>
                    <a:lnTo>
                      <a:pt x="560" y="1022"/>
                    </a:lnTo>
                    <a:lnTo>
                      <a:pt x="577" y="1022"/>
                    </a:lnTo>
                    <a:lnTo>
                      <a:pt x="586" y="1022"/>
                    </a:lnTo>
                    <a:lnTo>
                      <a:pt x="603" y="1006"/>
                    </a:lnTo>
                    <a:lnTo>
                      <a:pt x="611" y="998"/>
                    </a:lnTo>
                    <a:lnTo>
                      <a:pt x="611" y="973"/>
                    </a:lnTo>
                    <a:lnTo>
                      <a:pt x="603" y="956"/>
                    </a:lnTo>
                    <a:lnTo>
                      <a:pt x="594" y="948"/>
                    </a:lnTo>
                    <a:lnTo>
                      <a:pt x="586" y="940"/>
                    </a:lnTo>
                    <a:lnTo>
                      <a:pt x="560" y="940"/>
                    </a:lnTo>
                    <a:lnTo>
                      <a:pt x="543" y="948"/>
                    </a:lnTo>
                    <a:lnTo>
                      <a:pt x="526" y="956"/>
                    </a:lnTo>
                    <a:lnTo>
                      <a:pt x="518" y="973"/>
                    </a:lnTo>
                    <a:lnTo>
                      <a:pt x="509" y="989"/>
                    </a:lnTo>
                    <a:lnTo>
                      <a:pt x="509" y="1014"/>
                    </a:lnTo>
                    <a:lnTo>
                      <a:pt x="518" y="1039"/>
                    </a:lnTo>
                    <a:lnTo>
                      <a:pt x="526" y="1064"/>
                    </a:lnTo>
                    <a:lnTo>
                      <a:pt x="552" y="1088"/>
                    </a:lnTo>
                    <a:lnTo>
                      <a:pt x="586" y="1105"/>
                    </a:lnTo>
                    <a:lnTo>
                      <a:pt x="611" y="1113"/>
                    </a:lnTo>
                    <a:lnTo>
                      <a:pt x="645" y="1113"/>
                    </a:lnTo>
                    <a:lnTo>
                      <a:pt x="679" y="1105"/>
                    </a:lnTo>
                    <a:lnTo>
                      <a:pt x="738" y="1080"/>
                    </a:lnTo>
                    <a:lnTo>
                      <a:pt x="764" y="1055"/>
                    </a:lnTo>
                    <a:lnTo>
                      <a:pt x="781" y="1039"/>
                    </a:lnTo>
                    <a:lnTo>
                      <a:pt x="798" y="1014"/>
                    </a:lnTo>
                    <a:lnTo>
                      <a:pt x="815" y="989"/>
                    </a:lnTo>
                    <a:lnTo>
                      <a:pt x="815" y="956"/>
                    </a:lnTo>
                    <a:lnTo>
                      <a:pt x="823" y="932"/>
                    </a:lnTo>
                    <a:lnTo>
                      <a:pt x="815" y="899"/>
                    </a:lnTo>
                    <a:lnTo>
                      <a:pt x="815" y="866"/>
                    </a:lnTo>
                    <a:lnTo>
                      <a:pt x="798" y="841"/>
                    </a:lnTo>
                    <a:lnTo>
                      <a:pt x="781" y="808"/>
                    </a:lnTo>
                    <a:lnTo>
                      <a:pt x="747" y="759"/>
                    </a:lnTo>
                    <a:lnTo>
                      <a:pt x="755" y="742"/>
                    </a:lnTo>
                    <a:lnTo>
                      <a:pt x="764" y="734"/>
                    </a:lnTo>
                    <a:lnTo>
                      <a:pt x="789" y="717"/>
                    </a:lnTo>
                    <a:lnTo>
                      <a:pt x="840" y="750"/>
                    </a:lnTo>
                    <a:lnTo>
                      <a:pt x="866" y="767"/>
                    </a:lnTo>
                    <a:lnTo>
                      <a:pt x="883" y="783"/>
                    </a:lnTo>
                    <a:lnTo>
                      <a:pt x="908" y="783"/>
                    </a:lnTo>
                    <a:lnTo>
                      <a:pt x="942" y="792"/>
                    </a:lnTo>
                    <a:lnTo>
                      <a:pt x="968" y="792"/>
                    </a:lnTo>
                    <a:lnTo>
                      <a:pt x="993" y="783"/>
                    </a:lnTo>
                    <a:lnTo>
                      <a:pt x="1019" y="783"/>
                    </a:lnTo>
                    <a:lnTo>
                      <a:pt x="1044" y="775"/>
                    </a:lnTo>
                    <a:lnTo>
                      <a:pt x="1087" y="742"/>
                    </a:lnTo>
                    <a:lnTo>
                      <a:pt x="1121" y="701"/>
                    </a:lnTo>
                    <a:lnTo>
                      <a:pt x="1129" y="676"/>
                    </a:lnTo>
                    <a:lnTo>
                      <a:pt x="1138" y="651"/>
                    </a:lnTo>
                    <a:lnTo>
                      <a:pt x="1138" y="627"/>
                    </a:lnTo>
                    <a:lnTo>
                      <a:pt x="1138" y="602"/>
                    </a:lnTo>
                    <a:lnTo>
                      <a:pt x="1129" y="577"/>
                    </a:lnTo>
                    <a:lnTo>
                      <a:pt x="1121" y="552"/>
                    </a:lnTo>
                    <a:lnTo>
                      <a:pt x="1095" y="528"/>
                    </a:lnTo>
                    <a:lnTo>
                      <a:pt x="1078" y="511"/>
                    </a:lnTo>
                    <a:lnTo>
                      <a:pt x="1061" y="503"/>
                    </a:lnTo>
                    <a:lnTo>
                      <a:pt x="1044" y="503"/>
                    </a:lnTo>
                    <a:lnTo>
                      <a:pt x="1027" y="503"/>
                    </a:lnTo>
                    <a:lnTo>
                      <a:pt x="1010" y="511"/>
                    </a:lnTo>
                    <a:lnTo>
                      <a:pt x="993" y="519"/>
                    </a:lnTo>
                    <a:lnTo>
                      <a:pt x="985" y="544"/>
                    </a:lnTo>
                    <a:lnTo>
                      <a:pt x="976" y="552"/>
                    </a:lnTo>
                    <a:lnTo>
                      <a:pt x="976" y="561"/>
                    </a:lnTo>
                    <a:lnTo>
                      <a:pt x="985" y="585"/>
                    </a:lnTo>
                    <a:lnTo>
                      <a:pt x="1002" y="594"/>
                    </a:lnTo>
                    <a:lnTo>
                      <a:pt x="1019" y="594"/>
                    </a:lnTo>
                    <a:lnTo>
                      <a:pt x="1044" y="585"/>
                    </a:lnTo>
                    <a:lnTo>
                      <a:pt x="1053" y="577"/>
                    </a:lnTo>
                    <a:lnTo>
                      <a:pt x="1061" y="552"/>
                    </a:lnTo>
                    <a:lnTo>
                      <a:pt x="1078" y="561"/>
                    </a:lnTo>
                    <a:lnTo>
                      <a:pt x="1095" y="577"/>
                    </a:lnTo>
                    <a:lnTo>
                      <a:pt x="1104" y="594"/>
                    </a:lnTo>
                    <a:lnTo>
                      <a:pt x="1095" y="610"/>
                    </a:lnTo>
                    <a:lnTo>
                      <a:pt x="1078" y="627"/>
                    </a:lnTo>
                    <a:lnTo>
                      <a:pt x="1078" y="635"/>
                    </a:lnTo>
                    <a:lnTo>
                      <a:pt x="1078" y="643"/>
                    </a:lnTo>
                    <a:lnTo>
                      <a:pt x="1087" y="651"/>
                    </a:lnTo>
                    <a:lnTo>
                      <a:pt x="1095" y="660"/>
                    </a:lnTo>
                    <a:lnTo>
                      <a:pt x="1095" y="676"/>
                    </a:lnTo>
                    <a:lnTo>
                      <a:pt x="1087" y="693"/>
                    </a:lnTo>
                    <a:lnTo>
                      <a:pt x="1070" y="709"/>
                    </a:lnTo>
                    <a:lnTo>
                      <a:pt x="1053" y="709"/>
                    </a:lnTo>
                    <a:lnTo>
                      <a:pt x="1044" y="709"/>
                    </a:lnTo>
                    <a:lnTo>
                      <a:pt x="1027" y="709"/>
                    </a:lnTo>
                    <a:lnTo>
                      <a:pt x="1019" y="701"/>
                    </a:lnTo>
                    <a:lnTo>
                      <a:pt x="1010" y="693"/>
                    </a:lnTo>
                    <a:lnTo>
                      <a:pt x="1002" y="693"/>
                    </a:lnTo>
                    <a:lnTo>
                      <a:pt x="993" y="701"/>
                    </a:lnTo>
                    <a:lnTo>
                      <a:pt x="1002" y="717"/>
                    </a:lnTo>
                    <a:lnTo>
                      <a:pt x="993" y="726"/>
                    </a:lnTo>
                    <a:lnTo>
                      <a:pt x="976" y="750"/>
                    </a:lnTo>
                    <a:lnTo>
                      <a:pt x="968" y="759"/>
                    </a:lnTo>
                    <a:lnTo>
                      <a:pt x="951" y="767"/>
                    </a:lnTo>
                    <a:lnTo>
                      <a:pt x="942" y="759"/>
                    </a:lnTo>
                    <a:lnTo>
                      <a:pt x="925" y="759"/>
                    </a:lnTo>
                    <a:lnTo>
                      <a:pt x="917" y="742"/>
                    </a:lnTo>
                    <a:lnTo>
                      <a:pt x="908" y="734"/>
                    </a:lnTo>
                    <a:lnTo>
                      <a:pt x="900" y="709"/>
                    </a:lnTo>
                    <a:lnTo>
                      <a:pt x="891" y="701"/>
                    </a:lnTo>
                    <a:lnTo>
                      <a:pt x="883" y="701"/>
                    </a:lnTo>
                    <a:lnTo>
                      <a:pt x="866" y="701"/>
                    </a:lnTo>
                    <a:lnTo>
                      <a:pt x="840" y="693"/>
                    </a:lnTo>
                    <a:lnTo>
                      <a:pt x="823" y="668"/>
                    </a:lnTo>
                    <a:lnTo>
                      <a:pt x="823" y="660"/>
                    </a:lnTo>
                    <a:lnTo>
                      <a:pt x="823" y="651"/>
                    </a:lnTo>
                    <a:lnTo>
                      <a:pt x="832" y="627"/>
                    </a:lnTo>
                    <a:lnTo>
                      <a:pt x="849" y="610"/>
                    </a:lnTo>
                    <a:lnTo>
                      <a:pt x="849" y="602"/>
                    </a:lnTo>
                    <a:lnTo>
                      <a:pt x="840" y="585"/>
                    </a:lnTo>
                    <a:lnTo>
                      <a:pt x="832" y="577"/>
                    </a:lnTo>
                    <a:lnTo>
                      <a:pt x="832" y="561"/>
                    </a:lnTo>
                    <a:lnTo>
                      <a:pt x="832" y="544"/>
                    </a:lnTo>
                    <a:lnTo>
                      <a:pt x="849" y="528"/>
                    </a:lnTo>
                    <a:lnTo>
                      <a:pt x="857" y="519"/>
                    </a:lnTo>
                    <a:lnTo>
                      <a:pt x="866" y="519"/>
                    </a:lnTo>
                    <a:lnTo>
                      <a:pt x="883" y="519"/>
                    </a:lnTo>
                    <a:lnTo>
                      <a:pt x="883" y="511"/>
                    </a:lnTo>
                    <a:lnTo>
                      <a:pt x="891" y="487"/>
                    </a:lnTo>
                    <a:lnTo>
                      <a:pt x="908" y="470"/>
                    </a:lnTo>
                    <a:lnTo>
                      <a:pt x="925" y="470"/>
                    </a:lnTo>
                    <a:lnTo>
                      <a:pt x="942" y="470"/>
                    </a:lnTo>
                    <a:lnTo>
                      <a:pt x="959" y="454"/>
                    </a:lnTo>
                    <a:lnTo>
                      <a:pt x="976" y="454"/>
                    </a:lnTo>
                    <a:lnTo>
                      <a:pt x="985" y="454"/>
                    </a:lnTo>
                    <a:lnTo>
                      <a:pt x="1002" y="462"/>
                    </a:lnTo>
                    <a:lnTo>
                      <a:pt x="1002" y="470"/>
                    </a:lnTo>
                    <a:lnTo>
                      <a:pt x="1010" y="470"/>
                    </a:lnTo>
                    <a:lnTo>
                      <a:pt x="1010" y="454"/>
                    </a:lnTo>
                    <a:lnTo>
                      <a:pt x="1002" y="445"/>
                    </a:lnTo>
                    <a:lnTo>
                      <a:pt x="993" y="437"/>
                    </a:lnTo>
                    <a:lnTo>
                      <a:pt x="976" y="429"/>
                    </a:lnTo>
                    <a:lnTo>
                      <a:pt x="959" y="437"/>
                    </a:lnTo>
                    <a:lnTo>
                      <a:pt x="934" y="454"/>
                    </a:lnTo>
                    <a:lnTo>
                      <a:pt x="917" y="454"/>
                    </a:lnTo>
                    <a:lnTo>
                      <a:pt x="900" y="454"/>
                    </a:lnTo>
                    <a:lnTo>
                      <a:pt x="883" y="470"/>
                    </a:lnTo>
                    <a:lnTo>
                      <a:pt x="866" y="495"/>
                    </a:lnTo>
                    <a:lnTo>
                      <a:pt x="840" y="511"/>
                    </a:lnTo>
                    <a:lnTo>
                      <a:pt x="823" y="528"/>
                    </a:lnTo>
                    <a:lnTo>
                      <a:pt x="815" y="536"/>
                    </a:lnTo>
                    <a:lnTo>
                      <a:pt x="806" y="577"/>
                    </a:lnTo>
                    <a:lnTo>
                      <a:pt x="798" y="602"/>
                    </a:lnTo>
                    <a:lnTo>
                      <a:pt x="789" y="602"/>
                    </a:lnTo>
                    <a:lnTo>
                      <a:pt x="772" y="610"/>
                    </a:lnTo>
                    <a:lnTo>
                      <a:pt x="772" y="602"/>
                    </a:lnTo>
                    <a:lnTo>
                      <a:pt x="772" y="594"/>
                    </a:lnTo>
                    <a:lnTo>
                      <a:pt x="772" y="585"/>
                    </a:lnTo>
                    <a:lnTo>
                      <a:pt x="755" y="577"/>
                    </a:lnTo>
                    <a:lnTo>
                      <a:pt x="730" y="585"/>
                    </a:lnTo>
                    <a:lnTo>
                      <a:pt x="705" y="594"/>
                    </a:lnTo>
                    <a:lnTo>
                      <a:pt x="688" y="585"/>
                    </a:lnTo>
                    <a:lnTo>
                      <a:pt x="662" y="569"/>
                    </a:lnTo>
                    <a:lnTo>
                      <a:pt x="654" y="552"/>
                    </a:lnTo>
                    <a:lnTo>
                      <a:pt x="645" y="536"/>
                    </a:lnTo>
                    <a:lnTo>
                      <a:pt x="654" y="511"/>
                    </a:lnTo>
                    <a:lnTo>
                      <a:pt x="662" y="495"/>
                    </a:lnTo>
                    <a:lnTo>
                      <a:pt x="671" y="487"/>
                    </a:lnTo>
                    <a:lnTo>
                      <a:pt x="688" y="487"/>
                    </a:lnTo>
                    <a:lnTo>
                      <a:pt x="696" y="487"/>
                    </a:lnTo>
                    <a:lnTo>
                      <a:pt x="705" y="495"/>
                    </a:lnTo>
                    <a:lnTo>
                      <a:pt x="705" y="511"/>
                    </a:lnTo>
                    <a:lnTo>
                      <a:pt x="705" y="519"/>
                    </a:lnTo>
                    <a:lnTo>
                      <a:pt x="696" y="528"/>
                    </a:lnTo>
                    <a:lnTo>
                      <a:pt x="688" y="528"/>
                    </a:lnTo>
                    <a:lnTo>
                      <a:pt x="679" y="519"/>
                    </a:lnTo>
                    <a:lnTo>
                      <a:pt x="662" y="519"/>
                    </a:lnTo>
                    <a:lnTo>
                      <a:pt x="662" y="528"/>
                    </a:lnTo>
                    <a:lnTo>
                      <a:pt x="671" y="536"/>
                    </a:lnTo>
                    <a:lnTo>
                      <a:pt x="688" y="552"/>
                    </a:lnTo>
                    <a:lnTo>
                      <a:pt x="705" y="561"/>
                    </a:lnTo>
                    <a:lnTo>
                      <a:pt x="747" y="552"/>
                    </a:lnTo>
                    <a:lnTo>
                      <a:pt x="781" y="536"/>
                    </a:lnTo>
                    <a:lnTo>
                      <a:pt x="840" y="487"/>
                    </a:lnTo>
                    <a:lnTo>
                      <a:pt x="900" y="437"/>
                    </a:lnTo>
                    <a:lnTo>
                      <a:pt x="934" y="421"/>
                    </a:lnTo>
                    <a:lnTo>
                      <a:pt x="976" y="412"/>
                    </a:lnTo>
                    <a:lnTo>
                      <a:pt x="1019" y="421"/>
                    </a:lnTo>
                    <a:lnTo>
                      <a:pt x="1061" y="429"/>
                    </a:lnTo>
                    <a:lnTo>
                      <a:pt x="1095" y="454"/>
                    </a:lnTo>
                    <a:lnTo>
                      <a:pt x="1112" y="462"/>
                    </a:lnTo>
                    <a:lnTo>
                      <a:pt x="1129" y="487"/>
                    </a:lnTo>
                    <a:lnTo>
                      <a:pt x="1138" y="519"/>
                    </a:lnTo>
                    <a:lnTo>
                      <a:pt x="1146" y="552"/>
                    </a:lnTo>
                    <a:lnTo>
                      <a:pt x="1155" y="552"/>
                    </a:lnTo>
                    <a:lnTo>
                      <a:pt x="1163" y="552"/>
                    </a:lnTo>
                    <a:lnTo>
                      <a:pt x="1163" y="536"/>
                    </a:lnTo>
                    <a:lnTo>
                      <a:pt x="1163" y="519"/>
                    </a:lnTo>
                    <a:lnTo>
                      <a:pt x="1146" y="487"/>
                    </a:lnTo>
                    <a:lnTo>
                      <a:pt x="1129" y="445"/>
                    </a:lnTo>
                    <a:lnTo>
                      <a:pt x="1104" y="404"/>
                    </a:lnTo>
                    <a:lnTo>
                      <a:pt x="1053" y="330"/>
                    </a:lnTo>
                    <a:lnTo>
                      <a:pt x="1044" y="289"/>
                    </a:lnTo>
                    <a:lnTo>
                      <a:pt x="1044" y="256"/>
                    </a:lnTo>
                    <a:lnTo>
                      <a:pt x="1053" y="214"/>
                    </a:lnTo>
                    <a:lnTo>
                      <a:pt x="1070" y="181"/>
                    </a:lnTo>
                    <a:lnTo>
                      <a:pt x="1070" y="173"/>
                    </a:lnTo>
                    <a:lnTo>
                      <a:pt x="1129" y="107"/>
                    </a:lnTo>
                    <a:lnTo>
                      <a:pt x="1138" y="91"/>
                    </a:lnTo>
                    <a:lnTo>
                      <a:pt x="1146" y="66"/>
                    </a:lnTo>
                    <a:lnTo>
                      <a:pt x="1146" y="50"/>
                    </a:lnTo>
                    <a:lnTo>
                      <a:pt x="1146" y="25"/>
                    </a:lnTo>
                    <a:lnTo>
                      <a:pt x="1129" y="17"/>
                    </a:lnTo>
                    <a:lnTo>
                      <a:pt x="1121" y="17"/>
                    </a:lnTo>
                    <a:lnTo>
                      <a:pt x="1095" y="17"/>
                    </a:lnTo>
                    <a:lnTo>
                      <a:pt x="1087" y="25"/>
                    </a:lnTo>
                    <a:lnTo>
                      <a:pt x="1087" y="33"/>
                    </a:lnTo>
                    <a:lnTo>
                      <a:pt x="1087" y="41"/>
                    </a:lnTo>
                    <a:lnTo>
                      <a:pt x="1095" y="41"/>
                    </a:lnTo>
                    <a:lnTo>
                      <a:pt x="1112" y="41"/>
                    </a:lnTo>
                    <a:lnTo>
                      <a:pt x="1121" y="41"/>
                    </a:lnTo>
                    <a:lnTo>
                      <a:pt x="1121" y="50"/>
                    </a:lnTo>
                    <a:lnTo>
                      <a:pt x="1121" y="66"/>
                    </a:lnTo>
                    <a:lnTo>
                      <a:pt x="1112" y="74"/>
                    </a:lnTo>
                    <a:lnTo>
                      <a:pt x="1095" y="74"/>
                    </a:lnTo>
                    <a:lnTo>
                      <a:pt x="1078" y="58"/>
                    </a:lnTo>
                    <a:lnTo>
                      <a:pt x="1070" y="41"/>
                    </a:lnTo>
                    <a:lnTo>
                      <a:pt x="1070" y="25"/>
                    </a:lnTo>
                    <a:lnTo>
                      <a:pt x="1078" y="17"/>
                    </a:lnTo>
                    <a:lnTo>
                      <a:pt x="1095" y="8"/>
                    </a:lnTo>
                    <a:lnTo>
                      <a:pt x="1104" y="0"/>
                    </a:lnTo>
                    <a:lnTo>
                      <a:pt x="1121" y="0"/>
                    </a:lnTo>
                    <a:lnTo>
                      <a:pt x="1138" y="0"/>
                    </a:lnTo>
                    <a:lnTo>
                      <a:pt x="1172" y="17"/>
                    </a:lnTo>
                    <a:lnTo>
                      <a:pt x="1180" y="41"/>
                    </a:lnTo>
                    <a:lnTo>
                      <a:pt x="1189" y="66"/>
                    </a:lnTo>
                    <a:lnTo>
                      <a:pt x="1172" y="99"/>
                    </a:lnTo>
                    <a:lnTo>
                      <a:pt x="1155" y="124"/>
                    </a:lnTo>
                    <a:lnTo>
                      <a:pt x="1129" y="140"/>
                    </a:lnTo>
                    <a:lnTo>
                      <a:pt x="1104" y="157"/>
                    </a:lnTo>
                    <a:lnTo>
                      <a:pt x="1104" y="165"/>
                    </a:lnTo>
                    <a:lnTo>
                      <a:pt x="1112" y="173"/>
                    </a:lnTo>
                    <a:lnTo>
                      <a:pt x="1138" y="165"/>
                    </a:lnTo>
                    <a:lnTo>
                      <a:pt x="1146" y="165"/>
                    </a:lnTo>
                    <a:lnTo>
                      <a:pt x="1163" y="173"/>
                    </a:lnTo>
                    <a:lnTo>
                      <a:pt x="1180" y="181"/>
                    </a:lnTo>
                    <a:lnTo>
                      <a:pt x="1189" y="198"/>
                    </a:lnTo>
                    <a:lnTo>
                      <a:pt x="1197" y="223"/>
                    </a:lnTo>
                    <a:lnTo>
                      <a:pt x="1189" y="239"/>
                    </a:lnTo>
                    <a:lnTo>
                      <a:pt x="1180" y="272"/>
                    </a:lnTo>
                    <a:lnTo>
                      <a:pt x="1163" y="313"/>
                    </a:lnTo>
                    <a:lnTo>
                      <a:pt x="1146" y="346"/>
                    </a:lnTo>
                    <a:lnTo>
                      <a:pt x="1146" y="363"/>
                    </a:lnTo>
                    <a:lnTo>
                      <a:pt x="1146" y="379"/>
                    </a:lnTo>
                    <a:lnTo>
                      <a:pt x="1121" y="355"/>
                    </a:lnTo>
                    <a:lnTo>
                      <a:pt x="1112" y="322"/>
                    </a:lnTo>
                    <a:lnTo>
                      <a:pt x="1104" y="289"/>
                    </a:lnTo>
                    <a:lnTo>
                      <a:pt x="1095" y="256"/>
                    </a:lnTo>
                    <a:lnTo>
                      <a:pt x="1121" y="264"/>
                    </a:lnTo>
                    <a:lnTo>
                      <a:pt x="1138" y="264"/>
                    </a:lnTo>
                    <a:lnTo>
                      <a:pt x="1146" y="256"/>
                    </a:lnTo>
                    <a:lnTo>
                      <a:pt x="1155" y="247"/>
                    </a:lnTo>
                    <a:lnTo>
                      <a:pt x="1163" y="239"/>
                    </a:lnTo>
                    <a:lnTo>
                      <a:pt x="1163" y="223"/>
                    </a:lnTo>
                    <a:lnTo>
                      <a:pt x="1155" y="206"/>
                    </a:lnTo>
                    <a:lnTo>
                      <a:pt x="1146" y="198"/>
                    </a:lnTo>
                    <a:lnTo>
                      <a:pt x="1121" y="181"/>
                    </a:lnTo>
                    <a:lnTo>
                      <a:pt x="1112" y="181"/>
                    </a:lnTo>
                    <a:lnTo>
                      <a:pt x="1095" y="190"/>
                    </a:lnTo>
                    <a:lnTo>
                      <a:pt x="1078" y="206"/>
                    </a:lnTo>
                    <a:lnTo>
                      <a:pt x="1070" y="223"/>
                    </a:lnTo>
                    <a:lnTo>
                      <a:pt x="1061" y="247"/>
                    </a:lnTo>
                    <a:lnTo>
                      <a:pt x="1061" y="272"/>
                    </a:lnTo>
                    <a:lnTo>
                      <a:pt x="1070" y="289"/>
                    </a:lnTo>
                    <a:lnTo>
                      <a:pt x="1087" y="338"/>
                    </a:lnTo>
                    <a:lnTo>
                      <a:pt x="1104" y="379"/>
                    </a:lnTo>
                    <a:lnTo>
                      <a:pt x="1146" y="429"/>
                    </a:lnTo>
                    <a:lnTo>
                      <a:pt x="1172" y="487"/>
                    </a:lnTo>
                    <a:lnTo>
                      <a:pt x="1189" y="552"/>
                    </a:lnTo>
                    <a:lnTo>
                      <a:pt x="1189" y="618"/>
                    </a:lnTo>
                    <a:lnTo>
                      <a:pt x="1180" y="660"/>
                    </a:lnTo>
                    <a:lnTo>
                      <a:pt x="1172" y="693"/>
                    </a:lnTo>
                    <a:lnTo>
                      <a:pt x="1146" y="726"/>
                    </a:lnTo>
                    <a:lnTo>
                      <a:pt x="1121" y="759"/>
                    </a:lnTo>
                    <a:lnTo>
                      <a:pt x="1078" y="783"/>
                    </a:lnTo>
                    <a:lnTo>
                      <a:pt x="1078" y="792"/>
                    </a:lnTo>
                    <a:lnTo>
                      <a:pt x="1095" y="792"/>
                    </a:lnTo>
                    <a:lnTo>
                      <a:pt x="1112" y="792"/>
                    </a:lnTo>
                    <a:lnTo>
                      <a:pt x="1121" y="792"/>
                    </a:lnTo>
                    <a:lnTo>
                      <a:pt x="1146" y="800"/>
                    </a:lnTo>
                    <a:lnTo>
                      <a:pt x="1163" y="808"/>
                    </a:lnTo>
                    <a:lnTo>
                      <a:pt x="1180" y="833"/>
                    </a:lnTo>
                    <a:lnTo>
                      <a:pt x="1189" y="849"/>
                    </a:lnTo>
                    <a:lnTo>
                      <a:pt x="1189" y="882"/>
                    </a:lnTo>
                    <a:lnTo>
                      <a:pt x="1189" y="899"/>
                    </a:lnTo>
                    <a:lnTo>
                      <a:pt x="1180" y="907"/>
                    </a:lnTo>
                    <a:lnTo>
                      <a:pt x="1163" y="924"/>
                    </a:lnTo>
                    <a:lnTo>
                      <a:pt x="1155" y="932"/>
                    </a:lnTo>
                    <a:lnTo>
                      <a:pt x="1112" y="948"/>
                    </a:lnTo>
                    <a:lnTo>
                      <a:pt x="1087" y="940"/>
                    </a:lnTo>
                    <a:lnTo>
                      <a:pt x="1061" y="924"/>
                    </a:lnTo>
                    <a:lnTo>
                      <a:pt x="1053" y="899"/>
                    </a:lnTo>
                    <a:lnTo>
                      <a:pt x="1053" y="874"/>
                    </a:lnTo>
                    <a:lnTo>
                      <a:pt x="1070" y="858"/>
                    </a:lnTo>
                    <a:lnTo>
                      <a:pt x="1070" y="882"/>
                    </a:lnTo>
                    <a:lnTo>
                      <a:pt x="1078" y="891"/>
                    </a:lnTo>
                    <a:lnTo>
                      <a:pt x="1087" y="899"/>
                    </a:lnTo>
                    <a:lnTo>
                      <a:pt x="1095" y="907"/>
                    </a:lnTo>
                    <a:lnTo>
                      <a:pt x="1104" y="907"/>
                    </a:lnTo>
                    <a:lnTo>
                      <a:pt x="1121" y="899"/>
                    </a:lnTo>
                    <a:lnTo>
                      <a:pt x="1138" y="891"/>
                    </a:lnTo>
                    <a:lnTo>
                      <a:pt x="1146" y="866"/>
                    </a:lnTo>
                    <a:lnTo>
                      <a:pt x="1138" y="849"/>
                    </a:lnTo>
                    <a:lnTo>
                      <a:pt x="1121" y="833"/>
                    </a:lnTo>
                    <a:lnTo>
                      <a:pt x="1095" y="825"/>
                    </a:lnTo>
                    <a:lnTo>
                      <a:pt x="1070" y="816"/>
                    </a:lnTo>
                    <a:lnTo>
                      <a:pt x="1010" y="816"/>
                    </a:lnTo>
                    <a:lnTo>
                      <a:pt x="959" y="816"/>
                    </a:lnTo>
                    <a:lnTo>
                      <a:pt x="934" y="816"/>
                    </a:lnTo>
                    <a:lnTo>
                      <a:pt x="908" y="808"/>
                    </a:lnTo>
                    <a:lnTo>
                      <a:pt x="849" y="775"/>
                    </a:lnTo>
                    <a:lnTo>
                      <a:pt x="798" y="742"/>
                    </a:lnTo>
                    <a:lnTo>
                      <a:pt x="781" y="742"/>
                    </a:lnTo>
                    <a:lnTo>
                      <a:pt x="772" y="759"/>
                    </a:lnTo>
                    <a:lnTo>
                      <a:pt x="806" y="800"/>
                    </a:lnTo>
                    <a:lnTo>
                      <a:pt x="823" y="849"/>
                    </a:lnTo>
                    <a:lnTo>
                      <a:pt x="840" y="899"/>
                    </a:lnTo>
                    <a:lnTo>
                      <a:pt x="849" y="948"/>
                    </a:lnTo>
                    <a:lnTo>
                      <a:pt x="849" y="1031"/>
                    </a:lnTo>
                    <a:lnTo>
                      <a:pt x="849" y="1055"/>
                    </a:lnTo>
                    <a:lnTo>
                      <a:pt x="857" y="1072"/>
                    </a:lnTo>
                    <a:lnTo>
                      <a:pt x="874" y="1088"/>
                    </a:lnTo>
                    <a:lnTo>
                      <a:pt x="891" y="1097"/>
                    </a:lnTo>
                    <a:lnTo>
                      <a:pt x="917" y="1097"/>
                    </a:lnTo>
                    <a:lnTo>
                      <a:pt x="934" y="1088"/>
                    </a:lnTo>
                    <a:lnTo>
                      <a:pt x="942" y="1072"/>
                    </a:lnTo>
                    <a:lnTo>
                      <a:pt x="942" y="1055"/>
                    </a:lnTo>
                    <a:lnTo>
                      <a:pt x="942" y="1047"/>
                    </a:lnTo>
                    <a:lnTo>
                      <a:pt x="934" y="1031"/>
                    </a:lnTo>
                    <a:lnTo>
                      <a:pt x="908" y="1031"/>
                    </a:lnTo>
                    <a:lnTo>
                      <a:pt x="883" y="1039"/>
                    </a:lnTo>
                    <a:lnTo>
                      <a:pt x="891" y="1022"/>
                    </a:lnTo>
                    <a:lnTo>
                      <a:pt x="900" y="1014"/>
                    </a:lnTo>
                    <a:lnTo>
                      <a:pt x="917" y="1006"/>
                    </a:lnTo>
                    <a:lnTo>
                      <a:pt x="925" y="1006"/>
                    </a:lnTo>
                    <a:lnTo>
                      <a:pt x="951" y="1014"/>
                    </a:lnTo>
                    <a:lnTo>
                      <a:pt x="968" y="1031"/>
                    </a:lnTo>
                    <a:lnTo>
                      <a:pt x="976" y="1055"/>
                    </a:lnTo>
                    <a:lnTo>
                      <a:pt x="976" y="1080"/>
                    </a:lnTo>
                    <a:lnTo>
                      <a:pt x="976" y="1105"/>
                    </a:lnTo>
                    <a:lnTo>
                      <a:pt x="959" y="1121"/>
                    </a:lnTo>
                    <a:lnTo>
                      <a:pt x="934" y="1138"/>
                    </a:lnTo>
                    <a:lnTo>
                      <a:pt x="917" y="1146"/>
                    </a:lnTo>
                    <a:lnTo>
                      <a:pt x="891" y="1146"/>
                    </a:lnTo>
                    <a:lnTo>
                      <a:pt x="866" y="1146"/>
                    </a:lnTo>
                    <a:lnTo>
                      <a:pt x="849" y="1138"/>
                    </a:lnTo>
                    <a:lnTo>
                      <a:pt x="823" y="1113"/>
                    </a:lnTo>
                    <a:lnTo>
                      <a:pt x="815" y="1097"/>
                    </a:lnTo>
                    <a:lnTo>
                      <a:pt x="815" y="1080"/>
                    </a:lnTo>
                    <a:lnTo>
                      <a:pt x="815" y="1064"/>
                    </a:lnTo>
                    <a:lnTo>
                      <a:pt x="823" y="1031"/>
                    </a:lnTo>
                    <a:lnTo>
                      <a:pt x="815" y="1022"/>
                    </a:lnTo>
                    <a:lnTo>
                      <a:pt x="806" y="1039"/>
                    </a:lnTo>
                    <a:lnTo>
                      <a:pt x="798" y="1047"/>
                    </a:lnTo>
                    <a:lnTo>
                      <a:pt x="798" y="1064"/>
                    </a:lnTo>
                    <a:lnTo>
                      <a:pt x="781" y="1080"/>
                    </a:lnTo>
                    <a:lnTo>
                      <a:pt x="764" y="1105"/>
                    </a:lnTo>
                    <a:lnTo>
                      <a:pt x="738" y="1121"/>
                    </a:lnTo>
                    <a:lnTo>
                      <a:pt x="713" y="1138"/>
                    </a:lnTo>
                    <a:lnTo>
                      <a:pt x="688" y="1146"/>
                    </a:lnTo>
                    <a:lnTo>
                      <a:pt x="654" y="1154"/>
                    </a:lnTo>
                    <a:lnTo>
                      <a:pt x="628" y="1154"/>
                    </a:lnTo>
                    <a:lnTo>
                      <a:pt x="594" y="1154"/>
                    </a:lnTo>
                    <a:lnTo>
                      <a:pt x="569" y="1154"/>
                    </a:lnTo>
                    <a:lnTo>
                      <a:pt x="484" y="1121"/>
                    </a:lnTo>
                    <a:lnTo>
                      <a:pt x="407" y="1088"/>
                    </a:lnTo>
                    <a:lnTo>
                      <a:pt x="322" y="1047"/>
                    </a:lnTo>
                    <a:lnTo>
                      <a:pt x="280" y="1039"/>
                    </a:lnTo>
                    <a:lnTo>
                      <a:pt x="263" y="1039"/>
                    </a:lnTo>
                    <a:lnTo>
                      <a:pt x="237" y="1039"/>
                    </a:lnTo>
                    <a:lnTo>
                      <a:pt x="220" y="1055"/>
                    </a:lnTo>
                    <a:lnTo>
                      <a:pt x="212" y="1072"/>
                    </a:lnTo>
                    <a:lnTo>
                      <a:pt x="203" y="1088"/>
                    </a:lnTo>
                    <a:lnTo>
                      <a:pt x="212" y="1105"/>
                    </a:lnTo>
                    <a:lnTo>
                      <a:pt x="220" y="1113"/>
                    </a:lnTo>
                    <a:lnTo>
                      <a:pt x="229" y="1121"/>
                    </a:lnTo>
                    <a:lnTo>
                      <a:pt x="237" y="1121"/>
                    </a:lnTo>
                    <a:lnTo>
                      <a:pt x="254" y="1121"/>
                    </a:lnTo>
                    <a:lnTo>
                      <a:pt x="271" y="1113"/>
                    </a:lnTo>
                    <a:lnTo>
                      <a:pt x="280" y="1105"/>
                    </a:lnTo>
                    <a:lnTo>
                      <a:pt x="288" y="1097"/>
                    </a:lnTo>
                    <a:lnTo>
                      <a:pt x="280" y="1072"/>
                    </a:lnTo>
                    <a:lnTo>
                      <a:pt x="280" y="1064"/>
                    </a:lnTo>
                    <a:lnTo>
                      <a:pt x="314" y="1072"/>
                    </a:lnTo>
                    <a:lnTo>
                      <a:pt x="339" y="1080"/>
                    </a:lnTo>
                    <a:lnTo>
                      <a:pt x="399" y="1113"/>
                    </a:lnTo>
                    <a:lnTo>
                      <a:pt x="382" y="1113"/>
                    </a:lnTo>
                    <a:lnTo>
                      <a:pt x="365" y="1113"/>
                    </a:lnTo>
                    <a:lnTo>
                      <a:pt x="331" y="1130"/>
                    </a:lnTo>
                    <a:lnTo>
                      <a:pt x="288" y="1146"/>
                    </a:lnTo>
                    <a:lnTo>
                      <a:pt x="254" y="1163"/>
                    </a:lnTo>
                    <a:lnTo>
                      <a:pt x="237" y="1163"/>
                    </a:lnTo>
                    <a:lnTo>
                      <a:pt x="220" y="1154"/>
                    </a:lnTo>
                    <a:lnTo>
                      <a:pt x="203" y="1138"/>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7" name="Freeform 112"/>
              <p:cNvSpPr>
                <a:spLocks/>
              </p:cNvSpPr>
              <p:nvPr/>
            </p:nvSpPr>
            <p:spPr bwMode="auto">
              <a:xfrm>
                <a:off x="9100" y="15328"/>
                <a:ext cx="1163" cy="445"/>
              </a:xfrm>
              <a:custGeom>
                <a:avLst/>
                <a:gdLst>
                  <a:gd name="T0" fmla="*/ 8 w 1163"/>
                  <a:gd name="T1" fmla="*/ 437 h 445"/>
                  <a:gd name="T2" fmla="*/ 0 w 1163"/>
                  <a:gd name="T3" fmla="*/ 420 h 445"/>
                  <a:gd name="T4" fmla="*/ 127 w 1163"/>
                  <a:gd name="T5" fmla="*/ 420 h 445"/>
                  <a:gd name="T6" fmla="*/ 543 w 1163"/>
                  <a:gd name="T7" fmla="*/ 429 h 445"/>
                  <a:gd name="T8" fmla="*/ 603 w 1163"/>
                  <a:gd name="T9" fmla="*/ 420 h 445"/>
                  <a:gd name="T10" fmla="*/ 611 w 1163"/>
                  <a:gd name="T11" fmla="*/ 420 h 445"/>
                  <a:gd name="T12" fmla="*/ 611 w 1163"/>
                  <a:gd name="T13" fmla="*/ 313 h 445"/>
                  <a:gd name="T14" fmla="*/ 611 w 1163"/>
                  <a:gd name="T15" fmla="*/ 305 h 445"/>
                  <a:gd name="T16" fmla="*/ 739 w 1163"/>
                  <a:gd name="T17" fmla="*/ 305 h 445"/>
                  <a:gd name="T18" fmla="*/ 798 w 1163"/>
                  <a:gd name="T19" fmla="*/ 297 h 445"/>
                  <a:gd name="T20" fmla="*/ 849 w 1163"/>
                  <a:gd name="T21" fmla="*/ 288 h 445"/>
                  <a:gd name="T22" fmla="*/ 908 w 1163"/>
                  <a:gd name="T23" fmla="*/ 272 h 445"/>
                  <a:gd name="T24" fmla="*/ 959 w 1163"/>
                  <a:gd name="T25" fmla="*/ 247 h 445"/>
                  <a:gd name="T26" fmla="*/ 1010 w 1163"/>
                  <a:gd name="T27" fmla="*/ 214 h 445"/>
                  <a:gd name="T28" fmla="*/ 1053 w 1163"/>
                  <a:gd name="T29" fmla="*/ 181 h 445"/>
                  <a:gd name="T30" fmla="*/ 1087 w 1163"/>
                  <a:gd name="T31" fmla="*/ 140 h 445"/>
                  <a:gd name="T32" fmla="*/ 1121 w 1163"/>
                  <a:gd name="T33" fmla="*/ 91 h 445"/>
                  <a:gd name="T34" fmla="*/ 1155 w 1163"/>
                  <a:gd name="T35" fmla="*/ 0 h 445"/>
                  <a:gd name="T36" fmla="*/ 1163 w 1163"/>
                  <a:gd name="T37" fmla="*/ 8 h 445"/>
                  <a:gd name="T38" fmla="*/ 1163 w 1163"/>
                  <a:gd name="T39" fmla="*/ 25 h 445"/>
                  <a:gd name="T40" fmla="*/ 1155 w 1163"/>
                  <a:gd name="T41" fmla="*/ 49 h 445"/>
                  <a:gd name="T42" fmla="*/ 1146 w 1163"/>
                  <a:gd name="T43" fmla="*/ 91 h 445"/>
                  <a:gd name="T44" fmla="*/ 1121 w 1163"/>
                  <a:gd name="T45" fmla="*/ 124 h 445"/>
                  <a:gd name="T46" fmla="*/ 1087 w 1163"/>
                  <a:gd name="T47" fmla="*/ 165 h 445"/>
                  <a:gd name="T48" fmla="*/ 1061 w 1163"/>
                  <a:gd name="T49" fmla="*/ 198 h 445"/>
                  <a:gd name="T50" fmla="*/ 1027 w 1163"/>
                  <a:gd name="T51" fmla="*/ 231 h 445"/>
                  <a:gd name="T52" fmla="*/ 985 w 1163"/>
                  <a:gd name="T53" fmla="*/ 255 h 445"/>
                  <a:gd name="T54" fmla="*/ 942 w 1163"/>
                  <a:gd name="T55" fmla="*/ 280 h 445"/>
                  <a:gd name="T56" fmla="*/ 900 w 1163"/>
                  <a:gd name="T57" fmla="*/ 288 h 445"/>
                  <a:gd name="T58" fmla="*/ 823 w 1163"/>
                  <a:gd name="T59" fmla="*/ 313 h 445"/>
                  <a:gd name="T60" fmla="*/ 789 w 1163"/>
                  <a:gd name="T61" fmla="*/ 321 h 445"/>
                  <a:gd name="T62" fmla="*/ 747 w 1163"/>
                  <a:gd name="T63" fmla="*/ 321 h 445"/>
                  <a:gd name="T64" fmla="*/ 637 w 1163"/>
                  <a:gd name="T65" fmla="*/ 330 h 445"/>
                  <a:gd name="T66" fmla="*/ 628 w 1163"/>
                  <a:gd name="T67" fmla="*/ 338 h 445"/>
                  <a:gd name="T68" fmla="*/ 628 w 1163"/>
                  <a:gd name="T69" fmla="*/ 445 h 445"/>
                  <a:gd name="T70" fmla="*/ 8 w 1163"/>
                  <a:gd name="T71" fmla="*/ 437 h 44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163" h="445">
                    <a:moveTo>
                      <a:pt x="8" y="437"/>
                    </a:moveTo>
                    <a:lnTo>
                      <a:pt x="0" y="420"/>
                    </a:lnTo>
                    <a:lnTo>
                      <a:pt x="127" y="420"/>
                    </a:lnTo>
                    <a:lnTo>
                      <a:pt x="543" y="429"/>
                    </a:lnTo>
                    <a:lnTo>
                      <a:pt x="603" y="420"/>
                    </a:lnTo>
                    <a:lnTo>
                      <a:pt x="611" y="420"/>
                    </a:lnTo>
                    <a:lnTo>
                      <a:pt x="611" y="313"/>
                    </a:lnTo>
                    <a:lnTo>
                      <a:pt x="611" y="305"/>
                    </a:lnTo>
                    <a:lnTo>
                      <a:pt x="739" y="305"/>
                    </a:lnTo>
                    <a:lnTo>
                      <a:pt x="798" y="297"/>
                    </a:lnTo>
                    <a:lnTo>
                      <a:pt x="849" y="288"/>
                    </a:lnTo>
                    <a:lnTo>
                      <a:pt x="908" y="272"/>
                    </a:lnTo>
                    <a:lnTo>
                      <a:pt x="959" y="247"/>
                    </a:lnTo>
                    <a:lnTo>
                      <a:pt x="1010" y="214"/>
                    </a:lnTo>
                    <a:lnTo>
                      <a:pt x="1053" y="181"/>
                    </a:lnTo>
                    <a:lnTo>
                      <a:pt x="1087" y="140"/>
                    </a:lnTo>
                    <a:lnTo>
                      <a:pt x="1121" y="91"/>
                    </a:lnTo>
                    <a:lnTo>
                      <a:pt x="1155" y="0"/>
                    </a:lnTo>
                    <a:lnTo>
                      <a:pt x="1163" y="8"/>
                    </a:lnTo>
                    <a:lnTo>
                      <a:pt x="1163" y="25"/>
                    </a:lnTo>
                    <a:lnTo>
                      <a:pt x="1155" y="49"/>
                    </a:lnTo>
                    <a:lnTo>
                      <a:pt x="1146" y="91"/>
                    </a:lnTo>
                    <a:lnTo>
                      <a:pt x="1121" y="124"/>
                    </a:lnTo>
                    <a:lnTo>
                      <a:pt x="1087" y="165"/>
                    </a:lnTo>
                    <a:lnTo>
                      <a:pt x="1061" y="198"/>
                    </a:lnTo>
                    <a:lnTo>
                      <a:pt x="1027" y="231"/>
                    </a:lnTo>
                    <a:lnTo>
                      <a:pt x="985" y="255"/>
                    </a:lnTo>
                    <a:lnTo>
                      <a:pt x="942" y="280"/>
                    </a:lnTo>
                    <a:lnTo>
                      <a:pt x="900" y="288"/>
                    </a:lnTo>
                    <a:lnTo>
                      <a:pt x="823" y="313"/>
                    </a:lnTo>
                    <a:lnTo>
                      <a:pt x="789" y="321"/>
                    </a:lnTo>
                    <a:lnTo>
                      <a:pt x="747" y="321"/>
                    </a:lnTo>
                    <a:lnTo>
                      <a:pt x="637" y="330"/>
                    </a:lnTo>
                    <a:lnTo>
                      <a:pt x="628" y="338"/>
                    </a:lnTo>
                    <a:lnTo>
                      <a:pt x="628" y="445"/>
                    </a:lnTo>
                    <a:lnTo>
                      <a:pt x="8" y="437"/>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8" name="Freeform 113"/>
              <p:cNvSpPr>
                <a:spLocks/>
              </p:cNvSpPr>
              <p:nvPr/>
            </p:nvSpPr>
            <p:spPr bwMode="auto">
              <a:xfrm>
                <a:off x="10994" y="15757"/>
                <a:ext cx="25" cy="8"/>
              </a:xfrm>
              <a:custGeom>
                <a:avLst/>
                <a:gdLst>
                  <a:gd name="T0" fmla="*/ 0 w 25"/>
                  <a:gd name="T1" fmla="*/ 0 h 8"/>
                  <a:gd name="T2" fmla="*/ 8 w 25"/>
                  <a:gd name="T3" fmla="*/ 0 h 8"/>
                  <a:gd name="T4" fmla="*/ 25 w 25"/>
                  <a:gd name="T5" fmla="*/ 0 h 8"/>
                  <a:gd name="T6" fmla="*/ 17 w 25"/>
                  <a:gd name="T7" fmla="*/ 8 h 8"/>
                  <a:gd name="T8" fmla="*/ 17 w 25"/>
                  <a:gd name="T9" fmla="*/ 8 h 8"/>
                  <a:gd name="T10" fmla="*/ 0 w 25"/>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8">
                    <a:moveTo>
                      <a:pt x="0" y="0"/>
                    </a:moveTo>
                    <a:lnTo>
                      <a:pt x="8" y="0"/>
                    </a:lnTo>
                    <a:lnTo>
                      <a:pt x="25" y="0"/>
                    </a:lnTo>
                    <a:lnTo>
                      <a:pt x="17" y="8"/>
                    </a:lnTo>
                    <a:lnTo>
                      <a:pt x="0"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9" name="Freeform 114"/>
              <p:cNvSpPr>
                <a:spLocks/>
              </p:cNvSpPr>
              <p:nvPr/>
            </p:nvSpPr>
            <p:spPr bwMode="auto">
              <a:xfrm>
                <a:off x="9049" y="15179"/>
                <a:ext cx="1197" cy="561"/>
              </a:xfrm>
              <a:custGeom>
                <a:avLst/>
                <a:gdLst>
                  <a:gd name="T0" fmla="*/ 0 w 1197"/>
                  <a:gd name="T1" fmla="*/ 545 h 561"/>
                  <a:gd name="T2" fmla="*/ 8 w 1197"/>
                  <a:gd name="T3" fmla="*/ 528 h 561"/>
                  <a:gd name="T4" fmla="*/ 59 w 1197"/>
                  <a:gd name="T5" fmla="*/ 520 h 561"/>
                  <a:gd name="T6" fmla="*/ 603 w 1197"/>
                  <a:gd name="T7" fmla="*/ 528 h 561"/>
                  <a:gd name="T8" fmla="*/ 603 w 1197"/>
                  <a:gd name="T9" fmla="*/ 520 h 561"/>
                  <a:gd name="T10" fmla="*/ 611 w 1197"/>
                  <a:gd name="T11" fmla="*/ 404 h 561"/>
                  <a:gd name="T12" fmla="*/ 739 w 1197"/>
                  <a:gd name="T13" fmla="*/ 404 h 561"/>
                  <a:gd name="T14" fmla="*/ 806 w 1197"/>
                  <a:gd name="T15" fmla="*/ 396 h 561"/>
                  <a:gd name="T16" fmla="*/ 866 w 1197"/>
                  <a:gd name="T17" fmla="*/ 388 h 561"/>
                  <a:gd name="T18" fmla="*/ 925 w 1197"/>
                  <a:gd name="T19" fmla="*/ 372 h 561"/>
                  <a:gd name="T20" fmla="*/ 976 w 1197"/>
                  <a:gd name="T21" fmla="*/ 347 h 561"/>
                  <a:gd name="T22" fmla="*/ 1027 w 1197"/>
                  <a:gd name="T23" fmla="*/ 314 h 561"/>
                  <a:gd name="T24" fmla="*/ 1053 w 1197"/>
                  <a:gd name="T25" fmla="*/ 297 h 561"/>
                  <a:gd name="T26" fmla="*/ 1078 w 1197"/>
                  <a:gd name="T27" fmla="*/ 273 h 561"/>
                  <a:gd name="T28" fmla="*/ 1095 w 1197"/>
                  <a:gd name="T29" fmla="*/ 240 h 561"/>
                  <a:gd name="T30" fmla="*/ 1121 w 1197"/>
                  <a:gd name="T31" fmla="*/ 207 h 561"/>
                  <a:gd name="T32" fmla="*/ 1138 w 1197"/>
                  <a:gd name="T33" fmla="*/ 174 h 561"/>
                  <a:gd name="T34" fmla="*/ 1146 w 1197"/>
                  <a:gd name="T35" fmla="*/ 141 h 561"/>
                  <a:gd name="T36" fmla="*/ 1163 w 1197"/>
                  <a:gd name="T37" fmla="*/ 75 h 561"/>
                  <a:gd name="T38" fmla="*/ 1172 w 1197"/>
                  <a:gd name="T39" fmla="*/ 0 h 561"/>
                  <a:gd name="T40" fmla="*/ 1189 w 1197"/>
                  <a:gd name="T41" fmla="*/ 0 h 561"/>
                  <a:gd name="T42" fmla="*/ 1197 w 1197"/>
                  <a:gd name="T43" fmla="*/ 9 h 561"/>
                  <a:gd name="T44" fmla="*/ 1197 w 1197"/>
                  <a:gd name="T45" fmla="*/ 42 h 561"/>
                  <a:gd name="T46" fmla="*/ 1197 w 1197"/>
                  <a:gd name="T47" fmla="*/ 75 h 561"/>
                  <a:gd name="T48" fmla="*/ 1197 w 1197"/>
                  <a:gd name="T49" fmla="*/ 116 h 561"/>
                  <a:gd name="T50" fmla="*/ 1180 w 1197"/>
                  <a:gd name="T51" fmla="*/ 149 h 561"/>
                  <a:gd name="T52" fmla="*/ 1155 w 1197"/>
                  <a:gd name="T53" fmla="*/ 223 h 561"/>
                  <a:gd name="T54" fmla="*/ 1121 w 1197"/>
                  <a:gd name="T55" fmla="*/ 281 h 561"/>
                  <a:gd name="T56" fmla="*/ 1087 w 1197"/>
                  <a:gd name="T57" fmla="*/ 322 h 561"/>
                  <a:gd name="T58" fmla="*/ 1044 w 1197"/>
                  <a:gd name="T59" fmla="*/ 355 h 561"/>
                  <a:gd name="T60" fmla="*/ 1002 w 1197"/>
                  <a:gd name="T61" fmla="*/ 380 h 561"/>
                  <a:gd name="T62" fmla="*/ 959 w 1197"/>
                  <a:gd name="T63" fmla="*/ 404 h 561"/>
                  <a:gd name="T64" fmla="*/ 908 w 1197"/>
                  <a:gd name="T65" fmla="*/ 421 h 561"/>
                  <a:gd name="T66" fmla="*/ 866 w 1197"/>
                  <a:gd name="T67" fmla="*/ 429 h 561"/>
                  <a:gd name="T68" fmla="*/ 815 w 1197"/>
                  <a:gd name="T69" fmla="*/ 437 h 561"/>
                  <a:gd name="T70" fmla="*/ 764 w 1197"/>
                  <a:gd name="T71" fmla="*/ 437 h 561"/>
                  <a:gd name="T72" fmla="*/ 705 w 1197"/>
                  <a:gd name="T73" fmla="*/ 437 h 561"/>
                  <a:gd name="T74" fmla="*/ 654 w 1197"/>
                  <a:gd name="T75" fmla="*/ 437 h 561"/>
                  <a:gd name="T76" fmla="*/ 645 w 1197"/>
                  <a:gd name="T77" fmla="*/ 437 h 561"/>
                  <a:gd name="T78" fmla="*/ 645 w 1197"/>
                  <a:gd name="T79" fmla="*/ 561 h 561"/>
                  <a:gd name="T80" fmla="*/ 637 w 1197"/>
                  <a:gd name="T81" fmla="*/ 561 h 561"/>
                  <a:gd name="T82" fmla="*/ 8 w 1197"/>
                  <a:gd name="T83" fmla="*/ 553 h 561"/>
                  <a:gd name="T84" fmla="*/ 0 w 1197"/>
                  <a:gd name="T85" fmla="*/ 545 h 5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197" h="561">
                    <a:moveTo>
                      <a:pt x="0" y="545"/>
                    </a:moveTo>
                    <a:lnTo>
                      <a:pt x="8" y="528"/>
                    </a:lnTo>
                    <a:lnTo>
                      <a:pt x="59" y="520"/>
                    </a:lnTo>
                    <a:lnTo>
                      <a:pt x="603" y="528"/>
                    </a:lnTo>
                    <a:lnTo>
                      <a:pt x="603" y="520"/>
                    </a:lnTo>
                    <a:lnTo>
                      <a:pt x="611" y="404"/>
                    </a:lnTo>
                    <a:lnTo>
                      <a:pt x="739" y="404"/>
                    </a:lnTo>
                    <a:lnTo>
                      <a:pt x="806" y="396"/>
                    </a:lnTo>
                    <a:lnTo>
                      <a:pt x="866" y="388"/>
                    </a:lnTo>
                    <a:lnTo>
                      <a:pt x="925" y="372"/>
                    </a:lnTo>
                    <a:lnTo>
                      <a:pt x="976" y="347"/>
                    </a:lnTo>
                    <a:lnTo>
                      <a:pt x="1027" y="314"/>
                    </a:lnTo>
                    <a:lnTo>
                      <a:pt x="1053" y="297"/>
                    </a:lnTo>
                    <a:lnTo>
                      <a:pt x="1078" y="273"/>
                    </a:lnTo>
                    <a:lnTo>
                      <a:pt x="1095" y="240"/>
                    </a:lnTo>
                    <a:lnTo>
                      <a:pt x="1121" y="207"/>
                    </a:lnTo>
                    <a:lnTo>
                      <a:pt x="1138" y="174"/>
                    </a:lnTo>
                    <a:lnTo>
                      <a:pt x="1146" y="141"/>
                    </a:lnTo>
                    <a:lnTo>
                      <a:pt x="1163" y="75"/>
                    </a:lnTo>
                    <a:lnTo>
                      <a:pt x="1172" y="0"/>
                    </a:lnTo>
                    <a:lnTo>
                      <a:pt x="1189" y="0"/>
                    </a:lnTo>
                    <a:lnTo>
                      <a:pt x="1197" y="9"/>
                    </a:lnTo>
                    <a:lnTo>
                      <a:pt x="1197" y="42"/>
                    </a:lnTo>
                    <a:lnTo>
                      <a:pt x="1197" y="75"/>
                    </a:lnTo>
                    <a:lnTo>
                      <a:pt x="1197" y="116"/>
                    </a:lnTo>
                    <a:lnTo>
                      <a:pt x="1180" y="149"/>
                    </a:lnTo>
                    <a:lnTo>
                      <a:pt x="1155" y="223"/>
                    </a:lnTo>
                    <a:lnTo>
                      <a:pt x="1121" y="281"/>
                    </a:lnTo>
                    <a:lnTo>
                      <a:pt x="1087" y="322"/>
                    </a:lnTo>
                    <a:lnTo>
                      <a:pt x="1044" y="355"/>
                    </a:lnTo>
                    <a:lnTo>
                      <a:pt x="1002" y="380"/>
                    </a:lnTo>
                    <a:lnTo>
                      <a:pt x="959" y="404"/>
                    </a:lnTo>
                    <a:lnTo>
                      <a:pt x="908" y="421"/>
                    </a:lnTo>
                    <a:lnTo>
                      <a:pt x="866" y="429"/>
                    </a:lnTo>
                    <a:lnTo>
                      <a:pt x="815" y="437"/>
                    </a:lnTo>
                    <a:lnTo>
                      <a:pt x="764" y="437"/>
                    </a:lnTo>
                    <a:lnTo>
                      <a:pt x="705" y="437"/>
                    </a:lnTo>
                    <a:lnTo>
                      <a:pt x="654" y="437"/>
                    </a:lnTo>
                    <a:lnTo>
                      <a:pt x="645" y="437"/>
                    </a:lnTo>
                    <a:lnTo>
                      <a:pt x="645" y="561"/>
                    </a:lnTo>
                    <a:lnTo>
                      <a:pt x="637" y="561"/>
                    </a:lnTo>
                    <a:lnTo>
                      <a:pt x="8" y="553"/>
                    </a:lnTo>
                    <a:lnTo>
                      <a:pt x="0" y="545"/>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0" name="Freeform 115"/>
              <p:cNvSpPr>
                <a:spLocks/>
              </p:cNvSpPr>
              <p:nvPr/>
            </p:nvSpPr>
            <p:spPr bwMode="auto">
              <a:xfrm>
                <a:off x="11053" y="15559"/>
                <a:ext cx="34" cy="156"/>
              </a:xfrm>
              <a:custGeom>
                <a:avLst/>
                <a:gdLst>
                  <a:gd name="T0" fmla="*/ 26 w 34"/>
                  <a:gd name="T1" fmla="*/ 123 h 156"/>
                  <a:gd name="T2" fmla="*/ 26 w 34"/>
                  <a:gd name="T3" fmla="*/ 90 h 156"/>
                  <a:gd name="T4" fmla="*/ 17 w 34"/>
                  <a:gd name="T5" fmla="*/ 57 h 156"/>
                  <a:gd name="T6" fmla="*/ 9 w 34"/>
                  <a:gd name="T7" fmla="*/ 33 h 156"/>
                  <a:gd name="T8" fmla="*/ 0 w 34"/>
                  <a:gd name="T9" fmla="*/ 8 h 156"/>
                  <a:gd name="T10" fmla="*/ 0 w 34"/>
                  <a:gd name="T11" fmla="*/ 0 h 156"/>
                  <a:gd name="T12" fmla="*/ 17 w 34"/>
                  <a:gd name="T13" fmla="*/ 33 h 156"/>
                  <a:gd name="T14" fmla="*/ 34 w 34"/>
                  <a:gd name="T15" fmla="*/ 66 h 156"/>
                  <a:gd name="T16" fmla="*/ 34 w 34"/>
                  <a:gd name="T17" fmla="*/ 107 h 156"/>
                  <a:gd name="T18" fmla="*/ 26 w 34"/>
                  <a:gd name="T19" fmla="*/ 148 h 156"/>
                  <a:gd name="T20" fmla="*/ 17 w 34"/>
                  <a:gd name="T21" fmla="*/ 156 h 156"/>
                  <a:gd name="T22" fmla="*/ 17 w 34"/>
                  <a:gd name="T23" fmla="*/ 148 h 156"/>
                  <a:gd name="T24" fmla="*/ 17 w 34"/>
                  <a:gd name="T25" fmla="*/ 140 h 156"/>
                  <a:gd name="T26" fmla="*/ 26 w 34"/>
                  <a:gd name="T27" fmla="*/ 123 h 1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156">
                    <a:moveTo>
                      <a:pt x="26" y="123"/>
                    </a:moveTo>
                    <a:lnTo>
                      <a:pt x="26" y="90"/>
                    </a:lnTo>
                    <a:lnTo>
                      <a:pt x="17" y="57"/>
                    </a:lnTo>
                    <a:lnTo>
                      <a:pt x="9" y="33"/>
                    </a:lnTo>
                    <a:lnTo>
                      <a:pt x="0" y="8"/>
                    </a:lnTo>
                    <a:lnTo>
                      <a:pt x="0" y="0"/>
                    </a:lnTo>
                    <a:lnTo>
                      <a:pt x="17" y="33"/>
                    </a:lnTo>
                    <a:lnTo>
                      <a:pt x="34" y="66"/>
                    </a:lnTo>
                    <a:lnTo>
                      <a:pt x="34" y="107"/>
                    </a:lnTo>
                    <a:lnTo>
                      <a:pt x="26" y="148"/>
                    </a:lnTo>
                    <a:lnTo>
                      <a:pt x="17" y="156"/>
                    </a:lnTo>
                    <a:lnTo>
                      <a:pt x="17" y="148"/>
                    </a:lnTo>
                    <a:lnTo>
                      <a:pt x="17" y="140"/>
                    </a:lnTo>
                    <a:lnTo>
                      <a:pt x="26" y="123"/>
                    </a:lnTo>
                    <a:close/>
                  </a:path>
                </a:pathLst>
              </a:custGeom>
              <a:solidFill>
                <a:srgbClr val="FF9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1" name="Freeform 116"/>
              <p:cNvSpPr>
                <a:spLocks/>
              </p:cNvSpPr>
              <p:nvPr/>
            </p:nvSpPr>
            <p:spPr bwMode="auto">
              <a:xfrm>
                <a:off x="10586" y="15419"/>
                <a:ext cx="306" cy="296"/>
              </a:xfrm>
              <a:custGeom>
                <a:avLst/>
                <a:gdLst>
                  <a:gd name="T0" fmla="*/ 212 w 306"/>
                  <a:gd name="T1" fmla="*/ 263 h 296"/>
                  <a:gd name="T2" fmla="*/ 221 w 306"/>
                  <a:gd name="T3" fmla="*/ 263 h 296"/>
                  <a:gd name="T4" fmla="*/ 229 w 306"/>
                  <a:gd name="T5" fmla="*/ 247 h 296"/>
                  <a:gd name="T6" fmla="*/ 178 w 306"/>
                  <a:gd name="T7" fmla="*/ 206 h 296"/>
                  <a:gd name="T8" fmla="*/ 178 w 306"/>
                  <a:gd name="T9" fmla="*/ 189 h 296"/>
                  <a:gd name="T10" fmla="*/ 212 w 306"/>
                  <a:gd name="T11" fmla="*/ 189 h 296"/>
                  <a:gd name="T12" fmla="*/ 246 w 306"/>
                  <a:gd name="T13" fmla="*/ 222 h 296"/>
                  <a:gd name="T14" fmla="*/ 263 w 306"/>
                  <a:gd name="T15" fmla="*/ 214 h 296"/>
                  <a:gd name="T16" fmla="*/ 221 w 306"/>
                  <a:gd name="T17" fmla="*/ 164 h 296"/>
                  <a:gd name="T18" fmla="*/ 178 w 306"/>
                  <a:gd name="T19" fmla="*/ 148 h 296"/>
                  <a:gd name="T20" fmla="*/ 153 w 306"/>
                  <a:gd name="T21" fmla="*/ 164 h 296"/>
                  <a:gd name="T22" fmla="*/ 144 w 306"/>
                  <a:gd name="T23" fmla="*/ 197 h 296"/>
                  <a:gd name="T24" fmla="*/ 204 w 306"/>
                  <a:gd name="T25" fmla="*/ 255 h 296"/>
                  <a:gd name="T26" fmla="*/ 161 w 306"/>
                  <a:gd name="T27" fmla="*/ 230 h 296"/>
                  <a:gd name="T28" fmla="*/ 136 w 306"/>
                  <a:gd name="T29" fmla="*/ 189 h 296"/>
                  <a:gd name="T30" fmla="*/ 136 w 306"/>
                  <a:gd name="T31" fmla="*/ 173 h 296"/>
                  <a:gd name="T32" fmla="*/ 127 w 306"/>
                  <a:gd name="T33" fmla="*/ 148 h 296"/>
                  <a:gd name="T34" fmla="*/ 93 w 306"/>
                  <a:gd name="T35" fmla="*/ 164 h 296"/>
                  <a:gd name="T36" fmla="*/ 59 w 306"/>
                  <a:gd name="T37" fmla="*/ 156 h 296"/>
                  <a:gd name="T38" fmla="*/ 34 w 306"/>
                  <a:gd name="T39" fmla="*/ 107 h 296"/>
                  <a:gd name="T40" fmla="*/ 17 w 306"/>
                  <a:gd name="T41" fmla="*/ 41 h 296"/>
                  <a:gd name="T42" fmla="*/ 59 w 306"/>
                  <a:gd name="T43" fmla="*/ 33 h 296"/>
                  <a:gd name="T44" fmla="*/ 153 w 306"/>
                  <a:gd name="T45" fmla="*/ 74 h 296"/>
                  <a:gd name="T46" fmla="*/ 161 w 306"/>
                  <a:gd name="T47" fmla="*/ 99 h 296"/>
                  <a:gd name="T48" fmla="*/ 153 w 306"/>
                  <a:gd name="T49" fmla="*/ 115 h 296"/>
                  <a:gd name="T50" fmla="*/ 153 w 306"/>
                  <a:gd name="T51" fmla="*/ 132 h 296"/>
                  <a:gd name="T52" fmla="*/ 170 w 306"/>
                  <a:gd name="T53" fmla="*/ 132 h 296"/>
                  <a:gd name="T54" fmla="*/ 212 w 306"/>
                  <a:gd name="T55" fmla="*/ 148 h 296"/>
                  <a:gd name="T56" fmla="*/ 272 w 306"/>
                  <a:gd name="T57" fmla="*/ 206 h 296"/>
                  <a:gd name="T58" fmla="*/ 306 w 306"/>
                  <a:gd name="T59" fmla="*/ 296 h 296"/>
                  <a:gd name="T60" fmla="*/ 246 w 306"/>
                  <a:gd name="T61" fmla="*/ 280 h 296"/>
                  <a:gd name="T62" fmla="*/ 204 w 306"/>
                  <a:gd name="T63" fmla="*/ 263 h 2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06" h="296">
                    <a:moveTo>
                      <a:pt x="204" y="263"/>
                    </a:moveTo>
                    <a:lnTo>
                      <a:pt x="212" y="263"/>
                    </a:lnTo>
                    <a:lnTo>
                      <a:pt x="221" y="263"/>
                    </a:lnTo>
                    <a:lnTo>
                      <a:pt x="229" y="255"/>
                    </a:lnTo>
                    <a:lnTo>
                      <a:pt x="229" y="247"/>
                    </a:lnTo>
                    <a:lnTo>
                      <a:pt x="195" y="230"/>
                    </a:lnTo>
                    <a:lnTo>
                      <a:pt x="178" y="206"/>
                    </a:lnTo>
                    <a:lnTo>
                      <a:pt x="178" y="197"/>
                    </a:lnTo>
                    <a:lnTo>
                      <a:pt x="178" y="189"/>
                    </a:lnTo>
                    <a:lnTo>
                      <a:pt x="195" y="181"/>
                    </a:lnTo>
                    <a:lnTo>
                      <a:pt x="212" y="189"/>
                    </a:lnTo>
                    <a:lnTo>
                      <a:pt x="229" y="197"/>
                    </a:lnTo>
                    <a:lnTo>
                      <a:pt x="246" y="222"/>
                    </a:lnTo>
                    <a:lnTo>
                      <a:pt x="263" y="222"/>
                    </a:lnTo>
                    <a:lnTo>
                      <a:pt x="263" y="214"/>
                    </a:lnTo>
                    <a:lnTo>
                      <a:pt x="238" y="173"/>
                    </a:lnTo>
                    <a:lnTo>
                      <a:pt x="221" y="164"/>
                    </a:lnTo>
                    <a:lnTo>
                      <a:pt x="204" y="148"/>
                    </a:lnTo>
                    <a:lnTo>
                      <a:pt x="178" y="148"/>
                    </a:lnTo>
                    <a:lnTo>
                      <a:pt x="161" y="156"/>
                    </a:lnTo>
                    <a:lnTo>
                      <a:pt x="153" y="164"/>
                    </a:lnTo>
                    <a:lnTo>
                      <a:pt x="153" y="173"/>
                    </a:lnTo>
                    <a:lnTo>
                      <a:pt x="144" y="197"/>
                    </a:lnTo>
                    <a:lnTo>
                      <a:pt x="170" y="230"/>
                    </a:lnTo>
                    <a:lnTo>
                      <a:pt x="204" y="255"/>
                    </a:lnTo>
                    <a:lnTo>
                      <a:pt x="178" y="247"/>
                    </a:lnTo>
                    <a:lnTo>
                      <a:pt x="161" y="230"/>
                    </a:lnTo>
                    <a:lnTo>
                      <a:pt x="144" y="214"/>
                    </a:lnTo>
                    <a:lnTo>
                      <a:pt x="136" y="189"/>
                    </a:lnTo>
                    <a:lnTo>
                      <a:pt x="136" y="181"/>
                    </a:lnTo>
                    <a:lnTo>
                      <a:pt x="136" y="173"/>
                    </a:lnTo>
                    <a:lnTo>
                      <a:pt x="136" y="156"/>
                    </a:lnTo>
                    <a:lnTo>
                      <a:pt x="127" y="148"/>
                    </a:lnTo>
                    <a:lnTo>
                      <a:pt x="102" y="164"/>
                    </a:lnTo>
                    <a:lnTo>
                      <a:pt x="93" y="164"/>
                    </a:lnTo>
                    <a:lnTo>
                      <a:pt x="76" y="164"/>
                    </a:lnTo>
                    <a:lnTo>
                      <a:pt x="59" y="156"/>
                    </a:lnTo>
                    <a:lnTo>
                      <a:pt x="51" y="148"/>
                    </a:lnTo>
                    <a:lnTo>
                      <a:pt x="34" y="107"/>
                    </a:lnTo>
                    <a:lnTo>
                      <a:pt x="34" y="82"/>
                    </a:lnTo>
                    <a:lnTo>
                      <a:pt x="17" y="41"/>
                    </a:lnTo>
                    <a:lnTo>
                      <a:pt x="0" y="0"/>
                    </a:lnTo>
                    <a:lnTo>
                      <a:pt x="59" y="33"/>
                    </a:lnTo>
                    <a:lnTo>
                      <a:pt x="136" y="57"/>
                    </a:lnTo>
                    <a:lnTo>
                      <a:pt x="153" y="74"/>
                    </a:lnTo>
                    <a:lnTo>
                      <a:pt x="153" y="82"/>
                    </a:lnTo>
                    <a:lnTo>
                      <a:pt x="161" y="99"/>
                    </a:lnTo>
                    <a:lnTo>
                      <a:pt x="161" y="107"/>
                    </a:lnTo>
                    <a:lnTo>
                      <a:pt x="153" y="115"/>
                    </a:lnTo>
                    <a:lnTo>
                      <a:pt x="153" y="132"/>
                    </a:lnTo>
                    <a:lnTo>
                      <a:pt x="161" y="140"/>
                    </a:lnTo>
                    <a:lnTo>
                      <a:pt x="170" y="132"/>
                    </a:lnTo>
                    <a:lnTo>
                      <a:pt x="187" y="132"/>
                    </a:lnTo>
                    <a:lnTo>
                      <a:pt x="212" y="148"/>
                    </a:lnTo>
                    <a:lnTo>
                      <a:pt x="246" y="181"/>
                    </a:lnTo>
                    <a:lnTo>
                      <a:pt x="272" y="206"/>
                    </a:lnTo>
                    <a:lnTo>
                      <a:pt x="280" y="230"/>
                    </a:lnTo>
                    <a:lnTo>
                      <a:pt x="306" y="296"/>
                    </a:lnTo>
                    <a:lnTo>
                      <a:pt x="246" y="280"/>
                    </a:lnTo>
                    <a:lnTo>
                      <a:pt x="221" y="272"/>
                    </a:lnTo>
                    <a:lnTo>
                      <a:pt x="204" y="263"/>
                    </a:lnTo>
                    <a:close/>
                  </a:path>
                </a:pathLst>
              </a:custGeom>
              <a:solidFill>
                <a:srgbClr val="FF9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2" name="Freeform 117"/>
              <p:cNvSpPr>
                <a:spLocks/>
              </p:cNvSpPr>
              <p:nvPr/>
            </p:nvSpPr>
            <p:spPr bwMode="auto">
              <a:xfrm>
                <a:off x="9006" y="15682"/>
                <a:ext cx="34" cy="25"/>
              </a:xfrm>
              <a:custGeom>
                <a:avLst/>
                <a:gdLst>
                  <a:gd name="T0" fmla="*/ 0 w 34"/>
                  <a:gd name="T1" fmla="*/ 17 h 25"/>
                  <a:gd name="T2" fmla="*/ 9 w 34"/>
                  <a:gd name="T3" fmla="*/ 0 h 25"/>
                  <a:gd name="T4" fmla="*/ 17 w 34"/>
                  <a:gd name="T5" fmla="*/ 0 h 25"/>
                  <a:gd name="T6" fmla="*/ 26 w 34"/>
                  <a:gd name="T7" fmla="*/ 0 h 25"/>
                  <a:gd name="T8" fmla="*/ 34 w 34"/>
                  <a:gd name="T9" fmla="*/ 9 h 25"/>
                  <a:gd name="T10" fmla="*/ 26 w 34"/>
                  <a:gd name="T11" fmla="*/ 17 h 25"/>
                  <a:gd name="T12" fmla="*/ 17 w 34"/>
                  <a:gd name="T13" fmla="*/ 25 h 25"/>
                  <a:gd name="T14" fmla="*/ 9 w 34"/>
                  <a:gd name="T15" fmla="*/ 25 h 25"/>
                  <a:gd name="T16" fmla="*/ 0 w 34"/>
                  <a:gd name="T17" fmla="*/ 1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25">
                    <a:moveTo>
                      <a:pt x="0" y="17"/>
                    </a:moveTo>
                    <a:lnTo>
                      <a:pt x="9" y="0"/>
                    </a:lnTo>
                    <a:lnTo>
                      <a:pt x="17" y="0"/>
                    </a:lnTo>
                    <a:lnTo>
                      <a:pt x="26" y="0"/>
                    </a:lnTo>
                    <a:lnTo>
                      <a:pt x="34" y="9"/>
                    </a:lnTo>
                    <a:lnTo>
                      <a:pt x="26" y="17"/>
                    </a:lnTo>
                    <a:lnTo>
                      <a:pt x="17" y="25"/>
                    </a:lnTo>
                    <a:lnTo>
                      <a:pt x="9" y="25"/>
                    </a:lnTo>
                    <a:lnTo>
                      <a:pt x="0" y="17"/>
                    </a:lnTo>
                    <a:close/>
                  </a:path>
                </a:pathLst>
              </a:custGeom>
              <a:solidFill>
                <a:srgbClr val="F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3" name="Freeform 118"/>
              <p:cNvSpPr>
                <a:spLocks/>
              </p:cNvSpPr>
              <p:nvPr/>
            </p:nvSpPr>
            <p:spPr bwMode="auto">
              <a:xfrm>
                <a:off x="9499" y="15575"/>
                <a:ext cx="68" cy="107"/>
              </a:xfrm>
              <a:custGeom>
                <a:avLst/>
                <a:gdLst>
                  <a:gd name="T0" fmla="*/ 0 w 68"/>
                  <a:gd name="T1" fmla="*/ 83 h 107"/>
                  <a:gd name="T2" fmla="*/ 25 w 68"/>
                  <a:gd name="T3" fmla="*/ 66 h 107"/>
                  <a:gd name="T4" fmla="*/ 34 w 68"/>
                  <a:gd name="T5" fmla="*/ 58 h 107"/>
                  <a:gd name="T6" fmla="*/ 51 w 68"/>
                  <a:gd name="T7" fmla="*/ 58 h 107"/>
                  <a:gd name="T8" fmla="*/ 51 w 68"/>
                  <a:gd name="T9" fmla="*/ 50 h 107"/>
                  <a:gd name="T10" fmla="*/ 42 w 68"/>
                  <a:gd name="T11" fmla="*/ 41 h 107"/>
                  <a:gd name="T12" fmla="*/ 17 w 68"/>
                  <a:gd name="T13" fmla="*/ 33 h 107"/>
                  <a:gd name="T14" fmla="*/ 8 w 68"/>
                  <a:gd name="T15" fmla="*/ 17 h 107"/>
                  <a:gd name="T16" fmla="*/ 0 w 68"/>
                  <a:gd name="T17" fmla="*/ 0 h 107"/>
                  <a:gd name="T18" fmla="*/ 0 w 68"/>
                  <a:gd name="T19" fmla="*/ 0 h 107"/>
                  <a:gd name="T20" fmla="*/ 59 w 68"/>
                  <a:gd name="T21" fmla="*/ 25 h 107"/>
                  <a:gd name="T22" fmla="*/ 68 w 68"/>
                  <a:gd name="T23" fmla="*/ 33 h 107"/>
                  <a:gd name="T24" fmla="*/ 68 w 68"/>
                  <a:gd name="T25" fmla="*/ 41 h 107"/>
                  <a:gd name="T26" fmla="*/ 68 w 68"/>
                  <a:gd name="T27" fmla="*/ 58 h 107"/>
                  <a:gd name="T28" fmla="*/ 51 w 68"/>
                  <a:gd name="T29" fmla="*/ 74 h 107"/>
                  <a:gd name="T30" fmla="*/ 34 w 68"/>
                  <a:gd name="T31" fmla="*/ 83 h 107"/>
                  <a:gd name="T32" fmla="*/ 17 w 68"/>
                  <a:gd name="T33" fmla="*/ 91 h 107"/>
                  <a:gd name="T34" fmla="*/ 0 w 68"/>
                  <a:gd name="T35" fmla="*/ 107 h 107"/>
                  <a:gd name="T36" fmla="*/ 0 w 68"/>
                  <a:gd name="T37" fmla="*/ 99 h 107"/>
                  <a:gd name="T38" fmla="*/ 0 w 68"/>
                  <a:gd name="T39" fmla="*/ 83 h 10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8" h="107">
                    <a:moveTo>
                      <a:pt x="0" y="83"/>
                    </a:moveTo>
                    <a:lnTo>
                      <a:pt x="25" y="66"/>
                    </a:lnTo>
                    <a:lnTo>
                      <a:pt x="34" y="58"/>
                    </a:lnTo>
                    <a:lnTo>
                      <a:pt x="51" y="58"/>
                    </a:lnTo>
                    <a:lnTo>
                      <a:pt x="51" y="50"/>
                    </a:lnTo>
                    <a:lnTo>
                      <a:pt x="42" y="41"/>
                    </a:lnTo>
                    <a:lnTo>
                      <a:pt x="17" y="33"/>
                    </a:lnTo>
                    <a:lnTo>
                      <a:pt x="8" y="17"/>
                    </a:lnTo>
                    <a:lnTo>
                      <a:pt x="0" y="0"/>
                    </a:lnTo>
                    <a:lnTo>
                      <a:pt x="59" y="25"/>
                    </a:lnTo>
                    <a:lnTo>
                      <a:pt x="68" y="33"/>
                    </a:lnTo>
                    <a:lnTo>
                      <a:pt x="68" y="41"/>
                    </a:lnTo>
                    <a:lnTo>
                      <a:pt x="68" y="58"/>
                    </a:lnTo>
                    <a:lnTo>
                      <a:pt x="51" y="74"/>
                    </a:lnTo>
                    <a:lnTo>
                      <a:pt x="34" y="83"/>
                    </a:lnTo>
                    <a:lnTo>
                      <a:pt x="17" y="91"/>
                    </a:lnTo>
                    <a:lnTo>
                      <a:pt x="0" y="107"/>
                    </a:lnTo>
                    <a:lnTo>
                      <a:pt x="0" y="99"/>
                    </a:lnTo>
                    <a:lnTo>
                      <a:pt x="0" y="83"/>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4" name="Freeform 119"/>
              <p:cNvSpPr>
                <a:spLocks/>
              </p:cNvSpPr>
              <p:nvPr/>
            </p:nvSpPr>
            <p:spPr bwMode="auto">
              <a:xfrm>
                <a:off x="11011" y="15658"/>
                <a:ext cx="34" cy="24"/>
              </a:xfrm>
              <a:custGeom>
                <a:avLst/>
                <a:gdLst>
                  <a:gd name="T0" fmla="*/ 0 w 34"/>
                  <a:gd name="T1" fmla="*/ 0 h 24"/>
                  <a:gd name="T2" fmla="*/ 8 w 34"/>
                  <a:gd name="T3" fmla="*/ 0 h 24"/>
                  <a:gd name="T4" fmla="*/ 17 w 34"/>
                  <a:gd name="T5" fmla="*/ 0 h 24"/>
                  <a:gd name="T6" fmla="*/ 34 w 34"/>
                  <a:gd name="T7" fmla="*/ 16 h 24"/>
                  <a:gd name="T8" fmla="*/ 34 w 34"/>
                  <a:gd name="T9" fmla="*/ 24 h 24"/>
                  <a:gd name="T10" fmla="*/ 0 w 34"/>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24">
                    <a:moveTo>
                      <a:pt x="0" y="0"/>
                    </a:moveTo>
                    <a:lnTo>
                      <a:pt x="8" y="0"/>
                    </a:lnTo>
                    <a:lnTo>
                      <a:pt x="17" y="0"/>
                    </a:lnTo>
                    <a:lnTo>
                      <a:pt x="34" y="16"/>
                    </a:lnTo>
                    <a:lnTo>
                      <a:pt x="34" y="24"/>
                    </a:lnTo>
                    <a:lnTo>
                      <a:pt x="0"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5" name="Freeform 120"/>
              <p:cNvSpPr>
                <a:spLocks/>
              </p:cNvSpPr>
              <p:nvPr/>
            </p:nvSpPr>
            <p:spPr bwMode="auto">
              <a:xfrm>
                <a:off x="10110" y="15608"/>
                <a:ext cx="77" cy="74"/>
              </a:xfrm>
              <a:custGeom>
                <a:avLst/>
                <a:gdLst>
                  <a:gd name="T0" fmla="*/ 9 w 77"/>
                  <a:gd name="T1" fmla="*/ 0 h 74"/>
                  <a:gd name="T2" fmla="*/ 17 w 77"/>
                  <a:gd name="T3" fmla="*/ 0 h 74"/>
                  <a:gd name="T4" fmla="*/ 34 w 77"/>
                  <a:gd name="T5" fmla="*/ 0 h 74"/>
                  <a:gd name="T6" fmla="*/ 51 w 77"/>
                  <a:gd name="T7" fmla="*/ 8 h 74"/>
                  <a:gd name="T8" fmla="*/ 68 w 77"/>
                  <a:gd name="T9" fmla="*/ 41 h 74"/>
                  <a:gd name="T10" fmla="*/ 77 w 77"/>
                  <a:gd name="T11" fmla="*/ 74 h 74"/>
                  <a:gd name="T12" fmla="*/ 51 w 77"/>
                  <a:gd name="T13" fmla="*/ 58 h 74"/>
                  <a:gd name="T14" fmla="*/ 26 w 77"/>
                  <a:gd name="T15" fmla="*/ 41 h 74"/>
                  <a:gd name="T16" fmla="*/ 9 w 77"/>
                  <a:gd name="T17" fmla="*/ 41 h 74"/>
                  <a:gd name="T18" fmla="*/ 9 w 77"/>
                  <a:gd name="T19" fmla="*/ 25 h 74"/>
                  <a:gd name="T20" fmla="*/ 0 w 77"/>
                  <a:gd name="T21" fmla="*/ 17 h 74"/>
                  <a:gd name="T22" fmla="*/ 9 w 77"/>
                  <a:gd name="T23" fmla="*/ 0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7" h="74">
                    <a:moveTo>
                      <a:pt x="9" y="0"/>
                    </a:moveTo>
                    <a:lnTo>
                      <a:pt x="17" y="0"/>
                    </a:lnTo>
                    <a:lnTo>
                      <a:pt x="34" y="0"/>
                    </a:lnTo>
                    <a:lnTo>
                      <a:pt x="51" y="8"/>
                    </a:lnTo>
                    <a:lnTo>
                      <a:pt x="68" y="41"/>
                    </a:lnTo>
                    <a:lnTo>
                      <a:pt x="77" y="74"/>
                    </a:lnTo>
                    <a:lnTo>
                      <a:pt x="51" y="58"/>
                    </a:lnTo>
                    <a:lnTo>
                      <a:pt x="26" y="41"/>
                    </a:lnTo>
                    <a:lnTo>
                      <a:pt x="9" y="41"/>
                    </a:lnTo>
                    <a:lnTo>
                      <a:pt x="9" y="25"/>
                    </a:lnTo>
                    <a:lnTo>
                      <a:pt x="0" y="17"/>
                    </a:lnTo>
                    <a:lnTo>
                      <a:pt x="9" y="0"/>
                    </a:lnTo>
                    <a:close/>
                  </a:path>
                </a:pathLst>
              </a:custGeom>
              <a:solidFill>
                <a:srgbClr val="FF9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6" name="Freeform 121"/>
              <p:cNvSpPr>
                <a:spLocks/>
              </p:cNvSpPr>
              <p:nvPr/>
            </p:nvSpPr>
            <p:spPr bwMode="auto">
              <a:xfrm>
                <a:off x="10348" y="15575"/>
                <a:ext cx="60" cy="99"/>
              </a:xfrm>
              <a:custGeom>
                <a:avLst/>
                <a:gdLst>
                  <a:gd name="T0" fmla="*/ 0 w 60"/>
                  <a:gd name="T1" fmla="*/ 91 h 99"/>
                  <a:gd name="T2" fmla="*/ 0 w 60"/>
                  <a:gd name="T3" fmla="*/ 83 h 99"/>
                  <a:gd name="T4" fmla="*/ 9 w 60"/>
                  <a:gd name="T5" fmla="*/ 74 h 99"/>
                  <a:gd name="T6" fmla="*/ 17 w 60"/>
                  <a:gd name="T7" fmla="*/ 66 h 99"/>
                  <a:gd name="T8" fmla="*/ 26 w 60"/>
                  <a:gd name="T9" fmla="*/ 58 h 99"/>
                  <a:gd name="T10" fmla="*/ 34 w 60"/>
                  <a:gd name="T11" fmla="*/ 33 h 99"/>
                  <a:gd name="T12" fmla="*/ 34 w 60"/>
                  <a:gd name="T13" fmla="*/ 25 h 99"/>
                  <a:gd name="T14" fmla="*/ 26 w 60"/>
                  <a:gd name="T15" fmla="*/ 8 h 99"/>
                  <a:gd name="T16" fmla="*/ 26 w 60"/>
                  <a:gd name="T17" fmla="*/ 8 h 99"/>
                  <a:gd name="T18" fmla="*/ 17 w 60"/>
                  <a:gd name="T19" fmla="*/ 0 h 99"/>
                  <a:gd name="T20" fmla="*/ 34 w 60"/>
                  <a:gd name="T21" fmla="*/ 0 h 99"/>
                  <a:gd name="T22" fmla="*/ 43 w 60"/>
                  <a:gd name="T23" fmla="*/ 0 h 99"/>
                  <a:gd name="T24" fmla="*/ 51 w 60"/>
                  <a:gd name="T25" fmla="*/ 25 h 99"/>
                  <a:gd name="T26" fmla="*/ 60 w 60"/>
                  <a:gd name="T27" fmla="*/ 50 h 99"/>
                  <a:gd name="T28" fmla="*/ 51 w 60"/>
                  <a:gd name="T29" fmla="*/ 74 h 99"/>
                  <a:gd name="T30" fmla="*/ 43 w 60"/>
                  <a:gd name="T31" fmla="*/ 91 h 99"/>
                  <a:gd name="T32" fmla="*/ 26 w 60"/>
                  <a:gd name="T33" fmla="*/ 99 h 99"/>
                  <a:gd name="T34" fmla="*/ 17 w 60"/>
                  <a:gd name="T35" fmla="*/ 99 h 99"/>
                  <a:gd name="T36" fmla="*/ 0 w 60"/>
                  <a:gd name="T37" fmla="*/ 99 h 99"/>
                  <a:gd name="T38" fmla="*/ 0 w 60"/>
                  <a:gd name="T39" fmla="*/ 91 h 9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0" h="99">
                    <a:moveTo>
                      <a:pt x="0" y="91"/>
                    </a:moveTo>
                    <a:lnTo>
                      <a:pt x="0" y="83"/>
                    </a:lnTo>
                    <a:lnTo>
                      <a:pt x="9" y="74"/>
                    </a:lnTo>
                    <a:lnTo>
                      <a:pt x="17" y="66"/>
                    </a:lnTo>
                    <a:lnTo>
                      <a:pt x="26" y="58"/>
                    </a:lnTo>
                    <a:lnTo>
                      <a:pt x="34" y="33"/>
                    </a:lnTo>
                    <a:lnTo>
                      <a:pt x="34" y="25"/>
                    </a:lnTo>
                    <a:lnTo>
                      <a:pt x="26" y="8"/>
                    </a:lnTo>
                    <a:lnTo>
                      <a:pt x="17" y="0"/>
                    </a:lnTo>
                    <a:lnTo>
                      <a:pt x="34" y="0"/>
                    </a:lnTo>
                    <a:lnTo>
                      <a:pt x="43" y="0"/>
                    </a:lnTo>
                    <a:lnTo>
                      <a:pt x="51" y="25"/>
                    </a:lnTo>
                    <a:lnTo>
                      <a:pt x="60" y="50"/>
                    </a:lnTo>
                    <a:lnTo>
                      <a:pt x="51" y="74"/>
                    </a:lnTo>
                    <a:lnTo>
                      <a:pt x="43" y="91"/>
                    </a:lnTo>
                    <a:lnTo>
                      <a:pt x="26" y="99"/>
                    </a:lnTo>
                    <a:lnTo>
                      <a:pt x="17" y="99"/>
                    </a:lnTo>
                    <a:lnTo>
                      <a:pt x="0" y="99"/>
                    </a:lnTo>
                    <a:lnTo>
                      <a:pt x="0" y="91"/>
                    </a:lnTo>
                    <a:close/>
                  </a:path>
                </a:pathLst>
              </a:custGeom>
              <a:solidFill>
                <a:srgbClr val="000000"/>
              </a:solidFill>
              <a:ln w="5080">
                <a:solidFill>
                  <a:srgbClr val="000000"/>
                </a:solidFill>
                <a:round/>
                <a:headEnd/>
                <a:tailEnd/>
              </a:ln>
            </p:spPr>
            <p:txBody>
              <a:bodyPr/>
              <a:lstStyle/>
              <a:p>
                <a:endParaRPr lang="en-US"/>
              </a:p>
            </p:txBody>
          </p:sp>
          <p:sp>
            <p:nvSpPr>
              <p:cNvPr id="6187" name="Freeform 122"/>
              <p:cNvSpPr>
                <a:spLocks/>
              </p:cNvSpPr>
              <p:nvPr/>
            </p:nvSpPr>
            <p:spPr bwMode="auto">
              <a:xfrm>
                <a:off x="10416" y="15575"/>
                <a:ext cx="60" cy="91"/>
              </a:xfrm>
              <a:custGeom>
                <a:avLst/>
                <a:gdLst>
                  <a:gd name="T0" fmla="*/ 0 w 60"/>
                  <a:gd name="T1" fmla="*/ 66 h 91"/>
                  <a:gd name="T2" fmla="*/ 0 w 60"/>
                  <a:gd name="T3" fmla="*/ 50 h 91"/>
                  <a:gd name="T4" fmla="*/ 9 w 60"/>
                  <a:gd name="T5" fmla="*/ 50 h 91"/>
                  <a:gd name="T6" fmla="*/ 17 w 60"/>
                  <a:gd name="T7" fmla="*/ 50 h 91"/>
                  <a:gd name="T8" fmla="*/ 26 w 60"/>
                  <a:gd name="T9" fmla="*/ 58 h 91"/>
                  <a:gd name="T10" fmla="*/ 26 w 60"/>
                  <a:gd name="T11" fmla="*/ 66 h 91"/>
                  <a:gd name="T12" fmla="*/ 34 w 60"/>
                  <a:gd name="T13" fmla="*/ 66 h 91"/>
                  <a:gd name="T14" fmla="*/ 43 w 60"/>
                  <a:gd name="T15" fmla="*/ 58 h 91"/>
                  <a:gd name="T16" fmla="*/ 34 w 60"/>
                  <a:gd name="T17" fmla="*/ 41 h 91"/>
                  <a:gd name="T18" fmla="*/ 17 w 60"/>
                  <a:gd name="T19" fmla="*/ 33 h 91"/>
                  <a:gd name="T20" fmla="*/ 9 w 60"/>
                  <a:gd name="T21" fmla="*/ 17 h 91"/>
                  <a:gd name="T22" fmla="*/ 0 w 60"/>
                  <a:gd name="T23" fmla="*/ 0 h 91"/>
                  <a:gd name="T24" fmla="*/ 17 w 60"/>
                  <a:gd name="T25" fmla="*/ 0 h 91"/>
                  <a:gd name="T26" fmla="*/ 26 w 60"/>
                  <a:gd name="T27" fmla="*/ 8 h 91"/>
                  <a:gd name="T28" fmla="*/ 51 w 60"/>
                  <a:gd name="T29" fmla="*/ 33 h 91"/>
                  <a:gd name="T30" fmla="*/ 60 w 60"/>
                  <a:gd name="T31" fmla="*/ 58 h 91"/>
                  <a:gd name="T32" fmla="*/ 60 w 60"/>
                  <a:gd name="T33" fmla="*/ 74 h 91"/>
                  <a:gd name="T34" fmla="*/ 51 w 60"/>
                  <a:gd name="T35" fmla="*/ 83 h 91"/>
                  <a:gd name="T36" fmla="*/ 34 w 60"/>
                  <a:gd name="T37" fmla="*/ 91 h 91"/>
                  <a:gd name="T38" fmla="*/ 26 w 60"/>
                  <a:gd name="T39" fmla="*/ 91 h 91"/>
                  <a:gd name="T40" fmla="*/ 9 w 60"/>
                  <a:gd name="T41" fmla="*/ 83 h 91"/>
                  <a:gd name="T42" fmla="*/ 0 w 60"/>
                  <a:gd name="T43" fmla="*/ 66 h 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0" h="91">
                    <a:moveTo>
                      <a:pt x="0" y="66"/>
                    </a:moveTo>
                    <a:lnTo>
                      <a:pt x="0" y="50"/>
                    </a:lnTo>
                    <a:lnTo>
                      <a:pt x="9" y="50"/>
                    </a:lnTo>
                    <a:lnTo>
                      <a:pt x="17" y="50"/>
                    </a:lnTo>
                    <a:lnTo>
                      <a:pt x="26" y="58"/>
                    </a:lnTo>
                    <a:lnTo>
                      <a:pt x="26" y="66"/>
                    </a:lnTo>
                    <a:lnTo>
                      <a:pt x="34" y="66"/>
                    </a:lnTo>
                    <a:lnTo>
                      <a:pt x="43" y="58"/>
                    </a:lnTo>
                    <a:lnTo>
                      <a:pt x="34" y="41"/>
                    </a:lnTo>
                    <a:lnTo>
                      <a:pt x="17" y="33"/>
                    </a:lnTo>
                    <a:lnTo>
                      <a:pt x="9" y="17"/>
                    </a:lnTo>
                    <a:lnTo>
                      <a:pt x="0" y="0"/>
                    </a:lnTo>
                    <a:lnTo>
                      <a:pt x="17" y="0"/>
                    </a:lnTo>
                    <a:lnTo>
                      <a:pt x="26" y="8"/>
                    </a:lnTo>
                    <a:lnTo>
                      <a:pt x="51" y="33"/>
                    </a:lnTo>
                    <a:lnTo>
                      <a:pt x="60" y="58"/>
                    </a:lnTo>
                    <a:lnTo>
                      <a:pt x="60" y="74"/>
                    </a:lnTo>
                    <a:lnTo>
                      <a:pt x="51" y="83"/>
                    </a:lnTo>
                    <a:lnTo>
                      <a:pt x="34" y="91"/>
                    </a:lnTo>
                    <a:lnTo>
                      <a:pt x="26" y="91"/>
                    </a:lnTo>
                    <a:lnTo>
                      <a:pt x="9" y="83"/>
                    </a:lnTo>
                    <a:lnTo>
                      <a:pt x="0" y="66"/>
                    </a:lnTo>
                    <a:close/>
                  </a:path>
                </a:pathLst>
              </a:custGeom>
              <a:solidFill>
                <a:srgbClr val="000000"/>
              </a:solidFill>
              <a:ln w="5080">
                <a:solidFill>
                  <a:srgbClr val="000000"/>
                </a:solidFill>
                <a:round/>
                <a:headEnd/>
                <a:tailEnd/>
              </a:ln>
            </p:spPr>
            <p:txBody>
              <a:bodyPr/>
              <a:lstStyle/>
              <a:p>
                <a:endParaRPr lang="en-US"/>
              </a:p>
            </p:txBody>
          </p:sp>
          <p:sp>
            <p:nvSpPr>
              <p:cNvPr id="6188" name="Freeform 123"/>
              <p:cNvSpPr>
                <a:spLocks/>
              </p:cNvSpPr>
              <p:nvPr/>
            </p:nvSpPr>
            <p:spPr bwMode="auto">
              <a:xfrm>
                <a:off x="9439" y="15641"/>
                <a:ext cx="34" cy="25"/>
              </a:xfrm>
              <a:custGeom>
                <a:avLst/>
                <a:gdLst>
                  <a:gd name="T0" fmla="*/ 0 w 34"/>
                  <a:gd name="T1" fmla="*/ 8 h 25"/>
                  <a:gd name="T2" fmla="*/ 0 w 34"/>
                  <a:gd name="T3" fmla="*/ 0 h 25"/>
                  <a:gd name="T4" fmla="*/ 9 w 34"/>
                  <a:gd name="T5" fmla="*/ 0 h 25"/>
                  <a:gd name="T6" fmla="*/ 26 w 34"/>
                  <a:gd name="T7" fmla="*/ 8 h 25"/>
                  <a:gd name="T8" fmla="*/ 34 w 34"/>
                  <a:gd name="T9" fmla="*/ 17 h 25"/>
                  <a:gd name="T10" fmla="*/ 34 w 34"/>
                  <a:gd name="T11" fmla="*/ 17 h 25"/>
                  <a:gd name="T12" fmla="*/ 34 w 34"/>
                  <a:gd name="T13" fmla="*/ 25 h 25"/>
                  <a:gd name="T14" fmla="*/ 17 w 34"/>
                  <a:gd name="T15" fmla="*/ 17 h 25"/>
                  <a:gd name="T16" fmla="*/ 0 w 34"/>
                  <a:gd name="T17" fmla="*/ 8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25">
                    <a:moveTo>
                      <a:pt x="0" y="8"/>
                    </a:moveTo>
                    <a:lnTo>
                      <a:pt x="0" y="0"/>
                    </a:lnTo>
                    <a:lnTo>
                      <a:pt x="9" y="0"/>
                    </a:lnTo>
                    <a:lnTo>
                      <a:pt x="26" y="8"/>
                    </a:lnTo>
                    <a:lnTo>
                      <a:pt x="34" y="17"/>
                    </a:lnTo>
                    <a:lnTo>
                      <a:pt x="34" y="25"/>
                    </a:lnTo>
                    <a:lnTo>
                      <a:pt x="17" y="17"/>
                    </a:lnTo>
                    <a:lnTo>
                      <a:pt x="0" y="8"/>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9" name="Freeform 124"/>
              <p:cNvSpPr>
                <a:spLocks/>
              </p:cNvSpPr>
              <p:nvPr/>
            </p:nvSpPr>
            <p:spPr bwMode="auto">
              <a:xfrm>
                <a:off x="10883" y="15583"/>
                <a:ext cx="170" cy="66"/>
              </a:xfrm>
              <a:custGeom>
                <a:avLst/>
                <a:gdLst>
                  <a:gd name="T0" fmla="*/ 102 w 170"/>
                  <a:gd name="T1" fmla="*/ 50 h 66"/>
                  <a:gd name="T2" fmla="*/ 111 w 170"/>
                  <a:gd name="T3" fmla="*/ 66 h 66"/>
                  <a:gd name="T4" fmla="*/ 60 w 170"/>
                  <a:gd name="T5" fmla="*/ 42 h 66"/>
                  <a:gd name="T6" fmla="*/ 26 w 170"/>
                  <a:gd name="T7" fmla="*/ 42 h 66"/>
                  <a:gd name="T8" fmla="*/ 0 w 170"/>
                  <a:gd name="T9" fmla="*/ 42 h 66"/>
                  <a:gd name="T10" fmla="*/ 0 w 170"/>
                  <a:gd name="T11" fmla="*/ 33 h 66"/>
                  <a:gd name="T12" fmla="*/ 0 w 170"/>
                  <a:gd name="T13" fmla="*/ 25 h 66"/>
                  <a:gd name="T14" fmla="*/ 9 w 170"/>
                  <a:gd name="T15" fmla="*/ 9 h 66"/>
                  <a:gd name="T16" fmla="*/ 26 w 170"/>
                  <a:gd name="T17" fmla="*/ 0 h 66"/>
                  <a:gd name="T18" fmla="*/ 60 w 170"/>
                  <a:gd name="T19" fmla="*/ 0 h 66"/>
                  <a:gd name="T20" fmla="*/ 94 w 170"/>
                  <a:gd name="T21" fmla="*/ 0 h 66"/>
                  <a:gd name="T22" fmla="*/ 128 w 170"/>
                  <a:gd name="T23" fmla="*/ 0 h 66"/>
                  <a:gd name="T24" fmla="*/ 136 w 170"/>
                  <a:gd name="T25" fmla="*/ 0 h 66"/>
                  <a:gd name="T26" fmla="*/ 145 w 170"/>
                  <a:gd name="T27" fmla="*/ 0 h 66"/>
                  <a:gd name="T28" fmla="*/ 145 w 170"/>
                  <a:gd name="T29" fmla="*/ 9 h 66"/>
                  <a:gd name="T30" fmla="*/ 111 w 170"/>
                  <a:gd name="T31" fmla="*/ 9 h 66"/>
                  <a:gd name="T32" fmla="*/ 102 w 170"/>
                  <a:gd name="T33" fmla="*/ 9 h 66"/>
                  <a:gd name="T34" fmla="*/ 85 w 170"/>
                  <a:gd name="T35" fmla="*/ 17 h 66"/>
                  <a:gd name="T36" fmla="*/ 85 w 170"/>
                  <a:gd name="T37" fmla="*/ 33 h 66"/>
                  <a:gd name="T38" fmla="*/ 85 w 170"/>
                  <a:gd name="T39" fmla="*/ 33 h 66"/>
                  <a:gd name="T40" fmla="*/ 94 w 170"/>
                  <a:gd name="T41" fmla="*/ 42 h 66"/>
                  <a:gd name="T42" fmla="*/ 128 w 170"/>
                  <a:gd name="T43" fmla="*/ 50 h 66"/>
                  <a:gd name="T44" fmla="*/ 170 w 170"/>
                  <a:gd name="T45" fmla="*/ 66 h 66"/>
                  <a:gd name="T46" fmla="*/ 162 w 170"/>
                  <a:gd name="T47" fmla="*/ 66 h 66"/>
                  <a:gd name="T48" fmla="*/ 136 w 170"/>
                  <a:gd name="T49" fmla="*/ 58 h 66"/>
                  <a:gd name="T50" fmla="*/ 119 w 170"/>
                  <a:gd name="T51" fmla="*/ 50 h 66"/>
                  <a:gd name="T52" fmla="*/ 102 w 170"/>
                  <a:gd name="T53" fmla="*/ 50 h 6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70" h="66">
                    <a:moveTo>
                      <a:pt x="102" y="50"/>
                    </a:moveTo>
                    <a:lnTo>
                      <a:pt x="111" y="66"/>
                    </a:lnTo>
                    <a:lnTo>
                      <a:pt x="60" y="42"/>
                    </a:lnTo>
                    <a:lnTo>
                      <a:pt x="26" y="42"/>
                    </a:lnTo>
                    <a:lnTo>
                      <a:pt x="0" y="42"/>
                    </a:lnTo>
                    <a:lnTo>
                      <a:pt x="0" y="33"/>
                    </a:lnTo>
                    <a:lnTo>
                      <a:pt x="0" y="25"/>
                    </a:lnTo>
                    <a:lnTo>
                      <a:pt x="9" y="9"/>
                    </a:lnTo>
                    <a:lnTo>
                      <a:pt x="26" y="0"/>
                    </a:lnTo>
                    <a:lnTo>
                      <a:pt x="60" y="0"/>
                    </a:lnTo>
                    <a:lnTo>
                      <a:pt x="94" y="0"/>
                    </a:lnTo>
                    <a:lnTo>
                      <a:pt x="128" y="0"/>
                    </a:lnTo>
                    <a:lnTo>
                      <a:pt x="136" y="0"/>
                    </a:lnTo>
                    <a:lnTo>
                      <a:pt x="145" y="0"/>
                    </a:lnTo>
                    <a:lnTo>
                      <a:pt x="145" y="9"/>
                    </a:lnTo>
                    <a:lnTo>
                      <a:pt x="111" y="9"/>
                    </a:lnTo>
                    <a:lnTo>
                      <a:pt x="102" y="9"/>
                    </a:lnTo>
                    <a:lnTo>
                      <a:pt x="85" y="17"/>
                    </a:lnTo>
                    <a:lnTo>
                      <a:pt x="85" y="33"/>
                    </a:lnTo>
                    <a:lnTo>
                      <a:pt x="94" y="42"/>
                    </a:lnTo>
                    <a:lnTo>
                      <a:pt x="128" y="50"/>
                    </a:lnTo>
                    <a:lnTo>
                      <a:pt x="170" y="66"/>
                    </a:lnTo>
                    <a:lnTo>
                      <a:pt x="162" y="66"/>
                    </a:lnTo>
                    <a:lnTo>
                      <a:pt x="136" y="58"/>
                    </a:lnTo>
                    <a:lnTo>
                      <a:pt x="119" y="50"/>
                    </a:lnTo>
                    <a:lnTo>
                      <a:pt x="102" y="5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0" name="Freeform 125"/>
              <p:cNvSpPr>
                <a:spLocks/>
              </p:cNvSpPr>
              <p:nvPr/>
            </p:nvSpPr>
            <p:spPr bwMode="auto">
              <a:xfrm>
                <a:off x="9592" y="15616"/>
                <a:ext cx="26" cy="25"/>
              </a:xfrm>
              <a:custGeom>
                <a:avLst/>
                <a:gdLst>
                  <a:gd name="T0" fmla="*/ 0 w 26"/>
                  <a:gd name="T1" fmla="*/ 9 h 25"/>
                  <a:gd name="T2" fmla="*/ 0 w 26"/>
                  <a:gd name="T3" fmla="*/ 0 h 25"/>
                  <a:gd name="T4" fmla="*/ 9 w 26"/>
                  <a:gd name="T5" fmla="*/ 0 h 25"/>
                  <a:gd name="T6" fmla="*/ 17 w 26"/>
                  <a:gd name="T7" fmla="*/ 0 h 25"/>
                  <a:gd name="T8" fmla="*/ 17 w 26"/>
                  <a:gd name="T9" fmla="*/ 0 h 25"/>
                  <a:gd name="T10" fmla="*/ 26 w 26"/>
                  <a:gd name="T11" fmla="*/ 9 h 25"/>
                  <a:gd name="T12" fmla="*/ 26 w 26"/>
                  <a:gd name="T13" fmla="*/ 17 h 25"/>
                  <a:gd name="T14" fmla="*/ 17 w 26"/>
                  <a:gd name="T15" fmla="*/ 25 h 25"/>
                  <a:gd name="T16" fmla="*/ 0 w 26"/>
                  <a:gd name="T17" fmla="*/ 25 h 25"/>
                  <a:gd name="T18" fmla="*/ 0 w 26"/>
                  <a:gd name="T19" fmla="*/ 9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25">
                    <a:moveTo>
                      <a:pt x="0" y="9"/>
                    </a:moveTo>
                    <a:lnTo>
                      <a:pt x="0" y="0"/>
                    </a:lnTo>
                    <a:lnTo>
                      <a:pt x="9" y="0"/>
                    </a:lnTo>
                    <a:lnTo>
                      <a:pt x="17" y="0"/>
                    </a:lnTo>
                    <a:lnTo>
                      <a:pt x="26" y="9"/>
                    </a:lnTo>
                    <a:lnTo>
                      <a:pt x="26" y="17"/>
                    </a:lnTo>
                    <a:lnTo>
                      <a:pt x="17" y="25"/>
                    </a:lnTo>
                    <a:lnTo>
                      <a:pt x="0" y="25"/>
                    </a:lnTo>
                    <a:lnTo>
                      <a:pt x="0" y="9"/>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1" name="Freeform 126"/>
              <p:cNvSpPr>
                <a:spLocks/>
              </p:cNvSpPr>
              <p:nvPr/>
            </p:nvSpPr>
            <p:spPr bwMode="auto">
              <a:xfrm>
                <a:off x="9397" y="15608"/>
                <a:ext cx="34" cy="33"/>
              </a:xfrm>
              <a:custGeom>
                <a:avLst/>
                <a:gdLst>
                  <a:gd name="T0" fmla="*/ 0 w 34"/>
                  <a:gd name="T1" fmla="*/ 17 h 33"/>
                  <a:gd name="T2" fmla="*/ 8 w 34"/>
                  <a:gd name="T3" fmla="*/ 8 h 33"/>
                  <a:gd name="T4" fmla="*/ 25 w 34"/>
                  <a:gd name="T5" fmla="*/ 0 h 33"/>
                  <a:gd name="T6" fmla="*/ 25 w 34"/>
                  <a:gd name="T7" fmla="*/ 8 h 33"/>
                  <a:gd name="T8" fmla="*/ 34 w 34"/>
                  <a:gd name="T9" fmla="*/ 8 h 33"/>
                  <a:gd name="T10" fmla="*/ 25 w 34"/>
                  <a:gd name="T11" fmla="*/ 33 h 33"/>
                  <a:gd name="T12" fmla="*/ 8 w 34"/>
                  <a:gd name="T13" fmla="*/ 25 h 33"/>
                  <a:gd name="T14" fmla="*/ 0 w 34"/>
                  <a:gd name="T15" fmla="*/ 17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 h="33">
                    <a:moveTo>
                      <a:pt x="0" y="17"/>
                    </a:moveTo>
                    <a:lnTo>
                      <a:pt x="8" y="8"/>
                    </a:lnTo>
                    <a:lnTo>
                      <a:pt x="25" y="0"/>
                    </a:lnTo>
                    <a:lnTo>
                      <a:pt x="25" y="8"/>
                    </a:lnTo>
                    <a:lnTo>
                      <a:pt x="34" y="8"/>
                    </a:lnTo>
                    <a:lnTo>
                      <a:pt x="25" y="33"/>
                    </a:lnTo>
                    <a:lnTo>
                      <a:pt x="8" y="25"/>
                    </a:lnTo>
                    <a:lnTo>
                      <a:pt x="0" y="17"/>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2" name="Freeform 127"/>
              <p:cNvSpPr>
                <a:spLocks/>
              </p:cNvSpPr>
              <p:nvPr/>
            </p:nvSpPr>
            <p:spPr bwMode="auto">
              <a:xfrm>
                <a:off x="9465" y="15608"/>
                <a:ext cx="42" cy="33"/>
              </a:xfrm>
              <a:custGeom>
                <a:avLst/>
                <a:gdLst>
                  <a:gd name="T0" fmla="*/ 0 w 42"/>
                  <a:gd name="T1" fmla="*/ 17 h 33"/>
                  <a:gd name="T2" fmla="*/ 17 w 42"/>
                  <a:gd name="T3" fmla="*/ 0 h 33"/>
                  <a:gd name="T4" fmla="*/ 25 w 42"/>
                  <a:gd name="T5" fmla="*/ 0 h 33"/>
                  <a:gd name="T6" fmla="*/ 34 w 42"/>
                  <a:gd name="T7" fmla="*/ 0 h 33"/>
                  <a:gd name="T8" fmla="*/ 42 w 42"/>
                  <a:gd name="T9" fmla="*/ 8 h 33"/>
                  <a:gd name="T10" fmla="*/ 42 w 42"/>
                  <a:gd name="T11" fmla="*/ 25 h 33"/>
                  <a:gd name="T12" fmla="*/ 34 w 42"/>
                  <a:gd name="T13" fmla="*/ 25 h 33"/>
                  <a:gd name="T14" fmla="*/ 25 w 42"/>
                  <a:gd name="T15" fmla="*/ 33 h 33"/>
                  <a:gd name="T16" fmla="*/ 17 w 42"/>
                  <a:gd name="T17" fmla="*/ 25 h 33"/>
                  <a:gd name="T18" fmla="*/ 0 w 42"/>
                  <a:gd name="T19" fmla="*/ 17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 h="33">
                    <a:moveTo>
                      <a:pt x="0" y="17"/>
                    </a:moveTo>
                    <a:lnTo>
                      <a:pt x="17" y="0"/>
                    </a:lnTo>
                    <a:lnTo>
                      <a:pt x="25" y="0"/>
                    </a:lnTo>
                    <a:lnTo>
                      <a:pt x="34" y="0"/>
                    </a:lnTo>
                    <a:lnTo>
                      <a:pt x="42" y="8"/>
                    </a:lnTo>
                    <a:lnTo>
                      <a:pt x="42" y="25"/>
                    </a:lnTo>
                    <a:lnTo>
                      <a:pt x="34" y="25"/>
                    </a:lnTo>
                    <a:lnTo>
                      <a:pt x="25" y="33"/>
                    </a:lnTo>
                    <a:lnTo>
                      <a:pt x="17" y="25"/>
                    </a:lnTo>
                    <a:lnTo>
                      <a:pt x="0" y="17"/>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3" name="Freeform 128"/>
              <p:cNvSpPr>
                <a:spLocks/>
              </p:cNvSpPr>
              <p:nvPr/>
            </p:nvSpPr>
            <p:spPr bwMode="auto">
              <a:xfrm>
                <a:off x="9354" y="15625"/>
                <a:ext cx="17" cy="8"/>
              </a:xfrm>
              <a:custGeom>
                <a:avLst/>
                <a:gdLst>
                  <a:gd name="T0" fmla="*/ 0 w 17"/>
                  <a:gd name="T1" fmla="*/ 8 h 8"/>
                  <a:gd name="T2" fmla="*/ 0 w 17"/>
                  <a:gd name="T3" fmla="*/ 0 h 8"/>
                  <a:gd name="T4" fmla="*/ 0 w 17"/>
                  <a:gd name="T5" fmla="*/ 0 h 8"/>
                  <a:gd name="T6" fmla="*/ 17 w 17"/>
                  <a:gd name="T7" fmla="*/ 0 h 8"/>
                  <a:gd name="T8" fmla="*/ 17 w 17"/>
                  <a:gd name="T9" fmla="*/ 8 h 8"/>
                  <a:gd name="T10" fmla="*/ 9 w 17"/>
                  <a:gd name="T11" fmla="*/ 8 h 8"/>
                  <a:gd name="T12" fmla="*/ 0 w 17"/>
                  <a:gd name="T13" fmla="*/ 8 h 8"/>
                  <a:gd name="T14" fmla="*/ 0 w 17"/>
                  <a:gd name="T15" fmla="*/ 8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8">
                    <a:moveTo>
                      <a:pt x="0" y="8"/>
                    </a:moveTo>
                    <a:lnTo>
                      <a:pt x="0" y="0"/>
                    </a:lnTo>
                    <a:lnTo>
                      <a:pt x="17" y="0"/>
                    </a:lnTo>
                    <a:lnTo>
                      <a:pt x="17" y="8"/>
                    </a:lnTo>
                    <a:lnTo>
                      <a:pt x="9" y="8"/>
                    </a:lnTo>
                    <a:lnTo>
                      <a:pt x="0" y="8"/>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4" name="Freeform 129"/>
              <p:cNvSpPr>
                <a:spLocks/>
              </p:cNvSpPr>
              <p:nvPr/>
            </p:nvSpPr>
            <p:spPr bwMode="auto">
              <a:xfrm>
                <a:off x="11011" y="15608"/>
                <a:ext cx="34" cy="8"/>
              </a:xfrm>
              <a:custGeom>
                <a:avLst/>
                <a:gdLst>
                  <a:gd name="T0" fmla="*/ 0 w 34"/>
                  <a:gd name="T1" fmla="*/ 8 h 8"/>
                  <a:gd name="T2" fmla="*/ 17 w 34"/>
                  <a:gd name="T3" fmla="*/ 0 h 8"/>
                  <a:gd name="T4" fmla="*/ 25 w 34"/>
                  <a:gd name="T5" fmla="*/ 0 h 8"/>
                  <a:gd name="T6" fmla="*/ 34 w 34"/>
                  <a:gd name="T7" fmla="*/ 8 h 8"/>
                  <a:gd name="T8" fmla="*/ 17 w 34"/>
                  <a:gd name="T9" fmla="*/ 8 h 8"/>
                  <a:gd name="T10" fmla="*/ 0 w 34"/>
                  <a:gd name="T11" fmla="*/ 8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8">
                    <a:moveTo>
                      <a:pt x="0" y="8"/>
                    </a:moveTo>
                    <a:lnTo>
                      <a:pt x="17" y="0"/>
                    </a:lnTo>
                    <a:lnTo>
                      <a:pt x="25" y="0"/>
                    </a:lnTo>
                    <a:lnTo>
                      <a:pt x="34" y="8"/>
                    </a:lnTo>
                    <a:lnTo>
                      <a:pt x="17" y="8"/>
                    </a:lnTo>
                    <a:lnTo>
                      <a:pt x="0" y="8"/>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5" name="Freeform 130"/>
              <p:cNvSpPr>
                <a:spLocks/>
              </p:cNvSpPr>
              <p:nvPr/>
            </p:nvSpPr>
            <p:spPr bwMode="auto">
              <a:xfrm>
                <a:off x="9439" y="15592"/>
                <a:ext cx="34" cy="16"/>
              </a:xfrm>
              <a:custGeom>
                <a:avLst/>
                <a:gdLst>
                  <a:gd name="T0" fmla="*/ 0 w 34"/>
                  <a:gd name="T1" fmla="*/ 8 h 16"/>
                  <a:gd name="T2" fmla="*/ 17 w 34"/>
                  <a:gd name="T3" fmla="*/ 0 h 16"/>
                  <a:gd name="T4" fmla="*/ 26 w 34"/>
                  <a:gd name="T5" fmla="*/ 0 h 16"/>
                  <a:gd name="T6" fmla="*/ 34 w 34"/>
                  <a:gd name="T7" fmla="*/ 0 h 16"/>
                  <a:gd name="T8" fmla="*/ 26 w 34"/>
                  <a:gd name="T9" fmla="*/ 16 h 16"/>
                  <a:gd name="T10" fmla="*/ 9 w 34"/>
                  <a:gd name="T11" fmla="*/ 16 h 16"/>
                  <a:gd name="T12" fmla="*/ 9 w 34"/>
                  <a:gd name="T13" fmla="*/ 16 h 16"/>
                  <a:gd name="T14" fmla="*/ 0 w 34"/>
                  <a:gd name="T15" fmla="*/ 8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 h="16">
                    <a:moveTo>
                      <a:pt x="0" y="8"/>
                    </a:moveTo>
                    <a:lnTo>
                      <a:pt x="17" y="0"/>
                    </a:lnTo>
                    <a:lnTo>
                      <a:pt x="26" y="0"/>
                    </a:lnTo>
                    <a:lnTo>
                      <a:pt x="34" y="0"/>
                    </a:lnTo>
                    <a:lnTo>
                      <a:pt x="26" y="16"/>
                    </a:lnTo>
                    <a:lnTo>
                      <a:pt x="9" y="16"/>
                    </a:lnTo>
                    <a:lnTo>
                      <a:pt x="0" y="8"/>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6" name="Freeform 131"/>
              <p:cNvSpPr>
                <a:spLocks/>
              </p:cNvSpPr>
              <p:nvPr/>
            </p:nvSpPr>
            <p:spPr bwMode="auto">
              <a:xfrm>
                <a:off x="10399" y="15518"/>
                <a:ext cx="119" cy="57"/>
              </a:xfrm>
              <a:custGeom>
                <a:avLst/>
                <a:gdLst>
                  <a:gd name="T0" fmla="*/ 0 w 119"/>
                  <a:gd name="T1" fmla="*/ 33 h 57"/>
                  <a:gd name="T2" fmla="*/ 0 w 119"/>
                  <a:gd name="T3" fmla="*/ 24 h 57"/>
                  <a:gd name="T4" fmla="*/ 0 w 119"/>
                  <a:gd name="T5" fmla="*/ 24 h 57"/>
                  <a:gd name="T6" fmla="*/ 17 w 119"/>
                  <a:gd name="T7" fmla="*/ 24 h 57"/>
                  <a:gd name="T8" fmla="*/ 26 w 119"/>
                  <a:gd name="T9" fmla="*/ 24 h 57"/>
                  <a:gd name="T10" fmla="*/ 51 w 119"/>
                  <a:gd name="T11" fmla="*/ 41 h 57"/>
                  <a:gd name="T12" fmla="*/ 77 w 119"/>
                  <a:gd name="T13" fmla="*/ 41 h 57"/>
                  <a:gd name="T14" fmla="*/ 85 w 119"/>
                  <a:gd name="T15" fmla="*/ 41 h 57"/>
                  <a:gd name="T16" fmla="*/ 93 w 119"/>
                  <a:gd name="T17" fmla="*/ 33 h 57"/>
                  <a:gd name="T18" fmla="*/ 85 w 119"/>
                  <a:gd name="T19" fmla="*/ 24 h 57"/>
                  <a:gd name="T20" fmla="*/ 77 w 119"/>
                  <a:gd name="T21" fmla="*/ 16 h 57"/>
                  <a:gd name="T22" fmla="*/ 68 w 119"/>
                  <a:gd name="T23" fmla="*/ 16 h 57"/>
                  <a:gd name="T24" fmla="*/ 60 w 119"/>
                  <a:gd name="T25" fmla="*/ 16 h 57"/>
                  <a:gd name="T26" fmla="*/ 60 w 119"/>
                  <a:gd name="T27" fmla="*/ 8 h 57"/>
                  <a:gd name="T28" fmla="*/ 60 w 119"/>
                  <a:gd name="T29" fmla="*/ 0 h 57"/>
                  <a:gd name="T30" fmla="*/ 77 w 119"/>
                  <a:gd name="T31" fmla="*/ 0 h 57"/>
                  <a:gd name="T32" fmla="*/ 93 w 119"/>
                  <a:gd name="T33" fmla="*/ 0 h 57"/>
                  <a:gd name="T34" fmla="*/ 110 w 119"/>
                  <a:gd name="T35" fmla="*/ 16 h 57"/>
                  <a:gd name="T36" fmla="*/ 119 w 119"/>
                  <a:gd name="T37" fmla="*/ 33 h 57"/>
                  <a:gd name="T38" fmla="*/ 110 w 119"/>
                  <a:gd name="T39" fmla="*/ 49 h 57"/>
                  <a:gd name="T40" fmla="*/ 102 w 119"/>
                  <a:gd name="T41" fmla="*/ 57 h 57"/>
                  <a:gd name="T42" fmla="*/ 77 w 119"/>
                  <a:gd name="T43" fmla="*/ 57 h 57"/>
                  <a:gd name="T44" fmla="*/ 43 w 119"/>
                  <a:gd name="T45" fmla="*/ 49 h 57"/>
                  <a:gd name="T46" fmla="*/ 0 w 119"/>
                  <a:gd name="T47" fmla="*/ 33 h 5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9" h="57">
                    <a:moveTo>
                      <a:pt x="0" y="33"/>
                    </a:moveTo>
                    <a:lnTo>
                      <a:pt x="0" y="24"/>
                    </a:lnTo>
                    <a:lnTo>
                      <a:pt x="17" y="24"/>
                    </a:lnTo>
                    <a:lnTo>
                      <a:pt x="26" y="24"/>
                    </a:lnTo>
                    <a:lnTo>
                      <a:pt x="51" y="41"/>
                    </a:lnTo>
                    <a:lnTo>
                      <a:pt x="77" y="41"/>
                    </a:lnTo>
                    <a:lnTo>
                      <a:pt x="85" y="41"/>
                    </a:lnTo>
                    <a:lnTo>
                      <a:pt x="93" y="33"/>
                    </a:lnTo>
                    <a:lnTo>
                      <a:pt x="85" y="24"/>
                    </a:lnTo>
                    <a:lnTo>
                      <a:pt x="77" y="16"/>
                    </a:lnTo>
                    <a:lnTo>
                      <a:pt x="68" y="16"/>
                    </a:lnTo>
                    <a:lnTo>
                      <a:pt x="60" y="16"/>
                    </a:lnTo>
                    <a:lnTo>
                      <a:pt x="60" y="8"/>
                    </a:lnTo>
                    <a:lnTo>
                      <a:pt x="60" y="0"/>
                    </a:lnTo>
                    <a:lnTo>
                      <a:pt x="77" y="0"/>
                    </a:lnTo>
                    <a:lnTo>
                      <a:pt x="93" y="0"/>
                    </a:lnTo>
                    <a:lnTo>
                      <a:pt x="110" y="16"/>
                    </a:lnTo>
                    <a:lnTo>
                      <a:pt x="119" y="33"/>
                    </a:lnTo>
                    <a:lnTo>
                      <a:pt x="110" y="49"/>
                    </a:lnTo>
                    <a:lnTo>
                      <a:pt x="102" y="57"/>
                    </a:lnTo>
                    <a:lnTo>
                      <a:pt x="77" y="57"/>
                    </a:lnTo>
                    <a:lnTo>
                      <a:pt x="43" y="49"/>
                    </a:lnTo>
                    <a:lnTo>
                      <a:pt x="0" y="33"/>
                    </a:lnTo>
                    <a:close/>
                  </a:path>
                </a:pathLst>
              </a:custGeom>
              <a:solidFill>
                <a:srgbClr val="000000"/>
              </a:solidFill>
              <a:ln w="5080">
                <a:solidFill>
                  <a:srgbClr val="000000"/>
                </a:solidFill>
                <a:round/>
                <a:headEnd/>
                <a:tailEnd/>
              </a:ln>
            </p:spPr>
            <p:txBody>
              <a:bodyPr/>
              <a:lstStyle/>
              <a:p>
                <a:endParaRPr lang="en-US"/>
              </a:p>
            </p:txBody>
          </p:sp>
          <p:sp>
            <p:nvSpPr>
              <p:cNvPr id="6197" name="Freeform 132"/>
              <p:cNvSpPr>
                <a:spLocks/>
              </p:cNvSpPr>
              <p:nvPr/>
            </p:nvSpPr>
            <p:spPr bwMode="auto">
              <a:xfrm>
                <a:off x="10637" y="15485"/>
                <a:ext cx="93" cy="82"/>
              </a:xfrm>
              <a:custGeom>
                <a:avLst/>
                <a:gdLst>
                  <a:gd name="T0" fmla="*/ 8 w 93"/>
                  <a:gd name="T1" fmla="*/ 57 h 82"/>
                  <a:gd name="T2" fmla="*/ 0 w 93"/>
                  <a:gd name="T3" fmla="*/ 41 h 82"/>
                  <a:gd name="T4" fmla="*/ 8 w 93"/>
                  <a:gd name="T5" fmla="*/ 16 h 82"/>
                  <a:gd name="T6" fmla="*/ 25 w 93"/>
                  <a:gd name="T7" fmla="*/ 8 h 82"/>
                  <a:gd name="T8" fmla="*/ 51 w 93"/>
                  <a:gd name="T9" fmla="*/ 0 h 82"/>
                  <a:gd name="T10" fmla="*/ 68 w 93"/>
                  <a:gd name="T11" fmla="*/ 0 h 82"/>
                  <a:gd name="T12" fmla="*/ 85 w 93"/>
                  <a:gd name="T13" fmla="*/ 8 h 82"/>
                  <a:gd name="T14" fmla="*/ 93 w 93"/>
                  <a:gd name="T15" fmla="*/ 33 h 82"/>
                  <a:gd name="T16" fmla="*/ 85 w 93"/>
                  <a:gd name="T17" fmla="*/ 41 h 82"/>
                  <a:gd name="T18" fmla="*/ 76 w 93"/>
                  <a:gd name="T19" fmla="*/ 49 h 82"/>
                  <a:gd name="T20" fmla="*/ 68 w 93"/>
                  <a:gd name="T21" fmla="*/ 49 h 82"/>
                  <a:gd name="T22" fmla="*/ 68 w 93"/>
                  <a:gd name="T23" fmla="*/ 33 h 82"/>
                  <a:gd name="T24" fmla="*/ 68 w 93"/>
                  <a:gd name="T25" fmla="*/ 24 h 82"/>
                  <a:gd name="T26" fmla="*/ 59 w 93"/>
                  <a:gd name="T27" fmla="*/ 16 h 82"/>
                  <a:gd name="T28" fmla="*/ 51 w 93"/>
                  <a:gd name="T29" fmla="*/ 16 h 82"/>
                  <a:gd name="T30" fmla="*/ 42 w 93"/>
                  <a:gd name="T31" fmla="*/ 24 h 82"/>
                  <a:gd name="T32" fmla="*/ 34 w 93"/>
                  <a:gd name="T33" fmla="*/ 33 h 82"/>
                  <a:gd name="T34" fmla="*/ 25 w 93"/>
                  <a:gd name="T35" fmla="*/ 49 h 82"/>
                  <a:gd name="T36" fmla="*/ 34 w 93"/>
                  <a:gd name="T37" fmla="*/ 57 h 82"/>
                  <a:gd name="T38" fmla="*/ 34 w 93"/>
                  <a:gd name="T39" fmla="*/ 57 h 82"/>
                  <a:gd name="T40" fmla="*/ 51 w 93"/>
                  <a:gd name="T41" fmla="*/ 57 h 82"/>
                  <a:gd name="T42" fmla="*/ 51 w 93"/>
                  <a:gd name="T43" fmla="*/ 57 h 82"/>
                  <a:gd name="T44" fmla="*/ 59 w 93"/>
                  <a:gd name="T45" fmla="*/ 57 h 82"/>
                  <a:gd name="T46" fmla="*/ 59 w 93"/>
                  <a:gd name="T47" fmla="*/ 74 h 82"/>
                  <a:gd name="T48" fmla="*/ 51 w 93"/>
                  <a:gd name="T49" fmla="*/ 74 h 82"/>
                  <a:gd name="T50" fmla="*/ 42 w 93"/>
                  <a:gd name="T51" fmla="*/ 82 h 82"/>
                  <a:gd name="T52" fmla="*/ 25 w 93"/>
                  <a:gd name="T53" fmla="*/ 82 h 82"/>
                  <a:gd name="T54" fmla="*/ 17 w 93"/>
                  <a:gd name="T55" fmla="*/ 74 h 82"/>
                  <a:gd name="T56" fmla="*/ 8 w 93"/>
                  <a:gd name="T57" fmla="*/ 57 h 8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3" h="82">
                    <a:moveTo>
                      <a:pt x="8" y="57"/>
                    </a:moveTo>
                    <a:lnTo>
                      <a:pt x="0" y="41"/>
                    </a:lnTo>
                    <a:lnTo>
                      <a:pt x="8" y="16"/>
                    </a:lnTo>
                    <a:lnTo>
                      <a:pt x="25" y="8"/>
                    </a:lnTo>
                    <a:lnTo>
                      <a:pt x="51" y="0"/>
                    </a:lnTo>
                    <a:lnTo>
                      <a:pt x="68" y="0"/>
                    </a:lnTo>
                    <a:lnTo>
                      <a:pt x="85" y="8"/>
                    </a:lnTo>
                    <a:lnTo>
                      <a:pt x="93" y="33"/>
                    </a:lnTo>
                    <a:lnTo>
                      <a:pt x="85" y="41"/>
                    </a:lnTo>
                    <a:lnTo>
                      <a:pt x="76" y="49"/>
                    </a:lnTo>
                    <a:lnTo>
                      <a:pt x="68" y="49"/>
                    </a:lnTo>
                    <a:lnTo>
                      <a:pt x="68" y="33"/>
                    </a:lnTo>
                    <a:lnTo>
                      <a:pt x="68" y="24"/>
                    </a:lnTo>
                    <a:lnTo>
                      <a:pt x="59" y="16"/>
                    </a:lnTo>
                    <a:lnTo>
                      <a:pt x="51" y="16"/>
                    </a:lnTo>
                    <a:lnTo>
                      <a:pt x="42" y="24"/>
                    </a:lnTo>
                    <a:lnTo>
                      <a:pt x="34" y="33"/>
                    </a:lnTo>
                    <a:lnTo>
                      <a:pt x="25" y="49"/>
                    </a:lnTo>
                    <a:lnTo>
                      <a:pt x="34" y="57"/>
                    </a:lnTo>
                    <a:lnTo>
                      <a:pt x="51" y="57"/>
                    </a:lnTo>
                    <a:lnTo>
                      <a:pt x="59" y="57"/>
                    </a:lnTo>
                    <a:lnTo>
                      <a:pt x="59" y="74"/>
                    </a:lnTo>
                    <a:lnTo>
                      <a:pt x="51" y="74"/>
                    </a:lnTo>
                    <a:lnTo>
                      <a:pt x="42" y="82"/>
                    </a:lnTo>
                    <a:lnTo>
                      <a:pt x="25" y="82"/>
                    </a:lnTo>
                    <a:lnTo>
                      <a:pt x="17" y="74"/>
                    </a:lnTo>
                    <a:lnTo>
                      <a:pt x="8" y="57"/>
                    </a:lnTo>
                    <a:close/>
                  </a:path>
                </a:pathLst>
              </a:custGeom>
              <a:solidFill>
                <a:srgbClr val="000000"/>
              </a:solidFill>
              <a:ln w="5080">
                <a:solidFill>
                  <a:srgbClr val="000000"/>
                </a:solidFill>
                <a:round/>
                <a:headEnd/>
                <a:tailEnd/>
              </a:ln>
            </p:spPr>
            <p:txBody>
              <a:bodyPr/>
              <a:lstStyle/>
              <a:p>
                <a:endParaRPr lang="en-US"/>
              </a:p>
            </p:txBody>
          </p:sp>
          <p:sp>
            <p:nvSpPr>
              <p:cNvPr id="6198" name="Freeform 133"/>
              <p:cNvSpPr>
                <a:spLocks/>
              </p:cNvSpPr>
              <p:nvPr/>
            </p:nvSpPr>
            <p:spPr bwMode="auto">
              <a:xfrm>
                <a:off x="10968" y="14025"/>
                <a:ext cx="26" cy="1534"/>
              </a:xfrm>
              <a:custGeom>
                <a:avLst/>
                <a:gdLst>
                  <a:gd name="T0" fmla="*/ 0 w 26"/>
                  <a:gd name="T1" fmla="*/ 1526 h 1534"/>
                  <a:gd name="T2" fmla="*/ 9 w 26"/>
                  <a:gd name="T3" fmla="*/ 83 h 1534"/>
                  <a:gd name="T4" fmla="*/ 9 w 26"/>
                  <a:gd name="T5" fmla="*/ 41 h 1534"/>
                  <a:gd name="T6" fmla="*/ 9 w 26"/>
                  <a:gd name="T7" fmla="*/ 17 h 1534"/>
                  <a:gd name="T8" fmla="*/ 17 w 26"/>
                  <a:gd name="T9" fmla="*/ 0 h 1534"/>
                  <a:gd name="T10" fmla="*/ 26 w 26"/>
                  <a:gd name="T11" fmla="*/ 91 h 1534"/>
                  <a:gd name="T12" fmla="*/ 17 w 26"/>
                  <a:gd name="T13" fmla="*/ 1534 h 1534"/>
                  <a:gd name="T14" fmla="*/ 9 w 26"/>
                  <a:gd name="T15" fmla="*/ 1534 h 1534"/>
                  <a:gd name="T16" fmla="*/ 0 w 26"/>
                  <a:gd name="T17" fmla="*/ 1534 h 1534"/>
                  <a:gd name="T18" fmla="*/ 0 w 26"/>
                  <a:gd name="T19" fmla="*/ 1526 h 15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1534">
                    <a:moveTo>
                      <a:pt x="0" y="1526"/>
                    </a:moveTo>
                    <a:lnTo>
                      <a:pt x="9" y="83"/>
                    </a:lnTo>
                    <a:lnTo>
                      <a:pt x="9" y="41"/>
                    </a:lnTo>
                    <a:lnTo>
                      <a:pt x="9" y="17"/>
                    </a:lnTo>
                    <a:lnTo>
                      <a:pt x="17" y="0"/>
                    </a:lnTo>
                    <a:lnTo>
                      <a:pt x="26" y="91"/>
                    </a:lnTo>
                    <a:lnTo>
                      <a:pt x="17" y="1534"/>
                    </a:lnTo>
                    <a:lnTo>
                      <a:pt x="9" y="1534"/>
                    </a:lnTo>
                    <a:lnTo>
                      <a:pt x="0" y="1534"/>
                    </a:lnTo>
                    <a:lnTo>
                      <a:pt x="0" y="1526"/>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9" name="Freeform 134"/>
              <p:cNvSpPr>
                <a:spLocks/>
              </p:cNvSpPr>
              <p:nvPr/>
            </p:nvSpPr>
            <p:spPr bwMode="auto">
              <a:xfrm>
                <a:off x="11011" y="13984"/>
                <a:ext cx="25" cy="1575"/>
              </a:xfrm>
              <a:custGeom>
                <a:avLst/>
                <a:gdLst>
                  <a:gd name="T0" fmla="*/ 0 w 25"/>
                  <a:gd name="T1" fmla="*/ 0 h 1575"/>
                  <a:gd name="T2" fmla="*/ 25 w 25"/>
                  <a:gd name="T3" fmla="*/ 8 h 1575"/>
                  <a:gd name="T4" fmla="*/ 25 w 25"/>
                  <a:gd name="T5" fmla="*/ 16 h 1575"/>
                  <a:gd name="T6" fmla="*/ 25 w 25"/>
                  <a:gd name="T7" fmla="*/ 25 h 1575"/>
                  <a:gd name="T8" fmla="*/ 25 w 25"/>
                  <a:gd name="T9" fmla="*/ 49 h 1575"/>
                  <a:gd name="T10" fmla="*/ 25 w 25"/>
                  <a:gd name="T11" fmla="*/ 74 h 1575"/>
                  <a:gd name="T12" fmla="*/ 25 w 25"/>
                  <a:gd name="T13" fmla="*/ 107 h 1575"/>
                  <a:gd name="T14" fmla="*/ 25 w 25"/>
                  <a:gd name="T15" fmla="*/ 148 h 1575"/>
                  <a:gd name="T16" fmla="*/ 25 w 25"/>
                  <a:gd name="T17" fmla="*/ 198 h 1575"/>
                  <a:gd name="T18" fmla="*/ 25 w 25"/>
                  <a:gd name="T19" fmla="*/ 247 h 1575"/>
                  <a:gd name="T20" fmla="*/ 25 w 25"/>
                  <a:gd name="T21" fmla="*/ 305 h 1575"/>
                  <a:gd name="T22" fmla="*/ 25 w 25"/>
                  <a:gd name="T23" fmla="*/ 371 h 1575"/>
                  <a:gd name="T24" fmla="*/ 25 w 25"/>
                  <a:gd name="T25" fmla="*/ 503 h 1575"/>
                  <a:gd name="T26" fmla="*/ 25 w 25"/>
                  <a:gd name="T27" fmla="*/ 643 h 1575"/>
                  <a:gd name="T28" fmla="*/ 25 w 25"/>
                  <a:gd name="T29" fmla="*/ 783 h 1575"/>
                  <a:gd name="T30" fmla="*/ 25 w 25"/>
                  <a:gd name="T31" fmla="*/ 923 h 1575"/>
                  <a:gd name="T32" fmla="*/ 25 w 25"/>
                  <a:gd name="T33" fmla="*/ 1064 h 1575"/>
                  <a:gd name="T34" fmla="*/ 25 w 25"/>
                  <a:gd name="T35" fmla="*/ 1195 h 1575"/>
                  <a:gd name="T36" fmla="*/ 17 w 25"/>
                  <a:gd name="T37" fmla="*/ 1253 h 1575"/>
                  <a:gd name="T38" fmla="*/ 17 w 25"/>
                  <a:gd name="T39" fmla="*/ 1311 h 1575"/>
                  <a:gd name="T40" fmla="*/ 17 w 25"/>
                  <a:gd name="T41" fmla="*/ 1369 h 1575"/>
                  <a:gd name="T42" fmla="*/ 17 w 25"/>
                  <a:gd name="T43" fmla="*/ 1418 h 1575"/>
                  <a:gd name="T44" fmla="*/ 17 w 25"/>
                  <a:gd name="T45" fmla="*/ 1451 h 1575"/>
                  <a:gd name="T46" fmla="*/ 17 w 25"/>
                  <a:gd name="T47" fmla="*/ 1492 h 1575"/>
                  <a:gd name="T48" fmla="*/ 17 w 25"/>
                  <a:gd name="T49" fmla="*/ 1517 h 1575"/>
                  <a:gd name="T50" fmla="*/ 17 w 25"/>
                  <a:gd name="T51" fmla="*/ 1542 h 1575"/>
                  <a:gd name="T52" fmla="*/ 17 w 25"/>
                  <a:gd name="T53" fmla="*/ 1550 h 1575"/>
                  <a:gd name="T54" fmla="*/ 17 w 25"/>
                  <a:gd name="T55" fmla="*/ 1558 h 1575"/>
                  <a:gd name="T56" fmla="*/ 0 w 25"/>
                  <a:gd name="T57" fmla="*/ 1575 h 1575"/>
                  <a:gd name="T58" fmla="*/ 0 w 25"/>
                  <a:gd name="T59" fmla="*/ 1567 h 1575"/>
                  <a:gd name="T60" fmla="*/ 0 w 25"/>
                  <a:gd name="T61" fmla="*/ 1550 h 1575"/>
                  <a:gd name="T62" fmla="*/ 0 w 25"/>
                  <a:gd name="T63" fmla="*/ 1534 h 1575"/>
                  <a:gd name="T64" fmla="*/ 0 w 25"/>
                  <a:gd name="T65" fmla="*/ 1501 h 1575"/>
                  <a:gd name="T66" fmla="*/ 0 w 25"/>
                  <a:gd name="T67" fmla="*/ 1468 h 1575"/>
                  <a:gd name="T68" fmla="*/ 0 w 25"/>
                  <a:gd name="T69" fmla="*/ 1426 h 1575"/>
                  <a:gd name="T70" fmla="*/ 0 w 25"/>
                  <a:gd name="T71" fmla="*/ 1377 h 1575"/>
                  <a:gd name="T72" fmla="*/ 0 w 25"/>
                  <a:gd name="T73" fmla="*/ 1327 h 1575"/>
                  <a:gd name="T74" fmla="*/ 0 w 25"/>
                  <a:gd name="T75" fmla="*/ 1270 h 1575"/>
                  <a:gd name="T76" fmla="*/ 0 w 25"/>
                  <a:gd name="T77" fmla="*/ 1204 h 1575"/>
                  <a:gd name="T78" fmla="*/ 0 w 25"/>
                  <a:gd name="T79" fmla="*/ 1072 h 1575"/>
                  <a:gd name="T80" fmla="*/ 0 w 25"/>
                  <a:gd name="T81" fmla="*/ 932 h 1575"/>
                  <a:gd name="T82" fmla="*/ 0 w 25"/>
                  <a:gd name="T83" fmla="*/ 783 h 1575"/>
                  <a:gd name="T84" fmla="*/ 0 w 25"/>
                  <a:gd name="T85" fmla="*/ 635 h 1575"/>
                  <a:gd name="T86" fmla="*/ 0 w 25"/>
                  <a:gd name="T87" fmla="*/ 495 h 1575"/>
                  <a:gd name="T88" fmla="*/ 0 w 25"/>
                  <a:gd name="T89" fmla="*/ 363 h 1575"/>
                  <a:gd name="T90" fmla="*/ 0 w 25"/>
                  <a:gd name="T91" fmla="*/ 305 h 1575"/>
                  <a:gd name="T92" fmla="*/ 0 w 25"/>
                  <a:gd name="T93" fmla="*/ 239 h 1575"/>
                  <a:gd name="T94" fmla="*/ 0 w 25"/>
                  <a:gd name="T95" fmla="*/ 190 h 1575"/>
                  <a:gd name="T96" fmla="*/ 0 w 25"/>
                  <a:gd name="T97" fmla="*/ 140 h 1575"/>
                  <a:gd name="T98" fmla="*/ 0 w 25"/>
                  <a:gd name="T99" fmla="*/ 99 h 1575"/>
                  <a:gd name="T100" fmla="*/ 0 w 25"/>
                  <a:gd name="T101" fmla="*/ 66 h 1575"/>
                  <a:gd name="T102" fmla="*/ 0 w 25"/>
                  <a:gd name="T103" fmla="*/ 33 h 1575"/>
                  <a:gd name="T104" fmla="*/ 0 w 25"/>
                  <a:gd name="T105" fmla="*/ 16 h 1575"/>
                  <a:gd name="T106" fmla="*/ 0 w 25"/>
                  <a:gd name="T107" fmla="*/ 0 h 1575"/>
                  <a:gd name="T108" fmla="*/ 0 w 25"/>
                  <a:gd name="T109" fmla="*/ 0 h 15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5" h="1575">
                    <a:moveTo>
                      <a:pt x="0" y="0"/>
                    </a:moveTo>
                    <a:lnTo>
                      <a:pt x="25" y="8"/>
                    </a:lnTo>
                    <a:lnTo>
                      <a:pt x="25" y="16"/>
                    </a:lnTo>
                    <a:lnTo>
                      <a:pt x="25" y="25"/>
                    </a:lnTo>
                    <a:lnTo>
                      <a:pt x="25" y="49"/>
                    </a:lnTo>
                    <a:lnTo>
                      <a:pt x="25" y="74"/>
                    </a:lnTo>
                    <a:lnTo>
                      <a:pt x="25" y="107"/>
                    </a:lnTo>
                    <a:lnTo>
                      <a:pt x="25" y="148"/>
                    </a:lnTo>
                    <a:lnTo>
                      <a:pt x="25" y="198"/>
                    </a:lnTo>
                    <a:lnTo>
                      <a:pt x="25" y="247"/>
                    </a:lnTo>
                    <a:lnTo>
                      <a:pt x="25" y="305"/>
                    </a:lnTo>
                    <a:lnTo>
                      <a:pt x="25" y="371"/>
                    </a:lnTo>
                    <a:lnTo>
                      <a:pt x="25" y="503"/>
                    </a:lnTo>
                    <a:lnTo>
                      <a:pt x="25" y="643"/>
                    </a:lnTo>
                    <a:lnTo>
                      <a:pt x="25" y="783"/>
                    </a:lnTo>
                    <a:lnTo>
                      <a:pt x="25" y="923"/>
                    </a:lnTo>
                    <a:lnTo>
                      <a:pt x="25" y="1064"/>
                    </a:lnTo>
                    <a:lnTo>
                      <a:pt x="25" y="1195"/>
                    </a:lnTo>
                    <a:lnTo>
                      <a:pt x="17" y="1253"/>
                    </a:lnTo>
                    <a:lnTo>
                      <a:pt x="17" y="1311"/>
                    </a:lnTo>
                    <a:lnTo>
                      <a:pt x="17" y="1369"/>
                    </a:lnTo>
                    <a:lnTo>
                      <a:pt x="17" y="1418"/>
                    </a:lnTo>
                    <a:lnTo>
                      <a:pt x="17" y="1451"/>
                    </a:lnTo>
                    <a:lnTo>
                      <a:pt x="17" y="1492"/>
                    </a:lnTo>
                    <a:lnTo>
                      <a:pt x="17" y="1517"/>
                    </a:lnTo>
                    <a:lnTo>
                      <a:pt x="17" y="1542"/>
                    </a:lnTo>
                    <a:lnTo>
                      <a:pt x="17" y="1550"/>
                    </a:lnTo>
                    <a:lnTo>
                      <a:pt x="17" y="1558"/>
                    </a:lnTo>
                    <a:lnTo>
                      <a:pt x="0" y="1575"/>
                    </a:lnTo>
                    <a:lnTo>
                      <a:pt x="0" y="1567"/>
                    </a:lnTo>
                    <a:lnTo>
                      <a:pt x="0" y="1550"/>
                    </a:lnTo>
                    <a:lnTo>
                      <a:pt x="0" y="1534"/>
                    </a:lnTo>
                    <a:lnTo>
                      <a:pt x="0" y="1501"/>
                    </a:lnTo>
                    <a:lnTo>
                      <a:pt x="0" y="1468"/>
                    </a:lnTo>
                    <a:lnTo>
                      <a:pt x="0" y="1426"/>
                    </a:lnTo>
                    <a:lnTo>
                      <a:pt x="0" y="1377"/>
                    </a:lnTo>
                    <a:lnTo>
                      <a:pt x="0" y="1327"/>
                    </a:lnTo>
                    <a:lnTo>
                      <a:pt x="0" y="1270"/>
                    </a:lnTo>
                    <a:lnTo>
                      <a:pt x="0" y="1204"/>
                    </a:lnTo>
                    <a:lnTo>
                      <a:pt x="0" y="1072"/>
                    </a:lnTo>
                    <a:lnTo>
                      <a:pt x="0" y="932"/>
                    </a:lnTo>
                    <a:lnTo>
                      <a:pt x="0" y="783"/>
                    </a:lnTo>
                    <a:lnTo>
                      <a:pt x="0" y="635"/>
                    </a:lnTo>
                    <a:lnTo>
                      <a:pt x="0" y="495"/>
                    </a:lnTo>
                    <a:lnTo>
                      <a:pt x="0" y="363"/>
                    </a:lnTo>
                    <a:lnTo>
                      <a:pt x="0" y="305"/>
                    </a:lnTo>
                    <a:lnTo>
                      <a:pt x="0" y="239"/>
                    </a:lnTo>
                    <a:lnTo>
                      <a:pt x="0" y="190"/>
                    </a:lnTo>
                    <a:lnTo>
                      <a:pt x="0" y="140"/>
                    </a:lnTo>
                    <a:lnTo>
                      <a:pt x="0" y="99"/>
                    </a:lnTo>
                    <a:lnTo>
                      <a:pt x="0" y="66"/>
                    </a:lnTo>
                    <a:lnTo>
                      <a:pt x="0" y="33"/>
                    </a:lnTo>
                    <a:lnTo>
                      <a:pt x="0" y="16"/>
                    </a:lnTo>
                    <a:lnTo>
                      <a:pt x="0"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0" name="Freeform 135"/>
              <p:cNvSpPr>
                <a:spLocks/>
              </p:cNvSpPr>
              <p:nvPr/>
            </p:nvSpPr>
            <p:spPr bwMode="auto">
              <a:xfrm>
                <a:off x="10314" y="15443"/>
                <a:ext cx="153" cy="91"/>
              </a:xfrm>
              <a:custGeom>
                <a:avLst/>
                <a:gdLst>
                  <a:gd name="T0" fmla="*/ 26 w 153"/>
                  <a:gd name="T1" fmla="*/ 83 h 91"/>
                  <a:gd name="T2" fmla="*/ 34 w 153"/>
                  <a:gd name="T3" fmla="*/ 58 h 91"/>
                  <a:gd name="T4" fmla="*/ 34 w 153"/>
                  <a:gd name="T5" fmla="*/ 50 h 91"/>
                  <a:gd name="T6" fmla="*/ 34 w 153"/>
                  <a:gd name="T7" fmla="*/ 33 h 91"/>
                  <a:gd name="T8" fmla="*/ 34 w 153"/>
                  <a:gd name="T9" fmla="*/ 33 h 91"/>
                  <a:gd name="T10" fmla="*/ 26 w 153"/>
                  <a:gd name="T11" fmla="*/ 33 h 91"/>
                  <a:gd name="T12" fmla="*/ 17 w 153"/>
                  <a:gd name="T13" fmla="*/ 33 h 91"/>
                  <a:gd name="T14" fmla="*/ 9 w 153"/>
                  <a:gd name="T15" fmla="*/ 42 h 91"/>
                  <a:gd name="T16" fmla="*/ 9 w 153"/>
                  <a:gd name="T17" fmla="*/ 42 h 91"/>
                  <a:gd name="T18" fmla="*/ 0 w 153"/>
                  <a:gd name="T19" fmla="*/ 33 h 91"/>
                  <a:gd name="T20" fmla="*/ 9 w 153"/>
                  <a:gd name="T21" fmla="*/ 17 h 91"/>
                  <a:gd name="T22" fmla="*/ 17 w 153"/>
                  <a:gd name="T23" fmla="*/ 9 h 91"/>
                  <a:gd name="T24" fmla="*/ 26 w 153"/>
                  <a:gd name="T25" fmla="*/ 9 h 91"/>
                  <a:gd name="T26" fmla="*/ 34 w 153"/>
                  <a:gd name="T27" fmla="*/ 9 h 91"/>
                  <a:gd name="T28" fmla="*/ 43 w 153"/>
                  <a:gd name="T29" fmla="*/ 17 h 91"/>
                  <a:gd name="T30" fmla="*/ 51 w 153"/>
                  <a:gd name="T31" fmla="*/ 25 h 91"/>
                  <a:gd name="T32" fmla="*/ 51 w 153"/>
                  <a:gd name="T33" fmla="*/ 42 h 91"/>
                  <a:gd name="T34" fmla="*/ 51 w 153"/>
                  <a:gd name="T35" fmla="*/ 66 h 91"/>
                  <a:gd name="T36" fmla="*/ 85 w 153"/>
                  <a:gd name="T37" fmla="*/ 58 h 91"/>
                  <a:gd name="T38" fmla="*/ 119 w 153"/>
                  <a:gd name="T39" fmla="*/ 58 h 91"/>
                  <a:gd name="T40" fmla="*/ 128 w 153"/>
                  <a:gd name="T41" fmla="*/ 42 h 91"/>
                  <a:gd name="T42" fmla="*/ 128 w 153"/>
                  <a:gd name="T43" fmla="*/ 33 h 91"/>
                  <a:gd name="T44" fmla="*/ 128 w 153"/>
                  <a:gd name="T45" fmla="*/ 25 h 91"/>
                  <a:gd name="T46" fmla="*/ 119 w 153"/>
                  <a:gd name="T47" fmla="*/ 17 h 91"/>
                  <a:gd name="T48" fmla="*/ 111 w 153"/>
                  <a:gd name="T49" fmla="*/ 25 h 91"/>
                  <a:gd name="T50" fmla="*/ 102 w 153"/>
                  <a:gd name="T51" fmla="*/ 33 h 91"/>
                  <a:gd name="T52" fmla="*/ 94 w 153"/>
                  <a:gd name="T53" fmla="*/ 33 h 91"/>
                  <a:gd name="T54" fmla="*/ 85 w 153"/>
                  <a:gd name="T55" fmla="*/ 33 h 91"/>
                  <a:gd name="T56" fmla="*/ 85 w 153"/>
                  <a:gd name="T57" fmla="*/ 25 h 91"/>
                  <a:gd name="T58" fmla="*/ 94 w 153"/>
                  <a:gd name="T59" fmla="*/ 17 h 91"/>
                  <a:gd name="T60" fmla="*/ 102 w 153"/>
                  <a:gd name="T61" fmla="*/ 9 h 91"/>
                  <a:gd name="T62" fmla="*/ 119 w 153"/>
                  <a:gd name="T63" fmla="*/ 0 h 91"/>
                  <a:gd name="T64" fmla="*/ 128 w 153"/>
                  <a:gd name="T65" fmla="*/ 0 h 91"/>
                  <a:gd name="T66" fmla="*/ 145 w 153"/>
                  <a:gd name="T67" fmla="*/ 9 h 91"/>
                  <a:gd name="T68" fmla="*/ 153 w 153"/>
                  <a:gd name="T69" fmla="*/ 17 h 91"/>
                  <a:gd name="T70" fmla="*/ 153 w 153"/>
                  <a:gd name="T71" fmla="*/ 42 h 91"/>
                  <a:gd name="T72" fmla="*/ 145 w 153"/>
                  <a:gd name="T73" fmla="*/ 58 h 91"/>
                  <a:gd name="T74" fmla="*/ 119 w 153"/>
                  <a:gd name="T75" fmla="*/ 75 h 91"/>
                  <a:gd name="T76" fmla="*/ 102 w 153"/>
                  <a:gd name="T77" fmla="*/ 83 h 91"/>
                  <a:gd name="T78" fmla="*/ 77 w 153"/>
                  <a:gd name="T79" fmla="*/ 83 h 91"/>
                  <a:gd name="T80" fmla="*/ 51 w 153"/>
                  <a:gd name="T81" fmla="*/ 83 h 91"/>
                  <a:gd name="T82" fmla="*/ 51 w 153"/>
                  <a:gd name="T83" fmla="*/ 75 h 91"/>
                  <a:gd name="T84" fmla="*/ 34 w 153"/>
                  <a:gd name="T85" fmla="*/ 83 h 91"/>
                  <a:gd name="T86" fmla="*/ 34 w 153"/>
                  <a:gd name="T87" fmla="*/ 91 h 91"/>
                  <a:gd name="T88" fmla="*/ 26 w 153"/>
                  <a:gd name="T89" fmla="*/ 83 h 9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53" h="91">
                    <a:moveTo>
                      <a:pt x="26" y="83"/>
                    </a:moveTo>
                    <a:lnTo>
                      <a:pt x="34" y="58"/>
                    </a:lnTo>
                    <a:lnTo>
                      <a:pt x="34" y="50"/>
                    </a:lnTo>
                    <a:lnTo>
                      <a:pt x="34" y="33"/>
                    </a:lnTo>
                    <a:lnTo>
                      <a:pt x="26" y="33"/>
                    </a:lnTo>
                    <a:lnTo>
                      <a:pt x="17" y="33"/>
                    </a:lnTo>
                    <a:lnTo>
                      <a:pt x="9" y="42"/>
                    </a:lnTo>
                    <a:lnTo>
                      <a:pt x="0" y="33"/>
                    </a:lnTo>
                    <a:lnTo>
                      <a:pt x="9" y="17"/>
                    </a:lnTo>
                    <a:lnTo>
                      <a:pt x="17" y="9"/>
                    </a:lnTo>
                    <a:lnTo>
                      <a:pt x="26" y="9"/>
                    </a:lnTo>
                    <a:lnTo>
                      <a:pt x="34" y="9"/>
                    </a:lnTo>
                    <a:lnTo>
                      <a:pt x="43" y="17"/>
                    </a:lnTo>
                    <a:lnTo>
                      <a:pt x="51" y="25"/>
                    </a:lnTo>
                    <a:lnTo>
                      <a:pt x="51" y="42"/>
                    </a:lnTo>
                    <a:lnTo>
                      <a:pt x="51" y="66"/>
                    </a:lnTo>
                    <a:lnTo>
                      <a:pt x="85" y="58"/>
                    </a:lnTo>
                    <a:lnTo>
                      <a:pt x="119" y="58"/>
                    </a:lnTo>
                    <a:lnTo>
                      <a:pt x="128" y="42"/>
                    </a:lnTo>
                    <a:lnTo>
                      <a:pt x="128" y="33"/>
                    </a:lnTo>
                    <a:lnTo>
                      <a:pt x="128" y="25"/>
                    </a:lnTo>
                    <a:lnTo>
                      <a:pt x="119" y="17"/>
                    </a:lnTo>
                    <a:lnTo>
                      <a:pt x="111" y="25"/>
                    </a:lnTo>
                    <a:lnTo>
                      <a:pt x="102" y="33"/>
                    </a:lnTo>
                    <a:lnTo>
                      <a:pt x="94" y="33"/>
                    </a:lnTo>
                    <a:lnTo>
                      <a:pt x="85" y="33"/>
                    </a:lnTo>
                    <a:lnTo>
                      <a:pt x="85" y="25"/>
                    </a:lnTo>
                    <a:lnTo>
                      <a:pt x="94" y="17"/>
                    </a:lnTo>
                    <a:lnTo>
                      <a:pt x="102" y="9"/>
                    </a:lnTo>
                    <a:lnTo>
                      <a:pt x="119" y="0"/>
                    </a:lnTo>
                    <a:lnTo>
                      <a:pt x="128" y="0"/>
                    </a:lnTo>
                    <a:lnTo>
                      <a:pt x="145" y="9"/>
                    </a:lnTo>
                    <a:lnTo>
                      <a:pt x="153" y="17"/>
                    </a:lnTo>
                    <a:lnTo>
                      <a:pt x="153" y="42"/>
                    </a:lnTo>
                    <a:lnTo>
                      <a:pt x="145" y="58"/>
                    </a:lnTo>
                    <a:lnTo>
                      <a:pt x="119" y="75"/>
                    </a:lnTo>
                    <a:lnTo>
                      <a:pt x="102" y="83"/>
                    </a:lnTo>
                    <a:lnTo>
                      <a:pt x="77" y="83"/>
                    </a:lnTo>
                    <a:lnTo>
                      <a:pt x="51" y="83"/>
                    </a:lnTo>
                    <a:lnTo>
                      <a:pt x="51" y="75"/>
                    </a:lnTo>
                    <a:lnTo>
                      <a:pt x="34" y="83"/>
                    </a:lnTo>
                    <a:lnTo>
                      <a:pt x="34" y="91"/>
                    </a:lnTo>
                    <a:lnTo>
                      <a:pt x="26" y="83"/>
                    </a:lnTo>
                    <a:close/>
                  </a:path>
                </a:pathLst>
              </a:custGeom>
              <a:solidFill>
                <a:srgbClr val="000000"/>
              </a:solidFill>
              <a:ln w="5080">
                <a:solidFill>
                  <a:srgbClr val="000000"/>
                </a:solidFill>
                <a:round/>
                <a:headEnd/>
                <a:tailEnd/>
              </a:ln>
            </p:spPr>
            <p:txBody>
              <a:bodyPr/>
              <a:lstStyle/>
              <a:p>
                <a:endParaRPr lang="en-US"/>
              </a:p>
            </p:txBody>
          </p:sp>
          <p:sp>
            <p:nvSpPr>
              <p:cNvPr id="6201" name="Freeform 136"/>
              <p:cNvSpPr>
                <a:spLocks/>
              </p:cNvSpPr>
              <p:nvPr/>
            </p:nvSpPr>
            <p:spPr bwMode="auto">
              <a:xfrm>
                <a:off x="10603" y="15443"/>
                <a:ext cx="59" cy="58"/>
              </a:xfrm>
              <a:custGeom>
                <a:avLst/>
                <a:gdLst>
                  <a:gd name="T0" fmla="*/ 25 w 59"/>
                  <a:gd name="T1" fmla="*/ 58 h 58"/>
                  <a:gd name="T2" fmla="*/ 8 w 59"/>
                  <a:gd name="T3" fmla="*/ 17 h 58"/>
                  <a:gd name="T4" fmla="*/ 0 w 59"/>
                  <a:gd name="T5" fmla="*/ 9 h 58"/>
                  <a:gd name="T6" fmla="*/ 0 w 59"/>
                  <a:gd name="T7" fmla="*/ 0 h 58"/>
                  <a:gd name="T8" fmla="*/ 0 w 59"/>
                  <a:gd name="T9" fmla="*/ 0 h 58"/>
                  <a:gd name="T10" fmla="*/ 34 w 59"/>
                  <a:gd name="T11" fmla="*/ 9 h 58"/>
                  <a:gd name="T12" fmla="*/ 59 w 59"/>
                  <a:gd name="T13" fmla="*/ 25 h 58"/>
                  <a:gd name="T14" fmla="*/ 59 w 59"/>
                  <a:gd name="T15" fmla="*/ 33 h 58"/>
                  <a:gd name="T16" fmla="*/ 51 w 59"/>
                  <a:gd name="T17" fmla="*/ 33 h 58"/>
                  <a:gd name="T18" fmla="*/ 42 w 59"/>
                  <a:gd name="T19" fmla="*/ 50 h 58"/>
                  <a:gd name="T20" fmla="*/ 34 w 59"/>
                  <a:gd name="T21" fmla="*/ 58 h 58"/>
                  <a:gd name="T22" fmla="*/ 25 w 59"/>
                  <a:gd name="T23" fmla="*/ 58 h 58"/>
                  <a:gd name="T24" fmla="*/ 25 w 59"/>
                  <a:gd name="T25" fmla="*/ 58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58">
                    <a:moveTo>
                      <a:pt x="25" y="58"/>
                    </a:moveTo>
                    <a:lnTo>
                      <a:pt x="8" y="17"/>
                    </a:lnTo>
                    <a:lnTo>
                      <a:pt x="0" y="9"/>
                    </a:lnTo>
                    <a:lnTo>
                      <a:pt x="0" y="0"/>
                    </a:lnTo>
                    <a:lnTo>
                      <a:pt x="34" y="9"/>
                    </a:lnTo>
                    <a:lnTo>
                      <a:pt x="59" y="25"/>
                    </a:lnTo>
                    <a:lnTo>
                      <a:pt x="59" y="33"/>
                    </a:lnTo>
                    <a:lnTo>
                      <a:pt x="51" y="33"/>
                    </a:lnTo>
                    <a:lnTo>
                      <a:pt x="42" y="50"/>
                    </a:lnTo>
                    <a:lnTo>
                      <a:pt x="34" y="58"/>
                    </a:lnTo>
                    <a:lnTo>
                      <a:pt x="25" y="58"/>
                    </a:lnTo>
                    <a:close/>
                  </a:path>
                </a:pathLst>
              </a:custGeom>
              <a:solidFill>
                <a:srgbClr val="000000"/>
              </a:solidFill>
              <a:ln w="5080">
                <a:solidFill>
                  <a:srgbClr val="000000"/>
                </a:solidFill>
                <a:round/>
                <a:headEnd/>
                <a:tailEnd/>
              </a:ln>
            </p:spPr>
            <p:txBody>
              <a:bodyPr/>
              <a:lstStyle/>
              <a:p>
                <a:endParaRPr lang="en-US"/>
              </a:p>
            </p:txBody>
          </p:sp>
          <p:sp>
            <p:nvSpPr>
              <p:cNvPr id="6202" name="Freeform 137"/>
              <p:cNvSpPr>
                <a:spLocks/>
              </p:cNvSpPr>
              <p:nvPr/>
            </p:nvSpPr>
            <p:spPr bwMode="auto">
              <a:xfrm>
                <a:off x="10416" y="15262"/>
                <a:ext cx="127" cy="132"/>
              </a:xfrm>
              <a:custGeom>
                <a:avLst/>
                <a:gdLst>
                  <a:gd name="T0" fmla="*/ 0 w 127"/>
                  <a:gd name="T1" fmla="*/ 115 h 132"/>
                  <a:gd name="T2" fmla="*/ 0 w 127"/>
                  <a:gd name="T3" fmla="*/ 107 h 132"/>
                  <a:gd name="T4" fmla="*/ 9 w 127"/>
                  <a:gd name="T5" fmla="*/ 99 h 132"/>
                  <a:gd name="T6" fmla="*/ 26 w 127"/>
                  <a:gd name="T7" fmla="*/ 74 h 132"/>
                  <a:gd name="T8" fmla="*/ 68 w 127"/>
                  <a:gd name="T9" fmla="*/ 33 h 132"/>
                  <a:gd name="T10" fmla="*/ 110 w 127"/>
                  <a:gd name="T11" fmla="*/ 0 h 132"/>
                  <a:gd name="T12" fmla="*/ 119 w 127"/>
                  <a:gd name="T13" fmla="*/ 8 h 132"/>
                  <a:gd name="T14" fmla="*/ 127 w 127"/>
                  <a:gd name="T15" fmla="*/ 16 h 132"/>
                  <a:gd name="T16" fmla="*/ 110 w 127"/>
                  <a:gd name="T17" fmla="*/ 41 h 132"/>
                  <a:gd name="T18" fmla="*/ 85 w 127"/>
                  <a:gd name="T19" fmla="*/ 74 h 132"/>
                  <a:gd name="T20" fmla="*/ 26 w 127"/>
                  <a:gd name="T21" fmla="*/ 124 h 132"/>
                  <a:gd name="T22" fmla="*/ 17 w 127"/>
                  <a:gd name="T23" fmla="*/ 132 h 132"/>
                  <a:gd name="T24" fmla="*/ 9 w 127"/>
                  <a:gd name="T25" fmla="*/ 132 h 132"/>
                  <a:gd name="T26" fmla="*/ 0 w 127"/>
                  <a:gd name="T27" fmla="*/ 115 h 1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7" h="132">
                    <a:moveTo>
                      <a:pt x="0" y="115"/>
                    </a:moveTo>
                    <a:lnTo>
                      <a:pt x="0" y="107"/>
                    </a:lnTo>
                    <a:lnTo>
                      <a:pt x="9" y="99"/>
                    </a:lnTo>
                    <a:lnTo>
                      <a:pt x="26" y="74"/>
                    </a:lnTo>
                    <a:lnTo>
                      <a:pt x="68" y="33"/>
                    </a:lnTo>
                    <a:lnTo>
                      <a:pt x="110" y="0"/>
                    </a:lnTo>
                    <a:lnTo>
                      <a:pt x="119" y="8"/>
                    </a:lnTo>
                    <a:lnTo>
                      <a:pt x="127" y="16"/>
                    </a:lnTo>
                    <a:lnTo>
                      <a:pt x="110" y="41"/>
                    </a:lnTo>
                    <a:lnTo>
                      <a:pt x="85" y="74"/>
                    </a:lnTo>
                    <a:lnTo>
                      <a:pt x="26" y="124"/>
                    </a:lnTo>
                    <a:lnTo>
                      <a:pt x="17" y="132"/>
                    </a:lnTo>
                    <a:lnTo>
                      <a:pt x="9" y="132"/>
                    </a:lnTo>
                    <a:lnTo>
                      <a:pt x="0" y="115"/>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3" name="Freeform 138"/>
              <p:cNvSpPr>
                <a:spLocks/>
              </p:cNvSpPr>
              <p:nvPr/>
            </p:nvSpPr>
            <p:spPr bwMode="auto">
              <a:xfrm>
                <a:off x="10679" y="15254"/>
                <a:ext cx="60" cy="107"/>
              </a:xfrm>
              <a:custGeom>
                <a:avLst/>
                <a:gdLst>
                  <a:gd name="T0" fmla="*/ 0 w 60"/>
                  <a:gd name="T1" fmla="*/ 90 h 107"/>
                  <a:gd name="T2" fmla="*/ 0 w 60"/>
                  <a:gd name="T3" fmla="*/ 74 h 107"/>
                  <a:gd name="T4" fmla="*/ 0 w 60"/>
                  <a:gd name="T5" fmla="*/ 49 h 107"/>
                  <a:gd name="T6" fmla="*/ 9 w 60"/>
                  <a:gd name="T7" fmla="*/ 49 h 107"/>
                  <a:gd name="T8" fmla="*/ 9 w 60"/>
                  <a:gd name="T9" fmla="*/ 74 h 107"/>
                  <a:gd name="T10" fmla="*/ 17 w 60"/>
                  <a:gd name="T11" fmla="*/ 82 h 107"/>
                  <a:gd name="T12" fmla="*/ 26 w 60"/>
                  <a:gd name="T13" fmla="*/ 82 h 107"/>
                  <a:gd name="T14" fmla="*/ 34 w 60"/>
                  <a:gd name="T15" fmla="*/ 82 h 107"/>
                  <a:gd name="T16" fmla="*/ 43 w 60"/>
                  <a:gd name="T17" fmla="*/ 74 h 107"/>
                  <a:gd name="T18" fmla="*/ 34 w 60"/>
                  <a:gd name="T19" fmla="*/ 57 h 107"/>
                  <a:gd name="T20" fmla="*/ 26 w 60"/>
                  <a:gd name="T21" fmla="*/ 41 h 107"/>
                  <a:gd name="T22" fmla="*/ 9 w 60"/>
                  <a:gd name="T23" fmla="*/ 8 h 107"/>
                  <a:gd name="T24" fmla="*/ 9 w 60"/>
                  <a:gd name="T25" fmla="*/ 0 h 107"/>
                  <a:gd name="T26" fmla="*/ 17 w 60"/>
                  <a:gd name="T27" fmla="*/ 0 h 107"/>
                  <a:gd name="T28" fmla="*/ 34 w 60"/>
                  <a:gd name="T29" fmla="*/ 24 h 107"/>
                  <a:gd name="T30" fmla="*/ 51 w 60"/>
                  <a:gd name="T31" fmla="*/ 49 h 107"/>
                  <a:gd name="T32" fmla="*/ 60 w 60"/>
                  <a:gd name="T33" fmla="*/ 74 h 107"/>
                  <a:gd name="T34" fmla="*/ 51 w 60"/>
                  <a:gd name="T35" fmla="*/ 99 h 107"/>
                  <a:gd name="T36" fmla="*/ 43 w 60"/>
                  <a:gd name="T37" fmla="*/ 107 h 107"/>
                  <a:gd name="T38" fmla="*/ 26 w 60"/>
                  <a:gd name="T39" fmla="*/ 107 h 107"/>
                  <a:gd name="T40" fmla="*/ 9 w 60"/>
                  <a:gd name="T41" fmla="*/ 99 h 107"/>
                  <a:gd name="T42" fmla="*/ 0 w 60"/>
                  <a:gd name="T43" fmla="*/ 90 h 10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0" h="107">
                    <a:moveTo>
                      <a:pt x="0" y="90"/>
                    </a:moveTo>
                    <a:lnTo>
                      <a:pt x="0" y="74"/>
                    </a:lnTo>
                    <a:lnTo>
                      <a:pt x="0" y="49"/>
                    </a:lnTo>
                    <a:lnTo>
                      <a:pt x="9" y="49"/>
                    </a:lnTo>
                    <a:lnTo>
                      <a:pt x="9" y="74"/>
                    </a:lnTo>
                    <a:lnTo>
                      <a:pt x="17" y="82"/>
                    </a:lnTo>
                    <a:lnTo>
                      <a:pt x="26" y="82"/>
                    </a:lnTo>
                    <a:lnTo>
                      <a:pt x="34" y="82"/>
                    </a:lnTo>
                    <a:lnTo>
                      <a:pt x="43" y="74"/>
                    </a:lnTo>
                    <a:lnTo>
                      <a:pt x="34" y="57"/>
                    </a:lnTo>
                    <a:lnTo>
                      <a:pt x="26" y="41"/>
                    </a:lnTo>
                    <a:lnTo>
                      <a:pt x="9" y="8"/>
                    </a:lnTo>
                    <a:lnTo>
                      <a:pt x="9" y="0"/>
                    </a:lnTo>
                    <a:lnTo>
                      <a:pt x="17" y="0"/>
                    </a:lnTo>
                    <a:lnTo>
                      <a:pt x="34" y="24"/>
                    </a:lnTo>
                    <a:lnTo>
                      <a:pt x="51" y="49"/>
                    </a:lnTo>
                    <a:lnTo>
                      <a:pt x="60" y="74"/>
                    </a:lnTo>
                    <a:lnTo>
                      <a:pt x="51" y="99"/>
                    </a:lnTo>
                    <a:lnTo>
                      <a:pt x="43" y="107"/>
                    </a:lnTo>
                    <a:lnTo>
                      <a:pt x="26" y="107"/>
                    </a:lnTo>
                    <a:lnTo>
                      <a:pt x="9" y="99"/>
                    </a:lnTo>
                    <a:lnTo>
                      <a:pt x="0" y="90"/>
                    </a:lnTo>
                    <a:close/>
                  </a:path>
                </a:pathLst>
              </a:custGeom>
              <a:solidFill>
                <a:srgbClr val="000000"/>
              </a:solidFill>
              <a:ln w="5080">
                <a:solidFill>
                  <a:srgbClr val="000000"/>
                </a:solidFill>
                <a:round/>
                <a:headEnd/>
                <a:tailEnd/>
              </a:ln>
            </p:spPr>
            <p:txBody>
              <a:bodyPr/>
              <a:lstStyle/>
              <a:p>
                <a:endParaRPr lang="en-US"/>
              </a:p>
            </p:txBody>
          </p:sp>
          <p:sp>
            <p:nvSpPr>
              <p:cNvPr id="6204" name="Freeform 139"/>
              <p:cNvSpPr>
                <a:spLocks/>
              </p:cNvSpPr>
              <p:nvPr/>
            </p:nvSpPr>
            <p:spPr bwMode="auto">
              <a:xfrm>
                <a:off x="10425" y="15270"/>
                <a:ext cx="59" cy="50"/>
              </a:xfrm>
              <a:custGeom>
                <a:avLst/>
                <a:gdLst>
                  <a:gd name="T0" fmla="*/ 0 w 59"/>
                  <a:gd name="T1" fmla="*/ 50 h 50"/>
                  <a:gd name="T2" fmla="*/ 51 w 59"/>
                  <a:gd name="T3" fmla="*/ 0 h 50"/>
                  <a:gd name="T4" fmla="*/ 59 w 59"/>
                  <a:gd name="T5" fmla="*/ 0 h 50"/>
                  <a:gd name="T6" fmla="*/ 34 w 59"/>
                  <a:gd name="T7" fmla="*/ 33 h 50"/>
                  <a:gd name="T8" fmla="*/ 17 w 59"/>
                  <a:gd name="T9" fmla="*/ 41 h 50"/>
                  <a:gd name="T10" fmla="*/ 0 w 59"/>
                  <a:gd name="T11" fmla="*/ 50 h 50"/>
                  <a:gd name="T12" fmla="*/ 0 w 59"/>
                  <a:gd name="T13" fmla="*/ 50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 h="50">
                    <a:moveTo>
                      <a:pt x="0" y="50"/>
                    </a:moveTo>
                    <a:lnTo>
                      <a:pt x="51" y="0"/>
                    </a:lnTo>
                    <a:lnTo>
                      <a:pt x="59" y="0"/>
                    </a:lnTo>
                    <a:lnTo>
                      <a:pt x="34" y="33"/>
                    </a:lnTo>
                    <a:lnTo>
                      <a:pt x="17" y="41"/>
                    </a:lnTo>
                    <a:lnTo>
                      <a:pt x="0" y="50"/>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5" name="Freeform 140"/>
              <p:cNvSpPr>
                <a:spLocks/>
              </p:cNvSpPr>
              <p:nvPr/>
            </p:nvSpPr>
            <p:spPr bwMode="auto">
              <a:xfrm>
                <a:off x="10739" y="15262"/>
                <a:ext cx="93" cy="58"/>
              </a:xfrm>
              <a:custGeom>
                <a:avLst/>
                <a:gdLst>
                  <a:gd name="T0" fmla="*/ 0 w 93"/>
                  <a:gd name="T1" fmla="*/ 8 h 58"/>
                  <a:gd name="T2" fmla="*/ 0 w 93"/>
                  <a:gd name="T3" fmla="*/ 0 h 58"/>
                  <a:gd name="T4" fmla="*/ 8 w 93"/>
                  <a:gd name="T5" fmla="*/ 0 h 58"/>
                  <a:gd name="T6" fmla="*/ 34 w 93"/>
                  <a:gd name="T7" fmla="*/ 25 h 58"/>
                  <a:gd name="T8" fmla="*/ 51 w 93"/>
                  <a:gd name="T9" fmla="*/ 33 h 58"/>
                  <a:gd name="T10" fmla="*/ 59 w 93"/>
                  <a:gd name="T11" fmla="*/ 33 h 58"/>
                  <a:gd name="T12" fmla="*/ 68 w 93"/>
                  <a:gd name="T13" fmla="*/ 33 h 58"/>
                  <a:gd name="T14" fmla="*/ 76 w 93"/>
                  <a:gd name="T15" fmla="*/ 25 h 58"/>
                  <a:gd name="T16" fmla="*/ 68 w 93"/>
                  <a:gd name="T17" fmla="*/ 16 h 58"/>
                  <a:gd name="T18" fmla="*/ 59 w 93"/>
                  <a:gd name="T19" fmla="*/ 16 h 58"/>
                  <a:gd name="T20" fmla="*/ 59 w 93"/>
                  <a:gd name="T21" fmla="*/ 8 h 58"/>
                  <a:gd name="T22" fmla="*/ 68 w 93"/>
                  <a:gd name="T23" fmla="*/ 0 h 58"/>
                  <a:gd name="T24" fmla="*/ 76 w 93"/>
                  <a:gd name="T25" fmla="*/ 0 h 58"/>
                  <a:gd name="T26" fmla="*/ 93 w 93"/>
                  <a:gd name="T27" fmla="*/ 16 h 58"/>
                  <a:gd name="T28" fmla="*/ 93 w 93"/>
                  <a:gd name="T29" fmla="*/ 33 h 58"/>
                  <a:gd name="T30" fmla="*/ 93 w 93"/>
                  <a:gd name="T31" fmla="*/ 41 h 58"/>
                  <a:gd name="T32" fmla="*/ 85 w 93"/>
                  <a:gd name="T33" fmla="*/ 58 h 58"/>
                  <a:gd name="T34" fmla="*/ 76 w 93"/>
                  <a:gd name="T35" fmla="*/ 58 h 58"/>
                  <a:gd name="T36" fmla="*/ 51 w 93"/>
                  <a:gd name="T37" fmla="*/ 58 h 58"/>
                  <a:gd name="T38" fmla="*/ 25 w 93"/>
                  <a:gd name="T39" fmla="*/ 41 h 58"/>
                  <a:gd name="T40" fmla="*/ 17 w 93"/>
                  <a:gd name="T41" fmla="*/ 25 h 58"/>
                  <a:gd name="T42" fmla="*/ 0 w 93"/>
                  <a:gd name="T43" fmla="*/ 8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3" h="58">
                    <a:moveTo>
                      <a:pt x="0" y="8"/>
                    </a:moveTo>
                    <a:lnTo>
                      <a:pt x="0" y="0"/>
                    </a:lnTo>
                    <a:lnTo>
                      <a:pt x="8" y="0"/>
                    </a:lnTo>
                    <a:lnTo>
                      <a:pt x="34" y="25"/>
                    </a:lnTo>
                    <a:lnTo>
                      <a:pt x="51" y="33"/>
                    </a:lnTo>
                    <a:lnTo>
                      <a:pt x="59" y="33"/>
                    </a:lnTo>
                    <a:lnTo>
                      <a:pt x="68" y="33"/>
                    </a:lnTo>
                    <a:lnTo>
                      <a:pt x="76" y="25"/>
                    </a:lnTo>
                    <a:lnTo>
                      <a:pt x="68" y="16"/>
                    </a:lnTo>
                    <a:lnTo>
                      <a:pt x="59" y="16"/>
                    </a:lnTo>
                    <a:lnTo>
                      <a:pt x="59" y="8"/>
                    </a:lnTo>
                    <a:lnTo>
                      <a:pt x="68" y="0"/>
                    </a:lnTo>
                    <a:lnTo>
                      <a:pt x="76" y="0"/>
                    </a:lnTo>
                    <a:lnTo>
                      <a:pt x="93" y="16"/>
                    </a:lnTo>
                    <a:lnTo>
                      <a:pt x="93" y="33"/>
                    </a:lnTo>
                    <a:lnTo>
                      <a:pt x="93" y="41"/>
                    </a:lnTo>
                    <a:lnTo>
                      <a:pt x="85" y="58"/>
                    </a:lnTo>
                    <a:lnTo>
                      <a:pt x="76" y="58"/>
                    </a:lnTo>
                    <a:lnTo>
                      <a:pt x="51" y="58"/>
                    </a:lnTo>
                    <a:lnTo>
                      <a:pt x="25" y="41"/>
                    </a:lnTo>
                    <a:lnTo>
                      <a:pt x="17" y="25"/>
                    </a:lnTo>
                    <a:lnTo>
                      <a:pt x="0" y="8"/>
                    </a:lnTo>
                    <a:close/>
                  </a:path>
                </a:pathLst>
              </a:custGeom>
              <a:solidFill>
                <a:srgbClr val="000000"/>
              </a:solidFill>
              <a:ln w="5080">
                <a:solidFill>
                  <a:srgbClr val="000000"/>
                </a:solidFill>
                <a:round/>
                <a:headEnd/>
                <a:tailEnd/>
              </a:ln>
            </p:spPr>
            <p:txBody>
              <a:bodyPr/>
              <a:lstStyle/>
              <a:p>
                <a:endParaRPr lang="en-US"/>
              </a:p>
            </p:txBody>
          </p:sp>
          <p:sp>
            <p:nvSpPr>
              <p:cNvPr id="6206" name="Freeform 141"/>
              <p:cNvSpPr>
                <a:spLocks/>
              </p:cNvSpPr>
              <p:nvPr/>
            </p:nvSpPr>
            <p:spPr bwMode="auto">
              <a:xfrm>
                <a:off x="10085" y="15270"/>
                <a:ext cx="25" cy="50"/>
              </a:xfrm>
              <a:custGeom>
                <a:avLst/>
                <a:gdLst>
                  <a:gd name="T0" fmla="*/ 0 w 25"/>
                  <a:gd name="T1" fmla="*/ 0 h 50"/>
                  <a:gd name="T2" fmla="*/ 17 w 25"/>
                  <a:gd name="T3" fmla="*/ 8 h 50"/>
                  <a:gd name="T4" fmla="*/ 25 w 25"/>
                  <a:gd name="T5" fmla="*/ 17 h 50"/>
                  <a:gd name="T6" fmla="*/ 25 w 25"/>
                  <a:gd name="T7" fmla="*/ 50 h 50"/>
                  <a:gd name="T8" fmla="*/ 0 w 25"/>
                  <a:gd name="T9" fmla="*/ 25 h 50"/>
                  <a:gd name="T10" fmla="*/ 0 w 25"/>
                  <a:gd name="T11" fmla="*/ 17 h 50"/>
                  <a:gd name="T12" fmla="*/ 0 w 25"/>
                  <a:gd name="T13" fmla="*/ 8 h 50"/>
                  <a:gd name="T14" fmla="*/ 0 w 25"/>
                  <a:gd name="T15" fmla="*/ 0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 h="50">
                    <a:moveTo>
                      <a:pt x="0" y="0"/>
                    </a:moveTo>
                    <a:lnTo>
                      <a:pt x="17" y="8"/>
                    </a:lnTo>
                    <a:lnTo>
                      <a:pt x="25" y="17"/>
                    </a:lnTo>
                    <a:lnTo>
                      <a:pt x="25" y="50"/>
                    </a:lnTo>
                    <a:lnTo>
                      <a:pt x="0" y="25"/>
                    </a:lnTo>
                    <a:lnTo>
                      <a:pt x="0" y="17"/>
                    </a:lnTo>
                    <a:lnTo>
                      <a:pt x="0" y="8"/>
                    </a:lnTo>
                    <a:lnTo>
                      <a:pt x="0" y="0"/>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7" name="Freeform 142"/>
              <p:cNvSpPr>
                <a:spLocks/>
              </p:cNvSpPr>
              <p:nvPr/>
            </p:nvSpPr>
            <p:spPr bwMode="auto">
              <a:xfrm>
                <a:off x="10603" y="15221"/>
                <a:ext cx="68" cy="90"/>
              </a:xfrm>
              <a:custGeom>
                <a:avLst/>
                <a:gdLst>
                  <a:gd name="T0" fmla="*/ 0 w 68"/>
                  <a:gd name="T1" fmla="*/ 82 h 90"/>
                  <a:gd name="T2" fmla="*/ 0 w 68"/>
                  <a:gd name="T3" fmla="*/ 74 h 90"/>
                  <a:gd name="T4" fmla="*/ 0 w 68"/>
                  <a:gd name="T5" fmla="*/ 57 h 90"/>
                  <a:gd name="T6" fmla="*/ 0 w 68"/>
                  <a:gd name="T7" fmla="*/ 41 h 90"/>
                  <a:gd name="T8" fmla="*/ 8 w 68"/>
                  <a:gd name="T9" fmla="*/ 33 h 90"/>
                  <a:gd name="T10" fmla="*/ 17 w 68"/>
                  <a:gd name="T11" fmla="*/ 33 h 90"/>
                  <a:gd name="T12" fmla="*/ 17 w 68"/>
                  <a:gd name="T13" fmla="*/ 41 h 90"/>
                  <a:gd name="T14" fmla="*/ 17 w 68"/>
                  <a:gd name="T15" fmla="*/ 57 h 90"/>
                  <a:gd name="T16" fmla="*/ 17 w 68"/>
                  <a:gd name="T17" fmla="*/ 74 h 90"/>
                  <a:gd name="T18" fmla="*/ 25 w 68"/>
                  <a:gd name="T19" fmla="*/ 74 h 90"/>
                  <a:gd name="T20" fmla="*/ 34 w 68"/>
                  <a:gd name="T21" fmla="*/ 74 h 90"/>
                  <a:gd name="T22" fmla="*/ 51 w 68"/>
                  <a:gd name="T23" fmla="*/ 57 h 90"/>
                  <a:gd name="T24" fmla="*/ 51 w 68"/>
                  <a:gd name="T25" fmla="*/ 33 h 90"/>
                  <a:gd name="T26" fmla="*/ 51 w 68"/>
                  <a:gd name="T27" fmla="*/ 0 h 90"/>
                  <a:gd name="T28" fmla="*/ 59 w 68"/>
                  <a:gd name="T29" fmla="*/ 0 h 90"/>
                  <a:gd name="T30" fmla="*/ 59 w 68"/>
                  <a:gd name="T31" fmla="*/ 0 h 90"/>
                  <a:gd name="T32" fmla="*/ 68 w 68"/>
                  <a:gd name="T33" fmla="*/ 16 h 90"/>
                  <a:gd name="T34" fmla="*/ 68 w 68"/>
                  <a:gd name="T35" fmla="*/ 41 h 90"/>
                  <a:gd name="T36" fmla="*/ 68 w 68"/>
                  <a:gd name="T37" fmla="*/ 57 h 90"/>
                  <a:gd name="T38" fmla="*/ 59 w 68"/>
                  <a:gd name="T39" fmla="*/ 82 h 90"/>
                  <a:gd name="T40" fmla="*/ 42 w 68"/>
                  <a:gd name="T41" fmla="*/ 90 h 90"/>
                  <a:gd name="T42" fmla="*/ 34 w 68"/>
                  <a:gd name="T43" fmla="*/ 90 h 90"/>
                  <a:gd name="T44" fmla="*/ 17 w 68"/>
                  <a:gd name="T45" fmla="*/ 90 h 90"/>
                  <a:gd name="T46" fmla="*/ 0 w 68"/>
                  <a:gd name="T47" fmla="*/ 82 h 9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8" h="90">
                    <a:moveTo>
                      <a:pt x="0" y="82"/>
                    </a:moveTo>
                    <a:lnTo>
                      <a:pt x="0" y="74"/>
                    </a:lnTo>
                    <a:lnTo>
                      <a:pt x="0" y="57"/>
                    </a:lnTo>
                    <a:lnTo>
                      <a:pt x="0" y="41"/>
                    </a:lnTo>
                    <a:lnTo>
                      <a:pt x="8" y="33"/>
                    </a:lnTo>
                    <a:lnTo>
                      <a:pt x="17" y="33"/>
                    </a:lnTo>
                    <a:lnTo>
                      <a:pt x="17" y="41"/>
                    </a:lnTo>
                    <a:lnTo>
                      <a:pt x="17" y="57"/>
                    </a:lnTo>
                    <a:lnTo>
                      <a:pt x="17" y="74"/>
                    </a:lnTo>
                    <a:lnTo>
                      <a:pt x="25" y="74"/>
                    </a:lnTo>
                    <a:lnTo>
                      <a:pt x="34" y="74"/>
                    </a:lnTo>
                    <a:lnTo>
                      <a:pt x="51" y="57"/>
                    </a:lnTo>
                    <a:lnTo>
                      <a:pt x="51" y="33"/>
                    </a:lnTo>
                    <a:lnTo>
                      <a:pt x="51" y="0"/>
                    </a:lnTo>
                    <a:lnTo>
                      <a:pt x="59" y="0"/>
                    </a:lnTo>
                    <a:lnTo>
                      <a:pt x="68" y="16"/>
                    </a:lnTo>
                    <a:lnTo>
                      <a:pt x="68" y="41"/>
                    </a:lnTo>
                    <a:lnTo>
                      <a:pt x="68" y="57"/>
                    </a:lnTo>
                    <a:lnTo>
                      <a:pt x="59" y="82"/>
                    </a:lnTo>
                    <a:lnTo>
                      <a:pt x="42" y="90"/>
                    </a:lnTo>
                    <a:lnTo>
                      <a:pt x="34" y="90"/>
                    </a:lnTo>
                    <a:lnTo>
                      <a:pt x="17" y="90"/>
                    </a:lnTo>
                    <a:lnTo>
                      <a:pt x="0" y="82"/>
                    </a:lnTo>
                    <a:close/>
                  </a:path>
                </a:pathLst>
              </a:custGeom>
              <a:solidFill>
                <a:srgbClr val="000000"/>
              </a:solidFill>
              <a:ln w="5080">
                <a:solidFill>
                  <a:srgbClr val="000000"/>
                </a:solidFill>
                <a:round/>
                <a:headEnd/>
                <a:tailEnd/>
              </a:ln>
            </p:spPr>
            <p:txBody>
              <a:bodyPr/>
              <a:lstStyle/>
              <a:p>
                <a:endParaRPr lang="en-US"/>
              </a:p>
            </p:txBody>
          </p:sp>
          <p:sp>
            <p:nvSpPr>
              <p:cNvPr id="6208" name="Freeform 143"/>
              <p:cNvSpPr>
                <a:spLocks/>
              </p:cNvSpPr>
              <p:nvPr/>
            </p:nvSpPr>
            <p:spPr bwMode="auto">
              <a:xfrm>
                <a:off x="10000" y="14866"/>
                <a:ext cx="459" cy="437"/>
              </a:xfrm>
              <a:custGeom>
                <a:avLst/>
                <a:gdLst>
                  <a:gd name="T0" fmla="*/ 0 w 459"/>
                  <a:gd name="T1" fmla="*/ 412 h 437"/>
                  <a:gd name="T2" fmla="*/ 25 w 459"/>
                  <a:gd name="T3" fmla="*/ 412 h 437"/>
                  <a:gd name="T4" fmla="*/ 51 w 459"/>
                  <a:gd name="T5" fmla="*/ 396 h 437"/>
                  <a:gd name="T6" fmla="*/ 68 w 459"/>
                  <a:gd name="T7" fmla="*/ 297 h 437"/>
                  <a:gd name="T8" fmla="*/ 136 w 459"/>
                  <a:gd name="T9" fmla="*/ 239 h 437"/>
                  <a:gd name="T10" fmla="*/ 229 w 459"/>
                  <a:gd name="T11" fmla="*/ 248 h 437"/>
                  <a:gd name="T12" fmla="*/ 331 w 459"/>
                  <a:gd name="T13" fmla="*/ 322 h 437"/>
                  <a:gd name="T14" fmla="*/ 246 w 459"/>
                  <a:gd name="T15" fmla="*/ 190 h 437"/>
                  <a:gd name="T16" fmla="*/ 238 w 459"/>
                  <a:gd name="T17" fmla="*/ 124 h 437"/>
                  <a:gd name="T18" fmla="*/ 289 w 459"/>
                  <a:gd name="T19" fmla="*/ 66 h 437"/>
                  <a:gd name="T20" fmla="*/ 365 w 459"/>
                  <a:gd name="T21" fmla="*/ 50 h 437"/>
                  <a:gd name="T22" fmla="*/ 433 w 459"/>
                  <a:gd name="T23" fmla="*/ 25 h 437"/>
                  <a:gd name="T24" fmla="*/ 416 w 459"/>
                  <a:gd name="T25" fmla="*/ 25 h 437"/>
                  <a:gd name="T26" fmla="*/ 416 w 459"/>
                  <a:gd name="T27" fmla="*/ 8 h 437"/>
                  <a:gd name="T28" fmla="*/ 450 w 459"/>
                  <a:gd name="T29" fmla="*/ 0 h 437"/>
                  <a:gd name="T30" fmla="*/ 450 w 459"/>
                  <a:gd name="T31" fmla="*/ 33 h 437"/>
                  <a:gd name="T32" fmla="*/ 408 w 459"/>
                  <a:gd name="T33" fmla="*/ 66 h 437"/>
                  <a:gd name="T34" fmla="*/ 382 w 459"/>
                  <a:gd name="T35" fmla="*/ 83 h 437"/>
                  <a:gd name="T36" fmla="*/ 408 w 459"/>
                  <a:gd name="T37" fmla="*/ 124 h 437"/>
                  <a:gd name="T38" fmla="*/ 391 w 459"/>
                  <a:gd name="T39" fmla="*/ 173 h 437"/>
                  <a:gd name="T40" fmla="*/ 323 w 459"/>
                  <a:gd name="T41" fmla="*/ 173 h 437"/>
                  <a:gd name="T42" fmla="*/ 314 w 459"/>
                  <a:gd name="T43" fmla="*/ 149 h 437"/>
                  <a:gd name="T44" fmla="*/ 348 w 459"/>
                  <a:gd name="T45" fmla="*/ 157 h 437"/>
                  <a:gd name="T46" fmla="*/ 365 w 459"/>
                  <a:gd name="T47" fmla="*/ 124 h 437"/>
                  <a:gd name="T48" fmla="*/ 306 w 459"/>
                  <a:gd name="T49" fmla="*/ 99 h 437"/>
                  <a:gd name="T50" fmla="*/ 263 w 459"/>
                  <a:gd name="T51" fmla="*/ 149 h 437"/>
                  <a:gd name="T52" fmla="*/ 280 w 459"/>
                  <a:gd name="T53" fmla="*/ 231 h 437"/>
                  <a:gd name="T54" fmla="*/ 314 w 459"/>
                  <a:gd name="T55" fmla="*/ 256 h 437"/>
                  <a:gd name="T56" fmla="*/ 289 w 459"/>
                  <a:gd name="T57" fmla="*/ 190 h 437"/>
                  <a:gd name="T58" fmla="*/ 297 w 459"/>
                  <a:gd name="T59" fmla="*/ 206 h 437"/>
                  <a:gd name="T60" fmla="*/ 348 w 459"/>
                  <a:gd name="T61" fmla="*/ 297 h 437"/>
                  <a:gd name="T62" fmla="*/ 416 w 459"/>
                  <a:gd name="T63" fmla="*/ 429 h 437"/>
                  <a:gd name="T64" fmla="*/ 246 w 459"/>
                  <a:gd name="T65" fmla="*/ 297 h 437"/>
                  <a:gd name="T66" fmla="*/ 195 w 459"/>
                  <a:gd name="T67" fmla="*/ 272 h 437"/>
                  <a:gd name="T68" fmla="*/ 280 w 459"/>
                  <a:gd name="T69" fmla="*/ 297 h 437"/>
                  <a:gd name="T70" fmla="*/ 221 w 459"/>
                  <a:gd name="T71" fmla="*/ 256 h 437"/>
                  <a:gd name="T72" fmla="*/ 136 w 459"/>
                  <a:gd name="T73" fmla="*/ 264 h 437"/>
                  <a:gd name="T74" fmla="*/ 110 w 459"/>
                  <a:gd name="T75" fmla="*/ 322 h 437"/>
                  <a:gd name="T76" fmla="*/ 153 w 459"/>
                  <a:gd name="T77" fmla="*/ 346 h 437"/>
                  <a:gd name="T78" fmla="*/ 178 w 459"/>
                  <a:gd name="T79" fmla="*/ 305 h 437"/>
                  <a:gd name="T80" fmla="*/ 195 w 459"/>
                  <a:gd name="T81" fmla="*/ 330 h 437"/>
                  <a:gd name="T82" fmla="*/ 178 w 459"/>
                  <a:gd name="T83" fmla="*/ 388 h 437"/>
                  <a:gd name="T84" fmla="*/ 110 w 459"/>
                  <a:gd name="T85" fmla="*/ 396 h 437"/>
                  <a:gd name="T86" fmla="*/ 85 w 459"/>
                  <a:gd name="T87" fmla="*/ 355 h 437"/>
                  <a:gd name="T88" fmla="*/ 68 w 459"/>
                  <a:gd name="T89" fmla="*/ 363 h 437"/>
                  <a:gd name="T90" fmla="*/ 68 w 459"/>
                  <a:gd name="T91" fmla="*/ 404 h 437"/>
                  <a:gd name="T92" fmla="*/ 34 w 459"/>
                  <a:gd name="T93" fmla="*/ 437 h 4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59" h="437">
                    <a:moveTo>
                      <a:pt x="0" y="429"/>
                    </a:moveTo>
                    <a:lnTo>
                      <a:pt x="0" y="421"/>
                    </a:lnTo>
                    <a:lnTo>
                      <a:pt x="0" y="412"/>
                    </a:lnTo>
                    <a:lnTo>
                      <a:pt x="17" y="404"/>
                    </a:lnTo>
                    <a:lnTo>
                      <a:pt x="25" y="404"/>
                    </a:lnTo>
                    <a:lnTo>
                      <a:pt x="25" y="412"/>
                    </a:lnTo>
                    <a:lnTo>
                      <a:pt x="34" y="421"/>
                    </a:lnTo>
                    <a:lnTo>
                      <a:pt x="42" y="412"/>
                    </a:lnTo>
                    <a:lnTo>
                      <a:pt x="51" y="396"/>
                    </a:lnTo>
                    <a:lnTo>
                      <a:pt x="51" y="363"/>
                    </a:lnTo>
                    <a:lnTo>
                      <a:pt x="51" y="330"/>
                    </a:lnTo>
                    <a:lnTo>
                      <a:pt x="68" y="297"/>
                    </a:lnTo>
                    <a:lnTo>
                      <a:pt x="85" y="272"/>
                    </a:lnTo>
                    <a:lnTo>
                      <a:pt x="110" y="248"/>
                    </a:lnTo>
                    <a:lnTo>
                      <a:pt x="136" y="239"/>
                    </a:lnTo>
                    <a:lnTo>
                      <a:pt x="170" y="231"/>
                    </a:lnTo>
                    <a:lnTo>
                      <a:pt x="195" y="231"/>
                    </a:lnTo>
                    <a:lnTo>
                      <a:pt x="229" y="248"/>
                    </a:lnTo>
                    <a:lnTo>
                      <a:pt x="280" y="272"/>
                    </a:lnTo>
                    <a:lnTo>
                      <a:pt x="323" y="322"/>
                    </a:lnTo>
                    <a:lnTo>
                      <a:pt x="331" y="322"/>
                    </a:lnTo>
                    <a:lnTo>
                      <a:pt x="331" y="313"/>
                    </a:lnTo>
                    <a:lnTo>
                      <a:pt x="272" y="231"/>
                    </a:lnTo>
                    <a:lnTo>
                      <a:pt x="246" y="190"/>
                    </a:lnTo>
                    <a:lnTo>
                      <a:pt x="238" y="165"/>
                    </a:lnTo>
                    <a:lnTo>
                      <a:pt x="238" y="140"/>
                    </a:lnTo>
                    <a:lnTo>
                      <a:pt x="238" y="124"/>
                    </a:lnTo>
                    <a:lnTo>
                      <a:pt x="246" y="99"/>
                    </a:lnTo>
                    <a:lnTo>
                      <a:pt x="263" y="83"/>
                    </a:lnTo>
                    <a:lnTo>
                      <a:pt x="289" y="66"/>
                    </a:lnTo>
                    <a:lnTo>
                      <a:pt x="306" y="58"/>
                    </a:lnTo>
                    <a:lnTo>
                      <a:pt x="323" y="58"/>
                    </a:lnTo>
                    <a:lnTo>
                      <a:pt x="365" y="50"/>
                    </a:lnTo>
                    <a:lnTo>
                      <a:pt x="408" y="50"/>
                    </a:lnTo>
                    <a:lnTo>
                      <a:pt x="425" y="41"/>
                    </a:lnTo>
                    <a:lnTo>
                      <a:pt x="433" y="25"/>
                    </a:lnTo>
                    <a:lnTo>
                      <a:pt x="433" y="17"/>
                    </a:lnTo>
                    <a:lnTo>
                      <a:pt x="416" y="25"/>
                    </a:lnTo>
                    <a:lnTo>
                      <a:pt x="408" y="25"/>
                    </a:lnTo>
                    <a:lnTo>
                      <a:pt x="416" y="8"/>
                    </a:lnTo>
                    <a:lnTo>
                      <a:pt x="425" y="0"/>
                    </a:lnTo>
                    <a:lnTo>
                      <a:pt x="442" y="0"/>
                    </a:lnTo>
                    <a:lnTo>
                      <a:pt x="450" y="0"/>
                    </a:lnTo>
                    <a:lnTo>
                      <a:pt x="450" y="8"/>
                    </a:lnTo>
                    <a:lnTo>
                      <a:pt x="459" y="17"/>
                    </a:lnTo>
                    <a:lnTo>
                      <a:pt x="450" y="33"/>
                    </a:lnTo>
                    <a:lnTo>
                      <a:pt x="433" y="50"/>
                    </a:lnTo>
                    <a:lnTo>
                      <a:pt x="416" y="58"/>
                    </a:lnTo>
                    <a:lnTo>
                      <a:pt x="408" y="66"/>
                    </a:lnTo>
                    <a:lnTo>
                      <a:pt x="365" y="74"/>
                    </a:lnTo>
                    <a:lnTo>
                      <a:pt x="374" y="83"/>
                    </a:lnTo>
                    <a:lnTo>
                      <a:pt x="382" y="83"/>
                    </a:lnTo>
                    <a:lnTo>
                      <a:pt x="399" y="91"/>
                    </a:lnTo>
                    <a:lnTo>
                      <a:pt x="408" y="107"/>
                    </a:lnTo>
                    <a:lnTo>
                      <a:pt x="408" y="124"/>
                    </a:lnTo>
                    <a:lnTo>
                      <a:pt x="416" y="140"/>
                    </a:lnTo>
                    <a:lnTo>
                      <a:pt x="408" y="157"/>
                    </a:lnTo>
                    <a:lnTo>
                      <a:pt x="391" y="173"/>
                    </a:lnTo>
                    <a:lnTo>
                      <a:pt x="374" y="182"/>
                    </a:lnTo>
                    <a:lnTo>
                      <a:pt x="348" y="182"/>
                    </a:lnTo>
                    <a:lnTo>
                      <a:pt x="323" y="173"/>
                    </a:lnTo>
                    <a:lnTo>
                      <a:pt x="314" y="165"/>
                    </a:lnTo>
                    <a:lnTo>
                      <a:pt x="314" y="157"/>
                    </a:lnTo>
                    <a:lnTo>
                      <a:pt x="314" y="149"/>
                    </a:lnTo>
                    <a:lnTo>
                      <a:pt x="331" y="157"/>
                    </a:lnTo>
                    <a:lnTo>
                      <a:pt x="340" y="157"/>
                    </a:lnTo>
                    <a:lnTo>
                      <a:pt x="348" y="157"/>
                    </a:lnTo>
                    <a:lnTo>
                      <a:pt x="365" y="140"/>
                    </a:lnTo>
                    <a:lnTo>
                      <a:pt x="365" y="132"/>
                    </a:lnTo>
                    <a:lnTo>
                      <a:pt x="365" y="124"/>
                    </a:lnTo>
                    <a:lnTo>
                      <a:pt x="340" y="99"/>
                    </a:lnTo>
                    <a:lnTo>
                      <a:pt x="323" y="99"/>
                    </a:lnTo>
                    <a:lnTo>
                      <a:pt x="306" y="99"/>
                    </a:lnTo>
                    <a:lnTo>
                      <a:pt x="297" y="107"/>
                    </a:lnTo>
                    <a:lnTo>
                      <a:pt x="280" y="116"/>
                    </a:lnTo>
                    <a:lnTo>
                      <a:pt x="263" y="149"/>
                    </a:lnTo>
                    <a:lnTo>
                      <a:pt x="263" y="182"/>
                    </a:lnTo>
                    <a:lnTo>
                      <a:pt x="272" y="206"/>
                    </a:lnTo>
                    <a:lnTo>
                      <a:pt x="280" y="231"/>
                    </a:lnTo>
                    <a:lnTo>
                      <a:pt x="306" y="256"/>
                    </a:lnTo>
                    <a:lnTo>
                      <a:pt x="306" y="264"/>
                    </a:lnTo>
                    <a:lnTo>
                      <a:pt x="314" y="256"/>
                    </a:lnTo>
                    <a:lnTo>
                      <a:pt x="306" y="239"/>
                    </a:lnTo>
                    <a:lnTo>
                      <a:pt x="297" y="215"/>
                    </a:lnTo>
                    <a:lnTo>
                      <a:pt x="289" y="190"/>
                    </a:lnTo>
                    <a:lnTo>
                      <a:pt x="280" y="165"/>
                    </a:lnTo>
                    <a:lnTo>
                      <a:pt x="289" y="157"/>
                    </a:lnTo>
                    <a:lnTo>
                      <a:pt x="297" y="206"/>
                    </a:lnTo>
                    <a:lnTo>
                      <a:pt x="306" y="231"/>
                    </a:lnTo>
                    <a:lnTo>
                      <a:pt x="323" y="256"/>
                    </a:lnTo>
                    <a:lnTo>
                      <a:pt x="348" y="297"/>
                    </a:lnTo>
                    <a:lnTo>
                      <a:pt x="382" y="330"/>
                    </a:lnTo>
                    <a:lnTo>
                      <a:pt x="450" y="388"/>
                    </a:lnTo>
                    <a:lnTo>
                      <a:pt x="416" y="429"/>
                    </a:lnTo>
                    <a:lnTo>
                      <a:pt x="323" y="346"/>
                    </a:lnTo>
                    <a:lnTo>
                      <a:pt x="280" y="313"/>
                    </a:lnTo>
                    <a:lnTo>
                      <a:pt x="246" y="297"/>
                    </a:lnTo>
                    <a:lnTo>
                      <a:pt x="221" y="289"/>
                    </a:lnTo>
                    <a:lnTo>
                      <a:pt x="170" y="280"/>
                    </a:lnTo>
                    <a:lnTo>
                      <a:pt x="195" y="272"/>
                    </a:lnTo>
                    <a:lnTo>
                      <a:pt x="221" y="280"/>
                    </a:lnTo>
                    <a:lnTo>
                      <a:pt x="272" y="297"/>
                    </a:lnTo>
                    <a:lnTo>
                      <a:pt x="280" y="297"/>
                    </a:lnTo>
                    <a:lnTo>
                      <a:pt x="263" y="280"/>
                    </a:lnTo>
                    <a:lnTo>
                      <a:pt x="246" y="272"/>
                    </a:lnTo>
                    <a:lnTo>
                      <a:pt x="221" y="256"/>
                    </a:lnTo>
                    <a:lnTo>
                      <a:pt x="195" y="256"/>
                    </a:lnTo>
                    <a:lnTo>
                      <a:pt x="161" y="256"/>
                    </a:lnTo>
                    <a:lnTo>
                      <a:pt x="136" y="264"/>
                    </a:lnTo>
                    <a:lnTo>
                      <a:pt x="119" y="289"/>
                    </a:lnTo>
                    <a:lnTo>
                      <a:pt x="110" y="305"/>
                    </a:lnTo>
                    <a:lnTo>
                      <a:pt x="110" y="322"/>
                    </a:lnTo>
                    <a:lnTo>
                      <a:pt x="119" y="338"/>
                    </a:lnTo>
                    <a:lnTo>
                      <a:pt x="136" y="346"/>
                    </a:lnTo>
                    <a:lnTo>
                      <a:pt x="153" y="346"/>
                    </a:lnTo>
                    <a:lnTo>
                      <a:pt x="161" y="338"/>
                    </a:lnTo>
                    <a:lnTo>
                      <a:pt x="170" y="330"/>
                    </a:lnTo>
                    <a:lnTo>
                      <a:pt x="178" y="305"/>
                    </a:lnTo>
                    <a:lnTo>
                      <a:pt x="187" y="313"/>
                    </a:lnTo>
                    <a:lnTo>
                      <a:pt x="195" y="330"/>
                    </a:lnTo>
                    <a:lnTo>
                      <a:pt x="195" y="355"/>
                    </a:lnTo>
                    <a:lnTo>
                      <a:pt x="187" y="371"/>
                    </a:lnTo>
                    <a:lnTo>
                      <a:pt x="178" y="388"/>
                    </a:lnTo>
                    <a:lnTo>
                      <a:pt x="161" y="396"/>
                    </a:lnTo>
                    <a:lnTo>
                      <a:pt x="127" y="404"/>
                    </a:lnTo>
                    <a:lnTo>
                      <a:pt x="110" y="396"/>
                    </a:lnTo>
                    <a:lnTo>
                      <a:pt x="85" y="379"/>
                    </a:lnTo>
                    <a:lnTo>
                      <a:pt x="85" y="371"/>
                    </a:lnTo>
                    <a:lnTo>
                      <a:pt x="85" y="355"/>
                    </a:lnTo>
                    <a:lnTo>
                      <a:pt x="76" y="346"/>
                    </a:lnTo>
                    <a:lnTo>
                      <a:pt x="68" y="346"/>
                    </a:lnTo>
                    <a:lnTo>
                      <a:pt x="68" y="363"/>
                    </a:lnTo>
                    <a:lnTo>
                      <a:pt x="68" y="371"/>
                    </a:lnTo>
                    <a:lnTo>
                      <a:pt x="68" y="388"/>
                    </a:lnTo>
                    <a:lnTo>
                      <a:pt x="68" y="404"/>
                    </a:lnTo>
                    <a:lnTo>
                      <a:pt x="59" y="429"/>
                    </a:lnTo>
                    <a:lnTo>
                      <a:pt x="51" y="437"/>
                    </a:lnTo>
                    <a:lnTo>
                      <a:pt x="34" y="437"/>
                    </a:lnTo>
                    <a:lnTo>
                      <a:pt x="17" y="437"/>
                    </a:lnTo>
                    <a:lnTo>
                      <a:pt x="0" y="429"/>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9" name="Freeform 144"/>
              <p:cNvSpPr>
                <a:spLocks/>
              </p:cNvSpPr>
              <p:nvPr/>
            </p:nvSpPr>
            <p:spPr bwMode="auto">
              <a:xfrm>
                <a:off x="10637" y="15270"/>
                <a:ext cx="8" cy="1"/>
              </a:xfrm>
              <a:custGeom>
                <a:avLst/>
                <a:gdLst>
                  <a:gd name="T0" fmla="*/ 0 w 8"/>
                  <a:gd name="T1" fmla="*/ 0 h 1"/>
                  <a:gd name="T2" fmla="*/ 0 w 8"/>
                  <a:gd name="T3" fmla="*/ 0 h 1"/>
                  <a:gd name="T4" fmla="*/ 8 w 8"/>
                  <a:gd name="T5" fmla="*/ 0 h 1"/>
                  <a:gd name="T6" fmla="*/ 8 w 8"/>
                  <a:gd name="T7" fmla="*/ 0 h 1"/>
                  <a:gd name="T8" fmla="*/ 8 w 8"/>
                  <a:gd name="T9" fmla="*/ 0 h 1"/>
                  <a:gd name="T10" fmla="*/ 0 w 8"/>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1">
                    <a:moveTo>
                      <a:pt x="0" y="0"/>
                    </a:moveTo>
                    <a:lnTo>
                      <a:pt x="0" y="0"/>
                    </a:lnTo>
                    <a:lnTo>
                      <a:pt x="8" y="0"/>
                    </a:lnTo>
                    <a:lnTo>
                      <a:pt x="0" y="0"/>
                    </a:lnTo>
                    <a:close/>
                  </a:path>
                </a:pathLst>
              </a:custGeom>
              <a:solidFill>
                <a:srgbClr val="000000"/>
              </a:solidFill>
              <a:ln w="5080">
                <a:solidFill>
                  <a:srgbClr val="000000"/>
                </a:solidFill>
                <a:round/>
                <a:headEnd/>
                <a:tailEnd/>
              </a:ln>
            </p:spPr>
            <p:txBody>
              <a:bodyPr/>
              <a:lstStyle/>
              <a:p>
                <a:endParaRPr lang="en-US"/>
              </a:p>
            </p:txBody>
          </p:sp>
          <p:sp>
            <p:nvSpPr>
              <p:cNvPr id="6210" name="Freeform 145"/>
              <p:cNvSpPr>
                <a:spLocks/>
              </p:cNvSpPr>
              <p:nvPr/>
            </p:nvSpPr>
            <p:spPr bwMode="auto">
              <a:xfrm>
                <a:off x="10756" y="15196"/>
                <a:ext cx="85" cy="58"/>
              </a:xfrm>
              <a:custGeom>
                <a:avLst/>
                <a:gdLst>
                  <a:gd name="T0" fmla="*/ 0 w 85"/>
                  <a:gd name="T1" fmla="*/ 49 h 58"/>
                  <a:gd name="T2" fmla="*/ 25 w 85"/>
                  <a:gd name="T3" fmla="*/ 41 h 58"/>
                  <a:gd name="T4" fmla="*/ 68 w 85"/>
                  <a:gd name="T5" fmla="*/ 0 h 58"/>
                  <a:gd name="T6" fmla="*/ 76 w 85"/>
                  <a:gd name="T7" fmla="*/ 8 h 58"/>
                  <a:gd name="T8" fmla="*/ 85 w 85"/>
                  <a:gd name="T9" fmla="*/ 16 h 58"/>
                  <a:gd name="T10" fmla="*/ 76 w 85"/>
                  <a:gd name="T11" fmla="*/ 41 h 58"/>
                  <a:gd name="T12" fmla="*/ 68 w 85"/>
                  <a:gd name="T13" fmla="*/ 58 h 58"/>
                  <a:gd name="T14" fmla="*/ 51 w 85"/>
                  <a:gd name="T15" fmla="*/ 58 h 58"/>
                  <a:gd name="T16" fmla="*/ 34 w 85"/>
                  <a:gd name="T17" fmla="*/ 58 h 58"/>
                  <a:gd name="T18" fmla="*/ 0 w 85"/>
                  <a:gd name="T19" fmla="*/ 58 h 58"/>
                  <a:gd name="T20" fmla="*/ 0 w 85"/>
                  <a:gd name="T21" fmla="*/ 49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5" h="58">
                    <a:moveTo>
                      <a:pt x="0" y="49"/>
                    </a:moveTo>
                    <a:lnTo>
                      <a:pt x="25" y="41"/>
                    </a:lnTo>
                    <a:lnTo>
                      <a:pt x="68" y="0"/>
                    </a:lnTo>
                    <a:lnTo>
                      <a:pt x="76" y="8"/>
                    </a:lnTo>
                    <a:lnTo>
                      <a:pt x="85" y="16"/>
                    </a:lnTo>
                    <a:lnTo>
                      <a:pt x="76" y="41"/>
                    </a:lnTo>
                    <a:lnTo>
                      <a:pt x="68" y="58"/>
                    </a:lnTo>
                    <a:lnTo>
                      <a:pt x="51" y="58"/>
                    </a:lnTo>
                    <a:lnTo>
                      <a:pt x="34" y="58"/>
                    </a:lnTo>
                    <a:lnTo>
                      <a:pt x="0" y="58"/>
                    </a:lnTo>
                    <a:lnTo>
                      <a:pt x="0" y="49"/>
                    </a:lnTo>
                    <a:close/>
                  </a:path>
                </a:pathLst>
              </a:custGeom>
              <a:solidFill>
                <a:srgbClr val="000000"/>
              </a:solidFill>
              <a:ln w="5080">
                <a:solidFill>
                  <a:srgbClr val="000000"/>
                </a:solidFill>
                <a:round/>
                <a:headEnd/>
                <a:tailEnd/>
              </a:ln>
            </p:spPr>
            <p:txBody>
              <a:bodyPr/>
              <a:lstStyle/>
              <a:p>
                <a:endParaRPr lang="en-US"/>
              </a:p>
            </p:txBody>
          </p:sp>
          <p:sp>
            <p:nvSpPr>
              <p:cNvPr id="6211" name="Freeform 146"/>
              <p:cNvSpPr>
                <a:spLocks/>
              </p:cNvSpPr>
              <p:nvPr/>
            </p:nvSpPr>
            <p:spPr bwMode="auto">
              <a:xfrm>
                <a:off x="10272" y="15196"/>
                <a:ext cx="8" cy="41"/>
              </a:xfrm>
              <a:custGeom>
                <a:avLst/>
                <a:gdLst>
                  <a:gd name="T0" fmla="*/ 0 w 8"/>
                  <a:gd name="T1" fmla="*/ 0 h 41"/>
                  <a:gd name="T2" fmla="*/ 0 w 8"/>
                  <a:gd name="T3" fmla="*/ 0 h 41"/>
                  <a:gd name="T4" fmla="*/ 8 w 8"/>
                  <a:gd name="T5" fmla="*/ 8 h 41"/>
                  <a:gd name="T6" fmla="*/ 8 w 8"/>
                  <a:gd name="T7" fmla="*/ 16 h 41"/>
                  <a:gd name="T8" fmla="*/ 8 w 8"/>
                  <a:gd name="T9" fmla="*/ 33 h 41"/>
                  <a:gd name="T10" fmla="*/ 0 w 8"/>
                  <a:gd name="T11" fmla="*/ 41 h 41"/>
                  <a:gd name="T12" fmla="*/ 0 w 8"/>
                  <a:gd name="T13" fmla="*/ 0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1">
                    <a:moveTo>
                      <a:pt x="0" y="0"/>
                    </a:moveTo>
                    <a:lnTo>
                      <a:pt x="0" y="0"/>
                    </a:lnTo>
                    <a:lnTo>
                      <a:pt x="8" y="8"/>
                    </a:lnTo>
                    <a:lnTo>
                      <a:pt x="8" y="16"/>
                    </a:lnTo>
                    <a:lnTo>
                      <a:pt x="8" y="33"/>
                    </a:lnTo>
                    <a:lnTo>
                      <a:pt x="0" y="41"/>
                    </a:lnTo>
                    <a:lnTo>
                      <a:pt x="0" y="0"/>
                    </a:lnTo>
                    <a:close/>
                  </a:path>
                </a:pathLst>
              </a:custGeom>
              <a:solidFill>
                <a:srgbClr val="FF9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2" name="Freeform 147"/>
              <p:cNvSpPr>
                <a:spLocks/>
              </p:cNvSpPr>
              <p:nvPr/>
            </p:nvSpPr>
            <p:spPr bwMode="auto">
              <a:xfrm>
                <a:off x="10594" y="15163"/>
                <a:ext cx="94" cy="49"/>
              </a:xfrm>
              <a:custGeom>
                <a:avLst/>
                <a:gdLst>
                  <a:gd name="T0" fmla="*/ 0 w 94"/>
                  <a:gd name="T1" fmla="*/ 41 h 49"/>
                  <a:gd name="T2" fmla="*/ 0 w 94"/>
                  <a:gd name="T3" fmla="*/ 25 h 49"/>
                  <a:gd name="T4" fmla="*/ 9 w 94"/>
                  <a:gd name="T5" fmla="*/ 16 h 49"/>
                  <a:gd name="T6" fmla="*/ 26 w 94"/>
                  <a:gd name="T7" fmla="*/ 0 h 49"/>
                  <a:gd name="T8" fmla="*/ 26 w 94"/>
                  <a:gd name="T9" fmla="*/ 0 h 49"/>
                  <a:gd name="T10" fmla="*/ 43 w 94"/>
                  <a:gd name="T11" fmla="*/ 0 h 49"/>
                  <a:gd name="T12" fmla="*/ 51 w 94"/>
                  <a:gd name="T13" fmla="*/ 8 h 49"/>
                  <a:gd name="T14" fmla="*/ 43 w 94"/>
                  <a:gd name="T15" fmla="*/ 8 h 49"/>
                  <a:gd name="T16" fmla="*/ 26 w 94"/>
                  <a:gd name="T17" fmla="*/ 16 h 49"/>
                  <a:gd name="T18" fmla="*/ 26 w 94"/>
                  <a:gd name="T19" fmla="*/ 25 h 49"/>
                  <a:gd name="T20" fmla="*/ 26 w 94"/>
                  <a:gd name="T21" fmla="*/ 33 h 49"/>
                  <a:gd name="T22" fmla="*/ 43 w 94"/>
                  <a:gd name="T23" fmla="*/ 33 h 49"/>
                  <a:gd name="T24" fmla="*/ 60 w 94"/>
                  <a:gd name="T25" fmla="*/ 25 h 49"/>
                  <a:gd name="T26" fmla="*/ 85 w 94"/>
                  <a:gd name="T27" fmla="*/ 0 h 49"/>
                  <a:gd name="T28" fmla="*/ 94 w 94"/>
                  <a:gd name="T29" fmla="*/ 0 h 49"/>
                  <a:gd name="T30" fmla="*/ 94 w 94"/>
                  <a:gd name="T31" fmla="*/ 8 h 49"/>
                  <a:gd name="T32" fmla="*/ 94 w 94"/>
                  <a:gd name="T33" fmla="*/ 8 h 49"/>
                  <a:gd name="T34" fmla="*/ 85 w 94"/>
                  <a:gd name="T35" fmla="*/ 25 h 49"/>
                  <a:gd name="T36" fmla="*/ 77 w 94"/>
                  <a:gd name="T37" fmla="*/ 41 h 49"/>
                  <a:gd name="T38" fmla="*/ 60 w 94"/>
                  <a:gd name="T39" fmla="*/ 49 h 49"/>
                  <a:gd name="T40" fmla="*/ 43 w 94"/>
                  <a:gd name="T41" fmla="*/ 49 h 49"/>
                  <a:gd name="T42" fmla="*/ 17 w 94"/>
                  <a:gd name="T43" fmla="*/ 49 h 49"/>
                  <a:gd name="T44" fmla="*/ 0 w 94"/>
                  <a:gd name="T45" fmla="*/ 41 h 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4" h="49">
                    <a:moveTo>
                      <a:pt x="0" y="41"/>
                    </a:moveTo>
                    <a:lnTo>
                      <a:pt x="0" y="25"/>
                    </a:lnTo>
                    <a:lnTo>
                      <a:pt x="9" y="16"/>
                    </a:lnTo>
                    <a:lnTo>
                      <a:pt x="26" y="0"/>
                    </a:lnTo>
                    <a:lnTo>
                      <a:pt x="43" y="0"/>
                    </a:lnTo>
                    <a:lnTo>
                      <a:pt x="51" y="8"/>
                    </a:lnTo>
                    <a:lnTo>
                      <a:pt x="43" y="8"/>
                    </a:lnTo>
                    <a:lnTo>
                      <a:pt x="26" y="16"/>
                    </a:lnTo>
                    <a:lnTo>
                      <a:pt x="26" y="25"/>
                    </a:lnTo>
                    <a:lnTo>
                      <a:pt x="26" y="33"/>
                    </a:lnTo>
                    <a:lnTo>
                      <a:pt x="43" y="33"/>
                    </a:lnTo>
                    <a:lnTo>
                      <a:pt x="60" y="25"/>
                    </a:lnTo>
                    <a:lnTo>
                      <a:pt x="85" y="0"/>
                    </a:lnTo>
                    <a:lnTo>
                      <a:pt x="94" y="0"/>
                    </a:lnTo>
                    <a:lnTo>
                      <a:pt x="94" y="8"/>
                    </a:lnTo>
                    <a:lnTo>
                      <a:pt x="85" y="25"/>
                    </a:lnTo>
                    <a:lnTo>
                      <a:pt x="77" y="41"/>
                    </a:lnTo>
                    <a:lnTo>
                      <a:pt x="60" y="49"/>
                    </a:lnTo>
                    <a:lnTo>
                      <a:pt x="43" y="49"/>
                    </a:lnTo>
                    <a:lnTo>
                      <a:pt x="17" y="49"/>
                    </a:lnTo>
                    <a:lnTo>
                      <a:pt x="0" y="41"/>
                    </a:lnTo>
                    <a:close/>
                  </a:path>
                </a:pathLst>
              </a:custGeom>
              <a:solidFill>
                <a:srgbClr val="000000"/>
              </a:solidFill>
              <a:ln w="5080">
                <a:solidFill>
                  <a:srgbClr val="000000"/>
                </a:solidFill>
                <a:round/>
                <a:headEnd/>
                <a:tailEnd/>
              </a:ln>
            </p:spPr>
            <p:txBody>
              <a:bodyPr/>
              <a:lstStyle/>
              <a:p>
                <a:endParaRPr lang="en-US"/>
              </a:p>
            </p:txBody>
          </p:sp>
          <p:sp>
            <p:nvSpPr>
              <p:cNvPr id="6213" name="Freeform 148"/>
              <p:cNvSpPr>
                <a:spLocks/>
              </p:cNvSpPr>
              <p:nvPr/>
            </p:nvSpPr>
            <p:spPr bwMode="auto">
              <a:xfrm>
                <a:off x="10892" y="15188"/>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000000"/>
              </a:solidFill>
              <a:ln w="5080">
                <a:solidFill>
                  <a:srgbClr val="000000"/>
                </a:solidFill>
                <a:round/>
                <a:headEnd/>
                <a:tailEnd/>
              </a:ln>
            </p:spPr>
            <p:txBody>
              <a:bodyPr/>
              <a:lstStyle/>
              <a:p>
                <a:endParaRPr lang="en-US"/>
              </a:p>
            </p:txBody>
          </p:sp>
          <p:sp>
            <p:nvSpPr>
              <p:cNvPr id="6214" name="Freeform 149"/>
              <p:cNvSpPr>
                <a:spLocks/>
              </p:cNvSpPr>
              <p:nvPr/>
            </p:nvSpPr>
            <p:spPr bwMode="auto">
              <a:xfrm>
                <a:off x="10654" y="15105"/>
                <a:ext cx="59" cy="50"/>
              </a:xfrm>
              <a:custGeom>
                <a:avLst/>
                <a:gdLst>
                  <a:gd name="T0" fmla="*/ 0 w 59"/>
                  <a:gd name="T1" fmla="*/ 25 h 50"/>
                  <a:gd name="T2" fmla="*/ 0 w 59"/>
                  <a:gd name="T3" fmla="*/ 17 h 50"/>
                  <a:gd name="T4" fmla="*/ 8 w 59"/>
                  <a:gd name="T5" fmla="*/ 0 h 50"/>
                  <a:gd name="T6" fmla="*/ 17 w 59"/>
                  <a:gd name="T7" fmla="*/ 0 h 50"/>
                  <a:gd name="T8" fmla="*/ 17 w 59"/>
                  <a:gd name="T9" fmla="*/ 9 h 50"/>
                  <a:gd name="T10" fmla="*/ 17 w 59"/>
                  <a:gd name="T11" fmla="*/ 17 h 50"/>
                  <a:gd name="T12" fmla="*/ 17 w 59"/>
                  <a:gd name="T13" fmla="*/ 25 h 50"/>
                  <a:gd name="T14" fmla="*/ 17 w 59"/>
                  <a:gd name="T15" fmla="*/ 33 h 50"/>
                  <a:gd name="T16" fmla="*/ 25 w 59"/>
                  <a:gd name="T17" fmla="*/ 33 h 50"/>
                  <a:gd name="T18" fmla="*/ 34 w 59"/>
                  <a:gd name="T19" fmla="*/ 25 h 50"/>
                  <a:gd name="T20" fmla="*/ 42 w 59"/>
                  <a:gd name="T21" fmla="*/ 17 h 50"/>
                  <a:gd name="T22" fmla="*/ 51 w 59"/>
                  <a:gd name="T23" fmla="*/ 17 h 50"/>
                  <a:gd name="T24" fmla="*/ 59 w 59"/>
                  <a:gd name="T25" fmla="*/ 25 h 50"/>
                  <a:gd name="T26" fmla="*/ 51 w 59"/>
                  <a:gd name="T27" fmla="*/ 33 h 50"/>
                  <a:gd name="T28" fmla="*/ 42 w 59"/>
                  <a:gd name="T29" fmla="*/ 41 h 50"/>
                  <a:gd name="T30" fmla="*/ 17 w 59"/>
                  <a:gd name="T31" fmla="*/ 50 h 50"/>
                  <a:gd name="T32" fmla="*/ 8 w 59"/>
                  <a:gd name="T33" fmla="*/ 50 h 50"/>
                  <a:gd name="T34" fmla="*/ 8 w 59"/>
                  <a:gd name="T35" fmla="*/ 41 h 50"/>
                  <a:gd name="T36" fmla="*/ 0 w 59"/>
                  <a:gd name="T37" fmla="*/ 25 h 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 h="50">
                    <a:moveTo>
                      <a:pt x="0" y="25"/>
                    </a:moveTo>
                    <a:lnTo>
                      <a:pt x="0" y="17"/>
                    </a:lnTo>
                    <a:lnTo>
                      <a:pt x="8" y="0"/>
                    </a:lnTo>
                    <a:lnTo>
                      <a:pt x="17" y="0"/>
                    </a:lnTo>
                    <a:lnTo>
                      <a:pt x="17" y="9"/>
                    </a:lnTo>
                    <a:lnTo>
                      <a:pt x="17" y="17"/>
                    </a:lnTo>
                    <a:lnTo>
                      <a:pt x="17" y="25"/>
                    </a:lnTo>
                    <a:lnTo>
                      <a:pt x="17" y="33"/>
                    </a:lnTo>
                    <a:lnTo>
                      <a:pt x="25" y="33"/>
                    </a:lnTo>
                    <a:lnTo>
                      <a:pt x="34" y="25"/>
                    </a:lnTo>
                    <a:lnTo>
                      <a:pt x="42" y="17"/>
                    </a:lnTo>
                    <a:lnTo>
                      <a:pt x="51" y="17"/>
                    </a:lnTo>
                    <a:lnTo>
                      <a:pt x="59" y="25"/>
                    </a:lnTo>
                    <a:lnTo>
                      <a:pt x="51" y="33"/>
                    </a:lnTo>
                    <a:lnTo>
                      <a:pt x="42" y="41"/>
                    </a:lnTo>
                    <a:lnTo>
                      <a:pt x="17" y="50"/>
                    </a:lnTo>
                    <a:lnTo>
                      <a:pt x="8" y="50"/>
                    </a:lnTo>
                    <a:lnTo>
                      <a:pt x="8" y="41"/>
                    </a:lnTo>
                    <a:lnTo>
                      <a:pt x="0" y="25"/>
                    </a:lnTo>
                    <a:close/>
                  </a:path>
                </a:pathLst>
              </a:custGeom>
              <a:solidFill>
                <a:srgbClr val="000000"/>
              </a:solidFill>
              <a:ln w="5080">
                <a:solidFill>
                  <a:srgbClr val="000000"/>
                </a:solidFill>
                <a:round/>
                <a:headEnd/>
                <a:tailEnd/>
              </a:ln>
            </p:spPr>
            <p:txBody>
              <a:bodyPr/>
              <a:lstStyle/>
              <a:p>
                <a:endParaRPr lang="en-US"/>
              </a:p>
            </p:txBody>
          </p:sp>
          <p:sp>
            <p:nvSpPr>
              <p:cNvPr id="6215" name="Freeform 150"/>
              <p:cNvSpPr>
                <a:spLocks/>
              </p:cNvSpPr>
              <p:nvPr/>
            </p:nvSpPr>
            <p:spPr bwMode="auto">
              <a:xfrm>
                <a:off x="10357" y="15130"/>
                <a:ext cx="25" cy="16"/>
              </a:xfrm>
              <a:custGeom>
                <a:avLst/>
                <a:gdLst>
                  <a:gd name="T0" fmla="*/ 0 w 25"/>
                  <a:gd name="T1" fmla="*/ 8 h 16"/>
                  <a:gd name="T2" fmla="*/ 0 w 25"/>
                  <a:gd name="T3" fmla="*/ 0 h 16"/>
                  <a:gd name="T4" fmla="*/ 8 w 25"/>
                  <a:gd name="T5" fmla="*/ 0 h 16"/>
                  <a:gd name="T6" fmla="*/ 25 w 25"/>
                  <a:gd name="T7" fmla="*/ 0 h 16"/>
                  <a:gd name="T8" fmla="*/ 25 w 25"/>
                  <a:gd name="T9" fmla="*/ 8 h 16"/>
                  <a:gd name="T10" fmla="*/ 17 w 25"/>
                  <a:gd name="T11" fmla="*/ 16 h 16"/>
                  <a:gd name="T12" fmla="*/ 8 w 25"/>
                  <a:gd name="T13" fmla="*/ 16 h 16"/>
                  <a:gd name="T14" fmla="*/ 0 w 25"/>
                  <a:gd name="T15" fmla="*/ 8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 h="16">
                    <a:moveTo>
                      <a:pt x="0" y="8"/>
                    </a:moveTo>
                    <a:lnTo>
                      <a:pt x="0" y="0"/>
                    </a:lnTo>
                    <a:lnTo>
                      <a:pt x="8" y="0"/>
                    </a:lnTo>
                    <a:lnTo>
                      <a:pt x="25" y="0"/>
                    </a:lnTo>
                    <a:lnTo>
                      <a:pt x="25" y="8"/>
                    </a:lnTo>
                    <a:lnTo>
                      <a:pt x="17" y="16"/>
                    </a:lnTo>
                    <a:lnTo>
                      <a:pt x="8" y="16"/>
                    </a:lnTo>
                    <a:lnTo>
                      <a:pt x="0" y="8"/>
                    </a:lnTo>
                    <a:close/>
                  </a:path>
                </a:pathLst>
              </a:custGeom>
              <a:solidFill>
                <a:srgbClr val="FF9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6" name="Freeform 151"/>
              <p:cNvSpPr>
                <a:spLocks/>
              </p:cNvSpPr>
              <p:nvPr/>
            </p:nvSpPr>
            <p:spPr bwMode="auto">
              <a:xfrm>
                <a:off x="10476" y="14042"/>
                <a:ext cx="458" cy="1080"/>
              </a:xfrm>
              <a:custGeom>
                <a:avLst/>
                <a:gdLst>
                  <a:gd name="T0" fmla="*/ 0 w 458"/>
                  <a:gd name="T1" fmla="*/ 1072 h 1080"/>
                  <a:gd name="T2" fmla="*/ 33 w 458"/>
                  <a:gd name="T3" fmla="*/ 1055 h 1080"/>
                  <a:gd name="T4" fmla="*/ 76 w 458"/>
                  <a:gd name="T5" fmla="*/ 1039 h 1080"/>
                  <a:gd name="T6" fmla="*/ 118 w 458"/>
                  <a:gd name="T7" fmla="*/ 1014 h 1080"/>
                  <a:gd name="T8" fmla="*/ 152 w 458"/>
                  <a:gd name="T9" fmla="*/ 989 h 1080"/>
                  <a:gd name="T10" fmla="*/ 186 w 458"/>
                  <a:gd name="T11" fmla="*/ 964 h 1080"/>
                  <a:gd name="T12" fmla="*/ 220 w 458"/>
                  <a:gd name="T13" fmla="*/ 931 h 1080"/>
                  <a:gd name="T14" fmla="*/ 246 w 458"/>
                  <a:gd name="T15" fmla="*/ 890 h 1080"/>
                  <a:gd name="T16" fmla="*/ 263 w 458"/>
                  <a:gd name="T17" fmla="*/ 857 h 1080"/>
                  <a:gd name="T18" fmla="*/ 280 w 458"/>
                  <a:gd name="T19" fmla="*/ 816 h 1080"/>
                  <a:gd name="T20" fmla="*/ 297 w 458"/>
                  <a:gd name="T21" fmla="*/ 750 h 1080"/>
                  <a:gd name="T22" fmla="*/ 305 w 458"/>
                  <a:gd name="T23" fmla="*/ 676 h 1080"/>
                  <a:gd name="T24" fmla="*/ 305 w 458"/>
                  <a:gd name="T25" fmla="*/ 536 h 1080"/>
                  <a:gd name="T26" fmla="*/ 441 w 458"/>
                  <a:gd name="T27" fmla="*/ 536 h 1080"/>
                  <a:gd name="T28" fmla="*/ 450 w 458"/>
                  <a:gd name="T29" fmla="*/ 519 h 1080"/>
                  <a:gd name="T30" fmla="*/ 450 w 458"/>
                  <a:gd name="T31" fmla="*/ 49 h 1080"/>
                  <a:gd name="T32" fmla="*/ 450 w 458"/>
                  <a:gd name="T33" fmla="*/ 0 h 1080"/>
                  <a:gd name="T34" fmla="*/ 458 w 458"/>
                  <a:gd name="T35" fmla="*/ 0 h 1080"/>
                  <a:gd name="T36" fmla="*/ 458 w 458"/>
                  <a:gd name="T37" fmla="*/ 99 h 1080"/>
                  <a:gd name="T38" fmla="*/ 458 w 458"/>
                  <a:gd name="T39" fmla="*/ 544 h 1080"/>
                  <a:gd name="T40" fmla="*/ 390 w 458"/>
                  <a:gd name="T41" fmla="*/ 552 h 1080"/>
                  <a:gd name="T42" fmla="*/ 331 w 458"/>
                  <a:gd name="T43" fmla="*/ 552 h 1080"/>
                  <a:gd name="T44" fmla="*/ 331 w 458"/>
                  <a:gd name="T45" fmla="*/ 560 h 1080"/>
                  <a:gd name="T46" fmla="*/ 331 w 458"/>
                  <a:gd name="T47" fmla="*/ 651 h 1080"/>
                  <a:gd name="T48" fmla="*/ 322 w 458"/>
                  <a:gd name="T49" fmla="*/ 742 h 1080"/>
                  <a:gd name="T50" fmla="*/ 305 w 458"/>
                  <a:gd name="T51" fmla="*/ 791 h 1080"/>
                  <a:gd name="T52" fmla="*/ 288 w 458"/>
                  <a:gd name="T53" fmla="*/ 832 h 1080"/>
                  <a:gd name="T54" fmla="*/ 271 w 458"/>
                  <a:gd name="T55" fmla="*/ 874 h 1080"/>
                  <a:gd name="T56" fmla="*/ 254 w 458"/>
                  <a:gd name="T57" fmla="*/ 915 h 1080"/>
                  <a:gd name="T58" fmla="*/ 203 w 458"/>
                  <a:gd name="T59" fmla="*/ 973 h 1080"/>
                  <a:gd name="T60" fmla="*/ 144 w 458"/>
                  <a:gd name="T61" fmla="*/ 1022 h 1080"/>
                  <a:gd name="T62" fmla="*/ 110 w 458"/>
                  <a:gd name="T63" fmla="*/ 1039 h 1080"/>
                  <a:gd name="T64" fmla="*/ 76 w 458"/>
                  <a:gd name="T65" fmla="*/ 1055 h 1080"/>
                  <a:gd name="T66" fmla="*/ 42 w 458"/>
                  <a:gd name="T67" fmla="*/ 1072 h 1080"/>
                  <a:gd name="T68" fmla="*/ 8 w 458"/>
                  <a:gd name="T69" fmla="*/ 1080 h 1080"/>
                  <a:gd name="T70" fmla="*/ 0 w 458"/>
                  <a:gd name="T71" fmla="*/ 1072 h 10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58" h="1080">
                    <a:moveTo>
                      <a:pt x="0" y="1072"/>
                    </a:moveTo>
                    <a:lnTo>
                      <a:pt x="33" y="1055"/>
                    </a:lnTo>
                    <a:lnTo>
                      <a:pt x="76" y="1039"/>
                    </a:lnTo>
                    <a:lnTo>
                      <a:pt x="118" y="1014"/>
                    </a:lnTo>
                    <a:lnTo>
                      <a:pt x="152" y="989"/>
                    </a:lnTo>
                    <a:lnTo>
                      <a:pt x="186" y="964"/>
                    </a:lnTo>
                    <a:lnTo>
                      <a:pt x="220" y="931"/>
                    </a:lnTo>
                    <a:lnTo>
                      <a:pt x="246" y="890"/>
                    </a:lnTo>
                    <a:lnTo>
                      <a:pt x="263" y="857"/>
                    </a:lnTo>
                    <a:lnTo>
                      <a:pt x="280" y="816"/>
                    </a:lnTo>
                    <a:lnTo>
                      <a:pt x="297" y="750"/>
                    </a:lnTo>
                    <a:lnTo>
                      <a:pt x="305" y="676"/>
                    </a:lnTo>
                    <a:lnTo>
                      <a:pt x="305" y="536"/>
                    </a:lnTo>
                    <a:lnTo>
                      <a:pt x="441" y="536"/>
                    </a:lnTo>
                    <a:lnTo>
                      <a:pt x="450" y="519"/>
                    </a:lnTo>
                    <a:lnTo>
                      <a:pt x="450" y="49"/>
                    </a:lnTo>
                    <a:lnTo>
                      <a:pt x="450" y="0"/>
                    </a:lnTo>
                    <a:lnTo>
                      <a:pt x="458" y="0"/>
                    </a:lnTo>
                    <a:lnTo>
                      <a:pt x="458" y="99"/>
                    </a:lnTo>
                    <a:lnTo>
                      <a:pt x="458" y="544"/>
                    </a:lnTo>
                    <a:lnTo>
                      <a:pt x="390" y="552"/>
                    </a:lnTo>
                    <a:lnTo>
                      <a:pt x="331" y="552"/>
                    </a:lnTo>
                    <a:lnTo>
                      <a:pt x="331" y="560"/>
                    </a:lnTo>
                    <a:lnTo>
                      <a:pt x="331" y="651"/>
                    </a:lnTo>
                    <a:lnTo>
                      <a:pt x="322" y="742"/>
                    </a:lnTo>
                    <a:lnTo>
                      <a:pt x="305" y="791"/>
                    </a:lnTo>
                    <a:lnTo>
                      <a:pt x="288" y="832"/>
                    </a:lnTo>
                    <a:lnTo>
                      <a:pt x="271" y="874"/>
                    </a:lnTo>
                    <a:lnTo>
                      <a:pt x="254" y="915"/>
                    </a:lnTo>
                    <a:lnTo>
                      <a:pt x="203" y="973"/>
                    </a:lnTo>
                    <a:lnTo>
                      <a:pt x="144" y="1022"/>
                    </a:lnTo>
                    <a:lnTo>
                      <a:pt x="110" y="1039"/>
                    </a:lnTo>
                    <a:lnTo>
                      <a:pt x="76" y="1055"/>
                    </a:lnTo>
                    <a:lnTo>
                      <a:pt x="42" y="1072"/>
                    </a:lnTo>
                    <a:lnTo>
                      <a:pt x="8" y="1080"/>
                    </a:lnTo>
                    <a:lnTo>
                      <a:pt x="0" y="1072"/>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7" name="Freeform 152"/>
              <p:cNvSpPr>
                <a:spLocks/>
              </p:cNvSpPr>
              <p:nvPr/>
            </p:nvSpPr>
            <p:spPr bwMode="auto">
              <a:xfrm>
                <a:off x="10331" y="13984"/>
                <a:ext cx="569" cy="1130"/>
              </a:xfrm>
              <a:custGeom>
                <a:avLst/>
                <a:gdLst>
                  <a:gd name="T0" fmla="*/ 0 w 569"/>
                  <a:gd name="T1" fmla="*/ 1097 h 1130"/>
                  <a:gd name="T2" fmla="*/ 0 w 569"/>
                  <a:gd name="T3" fmla="*/ 1088 h 1130"/>
                  <a:gd name="T4" fmla="*/ 51 w 569"/>
                  <a:gd name="T5" fmla="*/ 1088 h 1130"/>
                  <a:gd name="T6" fmla="*/ 102 w 569"/>
                  <a:gd name="T7" fmla="*/ 1072 h 1130"/>
                  <a:gd name="T8" fmla="*/ 153 w 569"/>
                  <a:gd name="T9" fmla="*/ 1055 h 1130"/>
                  <a:gd name="T10" fmla="*/ 204 w 569"/>
                  <a:gd name="T11" fmla="*/ 1039 h 1130"/>
                  <a:gd name="T12" fmla="*/ 246 w 569"/>
                  <a:gd name="T13" fmla="*/ 1006 h 1130"/>
                  <a:gd name="T14" fmla="*/ 289 w 569"/>
                  <a:gd name="T15" fmla="*/ 981 h 1130"/>
                  <a:gd name="T16" fmla="*/ 323 w 569"/>
                  <a:gd name="T17" fmla="*/ 940 h 1130"/>
                  <a:gd name="T18" fmla="*/ 348 w 569"/>
                  <a:gd name="T19" fmla="*/ 890 h 1130"/>
                  <a:gd name="T20" fmla="*/ 365 w 569"/>
                  <a:gd name="T21" fmla="*/ 849 h 1130"/>
                  <a:gd name="T22" fmla="*/ 382 w 569"/>
                  <a:gd name="T23" fmla="*/ 808 h 1130"/>
                  <a:gd name="T24" fmla="*/ 391 w 569"/>
                  <a:gd name="T25" fmla="*/ 717 h 1130"/>
                  <a:gd name="T26" fmla="*/ 391 w 569"/>
                  <a:gd name="T27" fmla="*/ 544 h 1130"/>
                  <a:gd name="T28" fmla="*/ 535 w 569"/>
                  <a:gd name="T29" fmla="*/ 536 h 1130"/>
                  <a:gd name="T30" fmla="*/ 535 w 569"/>
                  <a:gd name="T31" fmla="*/ 536 h 1130"/>
                  <a:gd name="T32" fmla="*/ 535 w 569"/>
                  <a:gd name="T33" fmla="*/ 264 h 1130"/>
                  <a:gd name="T34" fmla="*/ 544 w 569"/>
                  <a:gd name="T35" fmla="*/ 8 h 1130"/>
                  <a:gd name="T36" fmla="*/ 544 w 569"/>
                  <a:gd name="T37" fmla="*/ 0 h 1130"/>
                  <a:gd name="T38" fmla="*/ 552 w 569"/>
                  <a:gd name="T39" fmla="*/ 0 h 1130"/>
                  <a:gd name="T40" fmla="*/ 561 w 569"/>
                  <a:gd name="T41" fmla="*/ 0 h 1130"/>
                  <a:gd name="T42" fmla="*/ 569 w 569"/>
                  <a:gd name="T43" fmla="*/ 16 h 1130"/>
                  <a:gd name="T44" fmla="*/ 569 w 569"/>
                  <a:gd name="T45" fmla="*/ 25 h 1130"/>
                  <a:gd name="T46" fmla="*/ 569 w 569"/>
                  <a:gd name="T47" fmla="*/ 66 h 1130"/>
                  <a:gd name="T48" fmla="*/ 569 w 569"/>
                  <a:gd name="T49" fmla="*/ 569 h 1130"/>
                  <a:gd name="T50" fmla="*/ 569 w 569"/>
                  <a:gd name="T51" fmla="*/ 577 h 1130"/>
                  <a:gd name="T52" fmla="*/ 433 w 569"/>
                  <a:gd name="T53" fmla="*/ 577 h 1130"/>
                  <a:gd name="T54" fmla="*/ 433 w 569"/>
                  <a:gd name="T55" fmla="*/ 585 h 1130"/>
                  <a:gd name="T56" fmla="*/ 433 w 569"/>
                  <a:gd name="T57" fmla="*/ 651 h 1130"/>
                  <a:gd name="T58" fmla="*/ 433 w 569"/>
                  <a:gd name="T59" fmla="*/ 717 h 1130"/>
                  <a:gd name="T60" fmla="*/ 425 w 569"/>
                  <a:gd name="T61" fmla="*/ 783 h 1130"/>
                  <a:gd name="T62" fmla="*/ 408 w 569"/>
                  <a:gd name="T63" fmla="*/ 849 h 1130"/>
                  <a:gd name="T64" fmla="*/ 382 w 569"/>
                  <a:gd name="T65" fmla="*/ 907 h 1130"/>
                  <a:gd name="T66" fmla="*/ 357 w 569"/>
                  <a:gd name="T67" fmla="*/ 965 h 1130"/>
                  <a:gd name="T68" fmla="*/ 306 w 569"/>
                  <a:gd name="T69" fmla="*/ 1014 h 1130"/>
                  <a:gd name="T70" fmla="*/ 280 w 569"/>
                  <a:gd name="T71" fmla="*/ 1039 h 1130"/>
                  <a:gd name="T72" fmla="*/ 255 w 569"/>
                  <a:gd name="T73" fmla="*/ 1055 h 1130"/>
                  <a:gd name="T74" fmla="*/ 221 w 569"/>
                  <a:gd name="T75" fmla="*/ 1072 h 1130"/>
                  <a:gd name="T76" fmla="*/ 195 w 569"/>
                  <a:gd name="T77" fmla="*/ 1088 h 1130"/>
                  <a:gd name="T78" fmla="*/ 128 w 569"/>
                  <a:gd name="T79" fmla="*/ 1113 h 1130"/>
                  <a:gd name="T80" fmla="*/ 9 w 569"/>
                  <a:gd name="T81" fmla="*/ 1130 h 1130"/>
                  <a:gd name="T82" fmla="*/ 0 w 569"/>
                  <a:gd name="T83" fmla="*/ 1097 h 11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69" h="1130">
                    <a:moveTo>
                      <a:pt x="0" y="1097"/>
                    </a:moveTo>
                    <a:lnTo>
                      <a:pt x="0" y="1088"/>
                    </a:lnTo>
                    <a:lnTo>
                      <a:pt x="51" y="1088"/>
                    </a:lnTo>
                    <a:lnTo>
                      <a:pt x="102" y="1072"/>
                    </a:lnTo>
                    <a:lnTo>
                      <a:pt x="153" y="1055"/>
                    </a:lnTo>
                    <a:lnTo>
                      <a:pt x="204" y="1039"/>
                    </a:lnTo>
                    <a:lnTo>
                      <a:pt x="246" y="1006"/>
                    </a:lnTo>
                    <a:lnTo>
                      <a:pt x="289" y="981"/>
                    </a:lnTo>
                    <a:lnTo>
                      <a:pt x="323" y="940"/>
                    </a:lnTo>
                    <a:lnTo>
                      <a:pt x="348" y="890"/>
                    </a:lnTo>
                    <a:lnTo>
                      <a:pt x="365" y="849"/>
                    </a:lnTo>
                    <a:lnTo>
                      <a:pt x="382" y="808"/>
                    </a:lnTo>
                    <a:lnTo>
                      <a:pt x="391" y="717"/>
                    </a:lnTo>
                    <a:lnTo>
                      <a:pt x="391" y="544"/>
                    </a:lnTo>
                    <a:lnTo>
                      <a:pt x="535" y="536"/>
                    </a:lnTo>
                    <a:lnTo>
                      <a:pt x="535" y="264"/>
                    </a:lnTo>
                    <a:lnTo>
                      <a:pt x="544" y="8"/>
                    </a:lnTo>
                    <a:lnTo>
                      <a:pt x="544" y="0"/>
                    </a:lnTo>
                    <a:lnTo>
                      <a:pt x="552" y="0"/>
                    </a:lnTo>
                    <a:lnTo>
                      <a:pt x="561" y="0"/>
                    </a:lnTo>
                    <a:lnTo>
                      <a:pt x="569" y="16"/>
                    </a:lnTo>
                    <a:lnTo>
                      <a:pt x="569" y="25"/>
                    </a:lnTo>
                    <a:lnTo>
                      <a:pt x="569" y="66"/>
                    </a:lnTo>
                    <a:lnTo>
                      <a:pt x="569" y="569"/>
                    </a:lnTo>
                    <a:lnTo>
                      <a:pt x="569" y="577"/>
                    </a:lnTo>
                    <a:lnTo>
                      <a:pt x="433" y="577"/>
                    </a:lnTo>
                    <a:lnTo>
                      <a:pt x="433" y="585"/>
                    </a:lnTo>
                    <a:lnTo>
                      <a:pt x="433" y="651"/>
                    </a:lnTo>
                    <a:lnTo>
                      <a:pt x="433" y="717"/>
                    </a:lnTo>
                    <a:lnTo>
                      <a:pt x="425" y="783"/>
                    </a:lnTo>
                    <a:lnTo>
                      <a:pt x="408" y="849"/>
                    </a:lnTo>
                    <a:lnTo>
                      <a:pt x="382" y="907"/>
                    </a:lnTo>
                    <a:lnTo>
                      <a:pt x="357" y="965"/>
                    </a:lnTo>
                    <a:lnTo>
                      <a:pt x="306" y="1014"/>
                    </a:lnTo>
                    <a:lnTo>
                      <a:pt x="280" y="1039"/>
                    </a:lnTo>
                    <a:lnTo>
                      <a:pt x="255" y="1055"/>
                    </a:lnTo>
                    <a:lnTo>
                      <a:pt x="221" y="1072"/>
                    </a:lnTo>
                    <a:lnTo>
                      <a:pt x="195" y="1088"/>
                    </a:lnTo>
                    <a:lnTo>
                      <a:pt x="128" y="1113"/>
                    </a:lnTo>
                    <a:lnTo>
                      <a:pt x="9" y="1130"/>
                    </a:lnTo>
                    <a:lnTo>
                      <a:pt x="0" y="1097"/>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8" name="Freeform 153"/>
              <p:cNvSpPr>
                <a:spLocks/>
              </p:cNvSpPr>
              <p:nvPr/>
            </p:nvSpPr>
            <p:spPr bwMode="auto">
              <a:xfrm>
                <a:off x="10212" y="15064"/>
                <a:ext cx="34" cy="33"/>
              </a:xfrm>
              <a:custGeom>
                <a:avLst/>
                <a:gdLst>
                  <a:gd name="T0" fmla="*/ 0 w 34"/>
                  <a:gd name="T1" fmla="*/ 17 h 33"/>
                  <a:gd name="T2" fmla="*/ 0 w 34"/>
                  <a:gd name="T3" fmla="*/ 8 h 33"/>
                  <a:gd name="T4" fmla="*/ 0 w 34"/>
                  <a:gd name="T5" fmla="*/ 0 h 33"/>
                  <a:gd name="T6" fmla="*/ 9 w 34"/>
                  <a:gd name="T7" fmla="*/ 0 h 33"/>
                  <a:gd name="T8" fmla="*/ 17 w 34"/>
                  <a:gd name="T9" fmla="*/ 0 h 33"/>
                  <a:gd name="T10" fmla="*/ 34 w 34"/>
                  <a:gd name="T11" fmla="*/ 33 h 33"/>
                  <a:gd name="T12" fmla="*/ 17 w 34"/>
                  <a:gd name="T13" fmla="*/ 33 h 33"/>
                  <a:gd name="T14" fmla="*/ 0 w 34"/>
                  <a:gd name="T15" fmla="*/ 17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 h="33">
                    <a:moveTo>
                      <a:pt x="0" y="17"/>
                    </a:moveTo>
                    <a:lnTo>
                      <a:pt x="0" y="8"/>
                    </a:lnTo>
                    <a:lnTo>
                      <a:pt x="0" y="0"/>
                    </a:lnTo>
                    <a:lnTo>
                      <a:pt x="9" y="0"/>
                    </a:lnTo>
                    <a:lnTo>
                      <a:pt x="17" y="0"/>
                    </a:lnTo>
                    <a:lnTo>
                      <a:pt x="34" y="33"/>
                    </a:lnTo>
                    <a:lnTo>
                      <a:pt x="17" y="33"/>
                    </a:lnTo>
                    <a:lnTo>
                      <a:pt x="0" y="17"/>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9" name="Freeform 154"/>
              <p:cNvSpPr>
                <a:spLocks/>
              </p:cNvSpPr>
              <p:nvPr/>
            </p:nvSpPr>
            <p:spPr bwMode="auto">
              <a:xfrm>
                <a:off x="10059" y="14907"/>
                <a:ext cx="170" cy="174"/>
              </a:xfrm>
              <a:custGeom>
                <a:avLst/>
                <a:gdLst>
                  <a:gd name="T0" fmla="*/ 0 w 170"/>
                  <a:gd name="T1" fmla="*/ 149 h 174"/>
                  <a:gd name="T2" fmla="*/ 26 w 170"/>
                  <a:gd name="T3" fmla="*/ 132 h 174"/>
                  <a:gd name="T4" fmla="*/ 43 w 170"/>
                  <a:gd name="T5" fmla="*/ 132 h 174"/>
                  <a:gd name="T6" fmla="*/ 60 w 170"/>
                  <a:gd name="T7" fmla="*/ 141 h 174"/>
                  <a:gd name="T8" fmla="*/ 77 w 170"/>
                  <a:gd name="T9" fmla="*/ 141 h 174"/>
                  <a:gd name="T10" fmla="*/ 85 w 170"/>
                  <a:gd name="T11" fmla="*/ 141 h 174"/>
                  <a:gd name="T12" fmla="*/ 94 w 170"/>
                  <a:gd name="T13" fmla="*/ 141 h 174"/>
                  <a:gd name="T14" fmla="*/ 102 w 170"/>
                  <a:gd name="T15" fmla="*/ 132 h 174"/>
                  <a:gd name="T16" fmla="*/ 102 w 170"/>
                  <a:gd name="T17" fmla="*/ 132 h 174"/>
                  <a:gd name="T18" fmla="*/ 60 w 170"/>
                  <a:gd name="T19" fmla="*/ 116 h 174"/>
                  <a:gd name="T20" fmla="*/ 51 w 170"/>
                  <a:gd name="T21" fmla="*/ 99 h 174"/>
                  <a:gd name="T22" fmla="*/ 43 w 170"/>
                  <a:gd name="T23" fmla="*/ 83 h 174"/>
                  <a:gd name="T24" fmla="*/ 26 w 170"/>
                  <a:gd name="T25" fmla="*/ 33 h 174"/>
                  <a:gd name="T26" fmla="*/ 51 w 170"/>
                  <a:gd name="T27" fmla="*/ 33 h 174"/>
                  <a:gd name="T28" fmla="*/ 68 w 170"/>
                  <a:gd name="T29" fmla="*/ 42 h 174"/>
                  <a:gd name="T30" fmla="*/ 85 w 170"/>
                  <a:gd name="T31" fmla="*/ 50 h 174"/>
                  <a:gd name="T32" fmla="*/ 102 w 170"/>
                  <a:gd name="T33" fmla="*/ 66 h 174"/>
                  <a:gd name="T34" fmla="*/ 111 w 170"/>
                  <a:gd name="T35" fmla="*/ 75 h 174"/>
                  <a:gd name="T36" fmla="*/ 119 w 170"/>
                  <a:gd name="T37" fmla="*/ 91 h 174"/>
                  <a:gd name="T38" fmla="*/ 119 w 170"/>
                  <a:gd name="T39" fmla="*/ 99 h 174"/>
                  <a:gd name="T40" fmla="*/ 128 w 170"/>
                  <a:gd name="T41" fmla="*/ 108 h 174"/>
                  <a:gd name="T42" fmla="*/ 136 w 170"/>
                  <a:gd name="T43" fmla="*/ 108 h 174"/>
                  <a:gd name="T44" fmla="*/ 128 w 170"/>
                  <a:gd name="T45" fmla="*/ 75 h 174"/>
                  <a:gd name="T46" fmla="*/ 128 w 170"/>
                  <a:gd name="T47" fmla="*/ 50 h 174"/>
                  <a:gd name="T48" fmla="*/ 136 w 170"/>
                  <a:gd name="T49" fmla="*/ 17 h 174"/>
                  <a:gd name="T50" fmla="*/ 153 w 170"/>
                  <a:gd name="T51" fmla="*/ 0 h 174"/>
                  <a:gd name="T52" fmla="*/ 162 w 170"/>
                  <a:gd name="T53" fmla="*/ 9 h 174"/>
                  <a:gd name="T54" fmla="*/ 170 w 170"/>
                  <a:gd name="T55" fmla="*/ 25 h 174"/>
                  <a:gd name="T56" fmla="*/ 170 w 170"/>
                  <a:gd name="T57" fmla="*/ 50 h 174"/>
                  <a:gd name="T58" fmla="*/ 162 w 170"/>
                  <a:gd name="T59" fmla="*/ 108 h 174"/>
                  <a:gd name="T60" fmla="*/ 162 w 170"/>
                  <a:gd name="T61" fmla="*/ 124 h 174"/>
                  <a:gd name="T62" fmla="*/ 153 w 170"/>
                  <a:gd name="T63" fmla="*/ 141 h 174"/>
                  <a:gd name="T64" fmla="*/ 145 w 170"/>
                  <a:gd name="T65" fmla="*/ 141 h 174"/>
                  <a:gd name="T66" fmla="*/ 136 w 170"/>
                  <a:gd name="T67" fmla="*/ 141 h 174"/>
                  <a:gd name="T68" fmla="*/ 128 w 170"/>
                  <a:gd name="T69" fmla="*/ 141 h 174"/>
                  <a:gd name="T70" fmla="*/ 128 w 170"/>
                  <a:gd name="T71" fmla="*/ 157 h 174"/>
                  <a:gd name="T72" fmla="*/ 128 w 170"/>
                  <a:gd name="T73" fmla="*/ 165 h 174"/>
                  <a:gd name="T74" fmla="*/ 77 w 170"/>
                  <a:gd name="T75" fmla="*/ 174 h 174"/>
                  <a:gd name="T76" fmla="*/ 60 w 170"/>
                  <a:gd name="T77" fmla="*/ 174 h 174"/>
                  <a:gd name="T78" fmla="*/ 34 w 170"/>
                  <a:gd name="T79" fmla="*/ 174 h 174"/>
                  <a:gd name="T80" fmla="*/ 0 w 170"/>
                  <a:gd name="T81" fmla="*/ 149 h 17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70" h="174">
                    <a:moveTo>
                      <a:pt x="0" y="149"/>
                    </a:moveTo>
                    <a:lnTo>
                      <a:pt x="26" y="132"/>
                    </a:lnTo>
                    <a:lnTo>
                      <a:pt x="43" y="132"/>
                    </a:lnTo>
                    <a:lnTo>
                      <a:pt x="60" y="141"/>
                    </a:lnTo>
                    <a:lnTo>
                      <a:pt x="77" y="141"/>
                    </a:lnTo>
                    <a:lnTo>
                      <a:pt x="85" y="141"/>
                    </a:lnTo>
                    <a:lnTo>
                      <a:pt x="94" y="141"/>
                    </a:lnTo>
                    <a:lnTo>
                      <a:pt x="102" y="132"/>
                    </a:lnTo>
                    <a:lnTo>
                      <a:pt x="60" y="116"/>
                    </a:lnTo>
                    <a:lnTo>
                      <a:pt x="51" y="99"/>
                    </a:lnTo>
                    <a:lnTo>
                      <a:pt x="43" y="83"/>
                    </a:lnTo>
                    <a:lnTo>
                      <a:pt x="26" y="33"/>
                    </a:lnTo>
                    <a:lnTo>
                      <a:pt x="51" y="33"/>
                    </a:lnTo>
                    <a:lnTo>
                      <a:pt x="68" y="42"/>
                    </a:lnTo>
                    <a:lnTo>
                      <a:pt x="85" y="50"/>
                    </a:lnTo>
                    <a:lnTo>
                      <a:pt x="102" y="66"/>
                    </a:lnTo>
                    <a:lnTo>
                      <a:pt x="111" y="75"/>
                    </a:lnTo>
                    <a:lnTo>
                      <a:pt x="119" y="91"/>
                    </a:lnTo>
                    <a:lnTo>
                      <a:pt x="119" y="99"/>
                    </a:lnTo>
                    <a:lnTo>
                      <a:pt x="128" y="108"/>
                    </a:lnTo>
                    <a:lnTo>
                      <a:pt x="136" y="108"/>
                    </a:lnTo>
                    <a:lnTo>
                      <a:pt x="128" y="75"/>
                    </a:lnTo>
                    <a:lnTo>
                      <a:pt x="128" y="50"/>
                    </a:lnTo>
                    <a:lnTo>
                      <a:pt x="136" y="17"/>
                    </a:lnTo>
                    <a:lnTo>
                      <a:pt x="153" y="0"/>
                    </a:lnTo>
                    <a:lnTo>
                      <a:pt x="162" y="9"/>
                    </a:lnTo>
                    <a:lnTo>
                      <a:pt x="170" y="25"/>
                    </a:lnTo>
                    <a:lnTo>
                      <a:pt x="170" y="50"/>
                    </a:lnTo>
                    <a:lnTo>
                      <a:pt x="162" y="108"/>
                    </a:lnTo>
                    <a:lnTo>
                      <a:pt x="162" y="124"/>
                    </a:lnTo>
                    <a:lnTo>
                      <a:pt x="153" y="141"/>
                    </a:lnTo>
                    <a:lnTo>
                      <a:pt x="145" y="141"/>
                    </a:lnTo>
                    <a:lnTo>
                      <a:pt x="136" y="141"/>
                    </a:lnTo>
                    <a:lnTo>
                      <a:pt x="128" y="141"/>
                    </a:lnTo>
                    <a:lnTo>
                      <a:pt x="128" y="157"/>
                    </a:lnTo>
                    <a:lnTo>
                      <a:pt x="128" y="165"/>
                    </a:lnTo>
                    <a:lnTo>
                      <a:pt x="77" y="174"/>
                    </a:lnTo>
                    <a:lnTo>
                      <a:pt x="60" y="174"/>
                    </a:lnTo>
                    <a:lnTo>
                      <a:pt x="34" y="174"/>
                    </a:lnTo>
                    <a:lnTo>
                      <a:pt x="0" y="149"/>
                    </a:lnTo>
                    <a:close/>
                  </a:path>
                </a:pathLst>
              </a:custGeom>
              <a:solidFill>
                <a:srgbClr val="F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0" name="Freeform 155"/>
              <p:cNvSpPr>
                <a:spLocks/>
              </p:cNvSpPr>
              <p:nvPr/>
            </p:nvSpPr>
            <p:spPr bwMode="auto">
              <a:xfrm>
                <a:off x="10764" y="14973"/>
                <a:ext cx="77" cy="75"/>
              </a:xfrm>
              <a:custGeom>
                <a:avLst/>
                <a:gdLst>
                  <a:gd name="T0" fmla="*/ 17 w 77"/>
                  <a:gd name="T1" fmla="*/ 50 h 75"/>
                  <a:gd name="T2" fmla="*/ 0 w 77"/>
                  <a:gd name="T3" fmla="*/ 25 h 75"/>
                  <a:gd name="T4" fmla="*/ 0 w 77"/>
                  <a:gd name="T5" fmla="*/ 9 h 75"/>
                  <a:gd name="T6" fmla="*/ 17 w 77"/>
                  <a:gd name="T7" fmla="*/ 0 h 75"/>
                  <a:gd name="T8" fmla="*/ 26 w 77"/>
                  <a:gd name="T9" fmla="*/ 9 h 75"/>
                  <a:gd name="T10" fmla="*/ 51 w 77"/>
                  <a:gd name="T11" fmla="*/ 25 h 75"/>
                  <a:gd name="T12" fmla="*/ 77 w 77"/>
                  <a:gd name="T13" fmla="*/ 75 h 75"/>
                  <a:gd name="T14" fmla="*/ 77 w 77"/>
                  <a:gd name="T15" fmla="*/ 75 h 75"/>
                  <a:gd name="T16" fmla="*/ 51 w 77"/>
                  <a:gd name="T17" fmla="*/ 58 h 75"/>
                  <a:gd name="T18" fmla="*/ 17 w 77"/>
                  <a:gd name="T19" fmla="*/ 50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 h="75">
                    <a:moveTo>
                      <a:pt x="17" y="50"/>
                    </a:moveTo>
                    <a:lnTo>
                      <a:pt x="0" y="25"/>
                    </a:lnTo>
                    <a:lnTo>
                      <a:pt x="0" y="9"/>
                    </a:lnTo>
                    <a:lnTo>
                      <a:pt x="17" y="0"/>
                    </a:lnTo>
                    <a:lnTo>
                      <a:pt x="26" y="9"/>
                    </a:lnTo>
                    <a:lnTo>
                      <a:pt x="51" y="25"/>
                    </a:lnTo>
                    <a:lnTo>
                      <a:pt x="77" y="75"/>
                    </a:lnTo>
                    <a:lnTo>
                      <a:pt x="51" y="58"/>
                    </a:lnTo>
                    <a:lnTo>
                      <a:pt x="17" y="50"/>
                    </a:lnTo>
                    <a:close/>
                  </a:path>
                </a:pathLst>
              </a:custGeom>
              <a:solidFill>
                <a:srgbClr val="FF9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1" name="Freeform 156"/>
              <p:cNvSpPr>
                <a:spLocks/>
              </p:cNvSpPr>
              <p:nvPr/>
            </p:nvSpPr>
            <p:spPr bwMode="auto">
              <a:xfrm>
                <a:off x="10425" y="14949"/>
                <a:ext cx="34" cy="33"/>
              </a:xfrm>
              <a:custGeom>
                <a:avLst/>
                <a:gdLst>
                  <a:gd name="T0" fmla="*/ 0 w 34"/>
                  <a:gd name="T1" fmla="*/ 8 h 33"/>
                  <a:gd name="T2" fmla="*/ 8 w 34"/>
                  <a:gd name="T3" fmla="*/ 0 h 33"/>
                  <a:gd name="T4" fmla="*/ 17 w 34"/>
                  <a:gd name="T5" fmla="*/ 0 h 33"/>
                  <a:gd name="T6" fmla="*/ 34 w 34"/>
                  <a:gd name="T7" fmla="*/ 24 h 33"/>
                  <a:gd name="T8" fmla="*/ 25 w 34"/>
                  <a:gd name="T9" fmla="*/ 33 h 33"/>
                  <a:gd name="T10" fmla="*/ 8 w 34"/>
                  <a:gd name="T11" fmla="*/ 33 h 33"/>
                  <a:gd name="T12" fmla="*/ 0 w 34"/>
                  <a:gd name="T13" fmla="*/ 8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33">
                    <a:moveTo>
                      <a:pt x="0" y="8"/>
                    </a:moveTo>
                    <a:lnTo>
                      <a:pt x="8" y="0"/>
                    </a:lnTo>
                    <a:lnTo>
                      <a:pt x="17" y="0"/>
                    </a:lnTo>
                    <a:lnTo>
                      <a:pt x="34" y="24"/>
                    </a:lnTo>
                    <a:lnTo>
                      <a:pt x="25" y="33"/>
                    </a:lnTo>
                    <a:lnTo>
                      <a:pt x="8" y="33"/>
                    </a:lnTo>
                    <a:lnTo>
                      <a:pt x="0" y="8"/>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2" name="Freeform 157"/>
              <p:cNvSpPr>
                <a:spLocks/>
              </p:cNvSpPr>
              <p:nvPr/>
            </p:nvSpPr>
            <p:spPr bwMode="auto">
              <a:xfrm>
                <a:off x="10756" y="14462"/>
                <a:ext cx="34" cy="25"/>
              </a:xfrm>
              <a:custGeom>
                <a:avLst/>
                <a:gdLst>
                  <a:gd name="T0" fmla="*/ 0 w 34"/>
                  <a:gd name="T1" fmla="*/ 25 h 25"/>
                  <a:gd name="T2" fmla="*/ 8 w 34"/>
                  <a:gd name="T3" fmla="*/ 8 h 25"/>
                  <a:gd name="T4" fmla="*/ 17 w 34"/>
                  <a:gd name="T5" fmla="*/ 0 h 25"/>
                  <a:gd name="T6" fmla="*/ 25 w 34"/>
                  <a:gd name="T7" fmla="*/ 8 h 25"/>
                  <a:gd name="T8" fmla="*/ 34 w 34"/>
                  <a:gd name="T9" fmla="*/ 17 h 25"/>
                  <a:gd name="T10" fmla="*/ 25 w 34"/>
                  <a:gd name="T11" fmla="*/ 25 h 25"/>
                  <a:gd name="T12" fmla="*/ 17 w 34"/>
                  <a:gd name="T13" fmla="*/ 25 h 25"/>
                  <a:gd name="T14" fmla="*/ 8 w 34"/>
                  <a:gd name="T15" fmla="*/ 25 h 25"/>
                  <a:gd name="T16" fmla="*/ 0 w 34"/>
                  <a:gd name="T17" fmla="*/ 25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25">
                    <a:moveTo>
                      <a:pt x="0" y="25"/>
                    </a:moveTo>
                    <a:lnTo>
                      <a:pt x="8" y="8"/>
                    </a:lnTo>
                    <a:lnTo>
                      <a:pt x="17" y="0"/>
                    </a:lnTo>
                    <a:lnTo>
                      <a:pt x="25" y="8"/>
                    </a:lnTo>
                    <a:lnTo>
                      <a:pt x="34" y="17"/>
                    </a:lnTo>
                    <a:lnTo>
                      <a:pt x="25" y="25"/>
                    </a:lnTo>
                    <a:lnTo>
                      <a:pt x="17" y="25"/>
                    </a:lnTo>
                    <a:lnTo>
                      <a:pt x="8" y="25"/>
                    </a:lnTo>
                    <a:lnTo>
                      <a:pt x="0" y="25"/>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3" name="Freeform 158"/>
              <p:cNvSpPr>
                <a:spLocks/>
              </p:cNvSpPr>
              <p:nvPr/>
            </p:nvSpPr>
            <p:spPr bwMode="auto">
              <a:xfrm>
                <a:off x="10722" y="14380"/>
                <a:ext cx="110" cy="57"/>
              </a:xfrm>
              <a:custGeom>
                <a:avLst/>
                <a:gdLst>
                  <a:gd name="T0" fmla="*/ 0 w 110"/>
                  <a:gd name="T1" fmla="*/ 0 h 57"/>
                  <a:gd name="T2" fmla="*/ 17 w 110"/>
                  <a:gd name="T3" fmla="*/ 8 h 57"/>
                  <a:gd name="T4" fmla="*/ 34 w 110"/>
                  <a:gd name="T5" fmla="*/ 16 h 57"/>
                  <a:gd name="T6" fmla="*/ 59 w 110"/>
                  <a:gd name="T7" fmla="*/ 33 h 57"/>
                  <a:gd name="T8" fmla="*/ 76 w 110"/>
                  <a:gd name="T9" fmla="*/ 16 h 57"/>
                  <a:gd name="T10" fmla="*/ 85 w 110"/>
                  <a:gd name="T11" fmla="*/ 8 h 57"/>
                  <a:gd name="T12" fmla="*/ 93 w 110"/>
                  <a:gd name="T13" fmla="*/ 0 h 57"/>
                  <a:gd name="T14" fmla="*/ 110 w 110"/>
                  <a:gd name="T15" fmla="*/ 0 h 57"/>
                  <a:gd name="T16" fmla="*/ 93 w 110"/>
                  <a:gd name="T17" fmla="*/ 16 h 57"/>
                  <a:gd name="T18" fmla="*/ 85 w 110"/>
                  <a:gd name="T19" fmla="*/ 41 h 57"/>
                  <a:gd name="T20" fmla="*/ 68 w 110"/>
                  <a:gd name="T21" fmla="*/ 57 h 57"/>
                  <a:gd name="T22" fmla="*/ 59 w 110"/>
                  <a:gd name="T23" fmla="*/ 57 h 57"/>
                  <a:gd name="T24" fmla="*/ 42 w 110"/>
                  <a:gd name="T25" fmla="*/ 57 h 57"/>
                  <a:gd name="T26" fmla="*/ 17 w 110"/>
                  <a:gd name="T27" fmla="*/ 33 h 57"/>
                  <a:gd name="T28" fmla="*/ 0 w 110"/>
                  <a:gd name="T29" fmla="*/ 0 h 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0" h="57">
                    <a:moveTo>
                      <a:pt x="0" y="0"/>
                    </a:moveTo>
                    <a:lnTo>
                      <a:pt x="17" y="8"/>
                    </a:lnTo>
                    <a:lnTo>
                      <a:pt x="34" y="16"/>
                    </a:lnTo>
                    <a:lnTo>
                      <a:pt x="59" y="33"/>
                    </a:lnTo>
                    <a:lnTo>
                      <a:pt x="76" y="16"/>
                    </a:lnTo>
                    <a:lnTo>
                      <a:pt x="85" y="8"/>
                    </a:lnTo>
                    <a:lnTo>
                      <a:pt x="93" y="0"/>
                    </a:lnTo>
                    <a:lnTo>
                      <a:pt x="110" y="0"/>
                    </a:lnTo>
                    <a:lnTo>
                      <a:pt x="93" y="16"/>
                    </a:lnTo>
                    <a:lnTo>
                      <a:pt x="85" y="41"/>
                    </a:lnTo>
                    <a:lnTo>
                      <a:pt x="68" y="57"/>
                    </a:lnTo>
                    <a:lnTo>
                      <a:pt x="59" y="57"/>
                    </a:lnTo>
                    <a:lnTo>
                      <a:pt x="42" y="57"/>
                    </a:lnTo>
                    <a:lnTo>
                      <a:pt x="17" y="33"/>
                    </a:lnTo>
                    <a:lnTo>
                      <a:pt x="0"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4" name="Freeform 159"/>
              <p:cNvSpPr>
                <a:spLocks/>
              </p:cNvSpPr>
              <p:nvPr/>
            </p:nvSpPr>
            <p:spPr bwMode="auto">
              <a:xfrm>
                <a:off x="10756" y="14347"/>
                <a:ext cx="42" cy="41"/>
              </a:xfrm>
              <a:custGeom>
                <a:avLst/>
                <a:gdLst>
                  <a:gd name="T0" fmla="*/ 0 w 42"/>
                  <a:gd name="T1" fmla="*/ 24 h 41"/>
                  <a:gd name="T2" fmla="*/ 8 w 42"/>
                  <a:gd name="T3" fmla="*/ 8 h 41"/>
                  <a:gd name="T4" fmla="*/ 17 w 42"/>
                  <a:gd name="T5" fmla="*/ 0 h 41"/>
                  <a:gd name="T6" fmla="*/ 25 w 42"/>
                  <a:gd name="T7" fmla="*/ 8 h 41"/>
                  <a:gd name="T8" fmla="*/ 42 w 42"/>
                  <a:gd name="T9" fmla="*/ 16 h 41"/>
                  <a:gd name="T10" fmla="*/ 34 w 42"/>
                  <a:gd name="T11" fmla="*/ 24 h 41"/>
                  <a:gd name="T12" fmla="*/ 34 w 42"/>
                  <a:gd name="T13" fmla="*/ 33 h 41"/>
                  <a:gd name="T14" fmla="*/ 17 w 42"/>
                  <a:gd name="T15" fmla="*/ 41 h 41"/>
                  <a:gd name="T16" fmla="*/ 8 w 42"/>
                  <a:gd name="T17" fmla="*/ 33 h 41"/>
                  <a:gd name="T18" fmla="*/ 8 w 42"/>
                  <a:gd name="T19" fmla="*/ 33 h 41"/>
                  <a:gd name="T20" fmla="*/ 0 w 42"/>
                  <a:gd name="T21" fmla="*/ 24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 h="41">
                    <a:moveTo>
                      <a:pt x="0" y="24"/>
                    </a:moveTo>
                    <a:lnTo>
                      <a:pt x="8" y="8"/>
                    </a:lnTo>
                    <a:lnTo>
                      <a:pt x="17" y="0"/>
                    </a:lnTo>
                    <a:lnTo>
                      <a:pt x="25" y="8"/>
                    </a:lnTo>
                    <a:lnTo>
                      <a:pt x="42" y="16"/>
                    </a:lnTo>
                    <a:lnTo>
                      <a:pt x="34" y="24"/>
                    </a:lnTo>
                    <a:lnTo>
                      <a:pt x="34" y="33"/>
                    </a:lnTo>
                    <a:lnTo>
                      <a:pt x="17" y="41"/>
                    </a:lnTo>
                    <a:lnTo>
                      <a:pt x="8" y="33"/>
                    </a:lnTo>
                    <a:lnTo>
                      <a:pt x="0" y="24"/>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5" name="Freeform 160"/>
              <p:cNvSpPr>
                <a:spLocks/>
              </p:cNvSpPr>
              <p:nvPr/>
            </p:nvSpPr>
            <p:spPr bwMode="auto">
              <a:xfrm>
                <a:off x="10730" y="14330"/>
                <a:ext cx="26" cy="33"/>
              </a:xfrm>
              <a:custGeom>
                <a:avLst/>
                <a:gdLst>
                  <a:gd name="T0" fmla="*/ 0 w 26"/>
                  <a:gd name="T1" fmla="*/ 25 h 33"/>
                  <a:gd name="T2" fmla="*/ 9 w 26"/>
                  <a:gd name="T3" fmla="*/ 8 h 33"/>
                  <a:gd name="T4" fmla="*/ 17 w 26"/>
                  <a:gd name="T5" fmla="*/ 0 h 33"/>
                  <a:gd name="T6" fmla="*/ 26 w 26"/>
                  <a:gd name="T7" fmla="*/ 0 h 33"/>
                  <a:gd name="T8" fmla="*/ 26 w 26"/>
                  <a:gd name="T9" fmla="*/ 8 h 33"/>
                  <a:gd name="T10" fmla="*/ 26 w 26"/>
                  <a:gd name="T11" fmla="*/ 17 h 33"/>
                  <a:gd name="T12" fmla="*/ 9 w 26"/>
                  <a:gd name="T13" fmla="*/ 33 h 33"/>
                  <a:gd name="T14" fmla="*/ 0 w 26"/>
                  <a:gd name="T15" fmla="*/ 25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33">
                    <a:moveTo>
                      <a:pt x="0" y="25"/>
                    </a:moveTo>
                    <a:lnTo>
                      <a:pt x="9" y="8"/>
                    </a:lnTo>
                    <a:lnTo>
                      <a:pt x="17" y="0"/>
                    </a:lnTo>
                    <a:lnTo>
                      <a:pt x="26" y="0"/>
                    </a:lnTo>
                    <a:lnTo>
                      <a:pt x="26" y="8"/>
                    </a:lnTo>
                    <a:lnTo>
                      <a:pt x="26" y="17"/>
                    </a:lnTo>
                    <a:lnTo>
                      <a:pt x="9" y="33"/>
                    </a:lnTo>
                    <a:lnTo>
                      <a:pt x="0" y="25"/>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6" name="Freeform 161"/>
              <p:cNvSpPr>
                <a:spLocks/>
              </p:cNvSpPr>
              <p:nvPr/>
            </p:nvSpPr>
            <p:spPr bwMode="auto">
              <a:xfrm>
                <a:off x="10790" y="14322"/>
                <a:ext cx="25" cy="33"/>
              </a:xfrm>
              <a:custGeom>
                <a:avLst/>
                <a:gdLst>
                  <a:gd name="T0" fmla="*/ 8 w 25"/>
                  <a:gd name="T1" fmla="*/ 0 h 33"/>
                  <a:gd name="T2" fmla="*/ 8 w 25"/>
                  <a:gd name="T3" fmla="*/ 0 h 33"/>
                  <a:gd name="T4" fmla="*/ 17 w 25"/>
                  <a:gd name="T5" fmla="*/ 16 h 33"/>
                  <a:gd name="T6" fmla="*/ 25 w 25"/>
                  <a:gd name="T7" fmla="*/ 33 h 33"/>
                  <a:gd name="T8" fmla="*/ 17 w 25"/>
                  <a:gd name="T9" fmla="*/ 33 h 33"/>
                  <a:gd name="T10" fmla="*/ 8 w 25"/>
                  <a:gd name="T11" fmla="*/ 16 h 33"/>
                  <a:gd name="T12" fmla="*/ 0 w 25"/>
                  <a:gd name="T13" fmla="*/ 8 h 33"/>
                  <a:gd name="T14" fmla="*/ 8 w 25"/>
                  <a:gd name="T15" fmla="*/ 0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 h="33">
                    <a:moveTo>
                      <a:pt x="8" y="0"/>
                    </a:moveTo>
                    <a:lnTo>
                      <a:pt x="8" y="0"/>
                    </a:lnTo>
                    <a:lnTo>
                      <a:pt x="17" y="16"/>
                    </a:lnTo>
                    <a:lnTo>
                      <a:pt x="25" y="33"/>
                    </a:lnTo>
                    <a:lnTo>
                      <a:pt x="17" y="33"/>
                    </a:lnTo>
                    <a:lnTo>
                      <a:pt x="8" y="16"/>
                    </a:lnTo>
                    <a:lnTo>
                      <a:pt x="0" y="8"/>
                    </a:lnTo>
                    <a:lnTo>
                      <a:pt x="8" y="0"/>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7" name="Freeform 162"/>
              <p:cNvSpPr>
                <a:spLocks/>
              </p:cNvSpPr>
              <p:nvPr/>
            </p:nvSpPr>
            <p:spPr bwMode="auto">
              <a:xfrm>
                <a:off x="10764" y="14289"/>
                <a:ext cx="17" cy="25"/>
              </a:xfrm>
              <a:custGeom>
                <a:avLst/>
                <a:gdLst>
                  <a:gd name="T0" fmla="*/ 0 w 17"/>
                  <a:gd name="T1" fmla="*/ 16 h 25"/>
                  <a:gd name="T2" fmla="*/ 0 w 17"/>
                  <a:gd name="T3" fmla="*/ 8 h 25"/>
                  <a:gd name="T4" fmla="*/ 9 w 17"/>
                  <a:gd name="T5" fmla="*/ 0 h 25"/>
                  <a:gd name="T6" fmla="*/ 17 w 17"/>
                  <a:gd name="T7" fmla="*/ 8 h 25"/>
                  <a:gd name="T8" fmla="*/ 17 w 17"/>
                  <a:gd name="T9" fmla="*/ 16 h 25"/>
                  <a:gd name="T10" fmla="*/ 9 w 17"/>
                  <a:gd name="T11" fmla="*/ 25 h 25"/>
                  <a:gd name="T12" fmla="*/ 0 w 17"/>
                  <a:gd name="T13" fmla="*/ 25 h 25"/>
                  <a:gd name="T14" fmla="*/ 0 w 17"/>
                  <a:gd name="T15" fmla="*/ 16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25">
                    <a:moveTo>
                      <a:pt x="0" y="16"/>
                    </a:moveTo>
                    <a:lnTo>
                      <a:pt x="0" y="8"/>
                    </a:lnTo>
                    <a:lnTo>
                      <a:pt x="9" y="0"/>
                    </a:lnTo>
                    <a:lnTo>
                      <a:pt x="17" y="8"/>
                    </a:lnTo>
                    <a:lnTo>
                      <a:pt x="17" y="16"/>
                    </a:lnTo>
                    <a:lnTo>
                      <a:pt x="9" y="25"/>
                    </a:lnTo>
                    <a:lnTo>
                      <a:pt x="0" y="25"/>
                    </a:lnTo>
                    <a:lnTo>
                      <a:pt x="0" y="16"/>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8" name="Freeform 163"/>
              <p:cNvSpPr>
                <a:spLocks/>
              </p:cNvSpPr>
              <p:nvPr/>
            </p:nvSpPr>
            <p:spPr bwMode="auto">
              <a:xfrm>
                <a:off x="10756" y="14248"/>
                <a:ext cx="25" cy="16"/>
              </a:xfrm>
              <a:custGeom>
                <a:avLst/>
                <a:gdLst>
                  <a:gd name="T0" fmla="*/ 0 w 25"/>
                  <a:gd name="T1" fmla="*/ 8 h 16"/>
                  <a:gd name="T2" fmla="*/ 8 w 25"/>
                  <a:gd name="T3" fmla="*/ 0 h 16"/>
                  <a:gd name="T4" fmla="*/ 17 w 25"/>
                  <a:gd name="T5" fmla="*/ 0 h 16"/>
                  <a:gd name="T6" fmla="*/ 25 w 25"/>
                  <a:gd name="T7" fmla="*/ 8 h 16"/>
                  <a:gd name="T8" fmla="*/ 17 w 25"/>
                  <a:gd name="T9" fmla="*/ 16 h 16"/>
                  <a:gd name="T10" fmla="*/ 8 w 25"/>
                  <a:gd name="T11" fmla="*/ 16 h 16"/>
                  <a:gd name="T12" fmla="*/ 0 w 25"/>
                  <a:gd name="T13" fmla="*/ 8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16">
                    <a:moveTo>
                      <a:pt x="0" y="8"/>
                    </a:moveTo>
                    <a:lnTo>
                      <a:pt x="8" y="0"/>
                    </a:lnTo>
                    <a:lnTo>
                      <a:pt x="17" y="0"/>
                    </a:lnTo>
                    <a:lnTo>
                      <a:pt x="25" y="8"/>
                    </a:lnTo>
                    <a:lnTo>
                      <a:pt x="17" y="16"/>
                    </a:lnTo>
                    <a:lnTo>
                      <a:pt x="8" y="16"/>
                    </a:lnTo>
                    <a:lnTo>
                      <a:pt x="0" y="8"/>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9" name="Freeform 164"/>
              <p:cNvSpPr>
                <a:spLocks/>
              </p:cNvSpPr>
              <p:nvPr/>
            </p:nvSpPr>
            <p:spPr bwMode="auto">
              <a:xfrm>
                <a:off x="10892" y="13926"/>
                <a:ext cx="119" cy="107"/>
              </a:xfrm>
              <a:custGeom>
                <a:avLst/>
                <a:gdLst>
                  <a:gd name="T0" fmla="*/ 0 w 119"/>
                  <a:gd name="T1" fmla="*/ 25 h 107"/>
                  <a:gd name="T2" fmla="*/ 0 w 119"/>
                  <a:gd name="T3" fmla="*/ 0 h 107"/>
                  <a:gd name="T4" fmla="*/ 0 w 119"/>
                  <a:gd name="T5" fmla="*/ 0 h 107"/>
                  <a:gd name="T6" fmla="*/ 8 w 119"/>
                  <a:gd name="T7" fmla="*/ 0 h 107"/>
                  <a:gd name="T8" fmla="*/ 8 w 119"/>
                  <a:gd name="T9" fmla="*/ 8 h 107"/>
                  <a:gd name="T10" fmla="*/ 25 w 119"/>
                  <a:gd name="T11" fmla="*/ 41 h 107"/>
                  <a:gd name="T12" fmla="*/ 34 w 119"/>
                  <a:gd name="T13" fmla="*/ 58 h 107"/>
                  <a:gd name="T14" fmla="*/ 51 w 119"/>
                  <a:gd name="T15" fmla="*/ 74 h 107"/>
                  <a:gd name="T16" fmla="*/ 59 w 119"/>
                  <a:gd name="T17" fmla="*/ 74 h 107"/>
                  <a:gd name="T18" fmla="*/ 76 w 119"/>
                  <a:gd name="T19" fmla="*/ 74 h 107"/>
                  <a:gd name="T20" fmla="*/ 110 w 119"/>
                  <a:gd name="T21" fmla="*/ 0 h 107"/>
                  <a:gd name="T22" fmla="*/ 119 w 119"/>
                  <a:gd name="T23" fmla="*/ 8 h 107"/>
                  <a:gd name="T24" fmla="*/ 110 w 119"/>
                  <a:gd name="T25" fmla="*/ 17 h 107"/>
                  <a:gd name="T26" fmla="*/ 110 w 119"/>
                  <a:gd name="T27" fmla="*/ 25 h 107"/>
                  <a:gd name="T28" fmla="*/ 93 w 119"/>
                  <a:gd name="T29" fmla="*/ 66 h 107"/>
                  <a:gd name="T30" fmla="*/ 68 w 119"/>
                  <a:gd name="T31" fmla="*/ 107 h 107"/>
                  <a:gd name="T32" fmla="*/ 42 w 119"/>
                  <a:gd name="T33" fmla="*/ 91 h 107"/>
                  <a:gd name="T34" fmla="*/ 25 w 119"/>
                  <a:gd name="T35" fmla="*/ 74 h 107"/>
                  <a:gd name="T36" fmla="*/ 0 w 119"/>
                  <a:gd name="T37" fmla="*/ 25 h 1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9" h="107">
                    <a:moveTo>
                      <a:pt x="0" y="25"/>
                    </a:moveTo>
                    <a:lnTo>
                      <a:pt x="0" y="0"/>
                    </a:lnTo>
                    <a:lnTo>
                      <a:pt x="8" y="0"/>
                    </a:lnTo>
                    <a:lnTo>
                      <a:pt x="8" y="8"/>
                    </a:lnTo>
                    <a:lnTo>
                      <a:pt x="25" y="41"/>
                    </a:lnTo>
                    <a:lnTo>
                      <a:pt x="34" y="58"/>
                    </a:lnTo>
                    <a:lnTo>
                      <a:pt x="51" y="74"/>
                    </a:lnTo>
                    <a:lnTo>
                      <a:pt x="59" y="74"/>
                    </a:lnTo>
                    <a:lnTo>
                      <a:pt x="76" y="74"/>
                    </a:lnTo>
                    <a:lnTo>
                      <a:pt x="110" y="0"/>
                    </a:lnTo>
                    <a:lnTo>
                      <a:pt x="119" y="8"/>
                    </a:lnTo>
                    <a:lnTo>
                      <a:pt x="110" y="17"/>
                    </a:lnTo>
                    <a:lnTo>
                      <a:pt x="110" y="25"/>
                    </a:lnTo>
                    <a:lnTo>
                      <a:pt x="93" y="66"/>
                    </a:lnTo>
                    <a:lnTo>
                      <a:pt x="68" y="107"/>
                    </a:lnTo>
                    <a:lnTo>
                      <a:pt x="42" y="91"/>
                    </a:lnTo>
                    <a:lnTo>
                      <a:pt x="25" y="74"/>
                    </a:lnTo>
                    <a:lnTo>
                      <a:pt x="0" y="25"/>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0" name="Freeform 165"/>
              <p:cNvSpPr>
                <a:spLocks/>
              </p:cNvSpPr>
              <p:nvPr/>
            </p:nvSpPr>
            <p:spPr bwMode="auto">
              <a:xfrm>
                <a:off x="10917" y="13860"/>
                <a:ext cx="68" cy="116"/>
              </a:xfrm>
              <a:custGeom>
                <a:avLst/>
                <a:gdLst>
                  <a:gd name="T0" fmla="*/ 9 w 68"/>
                  <a:gd name="T1" fmla="*/ 83 h 116"/>
                  <a:gd name="T2" fmla="*/ 0 w 68"/>
                  <a:gd name="T3" fmla="*/ 58 h 116"/>
                  <a:gd name="T4" fmla="*/ 0 w 68"/>
                  <a:gd name="T5" fmla="*/ 41 h 116"/>
                  <a:gd name="T6" fmla="*/ 17 w 68"/>
                  <a:gd name="T7" fmla="*/ 33 h 116"/>
                  <a:gd name="T8" fmla="*/ 26 w 68"/>
                  <a:gd name="T9" fmla="*/ 33 h 116"/>
                  <a:gd name="T10" fmla="*/ 26 w 68"/>
                  <a:gd name="T11" fmla="*/ 25 h 116"/>
                  <a:gd name="T12" fmla="*/ 34 w 68"/>
                  <a:gd name="T13" fmla="*/ 9 h 116"/>
                  <a:gd name="T14" fmla="*/ 43 w 68"/>
                  <a:gd name="T15" fmla="*/ 0 h 116"/>
                  <a:gd name="T16" fmla="*/ 43 w 68"/>
                  <a:gd name="T17" fmla="*/ 0 h 116"/>
                  <a:gd name="T18" fmla="*/ 43 w 68"/>
                  <a:gd name="T19" fmla="*/ 17 h 116"/>
                  <a:gd name="T20" fmla="*/ 51 w 68"/>
                  <a:gd name="T21" fmla="*/ 25 h 116"/>
                  <a:gd name="T22" fmla="*/ 68 w 68"/>
                  <a:gd name="T23" fmla="*/ 50 h 116"/>
                  <a:gd name="T24" fmla="*/ 51 w 68"/>
                  <a:gd name="T25" fmla="*/ 83 h 116"/>
                  <a:gd name="T26" fmla="*/ 34 w 68"/>
                  <a:gd name="T27" fmla="*/ 116 h 116"/>
                  <a:gd name="T28" fmla="*/ 26 w 68"/>
                  <a:gd name="T29" fmla="*/ 116 h 116"/>
                  <a:gd name="T30" fmla="*/ 17 w 68"/>
                  <a:gd name="T31" fmla="*/ 99 h 116"/>
                  <a:gd name="T32" fmla="*/ 9 w 68"/>
                  <a:gd name="T33" fmla="*/ 83 h 1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 h="116">
                    <a:moveTo>
                      <a:pt x="9" y="83"/>
                    </a:moveTo>
                    <a:lnTo>
                      <a:pt x="0" y="58"/>
                    </a:lnTo>
                    <a:lnTo>
                      <a:pt x="0" y="41"/>
                    </a:lnTo>
                    <a:lnTo>
                      <a:pt x="17" y="33"/>
                    </a:lnTo>
                    <a:lnTo>
                      <a:pt x="26" y="33"/>
                    </a:lnTo>
                    <a:lnTo>
                      <a:pt x="26" y="25"/>
                    </a:lnTo>
                    <a:lnTo>
                      <a:pt x="34" y="9"/>
                    </a:lnTo>
                    <a:lnTo>
                      <a:pt x="43" y="0"/>
                    </a:lnTo>
                    <a:lnTo>
                      <a:pt x="43" y="17"/>
                    </a:lnTo>
                    <a:lnTo>
                      <a:pt x="51" y="25"/>
                    </a:lnTo>
                    <a:lnTo>
                      <a:pt x="68" y="50"/>
                    </a:lnTo>
                    <a:lnTo>
                      <a:pt x="51" y="83"/>
                    </a:lnTo>
                    <a:lnTo>
                      <a:pt x="34" y="116"/>
                    </a:lnTo>
                    <a:lnTo>
                      <a:pt x="26" y="116"/>
                    </a:lnTo>
                    <a:lnTo>
                      <a:pt x="17" y="99"/>
                    </a:lnTo>
                    <a:lnTo>
                      <a:pt x="9" y="83"/>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1" name="Freeform 166"/>
              <p:cNvSpPr>
                <a:spLocks/>
              </p:cNvSpPr>
              <p:nvPr/>
            </p:nvSpPr>
            <p:spPr bwMode="auto">
              <a:xfrm>
                <a:off x="11028" y="13934"/>
                <a:ext cx="34" cy="42"/>
              </a:xfrm>
              <a:custGeom>
                <a:avLst/>
                <a:gdLst>
                  <a:gd name="T0" fmla="*/ 0 w 34"/>
                  <a:gd name="T1" fmla="*/ 25 h 42"/>
                  <a:gd name="T2" fmla="*/ 0 w 34"/>
                  <a:gd name="T3" fmla="*/ 9 h 42"/>
                  <a:gd name="T4" fmla="*/ 8 w 34"/>
                  <a:gd name="T5" fmla="*/ 0 h 42"/>
                  <a:gd name="T6" fmla="*/ 25 w 34"/>
                  <a:gd name="T7" fmla="*/ 0 h 42"/>
                  <a:gd name="T8" fmla="*/ 34 w 34"/>
                  <a:gd name="T9" fmla="*/ 17 h 42"/>
                  <a:gd name="T10" fmla="*/ 34 w 34"/>
                  <a:gd name="T11" fmla="*/ 25 h 42"/>
                  <a:gd name="T12" fmla="*/ 34 w 34"/>
                  <a:gd name="T13" fmla="*/ 25 h 42"/>
                  <a:gd name="T14" fmla="*/ 17 w 34"/>
                  <a:gd name="T15" fmla="*/ 42 h 42"/>
                  <a:gd name="T16" fmla="*/ 8 w 34"/>
                  <a:gd name="T17" fmla="*/ 33 h 42"/>
                  <a:gd name="T18" fmla="*/ 0 w 34"/>
                  <a:gd name="T19" fmla="*/ 25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42">
                    <a:moveTo>
                      <a:pt x="0" y="25"/>
                    </a:moveTo>
                    <a:lnTo>
                      <a:pt x="0" y="9"/>
                    </a:lnTo>
                    <a:lnTo>
                      <a:pt x="8" y="0"/>
                    </a:lnTo>
                    <a:lnTo>
                      <a:pt x="25" y="0"/>
                    </a:lnTo>
                    <a:lnTo>
                      <a:pt x="34" y="17"/>
                    </a:lnTo>
                    <a:lnTo>
                      <a:pt x="34" y="25"/>
                    </a:lnTo>
                    <a:lnTo>
                      <a:pt x="17" y="42"/>
                    </a:lnTo>
                    <a:lnTo>
                      <a:pt x="8" y="33"/>
                    </a:lnTo>
                    <a:lnTo>
                      <a:pt x="0" y="25"/>
                    </a:lnTo>
                    <a:close/>
                  </a:path>
                </a:pathLst>
              </a:custGeom>
              <a:solidFill>
                <a:srgbClr val="F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2" name="Freeform 167"/>
              <p:cNvSpPr>
                <a:spLocks/>
              </p:cNvSpPr>
              <p:nvPr/>
            </p:nvSpPr>
            <p:spPr bwMode="auto">
              <a:xfrm>
                <a:off x="10841" y="13934"/>
                <a:ext cx="25" cy="33"/>
              </a:xfrm>
              <a:custGeom>
                <a:avLst/>
                <a:gdLst>
                  <a:gd name="T0" fmla="*/ 0 w 25"/>
                  <a:gd name="T1" fmla="*/ 25 h 33"/>
                  <a:gd name="T2" fmla="*/ 8 w 25"/>
                  <a:gd name="T3" fmla="*/ 17 h 33"/>
                  <a:gd name="T4" fmla="*/ 17 w 25"/>
                  <a:gd name="T5" fmla="*/ 0 h 33"/>
                  <a:gd name="T6" fmla="*/ 25 w 25"/>
                  <a:gd name="T7" fmla="*/ 9 h 33"/>
                  <a:gd name="T8" fmla="*/ 25 w 25"/>
                  <a:gd name="T9" fmla="*/ 17 h 33"/>
                  <a:gd name="T10" fmla="*/ 25 w 25"/>
                  <a:gd name="T11" fmla="*/ 25 h 33"/>
                  <a:gd name="T12" fmla="*/ 25 w 25"/>
                  <a:gd name="T13" fmla="*/ 33 h 33"/>
                  <a:gd name="T14" fmla="*/ 8 w 25"/>
                  <a:gd name="T15" fmla="*/ 33 h 33"/>
                  <a:gd name="T16" fmla="*/ 0 w 25"/>
                  <a:gd name="T17" fmla="*/ 25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 h="33">
                    <a:moveTo>
                      <a:pt x="0" y="25"/>
                    </a:moveTo>
                    <a:lnTo>
                      <a:pt x="8" y="17"/>
                    </a:lnTo>
                    <a:lnTo>
                      <a:pt x="17" y="0"/>
                    </a:lnTo>
                    <a:lnTo>
                      <a:pt x="25" y="9"/>
                    </a:lnTo>
                    <a:lnTo>
                      <a:pt x="25" y="17"/>
                    </a:lnTo>
                    <a:lnTo>
                      <a:pt x="25" y="25"/>
                    </a:lnTo>
                    <a:lnTo>
                      <a:pt x="25" y="33"/>
                    </a:lnTo>
                    <a:lnTo>
                      <a:pt x="8" y="33"/>
                    </a:lnTo>
                    <a:lnTo>
                      <a:pt x="0" y="25"/>
                    </a:lnTo>
                    <a:close/>
                  </a:path>
                </a:pathLst>
              </a:custGeom>
              <a:solidFill>
                <a:srgbClr val="F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3" name="Freeform 168"/>
              <p:cNvSpPr>
                <a:spLocks/>
              </p:cNvSpPr>
              <p:nvPr/>
            </p:nvSpPr>
            <p:spPr bwMode="auto">
              <a:xfrm>
                <a:off x="10968" y="13662"/>
                <a:ext cx="111" cy="256"/>
              </a:xfrm>
              <a:custGeom>
                <a:avLst/>
                <a:gdLst>
                  <a:gd name="T0" fmla="*/ 77 w 111"/>
                  <a:gd name="T1" fmla="*/ 223 h 256"/>
                  <a:gd name="T2" fmla="*/ 68 w 111"/>
                  <a:gd name="T3" fmla="*/ 223 h 256"/>
                  <a:gd name="T4" fmla="*/ 60 w 111"/>
                  <a:gd name="T5" fmla="*/ 248 h 256"/>
                  <a:gd name="T6" fmla="*/ 43 w 111"/>
                  <a:gd name="T7" fmla="*/ 248 h 256"/>
                  <a:gd name="T8" fmla="*/ 60 w 111"/>
                  <a:gd name="T9" fmla="*/ 207 h 256"/>
                  <a:gd name="T10" fmla="*/ 60 w 111"/>
                  <a:gd name="T11" fmla="*/ 182 h 256"/>
                  <a:gd name="T12" fmla="*/ 43 w 111"/>
                  <a:gd name="T13" fmla="*/ 174 h 256"/>
                  <a:gd name="T14" fmla="*/ 43 w 111"/>
                  <a:gd name="T15" fmla="*/ 198 h 256"/>
                  <a:gd name="T16" fmla="*/ 26 w 111"/>
                  <a:gd name="T17" fmla="*/ 223 h 256"/>
                  <a:gd name="T18" fmla="*/ 17 w 111"/>
                  <a:gd name="T19" fmla="*/ 207 h 256"/>
                  <a:gd name="T20" fmla="*/ 60 w 111"/>
                  <a:gd name="T21" fmla="*/ 141 h 256"/>
                  <a:gd name="T22" fmla="*/ 60 w 111"/>
                  <a:gd name="T23" fmla="*/ 108 h 256"/>
                  <a:gd name="T24" fmla="*/ 43 w 111"/>
                  <a:gd name="T25" fmla="*/ 141 h 256"/>
                  <a:gd name="T26" fmla="*/ 17 w 111"/>
                  <a:gd name="T27" fmla="*/ 174 h 256"/>
                  <a:gd name="T28" fmla="*/ 0 w 111"/>
                  <a:gd name="T29" fmla="*/ 174 h 256"/>
                  <a:gd name="T30" fmla="*/ 60 w 111"/>
                  <a:gd name="T31" fmla="*/ 75 h 256"/>
                  <a:gd name="T32" fmla="*/ 60 w 111"/>
                  <a:gd name="T33" fmla="*/ 33 h 256"/>
                  <a:gd name="T34" fmla="*/ 26 w 111"/>
                  <a:gd name="T35" fmla="*/ 91 h 256"/>
                  <a:gd name="T36" fmla="*/ 0 w 111"/>
                  <a:gd name="T37" fmla="*/ 132 h 256"/>
                  <a:gd name="T38" fmla="*/ 17 w 111"/>
                  <a:gd name="T39" fmla="*/ 99 h 256"/>
                  <a:gd name="T40" fmla="*/ 26 w 111"/>
                  <a:gd name="T41" fmla="*/ 75 h 256"/>
                  <a:gd name="T42" fmla="*/ 17 w 111"/>
                  <a:gd name="T43" fmla="*/ 50 h 256"/>
                  <a:gd name="T44" fmla="*/ 9 w 111"/>
                  <a:gd name="T45" fmla="*/ 33 h 256"/>
                  <a:gd name="T46" fmla="*/ 17 w 111"/>
                  <a:gd name="T47" fmla="*/ 17 h 256"/>
                  <a:gd name="T48" fmla="*/ 34 w 111"/>
                  <a:gd name="T49" fmla="*/ 0 h 256"/>
                  <a:gd name="T50" fmla="*/ 68 w 111"/>
                  <a:gd name="T51" fmla="*/ 9 h 256"/>
                  <a:gd name="T52" fmla="*/ 77 w 111"/>
                  <a:gd name="T53" fmla="*/ 25 h 256"/>
                  <a:gd name="T54" fmla="*/ 85 w 111"/>
                  <a:gd name="T55" fmla="*/ 75 h 256"/>
                  <a:gd name="T56" fmla="*/ 68 w 111"/>
                  <a:gd name="T57" fmla="*/ 174 h 256"/>
                  <a:gd name="T58" fmla="*/ 85 w 111"/>
                  <a:gd name="T59" fmla="*/ 223 h 256"/>
                  <a:gd name="T60" fmla="*/ 111 w 111"/>
                  <a:gd name="T61" fmla="*/ 256 h 256"/>
                  <a:gd name="T62" fmla="*/ 94 w 111"/>
                  <a:gd name="T63" fmla="*/ 256 h 256"/>
                  <a:gd name="T64" fmla="*/ 85 w 111"/>
                  <a:gd name="T65" fmla="*/ 239 h 2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1" h="256">
                    <a:moveTo>
                      <a:pt x="85" y="239"/>
                    </a:moveTo>
                    <a:lnTo>
                      <a:pt x="77" y="223"/>
                    </a:lnTo>
                    <a:lnTo>
                      <a:pt x="68" y="223"/>
                    </a:lnTo>
                    <a:lnTo>
                      <a:pt x="60" y="231"/>
                    </a:lnTo>
                    <a:lnTo>
                      <a:pt x="60" y="248"/>
                    </a:lnTo>
                    <a:lnTo>
                      <a:pt x="43" y="248"/>
                    </a:lnTo>
                    <a:lnTo>
                      <a:pt x="51" y="231"/>
                    </a:lnTo>
                    <a:lnTo>
                      <a:pt x="60" y="207"/>
                    </a:lnTo>
                    <a:lnTo>
                      <a:pt x="60" y="190"/>
                    </a:lnTo>
                    <a:lnTo>
                      <a:pt x="60" y="182"/>
                    </a:lnTo>
                    <a:lnTo>
                      <a:pt x="51" y="165"/>
                    </a:lnTo>
                    <a:lnTo>
                      <a:pt x="43" y="174"/>
                    </a:lnTo>
                    <a:lnTo>
                      <a:pt x="43" y="182"/>
                    </a:lnTo>
                    <a:lnTo>
                      <a:pt x="43" y="198"/>
                    </a:lnTo>
                    <a:lnTo>
                      <a:pt x="34" y="215"/>
                    </a:lnTo>
                    <a:lnTo>
                      <a:pt x="26" y="223"/>
                    </a:lnTo>
                    <a:lnTo>
                      <a:pt x="17" y="223"/>
                    </a:lnTo>
                    <a:lnTo>
                      <a:pt x="17" y="207"/>
                    </a:lnTo>
                    <a:lnTo>
                      <a:pt x="43" y="165"/>
                    </a:lnTo>
                    <a:lnTo>
                      <a:pt x="60" y="141"/>
                    </a:lnTo>
                    <a:lnTo>
                      <a:pt x="60" y="108"/>
                    </a:lnTo>
                    <a:lnTo>
                      <a:pt x="51" y="108"/>
                    </a:lnTo>
                    <a:lnTo>
                      <a:pt x="43" y="141"/>
                    </a:lnTo>
                    <a:lnTo>
                      <a:pt x="26" y="165"/>
                    </a:lnTo>
                    <a:lnTo>
                      <a:pt x="17" y="174"/>
                    </a:lnTo>
                    <a:lnTo>
                      <a:pt x="0" y="182"/>
                    </a:lnTo>
                    <a:lnTo>
                      <a:pt x="0" y="174"/>
                    </a:lnTo>
                    <a:lnTo>
                      <a:pt x="43" y="108"/>
                    </a:lnTo>
                    <a:lnTo>
                      <a:pt x="60" y="75"/>
                    </a:lnTo>
                    <a:lnTo>
                      <a:pt x="60" y="42"/>
                    </a:lnTo>
                    <a:lnTo>
                      <a:pt x="60" y="33"/>
                    </a:lnTo>
                    <a:lnTo>
                      <a:pt x="51" y="42"/>
                    </a:lnTo>
                    <a:lnTo>
                      <a:pt x="26" y="91"/>
                    </a:lnTo>
                    <a:lnTo>
                      <a:pt x="17" y="116"/>
                    </a:lnTo>
                    <a:lnTo>
                      <a:pt x="0" y="132"/>
                    </a:lnTo>
                    <a:lnTo>
                      <a:pt x="0" y="108"/>
                    </a:lnTo>
                    <a:lnTo>
                      <a:pt x="17" y="99"/>
                    </a:lnTo>
                    <a:lnTo>
                      <a:pt x="26" y="83"/>
                    </a:lnTo>
                    <a:lnTo>
                      <a:pt x="26" y="75"/>
                    </a:lnTo>
                    <a:lnTo>
                      <a:pt x="26" y="66"/>
                    </a:lnTo>
                    <a:lnTo>
                      <a:pt x="17" y="50"/>
                    </a:lnTo>
                    <a:lnTo>
                      <a:pt x="9" y="42"/>
                    </a:lnTo>
                    <a:lnTo>
                      <a:pt x="9" y="33"/>
                    </a:lnTo>
                    <a:lnTo>
                      <a:pt x="9" y="25"/>
                    </a:lnTo>
                    <a:lnTo>
                      <a:pt x="17" y="17"/>
                    </a:lnTo>
                    <a:lnTo>
                      <a:pt x="26" y="0"/>
                    </a:lnTo>
                    <a:lnTo>
                      <a:pt x="34" y="0"/>
                    </a:lnTo>
                    <a:lnTo>
                      <a:pt x="43" y="0"/>
                    </a:lnTo>
                    <a:lnTo>
                      <a:pt x="68" y="9"/>
                    </a:lnTo>
                    <a:lnTo>
                      <a:pt x="77" y="17"/>
                    </a:lnTo>
                    <a:lnTo>
                      <a:pt x="77" y="25"/>
                    </a:lnTo>
                    <a:lnTo>
                      <a:pt x="85" y="50"/>
                    </a:lnTo>
                    <a:lnTo>
                      <a:pt x="85" y="75"/>
                    </a:lnTo>
                    <a:lnTo>
                      <a:pt x="68" y="124"/>
                    </a:lnTo>
                    <a:lnTo>
                      <a:pt x="68" y="174"/>
                    </a:lnTo>
                    <a:lnTo>
                      <a:pt x="68" y="198"/>
                    </a:lnTo>
                    <a:lnTo>
                      <a:pt x="85" y="223"/>
                    </a:lnTo>
                    <a:lnTo>
                      <a:pt x="94" y="239"/>
                    </a:lnTo>
                    <a:lnTo>
                      <a:pt x="111" y="256"/>
                    </a:lnTo>
                    <a:lnTo>
                      <a:pt x="102" y="256"/>
                    </a:lnTo>
                    <a:lnTo>
                      <a:pt x="94" y="256"/>
                    </a:lnTo>
                    <a:lnTo>
                      <a:pt x="85" y="248"/>
                    </a:lnTo>
                    <a:lnTo>
                      <a:pt x="85" y="239"/>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4" name="Freeform 169"/>
              <p:cNvSpPr>
                <a:spLocks/>
              </p:cNvSpPr>
              <p:nvPr/>
            </p:nvSpPr>
            <p:spPr bwMode="auto">
              <a:xfrm>
                <a:off x="10849" y="13654"/>
                <a:ext cx="111" cy="264"/>
              </a:xfrm>
              <a:custGeom>
                <a:avLst/>
                <a:gdLst>
                  <a:gd name="T0" fmla="*/ 0 w 111"/>
                  <a:gd name="T1" fmla="*/ 264 h 264"/>
                  <a:gd name="T2" fmla="*/ 17 w 111"/>
                  <a:gd name="T3" fmla="*/ 239 h 264"/>
                  <a:gd name="T4" fmla="*/ 26 w 111"/>
                  <a:gd name="T5" fmla="*/ 223 h 264"/>
                  <a:gd name="T6" fmla="*/ 34 w 111"/>
                  <a:gd name="T7" fmla="*/ 198 h 264"/>
                  <a:gd name="T8" fmla="*/ 34 w 111"/>
                  <a:gd name="T9" fmla="*/ 173 h 264"/>
                  <a:gd name="T10" fmla="*/ 17 w 111"/>
                  <a:gd name="T11" fmla="*/ 74 h 264"/>
                  <a:gd name="T12" fmla="*/ 17 w 111"/>
                  <a:gd name="T13" fmla="*/ 50 h 264"/>
                  <a:gd name="T14" fmla="*/ 26 w 111"/>
                  <a:gd name="T15" fmla="*/ 33 h 264"/>
                  <a:gd name="T16" fmla="*/ 34 w 111"/>
                  <a:gd name="T17" fmla="*/ 17 h 264"/>
                  <a:gd name="T18" fmla="*/ 43 w 111"/>
                  <a:gd name="T19" fmla="*/ 8 h 264"/>
                  <a:gd name="T20" fmla="*/ 68 w 111"/>
                  <a:gd name="T21" fmla="*/ 0 h 264"/>
                  <a:gd name="T22" fmla="*/ 111 w 111"/>
                  <a:gd name="T23" fmla="*/ 41 h 264"/>
                  <a:gd name="T24" fmla="*/ 111 w 111"/>
                  <a:gd name="T25" fmla="*/ 41 h 264"/>
                  <a:gd name="T26" fmla="*/ 102 w 111"/>
                  <a:gd name="T27" fmla="*/ 41 h 264"/>
                  <a:gd name="T28" fmla="*/ 85 w 111"/>
                  <a:gd name="T29" fmla="*/ 50 h 264"/>
                  <a:gd name="T30" fmla="*/ 77 w 111"/>
                  <a:gd name="T31" fmla="*/ 66 h 264"/>
                  <a:gd name="T32" fmla="*/ 77 w 111"/>
                  <a:gd name="T33" fmla="*/ 74 h 264"/>
                  <a:gd name="T34" fmla="*/ 77 w 111"/>
                  <a:gd name="T35" fmla="*/ 91 h 264"/>
                  <a:gd name="T36" fmla="*/ 85 w 111"/>
                  <a:gd name="T37" fmla="*/ 99 h 264"/>
                  <a:gd name="T38" fmla="*/ 94 w 111"/>
                  <a:gd name="T39" fmla="*/ 107 h 264"/>
                  <a:gd name="T40" fmla="*/ 94 w 111"/>
                  <a:gd name="T41" fmla="*/ 149 h 264"/>
                  <a:gd name="T42" fmla="*/ 85 w 111"/>
                  <a:gd name="T43" fmla="*/ 132 h 264"/>
                  <a:gd name="T44" fmla="*/ 77 w 111"/>
                  <a:gd name="T45" fmla="*/ 124 h 264"/>
                  <a:gd name="T46" fmla="*/ 68 w 111"/>
                  <a:gd name="T47" fmla="*/ 99 h 264"/>
                  <a:gd name="T48" fmla="*/ 51 w 111"/>
                  <a:gd name="T49" fmla="*/ 41 h 264"/>
                  <a:gd name="T50" fmla="*/ 43 w 111"/>
                  <a:gd name="T51" fmla="*/ 41 h 264"/>
                  <a:gd name="T52" fmla="*/ 43 w 111"/>
                  <a:gd name="T53" fmla="*/ 50 h 264"/>
                  <a:gd name="T54" fmla="*/ 34 w 111"/>
                  <a:gd name="T55" fmla="*/ 66 h 264"/>
                  <a:gd name="T56" fmla="*/ 43 w 111"/>
                  <a:gd name="T57" fmla="*/ 91 h 264"/>
                  <a:gd name="T58" fmla="*/ 60 w 111"/>
                  <a:gd name="T59" fmla="*/ 132 h 264"/>
                  <a:gd name="T60" fmla="*/ 77 w 111"/>
                  <a:gd name="T61" fmla="*/ 157 h 264"/>
                  <a:gd name="T62" fmla="*/ 94 w 111"/>
                  <a:gd name="T63" fmla="*/ 182 h 264"/>
                  <a:gd name="T64" fmla="*/ 94 w 111"/>
                  <a:gd name="T65" fmla="*/ 190 h 264"/>
                  <a:gd name="T66" fmla="*/ 94 w 111"/>
                  <a:gd name="T67" fmla="*/ 190 h 264"/>
                  <a:gd name="T68" fmla="*/ 77 w 111"/>
                  <a:gd name="T69" fmla="*/ 190 h 264"/>
                  <a:gd name="T70" fmla="*/ 68 w 111"/>
                  <a:gd name="T71" fmla="*/ 173 h 264"/>
                  <a:gd name="T72" fmla="*/ 51 w 111"/>
                  <a:gd name="T73" fmla="*/ 149 h 264"/>
                  <a:gd name="T74" fmla="*/ 43 w 111"/>
                  <a:gd name="T75" fmla="*/ 149 h 264"/>
                  <a:gd name="T76" fmla="*/ 43 w 111"/>
                  <a:gd name="T77" fmla="*/ 165 h 264"/>
                  <a:gd name="T78" fmla="*/ 51 w 111"/>
                  <a:gd name="T79" fmla="*/ 190 h 264"/>
                  <a:gd name="T80" fmla="*/ 77 w 111"/>
                  <a:gd name="T81" fmla="*/ 215 h 264"/>
                  <a:gd name="T82" fmla="*/ 77 w 111"/>
                  <a:gd name="T83" fmla="*/ 231 h 264"/>
                  <a:gd name="T84" fmla="*/ 68 w 111"/>
                  <a:gd name="T85" fmla="*/ 231 h 264"/>
                  <a:gd name="T86" fmla="*/ 60 w 111"/>
                  <a:gd name="T87" fmla="*/ 223 h 264"/>
                  <a:gd name="T88" fmla="*/ 51 w 111"/>
                  <a:gd name="T89" fmla="*/ 215 h 264"/>
                  <a:gd name="T90" fmla="*/ 51 w 111"/>
                  <a:gd name="T91" fmla="*/ 206 h 264"/>
                  <a:gd name="T92" fmla="*/ 43 w 111"/>
                  <a:gd name="T93" fmla="*/ 198 h 264"/>
                  <a:gd name="T94" fmla="*/ 43 w 111"/>
                  <a:gd name="T95" fmla="*/ 215 h 264"/>
                  <a:gd name="T96" fmla="*/ 43 w 111"/>
                  <a:gd name="T97" fmla="*/ 231 h 264"/>
                  <a:gd name="T98" fmla="*/ 51 w 111"/>
                  <a:gd name="T99" fmla="*/ 239 h 264"/>
                  <a:gd name="T100" fmla="*/ 43 w 111"/>
                  <a:gd name="T101" fmla="*/ 247 h 264"/>
                  <a:gd name="T102" fmla="*/ 43 w 111"/>
                  <a:gd name="T103" fmla="*/ 256 h 264"/>
                  <a:gd name="T104" fmla="*/ 26 w 111"/>
                  <a:gd name="T105" fmla="*/ 247 h 264"/>
                  <a:gd name="T106" fmla="*/ 17 w 111"/>
                  <a:gd name="T107" fmla="*/ 256 h 264"/>
                  <a:gd name="T108" fmla="*/ 9 w 111"/>
                  <a:gd name="T109" fmla="*/ 264 h 264"/>
                  <a:gd name="T110" fmla="*/ 0 w 111"/>
                  <a:gd name="T111" fmla="*/ 264 h 2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11" h="264">
                    <a:moveTo>
                      <a:pt x="0" y="264"/>
                    </a:moveTo>
                    <a:lnTo>
                      <a:pt x="17" y="239"/>
                    </a:lnTo>
                    <a:lnTo>
                      <a:pt x="26" y="223"/>
                    </a:lnTo>
                    <a:lnTo>
                      <a:pt x="34" y="198"/>
                    </a:lnTo>
                    <a:lnTo>
                      <a:pt x="34" y="173"/>
                    </a:lnTo>
                    <a:lnTo>
                      <a:pt x="17" y="74"/>
                    </a:lnTo>
                    <a:lnTo>
                      <a:pt x="17" y="50"/>
                    </a:lnTo>
                    <a:lnTo>
                      <a:pt x="26" y="33"/>
                    </a:lnTo>
                    <a:lnTo>
                      <a:pt x="34" y="17"/>
                    </a:lnTo>
                    <a:lnTo>
                      <a:pt x="43" y="8"/>
                    </a:lnTo>
                    <a:lnTo>
                      <a:pt x="68" y="0"/>
                    </a:lnTo>
                    <a:lnTo>
                      <a:pt x="111" y="41"/>
                    </a:lnTo>
                    <a:lnTo>
                      <a:pt x="102" y="41"/>
                    </a:lnTo>
                    <a:lnTo>
                      <a:pt x="85" y="50"/>
                    </a:lnTo>
                    <a:lnTo>
                      <a:pt x="77" y="66"/>
                    </a:lnTo>
                    <a:lnTo>
                      <a:pt x="77" y="74"/>
                    </a:lnTo>
                    <a:lnTo>
                      <a:pt x="77" y="91"/>
                    </a:lnTo>
                    <a:lnTo>
                      <a:pt x="85" y="99"/>
                    </a:lnTo>
                    <a:lnTo>
                      <a:pt x="94" y="107"/>
                    </a:lnTo>
                    <a:lnTo>
                      <a:pt x="94" y="149"/>
                    </a:lnTo>
                    <a:lnTo>
                      <a:pt x="85" y="132"/>
                    </a:lnTo>
                    <a:lnTo>
                      <a:pt x="77" y="124"/>
                    </a:lnTo>
                    <a:lnTo>
                      <a:pt x="68" y="99"/>
                    </a:lnTo>
                    <a:lnTo>
                      <a:pt x="51" y="41"/>
                    </a:lnTo>
                    <a:lnTo>
                      <a:pt x="43" y="41"/>
                    </a:lnTo>
                    <a:lnTo>
                      <a:pt x="43" y="50"/>
                    </a:lnTo>
                    <a:lnTo>
                      <a:pt x="34" y="66"/>
                    </a:lnTo>
                    <a:lnTo>
                      <a:pt x="43" y="91"/>
                    </a:lnTo>
                    <a:lnTo>
                      <a:pt x="60" y="132"/>
                    </a:lnTo>
                    <a:lnTo>
                      <a:pt x="77" y="157"/>
                    </a:lnTo>
                    <a:lnTo>
                      <a:pt x="94" y="182"/>
                    </a:lnTo>
                    <a:lnTo>
                      <a:pt x="94" y="190"/>
                    </a:lnTo>
                    <a:lnTo>
                      <a:pt x="77" y="190"/>
                    </a:lnTo>
                    <a:lnTo>
                      <a:pt x="68" y="173"/>
                    </a:lnTo>
                    <a:lnTo>
                      <a:pt x="51" y="149"/>
                    </a:lnTo>
                    <a:lnTo>
                      <a:pt x="43" y="149"/>
                    </a:lnTo>
                    <a:lnTo>
                      <a:pt x="43" y="165"/>
                    </a:lnTo>
                    <a:lnTo>
                      <a:pt x="51" y="190"/>
                    </a:lnTo>
                    <a:lnTo>
                      <a:pt x="77" y="215"/>
                    </a:lnTo>
                    <a:lnTo>
                      <a:pt x="77" y="231"/>
                    </a:lnTo>
                    <a:lnTo>
                      <a:pt x="68" y="231"/>
                    </a:lnTo>
                    <a:lnTo>
                      <a:pt x="60" y="223"/>
                    </a:lnTo>
                    <a:lnTo>
                      <a:pt x="51" y="215"/>
                    </a:lnTo>
                    <a:lnTo>
                      <a:pt x="51" y="206"/>
                    </a:lnTo>
                    <a:lnTo>
                      <a:pt x="43" y="198"/>
                    </a:lnTo>
                    <a:lnTo>
                      <a:pt x="43" y="215"/>
                    </a:lnTo>
                    <a:lnTo>
                      <a:pt x="43" y="231"/>
                    </a:lnTo>
                    <a:lnTo>
                      <a:pt x="51" y="239"/>
                    </a:lnTo>
                    <a:lnTo>
                      <a:pt x="43" y="247"/>
                    </a:lnTo>
                    <a:lnTo>
                      <a:pt x="43" y="256"/>
                    </a:lnTo>
                    <a:lnTo>
                      <a:pt x="26" y="247"/>
                    </a:lnTo>
                    <a:lnTo>
                      <a:pt x="17" y="256"/>
                    </a:lnTo>
                    <a:lnTo>
                      <a:pt x="9" y="264"/>
                    </a:lnTo>
                    <a:lnTo>
                      <a:pt x="0" y="264"/>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5" name="Freeform 170"/>
              <p:cNvSpPr>
                <a:spLocks/>
              </p:cNvSpPr>
              <p:nvPr/>
            </p:nvSpPr>
            <p:spPr bwMode="auto">
              <a:xfrm>
                <a:off x="10934" y="13621"/>
                <a:ext cx="51" cy="50"/>
              </a:xfrm>
              <a:custGeom>
                <a:avLst/>
                <a:gdLst>
                  <a:gd name="T0" fmla="*/ 0 w 51"/>
                  <a:gd name="T1" fmla="*/ 0 h 50"/>
                  <a:gd name="T2" fmla="*/ 51 w 51"/>
                  <a:gd name="T3" fmla="*/ 0 h 50"/>
                  <a:gd name="T4" fmla="*/ 51 w 51"/>
                  <a:gd name="T5" fmla="*/ 8 h 50"/>
                  <a:gd name="T6" fmla="*/ 51 w 51"/>
                  <a:gd name="T7" fmla="*/ 25 h 50"/>
                  <a:gd name="T8" fmla="*/ 34 w 51"/>
                  <a:gd name="T9" fmla="*/ 50 h 50"/>
                  <a:gd name="T10" fmla="*/ 34 w 51"/>
                  <a:gd name="T11" fmla="*/ 50 h 50"/>
                  <a:gd name="T12" fmla="*/ 26 w 51"/>
                  <a:gd name="T13" fmla="*/ 50 h 50"/>
                  <a:gd name="T14" fmla="*/ 17 w 51"/>
                  <a:gd name="T15" fmla="*/ 41 h 50"/>
                  <a:gd name="T16" fmla="*/ 9 w 51"/>
                  <a:gd name="T17" fmla="*/ 25 h 50"/>
                  <a:gd name="T18" fmla="*/ 0 w 51"/>
                  <a:gd name="T19" fmla="*/ 8 h 50"/>
                  <a:gd name="T20" fmla="*/ 0 w 51"/>
                  <a:gd name="T21" fmla="*/ 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1" h="50">
                    <a:moveTo>
                      <a:pt x="0" y="0"/>
                    </a:moveTo>
                    <a:lnTo>
                      <a:pt x="51" y="0"/>
                    </a:lnTo>
                    <a:lnTo>
                      <a:pt x="51" y="8"/>
                    </a:lnTo>
                    <a:lnTo>
                      <a:pt x="51" y="25"/>
                    </a:lnTo>
                    <a:lnTo>
                      <a:pt x="34" y="50"/>
                    </a:lnTo>
                    <a:lnTo>
                      <a:pt x="26" y="50"/>
                    </a:lnTo>
                    <a:lnTo>
                      <a:pt x="17" y="41"/>
                    </a:lnTo>
                    <a:lnTo>
                      <a:pt x="9" y="25"/>
                    </a:lnTo>
                    <a:lnTo>
                      <a:pt x="0" y="8"/>
                    </a:lnTo>
                    <a:lnTo>
                      <a:pt x="0" y="0"/>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6" name="Freeform 171"/>
              <p:cNvSpPr>
                <a:spLocks/>
              </p:cNvSpPr>
              <p:nvPr/>
            </p:nvSpPr>
            <p:spPr bwMode="auto">
              <a:xfrm>
                <a:off x="10917" y="13588"/>
                <a:ext cx="94" cy="8"/>
              </a:xfrm>
              <a:custGeom>
                <a:avLst/>
                <a:gdLst>
                  <a:gd name="T0" fmla="*/ 0 w 94"/>
                  <a:gd name="T1" fmla="*/ 8 h 8"/>
                  <a:gd name="T2" fmla="*/ 0 w 94"/>
                  <a:gd name="T3" fmla="*/ 8 h 8"/>
                  <a:gd name="T4" fmla="*/ 43 w 94"/>
                  <a:gd name="T5" fmla="*/ 0 h 8"/>
                  <a:gd name="T6" fmla="*/ 68 w 94"/>
                  <a:gd name="T7" fmla="*/ 0 h 8"/>
                  <a:gd name="T8" fmla="*/ 94 w 94"/>
                  <a:gd name="T9" fmla="*/ 8 h 8"/>
                  <a:gd name="T10" fmla="*/ 94 w 94"/>
                  <a:gd name="T11" fmla="*/ 8 h 8"/>
                  <a:gd name="T12" fmla="*/ 43 w 94"/>
                  <a:gd name="T13" fmla="*/ 8 h 8"/>
                  <a:gd name="T14" fmla="*/ 17 w 94"/>
                  <a:gd name="T15" fmla="*/ 8 h 8"/>
                  <a:gd name="T16" fmla="*/ 0 w 94"/>
                  <a:gd name="T17" fmla="*/ 8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4" h="8">
                    <a:moveTo>
                      <a:pt x="0" y="8"/>
                    </a:moveTo>
                    <a:lnTo>
                      <a:pt x="0" y="8"/>
                    </a:lnTo>
                    <a:lnTo>
                      <a:pt x="43" y="0"/>
                    </a:lnTo>
                    <a:lnTo>
                      <a:pt x="68" y="0"/>
                    </a:lnTo>
                    <a:lnTo>
                      <a:pt x="94" y="8"/>
                    </a:lnTo>
                    <a:lnTo>
                      <a:pt x="43" y="8"/>
                    </a:lnTo>
                    <a:lnTo>
                      <a:pt x="17" y="8"/>
                    </a:lnTo>
                    <a:lnTo>
                      <a:pt x="0" y="8"/>
                    </a:lnTo>
                    <a:close/>
                  </a:path>
                </a:pathLst>
              </a:custGeom>
              <a:solidFill>
                <a:srgbClr val="F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7" name="Freeform 172"/>
              <p:cNvSpPr>
                <a:spLocks/>
              </p:cNvSpPr>
              <p:nvPr/>
            </p:nvSpPr>
            <p:spPr bwMode="auto">
              <a:xfrm>
                <a:off x="10883" y="13530"/>
                <a:ext cx="153" cy="42"/>
              </a:xfrm>
              <a:custGeom>
                <a:avLst/>
                <a:gdLst>
                  <a:gd name="T0" fmla="*/ 0 w 153"/>
                  <a:gd name="T1" fmla="*/ 25 h 42"/>
                  <a:gd name="T2" fmla="*/ 0 w 153"/>
                  <a:gd name="T3" fmla="*/ 9 h 42"/>
                  <a:gd name="T4" fmla="*/ 9 w 153"/>
                  <a:gd name="T5" fmla="*/ 0 h 42"/>
                  <a:gd name="T6" fmla="*/ 145 w 153"/>
                  <a:gd name="T7" fmla="*/ 0 h 42"/>
                  <a:gd name="T8" fmla="*/ 153 w 153"/>
                  <a:gd name="T9" fmla="*/ 17 h 42"/>
                  <a:gd name="T10" fmla="*/ 153 w 153"/>
                  <a:gd name="T11" fmla="*/ 25 h 42"/>
                  <a:gd name="T12" fmla="*/ 145 w 153"/>
                  <a:gd name="T13" fmla="*/ 42 h 42"/>
                  <a:gd name="T14" fmla="*/ 17 w 153"/>
                  <a:gd name="T15" fmla="*/ 42 h 42"/>
                  <a:gd name="T16" fmla="*/ 0 w 153"/>
                  <a:gd name="T17" fmla="*/ 33 h 42"/>
                  <a:gd name="T18" fmla="*/ 0 w 153"/>
                  <a:gd name="T19" fmla="*/ 25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 h="42">
                    <a:moveTo>
                      <a:pt x="0" y="25"/>
                    </a:moveTo>
                    <a:lnTo>
                      <a:pt x="0" y="9"/>
                    </a:lnTo>
                    <a:lnTo>
                      <a:pt x="9" y="0"/>
                    </a:lnTo>
                    <a:lnTo>
                      <a:pt x="145" y="0"/>
                    </a:lnTo>
                    <a:lnTo>
                      <a:pt x="153" y="17"/>
                    </a:lnTo>
                    <a:lnTo>
                      <a:pt x="153" y="25"/>
                    </a:lnTo>
                    <a:lnTo>
                      <a:pt x="145" y="42"/>
                    </a:lnTo>
                    <a:lnTo>
                      <a:pt x="17" y="42"/>
                    </a:lnTo>
                    <a:lnTo>
                      <a:pt x="0" y="33"/>
                    </a:lnTo>
                    <a:lnTo>
                      <a:pt x="0" y="25"/>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8" name="Freeform 173"/>
              <p:cNvSpPr>
                <a:spLocks/>
              </p:cNvSpPr>
              <p:nvPr/>
            </p:nvSpPr>
            <p:spPr bwMode="auto">
              <a:xfrm>
                <a:off x="10909" y="13497"/>
                <a:ext cx="93" cy="9"/>
              </a:xfrm>
              <a:custGeom>
                <a:avLst/>
                <a:gdLst>
                  <a:gd name="T0" fmla="*/ 0 w 93"/>
                  <a:gd name="T1" fmla="*/ 0 h 9"/>
                  <a:gd name="T2" fmla="*/ 51 w 93"/>
                  <a:gd name="T3" fmla="*/ 0 h 9"/>
                  <a:gd name="T4" fmla="*/ 93 w 93"/>
                  <a:gd name="T5" fmla="*/ 0 h 9"/>
                  <a:gd name="T6" fmla="*/ 93 w 93"/>
                  <a:gd name="T7" fmla="*/ 9 h 9"/>
                  <a:gd name="T8" fmla="*/ 51 w 93"/>
                  <a:gd name="T9" fmla="*/ 9 h 9"/>
                  <a:gd name="T10" fmla="*/ 0 w 93"/>
                  <a:gd name="T11" fmla="*/ 9 h 9"/>
                  <a:gd name="T12" fmla="*/ 0 w 93"/>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 h="9">
                    <a:moveTo>
                      <a:pt x="0" y="0"/>
                    </a:moveTo>
                    <a:lnTo>
                      <a:pt x="51" y="0"/>
                    </a:lnTo>
                    <a:lnTo>
                      <a:pt x="93" y="0"/>
                    </a:lnTo>
                    <a:lnTo>
                      <a:pt x="93" y="9"/>
                    </a:lnTo>
                    <a:lnTo>
                      <a:pt x="51" y="9"/>
                    </a:lnTo>
                    <a:lnTo>
                      <a:pt x="0" y="9"/>
                    </a:lnTo>
                    <a:lnTo>
                      <a:pt x="0" y="0"/>
                    </a:lnTo>
                    <a:close/>
                  </a:path>
                </a:pathLst>
              </a:custGeom>
              <a:solidFill>
                <a:srgbClr val="F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pic>
        <p:nvPicPr>
          <p:cNvPr id="6147" name="Picture 1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4338" y="3886200"/>
            <a:ext cx="223837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176"/>
          <p:cNvSpPr>
            <a:spLocks noChangeArrowheads="1"/>
          </p:cNvSpPr>
          <p:nvPr/>
        </p:nvSpPr>
        <p:spPr bwMode="auto">
          <a:xfrm>
            <a:off x="-17145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a:latin typeface="Times New Roman" pitchFamily="18" charset="0"/>
              <a:cs typeface="Times New Roman" pitchFamily="18" charset="0"/>
            </a:endParaRPr>
          </a:p>
        </p:txBody>
      </p:sp>
      <p:sp>
        <p:nvSpPr>
          <p:cNvPr id="3252" name="Text Box 180"/>
          <p:cNvSpPr txBox="1">
            <a:spLocks noChangeArrowheads="1"/>
          </p:cNvSpPr>
          <p:nvPr/>
        </p:nvSpPr>
        <p:spPr bwMode="auto">
          <a:xfrm>
            <a:off x="3200400" y="873125"/>
            <a:ext cx="28368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200" b="1">
                <a:solidFill>
                  <a:srgbClr val="FF0066"/>
                </a:solidFill>
                <a:latin typeface="Times New Roman" pitchFamily="18" charset="0"/>
                <a:cs typeface="Times New Roman" pitchFamily="18" charset="0"/>
              </a:rPr>
              <a:t>Môn: Toán 7</a:t>
            </a:r>
            <a:endParaRPr lang="en-US" altLang="en-US" sz="2400">
              <a:latin typeface="Times New Roman" pitchFamily="18" charset="0"/>
              <a:cs typeface="Times New Roman" pitchFamily="18" charset="0"/>
            </a:endParaRPr>
          </a:p>
        </p:txBody>
      </p:sp>
      <p:sp>
        <p:nvSpPr>
          <p:cNvPr id="3255" name="Text Box 183"/>
          <p:cNvSpPr txBox="1">
            <a:spLocks noChangeArrowheads="1"/>
          </p:cNvSpPr>
          <p:nvPr/>
        </p:nvSpPr>
        <p:spPr bwMode="auto">
          <a:xfrm>
            <a:off x="1758950" y="5867400"/>
            <a:ext cx="64706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800" b="1" i="1">
                <a:solidFill>
                  <a:srgbClr val="0000CC"/>
                </a:solidFill>
                <a:latin typeface="Times New Roman" pitchFamily="18" charset="0"/>
                <a:cs typeface="Times New Roman" pitchFamily="18" charset="0"/>
              </a:rPr>
              <a:t>Giáo Viên:</a:t>
            </a:r>
            <a:r>
              <a:rPr lang="en-US" altLang="en-US" sz="2800" b="1">
                <a:solidFill>
                  <a:srgbClr val="0000CC"/>
                </a:solidFill>
                <a:latin typeface="Times New Roman" pitchFamily="18" charset="0"/>
                <a:cs typeface="Times New Roman" pitchFamily="18" charset="0"/>
              </a:rPr>
              <a:t> PHẠM THỊ ANH ĐÀO</a:t>
            </a:r>
            <a:endParaRPr lang="en-US" altLang="en-US" sz="3200" b="1">
              <a:solidFill>
                <a:srgbClr val="FF3300"/>
              </a:solidFill>
              <a:latin typeface="Times New Roman" pitchFamily="18" charset="0"/>
              <a:cs typeface="Times New Roman" pitchFamily="18" charset="0"/>
            </a:endParaRPr>
          </a:p>
        </p:txBody>
      </p:sp>
      <p:sp>
        <p:nvSpPr>
          <p:cNvPr id="6151" name="WordArt 184"/>
          <p:cNvSpPr>
            <a:spLocks noChangeArrowheads="1" noChangeShapeType="1" noTextEdit="1"/>
          </p:cNvSpPr>
          <p:nvPr/>
        </p:nvSpPr>
        <p:spPr bwMode="auto">
          <a:xfrm>
            <a:off x="1195388" y="1905000"/>
            <a:ext cx="6472237" cy="1676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336699"/>
                </a:solidFill>
                <a:effectLst>
                  <a:outerShdw dist="45791" dir="2021404" algn="ctr" rotWithShape="0">
                    <a:srgbClr val="B2B2B2">
                      <a:alpha val="79999"/>
                    </a:srgbClr>
                  </a:outerShdw>
                </a:effectLst>
                <a:latin typeface="Times New Roman"/>
                <a:cs typeface="Times New Roman"/>
              </a:rPr>
              <a:t>CHÀO MỪNG QUÍ THẦY CÔ </a:t>
            </a:r>
          </a:p>
          <a:p>
            <a:pPr algn="ctr"/>
            <a:r>
              <a:rPr lang="en-US" sz="3600" kern="10">
                <a:solidFill>
                  <a:srgbClr val="336699"/>
                </a:solidFill>
                <a:effectLst>
                  <a:outerShdw dist="45791" dir="2021404" algn="ctr" rotWithShape="0">
                    <a:srgbClr val="B2B2B2">
                      <a:alpha val="79999"/>
                    </a:srgbClr>
                  </a:outerShdw>
                </a:effectLst>
                <a:latin typeface="Times New Roman"/>
                <a:cs typeface="Times New Roman"/>
              </a:rPr>
              <a:t>VỀ DỰ GIỜ THĂM LỚP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repeatCount="10000" fill="hold" nodeType="withEffect">
                                  <p:stCondLst>
                                    <p:cond delay="0"/>
                                  </p:stCondLst>
                                  <p:childTnLst>
                                    <p:set>
                                      <p:cBhvr>
                                        <p:cTn id="6" dur="1" fill="hold">
                                          <p:stCondLst>
                                            <p:cond delay="0"/>
                                          </p:stCondLst>
                                        </p:cTn>
                                        <p:tgtEl>
                                          <p:spTgt spid="3252">
                                            <p:txEl>
                                              <p:pRg st="0" end="0"/>
                                            </p:txEl>
                                          </p:spTgt>
                                        </p:tgtEl>
                                        <p:attrNameLst>
                                          <p:attrName>style.visibility</p:attrName>
                                        </p:attrNameLst>
                                      </p:cBhvr>
                                      <p:to>
                                        <p:strVal val="visible"/>
                                      </p:to>
                                    </p:set>
                                    <p:anim calcmode="lin" valueType="num">
                                      <p:cBhvr>
                                        <p:cTn id="7" dur="5000" fill="hold"/>
                                        <p:tgtEl>
                                          <p:spTgt spid="3252">
                                            <p:txEl>
                                              <p:pRg st="0" end="0"/>
                                            </p:txEl>
                                          </p:spTgt>
                                        </p:tgtEl>
                                        <p:attrNameLst>
                                          <p:attrName>ppt_w</p:attrName>
                                        </p:attrNameLst>
                                      </p:cBhvr>
                                      <p:tavLst>
                                        <p:tav tm="0" fmla="#ppt_w*sin(2.5*pi*$)">
                                          <p:val>
                                            <p:fltVal val="0"/>
                                          </p:val>
                                        </p:tav>
                                        <p:tav tm="100000">
                                          <p:val>
                                            <p:fltVal val="1"/>
                                          </p:val>
                                        </p:tav>
                                      </p:tavLst>
                                    </p:anim>
                                    <p:anim calcmode="lin" valueType="num">
                                      <p:cBhvr>
                                        <p:cTn id="8" dur="5000" fill="hold"/>
                                        <p:tgtEl>
                                          <p:spTgt spid="3252">
                                            <p:txEl>
                                              <p:pRg st="0" end="0"/>
                                            </p:txEl>
                                          </p:spTgt>
                                        </p:tgtEl>
                                        <p:attrNameLst>
                                          <p:attrName>ppt_h</p:attrName>
                                        </p:attrNameLst>
                                      </p:cBhvr>
                                      <p:tavLst>
                                        <p:tav tm="0">
                                          <p:val>
                                            <p:strVal val="#ppt_h"/>
                                          </p:val>
                                        </p:tav>
                                        <p:tav tm="100000">
                                          <p:val>
                                            <p:strVal val="#ppt_h"/>
                                          </p:val>
                                        </p:tav>
                                      </p:tavLst>
                                    </p:anim>
                                  </p:childTnLst>
                                </p:cTn>
                              </p:par>
                              <p:par>
                                <p:cTn id="9" presetID="22" presetClass="emph" presetSubtype="0" repeatCount="indefinite" fill="hold" nodeType="withEffect">
                                  <p:stCondLst>
                                    <p:cond delay="0"/>
                                  </p:stCondLst>
                                  <p:childTnLst>
                                    <p:animClr clrSpc="hsl" dir="cw">
                                      <p:cBhvr override="childStyle">
                                        <p:cTn id="10" dur="500" fill="hold"/>
                                        <p:tgtEl>
                                          <p:spTgt spid="3255"/>
                                        </p:tgtEl>
                                        <p:attrNameLst>
                                          <p:attrName>style.color</p:attrName>
                                        </p:attrNameLst>
                                      </p:cBhvr>
                                      <p:by>
                                        <p:hsl h="-7200000" s="0" l="0"/>
                                      </p:by>
                                    </p:animClr>
                                    <p:animClr clrSpc="hsl" dir="cw">
                                      <p:cBhvr>
                                        <p:cTn id="11" dur="500" fill="hold"/>
                                        <p:tgtEl>
                                          <p:spTgt spid="3255"/>
                                        </p:tgtEl>
                                        <p:attrNameLst>
                                          <p:attrName>fillcolor</p:attrName>
                                        </p:attrNameLst>
                                      </p:cBhvr>
                                      <p:by>
                                        <p:hsl h="-7200000" s="0" l="0"/>
                                      </p:by>
                                    </p:animClr>
                                    <p:animClr clrSpc="hsl" dir="cw">
                                      <p:cBhvr>
                                        <p:cTn id="12" dur="500" fill="hold"/>
                                        <p:tgtEl>
                                          <p:spTgt spid="3255"/>
                                        </p:tgtEl>
                                        <p:attrNameLst>
                                          <p:attrName>stroke.color</p:attrName>
                                        </p:attrNameLst>
                                      </p:cBhvr>
                                      <p:by>
                                        <p:hsl h="-7200000" s="0" l="0"/>
                                      </p:by>
                                    </p:animClr>
                                    <p:set>
                                      <p:cBhvr>
                                        <p:cTn id="13" dur="500" fill="hold"/>
                                        <p:tgtEl>
                                          <p:spTgt spid="325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dddfddd.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txBox="1">
            <a:spLocks noChangeArrowheads="1"/>
          </p:cNvSpPr>
          <p:nvPr/>
        </p:nvSpPr>
        <p:spPr bwMode="auto">
          <a:xfrm>
            <a:off x="228600" y="1447800"/>
            <a:ext cx="8534400" cy="762000"/>
          </a:xfrm>
          <a:prstGeom prst="rect">
            <a:avLst/>
          </a:prstGeom>
          <a:noFill/>
          <a:ln w="9525">
            <a:noFill/>
            <a:miter lim="800000"/>
            <a:headEnd/>
            <a:tailEnd/>
          </a:ln>
        </p:spPr>
        <p:txBody>
          <a:bodyPr/>
          <a:lstStyle/>
          <a:p>
            <a:pPr marL="342900" indent="-342900" eaLnBrk="0" hangingPunct="0">
              <a:spcBef>
                <a:spcPct val="50000"/>
              </a:spcBef>
              <a:defRPr/>
            </a:pPr>
            <a:r>
              <a:rPr lang="en-US" sz="2800" b="1" i="1" u="sng" dirty="0">
                <a:solidFill>
                  <a:srgbClr val="CC3300"/>
                </a:solidFill>
                <a:latin typeface="Times New Roman" pitchFamily="18" charset="0"/>
              </a:rPr>
              <a:t>2.Bài </a:t>
            </a:r>
            <a:r>
              <a:rPr lang="en-US" sz="2800" b="1" i="1" u="sng" dirty="0" err="1">
                <a:solidFill>
                  <a:srgbClr val="CC3300"/>
                </a:solidFill>
                <a:latin typeface="Times New Roman" pitchFamily="18" charset="0"/>
              </a:rPr>
              <a:t>toán</a:t>
            </a:r>
            <a:r>
              <a:rPr lang="en-US" sz="2800" b="1" i="1" u="sng" dirty="0">
                <a:solidFill>
                  <a:srgbClr val="CC3300"/>
                </a:solidFill>
                <a:latin typeface="Times New Roman" pitchFamily="18" charset="0"/>
              </a:rPr>
              <a:t> 2:</a:t>
            </a:r>
            <a:r>
              <a:rPr lang="en-US" sz="2800" b="1" i="1" dirty="0">
                <a:solidFill>
                  <a:srgbClr val="0000CC"/>
                </a:solidFill>
                <a:latin typeface="Times New Roman" pitchFamily="18" charset="0"/>
              </a:rPr>
              <a:t> </a:t>
            </a:r>
            <a:r>
              <a:rPr lang="en-US" sz="2800" dirty="0">
                <a:solidFill>
                  <a:schemeClr val="accent6">
                    <a:lumMod val="50000"/>
                  </a:schemeClr>
                </a:solidFill>
                <a:latin typeface="Times New Roman" pitchFamily="18" charset="0"/>
              </a:rPr>
              <a:t>Cho tam </a:t>
            </a:r>
            <a:r>
              <a:rPr lang="en-US" sz="2800" dirty="0" err="1">
                <a:solidFill>
                  <a:schemeClr val="accent6">
                    <a:lumMod val="50000"/>
                  </a:schemeClr>
                </a:solidFill>
                <a:latin typeface="Times New Roman" pitchFamily="18" charset="0"/>
              </a:rPr>
              <a:t>giác</a:t>
            </a:r>
            <a:r>
              <a:rPr lang="en-US" sz="2800" dirty="0">
                <a:solidFill>
                  <a:schemeClr val="accent6">
                    <a:lumMod val="50000"/>
                  </a:schemeClr>
                </a:solidFill>
                <a:latin typeface="Times New Roman" pitchFamily="18" charset="0"/>
              </a:rPr>
              <a:t> ABC </a:t>
            </a:r>
            <a:r>
              <a:rPr lang="en-US" sz="2800" dirty="0" err="1">
                <a:solidFill>
                  <a:schemeClr val="accent6">
                    <a:lumMod val="50000"/>
                  </a:schemeClr>
                </a:solidFill>
                <a:latin typeface="Times New Roman" pitchFamily="18" charset="0"/>
              </a:rPr>
              <a:t>có</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số</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đo</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các</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góc</a:t>
            </a:r>
            <a:r>
              <a:rPr lang="en-US" sz="2800" dirty="0">
                <a:solidFill>
                  <a:schemeClr val="accent6">
                    <a:lumMod val="50000"/>
                  </a:schemeClr>
                </a:solidFill>
                <a:latin typeface="Times New Roman" pitchFamily="18" charset="0"/>
              </a:rPr>
              <a:t>                 </a:t>
            </a:r>
            <a:r>
              <a:rPr lang="vi-VN"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lần</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lượt</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tỉ</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lệ</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với</a:t>
            </a:r>
            <a:r>
              <a:rPr lang="en-US" sz="2800" dirty="0">
                <a:solidFill>
                  <a:schemeClr val="accent6">
                    <a:lumMod val="50000"/>
                  </a:schemeClr>
                </a:solidFill>
                <a:latin typeface="Times New Roman" pitchFamily="18" charset="0"/>
              </a:rPr>
              <a:t> 1; 2; 3. </a:t>
            </a:r>
            <a:r>
              <a:rPr lang="en-US" sz="2800" dirty="0" err="1">
                <a:solidFill>
                  <a:schemeClr val="accent6">
                    <a:lumMod val="50000"/>
                  </a:schemeClr>
                </a:solidFill>
                <a:latin typeface="Times New Roman" pitchFamily="18" charset="0"/>
              </a:rPr>
              <a:t>Tính</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số</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đo</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các</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góc</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của</a:t>
            </a:r>
            <a:r>
              <a:rPr lang="en-US" sz="2800" dirty="0">
                <a:solidFill>
                  <a:schemeClr val="accent6">
                    <a:lumMod val="50000"/>
                  </a:schemeClr>
                </a:solidFill>
                <a:latin typeface="Times New Roman" pitchFamily="18" charset="0"/>
              </a:rPr>
              <a:t> tam </a:t>
            </a:r>
            <a:r>
              <a:rPr lang="en-US" sz="2800" dirty="0" err="1">
                <a:solidFill>
                  <a:schemeClr val="accent6">
                    <a:lumMod val="50000"/>
                  </a:schemeClr>
                </a:solidFill>
                <a:latin typeface="Times New Roman" pitchFamily="18" charset="0"/>
              </a:rPr>
              <a:t>giác</a:t>
            </a:r>
            <a:r>
              <a:rPr lang="en-US" sz="2800" dirty="0">
                <a:solidFill>
                  <a:schemeClr val="accent6">
                    <a:lumMod val="50000"/>
                  </a:schemeClr>
                </a:solidFill>
                <a:latin typeface="Times New Roman" pitchFamily="18" charset="0"/>
              </a:rPr>
              <a:t> ABC.</a:t>
            </a:r>
          </a:p>
          <a:p>
            <a:pPr marL="342900" indent="-342900" eaLnBrk="0" hangingPunct="0">
              <a:spcBef>
                <a:spcPct val="50000"/>
              </a:spcBef>
              <a:defRPr/>
            </a:pPr>
            <a:endParaRPr lang="en-US" altLang="en-US" sz="2000" b="1" i="1" dirty="0">
              <a:solidFill>
                <a:srgbClr val="000099"/>
              </a:solidFill>
              <a:latin typeface="Times New Roman" pitchFamily="18" charset="0"/>
            </a:endParaRPr>
          </a:p>
          <a:p>
            <a:pPr marL="342900" indent="-342900" algn="just" eaLnBrk="0" hangingPunct="0">
              <a:spcBef>
                <a:spcPct val="50000"/>
              </a:spcBef>
              <a:defRPr/>
            </a:pPr>
            <a:endParaRPr lang="en-US" sz="2000" b="1" i="1" dirty="0">
              <a:solidFill>
                <a:srgbClr val="0033CC"/>
              </a:solidFill>
              <a:latin typeface="Times New Roman" pitchFamily="18" charset="0"/>
            </a:endParaRPr>
          </a:p>
        </p:txBody>
      </p:sp>
      <p:sp>
        <p:nvSpPr>
          <p:cNvPr id="6" name="Rectangle 5"/>
          <p:cNvSpPr/>
          <p:nvPr/>
        </p:nvSpPr>
        <p:spPr>
          <a:xfrm>
            <a:off x="0" y="0"/>
            <a:ext cx="9144000" cy="12192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000" b="1" dirty="0">
                <a:solidFill>
                  <a:srgbClr val="FFFF00"/>
                </a:solidFill>
                <a:latin typeface="Times New Roman" pitchFamily="18" charset="0"/>
                <a:cs typeface="Times New Roman" pitchFamily="18" charset="0"/>
              </a:rPr>
              <a:t>        HOẠT ĐỘNG NHÓM</a:t>
            </a:r>
            <a:r>
              <a:rPr lang="vi-VN" sz="4000" b="1" dirty="0">
                <a:solidFill>
                  <a:srgbClr val="FFFF00"/>
                </a:solidFill>
                <a:latin typeface="Times New Roman" pitchFamily="18" charset="0"/>
                <a:cs typeface="Times New Roman" pitchFamily="18" charset="0"/>
              </a:rPr>
              <a:t> (4 PHÚT)</a:t>
            </a:r>
            <a:endParaRPr lang="en-US" sz="4000" b="1" dirty="0">
              <a:solidFill>
                <a:srgbClr val="FFFF00"/>
              </a:solidFill>
              <a:latin typeface="Times New Roman" pitchFamily="18" charset="0"/>
              <a:cs typeface="Times New Roman" pitchFamily="18" charset="0"/>
            </a:endParaRPr>
          </a:p>
        </p:txBody>
      </p:sp>
      <p:sp>
        <p:nvSpPr>
          <p:cNvPr id="7" name="Rectangle 354"/>
          <p:cNvSpPr>
            <a:spLocks noChangeArrowheads="1"/>
          </p:cNvSpPr>
          <p:nvPr/>
        </p:nvSpPr>
        <p:spPr bwMode="auto">
          <a:xfrm>
            <a:off x="304800" y="2667000"/>
            <a:ext cx="8382000" cy="5294313"/>
          </a:xfrm>
          <a:prstGeom prst="rect">
            <a:avLst/>
          </a:prstGeom>
          <a:noFill/>
          <a:ln w="9525">
            <a:noFill/>
            <a:miter lim="800000"/>
            <a:headEnd/>
            <a:tailEnd/>
          </a:ln>
        </p:spPr>
        <p:txBody>
          <a:bodyPr>
            <a:spAutoFit/>
          </a:bodyPr>
          <a:lstStyle/>
          <a:p>
            <a:pPr algn="ctr">
              <a:defRPr/>
            </a:pPr>
            <a:r>
              <a:rPr lang="en-US" sz="2800" b="1" u="sng" dirty="0" err="1">
                <a:solidFill>
                  <a:srgbClr val="CC3300"/>
                </a:solidFill>
              </a:rPr>
              <a:t>Giải</a:t>
            </a:r>
            <a:r>
              <a:rPr lang="vi-VN" sz="2800" b="1" u="sng" dirty="0">
                <a:solidFill>
                  <a:srgbClr val="CC3300"/>
                </a:solidFill>
              </a:rPr>
              <a:t>:</a:t>
            </a:r>
          </a:p>
          <a:p>
            <a:pPr>
              <a:defRPr/>
            </a:pPr>
            <a:r>
              <a:rPr lang="en-US" sz="2800" dirty="0" err="1">
                <a:solidFill>
                  <a:schemeClr val="accent6">
                    <a:lumMod val="50000"/>
                  </a:schemeClr>
                </a:solidFill>
                <a:latin typeface="Times New Roman" pitchFamily="18" charset="0"/>
              </a:rPr>
              <a:t>Vì</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số</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đo</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các</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góc</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tỉ</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lệ</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với</a:t>
            </a:r>
            <a:r>
              <a:rPr lang="en-US" sz="2800" dirty="0">
                <a:solidFill>
                  <a:schemeClr val="accent6">
                    <a:lumMod val="50000"/>
                  </a:schemeClr>
                </a:solidFill>
                <a:latin typeface="Times New Roman" pitchFamily="18" charset="0"/>
              </a:rPr>
              <a:t> 1;2;3 </a:t>
            </a:r>
          </a:p>
          <a:p>
            <a:pPr>
              <a:defRPr/>
            </a:pPr>
            <a:r>
              <a:rPr lang="en-US" sz="2800" dirty="0">
                <a:solidFill>
                  <a:schemeClr val="accent6">
                    <a:lumMod val="50000"/>
                  </a:schemeClr>
                </a:solidFill>
                <a:latin typeface="Times New Roman" pitchFamily="18" charset="0"/>
              </a:rPr>
              <a:t> Ta </a:t>
            </a:r>
            <a:r>
              <a:rPr lang="en-US" sz="2800" dirty="0" err="1">
                <a:solidFill>
                  <a:schemeClr val="accent6">
                    <a:lumMod val="50000"/>
                  </a:schemeClr>
                </a:solidFill>
                <a:latin typeface="Times New Roman" pitchFamily="18" charset="0"/>
              </a:rPr>
              <a:t>có</a:t>
            </a:r>
            <a:r>
              <a:rPr lang="en-US" sz="2800" dirty="0">
                <a:solidFill>
                  <a:schemeClr val="accent6">
                    <a:lumMod val="50000"/>
                  </a:schemeClr>
                </a:solidFill>
                <a:latin typeface="Times New Roman" pitchFamily="18" charset="0"/>
              </a:rPr>
              <a:t>: </a:t>
            </a:r>
          </a:p>
          <a:p>
            <a:pPr>
              <a:defRPr/>
            </a:pPr>
            <a:endParaRPr lang="en-US" sz="2400" dirty="0">
              <a:solidFill>
                <a:schemeClr val="accent6">
                  <a:lumMod val="50000"/>
                </a:schemeClr>
              </a:solidFill>
              <a:latin typeface="Times New Roman" pitchFamily="18" charset="0"/>
            </a:endParaRPr>
          </a:p>
          <a:p>
            <a:pPr>
              <a:defRPr/>
            </a:pPr>
            <a:r>
              <a:rPr lang="en-US" sz="2800" dirty="0" err="1">
                <a:solidFill>
                  <a:schemeClr val="accent6">
                    <a:lumMod val="50000"/>
                  </a:schemeClr>
                </a:solidFill>
                <a:latin typeface="Times New Roman" pitchFamily="18" charset="0"/>
              </a:rPr>
              <a:t>Áp</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dụng</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tính</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chất</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dãy</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tỉ</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số</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bằng</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nhau</a:t>
            </a:r>
            <a:r>
              <a:rPr lang="en-US" sz="2800" dirty="0">
                <a:solidFill>
                  <a:schemeClr val="accent6">
                    <a:lumMod val="50000"/>
                  </a:schemeClr>
                </a:solidFill>
                <a:latin typeface="Times New Roman" pitchFamily="18" charset="0"/>
              </a:rPr>
              <a:t> :</a:t>
            </a:r>
            <a:endParaRPr lang="en-US" sz="2800" b="1" i="1" dirty="0">
              <a:solidFill>
                <a:srgbClr val="000099"/>
              </a:solidFill>
              <a:latin typeface="Times New Roman" pitchFamily="18" charset="0"/>
            </a:endParaRPr>
          </a:p>
          <a:p>
            <a:pPr>
              <a:defRPr/>
            </a:pPr>
            <a:endParaRPr lang="en-US" sz="2000" b="1" i="1" dirty="0">
              <a:solidFill>
                <a:srgbClr val="000099"/>
              </a:solidFill>
              <a:latin typeface="Times New Roman" pitchFamily="18" charset="0"/>
            </a:endParaRPr>
          </a:p>
          <a:p>
            <a:pPr eaLnBrk="0" hangingPunct="0">
              <a:defRPr/>
            </a:pPr>
            <a:r>
              <a:rPr lang="en-US" sz="2400" b="1" i="1" dirty="0">
                <a:latin typeface="Times New Roman" pitchFamily="18" charset="0"/>
              </a:rPr>
              <a:t>Ta </a:t>
            </a:r>
            <a:r>
              <a:rPr lang="en-US" sz="2400" b="1" i="1" dirty="0" err="1">
                <a:latin typeface="Times New Roman" pitchFamily="18" charset="0"/>
              </a:rPr>
              <a:t>có</a:t>
            </a:r>
            <a:r>
              <a:rPr lang="en-US" sz="2400" b="1" i="1" dirty="0">
                <a:solidFill>
                  <a:srgbClr val="000099"/>
                </a:solidFill>
                <a:latin typeface="Times New Roman" pitchFamily="18" charset="0"/>
              </a:rPr>
              <a:t>:</a:t>
            </a:r>
          </a:p>
          <a:p>
            <a:pPr eaLnBrk="0" hangingPunct="0">
              <a:spcBef>
                <a:spcPct val="50000"/>
              </a:spcBef>
              <a:defRPr/>
            </a:pPr>
            <a:endParaRPr lang="en-US" sz="2400" i="1" dirty="0">
              <a:solidFill>
                <a:schemeClr val="accent6">
                  <a:lumMod val="50000"/>
                </a:schemeClr>
              </a:solidFill>
              <a:latin typeface="Times New Roman" pitchFamily="18" charset="0"/>
            </a:endParaRPr>
          </a:p>
          <a:p>
            <a:pPr eaLnBrk="0" hangingPunct="0">
              <a:spcBef>
                <a:spcPct val="50000"/>
              </a:spcBef>
              <a:defRPr/>
            </a:pPr>
            <a:r>
              <a:rPr lang="en-US" sz="2400" i="1" dirty="0" err="1">
                <a:solidFill>
                  <a:schemeClr val="accent6">
                    <a:lumMod val="50000"/>
                  </a:schemeClr>
                </a:solidFill>
                <a:latin typeface="Times New Roman" pitchFamily="18" charset="0"/>
              </a:rPr>
              <a:t>Vậy</a:t>
            </a:r>
            <a:r>
              <a:rPr lang="en-US" sz="2400" i="1" dirty="0">
                <a:solidFill>
                  <a:schemeClr val="accent6">
                    <a:lumMod val="50000"/>
                  </a:schemeClr>
                </a:solidFill>
                <a:latin typeface="Times New Roman" pitchFamily="18" charset="0"/>
              </a:rPr>
              <a:t>:</a:t>
            </a:r>
            <a:endParaRPr lang="en-US" sz="2400" dirty="0">
              <a:solidFill>
                <a:schemeClr val="accent6">
                  <a:lumMod val="50000"/>
                </a:schemeClr>
              </a:solidFill>
              <a:latin typeface="Times New Roman" pitchFamily="18" charset="0"/>
            </a:endParaRPr>
          </a:p>
          <a:p>
            <a:pPr eaLnBrk="0" hangingPunct="0">
              <a:spcBef>
                <a:spcPct val="50000"/>
              </a:spcBef>
              <a:defRPr/>
            </a:pPr>
            <a:endParaRPr lang="en-US" sz="2000" b="1" i="1" dirty="0">
              <a:solidFill>
                <a:srgbClr val="000099"/>
              </a:solidFill>
              <a:latin typeface="Times New Roman" pitchFamily="18" charset="0"/>
            </a:endParaRPr>
          </a:p>
          <a:p>
            <a:pPr>
              <a:defRPr/>
            </a:pPr>
            <a:endParaRPr lang="en-US" sz="2000" b="1" i="1" dirty="0">
              <a:solidFill>
                <a:srgbClr val="000099"/>
              </a:solidFill>
              <a:latin typeface="Times New Roman" pitchFamily="18" charset="0"/>
            </a:endParaRPr>
          </a:p>
          <a:p>
            <a:pPr>
              <a:defRPr/>
            </a:pPr>
            <a:endParaRPr lang="vi-VN" b="1" i="1" u="sng" dirty="0">
              <a:solidFill>
                <a:srgbClr val="CC3300"/>
              </a:solidFill>
            </a:endParaRPr>
          </a:p>
          <a:p>
            <a:pPr algn="ctr">
              <a:defRPr/>
            </a:pPr>
            <a:endParaRPr lang="vi-VN" b="1" i="1" u="sng" dirty="0">
              <a:solidFill>
                <a:srgbClr val="CC3300"/>
              </a:solidFill>
            </a:endParaRPr>
          </a:p>
        </p:txBody>
      </p:sp>
      <p:pic>
        <p:nvPicPr>
          <p:cNvPr id="15366" name="Picture 12" descr="hoi-cham-6.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5486400"/>
            <a:ext cx="2057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Object 14"/>
          <p:cNvGraphicFramePr>
            <a:graphicFrameLocks noChangeAspect="1"/>
          </p:cNvGraphicFramePr>
          <p:nvPr/>
        </p:nvGraphicFramePr>
        <p:xfrm>
          <a:off x="1676400" y="3581400"/>
          <a:ext cx="1624013" cy="839788"/>
        </p:xfrm>
        <a:graphic>
          <a:graphicData uri="http://schemas.openxmlformats.org/presentationml/2006/ole">
            <mc:AlternateContent xmlns:mc="http://schemas.openxmlformats.org/markup-compatibility/2006">
              <mc:Choice xmlns:v="urn:schemas-microsoft-com:vml" Requires="v">
                <p:oleObj spid="_x0000_s15375" name="Equation" r:id="rId5" imgW="736600" imgH="482600" progId="Equation.DSMT4">
                  <p:embed/>
                </p:oleObj>
              </mc:Choice>
              <mc:Fallback>
                <p:oleObj name="Equation" r:id="rId5" imgW="736600" imgH="482600" progId="Equation.DSMT4">
                  <p:embed/>
                  <p:pic>
                    <p:nvPicPr>
                      <p:cNvPr id="0"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3581400"/>
                        <a:ext cx="1624013"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6"/>
          <p:cNvGraphicFramePr>
            <a:graphicFrameLocks noChangeAspect="1"/>
          </p:cNvGraphicFramePr>
          <p:nvPr/>
        </p:nvGraphicFramePr>
        <p:xfrm>
          <a:off x="4343400" y="3657600"/>
          <a:ext cx="2478088" cy="544513"/>
        </p:xfrm>
        <a:graphic>
          <a:graphicData uri="http://schemas.openxmlformats.org/presentationml/2006/ole">
            <mc:AlternateContent xmlns:mc="http://schemas.openxmlformats.org/markup-compatibility/2006">
              <mc:Choice xmlns:v="urn:schemas-microsoft-com:vml" Requires="v">
                <p:oleObj spid="_x0000_s15376" name="Equation" r:id="rId7" imgW="1002865" imgH="279279" progId="Equation.DSMT4">
                  <p:embed/>
                </p:oleObj>
              </mc:Choice>
              <mc:Fallback>
                <p:oleObj name="Equation" r:id="rId7" imgW="1002865" imgH="279279" progId="Equation.DSMT4">
                  <p:embed/>
                  <p:pic>
                    <p:nvPicPr>
                      <p:cNvPr id="0" name="Object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3400" y="3657600"/>
                        <a:ext cx="2478088"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7"/>
          <p:cNvGraphicFramePr>
            <a:graphicFrameLocks noChangeAspect="1"/>
          </p:cNvGraphicFramePr>
          <p:nvPr/>
        </p:nvGraphicFramePr>
        <p:xfrm>
          <a:off x="1600200" y="4800600"/>
          <a:ext cx="5345113" cy="900113"/>
        </p:xfrm>
        <a:graphic>
          <a:graphicData uri="http://schemas.openxmlformats.org/presentationml/2006/ole">
            <mc:AlternateContent xmlns:mc="http://schemas.openxmlformats.org/markup-compatibility/2006">
              <mc:Choice xmlns:v="urn:schemas-microsoft-com:vml" Requires="v">
                <p:oleObj spid="_x0000_s15377" name="Equation" r:id="rId9" imgW="2260600" imgH="482600" progId="Equation.DSMT4">
                  <p:embed/>
                </p:oleObj>
              </mc:Choice>
              <mc:Fallback>
                <p:oleObj name="Equation" r:id="rId9" imgW="2260600" imgH="482600" progId="Equation.DSMT4">
                  <p:embed/>
                  <p:pic>
                    <p:nvPicPr>
                      <p:cNvPr id="0" name="Object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00200" y="4800600"/>
                        <a:ext cx="5345113"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TextBox 18"/>
          <p:cNvSpPr txBox="1">
            <a:spLocks noChangeArrowheads="1"/>
          </p:cNvSpPr>
          <p:nvPr/>
        </p:nvSpPr>
        <p:spPr bwMode="auto">
          <a:xfrm>
            <a:off x="3505200" y="3733800"/>
            <a:ext cx="91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t>và </a:t>
            </a:r>
          </a:p>
        </p:txBody>
      </p:sp>
      <p:graphicFrame>
        <p:nvGraphicFramePr>
          <p:cNvPr id="16" name="Object 18"/>
          <p:cNvGraphicFramePr>
            <a:graphicFrameLocks noChangeAspect="1"/>
          </p:cNvGraphicFramePr>
          <p:nvPr/>
        </p:nvGraphicFramePr>
        <p:xfrm>
          <a:off x="1066800" y="6248400"/>
          <a:ext cx="3386138" cy="609600"/>
        </p:xfrm>
        <a:graphic>
          <a:graphicData uri="http://schemas.openxmlformats.org/presentationml/2006/ole">
            <mc:AlternateContent xmlns:mc="http://schemas.openxmlformats.org/markup-compatibility/2006">
              <mc:Choice xmlns:v="urn:schemas-microsoft-com:vml" Requires="v">
                <p:oleObj spid="_x0000_s15378" name="Equation" r:id="rId11" imgW="1548728" imgH="304668" progId="Equation.DSMT4">
                  <p:embed/>
                </p:oleObj>
              </mc:Choice>
              <mc:Fallback>
                <p:oleObj name="Equation" r:id="rId11" imgW="1548728" imgH="304668" progId="Equation.DSMT4">
                  <p:embed/>
                  <p:pic>
                    <p:nvPicPr>
                      <p:cNvPr id="0" name="Object 1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66800" y="6248400"/>
                        <a:ext cx="33861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9"/>
          <p:cNvGraphicFramePr>
            <a:graphicFrameLocks noChangeAspect="1"/>
          </p:cNvGraphicFramePr>
          <p:nvPr/>
        </p:nvGraphicFramePr>
        <p:xfrm>
          <a:off x="7543800" y="1447800"/>
          <a:ext cx="1162050" cy="515938"/>
        </p:xfrm>
        <a:graphic>
          <a:graphicData uri="http://schemas.openxmlformats.org/presentationml/2006/ole">
            <mc:AlternateContent xmlns:mc="http://schemas.openxmlformats.org/markup-compatibility/2006">
              <mc:Choice xmlns:v="urn:schemas-microsoft-com:vml" Requires="v">
                <p:oleObj spid="_x0000_s15379" name="Equation" r:id="rId13" imgW="469696" imgH="304668" progId="Equation.DSMT4">
                  <p:embed/>
                </p:oleObj>
              </mc:Choice>
              <mc:Fallback>
                <p:oleObj name="Equation" r:id="rId13" imgW="469696" imgH="304668" progId="Equation.DSMT4">
                  <p:embed/>
                  <p:pic>
                    <p:nvPicPr>
                      <p:cNvPr id="0" name="Object 1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43800" y="1447800"/>
                        <a:ext cx="116205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20"/>
          <p:cNvGraphicFramePr>
            <a:graphicFrameLocks noChangeAspect="1"/>
          </p:cNvGraphicFramePr>
          <p:nvPr/>
        </p:nvGraphicFramePr>
        <p:xfrm>
          <a:off x="720725" y="5715000"/>
          <a:ext cx="6881813" cy="609600"/>
        </p:xfrm>
        <a:graphic>
          <a:graphicData uri="http://schemas.openxmlformats.org/presentationml/2006/ole">
            <mc:AlternateContent xmlns:mc="http://schemas.openxmlformats.org/markup-compatibility/2006">
              <mc:Choice xmlns:v="urn:schemas-microsoft-com:vml" Requires="v">
                <p:oleObj spid="_x0000_s15380" name="Equation" r:id="rId15" imgW="3149600" imgH="304800" progId="Equation.DSMT4">
                  <p:embed/>
                </p:oleObj>
              </mc:Choice>
              <mc:Fallback>
                <p:oleObj name="Equation" r:id="rId15" imgW="3149600" imgH="304800" progId="Equation.DSMT4">
                  <p:embed/>
                  <p:pic>
                    <p:nvPicPr>
                      <p:cNvPr id="0" name="Object 2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0725" y="5715000"/>
                        <a:ext cx="68818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2"/>
          <p:cNvGraphicFramePr>
            <a:graphicFrameLocks noChangeAspect="1"/>
          </p:cNvGraphicFramePr>
          <p:nvPr/>
        </p:nvGraphicFramePr>
        <p:xfrm>
          <a:off x="2743200" y="3048000"/>
          <a:ext cx="1162050" cy="533400"/>
        </p:xfrm>
        <a:graphic>
          <a:graphicData uri="http://schemas.openxmlformats.org/presentationml/2006/ole">
            <mc:AlternateContent xmlns:mc="http://schemas.openxmlformats.org/markup-compatibility/2006">
              <mc:Choice xmlns:v="urn:schemas-microsoft-com:vml" Requires="v">
                <p:oleObj spid="_x0000_s15381" name="Equation" r:id="rId17" imgW="469696" imgH="304668" progId="Equation.DSMT4">
                  <p:embed/>
                </p:oleObj>
              </mc:Choice>
              <mc:Fallback>
                <p:oleObj name="Equation" r:id="rId17" imgW="469696" imgH="304668" progId="Equation.DSMT4">
                  <p:embed/>
                  <p:pic>
                    <p:nvPicPr>
                      <p:cNvPr id="0" name="Object 2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43200" y="3048000"/>
                        <a:ext cx="11620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ircle(in)">
                                      <p:cBhvr>
                                        <p:cTn id="10" dur="500"/>
                                        <p:tgtEl>
                                          <p:spTgt spid="1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4)">
                                      <p:cBhvr>
                                        <p:cTn id="15" dur="5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strips(downLeft)">
                                      <p:cBhvr>
                                        <p:cTn id="20" dur="500"/>
                                        <p:tgtEl>
                                          <p:spTgt spid="7"/>
                                        </p:tgtEl>
                                      </p:cBhvr>
                                    </p:animEffect>
                                  </p:childTnLst>
                                </p:cTn>
                              </p:par>
                              <p:par>
                                <p:cTn id="21" presetID="18" presetClass="entr" presetSubtype="12"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strips(downLeft)">
                                      <p:cBhvr>
                                        <p:cTn id="23" dur="500"/>
                                        <p:tgtEl>
                                          <p:spTgt spid="2"/>
                                        </p:tgtEl>
                                      </p:cBhvr>
                                    </p:animEffect>
                                  </p:childTnLst>
                                </p:cTn>
                              </p:par>
                              <p:par>
                                <p:cTn id="24" presetID="18" presetClass="entr" presetSubtype="12"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strips(downLeft)">
                                      <p:cBhvr>
                                        <p:cTn id="26" dur="500"/>
                                        <p:tgtEl>
                                          <p:spTgt spid="14"/>
                                        </p:tgtEl>
                                      </p:cBhvr>
                                    </p:animEffect>
                                  </p:childTnLst>
                                </p:cTn>
                              </p:par>
                              <p:par>
                                <p:cTn id="27" presetID="18" presetClass="entr" presetSubtype="12"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strips(downLeft)">
                                      <p:cBhvr>
                                        <p:cTn id="29" dur="500"/>
                                        <p:tgtEl>
                                          <p:spTgt spid="15"/>
                                        </p:tgtEl>
                                      </p:cBhvr>
                                    </p:animEffect>
                                  </p:childTnLst>
                                </p:cTn>
                              </p:par>
                              <p:par>
                                <p:cTn id="30" presetID="18" presetClass="entr" presetSubtype="12"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strips(downLeft)">
                                      <p:cBhvr>
                                        <p:cTn id="32" dur="500"/>
                                        <p:tgtEl>
                                          <p:spTgt spid="16"/>
                                        </p:tgtEl>
                                      </p:cBhvr>
                                    </p:animEffect>
                                  </p:childTnLst>
                                </p:cTn>
                              </p:par>
                              <p:par>
                                <p:cTn id="33" presetID="18" presetClass="entr" presetSubtype="12"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strips(downLeft)">
                                      <p:cBhvr>
                                        <p:cTn id="35" dur="500"/>
                                        <p:tgtEl>
                                          <p:spTgt spid="18"/>
                                        </p:tgtEl>
                                      </p:cBhvr>
                                    </p:animEffect>
                                  </p:childTnLst>
                                </p:cTn>
                              </p:par>
                              <p:par>
                                <p:cTn id="36" presetID="18" presetClass="entr" presetSubtype="12"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strips(downLeft)">
                                      <p:cBhvr>
                                        <p:cTn id="38" dur="500"/>
                                        <p:tgtEl>
                                          <p:spTgt spid="19"/>
                                        </p:tgtEl>
                                      </p:cBhvr>
                                    </p:animEffect>
                                  </p:childTnLst>
                                </p:cTn>
                              </p:par>
                              <p:par>
                                <p:cTn id="39" presetID="6" presetClass="entr" presetSubtype="16"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circle(in)">
                                      <p:cBhvr>
                                        <p:cTn id="4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animBg="1"/>
      <p:bldP spid="7"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dddfddd.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5"/>
          <p:cNvSpPr>
            <a:spLocks noChangeArrowheads="1"/>
          </p:cNvSpPr>
          <p:nvPr/>
        </p:nvSpPr>
        <p:spPr bwMode="auto">
          <a:xfrm>
            <a:off x="304800" y="990600"/>
            <a:ext cx="3276600" cy="4929188"/>
          </a:xfrm>
          <a:prstGeom prst="rect">
            <a:avLst/>
          </a:prstGeom>
          <a:noFill/>
          <a:ln w="9525">
            <a:noFill/>
            <a:miter lim="800000"/>
            <a:headEnd/>
            <a:tailEnd/>
          </a:ln>
        </p:spPr>
        <p:txBody>
          <a:bodyPr>
            <a:spAutoFit/>
          </a:bodyPr>
          <a:lstStyle/>
          <a:p>
            <a:pPr>
              <a:lnSpc>
                <a:spcPct val="120000"/>
              </a:lnSpc>
              <a:defRPr/>
            </a:pPr>
            <a:r>
              <a:rPr lang="en-US" altLang="en-US" sz="2400" dirty="0">
                <a:latin typeface="Times New Roman" pitchFamily="18" charset="0"/>
                <a:cs typeface="Times New Roman" pitchFamily="18" charset="0"/>
              </a:rPr>
              <a:t>-</a:t>
            </a:r>
            <a:r>
              <a:rPr lang="en-US" altLang="en-US" sz="2400" dirty="0">
                <a:solidFill>
                  <a:schemeClr val="accent2">
                    <a:lumMod val="75000"/>
                  </a:schemeClr>
                </a:solidFill>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Chúng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ta</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có</a:t>
            </a:r>
            <a:r>
              <a:rPr lang="en-US" altLang="en-US" sz="2400" dirty="0">
                <a:latin typeface="Times New Roman" pitchFamily="18" charset="0"/>
                <a:cs typeface="Times New Roman" pitchFamily="18" charset="0"/>
              </a:rPr>
              <a:t> </a:t>
            </a:r>
            <a:r>
              <a:rPr lang="en-US" altLang="en-US" sz="2400" b="1" dirty="0">
                <a:solidFill>
                  <a:srgbClr val="FF0000"/>
                </a:solidFill>
                <a:latin typeface="Times New Roman" pitchFamily="18" charset="0"/>
                <a:cs typeface="Times New Roman" pitchFamily="18" charset="0"/>
              </a:rPr>
              <a:t>4</a:t>
            </a:r>
            <a:r>
              <a:rPr lang="en-US" altLang="en-US" sz="2400" dirty="0">
                <a:solidFill>
                  <a:srgbClr val="FF0000"/>
                </a:solidFill>
                <a:latin typeface="Times New Roman" pitchFamily="18" charset="0"/>
                <a:cs typeface="Times New Roman" pitchFamily="18" charset="0"/>
              </a:rPr>
              <a:t> </a:t>
            </a:r>
            <a:r>
              <a:rPr lang="en-US" altLang="en-US" sz="2400" dirty="0">
                <a:latin typeface="Times New Roman" pitchFamily="18" charset="0"/>
                <a:cs typeface="Times New Roman" pitchFamily="18" charset="0"/>
              </a:rPr>
              <a:t>ô </a:t>
            </a:r>
            <a:r>
              <a:rPr lang="en-US" altLang="en-US" sz="2400" dirty="0" err="1">
                <a:latin typeface="Times New Roman" pitchFamily="18" charset="0"/>
                <a:cs typeface="Times New Roman" pitchFamily="18" charset="0"/>
              </a:rPr>
              <a:t>hàng</a:t>
            </a:r>
            <a:r>
              <a:rPr lang="en-US" altLang="en-US" sz="2400" dirty="0">
                <a:latin typeface="Times New Roman" pitchFamily="18" charset="0"/>
                <a:cs typeface="Times New Roman" pitchFamily="18" charset="0"/>
              </a:rPr>
              <a:t> </a:t>
            </a:r>
          </a:p>
          <a:p>
            <a:pPr>
              <a:lnSpc>
                <a:spcPct val="120000"/>
              </a:lnSpc>
              <a:defRPr/>
            </a:pPr>
            <a:r>
              <a:rPr lang="en-US" altLang="en-US" sz="2400" dirty="0" err="1">
                <a:latin typeface="Times New Roman" pitchFamily="18" charset="0"/>
                <a:cs typeface="Times New Roman" pitchFamily="18" charset="0"/>
              </a:rPr>
              <a:t>ngang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tương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ứng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với</a:t>
            </a:r>
            <a:r>
              <a:rPr lang="en-US" altLang="en-US" sz="2400" dirty="0">
                <a:latin typeface="Times New Roman" pitchFamily="18" charset="0"/>
                <a:cs typeface="Times New Roman" pitchFamily="18" charset="0"/>
              </a:rPr>
              <a:t> </a:t>
            </a:r>
            <a:r>
              <a:rPr lang="en-US" altLang="en-US" sz="2400" b="1" dirty="0">
                <a:solidFill>
                  <a:srgbClr val="FF0000"/>
                </a:solidFill>
                <a:latin typeface="Times New Roman" pitchFamily="18" charset="0"/>
                <a:cs typeface="Times New Roman" pitchFamily="18" charset="0"/>
              </a:rPr>
              <a:t>4</a:t>
            </a:r>
            <a:r>
              <a:rPr lang="en-US" altLang="en-US" sz="2400" dirty="0">
                <a:solidFill>
                  <a:schemeClr val="accent2">
                    <a:lumMod val="75000"/>
                  </a:schemeClr>
                </a:solidFill>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câu</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hỏi</a:t>
            </a:r>
            <a:r>
              <a:rPr lang="en-US" altLang="en-US" sz="2400" dirty="0">
                <a:latin typeface="Times New Roman" pitchFamily="18" charset="0"/>
                <a:cs typeface="Times New Roman" pitchFamily="18" charset="0"/>
              </a:rPr>
              <a:t>.</a:t>
            </a:r>
          </a:p>
          <a:p>
            <a:pPr>
              <a:lnSpc>
                <a:spcPct val="120000"/>
              </a:lnSpc>
              <a:defRPr/>
            </a:pP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Em</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có</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thể</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chọn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câu</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trả</a:t>
            </a:r>
            <a:r>
              <a:rPr lang="en-US" altLang="en-US" sz="2400" dirty="0">
                <a:latin typeface="Times New Roman" pitchFamily="18" charset="0"/>
                <a:cs typeface="Times New Roman" pitchFamily="18" charset="0"/>
              </a:rPr>
              <a:t> </a:t>
            </a:r>
          </a:p>
          <a:p>
            <a:pPr>
              <a:lnSpc>
                <a:spcPct val="120000"/>
              </a:lnSpc>
              <a:defRPr/>
            </a:pPr>
            <a:r>
              <a:rPr lang="en-US" altLang="en-US" sz="2400" dirty="0" err="1">
                <a:latin typeface="Times New Roman" pitchFamily="18" charset="0"/>
                <a:cs typeface="Times New Roman" pitchFamily="18" charset="0"/>
              </a:rPr>
              <a:t>lời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một</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cách</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tuỳ</a:t>
            </a:r>
            <a:r>
              <a:rPr lang="en-US" altLang="en-US" sz="2400" dirty="0">
                <a:latin typeface="Times New Roman" pitchFamily="18" charset="0"/>
                <a:cs typeface="Times New Roman" pitchFamily="18" charset="0"/>
              </a:rPr>
              <a:t> ý </a:t>
            </a:r>
            <a:r>
              <a:rPr lang="en-US" altLang="en-US" sz="2400" dirty="0" err="1">
                <a:latin typeface="Times New Roman" pitchFamily="18" charset="0"/>
                <a:cs typeface="Times New Roman" pitchFamily="18" charset="0"/>
              </a:rPr>
              <a:t>mà</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không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cần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theo</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thứ</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tự</a:t>
            </a:r>
            <a:r>
              <a:rPr lang="en-US" altLang="en-US" sz="2400" dirty="0">
                <a:latin typeface="Times New Roman" pitchFamily="18" charset="0"/>
                <a:cs typeface="Times New Roman" pitchFamily="18" charset="0"/>
              </a:rPr>
              <a:t>.</a:t>
            </a:r>
          </a:p>
          <a:p>
            <a:pPr>
              <a:lnSpc>
                <a:spcPct val="120000"/>
              </a:lnSpc>
              <a:defRPr/>
            </a:pP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Sau</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khi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giải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được</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hết</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các</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câu</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hỏi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thì</a:t>
            </a:r>
            <a:r>
              <a:rPr lang="en-US" altLang="en-US" sz="2400" dirty="0">
                <a:latin typeface="Times New Roman" pitchFamily="18" charset="0"/>
                <a:cs typeface="Times New Roman" pitchFamily="18" charset="0"/>
              </a:rPr>
              <a:t> ở </a:t>
            </a:r>
            <a:r>
              <a:rPr lang="en-US" altLang="en-US" sz="2400" dirty="0" err="1">
                <a:latin typeface="Times New Roman" pitchFamily="18" charset="0"/>
                <a:cs typeface="Times New Roman" pitchFamily="18" charset="0"/>
              </a:rPr>
              <a:t>hàng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dọc</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màu</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tím</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sẽ</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hiện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lên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một</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dãy</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số</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có</a:t>
            </a:r>
            <a:r>
              <a:rPr lang="en-US" altLang="en-US" sz="2400" dirty="0">
                <a:latin typeface="Times New Roman" pitchFamily="18" charset="0"/>
                <a:cs typeface="Times New Roman" pitchFamily="18" charset="0"/>
              </a:rPr>
              <a:t> ý </a:t>
            </a:r>
            <a:r>
              <a:rPr lang="en-US" altLang="en-US" sz="2400" dirty="0" err="1">
                <a:latin typeface="Times New Roman" pitchFamily="18" charset="0"/>
                <a:cs typeface="Times New Roman" pitchFamily="18" charset="0"/>
              </a:rPr>
              <a:t>nghĩa</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trong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tháng</a:t>
            </a:r>
            <a:r>
              <a:rPr lang="en-US" altLang="en-US" sz="2400" dirty="0">
                <a:latin typeface="Times New Roman" pitchFamily="18" charset="0"/>
                <a:cs typeface="Times New Roman" pitchFamily="18" charset="0"/>
              </a:rPr>
              <a:t> 11.</a:t>
            </a:r>
          </a:p>
        </p:txBody>
      </p:sp>
      <p:sp>
        <p:nvSpPr>
          <p:cNvPr id="21508" name="Oval 16"/>
          <p:cNvSpPr>
            <a:spLocks noChangeArrowheads="1"/>
          </p:cNvSpPr>
          <p:nvPr/>
        </p:nvSpPr>
        <p:spPr bwMode="auto">
          <a:xfrm>
            <a:off x="5562600" y="1752600"/>
            <a:ext cx="457200" cy="457200"/>
          </a:xfrm>
          <a:prstGeom prst="ellipse">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ltLang="en-US" sz="2400" b="1">
                <a:solidFill>
                  <a:schemeClr val="bg1"/>
                </a:solidFill>
                <a:cs typeface="Arial" charset="0"/>
              </a:rPr>
              <a:t>1</a:t>
            </a:r>
          </a:p>
        </p:txBody>
      </p:sp>
      <p:sp>
        <p:nvSpPr>
          <p:cNvPr id="21509" name="Oval 17"/>
          <p:cNvSpPr>
            <a:spLocks noChangeArrowheads="1"/>
          </p:cNvSpPr>
          <p:nvPr/>
        </p:nvSpPr>
        <p:spPr bwMode="auto">
          <a:xfrm>
            <a:off x="3657600" y="2743200"/>
            <a:ext cx="457200" cy="457200"/>
          </a:xfrm>
          <a:prstGeom prst="ellipse">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ltLang="en-US" sz="2400" b="1">
                <a:solidFill>
                  <a:schemeClr val="bg1"/>
                </a:solidFill>
                <a:cs typeface="Arial" charset="0"/>
              </a:rPr>
              <a:t>2</a:t>
            </a:r>
          </a:p>
        </p:txBody>
      </p:sp>
      <p:sp>
        <p:nvSpPr>
          <p:cNvPr id="21510" name="Oval 18"/>
          <p:cNvSpPr>
            <a:spLocks noChangeArrowheads="1"/>
          </p:cNvSpPr>
          <p:nvPr/>
        </p:nvSpPr>
        <p:spPr bwMode="auto">
          <a:xfrm>
            <a:off x="5410200" y="4419600"/>
            <a:ext cx="457200" cy="457200"/>
          </a:xfrm>
          <a:prstGeom prst="ellipse">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ltLang="en-US" sz="2400" b="1">
                <a:solidFill>
                  <a:schemeClr val="bg1"/>
                </a:solidFill>
                <a:cs typeface="Arial" charset="0"/>
              </a:rPr>
              <a:t>4</a:t>
            </a:r>
          </a:p>
        </p:txBody>
      </p:sp>
      <p:sp>
        <p:nvSpPr>
          <p:cNvPr id="21511" name="Oval 19"/>
          <p:cNvSpPr>
            <a:spLocks noChangeArrowheads="1"/>
          </p:cNvSpPr>
          <p:nvPr/>
        </p:nvSpPr>
        <p:spPr bwMode="auto">
          <a:xfrm>
            <a:off x="4648200" y="3581400"/>
            <a:ext cx="457200" cy="457200"/>
          </a:xfrm>
          <a:prstGeom prst="ellipse">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ltLang="en-US" sz="2400" b="1">
                <a:solidFill>
                  <a:schemeClr val="bg1"/>
                </a:solidFill>
                <a:cs typeface="Arial" charset="0"/>
              </a:rPr>
              <a:t>3</a:t>
            </a:r>
          </a:p>
        </p:txBody>
      </p:sp>
      <p:grpSp>
        <p:nvGrpSpPr>
          <p:cNvPr id="2" name="Group 6"/>
          <p:cNvGrpSpPr>
            <a:grpSpLocks/>
          </p:cNvGrpSpPr>
          <p:nvPr/>
        </p:nvGrpSpPr>
        <p:grpSpPr bwMode="auto">
          <a:xfrm>
            <a:off x="4191000" y="1524000"/>
            <a:ext cx="4953000" cy="3627438"/>
            <a:chOff x="2853" y="760"/>
            <a:chExt cx="2868" cy="2285"/>
          </a:xfrm>
        </p:grpSpPr>
        <p:sp>
          <p:nvSpPr>
            <p:cNvPr id="16395" name="Rectangle 7"/>
            <p:cNvSpPr>
              <a:spLocks noChangeArrowheads="1"/>
            </p:cNvSpPr>
            <p:nvPr/>
          </p:nvSpPr>
          <p:spPr bwMode="auto">
            <a:xfrm>
              <a:off x="3420" y="1327"/>
              <a:ext cx="576" cy="576"/>
            </a:xfrm>
            <a:prstGeom prst="rect">
              <a:avLst/>
            </a:prstGeom>
            <a:solidFill>
              <a:srgbClr val="FFCCFF"/>
            </a:solidFill>
            <a:ln w="9525">
              <a:solidFill>
                <a:srgbClr val="CCFFFF"/>
              </a:solidFill>
              <a:miter lim="800000"/>
              <a:headEnd/>
              <a:tailEnd/>
            </a:ln>
          </p:spPr>
          <p:txBody>
            <a:bodyPr wrap="none" anchor="ctr"/>
            <a:lstStyle/>
            <a:p>
              <a:endParaRPr lang="en-US" altLang="en-US" sz="2800" b="1">
                <a:latin typeface=".VnTime" pitchFamily="34" charset="0"/>
              </a:endParaRPr>
            </a:p>
          </p:txBody>
        </p:sp>
        <p:sp>
          <p:nvSpPr>
            <p:cNvPr id="16396" name="Rectangle 8"/>
            <p:cNvSpPr>
              <a:spLocks noChangeArrowheads="1"/>
            </p:cNvSpPr>
            <p:nvPr/>
          </p:nvSpPr>
          <p:spPr bwMode="auto">
            <a:xfrm>
              <a:off x="3997" y="1332"/>
              <a:ext cx="576" cy="576"/>
            </a:xfrm>
            <a:prstGeom prst="rect">
              <a:avLst/>
            </a:prstGeom>
            <a:solidFill>
              <a:srgbClr val="CC99FF"/>
            </a:solidFill>
            <a:ln w="9525">
              <a:solidFill>
                <a:srgbClr val="CCFFFF"/>
              </a:solidFill>
              <a:miter lim="800000"/>
              <a:headEnd/>
              <a:tailEnd/>
            </a:ln>
          </p:spPr>
          <p:txBody>
            <a:bodyPr wrap="none" anchor="ctr"/>
            <a:lstStyle/>
            <a:p>
              <a:endParaRPr lang="en-US" altLang="en-US" sz="2800" b="1">
                <a:latin typeface=".VnTime" pitchFamily="34" charset="0"/>
              </a:endParaRPr>
            </a:p>
          </p:txBody>
        </p:sp>
        <p:sp>
          <p:nvSpPr>
            <p:cNvPr id="16397" name="Rectangle 9"/>
            <p:cNvSpPr>
              <a:spLocks noChangeArrowheads="1"/>
            </p:cNvSpPr>
            <p:nvPr/>
          </p:nvSpPr>
          <p:spPr bwMode="auto">
            <a:xfrm>
              <a:off x="5145" y="2469"/>
              <a:ext cx="576" cy="576"/>
            </a:xfrm>
            <a:prstGeom prst="rect">
              <a:avLst/>
            </a:prstGeom>
            <a:solidFill>
              <a:srgbClr val="FFCCFF"/>
            </a:solidFill>
            <a:ln w="9525">
              <a:solidFill>
                <a:srgbClr val="CCFFFF"/>
              </a:solidFill>
              <a:miter lim="800000"/>
              <a:headEnd/>
              <a:tailEnd/>
            </a:ln>
          </p:spPr>
          <p:txBody>
            <a:bodyPr wrap="none" anchor="ctr"/>
            <a:lstStyle/>
            <a:p>
              <a:endParaRPr lang="en-US" altLang="en-US" sz="2800" b="1">
                <a:latin typeface=".VnTime" pitchFamily="34" charset="0"/>
              </a:endParaRPr>
            </a:p>
          </p:txBody>
        </p:sp>
        <p:sp>
          <p:nvSpPr>
            <p:cNvPr id="16398" name="Rectangle 10"/>
            <p:cNvSpPr>
              <a:spLocks noChangeArrowheads="1"/>
            </p:cNvSpPr>
            <p:nvPr/>
          </p:nvSpPr>
          <p:spPr bwMode="auto">
            <a:xfrm>
              <a:off x="3984" y="760"/>
              <a:ext cx="576" cy="576"/>
            </a:xfrm>
            <a:prstGeom prst="rect">
              <a:avLst/>
            </a:prstGeom>
            <a:solidFill>
              <a:srgbClr val="CC99FF"/>
            </a:solidFill>
            <a:ln w="9525">
              <a:solidFill>
                <a:srgbClr val="CCFFFF"/>
              </a:solidFill>
              <a:miter lim="800000"/>
              <a:headEnd/>
              <a:tailEnd/>
            </a:ln>
          </p:spPr>
          <p:txBody>
            <a:bodyPr wrap="none" anchor="ctr"/>
            <a:lstStyle/>
            <a:p>
              <a:endParaRPr lang="en-US" altLang="en-US" sz="2800" b="1">
                <a:latin typeface=".VnTime" pitchFamily="34" charset="0"/>
              </a:endParaRPr>
            </a:p>
          </p:txBody>
        </p:sp>
        <p:sp>
          <p:nvSpPr>
            <p:cNvPr id="16399" name="Rectangle 11"/>
            <p:cNvSpPr>
              <a:spLocks noChangeArrowheads="1"/>
            </p:cNvSpPr>
            <p:nvPr/>
          </p:nvSpPr>
          <p:spPr bwMode="auto">
            <a:xfrm>
              <a:off x="2853" y="1328"/>
              <a:ext cx="576" cy="576"/>
            </a:xfrm>
            <a:prstGeom prst="rect">
              <a:avLst/>
            </a:prstGeom>
            <a:solidFill>
              <a:srgbClr val="FFCCFF"/>
            </a:solidFill>
            <a:ln w="9525">
              <a:solidFill>
                <a:srgbClr val="CCFFFF"/>
              </a:solidFill>
              <a:miter lim="800000"/>
              <a:headEnd/>
              <a:tailEnd/>
            </a:ln>
          </p:spPr>
          <p:txBody>
            <a:bodyPr wrap="none" anchor="ctr"/>
            <a:lstStyle/>
            <a:p>
              <a:endParaRPr lang="en-US" altLang="en-US" sz="2800" b="1">
                <a:latin typeface=".VnTime" pitchFamily="34" charset="0"/>
              </a:endParaRPr>
            </a:p>
          </p:txBody>
        </p:sp>
        <p:sp>
          <p:nvSpPr>
            <p:cNvPr id="16400" name="Rectangle 12"/>
            <p:cNvSpPr>
              <a:spLocks noChangeArrowheads="1"/>
            </p:cNvSpPr>
            <p:nvPr/>
          </p:nvSpPr>
          <p:spPr bwMode="auto">
            <a:xfrm>
              <a:off x="3430" y="1896"/>
              <a:ext cx="576" cy="576"/>
            </a:xfrm>
            <a:prstGeom prst="rect">
              <a:avLst/>
            </a:prstGeom>
            <a:solidFill>
              <a:srgbClr val="FFCCFF"/>
            </a:solidFill>
            <a:ln w="9525">
              <a:solidFill>
                <a:srgbClr val="CCFFFF"/>
              </a:solidFill>
              <a:miter lim="800000"/>
              <a:headEnd/>
              <a:tailEnd/>
            </a:ln>
          </p:spPr>
          <p:txBody>
            <a:bodyPr wrap="none" anchor="ctr"/>
            <a:lstStyle/>
            <a:p>
              <a:endParaRPr lang="en-US" altLang="en-US" sz="2800" b="1">
                <a:latin typeface=".VnTime" pitchFamily="34" charset="0"/>
              </a:endParaRPr>
            </a:p>
          </p:txBody>
        </p:sp>
        <p:sp>
          <p:nvSpPr>
            <p:cNvPr id="16401" name="Rectangle 13"/>
            <p:cNvSpPr>
              <a:spLocks noChangeArrowheads="1"/>
            </p:cNvSpPr>
            <p:nvPr/>
          </p:nvSpPr>
          <p:spPr bwMode="auto">
            <a:xfrm>
              <a:off x="4002" y="1896"/>
              <a:ext cx="576" cy="576"/>
            </a:xfrm>
            <a:prstGeom prst="rect">
              <a:avLst/>
            </a:prstGeom>
            <a:solidFill>
              <a:srgbClr val="CC99FF"/>
            </a:solidFill>
            <a:ln w="9525">
              <a:solidFill>
                <a:srgbClr val="CCFFFF"/>
              </a:solidFill>
              <a:miter lim="800000"/>
              <a:headEnd/>
              <a:tailEnd/>
            </a:ln>
          </p:spPr>
          <p:txBody>
            <a:bodyPr wrap="none" anchor="ctr"/>
            <a:lstStyle/>
            <a:p>
              <a:endParaRPr lang="en-US" altLang="en-US" sz="2800" b="1">
                <a:latin typeface=".VnTime" pitchFamily="34" charset="0"/>
              </a:endParaRPr>
            </a:p>
          </p:txBody>
        </p:sp>
        <p:sp>
          <p:nvSpPr>
            <p:cNvPr id="16402" name="Rectangle 14"/>
            <p:cNvSpPr>
              <a:spLocks noChangeArrowheads="1"/>
            </p:cNvSpPr>
            <p:nvPr/>
          </p:nvSpPr>
          <p:spPr bwMode="auto">
            <a:xfrm>
              <a:off x="4007" y="2464"/>
              <a:ext cx="576" cy="576"/>
            </a:xfrm>
            <a:prstGeom prst="rect">
              <a:avLst/>
            </a:prstGeom>
            <a:solidFill>
              <a:srgbClr val="CC99FF"/>
            </a:solidFill>
            <a:ln w="9525">
              <a:solidFill>
                <a:srgbClr val="CCFFFF"/>
              </a:solidFill>
              <a:miter lim="800000"/>
              <a:headEnd/>
              <a:tailEnd/>
            </a:ln>
          </p:spPr>
          <p:txBody>
            <a:bodyPr wrap="none" anchor="ctr"/>
            <a:lstStyle/>
            <a:p>
              <a:endParaRPr lang="en-US" altLang="en-US" sz="2800" b="1">
                <a:latin typeface=".VnTime" pitchFamily="34" charset="0"/>
              </a:endParaRPr>
            </a:p>
          </p:txBody>
        </p:sp>
        <p:sp>
          <p:nvSpPr>
            <p:cNvPr id="16403" name="Rectangle 15"/>
            <p:cNvSpPr>
              <a:spLocks noChangeArrowheads="1"/>
            </p:cNvSpPr>
            <p:nvPr/>
          </p:nvSpPr>
          <p:spPr bwMode="auto">
            <a:xfrm>
              <a:off x="4583" y="2464"/>
              <a:ext cx="576" cy="576"/>
            </a:xfrm>
            <a:prstGeom prst="rect">
              <a:avLst/>
            </a:prstGeom>
            <a:solidFill>
              <a:srgbClr val="FFCCFF"/>
            </a:solidFill>
            <a:ln w="9525">
              <a:solidFill>
                <a:srgbClr val="CCFFFF"/>
              </a:solidFill>
              <a:miter lim="800000"/>
              <a:headEnd/>
              <a:tailEnd/>
            </a:ln>
          </p:spPr>
          <p:txBody>
            <a:bodyPr wrap="none" anchor="ctr"/>
            <a:lstStyle/>
            <a:p>
              <a:endParaRPr lang="en-US" altLang="en-US" sz="2800" b="1">
                <a:latin typeface=".VnTime" pitchFamily="34" charset="0"/>
              </a:endParaRPr>
            </a:p>
          </p:txBody>
        </p:sp>
      </p:grpSp>
      <p:sp>
        <p:nvSpPr>
          <p:cNvPr id="18" name="Rectangle 4"/>
          <p:cNvSpPr>
            <a:spLocks noChangeArrowheads="1"/>
          </p:cNvSpPr>
          <p:nvPr/>
        </p:nvSpPr>
        <p:spPr bwMode="auto">
          <a:xfrm>
            <a:off x="533400" y="304800"/>
            <a:ext cx="2590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800" b="1" u="sng">
                <a:solidFill>
                  <a:srgbClr val="FF0000"/>
                </a:solidFill>
                <a:latin typeface="Times New Roman" pitchFamily="18" charset="0"/>
                <a:cs typeface="Times New Roman" pitchFamily="18" charset="0"/>
              </a:rPr>
              <a:t>Hướng dẫn</a:t>
            </a:r>
            <a:r>
              <a:rPr lang="en-US" altLang="en-US" sz="2800" b="1" u="sng">
                <a:solidFill>
                  <a:srgbClr val="FF0000"/>
                </a:solidFill>
                <a:cs typeface="Arial" charset="0"/>
              </a:rPr>
              <a:t> </a:t>
            </a:r>
          </a:p>
        </p:txBody>
      </p:sp>
      <p:sp>
        <p:nvSpPr>
          <p:cNvPr id="19" name="TextBox 18"/>
          <p:cNvSpPr txBox="1"/>
          <p:nvPr/>
        </p:nvSpPr>
        <p:spPr>
          <a:xfrm>
            <a:off x="3581400" y="304800"/>
            <a:ext cx="5274768" cy="584775"/>
          </a:xfrm>
          <a:prstGeom prst="rect">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p:spPr>
        <p:txBody>
          <a:bodyPr>
            <a:spAutoFit/>
          </a:bodyPr>
          <a:lstStyle/>
          <a:p>
            <a:pPr>
              <a:defRPr/>
            </a:pPr>
            <a:r>
              <a:rPr lang="en-US"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Ô CHỮ THÔNG MINH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Left)">
                                      <p:cBhvr>
                                        <p:cTn id="12" dur="500"/>
                                        <p:tgtEl>
                                          <p:spTgt spid="2"/>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21508"/>
                                        </p:tgtEl>
                                        <p:attrNameLst>
                                          <p:attrName>style.visibility</p:attrName>
                                        </p:attrNameLst>
                                      </p:cBhvr>
                                      <p:to>
                                        <p:strVal val="visible"/>
                                      </p:to>
                                    </p:set>
                                    <p:animEffect transition="in" filter="strips(downLeft)">
                                      <p:cBhvr>
                                        <p:cTn id="15" dur="500"/>
                                        <p:tgtEl>
                                          <p:spTgt spid="21508"/>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21509"/>
                                        </p:tgtEl>
                                        <p:attrNameLst>
                                          <p:attrName>style.visibility</p:attrName>
                                        </p:attrNameLst>
                                      </p:cBhvr>
                                      <p:to>
                                        <p:strVal val="visible"/>
                                      </p:to>
                                    </p:set>
                                    <p:animEffect transition="in" filter="strips(downLeft)">
                                      <p:cBhvr>
                                        <p:cTn id="18" dur="500"/>
                                        <p:tgtEl>
                                          <p:spTgt spid="21509"/>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21511"/>
                                        </p:tgtEl>
                                        <p:attrNameLst>
                                          <p:attrName>style.visibility</p:attrName>
                                        </p:attrNameLst>
                                      </p:cBhvr>
                                      <p:to>
                                        <p:strVal val="visible"/>
                                      </p:to>
                                    </p:set>
                                    <p:animEffect transition="in" filter="strips(downLeft)">
                                      <p:cBhvr>
                                        <p:cTn id="21" dur="500"/>
                                        <p:tgtEl>
                                          <p:spTgt spid="21511"/>
                                        </p:tgtEl>
                                      </p:cBhvr>
                                    </p:animEffect>
                                  </p:childTnLst>
                                </p:cTn>
                              </p:par>
                              <p:par>
                                <p:cTn id="22" presetID="18" presetClass="entr" presetSubtype="12" fill="hold" grpId="0" nodeType="withEffect">
                                  <p:stCondLst>
                                    <p:cond delay="0"/>
                                  </p:stCondLst>
                                  <p:childTnLst>
                                    <p:set>
                                      <p:cBhvr>
                                        <p:cTn id="23" dur="1" fill="hold">
                                          <p:stCondLst>
                                            <p:cond delay="0"/>
                                          </p:stCondLst>
                                        </p:cTn>
                                        <p:tgtEl>
                                          <p:spTgt spid="21510"/>
                                        </p:tgtEl>
                                        <p:attrNameLst>
                                          <p:attrName>style.visibility</p:attrName>
                                        </p:attrNameLst>
                                      </p:cBhvr>
                                      <p:to>
                                        <p:strVal val="visible"/>
                                      </p:to>
                                    </p:set>
                                    <p:animEffect transition="in" filter="strips(downLeft)">
                                      <p:cBhvr>
                                        <p:cTn id="24" dur="500"/>
                                        <p:tgtEl>
                                          <p:spTgt spid="2151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strips(downLeft)">
                                      <p:cBhvr>
                                        <p:cTn id="29" dur="500"/>
                                        <p:tgtEl>
                                          <p:spTgt spid="1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strips(downLeft)">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508" grpId="0" animBg="1"/>
      <p:bldP spid="21509" grpId="0" animBg="1"/>
      <p:bldP spid="21510" grpId="0" animBg="1"/>
      <p:bldP spid="21511" grpId="0" animBg="1"/>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descr="dddfddd.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38" name="AutoShape 2"/>
          <p:cNvSpPr>
            <a:spLocks noChangeArrowheads="1"/>
          </p:cNvSpPr>
          <p:nvPr/>
        </p:nvSpPr>
        <p:spPr bwMode="auto">
          <a:xfrm>
            <a:off x="0" y="620713"/>
            <a:ext cx="3924300" cy="4953000"/>
          </a:xfrm>
          <a:prstGeom prst="wedgeRoundRectCallout">
            <a:avLst>
              <a:gd name="adj1" fmla="val -9264"/>
              <a:gd name="adj2" fmla="val 71250"/>
              <a:gd name="adj3" fmla="val 16667"/>
            </a:avLst>
          </a:prstGeom>
          <a:ln/>
        </p:spPr>
        <p:style>
          <a:lnRef idx="2">
            <a:schemeClr val="accent5"/>
          </a:lnRef>
          <a:fillRef idx="1">
            <a:schemeClr val="lt1"/>
          </a:fillRef>
          <a:effectRef idx="0">
            <a:schemeClr val="accent5"/>
          </a:effectRef>
          <a:fontRef idx="minor">
            <a:schemeClr val="dk1"/>
          </a:fontRef>
        </p:style>
        <p:txBody>
          <a:bodyPr/>
          <a:lstStyle/>
          <a:p>
            <a:pPr algn="ctr">
              <a:defRPr/>
            </a:pPr>
            <a:endParaRPr lang="en-US">
              <a:cs typeface="Arial" charset="0"/>
            </a:endParaRPr>
          </a:p>
        </p:txBody>
      </p:sp>
      <p:sp>
        <p:nvSpPr>
          <p:cNvPr id="14" name="TextBox 13"/>
          <p:cNvSpPr txBox="1"/>
          <p:nvPr/>
        </p:nvSpPr>
        <p:spPr>
          <a:xfrm>
            <a:off x="3680191" y="144645"/>
            <a:ext cx="5274769" cy="387567"/>
          </a:xfrm>
          <a:prstGeom prst="rect">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p:spPr>
        <p:txBody>
          <a:bodyPr>
            <a:spAutoFit/>
          </a:bodyPr>
          <a:lstStyle/>
          <a:p>
            <a:pPr>
              <a:defRPr/>
            </a:pPr>
            <a:r>
              <a:rPr lang="en-US"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Ô CHỮ THÔNG MINH</a:t>
            </a:r>
          </a:p>
        </p:txBody>
      </p:sp>
      <p:grpSp>
        <p:nvGrpSpPr>
          <p:cNvPr id="17413" name="Group 5"/>
          <p:cNvGrpSpPr>
            <a:grpSpLocks/>
          </p:cNvGrpSpPr>
          <p:nvPr/>
        </p:nvGrpSpPr>
        <p:grpSpPr bwMode="auto">
          <a:xfrm>
            <a:off x="4529138" y="1206500"/>
            <a:ext cx="4552950" cy="3627438"/>
            <a:chOff x="2853" y="760"/>
            <a:chExt cx="2868" cy="2285"/>
          </a:xfrm>
        </p:grpSpPr>
        <p:sp>
          <p:nvSpPr>
            <p:cNvPr id="17437" name="Rectangle 6"/>
            <p:cNvSpPr>
              <a:spLocks noChangeArrowheads="1"/>
            </p:cNvSpPr>
            <p:nvPr/>
          </p:nvSpPr>
          <p:spPr bwMode="auto">
            <a:xfrm>
              <a:off x="3420" y="1327"/>
              <a:ext cx="576" cy="576"/>
            </a:xfrm>
            <a:prstGeom prst="rect">
              <a:avLst/>
            </a:prstGeom>
            <a:solidFill>
              <a:srgbClr val="FFCCFF"/>
            </a:solidFill>
            <a:ln w="9525">
              <a:solidFill>
                <a:srgbClr val="CCFFFF"/>
              </a:solidFill>
              <a:miter lim="800000"/>
              <a:headEnd/>
              <a:tailEnd/>
            </a:ln>
          </p:spPr>
          <p:txBody>
            <a:bodyPr wrap="none" anchor="ctr"/>
            <a:lstStyle/>
            <a:p>
              <a:endParaRPr lang="en-US" altLang="en-US" sz="2800" b="1">
                <a:latin typeface=".VnTime" pitchFamily="34" charset="0"/>
              </a:endParaRPr>
            </a:p>
          </p:txBody>
        </p:sp>
        <p:sp>
          <p:nvSpPr>
            <p:cNvPr id="17438" name="Rectangle 7"/>
            <p:cNvSpPr>
              <a:spLocks noChangeArrowheads="1"/>
            </p:cNvSpPr>
            <p:nvPr/>
          </p:nvSpPr>
          <p:spPr bwMode="auto">
            <a:xfrm>
              <a:off x="3997" y="1332"/>
              <a:ext cx="576" cy="576"/>
            </a:xfrm>
            <a:prstGeom prst="rect">
              <a:avLst/>
            </a:prstGeom>
            <a:solidFill>
              <a:srgbClr val="CC99FF"/>
            </a:solidFill>
            <a:ln w="9525">
              <a:solidFill>
                <a:srgbClr val="CCFFFF"/>
              </a:solidFill>
              <a:miter lim="800000"/>
              <a:headEnd/>
              <a:tailEnd/>
            </a:ln>
          </p:spPr>
          <p:txBody>
            <a:bodyPr wrap="none" anchor="ctr"/>
            <a:lstStyle/>
            <a:p>
              <a:endParaRPr lang="en-US" altLang="en-US" sz="2800" b="1">
                <a:latin typeface=".VnTime" pitchFamily="34" charset="0"/>
              </a:endParaRPr>
            </a:p>
          </p:txBody>
        </p:sp>
        <p:sp>
          <p:nvSpPr>
            <p:cNvPr id="17439" name="Rectangle 8"/>
            <p:cNvSpPr>
              <a:spLocks noChangeArrowheads="1"/>
            </p:cNvSpPr>
            <p:nvPr/>
          </p:nvSpPr>
          <p:spPr bwMode="auto">
            <a:xfrm>
              <a:off x="5145" y="2469"/>
              <a:ext cx="576" cy="576"/>
            </a:xfrm>
            <a:prstGeom prst="rect">
              <a:avLst/>
            </a:prstGeom>
            <a:solidFill>
              <a:srgbClr val="FFCCFF"/>
            </a:solidFill>
            <a:ln w="9525">
              <a:solidFill>
                <a:srgbClr val="CCFFFF"/>
              </a:solidFill>
              <a:miter lim="800000"/>
              <a:headEnd/>
              <a:tailEnd/>
            </a:ln>
          </p:spPr>
          <p:txBody>
            <a:bodyPr wrap="none" anchor="ctr"/>
            <a:lstStyle/>
            <a:p>
              <a:endParaRPr lang="en-US" altLang="en-US" sz="2800" b="1">
                <a:latin typeface=".VnTime" pitchFamily="34" charset="0"/>
              </a:endParaRPr>
            </a:p>
          </p:txBody>
        </p:sp>
        <p:sp>
          <p:nvSpPr>
            <p:cNvPr id="17440" name="Rectangle 9"/>
            <p:cNvSpPr>
              <a:spLocks noChangeArrowheads="1"/>
            </p:cNvSpPr>
            <p:nvPr/>
          </p:nvSpPr>
          <p:spPr bwMode="auto">
            <a:xfrm>
              <a:off x="3984" y="760"/>
              <a:ext cx="576" cy="576"/>
            </a:xfrm>
            <a:prstGeom prst="rect">
              <a:avLst/>
            </a:prstGeom>
            <a:solidFill>
              <a:srgbClr val="CC99FF"/>
            </a:solidFill>
            <a:ln w="9525">
              <a:solidFill>
                <a:srgbClr val="CCFFFF"/>
              </a:solidFill>
              <a:miter lim="800000"/>
              <a:headEnd/>
              <a:tailEnd/>
            </a:ln>
          </p:spPr>
          <p:txBody>
            <a:bodyPr wrap="none" anchor="ctr"/>
            <a:lstStyle/>
            <a:p>
              <a:endParaRPr lang="en-US" altLang="en-US" sz="2800" b="1">
                <a:latin typeface=".VnTime" pitchFamily="34" charset="0"/>
              </a:endParaRPr>
            </a:p>
          </p:txBody>
        </p:sp>
        <p:sp>
          <p:nvSpPr>
            <p:cNvPr id="17441" name="Rectangle 10"/>
            <p:cNvSpPr>
              <a:spLocks noChangeArrowheads="1"/>
            </p:cNvSpPr>
            <p:nvPr/>
          </p:nvSpPr>
          <p:spPr bwMode="auto">
            <a:xfrm>
              <a:off x="2853" y="1328"/>
              <a:ext cx="576" cy="576"/>
            </a:xfrm>
            <a:prstGeom prst="rect">
              <a:avLst/>
            </a:prstGeom>
            <a:solidFill>
              <a:srgbClr val="FFCCFF"/>
            </a:solidFill>
            <a:ln w="9525">
              <a:solidFill>
                <a:srgbClr val="CCFFFF"/>
              </a:solidFill>
              <a:miter lim="800000"/>
              <a:headEnd/>
              <a:tailEnd/>
            </a:ln>
          </p:spPr>
          <p:txBody>
            <a:bodyPr wrap="none" anchor="ctr"/>
            <a:lstStyle/>
            <a:p>
              <a:endParaRPr lang="en-US" altLang="en-US" sz="2800" b="1">
                <a:latin typeface=".VnTime" pitchFamily="34" charset="0"/>
              </a:endParaRPr>
            </a:p>
          </p:txBody>
        </p:sp>
        <p:sp>
          <p:nvSpPr>
            <p:cNvPr id="17442" name="Rectangle 11"/>
            <p:cNvSpPr>
              <a:spLocks noChangeArrowheads="1"/>
            </p:cNvSpPr>
            <p:nvPr/>
          </p:nvSpPr>
          <p:spPr bwMode="auto">
            <a:xfrm>
              <a:off x="3430" y="1896"/>
              <a:ext cx="576" cy="576"/>
            </a:xfrm>
            <a:prstGeom prst="rect">
              <a:avLst/>
            </a:prstGeom>
            <a:solidFill>
              <a:srgbClr val="FFCCFF"/>
            </a:solidFill>
            <a:ln w="9525">
              <a:solidFill>
                <a:srgbClr val="CCFFFF"/>
              </a:solidFill>
              <a:miter lim="800000"/>
              <a:headEnd/>
              <a:tailEnd/>
            </a:ln>
          </p:spPr>
          <p:txBody>
            <a:bodyPr wrap="none" anchor="ctr"/>
            <a:lstStyle/>
            <a:p>
              <a:endParaRPr lang="en-US" altLang="en-US" sz="2800" b="1">
                <a:latin typeface=".VnTime" pitchFamily="34" charset="0"/>
              </a:endParaRPr>
            </a:p>
          </p:txBody>
        </p:sp>
        <p:sp>
          <p:nvSpPr>
            <p:cNvPr id="17443" name="Rectangle 12"/>
            <p:cNvSpPr>
              <a:spLocks noChangeArrowheads="1"/>
            </p:cNvSpPr>
            <p:nvPr/>
          </p:nvSpPr>
          <p:spPr bwMode="auto">
            <a:xfrm>
              <a:off x="4002" y="1896"/>
              <a:ext cx="576" cy="576"/>
            </a:xfrm>
            <a:prstGeom prst="rect">
              <a:avLst/>
            </a:prstGeom>
            <a:solidFill>
              <a:srgbClr val="CC99FF"/>
            </a:solidFill>
            <a:ln w="9525">
              <a:solidFill>
                <a:srgbClr val="CCFFFF"/>
              </a:solidFill>
              <a:miter lim="800000"/>
              <a:headEnd/>
              <a:tailEnd/>
            </a:ln>
          </p:spPr>
          <p:txBody>
            <a:bodyPr wrap="none" anchor="ctr"/>
            <a:lstStyle/>
            <a:p>
              <a:endParaRPr lang="en-US" altLang="en-US" sz="2800" b="1">
                <a:latin typeface=".VnTime" pitchFamily="34" charset="0"/>
              </a:endParaRPr>
            </a:p>
          </p:txBody>
        </p:sp>
        <p:sp>
          <p:nvSpPr>
            <p:cNvPr id="17444" name="Rectangle 13"/>
            <p:cNvSpPr>
              <a:spLocks noChangeArrowheads="1"/>
            </p:cNvSpPr>
            <p:nvPr/>
          </p:nvSpPr>
          <p:spPr bwMode="auto">
            <a:xfrm>
              <a:off x="4007" y="2464"/>
              <a:ext cx="576" cy="576"/>
            </a:xfrm>
            <a:prstGeom prst="rect">
              <a:avLst/>
            </a:prstGeom>
            <a:solidFill>
              <a:srgbClr val="CC99FF"/>
            </a:solidFill>
            <a:ln w="9525">
              <a:solidFill>
                <a:srgbClr val="CCFFFF"/>
              </a:solidFill>
              <a:miter lim="800000"/>
              <a:headEnd/>
              <a:tailEnd/>
            </a:ln>
          </p:spPr>
          <p:txBody>
            <a:bodyPr wrap="none" anchor="ctr"/>
            <a:lstStyle/>
            <a:p>
              <a:endParaRPr lang="en-US" altLang="en-US" sz="2800" b="1">
                <a:latin typeface=".VnTime" pitchFamily="34" charset="0"/>
              </a:endParaRPr>
            </a:p>
          </p:txBody>
        </p:sp>
        <p:sp>
          <p:nvSpPr>
            <p:cNvPr id="17445" name="Rectangle 14"/>
            <p:cNvSpPr>
              <a:spLocks noChangeArrowheads="1"/>
            </p:cNvSpPr>
            <p:nvPr/>
          </p:nvSpPr>
          <p:spPr bwMode="auto">
            <a:xfrm>
              <a:off x="4583" y="2464"/>
              <a:ext cx="576" cy="576"/>
            </a:xfrm>
            <a:prstGeom prst="rect">
              <a:avLst/>
            </a:prstGeom>
            <a:solidFill>
              <a:srgbClr val="FFCCFF"/>
            </a:solidFill>
            <a:ln w="9525">
              <a:solidFill>
                <a:srgbClr val="CCFFFF"/>
              </a:solidFill>
              <a:miter lim="800000"/>
              <a:headEnd/>
              <a:tailEnd/>
            </a:ln>
          </p:spPr>
          <p:txBody>
            <a:bodyPr wrap="none" anchor="ctr"/>
            <a:lstStyle/>
            <a:p>
              <a:endParaRPr lang="en-US" altLang="en-US" sz="2800" b="1">
                <a:latin typeface=".VnTime" pitchFamily="34" charset="0"/>
              </a:endParaRPr>
            </a:p>
          </p:txBody>
        </p:sp>
      </p:grpSp>
      <p:sp>
        <p:nvSpPr>
          <p:cNvPr id="56335" name="Oval 15"/>
          <p:cNvSpPr>
            <a:spLocks noChangeArrowheads="1"/>
          </p:cNvSpPr>
          <p:nvPr/>
        </p:nvSpPr>
        <p:spPr bwMode="auto">
          <a:xfrm>
            <a:off x="5732463" y="1400175"/>
            <a:ext cx="457200" cy="457200"/>
          </a:xfrm>
          <a:prstGeom prst="ellipse">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ltLang="en-US" b="1">
                <a:solidFill>
                  <a:schemeClr val="bg1"/>
                </a:solidFill>
                <a:cs typeface="Arial" charset="0"/>
              </a:rPr>
              <a:t>1</a:t>
            </a:r>
          </a:p>
        </p:txBody>
      </p:sp>
      <p:sp>
        <p:nvSpPr>
          <p:cNvPr id="56336" name="Oval 16"/>
          <p:cNvSpPr>
            <a:spLocks noChangeArrowheads="1"/>
          </p:cNvSpPr>
          <p:nvPr/>
        </p:nvSpPr>
        <p:spPr bwMode="auto">
          <a:xfrm>
            <a:off x="3952875" y="2362200"/>
            <a:ext cx="457200" cy="457200"/>
          </a:xfrm>
          <a:prstGeom prst="ellipse">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ltLang="en-US" b="1">
                <a:solidFill>
                  <a:schemeClr val="bg1"/>
                </a:solidFill>
                <a:cs typeface="Arial" charset="0"/>
              </a:rPr>
              <a:t>2</a:t>
            </a:r>
          </a:p>
        </p:txBody>
      </p:sp>
      <p:sp>
        <p:nvSpPr>
          <p:cNvPr id="56337" name="Oval 17"/>
          <p:cNvSpPr>
            <a:spLocks noChangeArrowheads="1"/>
          </p:cNvSpPr>
          <p:nvPr/>
        </p:nvSpPr>
        <p:spPr bwMode="auto">
          <a:xfrm>
            <a:off x="5805488" y="4114800"/>
            <a:ext cx="457200" cy="457200"/>
          </a:xfrm>
          <a:prstGeom prst="ellipse">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ltLang="en-US" b="1">
                <a:solidFill>
                  <a:schemeClr val="bg1"/>
                </a:solidFill>
                <a:cs typeface="Arial" charset="0"/>
              </a:rPr>
              <a:t>4</a:t>
            </a:r>
          </a:p>
        </p:txBody>
      </p:sp>
      <p:sp>
        <p:nvSpPr>
          <p:cNvPr id="56338" name="Oval 18"/>
          <p:cNvSpPr>
            <a:spLocks noChangeArrowheads="1"/>
          </p:cNvSpPr>
          <p:nvPr/>
        </p:nvSpPr>
        <p:spPr bwMode="auto">
          <a:xfrm>
            <a:off x="4867275" y="3276600"/>
            <a:ext cx="457200" cy="457200"/>
          </a:xfrm>
          <a:prstGeom prst="ellipse">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ltLang="en-US" b="1">
                <a:solidFill>
                  <a:schemeClr val="bg1"/>
                </a:solidFill>
                <a:cs typeface="Arial" charset="0"/>
              </a:rPr>
              <a:t>3</a:t>
            </a:r>
          </a:p>
        </p:txBody>
      </p:sp>
      <p:sp>
        <p:nvSpPr>
          <p:cNvPr id="56340" name="Rectangle 20"/>
          <p:cNvSpPr>
            <a:spLocks noChangeArrowheads="1"/>
          </p:cNvSpPr>
          <p:nvPr/>
        </p:nvSpPr>
        <p:spPr bwMode="auto">
          <a:xfrm>
            <a:off x="6462713" y="1290638"/>
            <a:ext cx="731837"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en-US" sz="3600" b="1">
                <a:solidFill>
                  <a:srgbClr val="0000FF"/>
                </a:solidFill>
                <a:cs typeface="Arial" charset="0"/>
              </a:rPr>
              <a:t>2</a:t>
            </a:r>
          </a:p>
        </p:txBody>
      </p:sp>
      <p:grpSp>
        <p:nvGrpSpPr>
          <p:cNvPr id="3" name="Group 21"/>
          <p:cNvGrpSpPr>
            <a:grpSpLocks/>
          </p:cNvGrpSpPr>
          <p:nvPr/>
        </p:nvGrpSpPr>
        <p:grpSpPr bwMode="auto">
          <a:xfrm>
            <a:off x="4614863" y="2205038"/>
            <a:ext cx="2546350" cy="731837"/>
            <a:chOff x="4713" y="768"/>
            <a:chExt cx="1604" cy="461"/>
          </a:xfrm>
        </p:grpSpPr>
        <p:sp>
          <p:nvSpPr>
            <p:cNvPr id="17434" name="Rectangle 22"/>
            <p:cNvSpPr>
              <a:spLocks noChangeArrowheads="1"/>
            </p:cNvSpPr>
            <p:nvPr/>
          </p:nvSpPr>
          <p:spPr bwMode="auto">
            <a:xfrm>
              <a:off x="5856" y="768"/>
              <a:ext cx="461" cy="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en-US" sz="3600" b="1">
                  <a:solidFill>
                    <a:srgbClr val="0000FF"/>
                  </a:solidFill>
                  <a:cs typeface="Arial" charset="0"/>
                </a:rPr>
                <a:t>0</a:t>
              </a:r>
            </a:p>
          </p:txBody>
        </p:sp>
        <p:sp>
          <p:nvSpPr>
            <p:cNvPr id="17435" name="Rectangle 23"/>
            <p:cNvSpPr>
              <a:spLocks noChangeArrowheads="1"/>
            </p:cNvSpPr>
            <p:nvPr/>
          </p:nvSpPr>
          <p:spPr bwMode="auto">
            <a:xfrm>
              <a:off x="5280" y="768"/>
              <a:ext cx="461" cy="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en-US" sz="3600" b="1">
                  <a:solidFill>
                    <a:srgbClr val="0000FF"/>
                  </a:solidFill>
                  <a:cs typeface="Arial" charset="0"/>
                </a:rPr>
                <a:t>2</a:t>
              </a:r>
            </a:p>
          </p:txBody>
        </p:sp>
        <p:sp>
          <p:nvSpPr>
            <p:cNvPr id="17436" name="Rectangle 24"/>
            <p:cNvSpPr>
              <a:spLocks noChangeArrowheads="1"/>
            </p:cNvSpPr>
            <p:nvPr/>
          </p:nvSpPr>
          <p:spPr bwMode="auto">
            <a:xfrm>
              <a:off x="4713" y="768"/>
              <a:ext cx="461" cy="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en-US" sz="3600" b="1">
                  <a:solidFill>
                    <a:srgbClr val="0000FF"/>
                  </a:solidFill>
                  <a:cs typeface="Arial" charset="0"/>
                </a:rPr>
                <a:t>1</a:t>
              </a:r>
            </a:p>
          </p:txBody>
        </p:sp>
      </p:grpSp>
      <p:sp>
        <p:nvSpPr>
          <p:cNvPr id="56345" name="Text Box 25"/>
          <p:cNvSpPr txBox="1">
            <a:spLocks noChangeArrowheads="1"/>
          </p:cNvSpPr>
          <p:nvPr/>
        </p:nvSpPr>
        <p:spPr bwMode="auto">
          <a:xfrm>
            <a:off x="90488" y="838200"/>
            <a:ext cx="38004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000" b="1" u="sng">
                <a:cs typeface="Times New Roman" pitchFamily="18" charset="0"/>
              </a:rPr>
              <a:t>Câu 1:</a:t>
            </a:r>
            <a:r>
              <a:rPr lang="en-US" altLang="en-US" sz="2000">
                <a:cs typeface="Times New Roman" pitchFamily="18" charset="0"/>
              </a:rPr>
              <a:t> Cho y = 5.x ; biết y = 10. Tìm x?</a:t>
            </a:r>
          </a:p>
        </p:txBody>
      </p:sp>
      <p:sp>
        <p:nvSpPr>
          <p:cNvPr id="56346" name="Text Box 26"/>
          <p:cNvSpPr txBox="1">
            <a:spLocks noChangeArrowheads="1"/>
          </p:cNvSpPr>
          <p:nvPr/>
        </p:nvSpPr>
        <p:spPr bwMode="auto">
          <a:xfrm>
            <a:off x="57150" y="1571625"/>
            <a:ext cx="38814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000" b="1" u="sng">
                <a:cs typeface="Times New Roman" pitchFamily="18" charset="0"/>
              </a:rPr>
              <a:t>Câu 2:</a:t>
            </a:r>
            <a:r>
              <a:rPr lang="en-US" altLang="en-US" sz="2000">
                <a:cs typeface="Times New Roman" pitchFamily="18" charset="0"/>
              </a:rPr>
              <a:t> Cho ba góc của tam giác ABC tỉ lệ với 1; 2 ; 3. Tính tổng số đo góc A và C ?</a:t>
            </a:r>
          </a:p>
        </p:txBody>
      </p:sp>
      <p:grpSp>
        <p:nvGrpSpPr>
          <p:cNvPr id="4" name="Group 27"/>
          <p:cNvGrpSpPr>
            <a:grpSpLocks/>
          </p:cNvGrpSpPr>
          <p:nvPr/>
        </p:nvGrpSpPr>
        <p:grpSpPr bwMode="auto">
          <a:xfrm>
            <a:off x="6462713" y="3929063"/>
            <a:ext cx="2517775" cy="731837"/>
            <a:chOff x="5877" y="1872"/>
            <a:chExt cx="1586" cy="461"/>
          </a:xfrm>
        </p:grpSpPr>
        <p:sp>
          <p:nvSpPr>
            <p:cNvPr id="17431" name="Rectangle 28"/>
            <p:cNvSpPr>
              <a:spLocks noChangeArrowheads="1"/>
            </p:cNvSpPr>
            <p:nvPr/>
          </p:nvSpPr>
          <p:spPr bwMode="auto">
            <a:xfrm>
              <a:off x="5877" y="1872"/>
              <a:ext cx="461" cy="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en-US" sz="3600" b="1">
                  <a:solidFill>
                    <a:srgbClr val="0000FF"/>
                  </a:solidFill>
                  <a:cs typeface="Arial" charset="0"/>
                </a:rPr>
                <a:t>1</a:t>
              </a:r>
            </a:p>
          </p:txBody>
        </p:sp>
        <p:sp>
          <p:nvSpPr>
            <p:cNvPr id="17432" name="Rectangle 29"/>
            <p:cNvSpPr>
              <a:spLocks noChangeArrowheads="1"/>
            </p:cNvSpPr>
            <p:nvPr/>
          </p:nvSpPr>
          <p:spPr bwMode="auto">
            <a:xfrm>
              <a:off x="6426" y="1872"/>
              <a:ext cx="461" cy="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en-US" sz="3600" b="1">
                  <a:solidFill>
                    <a:srgbClr val="0000FF"/>
                  </a:solidFill>
                  <a:cs typeface="Arial" charset="0"/>
                </a:rPr>
                <a:t>2</a:t>
              </a:r>
            </a:p>
          </p:txBody>
        </p:sp>
        <p:sp>
          <p:nvSpPr>
            <p:cNvPr id="17433" name="Rectangle 30"/>
            <p:cNvSpPr>
              <a:spLocks noChangeArrowheads="1"/>
            </p:cNvSpPr>
            <p:nvPr/>
          </p:nvSpPr>
          <p:spPr bwMode="auto">
            <a:xfrm>
              <a:off x="7002" y="1872"/>
              <a:ext cx="461" cy="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en-US" sz="3600" b="1">
                  <a:solidFill>
                    <a:srgbClr val="0000FF"/>
                  </a:solidFill>
                  <a:cs typeface="Arial" charset="0"/>
                </a:rPr>
                <a:t>5</a:t>
              </a:r>
            </a:p>
          </p:txBody>
        </p:sp>
      </p:grpSp>
      <p:sp>
        <p:nvSpPr>
          <p:cNvPr id="56351" name="Text Box 31"/>
          <p:cNvSpPr txBox="1">
            <a:spLocks noChangeArrowheads="1"/>
          </p:cNvSpPr>
          <p:nvPr/>
        </p:nvSpPr>
        <p:spPr bwMode="auto">
          <a:xfrm>
            <a:off x="57150" y="2781300"/>
            <a:ext cx="3657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000" b="1" u="sng">
                <a:cs typeface="Times New Roman" pitchFamily="18" charset="0"/>
              </a:rPr>
              <a:t>Câu 3:</a:t>
            </a:r>
            <a:r>
              <a:rPr lang="en-US" altLang="en-US" sz="2000">
                <a:cs typeface="Times New Roman" pitchFamily="18" charset="0"/>
              </a:rPr>
              <a:t> Cho y tỉ lệ thuận với x. Khi x = 5 thì y = 55. Tìm hệ số tỉ lệ của y đối với x?</a:t>
            </a:r>
          </a:p>
        </p:txBody>
      </p:sp>
      <p:grpSp>
        <p:nvGrpSpPr>
          <p:cNvPr id="5" name="Group 32"/>
          <p:cNvGrpSpPr>
            <a:grpSpLocks/>
          </p:cNvGrpSpPr>
          <p:nvPr/>
        </p:nvGrpSpPr>
        <p:grpSpPr bwMode="auto">
          <a:xfrm>
            <a:off x="5581650" y="3119438"/>
            <a:ext cx="1579563" cy="731837"/>
            <a:chOff x="5322" y="1344"/>
            <a:chExt cx="995" cy="461"/>
          </a:xfrm>
        </p:grpSpPr>
        <p:sp>
          <p:nvSpPr>
            <p:cNvPr id="17429" name="Rectangle 33"/>
            <p:cNvSpPr>
              <a:spLocks noChangeArrowheads="1"/>
            </p:cNvSpPr>
            <p:nvPr/>
          </p:nvSpPr>
          <p:spPr bwMode="auto">
            <a:xfrm>
              <a:off x="5856" y="1344"/>
              <a:ext cx="461" cy="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en-US" sz="3600" b="1">
                  <a:solidFill>
                    <a:srgbClr val="0000FF"/>
                  </a:solidFill>
                  <a:cs typeface="Arial" charset="0"/>
                </a:rPr>
                <a:t>1</a:t>
              </a:r>
            </a:p>
          </p:txBody>
        </p:sp>
        <p:sp>
          <p:nvSpPr>
            <p:cNvPr id="17430" name="Rectangle 34"/>
            <p:cNvSpPr>
              <a:spLocks noChangeArrowheads="1"/>
            </p:cNvSpPr>
            <p:nvPr/>
          </p:nvSpPr>
          <p:spPr bwMode="auto">
            <a:xfrm>
              <a:off x="5322" y="1344"/>
              <a:ext cx="461" cy="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en-US" sz="3600" b="1">
                  <a:solidFill>
                    <a:srgbClr val="0000FF"/>
                  </a:solidFill>
                  <a:cs typeface="Arial" charset="0"/>
                </a:rPr>
                <a:t>1</a:t>
              </a:r>
            </a:p>
          </p:txBody>
        </p:sp>
      </p:grpSp>
      <p:sp>
        <p:nvSpPr>
          <p:cNvPr id="56355" name="Text Box 35"/>
          <p:cNvSpPr txBox="1">
            <a:spLocks noChangeArrowheads="1"/>
          </p:cNvSpPr>
          <p:nvPr/>
        </p:nvSpPr>
        <p:spPr bwMode="auto">
          <a:xfrm>
            <a:off x="80963" y="3976688"/>
            <a:ext cx="38814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000" b="1" u="sng">
                <a:cs typeface="Times New Roman" pitchFamily="18" charset="0"/>
              </a:rPr>
              <a:t>Câu 4:</a:t>
            </a:r>
            <a:r>
              <a:rPr lang="en-US" altLang="en-US" sz="2000" b="1">
                <a:cs typeface="Times New Roman" pitchFamily="18" charset="0"/>
              </a:rPr>
              <a:t> </a:t>
            </a:r>
            <a:r>
              <a:rPr lang="en-US" altLang="en-US" sz="2000">
                <a:cs typeface="Times New Roman" pitchFamily="18" charset="0"/>
              </a:rPr>
              <a:t>Mỗi mét dây thép nặng 25 gam. Hỏi 5 mét dây thép loại đó nặng bao nhiêu gam?</a:t>
            </a:r>
          </a:p>
        </p:txBody>
      </p:sp>
      <p:sp>
        <p:nvSpPr>
          <p:cNvPr id="17426" name="Text Box 34"/>
          <p:cNvSpPr txBox="1">
            <a:spLocks noChangeArrowheads="1"/>
          </p:cNvSpPr>
          <p:nvPr/>
        </p:nvSpPr>
        <p:spPr bwMode="auto">
          <a:xfrm>
            <a:off x="928688" y="5857875"/>
            <a:ext cx="87487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4000" b="1">
                <a:solidFill>
                  <a:srgbClr val="FF0000"/>
                </a:solidFill>
                <a:latin typeface=".VnTime" pitchFamily="34" charset="0"/>
                <a:cs typeface="Arial" charset="0"/>
              </a:rPr>
              <a:t>    Ngày nhà giáo Việt Nam20/11</a:t>
            </a:r>
          </a:p>
        </p:txBody>
      </p:sp>
      <p:sp>
        <p:nvSpPr>
          <p:cNvPr id="17427" name="AutoShape 13">
            <a:hlinkClick r:id="rId3" action="ppaction://hlinksldjump" highlightClick="1"/>
          </p:cNvPr>
          <p:cNvSpPr>
            <a:spLocks noChangeArrowheads="1"/>
          </p:cNvSpPr>
          <p:nvPr/>
        </p:nvSpPr>
        <p:spPr bwMode="auto">
          <a:xfrm rot="10800000">
            <a:off x="8458200" y="6477000"/>
            <a:ext cx="381000" cy="3810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vi-VN" altLang="en-US"/>
          </a:p>
        </p:txBody>
      </p:sp>
      <p:sp>
        <p:nvSpPr>
          <p:cNvPr id="38" name="AutoShape 37">
            <a:hlinkClick r:id="" action="ppaction://noaction" highlightClick="1">
              <a:snd r:embed="rId4" name="applause.wav"/>
            </a:hlinkClick>
          </p:cNvPr>
          <p:cNvSpPr>
            <a:spLocks noChangeArrowheads="1"/>
          </p:cNvSpPr>
          <p:nvPr/>
        </p:nvSpPr>
        <p:spPr bwMode="auto">
          <a:xfrm>
            <a:off x="1628775" y="5678488"/>
            <a:ext cx="7210425" cy="852487"/>
          </a:xfrm>
          <a:prstGeom prst="actionButtonBlank">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z="2800" b="1">
              <a:latin typeface=".VnTime" pitchFamily="34" charset="0"/>
            </a:endParaRPr>
          </a:p>
        </p:txBody>
      </p:sp>
    </p:spTree>
  </p:cSld>
  <p:clrMapOvr>
    <a:masterClrMapping/>
  </p:clrMapOvr>
  <p:transition spd="slow"/>
  <p:timing>
    <p:tnLst>
      <p:par>
        <p:cTn id="1" dur="indefinite" restart="never" nodeType="tmRoot">
          <p:childTnLst>
            <p:seq concurrent="1" nextAc="seek">
              <p:cTn id="2" restart="whenNotActive" fill="hold" evtFilter="cancelBubble" nodeType="interactiveSeq">
                <p:stCondLst>
                  <p:cond evt="onClick" delay="0">
                    <p:tgtEl>
                      <p:spTgt spid="5633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6345"/>
                                        </p:tgtEl>
                                        <p:attrNameLst>
                                          <p:attrName>style.visibility</p:attrName>
                                        </p:attrNameLst>
                                      </p:cBhvr>
                                      <p:to>
                                        <p:strVal val="visible"/>
                                      </p:to>
                                    </p:set>
                                    <p:animEffect transition="in" filter="strips(downRight)">
                                      <p:cBhvr>
                                        <p:cTn id="7" dur="1000"/>
                                        <p:tgtEl>
                                          <p:spTgt spid="563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6340"/>
                                        </p:tgtEl>
                                        <p:attrNameLst>
                                          <p:attrName>style.visibility</p:attrName>
                                        </p:attrNameLst>
                                      </p:cBhvr>
                                      <p:to>
                                        <p:strVal val="visible"/>
                                      </p:to>
                                    </p:set>
                                    <p:animEffect transition="in" filter="strips(downRight)">
                                      <p:cBhvr>
                                        <p:cTn id="12" dur="1000"/>
                                        <p:tgtEl>
                                          <p:spTgt spid="5634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1" nodeType="clickEffect">
                                  <p:stCondLst>
                                    <p:cond delay="0"/>
                                  </p:stCondLst>
                                  <p:childTnLst>
                                    <p:set>
                                      <p:cBhvr>
                                        <p:cTn id="16" dur="1" fill="hold">
                                          <p:stCondLst>
                                            <p:cond delay="0"/>
                                          </p:stCondLst>
                                        </p:cTn>
                                        <p:tgtEl>
                                          <p:spTgt spid="56340"/>
                                        </p:tgtEl>
                                        <p:attrNameLst>
                                          <p:attrName>style.visibility</p:attrName>
                                        </p:attrNameLst>
                                      </p:cBhvr>
                                      <p:to>
                                        <p:strVal val="visible"/>
                                      </p:to>
                                    </p:set>
                                    <p:animEffect transition="in" filter="strips(downRight)">
                                      <p:cBhvr>
                                        <p:cTn id="17" dur="1000"/>
                                        <p:tgtEl>
                                          <p:spTgt spid="56340"/>
                                        </p:tgtEl>
                                      </p:cBhvr>
                                    </p:animEffect>
                                  </p:childTnLst>
                                </p:cTn>
                              </p:par>
                            </p:childTnLst>
                          </p:cTn>
                        </p:par>
                      </p:childTnLst>
                    </p:cTn>
                  </p:par>
                </p:childTnLst>
              </p:cTn>
              <p:nextCondLst>
                <p:cond evt="onClick" delay="0">
                  <p:tgtEl>
                    <p:spTgt spid="56335"/>
                  </p:tgtEl>
                </p:cond>
              </p:nextCondLst>
            </p:seq>
            <p:seq concurrent="1" nextAc="seek">
              <p:cTn id="18" restart="whenNotActive" fill="hold" evtFilter="cancelBubble" nodeType="interactiveSeq">
                <p:stCondLst>
                  <p:cond evt="onClick" delay="0">
                    <p:tgtEl>
                      <p:spTgt spid="56336"/>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18" presetClass="entr" presetSubtype="6" fill="hold" grpId="0" nodeType="clickEffect">
                                  <p:stCondLst>
                                    <p:cond delay="0"/>
                                  </p:stCondLst>
                                  <p:childTnLst>
                                    <p:set>
                                      <p:cBhvr>
                                        <p:cTn id="22" dur="1" fill="hold">
                                          <p:stCondLst>
                                            <p:cond delay="0"/>
                                          </p:stCondLst>
                                        </p:cTn>
                                        <p:tgtEl>
                                          <p:spTgt spid="56346"/>
                                        </p:tgtEl>
                                        <p:attrNameLst>
                                          <p:attrName>style.visibility</p:attrName>
                                        </p:attrNameLst>
                                      </p:cBhvr>
                                      <p:to>
                                        <p:strVal val="visible"/>
                                      </p:to>
                                    </p:set>
                                    <p:animEffect transition="in" filter="strips(downRight)">
                                      <p:cBhvr>
                                        <p:cTn id="23" dur="1000"/>
                                        <p:tgtEl>
                                          <p:spTgt spid="5634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8" presetClass="entr" presetSubtype="6"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strips(downRight)">
                                      <p:cBhvr>
                                        <p:cTn id="28" dur="1000"/>
                                        <p:tgtEl>
                                          <p:spTgt spid="3"/>
                                        </p:tgtEl>
                                      </p:cBhvr>
                                    </p:animEffect>
                                  </p:childTnLst>
                                </p:cTn>
                              </p:par>
                            </p:childTnLst>
                          </p:cTn>
                        </p:par>
                      </p:childTnLst>
                    </p:cTn>
                  </p:par>
                </p:childTnLst>
              </p:cTn>
              <p:nextCondLst>
                <p:cond evt="onClick" delay="0">
                  <p:tgtEl>
                    <p:spTgt spid="56336"/>
                  </p:tgtEl>
                </p:cond>
              </p:nextCondLst>
            </p:seq>
            <p:seq concurrent="1" nextAc="seek">
              <p:cTn id="29" restart="whenNotActive" fill="hold" evtFilter="cancelBubble" nodeType="interactiveSeq">
                <p:stCondLst>
                  <p:cond evt="onClick" delay="0">
                    <p:tgtEl>
                      <p:spTgt spid="56338"/>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18" presetClass="entr" presetSubtype="6" fill="hold" grpId="0" nodeType="clickEffect">
                                  <p:stCondLst>
                                    <p:cond delay="0"/>
                                  </p:stCondLst>
                                  <p:childTnLst>
                                    <p:set>
                                      <p:cBhvr>
                                        <p:cTn id="33" dur="1" fill="hold">
                                          <p:stCondLst>
                                            <p:cond delay="0"/>
                                          </p:stCondLst>
                                        </p:cTn>
                                        <p:tgtEl>
                                          <p:spTgt spid="56351"/>
                                        </p:tgtEl>
                                        <p:attrNameLst>
                                          <p:attrName>style.visibility</p:attrName>
                                        </p:attrNameLst>
                                      </p:cBhvr>
                                      <p:to>
                                        <p:strVal val="visible"/>
                                      </p:to>
                                    </p:set>
                                    <p:animEffect transition="in" filter="strips(downRight)">
                                      <p:cBhvr>
                                        <p:cTn id="34" dur="1000"/>
                                        <p:tgtEl>
                                          <p:spTgt spid="5635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8" presetClass="entr" presetSubtype="6"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strips(downRight)">
                                      <p:cBhvr>
                                        <p:cTn id="39" dur="1000"/>
                                        <p:tgtEl>
                                          <p:spTgt spid="5"/>
                                        </p:tgtEl>
                                      </p:cBhvr>
                                    </p:animEffect>
                                  </p:childTnLst>
                                </p:cTn>
                              </p:par>
                            </p:childTnLst>
                          </p:cTn>
                        </p:par>
                      </p:childTnLst>
                    </p:cTn>
                  </p:par>
                </p:childTnLst>
              </p:cTn>
              <p:nextCondLst>
                <p:cond evt="onClick" delay="0">
                  <p:tgtEl>
                    <p:spTgt spid="56338"/>
                  </p:tgtEl>
                </p:cond>
              </p:nextCondLst>
            </p:seq>
            <p:seq concurrent="1" nextAc="seek">
              <p:cTn id="40" restart="whenNotActive" fill="hold" evtFilter="cancelBubble" nodeType="interactiveSeq">
                <p:stCondLst>
                  <p:cond evt="onClick" delay="0">
                    <p:tgtEl>
                      <p:spTgt spid="56337"/>
                    </p:tgtEl>
                  </p:cond>
                </p:stCondLst>
                <p:endSync evt="end" delay="0">
                  <p:rtn val="all"/>
                </p:endSync>
                <p:childTnLst>
                  <p:par>
                    <p:cTn id="41" fill="hold" nodeType="clickPar">
                      <p:stCondLst>
                        <p:cond delay="0"/>
                      </p:stCondLst>
                      <p:childTnLst>
                        <p:par>
                          <p:cTn id="42" fill="hold" nodeType="withGroup">
                            <p:stCondLst>
                              <p:cond delay="0"/>
                            </p:stCondLst>
                            <p:childTnLst>
                              <p:par>
                                <p:cTn id="43" presetID="18" presetClass="entr" presetSubtype="6" fill="hold" grpId="0" nodeType="clickEffect">
                                  <p:stCondLst>
                                    <p:cond delay="0"/>
                                  </p:stCondLst>
                                  <p:childTnLst>
                                    <p:set>
                                      <p:cBhvr>
                                        <p:cTn id="44" dur="1" fill="hold">
                                          <p:stCondLst>
                                            <p:cond delay="0"/>
                                          </p:stCondLst>
                                        </p:cTn>
                                        <p:tgtEl>
                                          <p:spTgt spid="56355"/>
                                        </p:tgtEl>
                                        <p:attrNameLst>
                                          <p:attrName>style.visibility</p:attrName>
                                        </p:attrNameLst>
                                      </p:cBhvr>
                                      <p:to>
                                        <p:strVal val="visible"/>
                                      </p:to>
                                    </p:set>
                                    <p:animEffect transition="in" filter="strips(downRight)">
                                      <p:cBhvr>
                                        <p:cTn id="45" dur="1000"/>
                                        <p:tgtEl>
                                          <p:spTgt spid="56355"/>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8" presetClass="entr" presetSubtype="6" fill="hold"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strips(downRight)">
                                      <p:cBhvr>
                                        <p:cTn id="50" dur="1000"/>
                                        <p:tgtEl>
                                          <p:spTgt spid="4"/>
                                        </p:tgtEl>
                                      </p:cBhvr>
                                    </p:animEffect>
                                  </p:childTnLst>
                                </p:cTn>
                              </p:par>
                            </p:childTnLst>
                          </p:cTn>
                        </p:par>
                      </p:childTnLst>
                    </p:cTn>
                  </p:par>
                </p:childTnLst>
              </p:cTn>
              <p:nextCondLst>
                <p:cond evt="onClick" delay="0">
                  <p:tgtEl>
                    <p:spTgt spid="56337"/>
                  </p:tgtEl>
                </p:cond>
              </p:nextCondLst>
            </p:seq>
            <p:seq concurrent="1" nextAc="seek">
              <p:cTn id="51" restart="whenNotActive" fill="hold" evtFilter="cancelBubble" nodeType="interactiveSeq">
                <p:stCondLst>
                  <p:cond evt="onClick" delay="0">
                    <p:tgtEl>
                      <p:spTgt spid="38"/>
                    </p:tgtEl>
                  </p:cond>
                </p:stCondLst>
                <p:endSync evt="end" delay="0">
                  <p:rtn val="all"/>
                </p:endSync>
                <p:childTnLst>
                  <p:par>
                    <p:cTn id="52" fill="hold" nodeType="clickPar">
                      <p:stCondLst>
                        <p:cond delay="0"/>
                      </p:stCondLst>
                      <p:childTnLst>
                        <p:par>
                          <p:cTn id="53" fill="hold" nodeType="withGroup">
                            <p:stCondLst>
                              <p:cond delay="0"/>
                            </p:stCondLst>
                            <p:childTnLst>
                              <p:par>
                                <p:cTn id="54" presetID="4" presetClass="exit" presetSubtype="32" fill="hold" nodeType="withEffect">
                                  <p:stCondLst>
                                    <p:cond delay="0"/>
                                  </p:stCondLst>
                                  <p:childTnLst>
                                    <p:animEffect transition="out" filter="box(out)">
                                      <p:cBhvr>
                                        <p:cTn id="55" dur="500"/>
                                        <p:tgtEl>
                                          <p:spTgt spid="38"/>
                                        </p:tgtEl>
                                      </p:cBhvr>
                                    </p:animEffect>
                                    <p:set>
                                      <p:cBhvr>
                                        <p:cTn id="56"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childTnLst>
        </p:cTn>
      </p:par>
    </p:tnLst>
    <p:bldLst>
      <p:bldP spid="56340" grpId="0"/>
      <p:bldP spid="56340" grpId="1"/>
      <p:bldP spid="56345" grpId="0"/>
      <p:bldP spid="56346" grpId="0"/>
      <p:bldP spid="56351" grpId="0"/>
      <p:bldP spid="5635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895600"/>
            <a:ext cx="144780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048000"/>
            <a:ext cx="18288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29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1676400"/>
            <a:ext cx="12858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685800"/>
            <a:ext cx="20669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3962400"/>
            <a:ext cx="1752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91325" y="4876800"/>
            <a:ext cx="22764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81475" y="5181600"/>
            <a:ext cx="26765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3" name="Text Box 9"/>
          <p:cNvSpPr txBox="1">
            <a:spLocks noChangeArrowheads="1"/>
          </p:cNvSpPr>
          <p:nvPr/>
        </p:nvSpPr>
        <p:spPr bwMode="auto">
          <a:xfrm>
            <a:off x="2362200" y="74613"/>
            <a:ext cx="49530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solidFill>
                  <a:srgbClr val="6600FF"/>
                </a:solidFill>
                <a:cs typeface="Arial" charset="0"/>
              </a:rPr>
              <a:t>Tìm hai số a, b biết chúng lần lượt tỉ lệ thuận với m, n cho trước và biết a + b = k (hoặc a – b = k).</a:t>
            </a:r>
          </a:p>
        </p:txBody>
      </p:sp>
      <p:sp>
        <p:nvSpPr>
          <p:cNvPr id="82954" name="Text Box 10"/>
          <p:cNvSpPr txBox="1">
            <a:spLocks noChangeArrowheads="1"/>
          </p:cNvSpPr>
          <p:nvPr/>
        </p:nvSpPr>
        <p:spPr bwMode="auto">
          <a:xfrm>
            <a:off x="3352800" y="5988050"/>
            <a:ext cx="5257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solidFill>
                  <a:srgbClr val="0000FF"/>
                </a:solidFill>
                <a:cs typeface="Arial" charset="0"/>
              </a:rPr>
              <a:t>Tìm ba số a, b, c biết chúng lần lượt tỉ lệ thuận với m, n, t cho trước và biết a + b + c = k.</a:t>
            </a:r>
          </a:p>
        </p:txBody>
      </p:sp>
      <p:pic>
        <p:nvPicPr>
          <p:cNvPr id="82955"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99480">
            <a:off x="152400" y="3465513"/>
            <a:ext cx="3048000"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6"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785702">
            <a:off x="228600" y="4562475"/>
            <a:ext cx="36576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7"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046247">
            <a:off x="990600" y="1219200"/>
            <a:ext cx="30194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2958" name="Object 2"/>
          <p:cNvGraphicFramePr>
            <a:graphicFrameLocks noChangeAspect="1"/>
          </p:cNvGraphicFramePr>
          <p:nvPr/>
        </p:nvGraphicFramePr>
        <p:xfrm>
          <a:off x="4572000" y="609600"/>
          <a:ext cx="2095500" cy="1127125"/>
        </p:xfrm>
        <a:graphic>
          <a:graphicData uri="http://schemas.openxmlformats.org/presentationml/2006/ole">
            <mc:AlternateContent xmlns:mc="http://schemas.openxmlformats.org/markup-compatibility/2006">
              <mc:Choice xmlns:v="urn:schemas-microsoft-com:vml" Requires="v">
                <p:oleObj spid="_x0000_s18448" name="Bitmap Image" r:id="rId13" imgW="1257476" imgH="676369" progId="PBrush">
                  <p:embed/>
                </p:oleObj>
              </mc:Choice>
              <mc:Fallback>
                <p:oleObj name="Bitmap Image" r:id="rId13" imgW="1257476" imgH="676369" progId="PBrush">
                  <p:embed/>
                  <p:pic>
                    <p:nvPicPr>
                      <p:cNvPr id="0" name="Object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72000" y="609600"/>
                        <a:ext cx="2095500"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47" name="AutoShape 13">
            <a:hlinkClick r:id="rId15" action="ppaction://hlinksldjump" highlightClick="1"/>
          </p:cNvPr>
          <p:cNvSpPr>
            <a:spLocks noChangeArrowheads="1"/>
          </p:cNvSpPr>
          <p:nvPr/>
        </p:nvSpPr>
        <p:spPr bwMode="auto">
          <a:xfrm rot="10800000">
            <a:off x="990600" y="6477000"/>
            <a:ext cx="381000" cy="3810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vi-VN" alt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82946"/>
                                        </p:tgtEl>
                                        <p:attrNameLst>
                                          <p:attrName>style.visibility</p:attrName>
                                        </p:attrNameLst>
                                      </p:cBhvr>
                                      <p:to>
                                        <p:strVal val="visible"/>
                                      </p:to>
                                    </p:set>
                                    <p:animEffect transition="in" filter="wedge">
                                      <p:cBhvr>
                                        <p:cTn id="7" dur="500"/>
                                        <p:tgtEl>
                                          <p:spTgt spid="829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82948"/>
                                        </p:tgtEl>
                                        <p:attrNameLst>
                                          <p:attrName>style.visibility</p:attrName>
                                        </p:attrNameLst>
                                      </p:cBhvr>
                                      <p:to>
                                        <p:strVal val="visible"/>
                                      </p:to>
                                    </p:set>
                                    <p:animEffect transition="in" filter="wipe(down)">
                                      <p:cBhvr>
                                        <p:cTn id="12" dur="500"/>
                                        <p:tgtEl>
                                          <p:spTgt spid="82948"/>
                                        </p:tgtEl>
                                      </p:cBhvr>
                                    </p:animEffect>
                                  </p:childTnLst>
                                </p:cTn>
                              </p:par>
                            </p:childTnLst>
                          </p:cTn>
                        </p:par>
                        <p:par>
                          <p:cTn id="13" fill="hold" nodeType="afterGroup">
                            <p:stCondLst>
                              <p:cond delay="500"/>
                            </p:stCondLst>
                            <p:childTnLst>
                              <p:par>
                                <p:cTn id="14" presetID="3" presetClass="entr" presetSubtype="10" fill="hold" nodeType="afterEffect">
                                  <p:stCondLst>
                                    <p:cond delay="0"/>
                                  </p:stCondLst>
                                  <p:childTnLst>
                                    <p:set>
                                      <p:cBhvr>
                                        <p:cTn id="15" dur="1" fill="hold">
                                          <p:stCondLst>
                                            <p:cond delay="0"/>
                                          </p:stCondLst>
                                        </p:cTn>
                                        <p:tgtEl>
                                          <p:spTgt spid="82950"/>
                                        </p:tgtEl>
                                        <p:attrNameLst>
                                          <p:attrName>style.visibility</p:attrName>
                                        </p:attrNameLst>
                                      </p:cBhvr>
                                      <p:to>
                                        <p:strVal val="visible"/>
                                      </p:to>
                                    </p:set>
                                    <p:animEffect transition="in" filter="blinds(horizontal)">
                                      <p:cBhvr>
                                        <p:cTn id="16" dur="500"/>
                                        <p:tgtEl>
                                          <p:spTgt spid="82950"/>
                                        </p:tgtEl>
                                      </p:cBhvr>
                                    </p:animEffect>
                                  </p:childTnLst>
                                </p:cTn>
                              </p:par>
                            </p:childTnLst>
                          </p:cTn>
                        </p:par>
                        <p:par>
                          <p:cTn id="17" fill="hold" nodeType="afterGroup">
                            <p:stCondLst>
                              <p:cond delay="1000"/>
                            </p:stCondLst>
                            <p:childTnLst>
                              <p:par>
                                <p:cTn id="18" presetID="4" presetClass="entr" presetSubtype="16" fill="hold" nodeType="afterEffect">
                                  <p:stCondLst>
                                    <p:cond delay="0"/>
                                  </p:stCondLst>
                                  <p:childTnLst>
                                    <p:set>
                                      <p:cBhvr>
                                        <p:cTn id="19" dur="1" fill="hold">
                                          <p:stCondLst>
                                            <p:cond delay="0"/>
                                          </p:stCondLst>
                                        </p:cTn>
                                        <p:tgtEl>
                                          <p:spTgt spid="82947"/>
                                        </p:tgtEl>
                                        <p:attrNameLst>
                                          <p:attrName>style.visibility</p:attrName>
                                        </p:attrNameLst>
                                      </p:cBhvr>
                                      <p:to>
                                        <p:strVal val="visible"/>
                                      </p:to>
                                    </p:set>
                                    <p:animEffect transition="in" filter="box(in)">
                                      <p:cBhvr>
                                        <p:cTn id="20" dur="500"/>
                                        <p:tgtEl>
                                          <p:spTgt spid="8294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nodeType="clickEffect">
                                  <p:stCondLst>
                                    <p:cond delay="0"/>
                                  </p:stCondLst>
                                  <p:childTnLst>
                                    <p:set>
                                      <p:cBhvr>
                                        <p:cTn id="24" dur="1" fill="hold">
                                          <p:stCondLst>
                                            <p:cond delay="0"/>
                                          </p:stCondLst>
                                        </p:cTn>
                                        <p:tgtEl>
                                          <p:spTgt spid="82958"/>
                                        </p:tgtEl>
                                        <p:attrNameLst>
                                          <p:attrName>style.visibility</p:attrName>
                                        </p:attrNameLst>
                                      </p:cBhvr>
                                      <p:to>
                                        <p:strVal val="visible"/>
                                      </p:to>
                                    </p:set>
                                    <p:animEffect transition="in" filter="wipe(down)">
                                      <p:cBhvr>
                                        <p:cTn id="25" dur="500"/>
                                        <p:tgtEl>
                                          <p:spTgt spid="82958"/>
                                        </p:tgtEl>
                                      </p:cBhvr>
                                    </p:animEffect>
                                  </p:childTnLst>
                                </p:cTn>
                              </p:par>
                            </p:childTnLst>
                          </p:cTn>
                        </p:par>
                        <p:par>
                          <p:cTn id="26" fill="hold" nodeType="afterGroup">
                            <p:stCondLst>
                              <p:cond delay="500"/>
                            </p:stCondLst>
                            <p:childTnLst>
                              <p:par>
                                <p:cTn id="27" presetID="5" presetClass="entr" presetSubtype="10" fill="hold" grpId="0" nodeType="afterEffect">
                                  <p:stCondLst>
                                    <p:cond delay="0"/>
                                  </p:stCondLst>
                                  <p:childTnLst>
                                    <p:set>
                                      <p:cBhvr>
                                        <p:cTn id="28" dur="1" fill="hold">
                                          <p:stCondLst>
                                            <p:cond delay="0"/>
                                          </p:stCondLst>
                                        </p:cTn>
                                        <p:tgtEl>
                                          <p:spTgt spid="82953"/>
                                        </p:tgtEl>
                                        <p:attrNameLst>
                                          <p:attrName>style.visibility</p:attrName>
                                        </p:attrNameLst>
                                      </p:cBhvr>
                                      <p:to>
                                        <p:strVal val="visible"/>
                                      </p:to>
                                    </p:set>
                                    <p:animEffect transition="in" filter="checkerboard(across)">
                                      <p:cBhvr>
                                        <p:cTn id="29" dur="500"/>
                                        <p:tgtEl>
                                          <p:spTgt spid="8295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nodeType="clickEffect">
                                  <p:stCondLst>
                                    <p:cond delay="0"/>
                                  </p:stCondLst>
                                  <p:childTnLst>
                                    <p:set>
                                      <p:cBhvr>
                                        <p:cTn id="33" dur="1" fill="hold">
                                          <p:stCondLst>
                                            <p:cond delay="0"/>
                                          </p:stCondLst>
                                        </p:cTn>
                                        <p:tgtEl>
                                          <p:spTgt spid="82949"/>
                                        </p:tgtEl>
                                        <p:attrNameLst>
                                          <p:attrName>style.visibility</p:attrName>
                                        </p:attrNameLst>
                                      </p:cBhvr>
                                      <p:to>
                                        <p:strVal val="visible"/>
                                      </p:to>
                                    </p:set>
                                    <p:animEffect transition="in" filter="wipe(down)">
                                      <p:cBhvr>
                                        <p:cTn id="34" dur="500"/>
                                        <p:tgtEl>
                                          <p:spTgt spid="8294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nodeType="clickEffect">
                                  <p:stCondLst>
                                    <p:cond delay="0"/>
                                  </p:stCondLst>
                                  <p:childTnLst>
                                    <p:set>
                                      <p:cBhvr>
                                        <p:cTn id="38" dur="1" fill="hold">
                                          <p:stCondLst>
                                            <p:cond delay="0"/>
                                          </p:stCondLst>
                                        </p:cTn>
                                        <p:tgtEl>
                                          <p:spTgt spid="82952"/>
                                        </p:tgtEl>
                                        <p:attrNameLst>
                                          <p:attrName>style.visibility</p:attrName>
                                        </p:attrNameLst>
                                      </p:cBhvr>
                                      <p:to>
                                        <p:strVal val="visible"/>
                                      </p:to>
                                    </p:set>
                                    <p:animEffect transition="in" filter="blinds(horizontal)">
                                      <p:cBhvr>
                                        <p:cTn id="39" dur="500"/>
                                        <p:tgtEl>
                                          <p:spTgt spid="82952"/>
                                        </p:tgtEl>
                                      </p:cBhvr>
                                    </p:animEffect>
                                  </p:childTnLst>
                                </p:cTn>
                              </p:par>
                            </p:childTnLst>
                          </p:cTn>
                        </p:par>
                        <p:par>
                          <p:cTn id="40" fill="hold" nodeType="afterGroup">
                            <p:stCondLst>
                              <p:cond delay="500"/>
                            </p:stCondLst>
                            <p:childTnLst>
                              <p:par>
                                <p:cTn id="41" presetID="5" presetClass="entr" presetSubtype="10" fill="hold" grpId="0" nodeType="afterEffect">
                                  <p:stCondLst>
                                    <p:cond delay="0"/>
                                  </p:stCondLst>
                                  <p:childTnLst>
                                    <p:set>
                                      <p:cBhvr>
                                        <p:cTn id="42" dur="1" fill="hold">
                                          <p:stCondLst>
                                            <p:cond delay="0"/>
                                          </p:stCondLst>
                                        </p:cTn>
                                        <p:tgtEl>
                                          <p:spTgt spid="82954"/>
                                        </p:tgtEl>
                                        <p:attrNameLst>
                                          <p:attrName>style.visibility</p:attrName>
                                        </p:attrNameLst>
                                      </p:cBhvr>
                                      <p:to>
                                        <p:strVal val="visible"/>
                                      </p:to>
                                    </p:set>
                                    <p:animEffect transition="in" filter="checkerboard(across)">
                                      <p:cBhvr>
                                        <p:cTn id="43" dur="500"/>
                                        <p:tgtEl>
                                          <p:spTgt spid="82954"/>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nodeType="clickEffect">
                                  <p:stCondLst>
                                    <p:cond delay="0"/>
                                  </p:stCondLst>
                                  <p:childTnLst>
                                    <p:set>
                                      <p:cBhvr>
                                        <p:cTn id="47" dur="1" fill="hold">
                                          <p:stCondLst>
                                            <p:cond delay="0"/>
                                          </p:stCondLst>
                                        </p:cTn>
                                        <p:tgtEl>
                                          <p:spTgt spid="82951"/>
                                        </p:tgtEl>
                                        <p:attrNameLst>
                                          <p:attrName>style.visibility</p:attrName>
                                        </p:attrNameLst>
                                      </p:cBhvr>
                                      <p:to>
                                        <p:strVal val="visible"/>
                                      </p:to>
                                    </p:set>
                                    <p:animEffect transition="in" filter="blinds(horizontal)">
                                      <p:cBhvr>
                                        <p:cTn id="48" dur="500"/>
                                        <p:tgtEl>
                                          <p:spTgt spid="82951"/>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4" fill="hold" nodeType="clickEffect">
                                  <p:stCondLst>
                                    <p:cond delay="0"/>
                                  </p:stCondLst>
                                  <p:childTnLst>
                                    <p:set>
                                      <p:cBhvr>
                                        <p:cTn id="52" dur="1" fill="hold">
                                          <p:stCondLst>
                                            <p:cond delay="0"/>
                                          </p:stCondLst>
                                        </p:cTn>
                                        <p:tgtEl>
                                          <p:spTgt spid="82957"/>
                                        </p:tgtEl>
                                        <p:attrNameLst>
                                          <p:attrName>style.visibility</p:attrName>
                                        </p:attrNameLst>
                                      </p:cBhvr>
                                      <p:to>
                                        <p:strVal val="visible"/>
                                      </p:to>
                                    </p:set>
                                    <p:animEffect transition="in" filter="wipe(down)">
                                      <p:cBhvr>
                                        <p:cTn id="53" dur="500"/>
                                        <p:tgtEl>
                                          <p:spTgt spid="82957"/>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8" presetClass="entr" presetSubtype="12" fill="hold" nodeType="clickEffect">
                                  <p:stCondLst>
                                    <p:cond delay="0"/>
                                  </p:stCondLst>
                                  <p:childTnLst>
                                    <p:set>
                                      <p:cBhvr>
                                        <p:cTn id="57" dur="1" fill="hold">
                                          <p:stCondLst>
                                            <p:cond delay="0"/>
                                          </p:stCondLst>
                                        </p:cTn>
                                        <p:tgtEl>
                                          <p:spTgt spid="82955"/>
                                        </p:tgtEl>
                                        <p:attrNameLst>
                                          <p:attrName>style.visibility</p:attrName>
                                        </p:attrNameLst>
                                      </p:cBhvr>
                                      <p:to>
                                        <p:strVal val="visible"/>
                                      </p:to>
                                    </p:set>
                                    <p:animEffect transition="in" filter="strips(downLeft)">
                                      <p:cBhvr>
                                        <p:cTn id="58" dur="500"/>
                                        <p:tgtEl>
                                          <p:spTgt spid="82955"/>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0" presetClass="entr" presetSubtype="0" fill="hold" nodeType="clickEffect">
                                  <p:stCondLst>
                                    <p:cond delay="0"/>
                                  </p:stCondLst>
                                  <p:childTnLst>
                                    <p:set>
                                      <p:cBhvr>
                                        <p:cTn id="62" dur="1" fill="hold">
                                          <p:stCondLst>
                                            <p:cond delay="0"/>
                                          </p:stCondLst>
                                        </p:cTn>
                                        <p:tgtEl>
                                          <p:spTgt spid="82956"/>
                                        </p:tgtEl>
                                        <p:attrNameLst>
                                          <p:attrName>style.visibility</p:attrName>
                                        </p:attrNameLst>
                                      </p:cBhvr>
                                      <p:to>
                                        <p:strVal val="visible"/>
                                      </p:to>
                                    </p:set>
                                    <p:animEffect transition="in" filter="wedge">
                                      <p:cBhvr>
                                        <p:cTn id="63" dur="2000"/>
                                        <p:tgtEl>
                                          <p:spTgt spid="829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3" grpId="0"/>
      <p:bldP spid="8295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descr="dddfddd.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Horizontal Scroll 3"/>
          <p:cNvSpPr/>
          <p:nvPr/>
        </p:nvSpPr>
        <p:spPr>
          <a:xfrm>
            <a:off x="1905000" y="304800"/>
            <a:ext cx="5715000" cy="13716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56" name="TextBox 4"/>
          <p:cNvSpPr txBox="1">
            <a:spLocks noChangeArrowheads="1"/>
          </p:cNvSpPr>
          <p:nvPr/>
        </p:nvSpPr>
        <p:spPr bwMode="auto">
          <a:xfrm>
            <a:off x="2514600" y="533400"/>
            <a:ext cx="4800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t>HOẠT ĐỘNG VẬN DỤNG VÀ </a:t>
            </a:r>
          </a:p>
          <a:p>
            <a:pPr eaLnBrk="1" hangingPunct="1"/>
            <a:r>
              <a:rPr lang="en-US" sz="2400" b="1"/>
              <a:t>        TÌM TÒI MỞ RỘNG</a:t>
            </a:r>
          </a:p>
        </p:txBody>
      </p:sp>
      <p:sp>
        <p:nvSpPr>
          <p:cNvPr id="23557" name="TextBox 5"/>
          <p:cNvSpPr txBox="1">
            <a:spLocks noChangeArrowheads="1"/>
          </p:cNvSpPr>
          <p:nvPr/>
        </p:nvSpPr>
        <p:spPr bwMode="auto">
          <a:xfrm>
            <a:off x="609600" y="1752600"/>
            <a:ext cx="8229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         </a:t>
            </a:r>
            <a:r>
              <a:rPr lang="en-US" sz="2200"/>
              <a:t> </a:t>
            </a:r>
            <a:r>
              <a:rPr lang="en-US" sz="2400" b="1"/>
              <a:t>Để làm thuốc ho người ta ngâm chanh đào với mật ong và đường phèn theo công thức: cứ 0,5kg chanh đào thì cần 250g đường phèn và 0,5l mật ong. Theo công thức đó, để ngâm 2,5kg chanh đào thì cần bao nhiêu kg đường phèn và bao nhiêu lít mật ong?</a:t>
            </a:r>
          </a:p>
        </p:txBody>
      </p:sp>
      <p:sp>
        <p:nvSpPr>
          <p:cNvPr id="7" name="TextBox 6"/>
          <p:cNvSpPr txBox="1"/>
          <p:nvPr/>
        </p:nvSpPr>
        <p:spPr>
          <a:xfrm>
            <a:off x="228600" y="1676400"/>
            <a:ext cx="1066800" cy="400050"/>
          </a:xfrm>
          <a:prstGeom prst="rect">
            <a:avLst/>
          </a:prstGeom>
          <a:noFill/>
        </p:spPr>
        <p:txBody>
          <a:bodyPr>
            <a:spAutoFit/>
          </a:bodyPr>
          <a:lstStyle/>
          <a:p>
            <a:pPr>
              <a:defRPr/>
            </a:pPr>
            <a:r>
              <a:rPr lang="en-US" sz="2000" b="1" u="sng" dirty="0">
                <a:solidFill>
                  <a:srgbClr val="0033CC"/>
                </a:solidFill>
              </a:rPr>
              <a:t>CÂU 1</a:t>
            </a:r>
            <a:r>
              <a:rPr lang="en-US" sz="2000" b="1" u="sng" dirty="0">
                <a:solidFill>
                  <a:schemeClr val="accent6">
                    <a:lumMod val="50000"/>
                  </a:schemeClr>
                </a:solidFill>
              </a:rPr>
              <a:t>: </a:t>
            </a:r>
          </a:p>
        </p:txBody>
      </p:sp>
      <p:sp>
        <p:nvSpPr>
          <p:cNvPr id="19463" name="AutoShape 2" descr="Káº¿t quáº£ hÃ¬nh áº£nh cho hÃ¬nh áº£nh chanh ÄÃ o"/>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3560" name="Picture 11" descr="Chanh-dao-mat-ong-18728128127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810000"/>
            <a:ext cx="3227388"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7" descr="chanh đà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97290">
            <a:off x="6348413" y="4062413"/>
            <a:ext cx="2590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10" descr="be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348071">
            <a:off x="117475" y="4035425"/>
            <a:ext cx="3070225" cy="24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7" name="AutoShape 13">
            <a:hlinkClick r:id="rId6" action="ppaction://hlinksldjump" highlightClick="1"/>
          </p:cNvPr>
          <p:cNvSpPr>
            <a:spLocks noChangeArrowheads="1"/>
          </p:cNvSpPr>
          <p:nvPr/>
        </p:nvSpPr>
        <p:spPr bwMode="auto">
          <a:xfrm rot="10800000">
            <a:off x="5867400" y="6477000"/>
            <a:ext cx="381000" cy="3810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vi-V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3556"/>
                                        </p:tgtEl>
                                        <p:attrNameLst>
                                          <p:attrName>style.visibility</p:attrName>
                                        </p:attrNameLst>
                                      </p:cBhvr>
                                      <p:to>
                                        <p:strVal val="visible"/>
                                      </p:to>
                                    </p:set>
                                    <p:animEffect transition="in" filter="randombar(horizontal)">
                                      <p:cBhvr>
                                        <p:cTn id="10" dur="500"/>
                                        <p:tgtEl>
                                          <p:spTgt spid="2355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3557"/>
                                        </p:tgtEl>
                                        <p:attrNameLst>
                                          <p:attrName>style.visibility</p:attrName>
                                        </p:attrNameLst>
                                      </p:cBhvr>
                                      <p:to>
                                        <p:strVal val="visible"/>
                                      </p:to>
                                    </p:set>
                                    <p:animEffect transition="in" filter="wipe(down)">
                                      <p:cBhvr>
                                        <p:cTn id="20" dur="500"/>
                                        <p:tgtEl>
                                          <p:spTgt spid="2355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nodeType="clickEffect">
                                  <p:stCondLst>
                                    <p:cond delay="0"/>
                                  </p:stCondLst>
                                  <p:childTnLst>
                                    <p:set>
                                      <p:cBhvr>
                                        <p:cTn id="24" dur="1" fill="hold">
                                          <p:stCondLst>
                                            <p:cond delay="0"/>
                                          </p:stCondLst>
                                        </p:cTn>
                                        <p:tgtEl>
                                          <p:spTgt spid="23562"/>
                                        </p:tgtEl>
                                        <p:attrNameLst>
                                          <p:attrName>style.visibility</p:attrName>
                                        </p:attrNameLst>
                                      </p:cBhvr>
                                      <p:to>
                                        <p:strVal val="visible"/>
                                      </p:to>
                                    </p:set>
                                    <p:animEffect transition="in" filter="checkerboard(across)">
                                      <p:cBhvr>
                                        <p:cTn id="25" dur="500"/>
                                        <p:tgtEl>
                                          <p:spTgt spid="23562"/>
                                        </p:tgtEl>
                                      </p:cBhvr>
                                    </p:animEffect>
                                  </p:childTnLst>
                                </p:cTn>
                              </p:par>
                              <p:par>
                                <p:cTn id="26" presetID="5" presetClass="entr" presetSubtype="10" fill="hold" nodeType="withEffect">
                                  <p:stCondLst>
                                    <p:cond delay="0"/>
                                  </p:stCondLst>
                                  <p:childTnLst>
                                    <p:set>
                                      <p:cBhvr>
                                        <p:cTn id="27" dur="1" fill="hold">
                                          <p:stCondLst>
                                            <p:cond delay="0"/>
                                          </p:stCondLst>
                                        </p:cTn>
                                        <p:tgtEl>
                                          <p:spTgt spid="23560"/>
                                        </p:tgtEl>
                                        <p:attrNameLst>
                                          <p:attrName>style.visibility</p:attrName>
                                        </p:attrNameLst>
                                      </p:cBhvr>
                                      <p:to>
                                        <p:strVal val="visible"/>
                                      </p:to>
                                    </p:set>
                                    <p:animEffect transition="in" filter="checkerboard(across)">
                                      <p:cBhvr>
                                        <p:cTn id="28" dur="500"/>
                                        <p:tgtEl>
                                          <p:spTgt spid="23560"/>
                                        </p:tgtEl>
                                      </p:cBhvr>
                                    </p:animEffect>
                                  </p:childTnLst>
                                </p:cTn>
                              </p:par>
                              <p:par>
                                <p:cTn id="29" presetID="5" presetClass="entr" presetSubtype="10" fill="hold" nodeType="withEffect">
                                  <p:stCondLst>
                                    <p:cond delay="0"/>
                                  </p:stCondLst>
                                  <p:childTnLst>
                                    <p:set>
                                      <p:cBhvr>
                                        <p:cTn id="30" dur="1" fill="hold">
                                          <p:stCondLst>
                                            <p:cond delay="0"/>
                                          </p:stCondLst>
                                        </p:cTn>
                                        <p:tgtEl>
                                          <p:spTgt spid="23561"/>
                                        </p:tgtEl>
                                        <p:attrNameLst>
                                          <p:attrName>style.visibility</p:attrName>
                                        </p:attrNameLst>
                                      </p:cBhvr>
                                      <p:to>
                                        <p:strVal val="visible"/>
                                      </p:to>
                                    </p:set>
                                    <p:animEffect transition="in" filter="checkerboard(across)">
                                      <p:cBhvr>
                                        <p:cTn id="31" dur="500"/>
                                        <p:tgtEl>
                                          <p:spTgt spid="235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556" grpId="0"/>
      <p:bldP spid="23557"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descr="dddfdd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2"/>
          <p:cNvSpPr>
            <a:spLocks noChangeArrowheads="1"/>
          </p:cNvSpPr>
          <p:nvPr/>
        </p:nvSpPr>
        <p:spPr bwMode="auto">
          <a:xfrm>
            <a:off x="609600" y="381000"/>
            <a:ext cx="4016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spcBef>
                <a:spcPct val="50000"/>
              </a:spcBef>
            </a:pPr>
            <a:r>
              <a:rPr lang="en-US" sz="2400" b="1" u="sng">
                <a:solidFill>
                  <a:srgbClr val="0000FF"/>
                </a:solidFill>
              </a:rPr>
              <a:t>Câu2:Bài 8 trang 56 (SGK)</a:t>
            </a:r>
          </a:p>
        </p:txBody>
      </p:sp>
      <p:sp>
        <p:nvSpPr>
          <p:cNvPr id="20484" name="Rectangle 3"/>
          <p:cNvSpPr>
            <a:spLocks noChangeArrowheads="1"/>
          </p:cNvSpPr>
          <p:nvPr/>
        </p:nvSpPr>
        <p:spPr bwMode="auto">
          <a:xfrm>
            <a:off x="457200" y="842963"/>
            <a:ext cx="84582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2400" b="1"/>
              <a:t>Học sinh của ba lớp 7 cần phải trồng và chăm sóc 24 cây xanh. Lớp 7A có 32 học sinh, lớp 7B có 28 học sinh, lớp 7C có 36 học sinh. Hỏi mỗi lớp phải trồng và chăm sóc bao nhiêu cây xanh, biết rằng số cây xanh tỉ lệ với số học sinh ?</a:t>
            </a:r>
          </a:p>
        </p:txBody>
      </p:sp>
      <p:sp>
        <p:nvSpPr>
          <p:cNvPr id="5" name="Rectangle 4"/>
          <p:cNvSpPr>
            <a:spLocks noChangeArrowheads="1"/>
          </p:cNvSpPr>
          <p:nvPr/>
        </p:nvSpPr>
        <p:spPr bwMode="auto">
          <a:xfrm>
            <a:off x="457200" y="2667000"/>
            <a:ext cx="8686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2400" b="1"/>
              <a:t>                                             </a:t>
            </a:r>
            <a:r>
              <a:rPr lang="en-US" sz="2400" u="sng">
                <a:solidFill>
                  <a:srgbClr val="000000"/>
                </a:solidFill>
              </a:rPr>
              <a:t>Giải:</a:t>
            </a:r>
          </a:p>
        </p:txBody>
      </p:sp>
      <p:graphicFrame>
        <p:nvGraphicFramePr>
          <p:cNvPr id="11" name="Object 2"/>
          <p:cNvGraphicFramePr>
            <a:graphicFrameLocks noChangeAspect="1"/>
          </p:cNvGraphicFramePr>
          <p:nvPr/>
        </p:nvGraphicFramePr>
        <p:xfrm>
          <a:off x="2590800" y="4495800"/>
          <a:ext cx="3557588" cy="774700"/>
        </p:xfrm>
        <a:graphic>
          <a:graphicData uri="http://schemas.openxmlformats.org/presentationml/2006/ole">
            <mc:AlternateContent xmlns:mc="http://schemas.openxmlformats.org/markup-compatibility/2006">
              <mc:Choice xmlns:v="urn:schemas-microsoft-com:vml" Requires="v">
                <p:oleObj spid="_x0000_s20493" name="Equation" r:id="rId4" imgW="2336800" imgH="393700" progId="Equation.DSMT4">
                  <p:embed/>
                </p:oleObj>
              </mc:Choice>
              <mc:Fallback>
                <p:oleObj name="Equation" r:id="rId4" imgW="2336800" imgH="3937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4495800"/>
                        <a:ext cx="3557588"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3"/>
          <p:cNvGraphicFramePr>
            <a:graphicFrameLocks noChangeAspect="1"/>
          </p:cNvGraphicFramePr>
          <p:nvPr/>
        </p:nvGraphicFramePr>
        <p:xfrm>
          <a:off x="1933575" y="5105400"/>
          <a:ext cx="5508625" cy="719138"/>
        </p:xfrm>
        <a:graphic>
          <a:graphicData uri="http://schemas.openxmlformats.org/presentationml/2006/ole">
            <mc:AlternateContent xmlns:mc="http://schemas.openxmlformats.org/markup-compatibility/2006">
              <mc:Choice xmlns:v="urn:schemas-microsoft-com:vml" Requires="v">
                <p:oleObj spid="_x0000_s20494" name="Equation" r:id="rId6" imgW="2489200" imgH="393700" progId="Equation.DSMT4">
                  <p:embed/>
                </p:oleObj>
              </mc:Choice>
              <mc:Fallback>
                <p:oleObj name="Equation" r:id="rId6" imgW="2489200" imgH="3937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33575" y="5105400"/>
                        <a:ext cx="550862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Rectangle 8"/>
          <p:cNvSpPr>
            <a:spLocks noChangeArrowheads="1"/>
          </p:cNvSpPr>
          <p:nvPr/>
        </p:nvSpPr>
        <p:spPr bwMode="auto">
          <a:xfrm>
            <a:off x="1054100" y="3048000"/>
            <a:ext cx="808990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pt-BR" sz="2400">
                <a:cs typeface="Times New Roman" pitchFamily="18" charset="0"/>
              </a:rPr>
              <a:t>Gọi số cây trồng của các lớp 7A, 7B, 7C lần lượt là: x, y, z</a:t>
            </a:r>
            <a:endParaRPr lang="vi-VN" sz="2400">
              <a:cs typeface="Arial" charset="0"/>
            </a:endParaRPr>
          </a:p>
          <a:p>
            <a:pPr eaLnBrk="0" hangingPunct="0"/>
            <a:r>
              <a:rPr lang="fr-FR" sz="2400">
                <a:cs typeface="Times New Roman" pitchFamily="18" charset="0"/>
              </a:rPr>
              <a:t>Theo bài ra ta có: x + y + z = 24 </a:t>
            </a:r>
          </a:p>
          <a:p>
            <a:pPr eaLnBrk="0" hangingPunct="0"/>
            <a:r>
              <a:rPr lang="fr-FR" sz="2400">
                <a:cs typeface="Times New Roman" pitchFamily="18" charset="0"/>
              </a:rPr>
              <a:t>và x,y, z lần lượt tỷ lệ với 32; 28 ; 36 ta có</a:t>
            </a:r>
          </a:p>
          <a:p>
            <a:pPr eaLnBrk="0" hangingPunct="0"/>
            <a:r>
              <a:rPr lang="fr-FR" sz="2400">
                <a:cs typeface="Times New Roman" pitchFamily="18" charset="0"/>
              </a:rPr>
              <a:t>Áp dụng t/c dãy tỉ số bàng nhau ta có:</a:t>
            </a:r>
          </a:p>
          <a:p>
            <a:pPr eaLnBrk="0" hangingPunct="0"/>
            <a:endParaRPr lang="vi-VN" sz="2400">
              <a:cs typeface="Arial" charset="0"/>
            </a:endParaRPr>
          </a:p>
          <a:p>
            <a:pPr eaLnBrk="0" hangingPunct="0"/>
            <a:endParaRPr lang="vi-VN">
              <a:cs typeface="Arial" charset="0"/>
            </a:endParaRPr>
          </a:p>
        </p:txBody>
      </p:sp>
      <p:sp>
        <p:nvSpPr>
          <p:cNvPr id="14" name="Rectangle 9"/>
          <p:cNvSpPr>
            <a:spLocks noChangeArrowheads="1"/>
          </p:cNvSpPr>
          <p:nvPr/>
        </p:nvSpPr>
        <p:spPr bwMode="auto">
          <a:xfrm>
            <a:off x="457200" y="5257800"/>
            <a:ext cx="1731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n-US" sz="2400">
                <a:cs typeface="Times New Roman" pitchFamily="18" charset="0"/>
              </a:rPr>
              <a:t>Suy ra : </a:t>
            </a:r>
            <a:endParaRPr lang="en-US" sz="2400">
              <a:cs typeface="Arial" charset="0"/>
            </a:endParaRPr>
          </a:p>
        </p:txBody>
      </p:sp>
      <p:sp>
        <p:nvSpPr>
          <p:cNvPr id="15" name="Rectangle 10"/>
          <p:cNvSpPr>
            <a:spLocks noChangeArrowheads="1"/>
          </p:cNvSpPr>
          <p:nvPr/>
        </p:nvSpPr>
        <p:spPr bwMode="auto">
          <a:xfrm>
            <a:off x="1828800" y="5029200"/>
            <a:ext cx="57785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n-US" sz="1400">
                <a:cs typeface="Times New Roman" pitchFamily="18" charset="0"/>
              </a:rPr>
              <a:t> </a:t>
            </a:r>
            <a:endParaRPr lang="vi-VN" sz="2400">
              <a:cs typeface="Arial" charset="0"/>
            </a:endParaRPr>
          </a:p>
          <a:p>
            <a:pPr algn="just" eaLnBrk="0" hangingPunct="0"/>
            <a:endParaRPr lang="en-US" sz="2400">
              <a:cs typeface="Times New Roman" pitchFamily="18" charset="0"/>
            </a:endParaRPr>
          </a:p>
          <a:p>
            <a:pPr algn="just" eaLnBrk="0" hangingPunct="0"/>
            <a:r>
              <a:rPr lang="en-US" sz="2400">
                <a:cs typeface="Times New Roman" pitchFamily="18" charset="0"/>
              </a:rPr>
              <a:t>Vậy số cây trồng của các lớp 7A, 7B, 7C theo thứ tự là 8, 7 , 9 cây.</a:t>
            </a:r>
            <a:endParaRPr lang="en-US" sz="2400">
              <a:cs typeface="Arial" charset="0"/>
            </a:endParaRPr>
          </a:p>
        </p:txBody>
      </p:sp>
      <p:graphicFrame>
        <p:nvGraphicFramePr>
          <p:cNvPr id="2" name="Object 11"/>
          <p:cNvGraphicFramePr>
            <a:graphicFrameLocks noChangeAspect="1"/>
          </p:cNvGraphicFramePr>
          <p:nvPr/>
        </p:nvGraphicFramePr>
        <p:xfrm>
          <a:off x="6858000" y="3581400"/>
          <a:ext cx="1314450" cy="774700"/>
        </p:xfrm>
        <a:graphic>
          <a:graphicData uri="http://schemas.openxmlformats.org/presentationml/2006/ole">
            <mc:AlternateContent xmlns:mc="http://schemas.openxmlformats.org/markup-compatibility/2006">
              <mc:Choice xmlns:v="urn:schemas-microsoft-com:vml" Requires="v">
                <p:oleObj spid="_x0000_s20495" name="Equation" r:id="rId8" imgW="863225" imgH="393529" progId="Equation.DSMT4">
                  <p:embed/>
                </p:oleObj>
              </mc:Choice>
              <mc:Fallback>
                <p:oleObj name="Equation" r:id="rId8" imgW="863225" imgH="393529" progId="Equation.DSMT4">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0" y="3581400"/>
                        <a:ext cx="131445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92" name="AutoShape 13">
            <a:hlinkClick r:id="rId10" action="ppaction://hlinksldjump" highlightClick="1"/>
          </p:cNvPr>
          <p:cNvSpPr>
            <a:spLocks noChangeArrowheads="1"/>
          </p:cNvSpPr>
          <p:nvPr/>
        </p:nvSpPr>
        <p:spPr bwMode="auto">
          <a:xfrm rot="10800000">
            <a:off x="8077200" y="6248400"/>
            <a:ext cx="381000" cy="3810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vi-VN" alt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ircle(in)">
                                      <p:cBhvr>
                                        <p:cTn id="10" dur="1000"/>
                                        <p:tgtEl>
                                          <p:spTgt spid="13"/>
                                        </p:tgtEl>
                                      </p:cBhvr>
                                    </p:animEffect>
                                  </p:childTnLst>
                                </p:cTn>
                              </p:par>
                              <p:par>
                                <p:cTn id="11" presetID="6" presetClass="entr" presetSubtype="16"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1000"/>
                                        <p:tgtEl>
                                          <p:spTgt spid="2"/>
                                        </p:tgtEl>
                                      </p:cBhvr>
                                    </p:animEffect>
                                  </p:childTnLst>
                                </p:cTn>
                              </p:par>
                              <p:par>
                                <p:cTn id="14" presetID="6"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1000"/>
                                        <p:tgtEl>
                                          <p:spTgt spid="11"/>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1000"/>
                                        <p:tgtEl>
                                          <p:spTgt spid="14"/>
                                        </p:tgtEl>
                                      </p:cBhvr>
                                    </p:animEffect>
                                  </p:childTnLst>
                                </p:cTn>
                              </p:par>
                              <p:par>
                                <p:cTn id="20" presetID="6" presetClass="entr" presetSubtype="16"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1000"/>
                                        <p:tgtEl>
                                          <p:spTgt spid="12"/>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circle(in)">
                                      <p:cBhvr>
                                        <p:cTn id="2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9144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p:cNvGraphicFramePr>
            <a:graphicFrameLocks noGrp="1"/>
          </p:cNvGraphicFramePr>
          <p:nvPr/>
        </p:nvGraphicFramePr>
        <p:xfrm>
          <a:off x="304800" y="5562600"/>
          <a:ext cx="8534400" cy="1189038"/>
        </p:xfrm>
        <a:graphic>
          <a:graphicData uri="http://schemas.openxmlformats.org/drawingml/2006/table">
            <a:tbl>
              <a:tblPr firstRow="1" bandRow="1">
                <a:tableStyleId>{5C22544A-7EE6-4342-B048-85BDC9FD1C3A}</a:tableStyleId>
              </a:tblPr>
              <a:tblGrid>
                <a:gridCol w="8534400"/>
              </a:tblGrid>
              <a:tr h="1189038">
                <a:tc>
                  <a:txBody>
                    <a:bodyPr/>
                    <a:lstStyle/>
                    <a:p>
                      <a:r>
                        <a:rPr lang="en-US" sz="2400" dirty="0" err="1" smtClean="0">
                          <a:solidFill>
                            <a:srgbClr val="FF0000"/>
                          </a:solidFill>
                        </a:rPr>
                        <a:t>Để</a:t>
                      </a:r>
                      <a:r>
                        <a:rPr lang="en-US" sz="2400" baseline="0" dirty="0" smtClean="0">
                          <a:solidFill>
                            <a:srgbClr val="FF0000"/>
                          </a:solidFill>
                        </a:rPr>
                        <a:t> </a:t>
                      </a:r>
                      <a:r>
                        <a:rPr lang="en-US" sz="2400" baseline="0" dirty="0" err="1" smtClean="0">
                          <a:solidFill>
                            <a:srgbClr val="FF0000"/>
                          </a:solidFill>
                        </a:rPr>
                        <a:t>giữ</a:t>
                      </a:r>
                      <a:r>
                        <a:rPr lang="en-US" sz="2400" baseline="0" dirty="0" smtClean="0">
                          <a:solidFill>
                            <a:srgbClr val="FF0000"/>
                          </a:solidFill>
                        </a:rPr>
                        <a:t> </a:t>
                      </a:r>
                      <a:r>
                        <a:rPr lang="en-US" sz="2400" baseline="0" dirty="0" err="1" smtClean="0">
                          <a:solidFill>
                            <a:srgbClr val="FF0000"/>
                          </a:solidFill>
                        </a:rPr>
                        <a:t>cho</a:t>
                      </a:r>
                      <a:r>
                        <a:rPr lang="en-US" sz="2400" baseline="0" dirty="0" smtClean="0">
                          <a:solidFill>
                            <a:srgbClr val="FF0000"/>
                          </a:solidFill>
                        </a:rPr>
                        <a:t> </a:t>
                      </a:r>
                      <a:r>
                        <a:rPr lang="en-US" sz="2400" baseline="0" dirty="0" err="1" smtClean="0">
                          <a:solidFill>
                            <a:srgbClr val="FF0000"/>
                          </a:solidFill>
                        </a:rPr>
                        <a:t>môi</a:t>
                      </a:r>
                      <a:r>
                        <a:rPr lang="en-US" sz="2400" baseline="0" dirty="0" smtClean="0">
                          <a:solidFill>
                            <a:srgbClr val="FF0000"/>
                          </a:solidFill>
                        </a:rPr>
                        <a:t> </a:t>
                      </a:r>
                      <a:r>
                        <a:rPr lang="en-US" sz="2400" baseline="0" dirty="0" err="1" smtClean="0">
                          <a:solidFill>
                            <a:srgbClr val="FF0000"/>
                          </a:solidFill>
                        </a:rPr>
                        <a:t>trường</a:t>
                      </a:r>
                      <a:r>
                        <a:rPr lang="en-US" sz="2400" baseline="0" dirty="0" smtClean="0">
                          <a:solidFill>
                            <a:srgbClr val="FF0000"/>
                          </a:solidFill>
                        </a:rPr>
                        <a:t> </a:t>
                      </a:r>
                      <a:r>
                        <a:rPr lang="en-US" sz="2400" baseline="0" dirty="0" err="1" smtClean="0">
                          <a:solidFill>
                            <a:srgbClr val="FF0000"/>
                          </a:solidFill>
                        </a:rPr>
                        <a:t>trong</a:t>
                      </a:r>
                      <a:r>
                        <a:rPr lang="en-US" sz="2400" baseline="0" dirty="0" smtClean="0">
                          <a:solidFill>
                            <a:srgbClr val="FF0000"/>
                          </a:solidFill>
                        </a:rPr>
                        <a:t> </a:t>
                      </a:r>
                      <a:r>
                        <a:rPr lang="en-US" sz="2400" baseline="0" dirty="0" err="1" smtClean="0">
                          <a:solidFill>
                            <a:srgbClr val="FF0000"/>
                          </a:solidFill>
                        </a:rPr>
                        <a:t>lành</a:t>
                      </a:r>
                      <a:r>
                        <a:rPr lang="en-US" sz="2400" baseline="0" dirty="0" smtClean="0">
                          <a:solidFill>
                            <a:srgbClr val="FF0000"/>
                          </a:solidFill>
                        </a:rPr>
                        <a:t>. </a:t>
                      </a:r>
                      <a:r>
                        <a:rPr lang="en-US" sz="2400" dirty="0" err="1" smtClean="0">
                          <a:solidFill>
                            <a:srgbClr val="FF0000"/>
                          </a:solidFill>
                        </a:rPr>
                        <a:t>Bác</a:t>
                      </a:r>
                      <a:r>
                        <a:rPr lang="en-US" sz="2400" baseline="0" dirty="0" smtClean="0">
                          <a:solidFill>
                            <a:srgbClr val="FF0000"/>
                          </a:solidFill>
                        </a:rPr>
                        <a:t> </a:t>
                      </a:r>
                      <a:r>
                        <a:rPr lang="en-US" sz="2400" baseline="0" dirty="0" err="1" smtClean="0">
                          <a:solidFill>
                            <a:srgbClr val="FF0000"/>
                          </a:solidFill>
                        </a:rPr>
                        <a:t>Hồ</a:t>
                      </a:r>
                      <a:r>
                        <a:rPr lang="en-US" sz="2400" baseline="0" dirty="0" smtClean="0">
                          <a:solidFill>
                            <a:srgbClr val="FF0000"/>
                          </a:solidFill>
                        </a:rPr>
                        <a:t> </a:t>
                      </a:r>
                      <a:r>
                        <a:rPr lang="en-US" sz="2400" baseline="0" dirty="0" err="1" smtClean="0">
                          <a:solidFill>
                            <a:srgbClr val="FF0000"/>
                          </a:solidFill>
                        </a:rPr>
                        <a:t>đã</a:t>
                      </a:r>
                      <a:r>
                        <a:rPr lang="en-US" sz="2400" baseline="0" dirty="0" smtClean="0">
                          <a:solidFill>
                            <a:srgbClr val="FF0000"/>
                          </a:solidFill>
                        </a:rPr>
                        <a:t> </a:t>
                      </a:r>
                      <a:r>
                        <a:rPr lang="en-US" sz="2400" baseline="0" dirty="0" err="1" smtClean="0">
                          <a:solidFill>
                            <a:srgbClr val="FF0000"/>
                          </a:solidFill>
                        </a:rPr>
                        <a:t>phát</a:t>
                      </a:r>
                      <a:r>
                        <a:rPr lang="en-US" sz="2400" baseline="0" dirty="0" smtClean="0">
                          <a:solidFill>
                            <a:srgbClr val="FF0000"/>
                          </a:solidFill>
                        </a:rPr>
                        <a:t> </a:t>
                      </a:r>
                      <a:r>
                        <a:rPr lang="en-US" sz="2400" baseline="0" dirty="0" err="1" smtClean="0">
                          <a:solidFill>
                            <a:srgbClr val="FF0000"/>
                          </a:solidFill>
                        </a:rPr>
                        <a:t>động</a:t>
                      </a:r>
                      <a:r>
                        <a:rPr lang="en-US" sz="2400" baseline="0" dirty="0" smtClean="0">
                          <a:solidFill>
                            <a:srgbClr val="FF0000"/>
                          </a:solidFill>
                        </a:rPr>
                        <a:t> </a:t>
                      </a:r>
                      <a:r>
                        <a:rPr lang="en-US" sz="2400" baseline="0" dirty="0" err="1" smtClean="0">
                          <a:solidFill>
                            <a:srgbClr val="FF0000"/>
                          </a:solidFill>
                        </a:rPr>
                        <a:t>phong</a:t>
                      </a:r>
                      <a:r>
                        <a:rPr lang="en-US" sz="2400" baseline="0" dirty="0" smtClean="0">
                          <a:solidFill>
                            <a:srgbClr val="FF0000"/>
                          </a:solidFill>
                        </a:rPr>
                        <a:t> </a:t>
                      </a:r>
                      <a:r>
                        <a:rPr lang="en-US" sz="2400" baseline="0" dirty="0" err="1" smtClean="0">
                          <a:solidFill>
                            <a:srgbClr val="FF0000"/>
                          </a:solidFill>
                        </a:rPr>
                        <a:t>trào</a:t>
                      </a:r>
                      <a:r>
                        <a:rPr lang="en-US" sz="2400" baseline="0" dirty="0" smtClean="0">
                          <a:solidFill>
                            <a:srgbClr val="FF0000"/>
                          </a:solidFill>
                        </a:rPr>
                        <a:t> “ </a:t>
                      </a:r>
                      <a:r>
                        <a:rPr lang="en-US" sz="2400" baseline="0" dirty="0" err="1" smtClean="0">
                          <a:solidFill>
                            <a:srgbClr val="FF0000"/>
                          </a:solidFill>
                        </a:rPr>
                        <a:t>tết</a:t>
                      </a:r>
                      <a:r>
                        <a:rPr lang="en-US" sz="2400" baseline="0" dirty="0" smtClean="0">
                          <a:solidFill>
                            <a:srgbClr val="FF0000"/>
                          </a:solidFill>
                        </a:rPr>
                        <a:t> </a:t>
                      </a:r>
                      <a:r>
                        <a:rPr lang="en-US" sz="2400" baseline="0" dirty="0" err="1" smtClean="0">
                          <a:solidFill>
                            <a:srgbClr val="FF0000"/>
                          </a:solidFill>
                        </a:rPr>
                        <a:t>trồng</a:t>
                      </a:r>
                      <a:r>
                        <a:rPr lang="en-US" sz="2400" baseline="0" dirty="0" smtClean="0">
                          <a:solidFill>
                            <a:srgbClr val="FF0000"/>
                          </a:solidFill>
                        </a:rPr>
                        <a:t> </a:t>
                      </a:r>
                      <a:r>
                        <a:rPr lang="en-US" sz="2400" baseline="0" dirty="0" err="1" smtClean="0">
                          <a:solidFill>
                            <a:srgbClr val="FF0000"/>
                          </a:solidFill>
                        </a:rPr>
                        <a:t>cây</a:t>
                      </a:r>
                      <a:r>
                        <a:rPr lang="en-US" sz="2400" baseline="0" dirty="0" smtClean="0">
                          <a:solidFill>
                            <a:srgbClr val="FF0000"/>
                          </a:solidFill>
                        </a:rPr>
                        <a:t>”  </a:t>
                      </a:r>
                      <a:r>
                        <a:rPr lang="en-US" sz="2400" baseline="0" dirty="0" err="1" smtClean="0">
                          <a:solidFill>
                            <a:srgbClr val="FF0000"/>
                          </a:solidFill>
                        </a:rPr>
                        <a:t>năm</a:t>
                      </a:r>
                      <a:r>
                        <a:rPr lang="en-US" sz="2400" baseline="0" dirty="0" smtClean="0">
                          <a:solidFill>
                            <a:srgbClr val="FF0000"/>
                          </a:solidFill>
                        </a:rPr>
                        <a:t> 1960</a:t>
                      </a:r>
                    </a:p>
                    <a:p>
                      <a:r>
                        <a:rPr lang="en-US" sz="2400" baseline="0" dirty="0" err="1" smtClean="0">
                          <a:solidFill>
                            <a:srgbClr val="FF0000"/>
                          </a:solidFill>
                        </a:rPr>
                        <a:t>Ảnh</a:t>
                      </a:r>
                      <a:r>
                        <a:rPr lang="en-US" sz="2400" baseline="0" dirty="0" smtClean="0">
                          <a:solidFill>
                            <a:srgbClr val="FF0000"/>
                          </a:solidFill>
                        </a:rPr>
                        <a:t> </a:t>
                      </a:r>
                      <a:r>
                        <a:rPr lang="en-US" sz="2400" baseline="0" dirty="0" err="1" smtClean="0">
                          <a:solidFill>
                            <a:srgbClr val="FF0000"/>
                          </a:solidFill>
                        </a:rPr>
                        <a:t>bác</a:t>
                      </a:r>
                      <a:r>
                        <a:rPr lang="en-US" sz="2400" baseline="0" dirty="0" smtClean="0">
                          <a:solidFill>
                            <a:srgbClr val="FF0000"/>
                          </a:solidFill>
                        </a:rPr>
                        <a:t> </a:t>
                      </a:r>
                      <a:r>
                        <a:rPr lang="en-US" sz="2400" baseline="0" dirty="0" err="1" smtClean="0">
                          <a:solidFill>
                            <a:srgbClr val="FF0000"/>
                          </a:solidFill>
                        </a:rPr>
                        <a:t>cùng</a:t>
                      </a:r>
                      <a:r>
                        <a:rPr lang="en-US" sz="2400" baseline="0" dirty="0" smtClean="0">
                          <a:solidFill>
                            <a:srgbClr val="FF0000"/>
                          </a:solidFill>
                        </a:rPr>
                        <a:t> </a:t>
                      </a:r>
                      <a:r>
                        <a:rPr lang="en-US" sz="2400" baseline="0" dirty="0" err="1" smtClean="0">
                          <a:solidFill>
                            <a:srgbClr val="FF0000"/>
                          </a:solidFill>
                        </a:rPr>
                        <a:t>tham</a:t>
                      </a:r>
                      <a:r>
                        <a:rPr lang="en-US" sz="2400" baseline="0" dirty="0" smtClean="0">
                          <a:solidFill>
                            <a:srgbClr val="FF0000"/>
                          </a:solidFill>
                        </a:rPr>
                        <a:t> </a:t>
                      </a:r>
                      <a:r>
                        <a:rPr lang="en-US" sz="2400" baseline="0" dirty="0" err="1" smtClean="0">
                          <a:solidFill>
                            <a:srgbClr val="FF0000"/>
                          </a:solidFill>
                        </a:rPr>
                        <a:t>gia</a:t>
                      </a:r>
                      <a:r>
                        <a:rPr lang="en-US" sz="2400" baseline="0" dirty="0" smtClean="0">
                          <a:solidFill>
                            <a:srgbClr val="FF0000"/>
                          </a:solidFill>
                        </a:rPr>
                        <a:t> </a:t>
                      </a:r>
                      <a:r>
                        <a:rPr lang="en-US" sz="2400" baseline="0" dirty="0" err="1" smtClean="0">
                          <a:solidFill>
                            <a:srgbClr val="FF0000"/>
                          </a:solidFill>
                        </a:rPr>
                        <a:t>phong</a:t>
                      </a:r>
                      <a:r>
                        <a:rPr lang="en-US" sz="2400" baseline="0" dirty="0" smtClean="0">
                          <a:solidFill>
                            <a:srgbClr val="FF0000"/>
                          </a:solidFill>
                        </a:rPr>
                        <a:t> </a:t>
                      </a:r>
                      <a:r>
                        <a:rPr lang="en-US" sz="2400" baseline="0" dirty="0" err="1" smtClean="0">
                          <a:solidFill>
                            <a:srgbClr val="FF0000"/>
                          </a:solidFill>
                        </a:rPr>
                        <a:t>trào</a:t>
                      </a:r>
                      <a:r>
                        <a:rPr lang="en-US" sz="2400" baseline="0" dirty="0" smtClean="0">
                          <a:solidFill>
                            <a:srgbClr val="FF0000"/>
                          </a:solidFill>
                        </a:rPr>
                        <a:t>  </a:t>
                      </a:r>
                      <a:r>
                        <a:rPr lang="en-US" sz="2400" baseline="0" dirty="0" err="1" smtClean="0">
                          <a:solidFill>
                            <a:srgbClr val="FF0000"/>
                          </a:solidFill>
                        </a:rPr>
                        <a:t>năm</a:t>
                      </a:r>
                      <a:r>
                        <a:rPr lang="en-US" sz="2400" baseline="0" dirty="0" smtClean="0">
                          <a:solidFill>
                            <a:srgbClr val="FF0000"/>
                          </a:solidFill>
                        </a:rPr>
                        <a:t> 1969</a:t>
                      </a:r>
                      <a:endParaRPr lang="vi-VN" sz="2400" dirty="0">
                        <a:solidFill>
                          <a:srgbClr val="FF0000"/>
                        </a:solidFill>
                      </a:endParaRPr>
                    </a:p>
                  </a:txBody>
                  <a:tcPr marT="45732" marB="45732"/>
                </a:tc>
              </a:tr>
            </a:tbl>
          </a:graphicData>
        </a:graphic>
      </p:graphicFrame>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descr="dddfdd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57200" y="609600"/>
            <a:ext cx="3581400" cy="523875"/>
          </a:xfrm>
          <a:prstGeom prst="rect">
            <a:avLst/>
          </a:prstGeom>
          <a:noFill/>
        </p:spPr>
        <p:txBody>
          <a:bodyPr>
            <a:spAutoFit/>
          </a:bodyPr>
          <a:lstStyle/>
          <a:p>
            <a:pPr>
              <a:defRPr/>
            </a:pPr>
            <a:r>
              <a:rPr lang="en-US" sz="2800" b="1" u="sng" dirty="0" err="1">
                <a:solidFill>
                  <a:schemeClr val="accent5">
                    <a:lumMod val="10000"/>
                  </a:schemeClr>
                </a:solidFill>
              </a:rPr>
              <a:t>Câu</a:t>
            </a:r>
            <a:r>
              <a:rPr lang="en-US" sz="2800" b="1" u="sng" dirty="0">
                <a:solidFill>
                  <a:schemeClr val="accent5">
                    <a:lumMod val="10000"/>
                  </a:schemeClr>
                </a:solidFill>
              </a:rPr>
              <a:t> 3</a:t>
            </a:r>
            <a:r>
              <a:rPr lang="en-US" sz="2800" b="1" dirty="0">
                <a:solidFill>
                  <a:schemeClr val="accent5">
                    <a:lumMod val="10000"/>
                  </a:schemeClr>
                </a:solidFill>
              </a:rPr>
              <a:t>: </a:t>
            </a:r>
            <a:r>
              <a:rPr lang="en-US" sz="2800" b="1" dirty="0" err="1">
                <a:solidFill>
                  <a:schemeClr val="accent5">
                    <a:lumMod val="10000"/>
                  </a:schemeClr>
                </a:solidFill>
              </a:rPr>
              <a:t>Em</a:t>
            </a:r>
            <a:r>
              <a:rPr lang="en-US" sz="2800" b="1" dirty="0">
                <a:solidFill>
                  <a:schemeClr val="accent5">
                    <a:lumMod val="10000"/>
                  </a:schemeClr>
                </a:solidFill>
              </a:rPr>
              <a:t> </a:t>
            </a:r>
            <a:r>
              <a:rPr lang="en-US" sz="2800" b="1" dirty="0" err="1">
                <a:solidFill>
                  <a:schemeClr val="accent5">
                    <a:lumMod val="10000"/>
                  </a:schemeClr>
                </a:solidFill>
              </a:rPr>
              <a:t>có</a:t>
            </a:r>
            <a:r>
              <a:rPr lang="en-US" sz="2800" b="1" dirty="0">
                <a:solidFill>
                  <a:schemeClr val="accent5">
                    <a:lumMod val="10000"/>
                  </a:schemeClr>
                </a:solidFill>
              </a:rPr>
              <a:t> </a:t>
            </a:r>
            <a:r>
              <a:rPr lang="en-US" sz="2800" b="1" dirty="0" err="1">
                <a:solidFill>
                  <a:schemeClr val="accent5">
                    <a:lumMod val="10000"/>
                  </a:schemeClr>
                </a:solidFill>
              </a:rPr>
              <a:t>biết</a:t>
            </a:r>
            <a:r>
              <a:rPr lang="en-US" sz="2800" b="1" dirty="0">
                <a:solidFill>
                  <a:schemeClr val="accent5">
                    <a:lumMod val="10000"/>
                  </a:schemeClr>
                </a:solidFill>
              </a:rPr>
              <a:t> ? </a:t>
            </a:r>
          </a:p>
        </p:txBody>
      </p:sp>
      <p:pic>
        <p:nvPicPr>
          <p:cNvPr id="4" name="Picture 3" descr="1-mau_slide_powerpoint_dep_ctu.vn_(15).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0"/>
            <a:ext cx="914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4" descr="hoi-cham-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5129213"/>
            <a:ext cx="175260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228600" y="1219200"/>
            <a:ext cx="73152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t>Để có cơ thể khỏe mạnh, mỗi người cần có chế độ ăn uống hợp lí. Theo tổ chức y tế </a:t>
            </a:r>
          </a:p>
          <a:p>
            <a:pPr eaLnBrk="1" hangingPunct="1"/>
            <a:r>
              <a:rPr lang="en-US" sz="2800"/>
              <a:t>thế giới (WHO) khuyến cáo</a:t>
            </a:r>
          </a:p>
          <a:p>
            <a:pPr eaLnBrk="1" hangingPunct="1"/>
            <a:r>
              <a:rPr lang="en-US" sz="2800"/>
              <a:t> mỗi người nên ăn ít nhất 400g </a:t>
            </a:r>
          </a:p>
          <a:p>
            <a:pPr eaLnBrk="1" hangingPunct="1"/>
            <a:r>
              <a:rPr lang="en-US" sz="2800"/>
              <a:t>hoa quả và rau một ngày  </a:t>
            </a:r>
          </a:p>
        </p:txBody>
      </p:sp>
      <p:pic>
        <p:nvPicPr>
          <p:cNvPr id="8" name="Picture 7" descr="tải xuống (3).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305316">
            <a:off x="4570413" y="2928938"/>
            <a:ext cx="256222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images (1).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749395">
            <a:off x="6529388" y="1925638"/>
            <a:ext cx="24765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304800" y="4343400"/>
            <a:ext cx="67056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t>Việt Nam hiện có khoảng </a:t>
            </a:r>
          </a:p>
          <a:p>
            <a:pPr eaLnBrk="1" hangingPunct="1"/>
            <a:r>
              <a:rPr lang="en-US" sz="2800"/>
              <a:t>89,5 triệu người ( thống kê năm 2013). Để toàn dân khỏe mạnh, hằng năm Việt Nam cần có được ít nhất bao nhiêu  hoa quả và rau (tính theo kg)?</a:t>
            </a:r>
          </a:p>
        </p:txBody>
      </p:sp>
      <p:sp>
        <p:nvSpPr>
          <p:cNvPr id="22538" name="AutoShape 13">
            <a:hlinkClick r:id="rId7" action="ppaction://hlinksldjump" highlightClick="1"/>
          </p:cNvPr>
          <p:cNvSpPr>
            <a:spLocks noChangeArrowheads="1"/>
          </p:cNvSpPr>
          <p:nvPr/>
        </p:nvSpPr>
        <p:spPr bwMode="auto">
          <a:xfrm rot="10800000">
            <a:off x="5867400" y="6248400"/>
            <a:ext cx="381000" cy="3810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vi-V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par>
                                <p:cTn id="21" presetID="3" presetClass="entr" presetSubtype="1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endParaRPr lang="en-US" smtClean="0"/>
          </a:p>
        </p:txBody>
      </p:sp>
      <p:pic>
        <p:nvPicPr>
          <p:cNvPr id="23555" name="Picture 2" descr="dddfdd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72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4"/>
          <p:cNvSpPr>
            <a:spLocks noChangeArrowheads="1"/>
          </p:cNvSpPr>
          <p:nvPr/>
        </p:nvSpPr>
        <p:spPr bwMode="auto">
          <a:xfrm>
            <a:off x="2438400" y="0"/>
            <a:ext cx="4800600" cy="1066800"/>
          </a:xfrm>
          <a:prstGeom prst="horizontalScroll">
            <a:avLst>
              <a:gd name="adj" fmla="val 15649"/>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800" b="1" dirty="0">
                <a:solidFill>
                  <a:srgbClr val="000099"/>
                </a:solidFill>
                <a:latin typeface="Times New Roman" pitchFamily="18" charset="0"/>
              </a:rPr>
              <a:t>HƯỚNG DẪN VỀ NHÀ</a:t>
            </a:r>
          </a:p>
        </p:txBody>
      </p:sp>
      <p:sp>
        <p:nvSpPr>
          <p:cNvPr id="10" name="Rectangle 3"/>
          <p:cNvSpPr txBox="1">
            <a:spLocks noChangeArrowheads="1"/>
          </p:cNvSpPr>
          <p:nvPr/>
        </p:nvSpPr>
        <p:spPr bwMode="auto">
          <a:xfrm>
            <a:off x="914400" y="1524000"/>
            <a:ext cx="8001000" cy="1295400"/>
          </a:xfrm>
          <a:prstGeom prst="rect">
            <a:avLst/>
          </a:prstGeom>
          <a:noFill/>
          <a:ln w="9525">
            <a:noFill/>
            <a:miter lim="800000"/>
            <a:headEnd/>
            <a:tailEnd/>
          </a:ln>
        </p:spPr>
        <p:txBody>
          <a:bodyPr/>
          <a:lstStyle/>
          <a:p>
            <a:pPr marL="342900" indent="-342900">
              <a:defRPr/>
            </a:pPr>
            <a:r>
              <a:rPr lang="en-US" sz="3200" dirty="0">
                <a:solidFill>
                  <a:schemeClr val="accent6">
                    <a:lumMod val="50000"/>
                  </a:schemeClr>
                </a:solidFill>
              </a:rPr>
              <a:t>- </a:t>
            </a:r>
            <a:r>
              <a:rPr lang="en-US" sz="3200" dirty="0" err="1">
                <a:solidFill>
                  <a:schemeClr val="accent6">
                    <a:lumMod val="50000"/>
                  </a:schemeClr>
                </a:solidFill>
                <a:latin typeface="Times New Roman" pitchFamily="18" charset="0"/>
              </a:rPr>
              <a:t>Ghi</a:t>
            </a:r>
            <a:r>
              <a:rPr lang="en-US" sz="3200" dirty="0">
                <a:solidFill>
                  <a:schemeClr val="accent6">
                    <a:lumMod val="50000"/>
                  </a:schemeClr>
                </a:solidFill>
                <a:latin typeface="Times New Roman" pitchFamily="18" charset="0"/>
              </a:rPr>
              <a:t> </a:t>
            </a:r>
            <a:r>
              <a:rPr lang="en-US" sz="3200" dirty="0" err="1">
                <a:solidFill>
                  <a:schemeClr val="accent6">
                    <a:lumMod val="50000"/>
                  </a:schemeClr>
                </a:solidFill>
                <a:latin typeface="Times New Roman" pitchFamily="18" charset="0"/>
              </a:rPr>
              <a:t>nhớ</a:t>
            </a:r>
            <a:r>
              <a:rPr lang="en-US" sz="3200" dirty="0">
                <a:solidFill>
                  <a:schemeClr val="accent6">
                    <a:lumMod val="50000"/>
                  </a:schemeClr>
                </a:solidFill>
                <a:latin typeface="Times New Roman" pitchFamily="18" charset="0"/>
              </a:rPr>
              <a:t> </a:t>
            </a:r>
            <a:r>
              <a:rPr lang="en-US" sz="3200" dirty="0" err="1">
                <a:solidFill>
                  <a:schemeClr val="accent6">
                    <a:lumMod val="50000"/>
                  </a:schemeClr>
                </a:solidFill>
                <a:latin typeface="Times New Roman" pitchFamily="18" charset="0"/>
              </a:rPr>
              <a:t>công</a:t>
            </a:r>
            <a:r>
              <a:rPr lang="en-US" sz="3200" dirty="0">
                <a:solidFill>
                  <a:schemeClr val="accent6">
                    <a:lumMod val="50000"/>
                  </a:schemeClr>
                </a:solidFill>
                <a:latin typeface="Times New Roman" pitchFamily="18" charset="0"/>
              </a:rPr>
              <a:t> </a:t>
            </a:r>
            <a:r>
              <a:rPr lang="en-US" sz="3200" dirty="0" err="1">
                <a:solidFill>
                  <a:schemeClr val="accent6">
                    <a:lumMod val="50000"/>
                  </a:schemeClr>
                </a:solidFill>
                <a:latin typeface="Times New Roman" pitchFamily="18" charset="0"/>
              </a:rPr>
              <a:t>thức</a:t>
            </a:r>
            <a:r>
              <a:rPr lang="en-US" sz="3200" dirty="0">
                <a:solidFill>
                  <a:schemeClr val="accent6">
                    <a:lumMod val="50000"/>
                  </a:schemeClr>
                </a:solidFill>
                <a:latin typeface="Times New Roman" pitchFamily="18" charset="0"/>
              </a:rPr>
              <a:t> </a:t>
            </a:r>
            <a:r>
              <a:rPr lang="en-US" sz="3200" dirty="0" err="1">
                <a:solidFill>
                  <a:schemeClr val="accent6">
                    <a:lumMod val="50000"/>
                  </a:schemeClr>
                </a:solidFill>
                <a:latin typeface="Times New Roman" pitchFamily="18" charset="0"/>
              </a:rPr>
              <a:t>về</a:t>
            </a:r>
            <a:r>
              <a:rPr lang="en-US" sz="3200" dirty="0">
                <a:solidFill>
                  <a:schemeClr val="accent6">
                    <a:lumMod val="50000"/>
                  </a:schemeClr>
                </a:solidFill>
                <a:latin typeface="Times New Roman" pitchFamily="18" charset="0"/>
              </a:rPr>
              <a:t> </a:t>
            </a:r>
            <a:r>
              <a:rPr lang="en-US" sz="3200" dirty="0" err="1">
                <a:solidFill>
                  <a:schemeClr val="accent6">
                    <a:lumMod val="50000"/>
                  </a:schemeClr>
                </a:solidFill>
                <a:latin typeface="Times New Roman" pitchFamily="18" charset="0"/>
              </a:rPr>
              <a:t>hai</a:t>
            </a:r>
            <a:r>
              <a:rPr lang="en-US" sz="3200" dirty="0">
                <a:solidFill>
                  <a:schemeClr val="accent6">
                    <a:lumMod val="50000"/>
                  </a:schemeClr>
                </a:solidFill>
                <a:latin typeface="Times New Roman" pitchFamily="18" charset="0"/>
              </a:rPr>
              <a:t> </a:t>
            </a:r>
            <a:r>
              <a:rPr lang="en-US" sz="3200" dirty="0" err="1">
                <a:solidFill>
                  <a:schemeClr val="accent6">
                    <a:lumMod val="50000"/>
                  </a:schemeClr>
                </a:solidFill>
                <a:latin typeface="Times New Roman" pitchFamily="18" charset="0"/>
              </a:rPr>
              <a:t>đại</a:t>
            </a:r>
            <a:r>
              <a:rPr lang="en-US" sz="3200" dirty="0">
                <a:solidFill>
                  <a:schemeClr val="accent6">
                    <a:lumMod val="50000"/>
                  </a:schemeClr>
                </a:solidFill>
                <a:latin typeface="Times New Roman" pitchFamily="18" charset="0"/>
              </a:rPr>
              <a:t> </a:t>
            </a:r>
            <a:r>
              <a:rPr lang="en-US" sz="3200" dirty="0" err="1">
                <a:solidFill>
                  <a:schemeClr val="accent6">
                    <a:lumMod val="50000"/>
                  </a:schemeClr>
                </a:solidFill>
                <a:latin typeface="Times New Roman" pitchFamily="18" charset="0"/>
              </a:rPr>
              <a:t>lượng</a:t>
            </a:r>
            <a:r>
              <a:rPr lang="en-US" sz="3200" dirty="0">
                <a:solidFill>
                  <a:schemeClr val="accent6">
                    <a:lumMod val="50000"/>
                  </a:schemeClr>
                </a:solidFill>
                <a:latin typeface="Times New Roman" pitchFamily="18" charset="0"/>
              </a:rPr>
              <a:t> </a:t>
            </a:r>
            <a:r>
              <a:rPr lang="en-US" sz="3200" dirty="0" err="1">
                <a:solidFill>
                  <a:schemeClr val="accent6">
                    <a:lumMod val="50000"/>
                  </a:schemeClr>
                </a:solidFill>
                <a:latin typeface="Times New Roman" pitchFamily="18" charset="0"/>
              </a:rPr>
              <a:t>tỉ</a:t>
            </a:r>
            <a:r>
              <a:rPr lang="en-US" sz="3200" dirty="0">
                <a:solidFill>
                  <a:schemeClr val="accent6">
                    <a:lumMod val="50000"/>
                  </a:schemeClr>
                </a:solidFill>
                <a:latin typeface="Times New Roman" pitchFamily="18" charset="0"/>
              </a:rPr>
              <a:t> </a:t>
            </a:r>
            <a:r>
              <a:rPr lang="en-US" sz="3200" dirty="0" err="1">
                <a:solidFill>
                  <a:schemeClr val="accent6">
                    <a:lumMod val="50000"/>
                  </a:schemeClr>
                </a:solidFill>
                <a:latin typeface="Times New Roman" pitchFamily="18" charset="0"/>
              </a:rPr>
              <a:t>lệ</a:t>
            </a:r>
            <a:r>
              <a:rPr lang="en-US" sz="3200" dirty="0">
                <a:solidFill>
                  <a:schemeClr val="accent6">
                    <a:lumMod val="50000"/>
                  </a:schemeClr>
                </a:solidFill>
                <a:latin typeface="Times New Roman" pitchFamily="18" charset="0"/>
              </a:rPr>
              <a:t> </a:t>
            </a:r>
            <a:r>
              <a:rPr lang="en-US" sz="3200" dirty="0" err="1">
                <a:solidFill>
                  <a:schemeClr val="accent6">
                    <a:lumMod val="50000"/>
                  </a:schemeClr>
                </a:solidFill>
                <a:latin typeface="Times New Roman" pitchFamily="18" charset="0"/>
              </a:rPr>
              <a:t>thuận</a:t>
            </a:r>
            <a:r>
              <a:rPr lang="en-US" sz="3200" dirty="0">
                <a:solidFill>
                  <a:schemeClr val="accent6">
                    <a:lumMod val="50000"/>
                  </a:schemeClr>
                </a:solidFill>
                <a:latin typeface="Times New Roman" pitchFamily="18" charset="0"/>
              </a:rPr>
              <a:t> </a:t>
            </a:r>
            <a:r>
              <a:rPr lang="en-US" sz="3200" dirty="0" err="1">
                <a:solidFill>
                  <a:schemeClr val="accent6">
                    <a:lumMod val="50000"/>
                  </a:schemeClr>
                </a:solidFill>
                <a:latin typeface="Times New Roman" pitchFamily="18" charset="0"/>
              </a:rPr>
              <a:t>và</a:t>
            </a:r>
            <a:r>
              <a:rPr lang="en-US" sz="3200" dirty="0">
                <a:solidFill>
                  <a:schemeClr val="accent6">
                    <a:lumMod val="50000"/>
                  </a:schemeClr>
                </a:solidFill>
                <a:latin typeface="Times New Roman" pitchFamily="18" charset="0"/>
              </a:rPr>
              <a:t> </a:t>
            </a:r>
            <a:r>
              <a:rPr lang="en-US" sz="3200" dirty="0" err="1">
                <a:solidFill>
                  <a:schemeClr val="accent6">
                    <a:lumMod val="50000"/>
                  </a:schemeClr>
                </a:solidFill>
                <a:latin typeface="Times New Roman" pitchFamily="18" charset="0"/>
              </a:rPr>
              <a:t>tính</a:t>
            </a:r>
            <a:r>
              <a:rPr lang="en-US" sz="3200" dirty="0">
                <a:solidFill>
                  <a:schemeClr val="accent6">
                    <a:lumMod val="50000"/>
                  </a:schemeClr>
                </a:solidFill>
                <a:latin typeface="Times New Roman" pitchFamily="18" charset="0"/>
              </a:rPr>
              <a:t> </a:t>
            </a:r>
            <a:r>
              <a:rPr lang="en-US" sz="3200" dirty="0" err="1">
                <a:solidFill>
                  <a:schemeClr val="accent6">
                    <a:lumMod val="50000"/>
                  </a:schemeClr>
                </a:solidFill>
                <a:latin typeface="Times New Roman" pitchFamily="18" charset="0"/>
              </a:rPr>
              <a:t>chất</a:t>
            </a:r>
            <a:r>
              <a:rPr lang="en-US" sz="3200" dirty="0">
                <a:solidFill>
                  <a:schemeClr val="accent6">
                    <a:lumMod val="50000"/>
                  </a:schemeClr>
                </a:solidFill>
                <a:latin typeface="Times New Roman" pitchFamily="18" charset="0"/>
              </a:rPr>
              <a:t> </a:t>
            </a:r>
            <a:r>
              <a:rPr lang="en-US" sz="3200" dirty="0" err="1">
                <a:solidFill>
                  <a:schemeClr val="accent6">
                    <a:lumMod val="50000"/>
                  </a:schemeClr>
                </a:solidFill>
                <a:latin typeface="Times New Roman" pitchFamily="18" charset="0"/>
              </a:rPr>
              <a:t>dãy</a:t>
            </a:r>
            <a:r>
              <a:rPr lang="en-US" sz="3200" dirty="0">
                <a:solidFill>
                  <a:schemeClr val="accent6">
                    <a:lumMod val="50000"/>
                  </a:schemeClr>
                </a:solidFill>
                <a:latin typeface="Times New Roman" pitchFamily="18" charset="0"/>
              </a:rPr>
              <a:t> </a:t>
            </a:r>
            <a:r>
              <a:rPr lang="en-US" sz="3200" dirty="0" err="1">
                <a:solidFill>
                  <a:schemeClr val="accent6">
                    <a:lumMod val="50000"/>
                  </a:schemeClr>
                </a:solidFill>
                <a:latin typeface="Times New Roman" pitchFamily="18" charset="0"/>
              </a:rPr>
              <a:t>tỉ</a:t>
            </a:r>
            <a:r>
              <a:rPr lang="en-US" sz="3200" dirty="0">
                <a:solidFill>
                  <a:schemeClr val="accent6">
                    <a:lumMod val="50000"/>
                  </a:schemeClr>
                </a:solidFill>
                <a:latin typeface="Times New Roman" pitchFamily="18" charset="0"/>
              </a:rPr>
              <a:t> </a:t>
            </a:r>
            <a:r>
              <a:rPr lang="en-US" sz="3200" dirty="0" err="1">
                <a:solidFill>
                  <a:schemeClr val="accent6">
                    <a:lumMod val="50000"/>
                  </a:schemeClr>
                </a:solidFill>
                <a:latin typeface="Times New Roman" pitchFamily="18" charset="0"/>
              </a:rPr>
              <a:t>số</a:t>
            </a:r>
            <a:r>
              <a:rPr lang="en-US" sz="3200" dirty="0">
                <a:solidFill>
                  <a:schemeClr val="accent6">
                    <a:lumMod val="50000"/>
                  </a:schemeClr>
                </a:solidFill>
                <a:latin typeface="Times New Roman" pitchFamily="18" charset="0"/>
              </a:rPr>
              <a:t> </a:t>
            </a:r>
            <a:r>
              <a:rPr lang="en-US" sz="3200" dirty="0" err="1">
                <a:solidFill>
                  <a:schemeClr val="accent6">
                    <a:lumMod val="50000"/>
                  </a:schemeClr>
                </a:solidFill>
                <a:latin typeface="Times New Roman" pitchFamily="18" charset="0"/>
              </a:rPr>
              <a:t>bằng</a:t>
            </a:r>
            <a:r>
              <a:rPr lang="en-US" sz="3200" dirty="0">
                <a:solidFill>
                  <a:schemeClr val="accent6">
                    <a:lumMod val="50000"/>
                  </a:schemeClr>
                </a:solidFill>
                <a:latin typeface="Times New Roman" pitchFamily="18" charset="0"/>
              </a:rPr>
              <a:t> </a:t>
            </a:r>
            <a:r>
              <a:rPr lang="en-US" sz="3200" dirty="0" err="1">
                <a:solidFill>
                  <a:schemeClr val="accent6">
                    <a:lumMod val="50000"/>
                  </a:schemeClr>
                </a:solidFill>
                <a:latin typeface="Times New Roman" pitchFamily="18" charset="0"/>
              </a:rPr>
              <a:t>nhau</a:t>
            </a:r>
            <a:endParaRPr lang="en-US" sz="3200" dirty="0">
              <a:solidFill>
                <a:schemeClr val="accent6">
                  <a:lumMod val="50000"/>
                </a:schemeClr>
              </a:solidFill>
              <a:latin typeface="Times New Roman" pitchFamily="18" charset="0"/>
            </a:endParaRPr>
          </a:p>
          <a:p>
            <a:pPr marL="342900" indent="-342900">
              <a:defRPr/>
            </a:pPr>
            <a:r>
              <a:rPr lang="en-US" sz="3200" dirty="0">
                <a:solidFill>
                  <a:schemeClr val="accent6">
                    <a:lumMod val="50000"/>
                  </a:schemeClr>
                </a:solidFill>
                <a:latin typeface="Times New Roman" pitchFamily="18" charset="0"/>
              </a:rPr>
              <a:t>- </a:t>
            </a:r>
            <a:r>
              <a:rPr lang="en-US" sz="3200" dirty="0" err="1">
                <a:solidFill>
                  <a:schemeClr val="accent6">
                    <a:lumMod val="50000"/>
                  </a:schemeClr>
                </a:solidFill>
                <a:latin typeface="Times New Roman" pitchFamily="18" charset="0"/>
              </a:rPr>
              <a:t>Xem</a:t>
            </a:r>
            <a:r>
              <a:rPr lang="en-US" sz="3200" dirty="0">
                <a:solidFill>
                  <a:schemeClr val="accent6">
                    <a:lumMod val="50000"/>
                  </a:schemeClr>
                </a:solidFill>
                <a:latin typeface="Times New Roman" pitchFamily="18" charset="0"/>
              </a:rPr>
              <a:t> </a:t>
            </a:r>
            <a:r>
              <a:rPr lang="en-US" sz="3200" dirty="0" err="1">
                <a:solidFill>
                  <a:schemeClr val="accent6">
                    <a:lumMod val="50000"/>
                  </a:schemeClr>
                </a:solidFill>
                <a:latin typeface="Times New Roman" pitchFamily="18" charset="0"/>
              </a:rPr>
              <a:t>lại</a:t>
            </a:r>
            <a:r>
              <a:rPr lang="en-US" sz="3200" dirty="0">
                <a:solidFill>
                  <a:schemeClr val="accent6">
                    <a:lumMod val="50000"/>
                  </a:schemeClr>
                </a:solidFill>
                <a:latin typeface="Times New Roman" pitchFamily="18" charset="0"/>
              </a:rPr>
              <a:t> </a:t>
            </a:r>
            <a:r>
              <a:rPr lang="en-US" sz="3200" dirty="0" err="1">
                <a:solidFill>
                  <a:schemeClr val="accent6">
                    <a:lumMod val="50000"/>
                  </a:schemeClr>
                </a:solidFill>
                <a:latin typeface="Times New Roman" pitchFamily="18" charset="0"/>
              </a:rPr>
              <a:t>các</a:t>
            </a:r>
            <a:r>
              <a:rPr lang="en-US" sz="3200" dirty="0">
                <a:solidFill>
                  <a:schemeClr val="accent6">
                    <a:lumMod val="50000"/>
                  </a:schemeClr>
                </a:solidFill>
                <a:latin typeface="Times New Roman" pitchFamily="18" charset="0"/>
              </a:rPr>
              <a:t> </a:t>
            </a:r>
            <a:r>
              <a:rPr lang="en-US" sz="3200" dirty="0" err="1">
                <a:solidFill>
                  <a:schemeClr val="accent6">
                    <a:lumMod val="50000"/>
                  </a:schemeClr>
                </a:solidFill>
                <a:latin typeface="Times New Roman" pitchFamily="18" charset="0"/>
              </a:rPr>
              <a:t>bước</a:t>
            </a:r>
            <a:r>
              <a:rPr lang="en-US" sz="3200" dirty="0">
                <a:solidFill>
                  <a:schemeClr val="accent6">
                    <a:lumMod val="50000"/>
                  </a:schemeClr>
                </a:solidFill>
                <a:latin typeface="Times New Roman" pitchFamily="18" charset="0"/>
              </a:rPr>
              <a:t> </a:t>
            </a:r>
            <a:r>
              <a:rPr lang="en-US" sz="3200" dirty="0" err="1">
                <a:solidFill>
                  <a:schemeClr val="accent6">
                    <a:lumMod val="50000"/>
                  </a:schemeClr>
                </a:solidFill>
                <a:latin typeface="Times New Roman" pitchFamily="18" charset="0"/>
              </a:rPr>
              <a:t>giải</a:t>
            </a:r>
            <a:r>
              <a:rPr lang="en-US" sz="3200" dirty="0">
                <a:solidFill>
                  <a:schemeClr val="accent6">
                    <a:lumMod val="50000"/>
                  </a:schemeClr>
                </a:solidFill>
                <a:latin typeface="Times New Roman" pitchFamily="18" charset="0"/>
              </a:rPr>
              <a:t> </a:t>
            </a:r>
            <a:r>
              <a:rPr lang="en-US" sz="3200" dirty="0" err="1">
                <a:solidFill>
                  <a:schemeClr val="accent6">
                    <a:lumMod val="50000"/>
                  </a:schemeClr>
                </a:solidFill>
                <a:latin typeface="Times New Roman" pitchFamily="18" charset="0"/>
              </a:rPr>
              <a:t>một</a:t>
            </a:r>
            <a:r>
              <a:rPr lang="en-US" sz="3200" dirty="0">
                <a:solidFill>
                  <a:schemeClr val="accent6">
                    <a:lumMod val="50000"/>
                  </a:schemeClr>
                </a:solidFill>
                <a:latin typeface="Times New Roman" pitchFamily="18" charset="0"/>
              </a:rPr>
              <a:t> </a:t>
            </a:r>
            <a:r>
              <a:rPr lang="en-US" sz="3200" dirty="0" err="1">
                <a:solidFill>
                  <a:schemeClr val="accent6">
                    <a:lumMod val="50000"/>
                  </a:schemeClr>
                </a:solidFill>
                <a:latin typeface="Times New Roman" pitchFamily="18" charset="0"/>
              </a:rPr>
              <a:t>số</a:t>
            </a:r>
            <a:r>
              <a:rPr lang="en-US" sz="3200" dirty="0">
                <a:solidFill>
                  <a:schemeClr val="accent6">
                    <a:lumMod val="50000"/>
                  </a:schemeClr>
                </a:solidFill>
                <a:latin typeface="Times New Roman" pitchFamily="18" charset="0"/>
              </a:rPr>
              <a:t> </a:t>
            </a:r>
            <a:r>
              <a:rPr lang="en-US" sz="3200" dirty="0" err="1">
                <a:solidFill>
                  <a:schemeClr val="accent6">
                    <a:lumMod val="50000"/>
                  </a:schemeClr>
                </a:solidFill>
                <a:latin typeface="Times New Roman" pitchFamily="18" charset="0"/>
              </a:rPr>
              <a:t>bài</a:t>
            </a:r>
            <a:r>
              <a:rPr lang="en-US" sz="3200" dirty="0">
                <a:solidFill>
                  <a:schemeClr val="accent6">
                    <a:lumMod val="50000"/>
                  </a:schemeClr>
                </a:solidFill>
                <a:latin typeface="Times New Roman" pitchFamily="18" charset="0"/>
              </a:rPr>
              <a:t> </a:t>
            </a:r>
            <a:r>
              <a:rPr lang="en-US" sz="3200" dirty="0" err="1">
                <a:solidFill>
                  <a:schemeClr val="accent6">
                    <a:lumMod val="50000"/>
                  </a:schemeClr>
                </a:solidFill>
                <a:latin typeface="Times New Roman" pitchFamily="18" charset="0"/>
              </a:rPr>
              <a:t>toán</a:t>
            </a:r>
            <a:r>
              <a:rPr lang="en-US" sz="3200" dirty="0">
                <a:solidFill>
                  <a:schemeClr val="accent6">
                    <a:lumMod val="50000"/>
                  </a:schemeClr>
                </a:solidFill>
                <a:latin typeface="Times New Roman" pitchFamily="18" charset="0"/>
              </a:rPr>
              <a:t> </a:t>
            </a:r>
            <a:r>
              <a:rPr lang="en-US" sz="3200" dirty="0" err="1">
                <a:solidFill>
                  <a:schemeClr val="accent6">
                    <a:lumMod val="50000"/>
                  </a:schemeClr>
                </a:solidFill>
                <a:latin typeface="Times New Roman" pitchFamily="18" charset="0"/>
              </a:rPr>
              <a:t>về</a:t>
            </a:r>
            <a:r>
              <a:rPr lang="en-US" sz="3200" dirty="0">
                <a:solidFill>
                  <a:schemeClr val="accent6">
                    <a:lumMod val="50000"/>
                  </a:schemeClr>
                </a:solidFill>
                <a:latin typeface="Times New Roman" pitchFamily="18" charset="0"/>
              </a:rPr>
              <a:t> </a:t>
            </a:r>
            <a:r>
              <a:rPr lang="en-US" sz="3200" dirty="0" err="1">
                <a:solidFill>
                  <a:schemeClr val="accent6">
                    <a:lumMod val="50000"/>
                  </a:schemeClr>
                </a:solidFill>
                <a:latin typeface="Times New Roman" pitchFamily="18" charset="0"/>
              </a:rPr>
              <a:t>đại</a:t>
            </a:r>
            <a:r>
              <a:rPr lang="en-US" sz="3200" dirty="0">
                <a:solidFill>
                  <a:schemeClr val="accent6">
                    <a:lumMod val="50000"/>
                  </a:schemeClr>
                </a:solidFill>
                <a:latin typeface="Times New Roman" pitchFamily="18" charset="0"/>
              </a:rPr>
              <a:t> </a:t>
            </a:r>
            <a:r>
              <a:rPr lang="en-US" sz="3200" dirty="0" err="1">
                <a:solidFill>
                  <a:schemeClr val="accent6">
                    <a:lumMod val="50000"/>
                  </a:schemeClr>
                </a:solidFill>
                <a:latin typeface="Times New Roman" pitchFamily="18" charset="0"/>
              </a:rPr>
              <a:t>lượng</a:t>
            </a:r>
            <a:r>
              <a:rPr lang="en-US" sz="3200" dirty="0">
                <a:solidFill>
                  <a:schemeClr val="accent6">
                    <a:lumMod val="50000"/>
                  </a:schemeClr>
                </a:solidFill>
                <a:latin typeface="Times New Roman" pitchFamily="18" charset="0"/>
              </a:rPr>
              <a:t> </a:t>
            </a:r>
            <a:r>
              <a:rPr lang="en-US" sz="3200" dirty="0" err="1">
                <a:solidFill>
                  <a:schemeClr val="accent6">
                    <a:lumMod val="50000"/>
                  </a:schemeClr>
                </a:solidFill>
                <a:latin typeface="Times New Roman" pitchFamily="18" charset="0"/>
              </a:rPr>
              <a:t>tỉ</a:t>
            </a:r>
            <a:r>
              <a:rPr lang="en-US" sz="3200" dirty="0">
                <a:solidFill>
                  <a:schemeClr val="accent6">
                    <a:lumMod val="50000"/>
                  </a:schemeClr>
                </a:solidFill>
                <a:latin typeface="Times New Roman" pitchFamily="18" charset="0"/>
              </a:rPr>
              <a:t> </a:t>
            </a:r>
            <a:r>
              <a:rPr lang="en-US" sz="3200" dirty="0" err="1">
                <a:solidFill>
                  <a:schemeClr val="accent6">
                    <a:lumMod val="50000"/>
                  </a:schemeClr>
                </a:solidFill>
                <a:latin typeface="Times New Roman" pitchFamily="18" charset="0"/>
              </a:rPr>
              <a:t>lệ</a:t>
            </a:r>
            <a:r>
              <a:rPr lang="en-US" sz="3200" dirty="0">
                <a:solidFill>
                  <a:schemeClr val="accent6">
                    <a:lumMod val="50000"/>
                  </a:schemeClr>
                </a:solidFill>
                <a:latin typeface="Times New Roman" pitchFamily="18" charset="0"/>
              </a:rPr>
              <a:t> </a:t>
            </a:r>
            <a:r>
              <a:rPr lang="en-US" sz="3200" dirty="0" err="1">
                <a:solidFill>
                  <a:schemeClr val="accent6">
                    <a:lumMod val="50000"/>
                  </a:schemeClr>
                </a:solidFill>
                <a:latin typeface="Times New Roman" pitchFamily="18" charset="0"/>
              </a:rPr>
              <a:t>thuận</a:t>
            </a:r>
            <a:r>
              <a:rPr lang="en-US" sz="3200" dirty="0">
                <a:solidFill>
                  <a:schemeClr val="accent6">
                    <a:lumMod val="50000"/>
                  </a:schemeClr>
                </a:solidFill>
                <a:latin typeface="Times New Roman" pitchFamily="18" charset="0"/>
              </a:rPr>
              <a:t>.</a:t>
            </a:r>
          </a:p>
          <a:p>
            <a:pPr marL="342900" indent="-342900">
              <a:defRPr/>
            </a:pPr>
            <a:r>
              <a:rPr lang="en-US" sz="3200" dirty="0">
                <a:solidFill>
                  <a:schemeClr val="accent6">
                    <a:lumMod val="50000"/>
                  </a:schemeClr>
                </a:solidFill>
                <a:latin typeface="Times New Roman" pitchFamily="18" charset="0"/>
              </a:rPr>
              <a:t>-  </a:t>
            </a:r>
            <a:r>
              <a:rPr lang="en-US" sz="3200" dirty="0" err="1">
                <a:solidFill>
                  <a:schemeClr val="accent6">
                    <a:lumMod val="50000"/>
                  </a:schemeClr>
                </a:solidFill>
                <a:latin typeface="Times New Roman" pitchFamily="18" charset="0"/>
              </a:rPr>
              <a:t>Bài</a:t>
            </a:r>
            <a:r>
              <a:rPr lang="en-US" sz="3200" dirty="0">
                <a:solidFill>
                  <a:schemeClr val="accent6">
                    <a:lumMod val="50000"/>
                  </a:schemeClr>
                </a:solidFill>
                <a:latin typeface="Times New Roman" pitchFamily="18" charset="0"/>
              </a:rPr>
              <a:t> </a:t>
            </a:r>
            <a:r>
              <a:rPr lang="en-US" sz="3200" dirty="0" err="1">
                <a:solidFill>
                  <a:schemeClr val="accent6">
                    <a:lumMod val="50000"/>
                  </a:schemeClr>
                </a:solidFill>
                <a:latin typeface="Times New Roman" pitchFamily="18" charset="0"/>
              </a:rPr>
              <a:t>tập</a:t>
            </a:r>
            <a:r>
              <a:rPr lang="en-US" sz="3200" dirty="0">
                <a:solidFill>
                  <a:schemeClr val="accent6">
                    <a:lumMod val="50000"/>
                  </a:schemeClr>
                </a:solidFill>
                <a:latin typeface="Times New Roman" pitchFamily="18" charset="0"/>
              </a:rPr>
              <a:t> </a:t>
            </a:r>
            <a:r>
              <a:rPr lang="en-US" sz="3200" dirty="0" err="1">
                <a:solidFill>
                  <a:schemeClr val="accent6">
                    <a:lumMod val="50000"/>
                  </a:schemeClr>
                </a:solidFill>
                <a:latin typeface="Times New Roman" pitchFamily="18" charset="0"/>
              </a:rPr>
              <a:t>về</a:t>
            </a:r>
            <a:r>
              <a:rPr lang="en-US" sz="3200" dirty="0">
                <a:solidFill>
                  <a:schemeClr val="accent6">
                    <a:lumMod val="50000"/>
                  </a:schemeClr>
                </a:solidFill>
                <a:latin typeface="Times New Roman" pitchFamily="18" charset="0"/>
              </a:rPr>
              <a:t> </a:t>
            </a:r>
            <a:r>
              <a:rPr lang="en-US" sz="3200" dirty="0" err="1">
                <a:solidFill>
                  <a:schemeClr val="accent6">
                    <a:lumMod val="50000"/>
                  </a:schemeClr>
                </a:solidFill>
                <a:latin typeface="Times New Roman" pitchFamily="18" charset="0"/>
              </a:rPr>
              <a:t>nhà</a:t>
            </a:r>
            <a:r>
              <a:rPr lang="en-US" sz="3200" dirty="0">
                <a:solidFill>
                  <a:schemeClr val="accent6">
                    <a:lumMod val="50000"/>
                  </a:schemeClr>
                </a:solidFill>
                <a:latin typeface="Times New Roman" pitchFamily="18" charset="0"/>
              </a:rPr>
              <a:t>: 5; 6; 7; 10 SGK </a:t>
            </a:r>
            <a:r>
              <a:rPr lang="en-US" sz="3200" dirty="0" err="1">
                <a:solidFill>
                  <a:schemeClr val="accent6">
                    <a:lumMod val="50000"/>
                  </a:schemeClr>
                </a:solidFill>
                <a:latin typeface="Times New Roman" pitchFamily="18" charset="0"/>
              </a:rPr>
              <a:t>trang</a:t>
            </a:r>
            <a:r>
              <a:rPr lang="en-US" sz="3200" dirty="0">
                <a:solidFill>
                  <a:schemeClr val="accent6">
                    <a:lumMod val="50000"/>
                  </a:schemeClr>
                </a:solidFill>
                <a:latin typeface="Times New Roman" pitchFamily="18" charset="0"/>
              </a:rPr>
              <a:t> 56  </a:t>
            </a:r>
          </a:p>
          <a:p>
            <a:pPr marL="342900" indent="-342900">
              <a:defRPr/>
            </a:pPr>
            <a:r>
              <a:rPr lang="en-US" sz="3200" dirty="0">
                <a:solidFill>
                  <a:schemeClr val="accent6">
                    <a:lumMod val="50000"/>
                  </a:schemeClr>
                </a:solidFill>
                <a:latin typeface="Times New Roman" pitchFamily="18" charset="0"/>
              </a:rPr>
              <a:t>-</a:t>
            </a:r>
            <a:r>
              <a:rPr lang="en-US" sz="3200" dirty="0" err="1">
                <a:solidFill>
                  <a:schemeClr val="accent6">
                    <a:lumMod val="50000"/>
                  </a:schemeClr>
                </a:solidFill>
                <a:latin typeface="Times New Roman" pitchFamily="18" charset="0"/>
              </a:rPr>
              <a:t>Chuẩn</a:t>
            </a:r>
            <a:r>
              <a:rPr lang="en-US" sz="3200" dirty="0">
                <a:solidFill>
                  <a:schemeClr val="accent6">
                    <a:lumMod val="50000"/>
                  </a:schemeClr>
                </a:solidFill>
                <a:latin typeface="Times New Roman" pitchFamily="18" charset="0"/>
              </a:rPr>
              <a:t> </a:t>
            </a:r>
            <a:r>
              <a:rPr lang="en-US" sz="3200" dirty="0" err="1">
                <a:solidFill>
                  <a:schemeClr val="accent6">
                    <a:lumMod val="50000"/>
                  </a:schemeClr>
                </a:solidFill>
                <a:latin typeface="Times New Roman" pitchFamily="18" charset="0"/>
              </a:rPr>
              <a:t>bị</a:t>
            </a:r>
            <a:r>
              <a:rPr lang="en-US" sz="3200" dirty="0">
                <a:solidFill>
                  <a:schemeClr val="accent6">
                    <a:lumMod val="50000"/>
                  </a:schemeClr>
                </a:solidFill>
                <a:latin typeface="Times New Roman" pitchFamily="18" charset="0"/>
              </a:rPr>
              <a:t> </a:t>
            </a:r>
            <a:r>
              <a:rPr lang="en-US" sz="3200" dirty="0" err="1">
                <a:solidFill>
                  <a:schemeClr val="accent6">
                    <a:lumMod val="50000"/>
                  </a:schemeClr>
                </a:solidFill>
                <a:latin typeface="Times New Roman" pitchFamily="18" charset="0"/>
              </a:rPr>
              <a:t>cho</a:t>
            </a:r>
            <a:r>
              <a:rPr lang="en-US" sz="3200" dirty="0">
                <a:solidFill>
                  <a:schemeClr val="accent6">
                    <a:lumMod val="50000"/>
                  </a:schemeClr>
                </a:solidFill>
                <a:latin typeface="Times New Roman" pitchFamily="18" charset="0"/>
              </a:rPr>
              <a:t> </a:t>
            </a:r>
            <a:r>
              <a:rPr lang="en-US" sz="3200" dirty="0" err="1">
                <a:solidFill>
                  <a:schemeClr val="accent6">
                    <a:lumMod val="50000"/>
                  </a:schemeClr>
                </a:solidFill>
                <a:latin typeface="Times New Roman" pitchFamily="18" charset="0"/>
              </a:rPr>
              <a:t>tiết</a:t>
            </a:r>
            <a:r>
              <a:rPr lang="en-US" sz="3200" dirty="0">
                <a:solidFill>
                  <a:schemeClr val="accent6">
                    <a:lumMod val="50000"/>
                  </a:schemeClr>
                </a:solidFill>
                <a:latin typeface="Times New Roman" pitchFamily="18" charset="0"/>
              </a:rPr>
              <a:t> </a:t>
            </a:r>
            <a:r>
              <a:rPr lang="en-US" sz="3200" dirty="0" err="1">
                <a:solidFill>
                  <a:schemeClr val="accent6">
                    <a:lumMod val="50000"/>
                  </a:schemeClr>
                </a:solidFill>
                <a:latin typeface="Times New Roman" pitchFamily="18" charset="0"/>
              </a:rPr>
              <a:t>sau</a:t>
            </a:r>
            <a:r>
              <a:rPr lang="en-US" sz="3200" dirty="0">
                <a:solidFill>
                  <a:schemeClr val="accent6">
                    <a:lumMod val="50000"/>
                  </a:schemeClr>
                </a:solidFill>
                <a:latin typeface="Times New Roman" pitchFamily="18" charset="0"/>
              </a:rPr>
              <a:t>: </a:t>
            </a:r>
            <a:r>
              <a:rPr lang="en-US" sz="3200" dirty="0" err="1">
                <a:solidFill>
                  <a:schemeClr val="accent6">
                    <a:lumMod val="50000"/>
                  </a:schemeClr>
                </a:solidFill>
                <a:latin typeface="Times New Roman" pitchFamily="18" charset="0"/>
              </a:rPr>
              <a:t>bài</a:t>
            </a:r>
            <a:r>
              <a:rPr lang="en-US" sz="3200" dirty="0">
                <a:solidFill>
                  <a:schemeClr val="accent6">
                    <a:lumMod val="50000"/>
                  </a:schemeClr>
                </a:solidFill>
                <a:latin typeface="Times New Roman" pitchFamily="18" charset="0"/>
              </a:rPr>
              <a:t> </a:t>
            </a:r>
            <a:r>
              <a:rPr lang="en-US" sz="3200" dirty="0" err="1">
                <a:solidFill>
                  <a:schemeClr val="accent6">
                    <a:lumMod val="50000"/>
                  </a:schemeClr>
                </a:solidFill>
                <a:latin typeface="Times New Roman" pitchFamily="18" charset="0"/>
              </a:rPr>
              <a:t>đại</a:t>
            </a:r>
            <a:r>
              <a:rPr lang="en-US" sz="3200" dirty="0">
                <a:solidFill>
                  <a:schemeClr val="accent6">
                    <a:lumMod val="50000"/>
                  </a:schemeClr>
                </a:solidFill>
                <a:latin typeface="Times New Roman" pitchFamily="18" charset="0"/>
              </a:rPr>
              <a:t> </a:t>
            </a:r>
            <a:r>
              <a:rPr lang="en-US" sz="3200" dirty="0" err="1">
                <a:solidFill>
                  <a:schemeClr val="accent6">
                    <a:lumMod val="50000"/>
                  </a:schemeClr>
                </a:solidFill>
                <a:latin typeface="Times New Roman" pitchFamily="18" charset="0"/>
              </a:rPr>
              <a:t>lượng</a:t>
            </a:r>
            <a:r>
              <a:rPr lang="en-US" sz="3200" dirty="0">
                <a:solidFill>
                  <a:schemeClr val="accent6">
                    <a:lumMod val="50000"/>
                  </a:schemeClr>
                </a:solidFill>
                <a:latin typeface="Times New Roman" pitchFamily="18" charset="0"/>
              </a:rPr>
              <a:t> </a:t>
            </a:r>
            <a:r>
              <a:rPr lang="en-US" sz="3200" dirty="0" err="1">
                <a:solidFill>
                  <a:schemeClr val="accent6">
                    <a:lumMod val="50000"/>
                  </a:schemeClr>
                </a:solidFill>
                <a:latin typeface="Times New Roman" pitchFamily="18" charset="0"/>
              </a:rPr>
              <a:t>tỉ</a:t>
            </a:r>
            <a:r>
              <a:rPr lang="en-US" sz="3200" dirty="0">
                <a:solidFill>
                  <a:schemeClr val="accent6">
                    <a:lumMod val="50000"/>
                  </a:schemeClr>
                </a:solidFill>
                <a:latin typeface="Times New Roman" pitchFamily="18" charset="0"/>
              </a:rPr>
              <a:t> </a:t>
            </a:r>
            <a:r>
              <a:rPr lang="en-US" sz="3200" dirty="0" err="1">
                <a:solidFill>
                  <a:schemeClr val="accent6">
                    <a:lumMod val="50000"/>
                  </a:schemeClr>
                </a:solidFill>
                <a:latin typeface="Times New Roman" pitchFamily="18" charset="0"/>
              </a:rPr>
              <a:t>lệ</a:t>
            </a:r>
            <a:r>
              <a:rPr lang="en-US" sz="3200" dirty="0">
                <a:solidFill>
                  <a:schemeClr val="accent6">
                    <a:lumMod val="50000"/>
                  </a:schemeClr>
                </a:solidFill>
                <a:latin typeface="Times New Roman" pitchFamily="18" charset="0"/>
              </a:rPr>
              <a:t> </a:t>
            </a:r>
            <a:r>
              <a:rPr lang="en-US" sz="3200" dirty="0" err="1">
                <a:solidFill>
                  <a:schemeClr val="accent6">
                    <a:lumMod val="50000"/>
                  </a:schemeClr>
                </a:solidFill>
                <a:latin typeface="Times New Roman" pitchFamily="18" charset="0"/>
              </a:rPr>
              <a:t>nghịch</a:t>
            </a:r>
            <a:endParaRPr lang="en-US" sz="3200" dirty="0">
              <a:solidFill>
                <a:schemeClr val="accent6">
                  <a:lumMod val="50000"/>
                </a:schemeClr>
              </a:solidFill>
              <a:latin typeface="Times New Roman" pitchFamily="18" charset="0"/>
            </a:endParaRPr>
          </a:p>
        </p:txBody>
      </p:sp>
      <p:pic>
        <p:nvPicPr>
          <p:cNvPr id="23558" name="Picture 13" descr="1-mau_slide_powerpoint_dep_ctu.vn_(2).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4648200"/>
            <a:ext cx="210978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90">
                                          <p:stCondLst>
                                            <p:cond delay="0"/>
                                          </p:stCondLst>
                                        </p:cTn>
                                        <p:tgtEl>
                                          <p:spTgt spid="4"/>
                                        </p:tgtEl>
                                      </p:cBhvr>
                                    </p:animEffect>
                                    <p:anim calcmode="lin" valueType="num">
                                      <p:cBhvr>
                                        <p:cTn id="8"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13" dur="13">
                                          <p:stCondLst>
                                            <p:cond delay="325"/>
                                          </p:stCondLst>
                                        </p:cTn>
                                        <p:tgtEl>
                                          <p:spTgt spid="4"/>
                                        </p:tgtEl>
                                      </p:cBhvr>
                                      <p:to x="100000" y="60000"/>
                                    </p:animScale>
                                    <p:animScale>
                                      <p:cBhvr>
                                        <p:cTn id="14" dur="83" decel="50000">
                                          <p:stCondLst>
                                            <p:cond delay="338"/>
                                          </p:stCondLst>
                                        </p:cTn>
                                        <p:tgtEl>
                                          <p:spTgt spid="4"/>
                                        </p:tgtEl>
                                      </p:cBhvr>
                                      <p:to x="100000" y="100000"/>
                                    </p:animScale>
                                    <p:animScale>
                                      <p:cBhvr>
                                        <p:cTn id="15" dur="13">
                                          <p:stCondLst>
                                            <p:cond delay="656"/>
                                          </p:stCondLst>
                                        </p:cTn>
                                        <p:tgtEl>
                                          <p:spTgt spid="4"/>
                                        </p:tgtEl>
                                      </p:cBhvr>
                                      <p:to x="100000" y="80000"/>
                                    </p:animScale>
                                    <p:animScale>
                                      <p:cBhvr>
                                        <p:cTn id="16" dur="83" decel="50000">
                                          <p:stCondLst>
                                            <p:cond delay="669"/>
                                          </p:stCondLst>
                                        </p:cTn>
                                        <p:tgtEl>
                                          <p:spTgt spid="4"/>
                                        </p:tgtEl>
                                      </p:cBhvr>
                                      <p:to x="100000" y="100000"/>
                                    </p:animScale>
                                    <p:animScale>
                                      <p:cBhvr>
                                        <p:cTn id="17" dur="13">
                                          <p:stCondLst>
                                            <p:cond delay="821"/>
                                          </p:stCondLst>
                                        </p:cTn>
                                        <p:tgtEl>
                                          <p:spTgt spid="4"/>
                                        </p:tgtEl>
                                      </p:cBhvr>
                                      <p:to x="100000" y="90000"/>
                                    </p:animScale>
                                    <p:animScale>
                                      <p:cBhvr>
                                        <p:cTn id="18" dur="83" decel="50000">
                                          <p:stCondLst>
                                            <p:cond delay="834"/>
                                          </p:stCondLst>
                                        </p:cTn>
                                        <p:tgtEl>
                                          <p:spTgt spid="4"/>
                                        </p:tgtEl>
                                      </p:cBhvr>
                                      <p:to x="100000" y="100000"/>
                                    </p:animScale>
                                    <p:animScale>
                                      <p:cBhvr>
                                        <p:cTn id="19" dur="13">
                                          <p:stCondLst>
                                            <p:cond delay="904"/>
                                          </p:stCondLst>
                                        </p:cTn>
                                        <p:tgtEl>
                                          <p:spTgt spid="4"/>
                                        </p:tgtEl>
                                      </p:cBhvr>
                                      <p:to x="100000" y="95000"/>
                                    </p:animScale>
                                    <p:animScale>
                                      <p:cBhvr>
                                        <p:cTn id="20" dur="83" decel="50000">
                                          <p:stCondLst>
                                            <p:cond delay="917"/>
                                          </p:stCondLst>
                                        </p:cTn>
                                        <p:tgtEl>
                                          <p:spTgt spid="4"/>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wipe(down)">
                                      <p:cBhvr>
                                        <p:cTn id="25" dur="500"/>
                                        <p:tgtEl>
                                          <p:spTgt spid="10">
                                            <p:txEl>
                                              <p:pRg st="0" end="0"/>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0">
                                            <p:txEl>
                                              <p:pRg st="1" end="1"/>
                                            </p:txEl>
                                          </p:spTgt>
                                        </p:tgtEl>
                                        <p:attrNameLst>
                                          <p:attrName>style.visibility</p:attrName>
                                        </p:attrNameLst>
                                      </p:cBhvr>
                                      <p:to>
                                        <p:strVal val="visible"/>
                                      </p:to>
                                    </p:set>
                                    <p:animEffect transition="in" filter="wipe(down)">
                                      <p:cBhvr>
                                        <p:cTn id="30" dur="500"/>
                                        <p:tgtEl>
                                          <p:spTgt spid="10">
                                            <p:txEl>
                                              <p:pRg st="1" end="1"/>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wipe(down)">
                                      <p:cBhvr>
                                        <p:cTn id="35" dur="500"/>
                                        <p:tgtEl>
                                          <p:spTgt spid="10">
                                            <p:txEl>
                                              <p:pRg st="2" end="2"/>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0">
                                            <p:txEl>
                                              <p:pRg st="3" end="3"/>
                                            </p:txEl>
                                          </p:spTgt>
                                        </p:tgtEl>
                                        <p:attrNameLst>
                                          <p:attrName>style.visibility</p:attrName>
                                        </p:attrNameLst>
                                      </p:cBhvr>
                                      <p:to>
                                        <p:strVal val="visible"/>
                                      </p:to>
                                    </p:set>
                                    <p:animEffect transition="in" filter="wipe(down)">
                                      <p:cBhvr>
                                        <p:cTn id="40"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378113" y="952143"/>
            <a:ext cx="8689687" cy="2400657"/>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5000" b="1">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glow rad="63500">
                    <a:srgbClr val="FFFFFF">
                      <a:satMod val="175000"/>
                      <a:alpha val="40000"/>
                    </a:srgbClr>
                  </a:glow>
                  <a:outerShdw blurRad="50800" dist="39000" dir="5460000" algn="tl">
                    <a:srgbClr val="000000">
                      <a:alpha val="38000"/>
                    </a:srgbClr>
                  </a:outerShdw>
                </a:effectLst>
                <a:latin typeface="Times New Roman" pitchFamily="18" charset="0"/>
                <a:cs typeface="Times New Roman" pitchFamily="18" charset="0"/>
              </a:rPr>
              <a:t>CẢM ƠN </a:t>
            </a:r>
          </a:p>
          <a:p>
            <a:pPr algn="ctr" fontAlgn="auto">
              <a:spcBef>
                <a:spcPts val="0"/>
              </a:spcBef>
              <a:spcAft>
                <a:spcPts val="0"/>
              </a:spcAft>
              <a:defRPr/>
            </a:pPr>
            <a:r>
              <a:rPr lang="en-US" sz="5000" b="1">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glow rad="63500">
                    <a:srgbClr val="FFFFFF">
                      <a:satMod val="175000"/>
                      <a:alpha val="40000"/>
                    </a:srgbClr>
                  </a:glow>
                  <a:outerShdw blurRad="50800" dist="39000" dir="5460000" algn="tl">
                    <a:srgbClr val="000000">
                      <a:alpha val="38000"/>
                    </a:srgbClr>
                  </a:outerShdw>
                </a:effectLst>
                <a:latin typeface="Times New Roman" pitchFamily="18" charset="0"/>
                <a:cs typeface="Times New Roman" pitchFamily="18" charset="0"/>
              </a:rPr>
              <a:t>QUÝ THẦY CÔ VÀ CÁC EM </a:t>
            </a:r>
          </a:p>
          <a:p>
            <a:pPr algn="ctr" fontAlgn="auto">
              <a:spcBef>
                <a:spcPts val="0"/>
              </a:spcBef>
              <a:spcAft>
                <a:spcPts val="0"/>
              </a:spcAft>
              <a:defRPr/>
            </a:pPr>
            <a:r>
              <a:rPr lang="en-US" sz="5000" b="1">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glow rad="63500">
                    <a:srgbClr val="FFFFFF">
                      <a:satMod val="175000"/>
                      <a:alpha val="40000"/>
                    </a:srgbClr>
                  </a:glow>
                  <a:outerShdw blurRad="50800" dist="39000" dir="5460000" algn="tl">
                    <a:srgbClr val="000000">
                      <a:alpha val="38000"/>
                    </a:srgbClr>
                  </a:outerShdw>
                </a:effectLst>
                <a:latin typeface="Times New Roman" pitchFamily="18" charset="0"/>
                <a:cs typeface="Times New Roman" pitchFamily="18" charset="0"/>
              </a:rPr>
              <a:t>ĐÃ CHÚ Ý LẮNG NGHE</a:t>
            </a:r>
            <a:endParaRPr lang="en-US" sz="5000" b="1">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glow rad="63500">
                  <a:srgbClr val="FFFFFF">
                    <a:satMod val="175000"/>
                    <a:alpha val="40000"/>
                  </a:srgbClr>
                </a:glow>
                <a:outerShdw blurRad="50800" dist="39000" dir="5460000" algn="tl">
                  <a:srgbClr val="000000">
                    <a:alpha val="38000"/>
                  </a:srgbClr>
                </a:outerShdw>
              </a:effectLst>
              <a:latin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endParaRPr lang="en-US" smtClean="0"/>
          </a:p>
        </p:txBody>
      </p:sp>
      <p:pic>
        <p:nvPicPr>
          <p:cNvPr id="7171" name="Picture 2" descr="dddfddd.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372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4"/>
          <p:cNvSpPr>
            <a:spLocks noChangeArrowheads="1"/>
          </p:cNvSpPr>
          <p:nvPr/>
        </p:nvSpPr>
        <p:spPr bwMode="auto">
          <a:xfrm>
            <a:off x="1524000" y="0"/>
            <a:ext cx="5867400" cy="1676400"/>
          </a:xfrm>
          <a:prstGeom prst="horizontalScroll">
            <a:avLst>
              <a:gd name="adj" fmla="val 15649"/>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4000" b="1" dirty="0" err="1">
                <a:solidFill>
                  <a:srgbClr val="FF0000"/>
                </a:solidFill>
                <a:latin typeface="Times New Roman" pitchFamily="18" charset="0"/>
              </a:rPr>
              <a:t>Hoạt</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động</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khởi</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động</a:t>
            </a:r>
            <a:endParaRPr lang="en-US" sz="4000" b="1" dirty="0">
              <a:solidFill>
                <a:srgbClr val="FF0000"/>
              </a:solidFill>
              <a:latin typeface="Times New Roman" pitchFamily="18" charset="0"/>
            </a:endParaRPr>
          </a:p>
        </p:txBody>
      </p:sp>
      <p:sp>
        <p:nvSpPr>
          <p:cNvPr id="9" name="Rectangle 3"/>
          <p:cNvSpPr txBox="1">
            <a:spLocks noChangeArrowheads="1"/>
          </p:cNvSpPr>
          <p:nvPr/>
        </p:nvSpPr>
        <p:spPr bwMode="auto">
          <a:xfrm>
            <a:off x="381000" y="1676400"/>
            <a:ext cx="8763000" cy="685800"/>
          </a:xfrm>
          <a:prstGeom prst="rect">
            <a:avLst/>
          </a:prstGeom>
          <a:noFill/>
          <a:ln w="28575">
            <a:noFill/>
            <a:miter lim="800000"/>
            <a:headEnd/>
            <a:tailEnd/>
          </a:ln>
        </p:spPr>
        <p:txBody>
          <a:bodyPr/>
          <a:lstStyle/>
          <a:p>
            <a:pPr marL="342900" indent="-342900">
              <a:defRPr/>
            </a:pPr>
            <a:r>
              <a:rPr lang="en-US" sz="2800" b="1" i="1" u="sng" dirty="0" err="1">
                <a:solidFill>
                  <a:srgbClr val="C00000"/>
                </a:solidFill>
                <a:latin typeface="Times New Roman" pitchFamily="18" charset="0"/>
              </a:rPr>
              <a:t>Câu</a:t>
            </a:r>
            <a:r>
              <a:rPr lang="en-US" sz="2800" b="1" i="1" u="sng" dirty="0">
                <a:solidFill>
                  <a:srgbClr val="C00000"/>
                </a:solidFill>
                <a:latin typeface="Times New Roman" pitchFamily="18" charset="0"/>
              </a:rPr>
              <a:t> </a:t>
            </a:r>
            <a:r>
              <a:rPr lang="en-US" sz="2800" b="1" i="1" u="sng" dirty="0" err="1">
                <a:solidFill>
                  <a:srgbClr val="C00000"/>
                </a:solidFill>
                <a:latin typeface="Times New Roman" pitchFamily="18" charset="0"/>
              </a:rPr>
              <a:t>hỏi</a:t>
            </a:r>
            <a:r>
              <a:rPr lang="en-US" sz="2800" b="1" i="1" u="sng" dirty="0">
                <a:solidFill>
                  <a:srgbClr val="C00000"/>
                </a:solidFill>
                <a:latin typeface="Times New Roman" pitchFamily="18" charset="0"/>
              </a:rPr>
              <a:t> 1</a:t>
            </a:r>
            <a:r>
              <a:rPr lang="en-US" sz="2800" b="1" i="1" dirty="0">
                <a:solidFill>
                  <a:srgbClr val="C00000"/>
                </a:solidFill>
                <a:latin typeface="Times New Roman" pitchFamily="18" charset="0"/>
              </a:rPr>
              <a:t>: </a:t>
            </a:r>
            <a:r>
              <a:rPr lang="en-US" sz="2800" dirty="0" err="1">
                <a:solidFill>
                  <a:schemeClr val="accent6">
                    <a:lumMod val="50000"/>
                  </a:schemeClr>
                </a:solidFill>
                <a:latin typeface="Times New Roman" pitchFamily="18" charset="0"/>
              </a:rPr>
              <a:t>Em</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hãy</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nêu</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định</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nghĩa</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hai</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đại</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lượng</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tỉ</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lệ</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thuận</a:t>
            </a:r>
            <a:r>
              <a:rPr lang="en-US" sz="2800" dirty="0">
                <a:solidFill>
                  <a:schemeClr val="accent6">
                    <a:lumMod val="50000"/>
                  </a:schemeClr>
                </a:solidFill>
                <a:latin typeface="Times New Roman" pitchFamily="18" charset="0"/>
              </a:rPr>
              <a:t>?</a:t>
            </a:r>
          </a:p>
        </p:txBody>
      </p:sp>
      <p:sp>
        <p:nvSpPr>
          <p:cNvPr id="10" name="Rectangle 3"/>
          <p:cNvSpPr txBox="1">
            <a:spLocks noChangeArrowheads="1"/>
          </p:cNvSpPr>
          <p:nvPr/>
        </p:nvSpPr>
        <p:spPr bwMode="auto">
          <a:xfrm>
            <a:off x="762000" y="2286000"/>
            <a:ext cx="8686800" cy="609600"/>
          </a:xfrm>
          <a:prstGeom prst="rect">
            <a:avLst/>
          </a:prstGeom>
          <a:noFill/>
          <a:ln w="28575">
            <a:noFill/>
            <a:miter lim="800000"/>
            <a:headEnd/>
            <a:tailEnd/>
          </a:ln>
        </p:spPr>
        <p:txBody>
          <a:bodyPr/>
          <a:lstStyle/>
          <a:p>
            <a:pPr marL="342900" indent="-342900">
              <a:defRPr/>
            </a:pPr>
            <a:r>
              <a:rPr lang="en-US" sz="2800" b="1" i="1" u="sng" dirty="0" err="1">
                <a:solidFill>
                  <a:srgbClr val="C00000"/>
                </a:solidFill>
                <a:latin typeface="Times New Roman" pitchFamily="18" charset="0"/>
              </a:rPr>
              <a:t>Đáp</a:t>
            </a:r>
            <a:r>
              <a:rPr lang="en-US" sz="2800" b="1" i="1" u="sng" dirty="0">
                <a:solidFill>
                  <a:srgbClr val="C00000"/>
                </a:solidFill>
                <a:latin typeface="Times New Roman" pitchFamily="18" charset="0"/>
              </a:rPr>
              <a:t> </a:t>
            </a:r>
            <a:r>
              <a:rPr lang="en-US" sz="2800" b="1" i="1" u="sng" dirty="0" err="1">
                <a:solidFill>
                  <a:srgbClr val="C00000"/>
                </a:solidFill>
                <a:latin typeface="Times New Roman" pitchFamily="18" charset="0"/>
              </a:rPr>
              <a:t>án</a:t>
            </a:r>
            <a:r>
              <a:rPr lang="en-US" sz="2800" b="1" i="1" dirty="0">
                <a:solidFill>
                  <a:srgbClr val="C00000"/>
                </a:solidFill>
                <a:latin typeface="Times New Roman" pitchFamily="18" charset="0"/>
              </a:rPr>
              <a:t>: </a:t>
            </a:r>
            <a:r>
              <a:rPr lang="en-US" sz="2800" dirty="0" err="1">
                <a:solidFill>
                  <a:schemeClr val="accent6">
                    <a:lumMod val="50000"/>
                  </a:schemeClr>
                </a:solidFill>
                <a:latin typeface="Times New Roman" pitchFamily="18" charset="0"/>
              </a:rPr>
              <a:t>Nếu</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đại</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lượng</a:t>
            </a:r>
            <a:r>
              <a:rPr lang="en-US" sz="2800" dirty="0">
                <a:solidFill>
                  <a:schemeClr val="accent6">
                    <a:lumMod val="50000"/>
                  </a:schemeClr>
                </a:solidFill>
                <a:latin typeface="Times New Roman" pitchFamily="18" charset="0"/>
              </a:rPr>
              <a:t> y </a:t>
            </a:r>
            <a:r>
              <a:rPr lang="en-US" sz="2800" dirty="0" err="1">
                <a:solidFill>
                  <a:schemeClr val="accent6">
                    <a:lumMod val="50000"/>
                  </a:schemeClr>
                </a:solidFill>
                <a:latin typeface="Times New Roman" pitchFamily="18" charset="0"/>
              </a:rPr>
              <a:t>liên</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hệ</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với</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đại</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lượng</a:t>
            </a:r>
            <a:r>
              <a:rPr lang="en-US" sz="2800" dirty="0">
                <a:solidFill>
                  <a:schemeClr val="accent6">
                    <a:lumMod val="50000"/>
                  </a:schemeClr>
                </a:solidFill>
                <a:latin typeface="Times New Roman" pitchFamily="18" charset="0"/>
              </a:rPr>
              <a:t> x </a:t>
            </a:r>
            <a:r>
              <a:rPr lang="en-US" sz="2800" dirty="0" err="1">
                <a:solidFill>
                  <a:schemeClr val="accent6">
                    <a:lumMod val="50000"/>
                  </a:schemeClr>
                </a:solidFill>
                <a:latin typeface="Times New Roman" pitchFamily="18" charset="0"/>
              </a:rPr>
              <a:t>theo</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công</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thức</a:t>
            </a:r>
            <a:r>
              <a:rPr lang="en-US" sz="2800" dirty="0">
                <a:solidFill>
                  <a:schemeClr val="accent6">
                    <a:lumMod val="50000"/>
                  </a:schemeClr>
                </a:solidFill>
                <a:latin typeface="Times New Roman" pitchFamily="18" charset="0"/>
              </a:rPr>
              <a:t> : y = </a:t>
            </a:r>
            <a:r>
              <a:rPr lang="en-US" sz="2800" dirty="0" err="1">
                <a:solidFill>
                  <a:schemeClr val="accent6">
                    <a:lumMod val="50000"/>
                  </a:schemeClr>
                </a:solidFill>
                <a:latin typeface="Times New Roman" pitchFamily="18" charset="0"/>
              </a:rPr>
              <a:t>kx</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với</a:t>
            </a:r>
            <a:r>
              <a:rPr lang="en-US" sz="2800" dirty="0">
                <a:solidFill>
                  <a:schemeClr val="accent6">
                    <a:lumMod val="50000"/>
                  </a:schemeClr>
                </a:solidFill>
                <a:latin typeface="Times New Roman" pitchFamily="18" charset="0"/>
              </a:rPr>
              <a:t> k </a:t>
            </a:r>
            <a:r>
              <a:rPr lang="en-US" sz="2800" dirty="0" err="1">
                <a:solidFill>
                  <a:schemeClr val="accent6">
                    <a:lumMod val="50000"/>
                  </a:schemeClr>
                </a:solidFill>
                <a:latin typeface="Times New Roman" pitchFamily="18" charset="0"/>
              </a:rPr>
              <a:t>là</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hằng</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số</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khác</a:t>
            </a:r>
            <a:r>
              <a:rPr lang="en-US" sz="2800" dirty="0">
                <a:solidFill>
                  <a:schemeClr val="accent6">
                    <a:lumMod val="50000"/>
                  </a:schemeClr>
                </a:solidFill>
                <a:latin typeface="Times New Roman" pitchFamily="18" charset="0"/>
              </a:rPr>
              <a:t> 0) </a:t>
            </a:r>
            <a:r>
              <a:rPr lang="en-US" sz="2800" dirty="0" err="1">
                <a:solidFill>
                  <a:schemeClr val="accent6">
                    <a:lumMod val="50000"/>
                  </a:schemeClr>
                </a:solidFill>
                <a:latin typeface="Times New Roman" pitchFamily="18" charset="0"/>
              </a:rPr>
              <a:t>thì</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ta</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nói</a:t>
            </a:r>
            <a:r>
              <a:rPr lang="en-US" sz="2800" dirty="0">
                <a:solidFill>
                  <a:schemeClr val="accent6">
                    <a:lumMod val="50000"/>
                  </a:schemeClr>
                </a:solidFill>
                <a:latin typeface="Times New Roman" pitchFamily="18" charset="0"/>
              </a:rPr>
              <a:t> y </a:t>
            </a:r>
            <a:r>
              <a:rPr lang="en-US" sz="2800" dirty="0" err="1">
                <a:solidFill>
                  <a:schemeClr val="accent6">
                    <a:lumMod val="50000"/>
                  </a:schemeClr>
                </a:solidFill>
                <a:latin typeface="Times New Roman" pitchFamily="18" charset="0"/>
              </a:rPr>
              <a:t>tỉ</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lệ</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thuận</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với</a:t>
            </a:r>
            <a:r>
              <a:rPr lang="en-US" sz="2800" dirty="0">
                <a:solidFill>
                  <a:schemeClr val="accent6">
                    <a:lumMod val="50000"/>
                  </a:schemeClr>
                </a:solidFill>
                <a:latin typeface="Times New Roman" pitchFamily="18" charset="0"/>
              </a:rPr>
              <a:t> x </a:t>
            </a:r>
            <a:r>
              <a:rPr lang="en-US" sz="2800" dirty="0" err="1">
                <a:solidFill>
                  <a:schemeClr val="accent6">
                    <a:lumMod val="50000"/>
                  </a:schemeClr>
                </a:solidFill>
                <a:latin typeface="Times New Roman" pitchFamily="18" charset="0"/>
              </a:rPr>
              <a:t>theo</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hệ</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số</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tỉ</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lệ</a:t>
            </a:r>
            <a:r>
              <a:rPr lang="en-US" sz="2800" dirty="0">
                <a:solidFill>
                  <a:schemeClr val="accent6">
                    <a:lumMod val="50000"/>
                  </a:schemeClr>
                </a:solidFill>
                <a:latin typeface="Times New Roman" pitchFamily="18" charset="0"/>
              </a:rPr>
              <a:t> k.</a:t>
            </a:r>
          </a:p>
        </p:txBody>
      </p:sp>
      <p:sp>
        <p:nvSpPr>
          <p:cNvPr id="11" name="Rectangle 3"/>
          <p:cNvSpPr txBox="1">
            <a:spLocks noChangeArrowheads="1"/>
          </p:cNvSpPr>
          <p:nvPr/>
        </p:nvSpPr>
        <p:spPr bwMode="auto">
          <a:xfrm>
            <a:off x="457200" y="3657600"/>
            <a:ext cx="8686800" cy="990600"/>
          </a:xfrm>
          <a:prstGeom prst="rect">
            <a:avLst/>
          </a:prstGeom>
          <a:noFill/>
          <a:ln w="28575">
            <a:noFill/>
            <a:miter lim="800000"/>
            <a:headEnd/>
            <a:tailEnd/>
          </a:ln>
        </p:spPr>
        <p:txBody>
          <a:bodyPr/>
          <a:lstStyle/>
          <a:p>
            <a:pPr marL="342900" indent="-342900">
              <a:defRPr/>
            </a:pPr>
            <a:r>
              <a:rPr lang="en-US" sz="2800" b="1" i="1" u="sng" dirty="0" err="1">
                <a:solidFill>
                  <a:srgbClr val="C00000"/>
                </a:solidFill>
                <a:latin typeface="Times New Roman" pitchFamily="18" charset="0"/>
              </a:rPr>
              <a:t>Câu</a:t>
            </a:r>
            <a:r>
              <a:rPr lang="en-US" sz="2800" b="1" i="1" u="sng" dirty="0">
                <a:solidFill>
                  <a:srgbClr val="C00000"/>
                </a:solidFill>
                <a:latin typeface="Times New Roman" pitchFamily="18" charset="0"/>
              </a:rPr>
              <a:t> </a:t>
            </a:r>
            <a:r>
              <a:rPr lang="en-US" sz="2800" b="1" i="1" u="sng" dirty="0" err="1">
                <a:solidFill>
                  <a:srgbClr val="C00000"/>
                </a:solidFill>
                <a:latin typeface="Times New Roman" pitchFamily="18" charset="0"/>
              </a:rPr>
              <a:t>hỏi</a:t>
            </a:r>
            <a:r>
              <a:rPr lang="en-US" sz="2800" b="1" i="1" u="sng" dirty="0">
                <a:solidFill>
                  <a:srgbClr val="C00000"/>
                </a:solidFill>
                <a:latin typeface="Times New Roman" pitchFamily="18" charset="0"/>
              </a:rPr>
              <a:t> 2</a:t>
            </a:r>
            <a:r>
              <a:rPr lang="en-US" sz="2800" b="1" i="1" dirty="0">
                <a:solidFill>
                  <a:srgbClr val="C00000"/>
                </a:solidFill>
                <a:latin typeface="Times New Roman" pitchFamily="18" charset="0"/>
              </a:rPr>
              <a:t>: </a:t>
            </a:r>
            <a:r>
              <a:rPr lang="en-US" sz="2800" b="1" i="1" dirty="0">
                <a:solidFill>
                  <a:srgbClr val="000099"/>
                </a:solidFill>
                <a:latin typeface="Times New Roman" pitchFamily="18" charset="0"/>
              </a:rPr>
              <a:t> </a:t>
            </a:r>
            <a:r>
              <a:rPr lang="en-US" sz="2800" dirty="0" err="1">
                <a:solidFill>
                  <a:schemeClr val="accent6">
                    <a:lumMod val="50000"/>
                  </a:schemeClr>
                </a:solidFill>
                <a:latin typeface="Times New Roman" pitchFamily="18" charset="0"/>
              </a:rPr>
              <a:t>Em</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hãy</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nêu</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tính</a:t>
            </a:r>
            <a:r>
              <a:rPr lang="en-US" sz="2800" dirty="0">
                <a:solidFill>
                  <a:schemeClr val="accent6">
                    <a:lumMod val="50000"/>
                  </a:schemeClr>
                </a:solidFill>
                <a:latin typeface="Times New Roman" pitchFamily="18" charset="0"/>
              </a:rPr>
              <a:t> </a:t>
            </a:r>
            <a:r>
              <a:rPr lang="vi-VN" sz="2800" dirty="0">
                <a:solidFill>
                  <a:schemeClr val="accent6">
                    <a:lumMod val="50000"/>
                  </a:schemeClr>
                </a:solidFill>
                <a:latin typeface="Times New Roman" pitchFamily="18" charset="0"/>
              </a:rPr>
              <a:t>chất hai đại lượng tỉ lệ thuận. Viết công thức?</a:t>
            </a:r>
            <a:endParaRPr lang="en-US" sz="2800" dirty="0">
              <a:solidFill>
                <a:schemeClr val="accent6">
                  <a:lumMod val="50000"/>
                </a:schemeClr>
              </a:solidFill>
              <a:latin typeface="Times New Roman" pitchFamily="18" charset="0"/>
            </a:endParaRPr>
          </a:p>
        </p:txBody>
      </p:sp>
      <p:graphicFrame>
        <p:nvGraphicFramePr>
          <p:cNvPr id="3091" name="Object 1"/>
          <p:cNvGraphicFramePr>
            <a:graphicFrameLocks noChangeAspect="1"/>
          </p:cNvGraphicFramePr>
          <p:nvPr/>
        </p:nvGraphicFramePr>
        <p:xfrm>
          <a:off x="2362200" y="5029200"/>
          <a:ext cx="3262313" cy="838200"/>
        </p:xfrm>
        <a:graphic>
          <a:graphicData uri="http://schemas.openxmlformats.org/presentationml/2006/ole">
            <mc:AlternateContent xmlns:mc="http://schemas.openxmlformats.org/markup-compatibility/2006">
              <mc:Choice xmlns:v="urn:schemas-microsoft-com:vml" Requires="v">
                <p:oleObj spid="_x0000_s7181" name="Equation" r:id="rId4" imgW="1320227" imgH="431613" progId="Equation.DSMT4">
                  <p:embed/>
                </p:oleObj>
              </mc:Choice>
              <mc:Fallback>
                <p:oleObj name="Equation" r:id="rId4" imgW="1320227" imgH="431613"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5029200"/>
                        <a:ext cx="326231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30"/>
          <p:cNvGraphicFramePr>
            <a:graphicFrameLocks noChangeAspect="1"/>
          </p:cNvGraphicFramePr>
          <p:nvPr/>
        </p:nvGraphicFramePr>
        <p:xfrm>
          <a:off x="2209800" y="5715000"/>
          <a:ext cx="3073400" cy="838200"/>
        </p:xfrm>
        <a:graphic>
          <a:graphicData uri="http://schemas.openxmlformats.org/presentationml/2006/ole">
            <mc:AlternateContent xmlns:mc="http://schemas.openxmlformats.org/markup-compatibility/2006">
              <mc:Choice xmlns:v="urn:schemas-microsoft-com:vml" Requires="v">
                <p:oleObj spid="_x0000_s7182" name="Equation" r:id="rId6" imgW="1244600" imgH="431800" progId="Equation.DSMT4">
                  <p:embed/>
                </p:oleObj>
              </mc:Choice>
              <mc:Fallback>
                <p:oleObj name="Equation" r:id="rId6" imgW="1244600" imgH="431800" progId="Equation.DSMT4">
                  <p:embed/>
                  <p:pic>
                    <p:nvPicPr>
                      <p:cNvPr id="0" name="Object 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9800" y="5715000"/>
                        <a:ext cx="3073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Rectangle 13"/>
          <p:cNvSpPr/>
          <p:nvPr/>
        </p:nvSpPr>
        <p:spPr>
          <a:xfrm>
            <a:off x="381000" y="4495800"/>
            <a:ext cx="8229600" cy="523875"/>
          </a:xfrm>
          <a:prstGeom prst="rect">
            <a:avLst/>
          </a:prstGeom>
        </p:spPr>
        <p:txBody>
          <a:bodyPr>
            <a:spAutoFit/>
          </a:bodyPr>
          <a:lstStyle/>
          <a:p>
            <a:pPr marL="342900" indent="-342900">
              <a:defRPr/>
            </a:pPr>
            <a:r>
              <a:rPr lang="en-US" sz="2800" b="1" i="1" u="sng" dirty="0" err="1">
                <a:solidFill>
                  <a:srgbClr val="C00000"/>
                </a:solidFill>
                <a:latin typeface="Times New Roman" pitchFamily="18" charset="0"/>
              </a:rPr>
              <a:t>Đáp</a:t>
            </a:r>
            <a:r>
              <a:rPr lang="en-US" sz="2800" b="1" i="1" u="sng" dirty="0">
                <a:solidFill>
                  <a:srgbClr val="C00000"/>
                </a:solidFill>
                <a:latin typeface="Times New Roman" pitchFamily="18" charset="0"/>
              </a:rPr>
              <a:t> </a:t>
            </a:r>
            <a:r>
              <a:rPr lang="en-US" sz="2800" b="1" i="1" u="sng" dirty="0" err="1">
                <a:solidFill>
                  <a:srgbClr val="C00000"/>
                </a:solidFill>
                <a:latin typeface="Times New Roman" pitchFamily="18" charset="0"/>
              </a:rPr>
              <a:t>án</a:t>
            </a:r>
            <a:r>
              <a:rPr lang="en-US" sz="2800" b="1" i="1" dirty="0">
                <a:solidFill>
                  <a:srgbClr val="C00000"/>
                </a:solidFill>
                <a:latin typeface="Times New Roman" pitchFamily="18" charset="0"/>
              </a:rPr>
              <a:t>: </a:t>
            </a:r>
            <a:r>
              <a:rPr lang="en-US" sz="2800" dirty="0" err="1">
                <a:solidFill>
                  <a:schemeClr val="accent6">
                    <a:lumMod val="50000"/>
                  </a:schemeClr>
                </a:solidFill>
                <a:latin typeface="Times New Roman" pitchFamily="18" charset="0"/>
              </a:rPr>
              <a:t>Nếu</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hai</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đại</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lượng</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tỉ</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lệ</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thuận</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với</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nhau</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thì</a:t>
            </a:r>
            <a:r>
              <a:rPr lang="en-US" sz="2800" dirty="0">
                <a:solidFill>
                  <a:schemeClr val="accent6">
                    <a:lumMod val="50000"/>
                  </a:schemeClr>
                </a:solidFill>
                <a:latin typeface="Times New Roman" pitchFamily="18" charset="0"/>
              </a:rPr>
              <a:t>:</a:t>
            </a:r>
          </a:p>
        </p:txBody>
      </p:sp>
      <p:sp>
        <p:nvSpPr>
          <p:cNvPr id="16" name="TextBox 15"/>
          <p:cNvSpPr txBox="1">
            <a:spLocks noChangeArrowheads="1"/>
          </p:cNvSpPr>
          <p:nvPr/>
        </p:nvSpPr>
        <p:spPr bwMode="auto">
          <a:xfrm>
            <a:off x="1447800" y="5181600"/>
            <a:ext cx="457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t>
            </a:r>
          </a:p>
        </p:txBody>
      </p:sp>
      <p:sp>
        <p:nvSpPr>
          <p:cNvPr id="17" name="TextBox 16"/>
          <p:cNvSpPr txBox="1">
            <a:spLocks noChangeArrowheads="1"/>
          </p:cNvSpPr>
          <p:nvPr/>
        </p:nvSpPr>
        <p:spPr bwMode="auto">
          <a:xfrm>
            <a:off x="1371600" y="5943600"/>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1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4)">
                                      <p:cBhvr>
                                        <p:cTn id="12" dur="10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10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in)">
                                      <p:cBhvr>
                                        <p:cTn id="22" dur="1000"/>
                                        <p:tgtEl>
                                          <p:spTgt spid="14"/>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circle(in)">
                                      <p:cBhvr>
                                        <p:cTn id="25" dur="1000"/>
                                        <p:tgtEl>
                                          <p:spTgt spid="16"/>
                                        </p:tgtEl>
                                      </p:cBhvr>
                                    </p:animEffect>
                                  </p:childTnLst>
                                </p:cTn>
                              </p:par>
                              <p:par>
                                <p:cTn id="26" presetID="6" presetClass="entr" presetSubtype="16" fill="hold" nodeType="withEffect">
                                  <p:stCondLst>
                                    <p:cond delay="0"/>
                                  </p:stCondLst>
                                  <p:childTnLst>
                                    <p:set>
                                      <p:cBhvr>
                                        <p:cTn id="27" dur="1" fill="hold">
                                          <p:stCondLst>
                                            <p:cond delay="0"/>
                                          </p:stCondLst>
                                        </p:cTn>
                                        <p:tgtEl>
                                          <p:spTgt spid="3091"/>
                                        </p:tgtEl>
                                        <p:attrNameLst>
                                          <p:attrName>style.visibility</p:attrName>
                                        </p:attrNameLst>
                                      </p:cBhvr>
                                      <p:to>
                                        <p:strVal val="visible"/>
                                      </p:to>
                                    </p:set>
                                    <p:animEffect transition="in" filter="circle(in)">
                                      <p:cBhvr>
                                        <p:cTn id="28" dur="1000"/>
                                        <p:tgtEl>
                                          <p:spTgt spid="3091"/>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circle(in)">
                                      <p:cBhvr>
                                        <p:cTn id="31" dur="1000"/>
                                        <p:tgtEl>
                                          <p:spTgt spid="17"/>
                                        </p:tgtEl>
                                      </p:cBhvr>
                                    </p:animEffect>
                                  </p:childTnLst>
                                </p:cTn>
                              </p:par>
                              <p:par>
                                <p:cTn id="32" presetID="6" presetClass="entr" presetSubtype="16"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circle(in)">
                                      <p:cBhvr>
                                        <p:cTn id="3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4" grpId="0"/>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descr="dddfddd.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372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descr="khgpo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331913"/>
            <a:ext cx="7315200" cy="348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Box 5"/>
          <p:cNvSpPr txBox="1">
            <a:spLocks noChangeArrowheads="1"/>
          </p:cNvSpPr>
          <p:nvPr/>
        </p:nvSpPr>
        <p:spPr bwMode="auto">
          <a:xfrm>
            <a:off x="381000" y="4800600"/>
            <a:ext cx="9144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vi-VN" sz="2800">
                <a:solidFill>
                  <a:schemeClr val="tx2"/>
                </a:solidFill>
              </a:rPr>
              <a:t>Hãy cho biết :</a:t>
            </a:r>
          </a:p>
          <a:p>
            <a:pPr eaLnBrk="1" hangingPunct="1"/>
            <a:r>
              <a:rPr lang="vi-VN" sz="2800">
                <a:solidFill>
                  <a:schemeClr val="tx2"/>
                </a:solidFill>
              </a:rPr>
              <a:t>a/ Để mua 10,5 lít xăng cần phải trả bao nhiêu tiền ?</a:t>
            </a:r>
          </a:p>
          <a:p>
            <a:pPr eaLnBrk="1" hangingPunct="1"/>
            <a:r>
              <a:rPr lang="vi-VN" sz="2800">
                <a:solidFill>
                  <a:schemeClr val="tx2"/>
                </a:solidFill>
              </a:rPr>
              <a:t>b/ Một ô tô sẽ được đổ bao nhiêu lít xăng  nếu trả 783500 đồng ?</a:t>
            </a:r>
          </a:p>
        </p:txBody>
      </p:sp>
      <p:sp>
        <p:nvSpPr>
          <p:cNvPr id="8197" name="TextBox 6"/>
          <p:cNvSpPr txBox="1">
            <a:spLocks noChangeArrowheads="1"/>
          </p:cNvSpPr>
          <p:nvPr/>
        </p:nvSpPr>
        <p:spPr bwMode="auto">
          <a:xfrm>
            <a:off x="609600" y="228600"/>
            <a:ext cx="8534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i="1" u="sng">
                <a:solidFill>
                  <a:srgbClr val="C00000"/>
                </a:solidFill>
                <a:latin typeface="Times New Roman" pitchFamily="18" charset="0"/>
              </a:rPr>
              <a:t>Câu hỏi 3</a:t>
            </a:r>
            <a:r>
              <a:rPr lang="en-US" sz="2800" b="1" i="1">
                <a:solidFill>
                  <a:srgbClr val="C00000"/>
                </a:solidFill>
                <a:latin typeface="Times New Roman" pitchFamily="18" charset="0"/>
              </a:rPr>
              <a:t>: </a:t>
            </a:r>
            <a:r>
              <a:rPr lang="vi-VN" sz="2800"/>
              <a:t>+ Hình vẽ sau mô tả các máy bán xăng (cùng một loại xăng) tại một điểm bán xăng(cây xăng) </a:t>
            </a:r>
            <a:endParaRPr lang="en-US" sz="28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ddfddd.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0"/>
            <a:ext cx="9372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101"/>
          <p:cNvSpPr>
            <a:spLocks noChangeArrowheads="1"/>
          </p:cNvSpPr>
          <p:nvPr/>
        </p:nvSpPr>
        <p:spPr bwMode="auto">
          <a:xfrm>
            <a:off x="2286000" y="3657600"/>
            <a:ext cx="3200400" cy="1219200"/>
          </a:xfrm>
          <a:prstGeom prst="wedgeRoundRectCallout">
            <a:avLst>
              <a:gd name="adj1" fmla="val -63394"/>
              <a:gd name="adj2" fmla="val 79556"/>
              <a:gd name="adj3" fmla="val 16667"/>
            </a:avLst>
          </a:prstGeom>
          <a:solidFill>
            <a:srgbClr val="FFFF00"/>
          </a:solidFill>
          <a:ln w="38100">
            <a:solidFill>
              <a:srgbClr val="FF0000"/>
            </a:solidFill>
            <a:miter lim="800000"/>
            <a:headEnd/>
            <a:tailEnd/>
          </a:ln>
        </p:spPr>
        <p:txBody>
          <a:bodyPr/>
          <a:lstStyle/>
          <a:p>
            <a:pPr algn="ctr"/>
            <a:r>
              <a:rPr lang="en-US" sz="2400" b="1">
                <a:latin typeface="Times New Roman" pitchFamily="18" charset="0"/>
              </a:rPr>
              <a:t>Bài toán cho biết gì và cần tìm gì?</a:t>
            </a:r>
            <a:endParaRPr lang="vi-VN" sz="2400" b="1">
              <a:latin typeface="Times New Roman" pitchFamily="18" charset="0"/>
            </a:endParaRPr>
          </a:p>
        </p:txBody>
      </p:sp>
      <p:sp>
        <p:nvSpPr>
          <p:cNvPr id="5" name="Rectangle 13"/>
          <p:cNvSpPr>
            <a:spLocks noChangeArrowheads="1"/>
          </p:cNvSpPr>
          <p:nvPr/>
        </p:nvSpPr>
        <p:spPr bwMode="auto">
          <a:xfrm rot="17096977" flipV="1">
            <a:off x="5899944" y="2939256"/>
            <a:ext cx="1208088" cy="815975"/>
          </a:xfrm>
          <a:prstGeom prst="rect">
            <a:avLst/>
          </a:prstGeom>
          <a:solidFill>
            <a:srgbClr val="C0C0C0"/>
          </a:solidFill>
          <a:ln w="9525">
            <a:miter lim="800000"/>
            <a:headEnd/>
            <a:tailEnd/>
          </a:ln>
          <a:scene3d>
            <a:camera prst="legacyPerspectiveFront">
              <a:rot lat="20099973" lon="1500000" rev="0"/>
            </a:camera>
            <a:lightRig rig="legacyFlat4" dir="b"/>
          </a:scene3d>
          <a:sp3d extrusionH="887400" prstMaterial="legacyMatte">
            <a:bevelT w="13500" h="13500" prst="angle"/>
            <a:bevelB w="13500" h="13500" prst="angle"/>
            <a:extrusionClr>
              <a:srgbClr val="C0C0C0"/>
            </a:extrusionClr>
          </a:sp3d>
        </p:spPr>
        <p:txBody>
          <a:bodyPr rot="10800000" vert="eaVert" wrap="none" anchor="ctr">
            <a:flatTx/>
          </a:bodyPr>
          <a:lstStyle/>
          <a:p>
            <a:pPr algn="ctr"/>
            <a:r>
              <a:rPr lang="en-US" altLang="en-US" sz="2400" b="1">
                <a:solidFill>
                  <a:srgbClr val="FF0000"/>
                </a:solidFill>
                <a:latin typeface="VNI-Times" pitchFamily="2" charset="0"/>
              </a:rPr>
              <a:t>12 </a:t>
            </a:r>
          </a:p>
          <a:p>
            <a:pPr algn="ctr"/>
            <a:r>
              <a:rPr lang="en-US" altLang="en-US" sz="2400" b="1">
                <a:solidFill>
                  <a:srgbClr val="FF0000"/>
                </a:solidFill>
                <a:latin typeface="VNI-Times" pitchFamily="2" charset="0"/>
              </a:rPr>
              <a:t>cm</a:t>
            </a:r>
            <a:r>
              <a:rPr lang="en-US" altLang="en-US" sz="2400" b="1" baseline="30000">
                <a:solidFill>
                  <a:srgbClr val="FF0000"/>
                </a:solidFill>
                <a:latin typeface="VNI-Times" pitchFamily="2" charset="0"/>
              </a:rPr>
              <a:t>3</a:t>
            </a:r>
            <a:endParaRPr lang="en-US" altLang="en-US" sz="2400" b="1">
              <a:solidFill>
                <a:srgbClr val="FF0000"/>
              </a:solidFill>
              <a:latin typeface="VNI-Times" pitchFamily="2" charset="0"/>
            </a:endParaRPr>
          </a:p>
        </p:txBody>
      </p:sp>
      <p:sp>
        <p:nvSpPr>
          <p:cNvPr id="6" name="Rectangle 12"/>
          <p:cNvSpPr>
            <a:spLocks noChangeArrowheads="1"/>
          </p:cNvSpPr>
          <p:nvPr/>
        </p:nvSpPr>
        <p:spPr bwMode="auto">
          <a:xfrm rot="17041872" flipV="1">
            <a:off x="7070725" y="2835275"/>
            <a:ext cx="1860550" cy="914400"/>
          </a:xfrm>
          <a:prstGeom prst="rect">
            <a:avLst/>
          </a:prstGeom>
          <a:solidFill>
            <a:srgbClr val="C0C0C0"/>
          </a:solidFill>
          <a:ln w="9525">
            <a:miter lim="800000"/>
            <a:headEnd/>
            <a:tailEnd/>
          </a:ln>
          <a:scene3d>
            <a:camera prst="legacyPerspectiveFront">
              <a:rot lat="20099973" lon="1500000" rev="0"/>
            </a:camera>
            <a:lightRig rig="legacyFlat4" dir="b"/>
          </a:scene3d>
          <a:sp3d extrusionH="887400" prstMaterial="legacyMatte">
            <a:bevelT w="13500" h="13500" prst="angle"/>
            <a:bevelB w="13500" h="13500" prst="angle"/>
            <a:extrusionClr>
              <a:srgbClr val="C0C0C0"/>
            </a:extrusionClr>
          </a:sp3d>
        </p:spPr>
        <p:txBody>
          <a:bodyPr rot="10800000" vert="eaVert" wrap="none" anchor="ctr">
            <a:flatTx/>
          </a:bodyPr>
          <a:lstStyle/>
          <a:p>
            <a:pPr algn="ctr"/>
            <a:r>
              <a:rPr lang="en-US" altLang="en-US" sz="2400" b="1" i="1">
                <a:solidFill>
                  <a:srgbClr val="FF0000"/>
                </a:solidFill>
                <a:latin typeface="VNI-Times" pitchFamily="2" charset="0"/>
              </a:rPr>
              <a:t>17 </a:t>
            </a:r>
          </a:p>
          <a:p>
            <a:pPr algn="ctr"/>
            <a:r>
              <a:rPr lang="en-US" altLang="en-US" sz="2400" b="1">
                <a:solidFill>
                  <a:srgbClr val="FF0000"/>
                </a:solidFill>
                <a:latin typeface="VNI-Times" pitchFamily="2" charset="0"/>
              </a:rPr>
              <a:t>cm</a:t>
            </a:r>
            <a:r>
              <a:rPr lang="en-US" altLang="en-US" sz="2400" b="1" i="1" baseline="30000">
                <a:solidFill>
                  <a:srgbClr val="FF0000"/>
                </a:solidFill>
                <a:latin typeface="VNI-Times" pitchFamily="2" charset="0"/>
              </a:rPr>
              <a:t>3</a:t>
            </a:r>
            <a:endParaRPr lang="en-US" altLang="en-US" sz="2400" b="1" i="1">
              <a:solidFill>
                <a:srgbClr val="FF0000"/>
              </a:solidFill>
              <a:latin typeface="VNI-Times" pitchFamily="2" charset="0"/>
            </a:endParaRPr>
          </a:p>
        </p:txBody>
      </p:sp>
      <p:sp>
        <p:nvSpPr>
          <p:cNvPr id="7" name="Rectangle 3"/>
          <p:cNvSpPr txBox="1">
            <a:spLocks noChangeArrowheads="1"/>
          </p:cNvSpPr>
          <p:nvPr/>
        </p:nvSpPr>
        <p:spPr bwMode="auto">
          <a:xfrm>
            <a:off x="685800" y="2514600"/>
            <a:ext cx="5410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sz="2400" b="1" u="sng">
                <a:solidFill>
                  <a:srgbClr val="CC3300"/>
                </a:solidFill>
                <a:latin typeface="Times New Roman" pitchFamily="18" charset="0"/>
              </a:rPr>
              <a:t>C</a:t>
            </a:r>
            <a:r>
              <a:rPr lang="en-US" sz="2400" b="1" u="sng">
                <a:solidFill>
                  <a:srgbClr val="CC3300"/>
                </a:solidFill>
                <a:latin typeface="Times New Roman" pitchFamily="18" charset="0"/>
              </a:rPr>
              <a:t>ho biết:</a:t>
            </a:r>
          </a:p>
          <a:p>
            <a:pPr eaLnBrk="1" hangingPunct="1"/>
            <a:r>
              <a:rPr lang="en-US"/>
              <a:t> </a:t>
            </a:r>
            <a:r>
              <a:rPr lang="en-US" sz="2400" i="1">
                <a:latin typeface="Times New Roman" pitchFamily="18" charset="0"/>
              </a:rPr>
              <a:t>+ Hai thanh có thể tích là 12cm</a:t>
            </a:r>
            <a:r>
              <a:rPr lang="en-US" sz="2400" i="1" baseline="30000">
                <a:latin typeface="Times New Roman" pitchFamily="18" charset="0"/>
              </a:rPr>
              <a:t>3</a:t>
            </a:r>
            <a:r>
              <a:rPr lang="en-US" sz="2400" i="1">
                <a:latin typeface="Times New Roman" pitchFamily="18" charset="0"/>
              </a:rPr>
              <a:t> và 17cm</a:t>
            </a:r>
            <a:r>
              <a:rPr lang="en-US" sz="2400" i="1" baseline="30000">
                <a:latin typeface="Times New Roman" pitchFamily="18" charset="0"/>
              </a:rPr>
              <a:t>3</a:t>
            </a:r>
            <a:endParaRPr lang="en-US" sz="2400" i="1">
              <a:latin typeface="Times New Roman" pitchFamily="18" charset="0"/>
            </a:endParaRPr>
          </a:p>
          <a:p>
            <a:pPr eaLnBrk="1" hangingPunct="1"/>
            <a:r>
              <a:rPr lang="en-US" sz="2400" i="1">
                <a:latin typeface="Times New Roman" pitchFamily="18" charset="0"/>
              </a:rPr>
              <a:t> + Thanh thứ hai </a:t>
            </a:r>
            <a:r>
              <a:rPr lang="en-US" altLang="en-US" sz="2400">
                <a:latin typeface="Times New Roman" pitchFamily="18" charset="0"/>
              </a:rPr>
              <a:t>nặng </a:t>
            </a:r>
            <a:r>
              <a:rPr lang="en-US" sz="2400" i="1">
                <a:latin typeface="Times New Roman" pitchFamily="18" charset="0"/>
              </a:rPr>
              <a:t>hơn thanh thứ nhất là 56,5 g</a:t>
            </a:r>
          </a:p>
          <a:p>
            <a:pPr eaLnBrk="1" hangingPunct="1">
              <a:spcBef>
                <a:spcPct val="50000"/>
              </a:spcBef>
            </a:pPr>
            <a:endParaRPr lang="en-US" sz="2000" b="1" i="1">
              <a:solidFill>
                <a:srgbClr val="000099"/>
              </a:solidFill>
              <a:latin typeface="Times New Roman" pitchFamily="18" charset="0"/>
            </a:endParaRPr>
          </a:p>
        </p:txBody>
      </p:sp>
      <p:sp>
        <p:nvSpPr>
          <p:cNvPr id="8" name="Rectangle 3"/>
          <p:cNvSpPr txBox="1">
            <a:spLocks noChangeArrowheads="1"/>
          </p:cNvSpPr>
          <p:nvPr/>
        </p:nvSpPr>
        <p:spPr bwMode="auto">
          <a:xfrm>
            <a:off x="762000" y="4343400"/>
            <a:ext cx="5410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u="sng">
                <a:solidFill>
                  <a:srgbClr val="CC3300"/>
                </a:solidFill>
                <a:latin typeface="Times New Roman" pitchFamily="18" charset="0"/>
              </a:rPr>
              <a:t>Hỏi:</a:t>
            </a:r>
          </a:p>
          <a:p>
            <a:pPr eaLnBrk="1" hangingPunct="1"/>
            <a:r>
              <a:rPr lang="en-US" sz="2400">
                <a:latin typeface="Times New Roman" pitchFamily="18" charset="0"/>
              </a:rPr>
              <a:t>+ Mỗi thanh nặng bao nhiêu?</a:t>
            </a:r>
          </a:p>
        </p:txBody>
      </p:sp>
      <p:pic>
        <p:nvPicPr>
          <p:cNvPr id="9" name="Picture 15" descr="j02321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9530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p:cNvSpPr txBox="1">
            <a:spLocks noChangeArrowheads="1"/>
          </p:cNvSpPr>
          <p:nvPr/>
        </p:nvSpPr>
        <p:spPr bwMode="auto">
          <a:xfrm>
            <a:off x="457200" y="1371600"/>
            <a:ext cx="853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b="1" u="sng">
                <a:solidFill>
                  <a:srgbClr val="CC3300"/>
                </a:solidFill>
                <a:latin typeface="Times New Roman" pitchFamily="18" charset="0"/>
              </a:rPr>
              <a:t>1.Bài toán 1</a:t>
            </a:r>
            <a:r>
              <a:rPr lang="en-US" sz="2400" b="1" i="1" u="sng">
                <a:latin typeface="Times New Roman" pitchFamily="18" charset="0"/>
              </a:rPr>
              <a:t>:</a:t>
            </a:r>
            <a:r>
              <a:rPr lang="en-US" sz="2400" b="1" i="1">
                <a:latin typeface="Times New Roman" pitchFamily="18" charset="0"/>
              </a:rPr>
              <a:t> </a:t>
            </a:r>
            <a:r>
              <a:rPr lang="en-US" altLang="en-US" sz="2400">
                <a:latin typeface="Times New Roman" pitchFamily="18" charset="0"/>
              </a:rPr>
              <a:t>Hai thanh chì có thể tích là 12cm</a:t>
            </a:r>
            <a:r>
              <a:rPr lang="en-US" altLang="en-US" sz="2400" baseline="30000">
                <a:latin typeface="Times New Roman" pitchFamily="18" charset="0"/>
              </a:rPr>
              <a:t>3</a:t>
            </a:r>
            <a:r>
              <a:rPr lang="en-US" altLang="en-US" sz="2400">
                <a:latin typeface="Times New Roman" pitchFamily="18" charset="0"/>
              </a:rPr>
              <a:t> và 17cm</a:t>
            </a:r>
            <a:r>
              <a:rPr lang="en-US" altLang="en-US" sz="2400" baseline="30000">
                <a:latin typeface="Times New Roman" pitchFamily="18" charset="0"/>
              </a:rPr>
              <a:t>3</a:t>
            </a:r>
            <a:r>
              <a:rPr lang="en-US" altLang="en-US" sz="2400">
                <a:latin typeface="Times New Roman" pitchFamily="18" charset="0"/>
              </a:rPr>
              <a:t>. Hỏi mỗi thanh nặng bao nhiêu gam biết rằng thanh thứ hai nặng hơn thanh thứ nhất 56,5g</a:t>
            </a:r>
            <a:r>
              <a:rPr lang="en-US" altLang="en-US" sz="2800">
                <a:latin typeface="Times New Roman" pitchFamily="18" charset="0"/>
              </a:rPr>
              <a:t>?</a:t>
            </a:r>
            <a:r>
              <a:rPr lang="en-US" altLang="en-US" sz="2800"/>
              <a:t> </a:t>
            </a:r>
          </a:p>
          <a:p>
            <a:pPr algn="just">
              <a:spcBef>
                <a:spcPct val="50000"/>
              </a:spcBef>
            </a:pPr>
            <a:endParaRPr lang="en-US" sz="2000" b="1" i="1">
              <a:latin typeface="Times New Roman" pitchFamily="18" charset="0"/>
            </a:endParaRPr>
          </a:p>
        </p:txBody>
      </p:sp>
      <p:sp>
        <p:nvSpPr>
          <p:cNvPr id="12" name="Rectangle 11"/>
          <p:cNvSpPr/>
          <p:nvPr/>
        </p:nvSpPr>
        <p:spPr>
          <a:xfrm>
            <a:off x="-228600" y="0"/>
            <a:ext cx="9601200" cy="1200150"/>
          </a:xfrm>
          <a:prstGeom prst="rect">
            <a:avLst/>
          </a:prstGeom>
        </p:spPr>
        <p:txBody>
          <a:bodyPr>
            <a:spAutoFit/>
          </a:bodyPr>
          <a:lstStyle/>
          <a:p>
            <a:pPr eaLnBrk="0" hangingPunct="0">
              <a:defRPr/>
            </a:pPr>
            <a:endParaRPr lang="en-US" sz="2400" b="1" kern="0" dirty="0">
              <a:solidFill>
                <a:srgbClr val="000000"/>
              </a:solidFill>
              <a:latin typeface="Times New Roman" pitchFamily="18" charset="0"/>
              <a:cs typeface="Times New Roman" pitchFamily="18" charset="0"/>
            </a:endParaRPr>
          </a:p>
          <a:p>
            <a:pPr algn="ctr" eaLnBrk="0" hangingPunct="0">
              <a:defRPr/>
            </a:pPr>
            <a:r>
              <a:rPr lang="en-US" sz="2400" b="1" kern="0" dirty="0" err="1">
                <a:solidFill>
                  <a:srgbClr val="000000"/>
                </a:solidFill>
                <a:latin typeface="Times New Roman" pitchFamily="18" charset="0"/>
                <a:cs typeface="Times New Roman" pitchFamily="18" charset="0"/>
              </a:rPr>
              <a:t>Bài</a:t>
            </a:r>
            <a:r>
              <a:rPr lang="en-US" sz="2400" b="1" kern="0" dirty="0">
                <a:solidFill>
                  <a:srgbClr val="000000"/>
                </a:solidFill>
                <a:latin typeface="Times New Roman" pitchFamily="18" charset="0"/>
                <a:cs typeface="Times New Roman" pitchFamily="18" charset="0"/>
              </a:rPr>
              <a:t> </a:t>
            </a:r>
            <a:r>
              <a:rPr lang="en-US" sz="2400" b="1" kern="0" dirty="0">
                <a:solidFill>
                  <a:srgbClr val="000000"/>
                </a:solidFill>
                <a:latin typeface="Times New Roman" pitchFamily="18" charset="0"/>
                <a:cs typeface="Times New Roman" pitchFamily="18" charset="0"/>
              </a:rPr>
              <a:t>2</a:t>
            </a:r>
            <a:r>
              <a:rPr lang="vi-VN" sz="2400" b="1" kern="0" dirty="0">
                <a:solidFill>
                  <a:srgbClr val="000000"/>
                </a:solidFill>
                <a:latin typeface="Times New Roman" pitchFamily="18" charset="0"/>
                <a:cs typeface="Times New Roman" pitchFamily="18" charset="0"/>
              </a:rPr>
              <a:t>: </a:t>
            </a:r>
            <a:r>
              <a:rPr lang="en-US" sz="2400" b="1" kern="0" dirty="0">
                <a:solidFill>
                  <a:srgbClr val="FF0000"/>
                </a:solidFill>
                <a:latin typeface="Times New Roman" pitchFamily="18" charset="0"/>
                <a:cs typeface="Times New Roman" pitchFamily="18" charset="0"/>
              </a:rPr>
              <a:t>MỘT SỐ BÀI TOÁN VỀ ĐẠI LƯỢNG TỈ LỆ THUẬN</a:t>
            </a:r>
          </a:p>
          <a:p>
            <a:pPr algn="ctr" eaLnBrk="0" hangingPunct="0">
              <a:defRPr/>
            </a:pPr>
            <a:r>
              <a:rPr lang="en-US" sz="2400" b="1" kern="0" dirty="0">
                <a:solidFill>
                  <a:srgbClr val="FF0000"/>
                </a:solidFill>
                <a:latin typeface="Times New Roman" pitchFamily="18" charset="0"/>
                <a:cs typeface="Times New Roman" pitchFamily="18" charset="0"/>
              </a:rPr>
              <a:t> </a:t>
            </a:r>
            <a:endParaRPr lang="en-US" sz="2400" b="1" kern="0" dirty="0">
              <a:solidFill>
                <a:srgbClr val="000000"/>
              </a:solidFill>
              <a:latin typeface="Times New Roman" pitchFamily="18" charset="0"/>
              <a:cs typeface="Times New Roman" pitchFamily="18" charset="0"/>
            </a:endParaRPr>
          </a:p>
        </p:txBody>
      </p:sp>
      <p:pic>
        <p:nvPicPr>
          <p:cNvPr id="9227" name="Picture 10" descr="hoi-cham-7.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5046663"/>
            <a:ext cx="1447800" cy="181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500"/>
                                        <p:tgtEl>
                                          <p:spTgt spid="1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heckerboard(across)">
                                      <p:cBhvr>
                                        <p:cTn id="18" dur="500"/>
                                        <p:tgtEl>
                                          <p:spTgt spid="9"/>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heckerboard(across)">
                                      <p:cBhvr>
                                        <p:cTn id="21" dur="500"/>
                                        <p:tgtEl>
                                          <p:spTgt spid="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xit" presetSubtype="16" fill="hold" grpId="1" nodeType="clickEffect">
                                  <p:stCondLst>
                                    <p:cond delay="0"/>
                                  </p:stCondLst>
                                  <p:childTnLst>
                                    <p:animEffect transition="out" filter="box(in)">
                                      <p:cBhvr>
                                        <p:cTn id="25" dur="500"/>
                                        <p:tgtEl>
                                          <p:spTgt spid="4"/>
                                        </p:tgtEl>
                                      </p:cBhvr>
                                    </p:animEffect>
                                    <p:set>
                                      <p:cBhvr>
                                        <p:cTn id="26" dur="1" fill="hold">
                                          <p:stCondLst>
                                            <p:cond delay="499"/>
                                          </p:stCondLst>
                                        </p:cTn>
                                        <p:tgtEl>
                                          <p:spTgt spid="4"/>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9"/>
                                        </p:tgtEl>
                                      </p:cBhvr>
                                    </p:animEffect>
                                    <p:set>
                                      <p:cBhvr>
                                        <p:cTn id="29" dur="1" fill="hold">
                                          <p:stCondLst>
                                            <p:cond delay="499"/>
                                          </p:stCondLst>
                                        </p:cTn>
                                        <p:tgtEl>
                                          <p:spTgt spid="9"/>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checkerboard(across)">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6" grpId="0" animBg="1"/>
      <p:bldP spid="7" grpId="0"/>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descr="dddfddd.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p:cNvSpPr txBox="1">
            <a:spLocks noChangeArrowheads="1"/>
          </p:cNvSpPr>
          <p:nvPr/>
        </p:nvSpPr>
        <p:spPr bwMode="auto">
          <a:xfrm>
            <a:off x="1219200" y="22098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sz="2200" b="1" i="1" u="sng">
              <a:solidFill>
                <a:srgbClr val="CC3300"/>
              </a:solidFill>
              <a:latin typeface="Times New Roman" pitchFamily="18" charset="0"/>
            </a:endParaRPr>
          </a:p>
          <a:p>
            <a:pPr eaLnBrk="1" hangingPunct="1"/>
            <a:r>
              <a:rPr lang="en-US"/>
              <a:t> </a:t>
            </a:r>
            <a:endParaRPr lang="en-US" sz="2000" b="1" i="1">
              <a:solidFill>
                <a:srgbClr val="000099"/>
              </a:solidFill>
              <a:latin typeface="Times New Roman" pitchFamily="18" charset="0"/>
            </a:endParaRPr>
          </a:p>
          <a:p>
            <a:pPr eaLnBrk="1" hangingPunct="1"/>
            <a:r>
              <a:rPr lang="en-US" sz="2000" b="1" i="1">
                <a:solidFill>
                  <a:srgbClr val="000099"/>
                </a:solidFill>
                <a:latin typeface="Times New Roman" pitchFamily="18" charset="0"/>
              </a:rPr>
              <a:t> </a:t>
            </a:r>
          </a:p>
        </p:txBody>
      </p:sp>
      <p:cxnSp>
        <p:nvCxnSpPr>
          <p:cNvPr id="16" name="Straight Connector 15"/>
          <p:cNvCxnSpPr/>
          <p:nvPr/>
        </p:nvCxnSpPr>
        <p:spPr>
          <a:xfrm rot="5400000">
            <a:off x="229394" y="4114006"/>
            <a:ext cx="3810000" cy="1588"/>
          </a:xfrm>
          <a:prstGeom prst="line">
            <a:avLst/>
          </a:prstGeom>
        </p:spPr>
        <p:style>
          <a:lnRef idx="1">
            <a:schemeClr val="accent2"/>
          </a:lnRef>
          <a:fillRef idx="0">
            <a:schemeClr val="accent2"/>
          </a:fillRef>
          <a:effectRef idx="0">
            <a:schemeClr val="accent2"/>
          </a:effectRef>
          <a:fontRef idx="minor">
            <a:schemeClr val="tx1"/>
          </a:fontRef>
        </p:style>
      </p:cxnSp>
      <p:sp>
        <p:nvSpPr>
          <p:cNvPr id="17" name="TextBox 16"/>
          <p:cNvSpPr txBox="1">
            <a:spLocks noChangeArrowheads="1"/>
          </p:cNvSpPr>
          <p:nvPr/>
        </p:nvSpPr>
        <p:spPr bwMode="auto">
          <a:xfrm>
            <a:off x="2286000" y="2286000"/>
            <a:ext cx="7239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a:solidFill>
                  <a:srgbClr val="000000"/>
                </a:solidFill>
                <a:latin typeface="Times New Roman" pitchFamily="18" charset="0"/>
              </a:rPr>
              <a:t>Gọi khối lượng hai thanh đồng chất lần lượt là </a:t>
            </a:r>
          </a:p>
          <a:p>
            <a:pPr eaLnBrk="1" hangingPunct="1"/>
            <a:r>
              <a:rPr lang="en-US" sz="2200">
                <a:solidFill>
                  <a:srgbClr val="000000"/>
                </a:solidFill>
                <a:latin typeface="Times New Roman" pitchFamily="18" charset="0"/>
              </a:rPr>
              <a:t>m1; m2(g) và thể tích hai thanh lần lượt là V1,V2 (cm</a:t>
            </a:r>
            <a:r>
              <a:rPr lang="en-US" sz="2200" baseline="30000">
                <a:solidFill>
                  <a:srgbClr val="000000"/>
                </a:solidFill>
                <a:latin typeface="Times New Roman" pitchFamily="18" charset="0"/>
              </a:rPr>
              <a:t>3</a:t>
            </a:r>
            <a:r>
              <a:rPr lang="en-US" sz="2200">
                <a:solidFill>
                  <a:srgbClr val="000000"/>
                </a:solidFill>
                <a:latin typeface="Times New Roman" pitchFamily="18" charset="0"/>
              </a:rPr>
              <a:t> </a:t>
            </a:r>
            <a:r>
              <a:rPr lang="en-US" sz="2400">
                <a:solidFill>
                  <a:srgbClr val="000099"/>
                </a:solidFill>
                <a:latin typeface="Times New Roman" pitchFamily="18" charset="0"/>
              </a:rPr>
              <a:t>)</a:t>
            </a:r>
            <a:endParaRPr lang="en-US" sz="2400"/>
          </a:p>
        </p:txBody>
      </p:sp>
      <p:sp>
        <p:nvSpPr>
          <p:cNvPr id="20" name="TextBox 19"/>
          <p:cNvSpPr txBox="1">
            <a:spLocks noChangeArrowheads="1"/>
          </p:cNvSpPr>
          <p:nvPr/>
        </p:nvSpPr>
        <p:spPr bwMode="auto">
          <a:xfrm>
            <a:off x="2286000" y="3048000"/>
            <a:ext cx="6181725"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solidFill>
                  <a:srgbClr val="000000"/>
                </a:solidFill>
                <a:latin typeface="Times New Roman" pitchFamily="18" charset="0"/>
              </a:rPr>
              <a:t> </a:t>
            </a:r>
            <a:r>
              <a:rPr lang="en-US" sz="2200">
                <a:solidFill>
                  <a:srgbClr val="000000"/>
                </a:solidFill>
                <a:latin typeface="Times New Roman" pitchFamily="18" charset="0"/>
              </a:rPr>
              <a:t>Vì khối lượng và thể tích là hai đại lượng tỉ lệ thuận </a:t>
            </a:r>
          </a:p>
          <a:p>
            <a:pPr eaLnBrk="1" hangingPunct="1">
              <a:spcBef>
                <a:spcPct val="50000"/>
              </a:spcBef>
            </a:pPr>
            <a:r>
              <a:rPr lang="en-US" sz="2200">
                <a:solidFill>
                  <a:srgbClr val="000000"/>
                </a:solidFill>
                <a:latin typeface="Times New Roman" pitchFamily="18" charset="0"/>
              </a:rPr>
              <a:t>nên ta có:</a:t>
            </a:r>
          </a:p>
        </p:txBody>
      </p:sp>
      <p:sp>
        <p:nvSpPr>
          <p:cNvPr id="21" name="TextBox 20"/>
          <p:cNvSpPr txBox="1">
            <a:spLocks noChangeArrowheads="1"/>
          </p:cNvSpPr>
          <p:nvPr/>
        </p:nvSpPr>
        <p:spPr bwMode="auto">
          <a:xfrm>
            <a:off x="2133600" y="4038600"/>
            <a:ext cx="662940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200" b="1" i="1">
                <a:solidFill>
                  <a:srgbClr val="000099"/>
                </a:solidFill>
                <a:latin typeface="Times New Roman" pitchFamily="18" charset="0"/>
              </a:rPr>
              <a:t>  </a:t>
            </a:r>
            <a:r>
              <a:rPr lang="en-US" altLang="en-US" sz="2200" i="1">
                <a:solidFill>
                  <a:srgbClr val="000000"/>
                </a:solidFill>
                <a:latin typeface="Times New Roman" pitchFamily="18" charset="0"/>
              </a:rPr>
              <a:t>và  </a:t>
            </a:r>
            <a:r>
              <a:rPr lang="en-US" sz="2000">
                <a:latin typeface="Times New Roman" pitchFamily="18" charset="0"/>
              </a:rPr>
              <a:t>m1 + 56,5 = m2         </a:t>
            </a:r>
            <a:r>
              <a:rPr lang="en-US" altLang="en-US" sz="2200" i="1">
                <a:solidFill>
                  <a:srgbClr val="000000"/>
                </a:solidFill>
                <a:latin typeface="Times New Roman" pitchFamily="18" charset="0"/>
              </a:rPr>
              <a:t>m2-m1= 56,5 g</a:t>
            </a:r>
          </a:p>
          <a:p>
            <a:pPr eaLnBrk="1" hangingPunct="1">
              <a:spcBef>
                <a:spcPct val="50000"/>
              </a:spcBef>
            </a:pPr>
            <a:r>
              <a:rPr lang="en-US" sz="2200">
                <a:solidFill>
                  <a:srgbClr val="000000"/>
                </a:solidFill>
                <a:latin typeface="Times New Roman" pitchFamily="18" charset="0"/>
              </a:rPr>
              <a:t> </a:t>
            </a:r>
            <a:endParaRPr lang="en-US" sz="2200" i="1">
              <a:solidFill>
                <a:srgbClr val="000000"/>
              </a:solidFill>
              <a:latin typeface="Times New Roman" pitchFamily="18" charset="0"/>
            </a:endParaRPr>
          </a:p>
        </p:txBody>
      </p:sp>
      <p:sp>
        <p:nvSpPr>
          <p:cNvPr id="22" name="TextBox 21"/>
          <p:cNvSpPr txBox="1">
            <a:spLocks noChangeArrowheads="1"/>
          </p:cNvSpPr>
          <p:nvPr/>
        </p:nvSpPr>
        <p:spPr bwMode="auto">
          <a:xfrm>
            <a:off x="2362200" y="4495800"/>
            <a:ext cx="64008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200">
                <a:solidFill>
                  <a:srgbClr val="000000"/>
                </a:solidFill>
                <a:latin typeface="Times New Roman" pitchFamily="18" charset="0"/>
              </a:rPr>
              <a:t>Áp dụng tính chất của dãy tỉ số bằng nhau ta có:</a:t>
            </a:r>
          </a:p>
        </p:txBody>
      </p:sp>
      <p:sp>
        <p:nvSpPr>
          <p:cNvPr id="23" name="TextBox 22"/>
          <p:cNvSpPr txBox="1">
            <a:spLocks noChangeArrowheads="1"/>
          </p:cNvSpPr>
          <p:nvPr/>
        </p:nvSpPr>
        <p:spPr bwMode="auto">
          <a:xfrm>
            <a:off x="2514600" y="5486400"/>
            <a:ext cx="5867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200">
                <a:solidFill>
                  <a:srgbClr val="000000"/>
                </a:solidFill>
                <a:latin typeface="Times New Roman" pitchFamily="18" charset="0"/>
                <a:cs typeface="Times New Roman" pitchFamily="18" charset="0"/>
              </a:rPr>
              <a:t>Suy ra : m1 = 12.11,3 =  135,6g</a:t>
            </a:r>
            <a:endParaRPr lang="en-US" sz="2200">
              <a:solidFill>
                <a:srgbClr val="000000"/>
              </a:solidFill>
              <a:latin typeface="Times New Roman" pitchFamily="18" charset="0"/>
            </a:endParaRPr>
          </a:p>
          <a:p>
            <a:r>
              <a:rPr lang="en-US" sz="2200">
                <a:solidFill>
                  <a:srgbClr val="000000"/>
                </a:solidFill>
                <a:latin typeface="Times New Roman" pitchFamily="18" charset="0"/>
                <a:cs typeface="Times New Roman" pitchFamily="18" charset="0"/>
              </a:rPr>
              <a:t>               m2 = 17.11,3 =192,1g</a:t>
            </a:r>
          </a:p>
        </p:txBody>
      </p:sp>
      <p:sp>
        <p:nvSpPr>
          <p:cNvPr id="24" name="TextBox 23"/>
          <p:cNvSpPr txBox="1">
            <a:spLocks noChangeArrowheads="1"/>
          </p:cNvSpPr>
          <p:nvPr/>
        </p:nvSpPr>
        <p:spPr bwMode="auto">
          <a:xfrm>
            <a:off x="2362200" y="6088063"/>
            <a:ext cx="67818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200">
                <a:latin typeface="Times New Roman" pitchFamily="18" charset="0"/>
              </a:rPr>
              <a:t>Vậy hai thanh kim lọai đồng chất</a:t>
            </a:r>
            <a:r>
              <a:rPr lang="en-US" sz="2200"/>
              <a:t> </a:t>
            </a:r>
            <a:r>
              <a:rPr lang="en-US" sz="2200">
                <a:latin typeface="Times New Roman" pitchFamily="18" charset="0"/>
              </a:rPr>
              <a:t>có khối lượng là 135,6g và 192,1g</a:t>
            </a:r>
            <a:endParaRPr lang="vi-VN" sz="2200">
              <a:latin typeface="Times New Roman" pitchFamily="18" charset="0"/>
            </a:endParaRPr>
          </a:p>
        </p:txBody>
      </p:sp>
      <p:graphicFrame>
        <p:nvGraphicFramePr>
          <p:cNvPr id="3091" name="Object 1"/>
          <p:cNvGraphicFramePr>
            <a:graphicFrameLocks noChangeAspect="1"/>
          </p:cNvGraphicFramePr>
          <p:nvPr/>
        </p:nvGraphicFramePr>
        <p:xfrm>
          <a:off x="3505200" y="3352800"/>
          <a:ext cx="4421188" cy="762000"/>
        </p:xfrm>
        <a:graphic>
          <a:graphicData uri="http://schemas.openxmlformats.org/presentationml/2006/ole">
            <mc:AlternateContent xmlns:mc="http://schemas.openxmlformats.org/markup-compatibility/2006">
              <mc:Choice xmlns:v="urn:schemas-microsoft-com:vml" Requires="v">
                <p:oleObj spid="_x0000_s10260" name="Equation" r:id="rId4" imgW="1968500" imgH="431800" progId="Equation.DSMT4">
                  <p:embed/>
                </p:oleObj>
              </mc:Choice>
              <mc:Fallback>
                <p:oleObj name="Equation" r:id="rId4" imgW="1968500" imgH="4318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3352800"/>
                        <a:ext cx="44211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92" name="Object 20"/>
          <p:cNvGraphicFramePr>
            <a:graphicFrameLocks noChangeAspect="1"/>
          </p:cNvGraphicFramePr>
          <p:nvPr/>
        </p:nvGraphicFramePr>
        <p:xfrm>
          <a:off x="2784475" y="4800600"/>
          <a:ext cx="4489450" cy="701675"/>
        </p:xfrm>
        <a:graphic>
          <a:graphicData uri="http://schemas.openxmlformats.org/presentationml/2006/ole">
            <mc:AlternateContent xmlns:mc="http://schemas.openxmlformats.org/markup-compatibility/2006">
              <mc:Choice xmlns:v="urn:schemas-microsoft-com:vml" Requires="v">
                <p:oleObj spid="_x0000_s10261" name="Equation" r:id="rId6" imgW="2044700" imgH="393700" progId="Equation.DSMT4">
                  <p:embed/>
                </p:oleObj>
              </mc:Choice>
              <mc:Fallback>
                <p:oleObj name="Equation" r:id="rId6" imgW="2044700" imgH="393700" progId="Equation.DSMT4">
                  <p:embed/>
                  <p:pic>
                    <p:nvPicPr>
                      <p:cNvPr id="0" name="Object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84475" y="4800600"/>
                        <a:ext cx="44894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53" name="Rectangle 11"/>
          <p:cNvSpPr>
            <a:spLocks noChangeArrowheads="1"/>
          </p:cNvSpPr>
          <p:nvPr/>
        </p:nvSpPr>
        <p:spPr bwMode="auto">
          <a:xfrm>
            <a:off x="0" y="2514600"/>
            <a:ext cx="25146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1" i="1" u="sng">
                <a:solidFill>
                  <a:srgbClr val="CC3300"/>
                </a:solidFill>
                <a:latin typeface="Times New Roman" pitchFamily="18" charset="0"/>
              </a:rPr>
              <a:t>Cho biết:</a:t>
            </a:r>
          </a:p>
          <a:p>
            <a:r>
              <a:rPr lang="en-US" sz="2400" b="1">
                <a:latin typeface="Times New Roman" pitchFamily="18" charset="0"/>
              </a:rPr>
              <a:t> V1 =  12cm</a:t>
            </a:r>
            <a:r>
              <a:rPr lang="en-US" sz="2400" b="1" baseline="30000">
                <a:latin typeface="Times New Roman" pitchFamily="18" charset="0"/>
              </a:rPr>
              <a:t> </a:t>
            </a:r>
            <a:r>
              <a:rPr lang="en-US" sz="2400" b="1">
                <a:latin typeface="Times New Roman" pitchFamily="18" charset="0"/>
              </a:rPr>
              <a:t>   </a:t>
            </a:r>
            <a:r>
              <a:rPr lang="en-US" sz="2400" b="1" baseline="30000">
                <a:latin typeface="Times New Roman" pitchFamily="18" charset="0"/>
              </a:rPr>
              <a:t>       </a:t>
            </a:r>
            <a:endParaRPr lang="en-US" sz="2400" b="1">
              <a:latin typeface="Times New Roman" pitchFamily="18" charset="0"/>
            </a:endParaRPr>
          </a:p>
          <a:p>
            <a:r>
              <a:rPr lang="en-US" sz="2400" b="1">
                <a:latin typeface="Times New Roman" pitchFamily="18" charset="0"/>
              </a:rPr>
              <a:t> V2  =  17 cm</a:t>
            </a:r>
          </a:p>
          <a:p>
            <a:r>
              <a:rPr lang="en-US" sz="2400" b="1">
                <a:latin typeface="Times New Roman" pitchFamily="18" charset="0"/>
              </a:rPr>
              <a:t>m1 + 56,5 = m2</a:t>
            </a:r>
          </a:p>
          <a:p>
            <a:r>
              <a:rPr lang="en-US" sz="2400" b="1">
                <a:latin typeface="Times New Roman" pitchFamily="18" charset="0"/>
              </a:rPr>
              <a:t>m1= ?</a:t>
            </a:r>
          </a:p>
          <a:p>
            <a:r>
              <a:rPr lang="en-US" sz="2400" b="1">
                <a:latin typeface="Times New Roman" pitchFamily="18" charset="0"/>
              </a:rPr>
              <a:t>m2 = ?</a:t>
            </a:r>
          </a:p>
          <a:p>
            <a:endParaRPr lang="en-US" sz="2400">
              <a:latin typeface="Times New Roman" pitchFamily="18" charset="0"/>
            </a:endParaRPr>
          </a:p>
          <a:p>
            <a:endParaRPr lang="en-US" sz="2400">
              <a:latin typeface="Times New Roman" pitchFamily="18" charset="0"/>
            </a:endParaRPr>
          </a:p>
          <a:p>
            <a:pPr eaLnBrk="0" hangingPunct="0">
              <a:spcBef>
                <a:spcPct val="50000"/>
              </a:spcBef>
            </a:pPr>
            <a:endParaRPr lang="vi-VN" sz="2400">
              <a:latin typeface="Times New Roman" pitchFamily="18" charset="0"/>
            </a:endParaRPr>
          </a:p>
        </p:txBody>
      </p:sp>
      <p:sp>
        <p:nvSpPr>
          <p:cNvPr id="10254" name="Rectangle 13"/>
          <p:cNvSpPr>
            <a:spLocks noChangeArrowheads="1"/>
          </p:cNvSpPr>
          <p:nvPr/>
        </p:nvSpPr>
        <p:spPr bwMode="auto">
          <a:xfrm rot="17096977" flipV="1">
            <a:off x="19050" y="5276850"/>
            <a:ext cx="549275" cy="460375"/>
          </a:xfrm>
          <a:prstGeom prst="rect">
            <a:avLst/>
          </a:prstGeom>
          <a:solidFill>
            <a:srgbClr val="C0C0C0"/>
          </a:solidFill>
          <a:ln w="9525">
            <a:miter lim="800000"/>
            <a:headEnd/>
            <a:tailEnd/>
          </a:ln>
          <a:scene3d>
            <a:camera prst="legacyPerspectiveFront">
              <a:rot lat="20099973" lon="1500000" rev="0"/>
            </a:camera>
            <a:lightRig rig="legacyFlat4" dir="b"/>
          </a:scene3d>
          <a:sp3d extrusionH="887400" prstMaterial="legacyMatte">
            <a:bevelT w="13500" h="13500" prst="angle"/>
            <a:bevelB w="13500" h="13500" prst="angle"/>
            <a:extrusionClr>
              <a:srgbClr val="C0C0C0"/>
            </a:extrusionClr>
          </a:sp3d>
        </p:spPr>
        <p:txBody>
          <a:bodyPr rot="10800000" vert="eaVert" wrap="none" anchor="ctr">
            <a:flatTx/>
          </a:bodyPr>
          <a:lstStyle/>
          <a:p>
            <a:pPr algn="ctr"/>
            <a:r>
              <a:rPr lang="en-US" altLang="en-US" sz="1600" b="1">
                <a:solidFill>
                  <a:srgbClr val="FF0000"/>
                </a:solidFill>
                <a:latin typeface="VNI-Times" pitchFamily="2" charset="0"/>
              </a:rPr>
              <a:t>12 </a:t>
            </a:r>
          </a:p>
          <a:p>
            <a:pPr algn="ctr"/>
            <a:r>
              <a:rPr lang="en-US" altLang="en-US" sz="1600" b="1">
                <a:solidFill>
                  <a:srgbClr val="FF0000"/>
                </a:solidFill>
                <a:latin typeface="VNI-Times" pitchFamily="2" charset="0"/>
              </a:rPr>
              <a:t>cm</a:t>
            </a:r>
            <a:r>
              <a:rPr lang="en-US" altLang="en-US" sz="1600" b="1" baseline="30000">
                <a:solidFill>
                  <a:srgbClr val="FF0000"/>
                </a:solidFill>
                <a:latin typeface="VNI-Times" pitchFamily="2" charset="0"/>
              </a:rPr>
              <a:t>3</a:t>
            </a:r>
            <a:endParaRPr lang="en-US" altLang="en-US" sz="1600" b="1">
              <a:solidFill>
                <a:srgbClr val="FF0000"/>
              </a:solidFill>
              <a:latin typeface="VNI-Times" pitchFamily="2" charset="0"/>
            </a:endParaRPr>
          </a:p>
        </p:txBody>
      </p:sp>
      <p:sp>
        <p:nvSpPr>
          <p:cNvPr id="10255" name="Rectangle 12"/>
          <p:cNvSpPr>
            <a:spLocks noChangeArrowheads="1"/>
          </p:cNvSpPr>
          <p:nvPr/>
        </p:nvSpPr>
        <p:spPr bwMode="auto">
          <a:xfrm rot="17041872" flipV="1">
            <a:off x="839787" y="5214938"/>
            <a:ext cx="987425" cy="774700"/>
          </a:xfrm>
          <a:prstGeom prst="rect">
            <a:avLst/>
          </a:prstGeom>
          <a:solidFill>
            <a:srgbClr val="C0C0C0"/>
          </a:solidFill>
          <a:ln w="9525">
            <a:miter lim="800000"/>
            <a:headEnd/>
            <a:tailEnd/>
          </a:ln>
          <a:scene3d>
            <a:camera prst="legacyPerspectiveFront">
              <a:rot lat="20099973" lon="1500000" rev="0"/>
            </a:camera>
            <a:lightRig rig="legacyFlat4" dir="b"/>
          </a:scene3d>
          <a:sp3d extrusionH="887400" prstMaterial="legacyMatte">
            <a:bevelT w="13500" h="13500" prst="angle"/>
            <a:bevelB w="13500" h="13500" prst="angle"/>
            <a:extrusionClr>
              <a:srgbClr val="C0C0C0"/>
            </a:extrusionClr>
          </a:sp3d>
        </p:spPr>
        <p:txBody>
          <a:bodyPr rot="10800000" vert="eaVert" wrap="none" anchor="ctr">
            <a:flatTx/>
          </a:bodyPr>
          <a:lstStyle/>
          <a:p>
            <a:pPr algn="ctr"/>
            <a:r>
              <a:rPr lang="en-US" altLang="en-US" sz="1600" b="1" i="1">
                <a:solidFill>
                  <a:srgbClr val="FF0000"/>
                </a:solidFill>
                <a:latin typeface="VNI-Times" pitchFamily="2" charset="0"/>
              </a:rPr>
              <a:t>17 </a:t>
            </a:r>
          </a:p>
          <a:p>
            <a:pPr algn="ctr"/>
            <a:r>
              <a:rPr lang="en-US" altLang="en-US" sz="1600" b="1">
                <a:solidFill>
                  <a:srgbClr val="FF0000"/>
                </a:solidFill>
                <a:latin typeface="VNI-Times" pitchFamily="2" charset="0"/>
              </a:rPr>
              <a:t>cm</a:t>
            </a:r>
            <a:r>
              <a:rPr lang="en-US" altLang="en-US" sz="1600" b="1" i="1" baseline="30000">
                <a:solidFill>
                  <a:srgbClr val="FF0000"/>
                </a:solidFill>
                <a:latin typeface="VNI-Times" pitchFamily="2" charset="0"/>
              </a:rPr>
              <a:t>3</a:t>
            </a:r>
            <a:endParaRPr lang="en-US" altLang="en-US" sz="1600" b="1" i="1">
              <a:solidFill>
                <a:srgbClr val="FF0000"/>
              </a:solidFill>
              <a:latin typeface="VNI-Times" pitchFamily="2" charset="0"/>
            </a:endParaRPr>
          </a:p>
        </p:txBody>
      </p:sp>
      <p:sp>
        <p:nvSpPr>
          <p:cNvPr id="26" name="Rectangle 25"/>
          <p:cNvSpPr/>
          <p:nvPr/>
        </p:nvSpPr>
        <p:spPr>
          <a:xfrm>
            <a:off x="0" y="0"/>
            <a:ext cx="9601200" cy="830263"/>
          </a:xfrm>
          <a:prstGeom prst="rect">
            <a:avLst/>
          </a:prstGeom>
        </p:spPr>
        <p:txBody>
          <a:bodyPr>
            <a:spAutoFit/>
          </a:bodyPr>
          <a:lstStyle/>
          <a:p>
            <a:pPr eaLnBrk="0" hangingPunct="0">
              <a:defRPr/>
            </a:pPr>
            <a:r>
              <a:rPr lang="en-US" sz="2400" b="1" kern="0" dirty="0">
                <a:solidFill>
                  <a:srgbClr val="000000"/>
                </a:solidFill>
                <a:latin typeface="Times New Roman" pitchFamily="18" charset="0"/>
                <a:cs typeface="Times New Roman" pitchFamily="18" charset="0"/>
              </a:rPr>
              <a:t> </a:t>
            </a:r>
            <a:r>
              <a:rPr lang="en-US" sz="2400" b="1" kern="0" dirty="0" err="1">
                <a:solidFill>
                  <a:srgbClr val="000000"/>
                </a:solidFill>
                <a:latin typeface="Times New Roman" pitchFamily="18" charset="0"/>
                <a:cs typeface="Times New Roman" pitchFamily="18" charset="0"/>
              </a:rPr>
              <a:t>Bài</a:t>
            </a:r>
            <a:r>
              <a:rPr lang="en-US" sz="2400" b="1" kern="0" dirty="0">
                <a:solidFill>
                  <a:srgbClr val="000000"/>
                </a:solidFill>
                <a:latin typeface="Times New Roman" pitchFamily="18" charset="0"/>
                <a:cs typeface="Times New Roman" pitchFamily="18" charset="0"/>
              </a:rPr>
              <a:t> 2</a:t>
            </a:r>
            <a:r>
              <a:rPr lang="vi-VN" sz="2400" b="1" kern="0" dirty="0">
                <a:solidFill>
                  <a:srgbClr val="000000"/>
                </a:solidFill>
                <a:latin typeface="Times New Roman" pitchFamily="18" charset="0"/>
                <a:cs typeface="Times New Roman" pitchFamily="18" charset="0"/>
              </a:rPr>
              <a:t>: </a:t>
            </a:r>
            <a:r>
              <a:rPr lang="en-US" sz="2400" b="1" kern="0" dirty="0">
                <a:solidFill>
                  <a:srgbClr val="FF0000"/>
                </a:solidFill>
                <a:latin typeface="Times New Roman" pitchFamily="18" charset="0"/>
                <a:cs typeface="Times New Roman" pitchFamily="18" charset="0"/>
              </a:rPr>
              <a:t>MỘT SỐ BÀI TOÁN VỀ ĐẠI LƯỢNG TỈ LỆ </a:t>
            </a:r>
            <a:r>
              <a:rPr lang="en-US" sz="2400" b="1" kern="0" dirty="0">
                <a:solidFill>
                  <a:srgbClr val="FF0000"/>
                </a:solidFill>
                <a:latin typeface="Times New Roman" pitchFamily="18" charset="0"/>
                <a:cs typeface="Times New Roman" pitchFamily="18" charset="0"/>
              </a:rPr>
              <a:t>THUẬN</a:t>
            </a:r>
          </a:p>
          <a:p>
            <a:pPr algn="ctr" eaLnBrk="0" hangingPunct="0">
              <a:defRPr/>
            </a:pPr>
            <a:r>
              <a:rPr lang="en-US" sz="2400" b="1" kern="0" dirty="0">
                <a:solidFill>
                  <a:srgbClr val="FF0000"/>
                </a:solidFill>
                <a:latin typeface="Times New Roman" pitchFamily="18" charset="0"/>
                <a:cs typeface="Times New Roman" pitchFamily="18" charset="0"/>
              </a:rPr>
              <a:t> </a:t>
            </a:r>
            <a:endParaRPr lang="en-US" sz="2400" b="1" kern="0" dirty="0">
              <a:solidFill>
                <a:srgbClr val="000000"/>
              </a:solidFill>
              <a:latin typeface="Times New Roman" pitchFamily="18" charset="0"/>
              <a:cs typeface="Times New Roman" pitchFamily="18" charset="0"/>
            </a:endParaRPr>
          </a:p>
        </p:txBody>
      </p:sp>
      <p:sp>
        <p:nvSpPr>
          <p:cNvPr id="10257" name="Rectangle 3"/>
          <p:cNvSpPr txBox="1">
            <a:spLocks noChangeArrowheads="1"/>
          </p:cNvSpPr>
          <p:nvPr/>
        </p:nvSpPr>
        <p:spPr bwMode="auto">
          <a:xfrm>
            <a:off x="0" y="11430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b="1" i="1" u="sng">
                <a:solidFill>
                  <a:srgbClr val="CC3300"/>
                </a:solidFill>
                <a:latin typeface="Times New Roman" pitchFamily="18" charset="0"/>
              </a:rPr>
              <a:t>Bài toán 1</a:t>
            </a:r>
            <a:r>
              <a:rPr lang="en-US" sz="2400" b="1" i="1" u="sng">
                <a:latin typeface="Times New Roman" pitchFamily="18" charset="0"/>
              </a:rPr>
              <a:t>:</a:t>
            </a:r>
            <a:r>
              <a:rPr lang="en-US" sz="2400" i="1">
                <a:latin typeface="Times New Roman" pitchFamily="18" charset="0"/>
              </a:rPr>
              <a:t> </a:t>
            </a:r>
            <a:r>
              <a:rPr lang="en-US" altLang="en-US" sz="2400">
                <a:latin typeface="Times New Roman" pitchFamily="18" charset="0"/>
              </a:rPr>
              <a:t>Hai thanh chì có thể tích là 12cm</a:t>
            </a:r>
            <a:r>
              <a:rPr lang="en-US" altLang="en-US" sz="2400" baseline="30000">
                <a:latin typeface="Times New Roman" pitchFamily="18" charset="0"/>
              </a:rPr>
              <a:t>3</a:t>
            </a:r>
            <a:r>
              <a:rPr lang="en-US" altLang="en-US" sz="2400">
                <a:latin typeface="Times New Roman" pitchFamily="18" charset="0"/>
              </a:rPr>
              <a:t> và 17cm</a:t>
            </a:r>
            <a:r>
              <a:rPr lang="en-US" altLang="en-US" sz="2400" baseline="30000">
                <a:latin typeface="Times New Roman" pitchFamily="18" charset="0"/>
              </a:rPr>
              <a:t>3</a:t>
            </a:r>
            <a:r>
              <a:rPr lang="en-US" altLang="en-US" sz="2400">
                <a:latin typeface="Times New Roman" pitchFamily="18" charset="0"/>
              </a:rPr>
              <a:t>. Hỏi mỗi thanh nặng bao nhiêu gam biết rằng thanh thứ hai nặng hơn thanh thứ nhất 56,5g?</a:t>
            </a:r>
            <a:r>
              <a:rPr lang="en-US" altLang="en-US" sz="2400"/>
              <a:t> </a:t>
            </a:r>
          </a:p>
          <a:p>
            <a:pPr algn="just">
              <a:spcBef>
                <a:spcPct val="50000"/>
              </a:spcBef>
            </a:pPr>
            <a:endParaRPr lang="en-US" sz="2000" b="1" i="1">
              <a:latin typeface="Times New Roman" pitchFamily="18" charset="0"/>
            </a:endParaRPr>
          </a:p>
        </p:txBody>
      </p:sp>
      <p:sp>
        <p:nvSpPr>
          <p:cNvPr id="28" name="TextBox 27"/>
          <p:cNvSpPr txBox="1">
            <a:spLocks noChangeArrowheads="1"/>
          </p:cNvSpPr>
          <p:nvPr/>
        </p:nvSpPr>
        <p:spPr bwMode="auto">
          <a:xfrm>
            <a:off x="4267200" y="1981200"/>
            <a:ext cx="2057400" cy="400050"/>
          </a:xfrm>
          <a:prstGeom prst="rect">
            <a:avLst/>
          </a:prstGeom>
          <a:noFill/>
          <a:ln w="9525">
            <a:noFill/>
            <a:miter lim="800000"/>
            <a:headEnd/>
            <a:tailEnd/>
          </a:ln>
        </p:spPr>
        <p:txBody>
          <a:bodyPr>
            <a:spAutoFit/>
          </a:bodyPr>
          <a:lstStyle/>
          <a:p>
            <a:pPr>
              <a:defRPr/>
            </a:pPr>
            <a:r>
              <a:rPr lang="vi-VN" sz="2000" b="1" u="sng" dirty="0">
                <a:solidFill>
                  <a:schemeClr val="accent2">
                    <a:lumMod val="75000"/>
                  </a:schemeClr>
                </a:solidFill>
              </a:rPr>
              <a:t>Giải</a:t>
            </a:r>
            <a:r>
              <a:rPr lang="en-US" sz="2000" b="1" u="sng" dirty="0">
                <a:solidFill>
                  <a:schemeClr val="accent2">
                    <a:lumMod val="75000"/>
                  </a:schemeClr>
                </a:solidFill>
              </a:rPr>
              <a:t> :</a:t>
            </a:r>
          </a:p>
        </p:txBody>
      </p:sp>
      <p:graphicFrame>
        <p:nvGraphicFramePr>
          <p:cNvPr id="2" name="Object 5"/>
          <p:cNvGraphicFramePr>
            <a:graphicFrameLocks noChangeAspect="1"/>
          </p:cNvGraphicFramePr>
          <p:nvPr/>
        </p:nvGraphicFramePr>
        <p:xfrm>
          <a:off x="4495800" y="4191000"/>
          <a:ext cx="428625" cy="268288"/>
        </p:xfrm>
        <a:graphic>
          <a:graphicData uri="http://schemas.openxmlformats.org/presentationml/2006/ole">
            <mc:AlternateContent xmlns:mc="http://schemas.openxmlformats.org/markup-compatibility/2006">
              <mc:Choice xmlns:v="urn:schemas-microsoft-com:vml" Requires="v">
                <p:oleObj spid="_x0000_s10262" name="Equation" r:id="rId8" imgW="190417" imgH="152334" progId="Equation.DSMT4">
                  <p:embed/>
                </p:oleObj>
              </mc:Choice>
              <mc:Fallback>
                <p:oleObj name="Equation" r:id="rId8" imgW="190417" imgH="152334"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95800" y="4191000"/>
                        <a:ext cx="4286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circle(in)">
                                      <p:cBhvr>
                                        <p:cTn id="12" dur="500"/>
                                        <p:tgtEl>
                                          <p:spTgt spid="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3091"/>
                                        </p:tgtEl>
                                        <p:attrNameLst>
                                          <p:attrName>style.visibility</p:attrName>
                                        </p:attrNameLst>
                                      </p:cBhvr>
                                      <p:to>
                                        <p:strVal val="visible"/>
                                      </p:to>
                                    </p:set>
                                    <p:animEffect transition="in" filter="circle(in)">
                                      <p:cBhvr>
                                        <p:cTn id="17" dur="1000"/>
                                        <p:tgtEl>
                                          <p:spTgt spid="3091"/>
                                        </p:tgtEl>
                                      </p:cBhvr>
                                    </p:animEffect>
                                  </p:childTnLst>
                                </p:cTn>
                              </p:par>
                              <p:par>
                                <p:cTn id="18" presetID="6" presetClass="entr" presetSubtype="16"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circle(in)">
                                      <p:cBhvr>
                                        <p:cTn id="20" dur="1000"/>
                                        <p:tgtEl>
                                          <p:spTgt spid="17"/>
                                        </p:tgtEl>
                                      </p:cBhvr>
                                    </p:animEffect>
                                  </p:childTnLst>
                                </p:cTn>
                              </p:par>
                              <p:par>
                                <p:cTn id="21" presetID="6" presetClass="entr" presetSubtype="16"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circle(in)">
                                      <p:cBhvr>
                                        <p:cTn id="23" dur="1000"/>
                                        <p:tgtEl>
                                          <p:spTgt spid="20"/>
                                        </p:tgtEl>
                                      </p:cBhvr>
                                    </p:animEffect>
                                  </p:childTnLst>
                                </p:cTn>
                              </p:par>
                              <p:par>
                                <p:cTn id="24" presetID="6" presetClass="entr" presetSubtype="16"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circle(in)">
                                      <p:cBhvr>
                                        <p:cTn id="26" dur="1000"/>
                                        <p:tgtEl>
                                          <p:spTgt spid="21"/>
                                        </p:tgtEl>
                                      </p:cBhvr>
                                    </p:animEffect>
                                  </p:childTnLst>
                                </p:cTn>
                              </p:par>
                              <p:par>
                                <p:cTn id="27" presetID="6" presetClass="entr" presetSubtype="16"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circle(in)">
                                      <p:cBhvr>
                                        <p:cTn id="29" dur="1000"/>
                                        <p:tgtEl>
                                          <p:spTgt spid="22"/>
                                        </p:tgtEl>
                                      </p:cBhvr>
                                    </p:animEffect>
                                  </p:childTnLst>
                                </p:cTn>
                              </p:par>
                              <p:par>
                                <p:cTn id="30" presetID="6" presetClass="entr" presetSubtype="16" fill="hold" nodeType="withEffect">
                                  <p:stCondLst>
                                    <p:cond delay="0"/>
                                  </p:stCondLst>
                                  <p:childTnLst>
                                    <p:set>
                                      <p:cBhvr>
                                        <p:cTn id="31" dur="1" fill="hold">
                                          <p:stCondLst>
                                            <p:cond delay="0"/>
                                          </p:stCondLst>
                                        </p:cTn>
                                        <p:tgtEl>
                                          <p:spTgt spid="3092"/>
                                        </p:tgtEl>
                                        <p:attrNameLst>
                                          <p:attrName>style.visibility</p:attrName>
                                        </p:attrNameLst>
                                      </p:cBhvr>
                                      <p:to>
                                        <p:strVal val="visible"/>
                                      </p:to>
                                    </p:set>
                                    <p:animEffect transition="in" filter="circle(in)">
                                      <p:cBhvr>
                                        <p:cTn id="32" dur="1000"/>
                                        <p:tgtEl>
                                          <p:spTgt spid="3092"/>
                                        </p:tgtEl>
                                      </p:cBhvr>
                                    </p:animEffect>
                                  </p:childTnLst>
                                </p:cTn>
                              </p:par>
                              <p:par>
                                <p:cTn id="33" presetID="6" presetClass="entr" presetSubtype="16"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circle(in)">
                                      <p:cBhvr>
                                        <p:cTn id="35" dur="1000"/>
                                        <p:tgtEl>
                                          <p:spTgt spid="23"/>
                                        </p:tgtEl>
                                      </p:cBhvr>
                                    </p:animEffect>
                                  </p:childTnLst>
                                </p:cTn>
                              </p:par>
                              <p:par>
                                <p:cTn id="36" presetID="6" presetClass="entr" presetSubtype="16"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circle(in)">
                                      <p:cBhvr>
                                        <p:cTn id="38" dur="1000"/>
                                        <p:tgtEl>
                                          <p:spTgt spid="24"/>
                                        </p:tgtEl>
                                      </p:cBhvr>
                                    </p:animEffect>
                                  </p:childTnLst>
                                </p:cTn>
                              </p:par>
                              <p:par>
                                <p:cTn id="39" presetID="6" presetClass="entr" presetSubtype="16"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circle(in)">
                                      <p:cBhvr>
                                        <p:cTn id="4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descr="dddfddd.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Object 2"/>
          <p:cNvGraphicFramePr>
            <a:graphicFrameLocks noChangeAspect="1"/>
          </p:cNvGraphicFramePr>
          <p:nvPr/>
        </p:nvGraphicFramePr>
        <p:xfrm>
          <a:off x="0" y="1123950"/>
          <a:ext cx="738188" cy="552450"/>
        </p:xfrm>
        <a:graphic>
          <a:graphicData uri="http://schemas.openxmlformats.org/presentationml/2006/ole">
            <mc:AlternateContent xmlns:mc="http://schemas.openxmlformats.org/markup-compatibility/2006">
              <mc:Choice xmlns:v="urn:schemas-microsoft-com:vml" Requires="v">
                <p:oleObj spid="_x0000_s11277" name="Equation" r:id="rId4" imgW="241195" imgH="241195" progId="Equation.DSMT4">
                  <p:embed/>
                </p:oleObj>
              </mc:Choice>
              <mc:Fallback>
                <p:oleObj name="Equation" r:id="rId4" imgW="241195" imgH="241195"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23950"/>
                        <a:ext cx="738188"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 name="Picture 15" descr="j023213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 y="4953000"/>
            <a:ext cx="1905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13"/>
          <p:cNvSpPr>
            <a:spLocks noChangeArrowheads="1"/>
          </p:cNvSpPr>
          <p:nvPr/>
        </p:nvSpPr>
        <p:spPr bwMode="auto">
          <a:xfrm>
            <a:off x="2133600" y="3886200"/>
            <a:ext cx="3657600" cy="990600"/>
          </a:xfrm>
          <a:prstGeom prst="wedgeRoundRectCallout">
            <a:avLst>
              <a:gd name="adj1" fmla="val -63394"/>
              <a:gd name="adj2" fmla="val 79556"/>
              <a:gd name="adj3" fmla="val 16667"/>
            </a:avLst>
          </a:prstGeom>
          <a:solidFill>
            <a:srgbClr val="FFFF00"/>
          </a:solidFill>
          <a:ln w="38100">
            <a:solidFill>
              <a:srgbClr val="FF0000"/>
            </a:solidFill>
            <a:miter lim="800000"/>
            <a:headEnd/>
            <a:tailEnd/>
          </a:ln>
        </p:spPr>
        <p:txBody>
          <a:bodyPr/>
          <a:lstStyle/>
          <a:p>
            <a:pPr algn="ctr"/>
            <a:r>
              <a:rPr lang="en-US" sz="2800" b="1">
                <a:solidFill>
                  <a:srgbClr val="000099"/>
                </a:solidFill>
                <a:latin typeface="Times New Roman" pitchFamily="18" charset="0"/>
              </a:rPr>
              <a:t>Tóm tắt nội dung bài toán?</a:t>
            </a:r>
            <a:endParaRPr lang="vi-VN" sz="2800" b="1">
              <a:solidFill>
                <a:srgbClr val="000099"/>
              </a:solidFill>
              <a:latin typeface="Times New Roman" pitchFamily="18" charset="0"/>
            </a:endParaRPr>
          </a:p>
        </p:txBody>
      </p:sp>
      <p:sp>
        <p:nvSpPr>
          <p:cNvPr id="6" name="Rectangle 3"/>
          <p:cNvSpPr txBox="1">
            <a:spLocks noChangeArrowheads="1"/>
          </p:cNvSpPr>
          <p:nvPr/>
        </p:nvSpPr>
        <p:spPr bwMode="auto">
          <a:xfrm>
            <a:off x="304800" y="25146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200" b="1" i="1" u="sng">
                <a:solidFill>
                  <a:srgbClr val="CC3300"/>
                </a:solidFill>
                <a:latin typeface="Times New Roman" pitchFamily="18" charset="0"/>
              </a:rPr>
              <a:t>Tóm tắt:</a:t>
            </a:r>
          </a:p>
          <a:p>
            <a:pPr eaLnBrk="1" hangingPunct="1"/>
            <a:r>
              <a:rPr lang="en-US"/>
              <a:t> </a:t>
            </a:r>
            <a:endParaRPr lang="en-US" sz="2000" b="1" i="1">
              <a:solidFill>
                <a:srgbClr val="000099"/>
              </a:solidFill>
              <a:latin typeface="Times New Roman" pitchFamily="18" charset="0"/>
            </a:endParaRPr>
          </a:p>
          <a:p>
            <a:pPr eaLnBrk="1" hangingPunct="1"/>
            <a:r>
              <a:rPr lang="en-US" sz="2000" b="1" i="1">
                <a:solidFill>
                  <a:srgbClr val="000099"/>
                </a:solidFill>
                <a:latin typeface="Times New Roman" pitchFamily="18" charset="0"/>
              </a:rPr>
              <a:t> </a:t>
            </a:r>
          </a:p>
        </p:txBody>
      </p:sp>
      <p:sp>
        <p:nvSpPr>
          <p:cNvPr id="7" name="Rectangle 3"/>
          <p:cNvSpPr txBox="1">
            <a:spLocks noChangeArrowheads="1"/>
          </p:cNvSpPr>
          <p:nvPr/>
        </p:nvSpPr>
        <p:spPr bwMode="auto">
          <a:xfrm>
            <a:off x="1752600" y="2590800"/>
            <a:ext cx="655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i="1">
                <a:solidFill>
                  <a:srgbClr val="000099"/>
                </a:solidFill>
                <a:latin typeface="Times New Roman" pitchFamily="18" charset="0"/>
              </a:rPr>
              <a:t> </a:t>
            </a:r>
            <a:r>
              <a:rPr lang="en-US" sz="2800" b="1" i="1">
                <a:solidFill>
                  <a:srgbClr val="000099"/>
                </a:solidFill>
                <a:latin typeface="Times New Roman" pitchFamily="18" charset="0"/>
              </a:rPr>
              <a:t>Cho biết :</a:t>
            </a:r>
            <a:r>
              <a:rPr lang="en-US" altLang="en-US" sz="2800" b="1" i="1">
                <a:solidFill>
                  <a:srgbClr val="000099"/>
                </a:solidFill>
                <a:latin typeface="Times New Roman" pitchFamily="18" charset="0"/>
              </a:rPr>
              <a:t>V1 = 10 cm</a:t>
            </a:r>
            <a:r>
              <a:rPr lang="en-US" altLang="en-US" sz="2800" b="1" i="1" baseline="30000">
                <a:solidFill>
                  <a:srgbClr val="000099"/>
                </a:solidFill>
                <a:latin typeface="Times New Roman" pitchFamily="18" charset="0"/>
              </a:rPr>
              <a:t>3</a:t>
            </a:r>
            <a:r>
              <a:rPr lang="en-US" altLang="en-US" sz="2800" b="1" i="1">
                <a:solidFill>
                  <a:srgbClr val="000099"/>
                </a:solidFill>
                <a:latin typeface="Times New Roman" pitchFamily="18" charset="0"/>
              </a:rPr>
              <a:t> ; V2 = 15 cm</a:t>
            </a:r>
            <a:r>
              <a:rPr lang="en-US" altLang="en-US" sz="2800" b="1" i="1" baseline="30000">
                <a:solidFill>
                  <a:srgbClr val="000099"/>
                </a:solidFill>
                <a:latin typeface="Times New Roman" pitchFamily="18" charset="0"/>
              </a:rPr>
              <a:t>3</a:t>
            </a:r>
            <a:endParaRPr lang="en-US" sz="2800" b="1" i="1">
              <a:solidFill>
                <a:srgbClr val="000099"/>
              </a:solidFill>
              <a:latin typeface="Times New Roman" pitchFamily="18" charset="0"/>
            </a:endParaRPr>
          </a:p>
        </p:txBody>
      </p:sp>
      <p:sp>
        <p:nvSpPr>
          <p:cNvPr id="8" name="Rectangle 3"/>
          <p:cNvSpPr txBox="1">
            <a:spLocks noChangeArrowheads="1"/>
          </p:cNvSpPr>
          <p:nvPr/>
        </p:nvSpPr>
        <p:spPr bwMode="auto">
          <a:xfrm>
            <a:off x="1143000" y="2895600"/>
            <a:ext cx="541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i="1">
                <a:solidFill>
                  <a:srgbClr val="000099"/>
                </a:solidFill>
                <a:latin typeface="Times New Roman" pitchFamily="18" charset="0"/>
              </a:rPr>
              <a:t>                                  </a:t>
            </a:r>
            <a:r>
              <a:rPr lang="en-US" altLang="en-US" sz="2800" b="1" i="1">
                <a:solidFill>
                  <a:srgbClr val="000099"/>
                </a:solidFill>
                <a:latin typeface="Times New Roman" pitchFamily="18" charset="0"/>
              </a:rPr>
              <a:t>m2</a:t>
            </a:r>
            <a:r>
              <a:rPr lang="en-US" altLang="en-US" sz="2000" b="1" i="1">
                <a:solidFill>
                  <a:srgbClr val="000099"/>
                </a:solidFill>
                <a:latin typeface="Times New Roman" pitchFamily="18" charset="0"/>
              </a:rPr>
              <a:t>  + </a:t>
            </a:r>
            <a:r>
              <a:rPr lang="en-US" altLang="en-US" sz="2800" b="1" i="1">
                <a:solidFill>
                  <a:srgbClr val="000099"/>
                </a:solidFill>
                <a:latin typeface="Times New Roman" pitchFamily="18" charset="0"/>
              </a:rPr>
              <a:t>m1 = 222,5 g</a:t>
            </a:r>
            <a:endParaRPr lang="en-US" sz="2800" b="1" i="1">
              <a:solidFill>
                <a:srgbClr val="000099"/>
              </a:solidFill>
              <a:latin typeface="Times New Roman" pitchFamily="18" charset="0"/>
            </a:endParaRPr>
          </a:p>
          <a:p>
            <a:pPr eaLnBrk="1" hangingPunct="1"/>
            <a:r>
              <a:rPr lang="en-US" sz="2000" b="1" i="1">
                <a:solidFill>
                  <a:srgbClr val="000099"/>
                </a:solidFill>
                <a:latin typeface="Times New Roman" pitchFamily="18" charset="0"/>
              </a:rPr>
              <a:t> </a:t>
            </a:r>
          </a:p>
        </p:txBody>
      </p:sp>
      <p:sp>
        <p:nvSpPr>
          <p:cNvPr id="9" name="Rectangle 3"/>
          <p:cNvSpPr txBox="1">
            <a:spLocks noChangeArrowheads="1"/>
          </p:cNvSpPr>
          <p:nvPr/>
        </p:nvSpPr>
        <p:spPr bwMode="auto">
          <a:xfrm>
            <a:off x="1143000" y="3276600"/>
            <a:ext cx="541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i="1">
                <a:solidFill>
                  <a:srgbClr val="000099"/>
                </a:solidFill>
                <a:latin typeface="Times New Roman" pitchFamily="18" charset="0"/>
              </a:rPr>
              <a:t>          </a:t>
            </a:r>
            <a:r>
              <a:rPr lang="en-US" altLang="en-US"/>
              <a:t> </a:t>
            </a:r>
            <a:r>
              <a:rPr lang="en-US" altLang="en-US" sz="2800" b="1" i="1">
                <a:solidFill>
                  <a:srgbClr val="000099"/>
                </a:solidFill>
                <a:latin typeface="Times New Roman" pitchFamily="18" charset="0"/>
              </a:rPr>
              <a:t>Tính :  m1 = ?;   m2  = ? </a:t>
            </a:r>
          </a:p>
          <a:p>
            <a:pPr eaLnBrk="1" hangingPunct="1">
              <a:spcBef>
                <a:spcPct val="50000"/>
              </a:spcBef>
            </a:pPr>
            <a:endParaRPr lang="en-US" sz="2800" b="1" i="1">
              <a:solidFill>
                <a:srgbClr val="000099"/>
              </a:solidFill>
              <a:latin typeface="Times New Roman" pitchFamily="18" charset="0"/>
            </a:endParaRPr>
          </a:p>
        </p:txBody>
      </p:sp>
      <p:sp>
        <p:nvSpPr>
          <p:cNvPr id="10" name="Rectangle 3"/>
          <p:cNvSpPr txBox="1">
            <a:spLocks noChangeArrowheads="1"/>
          </p:cNvSpPr>
          <p:nvPr/>
        </p:nvSpPr>
        <p:spPr bwMode="auto">
          <a:xfrm>
            <a:off x="685800" y="1143000"/>
            <a:ext cx="8686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i="1">
                <a:solidFill>
                  <a:srgbClr val="000099"/>
                </a:solidFill>
                <a:latin typeface="Times New Roman" pitchFamily="18" charset="0"/>
              </a:rPr>
              <a:t>Hai thanh kim loại đồng chất có thể tích là 10cm3 và 15cm3. Hỏi mỗi thanh nặng bao nhiêu gam? Biết rằng khối lượng của cả hai thanh là 222,5g</a:t>
            </a:r>
          </a:p>
          <a:p>
            <a:pPr eaLnBrk="1" hangingPunct="1">
              <a:spcBef>
                <a:spcPct val="50000"/>
              </a:spcBef>
            </a:pPr>
            <a:endParaRPr lang="en-US" sz="2800" b="1" i="1">
              <a:solidFill>
                <a:srgbClr val="000099"/>
              </a:solidFill>
              <a:latin typeface="Times New Roman" pitchFamily="18" charset="0"/>
            </a:endParaRPr>
          </a:p>
        </p:txBody>
      </p:sp>
      <p:pic>
        <p:nvPicPr>
          <p:cNvPr id="11275" name="Picture 13" descr="2-mau_slide_powerpoint_dep_ctu.vn_(1).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273925" y="5715000"/>
            <a:ext cx="18700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228600" y="0"/>
            <a:ext cx="9601200" cy="1200150"/>
          </a:xfrm>
          <a:prstGeom prst="rect">
            <a:avLst/>
          </a:prstGeom>
        </p:spPr>
        <p:txBody>
          <a:bodyPr>
            <a:spAutoFit/>
          </a:bodyPr>
          <a:lstStyle/>
          <a:p>
            <a:pPr eaLnBrk="0" hangingPunct="0">
              <a:defRPr/>
            </a:pPr>
            <a:r>
              <a:rPr lang="en-US" sz="2400" kern="0" dirty="0">
                <a:solidFill>
                  <a:srgbClr val="000000"/>
                </a:solidFill>
                <a:latin typeface="Times New Roman" pitchFamily="18" charset="0"/>
                <a:cs typeface="Times New Roman" pitchFamily="18" charset="0"/>
              </a:rPr>
              <a:t>  </a:t>
            </a:r>
            <a:endParaRPr lang="en-US" sz="2400" b="1" kern="0" dirty="0">
              <a:solidFill>
                <a:srgbClr val="000000"/>
              </a:solidFill>
              <a:latin typeface="Times New Roman" pitchFamily="18" charset="0"/>
              <a:cs typeface="Times New Roman" pitchFamily="18" charset="0"/>
            </a:endParaRPr>
          </a:p>
          <a:p>
            <a:pPr algn="ctr" eaLnBrk="0" hangingPunct="0">
              <a:defRPr/>
            </a:pPr>
            <a:r>
              <a:rPr lang="en-US" sz="2400" b="1" kern="0" dirty="0">
                <a:solidFill>
                  <a:srgbClr val="000000"/>
                </a:solidFill>
                <a:latin typeface="Times New Roman" pitchFamily="18" charset="0"/>
                <a:cs typeface="Times New Roman" pitchFamily="18" charset="0"/>
              </a:rPr>
              <a:t> </a:t>
            </a:r>
            <a:r>
              <a:rPr lang="en-US" sz="2400" b="1" kern="0" dirty="0" err="1">
                <a:solidFill>
                  <a:srgbClr val="000000"/>
                </a:solidFill>
                <a:latin typeface="Times New Roman" pitchFamily="18" charset="0"/>
                <a:cs typeface="Times New Roman" pitchFamily="18" charset="0"/>
              </a:rPr>
              <a:t>Bài</a:t>
            </a:r>
            <a:r>
              <a:rPr lang="en-US" sz="2400" b="1" kern="0" dirty="0">
                <a:solidFill>
                  <a:srgbClr val="000000"/>
                </a:solidFill>
                <a:latin typeface="Times New Roman" pitchFamily="18" charset="0"/>
                <a:cs typeface="Times New Roman" pitchFamily="18" charset="0"/>
              </a:rPr>
              <a:t> 2</a:t>
            </a:r>
            <a:r>
              <a:rPr lang="vi-VN" sz="2400" b="1" kern="0" dirty="0">
                <a:solidFill>
                  <a:srgbClr val="000000"/>
                </a:solidFill>
                <a:latin typeface="Times New Roman" pitchFamily="18" charset="0"/>
                <a:cs typeface="Times New Roman" pitchFamily="18" charset="0"/>
              </a:rPr>
              <a:t>: </a:t>
            </a:r>
            <a:r>
              <a:rPr lang="en-US" sz="2400" b="1" kern="0" dirty="0">
                <a:solidFill>
                  <a:srgbClr val="FF0000"/>
                </a:solidFill>
                <a:latin typeface="Times New Roman" pitchFamily="18" charset="0"/>
                <a:cs typeface="Times New Roman" pitchFamily="18" charset="0"/>
              </a:rPr>
              <a:t>MỘT SỐ BÀI TOÁN VỀ ĐẠI LƯỢNG TỈ LỆ THUẬN</a:t>
            </a:r>
          </a:p>
          <a:p>
            <a:pPr algn="ctr" eaLnBrk="0" hangingPunct="0">
              <a:defRPr/>
            </a:pPr>
            <a:r>
              <a:rPr lang="en-US" sz="2400" b="1" kern="0" dirty="0">
                <a:solidFill>
                  <a:srgbClr val="FF0000"/>
                </a:solidFill>
                <a:latin typeface="Times New Roman" pitchFamily="18" charset="0"/>
                <a:cs typeface="Times New Roman" pitchFamily="18" charset="0"/>
              </a:rPr>
              <a:t> </a:t>
            </a:r>
            <a:endParaRPr lang="en-US" sz="2400" b="1" kern="0"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wipe(down)">
                                      <p:cBhvr>
                                        <p:cTn id="10" dur="500"/>
                                        <p:tgtEl>
                                          <p:spTgt spid="10">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wipe(down)">
                                      <p:cBhvr>
                                        <p:cTn id="23" dur="500"/>
                                        <p:tgtEl>
                                          <p:spTgt spid="6">
                                            <p:txEl>
                                              <p:pRg st="0" end="0"/>
                                            </p:txEl>
                                          </p:spTgt>
                                        </p:tgtEl>
                                      </p:cBhvr>
                                    </p:animEffect>
                                  </p:childTnLst>
                                </p:cTn>
                              </p:par>
                              <p:par>
                                <p:cTn id="24" presetID="3" presetClass="exit" presetSubtype="10" fill="hold" nodeType="withEffect">
                                  <p:stCondLst>
                                    <p:cond delay="0"/>
                                  </p:stCondLst>
                                  <p:childTnLst>
                                    <p:animEffect transition="out" filter="blinds(horizontal)">
                                      <p:cBhvr>
                                        <p:cTn id="25" dur="500"/>
                                        <p:tgtEl>
                                          <p:spTgt spid="4"/>
                                        </p:tgtEl>
                                      </p:cBhvr>
                                    </p:animEffect>
                                    <p:set>
                                      <p:cBhvr>
                                        <p:cTn id="26" dur="1" fill="hold">
                                          <p:stCondLst>
                                            <p:cond delay="499"/>
                                          </p:stCondLst>
                                        </p:cTn>
                                        <p:tgtEl>
                                          <p:spTgt spid="4"/>
                                        </p:tgtEl>
                                        <p:attrNameLst>
                                          <p:attrName>style.visibility</p:attrName>
                                        </p:attrNameLst>
                                      </p:cBhvr>
                                      <p:to>
                                        <p:strVal val="hidden"/>
                                      </p:to>
                                    </p:set>
                                  </p:childTnLst>
                                </p:cTn>
                              </p:par>
                              <p:par>
                                <p:cTn id="27" presetID="3" presetClass="exit" presetSubtype="10" fill="hold" grpId="1" nodeType="withEffect">
                                  <p:stCondLst>
                                    <p:cond delay="0"/>
                                  </p:stCondLst>
                                  <p:childTnLst>
                                    <p:animEffect transition="out" filter="blinds(horizontal)">
                                      <p:cBhvr>
                                        <p:cTn id="28" dur="500"/>
                                        <p:tgtEl>
                                          <p:spTgt spid="5"/>
                                        </p:tgtEl>
                                      </p:cBhvr>
                                    </p:animEffect>
                                    <p:set>
                                      <p:cBhvr>
                                        <p:cTn id="29" dur="1" fill="hold">
                                          <p:stCondLst>
                                            <p:cond delay="499"/>
                                          </p:stCondLst>
                                        </p:cTn>
                                        <p:tgtEl>
                                          <p:spTgt spid="5"/>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wipe(down)">
                                      <p:cBhvr>
                                        <p:cTn id="34" dur="500"/>
                                        <p:tgtEl>
                                          <p:spTgt spid="7">
                                            <p:txEl>
                                              <p:pRg st="0" end="0"/>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animEffect transition="in" filter="wipe(down)">
                                      <p:cBhvr>
                                        <p:cTn id="39" dur="500"/>
                                        <p:tgtEl>
                                          <p:spTgt spid="8">
                                            <p:txEl>
                                              <p:pRg st="0" end="0"/>
                                            </p:txEl>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8">
                                            <p:txEl>
                                              <p:pRg st="1" end="1"/>
                                            </p:txEl>
                                          </p:spTgt>
                                        </p:tgtEl>
                                        <p:attrNameLst>
                                          <p:attrName>style.visibility</p:attrName>
                                        </p:attrNameLst>
                                      </p:cBhvr>
                                      <p:to>
                                        <p:strVal val="visible"/>
                                      </p:to>
                                    </p:set>
                                    <p:animEffect transition="in" filter="wipe(down)">
                                      <p:cBhvr>
                                        <p:cTn id="42" dur="500"/>
                                        <p:tgtEl>
                                          <p:spTgt spid="8">
                                            <p:txEl>
                                              <p:pRg st="1" end="1"/>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9">
                                            <p:txEl>
                                              <p:pRg st="0" end="0"/>
                                            </p:txEl>
                                          </p:spTgt>
                                        </p:tgtEl>
                                        <p:attrNameLst>
                                          <p:attrName>style.visibility</p:attrName>
                                        </p:attrNameLst>
                                      </p:cBhvr>
                                      <p:to>
                                        <p:strVal val="visible"/>
                                      </p:to>
                                    </p:set>
                                    <p:animEffect transition="in" filter="wipe(down)">
                                      <p:cBhvr>
                                        <p:cTn id="4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build="p"/>
      <p:bldP spid="7" grpId="0" build="p"/>
      <p:bldP spid="8" grpId="0" build="p"/>
      <p:bldP spid="9" grpId="0" build="p"/>
      <p:bldP spid="1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descr="dddfddd.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291" name="Object 2"/>
          <p:cNvGraphicFramePr>
            <a:graphicFrameLocks noChangeAspect="1"/>
          </p:cNvGraphicFramePr>
          <p:nvPr/>
        </p:nvGraphicFramePr>
        <p:xfrm>
          <a:off x="304800" y="228600"/>
          <a:ext cx="838200" cy="698500"/>
        </p:xfrm>
        <a:graphic>
          <a:graphicData uri="http://schemas.openxmlformats.org/presentationml/2006/ole">
            <mc:AlternateContent xmlns:mc="http://schemas.openxmlformats.org/markup-compatibility/2006">
              <mc:Choice xmlns:v="urn:schemas-microsoft-com:vml" Requires="v">
                <p:oleObj spid="_x0000_s12305" name="Equation" r:id="rId4" imgW="241195" imgH="241195" progId="Equation.DSMT4">
                  <p:embed/>
                </p:oleObj>
              </mc:Choice>
              <mc:Fallback>
                <p:oleObj name="Equation" r:id="rId4" imgW="241195" imgH="241195"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28600"/>
                        <a:ext cx="8382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292" name="Rectangle 3"/>
          <p:cNvSpPr txBox="1">
            <a:spLocks noChangeArrowheads="1"/>
          </p:cNvSpPr>
          <p:nvPr/>
        </p:nvSpPr>
        <p:spPr bwMode="auto">
          <a:xfrm>
            <a:off x="1219200" y="22098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sz="2200" b="1" i="1" u="sng">
              <a:solidFill>
                <a:srgbClr val="CC3300"/>
              </a:solidFill>
              <a:latin typeface="Times New Roman" pitchFamily="18" charset="0"/>
            </a:endParaRPr>
          </a:p>
          <a:p>
            <a:pPr eaLnBrk="1" hangingPunct="1"/>
            <a:r>
              <a:rPr lang="en-US"/>
              <a:t> </a:t>
            </a:r>
            <a:endParaRPr lang="en-US" sz="2000" b="1" i="1">
              <a:solidFill>
                <a:srgbClr val="000099"/>
              </a:solidFill>
              <a:latin typeface="Times New Roman" pitchFamily="18" charset="0"/>
            </a:endParaRPr>
          </a:p>
          <a:p>
            <a:pPr eaLnBrk="1" hangingPunct="1"/>
            <a:r>
              <a:rPr lang="en-US" sz="2000" b="1" i="1">
                <a:solidFill>
                  <a:srgbClr val="000099"/>
                </a:solidFill>
                <a:latin typeface="Times New Roman" pitchFamily="18" charset="0"/>
              </a:rPr>
              <a:t> </a:t>
            </a:r>
          </a:p>
        </p:txBody>
      </p:sp>
      <p:sp>
        <p:nvSpPr>
          <p:cNvPr id="3079" name="Rectangle 63"/>
          <p:cNvSpPr>
            <a:spLocks noChangeArrowheads="1"/>
          </p:cNvSpPr>
          <p:nvPr/>
        </p:nvSpPr>
        <p:spPr bwMode="auto">
          <a:xfrm>
            <a:off x="0" y="1905000"/>
            <a:ext cx="2590800" cy="2640013"/>
          </a:xfrm>
          <a:prstGeom prst="rect">
            <a:avLst/>
          </a:prstGeom>
          <a:noFill/>
          <a:ln w="9525">
            <a:noFill/>
            <a:miter lim="800000"/>
            <a:headEnd/>
            <a:tailEnd/>
          </a:ln>
        </p:spPr>
        <p:txBody>
          <a:bodyPr>
            <a:spAutoFit/>
          </a:bodyPr>
          <a:lstStyle/>
          <a:p>
            <a:pPr>
              <a:defRPr/>
            </a:pPr>
            <a:r>
              <a:rPr lang="en-US" sz="2400" b="1" i="1" u="sng" dirty="0" err="1">
                <a:solidFill>
                  <a:srgbClr val="CC3300"/>
                </a:solidFill>
                <a:latin typeface="Times New Roman" pitchFamily="18" charset="0"/>
                <a:cs typeface="Times New Roman" pitchFamily="18" charset="0"/>
              </a:rPr>
              <a:t>Tóm</a:t>
            </a:r>
            <a:r>
              <a:rPr lang="en-US" sz="2400" b="1" i="1" u="sng" dirty="0">
                <a:solidFill>
                  <a:srgbClr val="CC3300"/>
                </a:solidFill>
                <a:latin typeface="Times New Roman" pitchFamily="18" charset="0"/>
                <a:cs typeface="Times New Roman" pitchFamily="18" charset="0"/>
              </a:rPr>
              <a:t> </a:t>
            </a:r>
            <a:r>
              <a:rPr lang="en-US" sz="2400" b="1" i="1" u="sng" dirty="0" err="1">
                <a:solidFill>
                  <a:srgbClr val="CC3300"/>
                </a:solidFill>
                <a:latin typeface="Times New Roman" pitchFamily="18" charset="0"/>
                <a:cs typeface="Times New Roman" pitchFamily="18" charset="0"/>
              </a:rPr>
              <a:t>tắt</a:t>
            </a:r>
            <a:r>
              <a:rPr lang="en-US" sz="2400" b="1" i="1" u="sng" dirty="0">
                <a:solidFill>
                  <a:srgbClr val="CC3300"/>
                </a:solidFill>
                <a:latin typeface="Times New Roman" pitchFamily="18" charset="0"/>
                <a:cs typeface="Times New Roman" pitchFamily="18" charset="0"/>
              </a:rPr>
              <a:t>:</a:t>
            </a:r>
            <a:endParaRPr lang="vi-VN" sz="2400" b="1" i="1" u="sng" dirty="0">
              <a:solidFill>
                <a:srgbClr val="CC3300"/>
              </a:solidFill>
              <a:latin typeface="Times New Roman" pitchFamily="18" charset="0"/>
              <a:cs typeface="Times New Roman" pitchFamily="18" charset="0"/>
            </a:endParaRPr>
          </a:p>
          <a:p>
            <a:pPr>
              <a:defRPr/>
            </a:pPr>
            <a:r>
              <a:rPr lang="en-US" altLang="en-US" sz="2400" dirty="0">
                <a:solidFill>
                  <a:schemeClr val="accent6">
                    <a:lumMod val="50000"/>
                  </a:schemeClr>
                </a:solidFill>
                <a:latin typeface="Times New Roman" pitchFamily="18" charset="0"/>
              </a:rPr>
              <a:t>V1 = 10 cm3 ; </a:t>
            </a:r>
          </a:p>
          <a:p>
            <a:pPr>
              <a:defRPr/>
            </a:pPr>
            <a:r>
              <a:rPr lang="en-US" altLang="en-US" sz="2400" dirty="0">
                <a:solidFill>
                  <a:schemeClr val="accent6">
                    <a:lumMod val="50000"/>
                  </a:schemeClr>
                </a:solidFill>
                <a:latin typeface="Times New Roman" pitchFamily="18" charset="0"/>
              </a:rPr>
              <a:t>V2 = 15 cm3</a:t>
            </a:r>
            <a:endParaRPr lang="en-US" sz="2400" dirty="0">
              <a:solidFill>
                <a:schemeClr val="accent6">
                  <a:lumMod val="50000"/>
                </a:schemeClr>
              </a:solidFill>
              <a:latin typeface="Times New Roman" pitchFamily="18" charset="0"/>
            </a:endParaRPr>
          </a:p>
          <a:p>
            <a:pPr>
              <a:defRPr/>
            </a:pPr>
            <a:r>
              <a:rPr lang="en-US" altLang="en-US" sz="2400" dirty="0">
                <a:solidFill>
                  <a:schemeClr val="accent6">
                    <a:lumMod val="50000"/>
                  </a:schemeClr>
                </a:solidFill>
                <a:latin typeface="Times New Roman" pitchFamily="18" charset="0"/>
              </a:rPr>
              <a:t>m1+m2= 222,5g </a:t>
            </a:r>
          </a:p>
          <a:p>
            <a:pPr>
              <a:defRPr/>
            </a:pPr>
            <a:r>
              <a:rPr lang="en-US" altLang="en-US" sz="2400" dirty="0">
                <a:solidFill>
                  <a:schemeClr val="accent6">
                    <a:lumMod val="50000"/>
                  </a:schemeClr>
                </a:solidFill>
                <a:latin typeface="Times New Roman" pitchFamily="18" charset="0"/>
              </a:rPr>
              <a:t> m1 = ?  </a:t>
            </a:r>
          </a:p>
          <a:p>
            <a:pPr>
              <a:defRPr/>
            </a:pPr>
            <a:r>
              <a:rPr lang="en-US" altLang="en-US" sz="2400" dirty="0">
                <a:solidFill>
                  <a:schemeClr val="accent6">
                    <a:lumMod val="50000"/>
                  </a:schemeClr>
                </a:solidFill>
                <a:latin typeface="Times New Roman" pitchFamily="18" charset="0"/>
              </a:rPr>
              <a:t>m2  = ? </a:t>
            </a:r>
          </a:p>
          <a:p>
            <a:pPr eaLnBrk="0" hangingPunct="0">
              <a:spcBef>
                <a:spcPct val="20000"/>
              </a:spcBef>
              <a:defRPr/>
            </a:pPr>
            <a:endParaRPr lang="vi-VN" b="1" i="1" dirty="0">
              <a:solidFill>
                <a:srgbClr val="000099"/>
              </a:solidFill>
              <a:latin typeface="Times New Roman" pitchFamily="18" charset="0"/>
            </a:endParaRPr>
          </a:p>
        </p:txBody>
      </p:sp>
      <p:sp>
        <p:nvSpPr>
          <p:cNvPr id="4104" name="Rectangle 3"/>
          <p:cNvSpPr txBox="1">
            <a:spLocks noChangeArrowheads="1"/>
          </p:cNvSpPr>
          <p:nvPr/>
        </p:nvSpPr>
        <p:spPr bwMode="auto">
          <a:xfrm>
            <a:off x="990600" y="228600"/>
            <a:ext cx="8458200" cy="914400"/>
          </a:xfrm>
          <a:prstGeom prst="rect">
            <a:avLst/>
          </a:prstGeom>
          <a:noFill/>
          <a:ln w="9525">
            <a:noFill/>
            <a:miter lim="800000"/>
            <a:headEnd/>
            <a:tailEnd/>
          </a:ln>
        </p:spPr>
        <p:txBody>
          <a:bodyPr/>
          <a:lstStyle/>
          <a:p>
            <a:pPr marL="342900" indent="-342900">
              <a:spcBef>
                <a:spcPct val="50000"/>
              </a:spcBef>
              <a:defRPr/>
            </a:pPr>
            <a:r>
              <a:rPr lang="en-US" sz="2800" dirty="0" err="1">
                <a:solidFill>
                  <a:schemeClr val="accent6">
                    <a:lumMod val="50000"/>
                  </a:schemeClr>
                </a:solidFill>
                <a:latin typeface="Times New Roman" pitchFamily="18" charset="0"/>
              </a:rPr>
              <a:t>Hai</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thanh</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kim</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loại</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đồng</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chất</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có</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thể</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tích</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là</a:t>
            </a:r>
            <a:r>
              <a:rPr lang="en-US" sz="2800" dirty="0">
                <a:solidFill>
                  <a:schemeClr val="accent6">
                    <a:lumMod val="50000"/>
                  </a:schemeClr>
                </a:solidFill>
                <a:latin typeface="Times New Roman" pitchFamily="18" charset="0"/>
              </a:rPr>
              <a:t> 10cm3 </a:t>
            </a:r>
            <a:r>
              <a:rPr lang="en-US" sz="2800" dirty="0" err="1">
                <a:solidFill>
                  <a:schemeClr val="accent6">
                    <a:lumMod val="50000"/>
                  </a:schemeClr>
                </a:solidFill>
                <a:latin typeface="Times New Roman" pitchFamily="18" charset="0"/>
              </a:rPr>
              <a:t>và</a:t>
            </a:r>
            <a:r>
              <a:rPr lang="en-US" sz="2800" dirty="0">
                <a:solidFill>
                  <a:schemeClr val="accent6">
                    <a:lumMod val="50000"/>
                  </a:schemeClr>
                </a:solidFill>
                <a:latin typeface="Times New Roman" pitchFamily="18" charset="0"/>
              </a:rPr>
              <a:t> 15cm3. </a:t>
            </a:r>
            <a:r>
              <a:rPr lang="en-US" sz="2800" dirty="0" err="1">
                <a:solidFill>
                  <a:schemeClr val="accent6">
                    <a:lumMod val="50000"/>
                  </a:schemeClr>
                </a:solidFill>
                <a:latin typeface="Times New Roman" pitchFamily="18" charset="0"/>
              </a:rPr>
              <a:t>Hỏi</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mỗi</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thanh</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nặng</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bao</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nhiêu</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gam</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Biết</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rằng</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khối</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lượng</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của</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cả</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hai</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thanh</a:t>
            </a:r>
            <a:r>
              <a:rPr lang="en-US" sz="2800" dirty="0">
                <a:solidFill>
                  <a:schemeClr val="accent6">
                    <a:lumMod val="50000"/>
                  </a:schemeClr>
                </a:solidFill>
                <a:latin typeface="Times New Roman" pitchFamily="18" charset="0"/>
              </a:rPr>
              <a:t> </a:t>
            </a:r>
            <a:r>
              <a:rPr lang="en-US" sz="2800" dirty="0" err="1">
                <a:solidFill>
                  <a:schemeClr val="accent6">
                    <a:lumMod val="50000"/>
                  </a:schemeClr>
                </a:solidFill>
                <a:latin typeface="Times New Roman" pitchFamily="18" charset="0"/>
              </a:rPr>
              <a:t>là</a:t>
            </a:r>
            <a:r>
              <a:rPr lang="en-US" sz="2800" dirty="0">
                <a:solidFill>
                  <a:schemeClr val="accent6">
                    <a:lumMod val="50000"/>
                  </a:schemeClr>
                </a:solidFill>
                <a:latin typeface="Times New Roman" pitchFamily="18" charset="0"/>
              </a:rPr>
              <a:t> 222,5g</a:t>
            </a:r>
          </a:p>
          <a:p>
            <a:pPr marL="342900" indent="-342900">
              <a:spcBef>
                <a:spcPct val="50000"/>
              </a:spcBef>
              <a:defRPr/>
            </a:pPr>
            <a:endParaRPr lang="en-US" sz="2000" b="1" i="1" dirty="0">
              <a:solidFill>
                <a:srgbClr val="000099"/>
              </a:solidFill>
              <a:latin typeface="Times New Roman" pitchFamily="18" charset="0"/>
            </a:endParaRPr>
          </a:p>
        </p:txBody>
      </p:sp>
      <p:sp>
        <p:nvSpPr>
          <p:cNvPr id="14" name="TextBox 13"/>
          <p:cNvSpPr txBox="1">
            <a:spLocks noChangeArrowheads="1"/>
          </p:cNvSpPr>
          <p:nvPr/>
        </p:nvSpPr>
        <p:spPr bwMode="auto">
          <a:xfrm>
            <a:off x="5181600" y="15240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vi-VN"/>
              <a:t>Giải</a:t>
            </a:r>
            <a:endParaRPr lang="en-US"/>
          </a:p>
        </p:txBody>
      </p:sp>
      <p:cxnSp>
        <p:nvCxnSpPr>
          <p:cNvPr id="16" name="Straight Connector 15"/>
          <p:cNvCxnSpPr/>
          <p:nvPr/>
        </p:nvCxnSpPr>
        <p:spPr>
          <a:xfrm rot="5400000">
            <a:off x="229394" y="4114006"/>
            <a:ext cx="3810000" cy="1588"/>
          </a:xfrm>
          <a:prstGeom prst="line">
            <a:avLst/>
          </a:prstGeom>
        </p:spPr>
        <p:style>
          <a:lnRef idx="1">
            <a:schemeClr val="accent2"/>
          </a:lnRef>
          <a:fillRef idx="0">
            <a:schemeClr val="accent2"/>
          </a:fillRef>
          <a:effectRef idx="0">
            <a:schemeClr val="accent2"/>
          </a:effectRef>
          <a:fontRef idx="minor">
            <a:schemeClr val="tx1"/>
          </a:fontRef>
        </p:style>
      </p:cxnSp>
      <p:sp>
        <p:nvSpPr>
          <p:cNvPr id="17" name="TextBox 16"/>
          <p:cNvSpPr txBox="1">
            <a:spLocks noChangeArrowheads="1"/>
          </p:cNvSpPr>
          <p:nvPr/>
        </p:nvSpPr>
        <p:spPr bwMode="auto">
          <a:xfrm>
            <a:off x="2057400" y="1905000"/>
            <a:ext cx="73263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0000"/>
                </a:solidFill>
                <a:latin typeface="Times New Roman" pitchFamily="18" charset="0"/>
              </a:rPr>
              <a:t>Gọi khối lượng hai thanh đồng chất lần lượt là </a:t>
            </a:r>
          </a:p>
          <a:p>
            <a:pPr eaLnBrk="1" hangingPunct="1"/>
            <a:r>
              <a:rPr lang="en-US" sz="2400">
                <a:solidFill>
                  <a:srgbClr val="000000"/>
                </a:solidFill>
                <a:latin typeface="Times New Roman" pitchFamily="18" charset="0"/>
              </a:rPr>
              <a:t>m1; m2(g) và thể tích hai thanh lần lượt là V1,V2 (cm</a:t>
            </a:r>
            <a:r>
              <a:rPr lang="en-US" sz="2400" baseline="30000">
                <a:solidFill>
                  <a:srgbClr val="000000"/>
                </a:solidFill>
                <a:latin typeface="Times New Roman" pitchFamily="18" charset="0"/>
              </a:rPr>
              <a:t>3</a:t>
            </a:r>
            <a:r>
              <a:rPr lang="en-US" sz="2400">
                <a:solidFill>
                  <a:srgbClr val="000000"/>
                </a:solidFill>
                <a:latin typeface="Times New Roman" pitchFamily="18" charset="0"/>
              </a:rPr>
              <a:t> </a:t>
            </a:r>
            <a:r>
              <a:rPr lang="en-US" sz="2400" b="1" i="1">
                <a:solidFill>
                  <a:srgbClr val="000099"/>
                </a:solidFill>
                <a:latin typeface="Times New Roman" pitchFamily="18" charset="0"/>
              </a:rPr>
              <a:t>)</a:t>
            </a:r>
            <a:endParaRPr lang="en-US" sz="2400"/>
          </a:p>
        </p:txBody>
      </p:sp>
      <p:sp>
        <p:nvSpPr>
          <p:cNvPr id="20" name="TextBox 19"/>
          <p:cNvSpPr txBox="1">
            <a:spLocks noChangeArrowheads="1"/>
          </p:cNvSpPr>
          <p:nvPr/>
        </p:nvSpPr>
        <p:spPr bwMode="auto">
          <a:xfrm>
            <a:off x="2179638" y="2819400"/>
            <a:ext cx="67135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i="1">
                <a:solidFill>
                  <a:srgbClr val="000000"/>
                </a:solidFill>
                <a:latin typeface="Times New Roman" pitchFamily="18" charset="0"/>
              </a:rPr>
              <a:t> </a:t>
            </a:r>
            <a:r>
              <a:rPr lang="en-US" sz="2400">
                <a:solidFill>
                  <a:srgbClr val="000000"/>
                </a:solidFill>
                <a:latin typeface="Times New Roman" pitchFamily="18" charset="0"/>
              </a:rPr>
              <a:t>Vì khối lượng và thể tích là hai đại lượng tỉ lệ thuận </a:t>
            </a:r>
          </a:p>
          <a:p>
            <a:pPr eaLnBrk="1" hangingPunct="1">
              <a:spcBef>
                <a:spcPct val="50000"/>
              </a:spcBef>
            </a:pPr>
            <a:r>
              <a:rPr lang="en-US" sz="2400">
                <a:solidFill>
                  <a:srgbClr val="000000"/>
                </a:solidFill>
                <a:latin typeface="Times New Roman" pitchFamily="18" charset="0"/>
              </a:rPr>
              <a:t>nên ta có:</a:t>
            </a:r>
          </a:p>
        </p:txBody>
      </p:sp>
      <p:sp>
        <p:nvSpPr>
          <p:cNvPr id="21" name="TextBox 20"/>
          <p:cNvSpPr txBox="1">
            <a:spLocks noChangeArrowheads="1"/>
          </p:cNvSpPr>
          <p:nvPr/>
        </p:nvSpPr>
        <p:spPr bwMode="auto">
          <a:xfrm>
            <a:off x="2286000" y="3886200"/>
            <a:ext cx="66294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b="1" i="1">
                <a:solidFill>
                  <a:srgbClr val="000099"/>
                </a:solidFill>
                <a:latin typeface="Times New Roman" pitchFamily="18" charset="0"/>
              </a:rPr>
              <a:t>  </a:t>
            </a:r>
            <a:r>
              <a:rPr lang="en-US" altLang="en-US" sz="2400" i="1">
                <a:solidFill>
                  <a:srgbClr val="000000"/>
                </a:solidFill>
                <a:latin typeface="Times New Roman" pitchFamily="18" charset="0"/>
              </a:rPr>
              <a:t>và  m1+m2= 222,5 g</a:t>
            </a:r>
          </a:p>
          <a:p>
            <a:pPr eaLnBrk="1" hangingPunct="1">
              <a:spcBef>
                <a:spcPct val="50000"/>
              </a:spcBef>
            </a:pPr>
            <a:r>
              <a:rPr lang="en-US">
                <a:solidFill>
                  <a:srgbClr val="000000"/>
                </a:solidFill>
                <a:latin typeface="Times New Roman" pitchFamily="18" charset="0"/>
              </a:rPr>
              <a:t> </a:t>
            </a:r>
            <a:endParaRPr lang="en-US" i="1">
              <a:solidFill>
                <a:srgbClr val="000000"/>
              </a:solidFill>
              <a:latin typeface="Times New Roman" pitchFamily="18" charset="0"/>
            </a:endParaRPr>
          </a:p>
        </p:txBody>
      </p:sp>
      <p:sp>
        <p:nvSpPr>
          <p:cNvPr id="22" name="TextBox 21"/>
          <p:cNvSpPr txBox="1">
            <a:spLocks noChangeArrowheads="1"/>
          </p:cNvSpPr>
          <p:nvPr/>
        </p:nvSpPr>
        <p:spPr bwMode="auto">
          <a:xfrm>
            <a:off x="2362200" y="4267200"/>
            <a:ext cx="640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rgbClr val="000000"/>
                </a:solidFill>
                <a:latin typeface="Times New Roman" pitchFamily="18" charset="0"/>
              </a:rPr>
              <a:t>Áp dụng tính chất của dãy tỉ số bằng nhau ta có</a:t>
            </a:r>
            <a:r>
              <a:rPr lang="en-US" sz="2400" b="1" i="1">
                <a:solidFill>
                  <a:srgbClr val="000000"/>
                </a:solidFill>
                <a:latin typeface="Times New Roman" pitchFamily="18" charset="0"/>
              </a:rPr>
              <a:t>:</a:t>
            </a:r>
          </a:p>
        </p:txBody>
      </p:sp>
      <p:sp>
        <p:nvSpPr>
          <p:cNvPr id="23" name="TextBox 22"/>
          <p:cNvSpPr txBox="1">
            <a:spLocks noChangeArrowheads="1"/>
          </p:cNvSpPr>
          <p:nvPr/>
        </p:nvSpPr>
        <p:spPr bwMode="auto">
          <a:xfrm>
            <a:off x="2743200" y="5334000"/>
            <a:ext cx="5867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rgbClr val="000000"/>
                </a:solidFill>
                <a:latin typeface="Times New Roman" pitchFamily="18" charset="0"/>
                <a:cs typeface="Times New Roman" pitchFamily="18" charset="0"/>
              </a:rPr>
              <a:t>Suy ra : m1 = 10 . 8,9 = 89 g</a:t>
            </a:r>
            <a:endParaRPr lang="en-US" sz="2400">
              <a:solidFill>
                <a:srgbClr val="000000"/>
              </a:solidFill>
              <a:latin typeface="Times New Roman" pitchFamily="18" charset="0"/>
            </a:endParaRPr>
          </a:p>
          <a:p>
            <a:r>
              <a:rPr lang="en-US" sz="2400">
                <a:solidFill>
                  <a:srgbClr val="000000"/>
                </a:solidFill>
                <a:latin typeface="Times New Roman" pitchFamily="18" charset="0"/>
                <a:cs typeface="Times New Roman" pitchFamily="18" charset="0"/>
              </a:rPr>
              <a:t>               m2 = 15 . 8,9 =133,5 g</a:t>
            </a:r>
          </a:p>
        </p:txBody>
      </p:sp>
      <p:sp>
        <p:nvSpPr>
          <p:cNvPr id="24" name="TextBox 23"/>
          <p:cNvSpPr txBox="1">
            <a:spLocks noChangeArrowheads="1"/>
          </p:cNvSpPr>
          <p:nvPr/>
        </p:nvSpPr>
        <p:spPr bwMode="auto">
          <a:xfrm>
            <a:off x="2362200" y="6027738"/>
            <a:ext cx="6781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rgbClr val="000000"/>
                </a:solidFill>
                <a:latin typeface="Times New Roman" pitchFamily="18" charset="0"/>
              </a:rPr>
              <a:t>Vậy hai thanh kim lọai đồng chất</a:t>
            </a:r>
            <a:r>
              <a:rPr lang="en-US" sz="2400">
                <a:solidFill>
                  <a:srgbClr val="000000"/>
                </a:solidFill>
              </a:rPr>
              <a:t> </a:t>
            </a:r>
            <a:r>
              <a:rPr lang="en-US" sz="2400">
                <a:solidFill>
                  <a:srgbClr val="000000"/>
                </a:solidFill>
                <a:latin typeface="Times New Roman" pitchFamily="18" charset="0"/>
              </a:rPr>
              <a:t>có khối lượng là 89g và 133,5g</a:t>
            </a:r>
            <a:endParaRPr lang="vi-VN" sz="2400">
              <a:solidFill>
                <a:srgbClr val="000000"/>
              </a:solidFill>
              <a:latin typeface="Times New Roman" pitchFamily="18" charset="0"/>
            </a:endParaRPr>
          </a:p>
        </p:txBody>
      </p:sp>
      <p:graphicFrame>
        <p:nvGraphicFramePr>
          <p:cNvPr id="3091" name="Object 1"/>
          <p:cNvGraphicFramePr>
            <a:graphicFrameLocks noChangeAspect="1"/>
          </p:cNvGraphicFramePr>
          <p:nvPr/>
        </p:nvGraphicFramePr>
        <p:xfrm>
          <a:off x="3810000" y="3200400"/>
          <a:ext cx="4864100" cy="838200"/>
        </p:xfrm>
        <a:graphic>
          <a:graphicData uri="http://schemas.openxmlformats.org/presentationml/2006/ole">
            <mc:AlternateContent xmlns:mc="http://schemas.openxmlformats.org/markup-compatibility/2006">
              <mc:Choice xmlns:v="urn:schemas-microsoft-com:vml" Requires="v">
                <p:oleObj spid="_x0000_s12306" name="Equation" r:id="rId6" imgW="1968500" imgH="431800" progId="Equation.DSMT4">
                  <p:embed/>
                </p:oleObj>
              </mc:Choice>
              <mc:Fallback>
                <p:oleObj name="Equation" r:id="rId6" imgW="1968500" imgH="431800"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3200400"/>
                        <a:ext cx="48641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92" name="Object 20"/>
          <p:cNvGraphicFramePr>
            <a:graphicFrameLocks noChangeAspect="1"/>
          </p:cNvGraphicFramePr>
          <p:nvPr/>
        </p:nvGraphicFramePr>
        <p:xfrm>
          <a:off x="2830513" y="4608513"/>
          <a:ext cx="5146675" cy="763587"/>
        </p:xfrm>
        <a:graphic>
          <a:graphicData uri="http://schemas.openxmlformats.org/presentationml/2006/ole">
            <mc:AlternateContent xmlns:mc="http://schemas.openxmlformats.org/markup-compatibility/2006">
              <mc:Choice xmlns:v="urn:schemas-microsoft-com:vml" Requires="v">
                <p:oleObj spid="_x0000_s12307" name="Equation" r:id="rId8" imgW="2082800" imgH="393700" progId="Equation.DSMT4">
                  <p:embed/>
                </p:oleObj>
              </mc:Choice>
              <mc:Fallback>
                <p:oleObj name="Equation" r:id="rId8" imgW="2082800" imgH="393700" progId="Equation.DSMT4">
                  <p:embed/>
                  <p:pic>
                    <p:nvPicPr>
                      <p:cNvPr id="0" name="Object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30513" y="4608513"/>
                        <a:ext cx="5146675"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79"/>
                                        </p:tgtEl>
                                        <p:attrNameLst>
                                          <p:attrName>style.visibility</p:attrName>
                                        </p:attrNameLst>
                                      </p:cBhvr>
                                      <p:to>
                                        <p:strVal val="visible"/>
                                      </p:to>
                                    </p:set>
                                    <p:animEffect transition="in" filter="circle(in)">
                                      <p:cBhvr>
                                        <p:cTn id="7" dur="2000"/>
                                        <p:tgtEl>
                                          <p:spTgt spid="30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500"/>
                                        <p:tgtEl>
                                          <p:spTgt spid="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3091"/>
                                        </p:tgtEl>
                                        <p:attrNameLst>
                                          <p:attrName>style.visibility</p:attrName>
                                        </p:attrNameLst>
                                      </p:cBhvr>
                                      <p:to>
                                        <p:strVal val="visible"/>
                                      </p:to>
                                    </p:set>
                                    <p:animEffect transition="in" filter="circle(in)">
                                      <p:cBhvr>
                                        <p:cTn id="22" dur="2000"/>
                                        <p:tgtEl>
                                          <p:spTgt spid="3091"/>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circle(in)">
                                      <p:cBhvr>
                                        <p:cTn id="25" dur="2000"/>
                                        <p:tgtEl>
                                          <p:spTgt spid="17"/>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circle(in)">
                                      <p:cBhvr>
                                        <p:cTn id="28" dur="2000"/>
                                        <p:tgtEl>
                                          <p:spTgt spid="20"/>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circle(in)">
                                      <p:cBhvr>
                                        <p:cTn id="31" dur="2000"/>
                                        <p:tgtEl>
                                          <p:spTgt spid="21"/>
                                        </p:tgtEl>
                                      </p:cBhvr>
                                    </p:animEffect>
                                  </p:childTnLst>
                                </p:cTn>
                              </p:par>
                              <p:par>
                                <p:cTn id="32" presetID="6" presetClass="entr" presetSubtype="16"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circle(in)">
                                      <p:cBhvr>
                                        <p:cTn id="34" dur="2000"/>
                                        <p:tgtEl>
                                          <p:spTgt spid="16"/>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circle(in)">
                                      <p:cBhvr>
                                        <p:cTn id="37" dur="2000"/>
                                        <p:tgtEl>
                                          <p:spTgt spid="22"/>
                                        </p:tgtEl>
                                      </p:cBhvr>
                                    </p:animEffect>
                                  </p:childTnLst>
                                </p:cTn>
                              </p:par>
                              <p:par>
                                <p:cTn id="38" presetID="6" presetClass="entr" presetSubtype="16" fill="hold" nodeType="withEffect">
                                  <p:stCondLst>
                                    <p:cond delay="0"/>
                                  </p:stCondLst>
                                  <p:childTnLst>
                                    <p:set>
                                      <p:cBhvr>
                                        <p:cTn id="39" dur="1" fill="hold">
                                          <p:stCondLst>
                                            <p:cond delay="0"/>
                                          </p:stCondLst>
                                        </p:cTn>
                                        <p:tgtEl>
                                          <p:spTgt spid="3092"/>
                                        </p:tgtEl>
                                        <p:attrNameLst>
                                          <p:attrName>style.visibility</p:attrName>
                                        </p:attrNameLst>
                                      </p:cBhvr>
                                      <p:to>
                                        <p:strVal val="visible"/>
                                      </p:to>
                                    </p:set>
                                    <p:animEffect transition="in" filter="circle(in)">
                                      <p:cBhvr>
                                        <p:cTn id="40" dur="2000"/>
                                        <p:tgtEl>
                                          <p:spTgt spid="3092"/>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circle(in)">
                                      <p:cBhvr>
                                        <p:cTn id="43" dur="2000"/>
                                        <p:tgtEl>
                                          <p:spTgt spid="23"/>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circle(in)">
                                      <p:cBhvr>
                                        <p:cTn id="46"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p:bldP spid="14" grpId="0"/>
      <p:bldP spid="17" grpId="0"/>
      <p:bldP spid="20" grpId="0"/>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descr="dddfddd.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372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4" descr="khgpo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331913"/>
            <a:ext cx="7315200" cy="348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Box 5"/>
          <p:cNvSpPr txBox="1">
            <a:spLocks noChangeArrowheads="1"/>
          </p:cNvSpPr>
          <p:nvPr/>
        </p:nvSpPr>
        <p:spPr bwMode="auto">
          <a:xfrm>
            <a:off x="381000" y="4800600"/>
            <a:ext cx="9144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vi-VN" sz="2800">
                <a:solidFill>
                  <a:schemeClr val="tx2"/>
                </a:solidFill>
              </a:rPr>
              <a:t>Hãy cho biết :</a:t>
            </a:r>
          </a:p>
          <a:p>
            <a:pPr eaLnBrk="1" hangingPunct="1"/>
            <a:r>
              <a:rPr lang="vi-VN" sz="2800">
                <a:solidFill>
                  <a:schemeClr val="tx2"/>
                </a:solidFill>
              </a:rPr>
              <a:t>a/ Để mua 10,5 lít xăng cần phải trả bao nhiêu tiền ?</a:t>
            </a:r>
          </a:p>
          <a:p>
            <a:pPr eaLnBrk="1" hangingPunct="1"/>
            <a:r>
              <a:rPr lang="vi-VN" sz="2800">
                <a:solidFill>
                  <a:schemeClr val="tx2"/>
                </a:solidFill>
              </a:rPr>
              <a:t>b/ Một ô tô sẽ được đổ bao nhiêu lít xăng  nếu trả 783500 đồng ?</a:t>
            </a:r>
          </a:p>
        </p:txBody>
      </p:sp>
      <p:sp>
        <p:nvSpPr>
          <p:cNvPr id="13317" name="TextBox 6"/>
          <p:cNvSpPr txBox="1">
            <a:spLocks noChangeArrowheads="1"/>
          </p:cNvSpPr>
          <p:nvPr/>
        </p:nvSpPr>
        <p:spPr bwMode="auto">
          <a:xfrm>
            <a:off x="609600" y="228600"/>
            <a:ext cx="8915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vi-VN" sz="2800">
                <a:solidFill>
                  <a:srgbClr val="C00000"/>
                </a:solidFill>
              </a:rPr>
              <a:t>+</a:t>
            </a:r>
            <a:r>
              <a:rPr lang="en-US" sz="2800" b="1" i="1" u="sng">
                <a:solidFill>
                  <a:srgbClr val="C00000"/>
                </a:solidFill>
                <a:latin typeface="Times New Roman" pitchFamily="18" charset="0"/>
              </a:rPr>
              <a:t> Câu hỏi 3</a:t>
            </a:r>
            <a:r>
              <a:rPr lang="en-US" sz="2800" b="1" i="1">
                <a:solidFill>
                  <a:srgbClr val="C00000"/>
                </a:solidFill>
                <a:latin typeface="Times New Roman" pitchFamily="18" charset="0"/>
              </a:rPr>
              <a:t>:</a:t>
            </a:r>
            <a:r>
              <a:rPr lang="vi-VN" sz="2800">
                <a:solidFill>
                  <a:srgbClr val="C00000"/>
                </a:solidFill>
              </a:rPr>
              <a:t> </a:t>
            </a:r>
            <a:r>
              <a:rPr lang="vi-VN" sz="2800"/>
              <a:t>Hình vẽ sau mô tả các máy bán xăng (cùng một loại xăng) tại một điểm bán xăng(cây xăng) </a:t>
            </a:r>
            <a:endParaRPr lang="en-US" sz="28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descr="dddfddd.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372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ChangeArrowheads="1"/>
          </p:cNvSpPr>
          <p:nvPr/>
        </p:nvSpPr>
        <p:spPr bwMode="auto">
          <a:xfrm>
            <a:off x="228600" y="381000"/>
            <a:ext cx="8915400" cy="1200150"/>
          </a:xfrm>
          <a:prstGeom prst="rect">
            <a:avLst/>
          </a:prstGeom>
          <a:noFill/>
          <a:ln w="9525">
            <a:noFill/>
            <a:miter lim="800000"/>
            <a:headEnd/>
            <a:tailEnd/>
          </a:ln>
        </p:spPr>
        <p:txBody>
          <a:bodyPr>
            <a:spAutoFit/>
          </a:bodyPr>
          <a:lstStyle/>
          <a:p>
            <a:pPr>
              <a:defRPr/>
            </a:pPr>
            <a:r>
              <a:rPr lang="vi-VN" sz="2400" b="1" dirty="0">
                <a:solidFill>
                  <a:schemeClr val="accent2">
                    <a:lumMod val="75000"/>
                  </a:schemeClr>
                </a:solidFill>
              </a:rPr>
              <a:t>a/ Để mua 10,5 lít xăng cần phải trả bao nhiêu tiền ?</a:t>
            </a:r>
          </a:p>
          <a:p>
            <a:pPr>
              <a:defRPr/>
            </a:pPr>
            <a:r>
              <a:rPr lang="vi-VN" sz="2400" b="1" dirty="0">
                <a:solidFill>
                  <a:schemeClr val="accent2">
                    <a:lumMod val="75000"/>
                  </a:schemeClr>
                </a:solidFill>
              </a:rPr>
              <a:t>b/ Một ô tô sẽ được đổ bao nhiêu lít xăng  nếu trả 783500 đồng ?</a:t>
            </a:r>
          </a:p>
        </p:txBody>
      </p:sp>
      <p:sp>
        <p:nvSpPr>
          <p:cNvPr id="14340" name="TextBox 3"/>
          <p:cNvSpPr txBox="1">
            <a:spLocks noChangeArrowheads="1"/>
          </p:cNvSpPr>
          <p:nvPr/>
        </p:nvSpPr>
        <p:spPr bwMode="auto">
          <a:xfrm>
            <a:off x="3733800" y="1447800"/>
            <a:ext cx="1600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vi-VN" sz="2800" b="1"/>
              <a:t>Giải</a:t>
            </a:r>
            <a:endParaRPr lang="en-US" sz="2800" b="1"/>
          </a:p>
        </p:txBody>
      </p:sp>
      <p:sp>
        <p:nvSpPr>
          <p:cNvPr id="14341" name="TextBox 4"/>
          <p:cNvSpPr txBox="1">
            <a:spLocks noChangeArrowheads="1"/>
          </p:cNvSpPr>
          <p:nvPr/>
        </p:nvSpPr>
        <p:spPr bwMode="auto">
          <a:xfrm>
            <a:off x="381000" y="1981200"/>
            <a:ext cx="9525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vi-VN" sz="2400"/>
              <a:t>a/ Gọi x (đồng ) là số tiền mua 10,5 lít xăng (x≥ 0)</a:t>
            </a:r>
          </a:p>
          <a:p>
            <a:pPr eaLnBrk="1" hangingPunct="1"/>
            <a:r>
              <a:rPr lang="vi-VN" sz="2400"/>
              <a:t>Vì số lít xăng và số tiền phải trả là hai đại lượng tỉ lệ thuận </a:t>
            </a:r>
          </a:p>
          <a:p>
            <a:pPr eaLnBrk="1" hangingPunct="1"/>
            <a:r>
              <a:rPr lang="vi-VN" sz="2400"/>
              <a:t>Áp dụng tính chất hai đại lượng tỉ lệ thuận ta có:</a:t>
            </a:r>
          </a:p>
          <a:p>
            <a:pPr eaLnBrk="1" hangingPunct="1"/>
            <a:r>
              <a:rPr lang="vi-VN" sz="2400"/>
              <a:t> </a:t>
            </a:r>
            <a:endParaRPr lang="en-US" sz="2400"/>
          </a:p>
        </p:txBody>
      </p:sp>
      <p:sp>
        <p:nvSpPr>
          <p:cNvPr id="1434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4343" name="Object 1"/>
          <p:cNvGraphicFramePr>
            <a:graphicFrameLocks noChangeAspect="1"/>
          </p:cNvGraphicFramePr>
          <p:nvPr/>
        </p:nvGraphicFramePr>
        <p:xfrm>
          <a:off x="1676400" y="3276600"/>
          <a:ext cx="4038600" cy="1600200"/>
        </p:xfrm>
        <a:graphic>
          <a:graphicData uri="http://schemas.openxmlformats.org/presentationml/2006/ole">
            <mc:AlternateContent xmlns:mc="http://schemas.openxmlformats.org/markup-compatibility/2006">
              <mc:Choice xmlns:v="urn:schemas-microsoft-com:vml" Requires="v">
                <p:oleObj spid="_x0000_s14346" name="Equation" r:id="rId4" imgW="1752600" imgH="863600" progId="Equation.DSMT4">
                  <p:embed/>
                </p:oleObj>
              </mc:Choice>
              <mc:Fallback>
                <p:oleObj name="Equation" r:id="rId4" imgW="1752600" imgH="8636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3276600"/>
                        <a:ext cx="4038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44" name="TextBox 8"/>
          <p:cNvSpPr txBox="1">
            <a:spLocks noChangeArrowheads="1"/>
          </p:cNvSpPr>
          <p:nvPr/>
        </p:nvSpPr>
        <p:spPr bwMode="auto">
          <a:xfrm>
            <a:off x="457200" y="5410200"/>
            <a:ext cx="8229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vi-VN" sz="2800"/>
              <a:t>b/</a:t>
            </a:r>
            <a:r>
              <a:rPr lang="en-US" sz="2800"/>
              <a:t> Đáp số:</a:t>
            </a:r>
          </a:p>
          <a:p>
            <a:pPr eaLnBrk="1" hangingPunct="1"/>
            <a:r>
              <a:rPr lang="en-US" sz="2800"/>
              <a:t>Nếu trả  783500 đồng thì mua được 50 l xăng </a:t>
            </a:r>
            <a:r>
              <a:rPr lang="vi-VN" sz="2800"/>
              <a:t> </a:t>
            </a:r>
            <a:endParaRPr lang="en-US" sz="2800"/>
          </a:p>
        </p:txBody>
      </p:sp>
      <p:sp>
        <p:nvSpPr>
          <p:cNvPr id="14345" name="TextBox 8"/>
          <p:cNvSpPr txBox="1">
            <a:spLocks noChangeArrowheads="1"/>
          </p:cNvSpPr>
          <p:nvPr/>
        </p:nvSpPr>
        <p:spPr bwMode="auto">
          <a:xfrm>
            <a:off x="533400" y="4800600"/>
            <a:ext cx="822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t>Vậy mua 10,5 lít xăng với số tiền là 164 535 đồng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3073652</TotalTime>
  <Words>1645</Words>
  <Application>Microsoft Office PowerPoint</Application>
  <PresentationFormat>On-screen Show (4:3)</PresentationFormat>
  <Paragraphs>182</Paragraphs>
  <Slides>19</Slides>
  <Notes>0</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3</vt:i4>
      </vt:variant>
      <vt:variant>
        <vt:lpstr>Slide Titles</vt:lpstr>
      </vt:variant>
      <vt:variant>
        <vt:i4>19</vt:i4>
      </vt:variant>
    </vt:vector>
  </HeadingPairs>
  <TitlesOfParts>
    <vt:vector size="30" baseType="lpstr">
      <vt:lpstr>Arial</vt:lpstr>
      <vt:lpstr>Calibri</vt:lpstr>
      <vt:lpstr>Times New Roman</vt:lpstr>
      <vt:lpstr>VNI-Times</vt:lpstr>
      <vt:lpstr>.VnTime</vt:lpstr>
      <vt:lpstr>Default Design</vt:lpstr>
      <vt:lpstr>2_Default Design</vt:lpstr>
      <vt:lpstr>4_Default Design</vt:lpstr>
      <vt:lpstr>MathType 5.0 Equation</vt:lpstr>
      <vt:lpstr>MathType 6.0 Equation</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SỞ GIÁO DỤC VÀ ĐÀO TẠO TỈNH QUẢNG TRỊ TRƯỜNG CĐSP QUẢNG TRỊ</dc:title>
  <dc:creator>ADMIN</dc:creator>
  <cp:lastModifiedBy>pc</cp:lastModifiedBy>
  <cp:revision>300</cp:revision>
  <dcterms:created xsi:type="dcterms:W3CDTF">2016-04-08T12:57:11Z</dcterms:created>
  <dcterms:modified xsi:type="dcterms:W3CDTF">2020-11-28T12:26:08Z</dcterms:modified>
</cp:coreProperties>
</file>