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56" r:id="rId3"/>
    <p:sldId id="372" r:id="rId4"/>
    <p:sldId id="373" r:id="rId5"/>
    <p:sldId id="375" r:id="rId6"/>
    <p:sldId id="357" r:id="rId7"/>
    <p:sldId id="363" r:id="rId8"/>
    <p:sldId id="376" r:id="rId9"/>
    <p:sldId id="377" r:id="rId10"/>
    <p:sldId id="378" r:id="rId11"/>
    <p:sldId id="379" r:id="rId12"/>
    <p:sldId id="380" r:id="rId13"/>
    <p:sldId id="381" r:id="rId14"/>
    <p:sldId id="382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6355" autoAdjust="0"/>
  </p:normalViewPr>
  <p:slideViewPr>
    <p:cSldViewPr>
      <p:cViewPr varScale="1">
        <p:scale>
          <a:sx n="32" d="100"/>
          <a:sy n="32" d="100"/>
        </p:scale>
        <p:origin x="894" y="3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24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3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2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5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3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0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openxmlformats.org/officeDocument/2006/relationships/image" Target="../media/image56.png"/><Relationship Id="rId7" Type="http://schemas.openxmlformats.org/officeDocument/2006/relationships/image" Target="../media/image3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26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500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57.png"/><Relationship Id="rId5" Type="http://schemas.openxmlformats.org/officeDocument/2006/relationships/image" Target="../media/image55.png"/><Relationship Id="rId15" Type="http://schemas.openxmlformats.org/officeDocument/2006/relationships/image" Target="../media/image600.png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Relationship Id="rId1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5.png"/><Relationship Id="rId7" Type="http://schemas.openxmlformats.org/officeDocument/2006/relationships/image" Target="../media/image42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64450" y="3533564"/>
            <a:ext cx="339699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2667" y="4402204"/>
            <a:ext cx="18288000" cy="267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II: HÀM SỐ LŨY THỪA, HÀM SỐ MŨ VÀ HÀM SỐ LOGARIT</a:t>
            </a:r>
            <a:endParaRPr lang="en-US" sz="60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63014" y="1504229"/>
            <a:ext cx="1813892" cy="1967996"/>
            <a:chOff x="12770461" y="687207"/>
            <a:chExt cx="1814128" cy="1968252"/>
          </a:xfrm>
        </p:grpSpPr>
        <p:sp>
          <p:nvSpPr>
            <p:cNvPr id="24" name="TextBox 23"/>
            <p:cNvSpPr txBox="1"/>
            <p:nvPr/>
          </p:nvSpPr>
          <p:spPr>
            <a:xfrm>
              <a:off x="12770461" y="687207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316661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18389" y="1601063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2852138" y="9911776"/>
            <a:ext cx="17088453" cy="907187"/>
            <a:chOff x="7483861" y="7543801"/>
            <a:chExt cx="17012919" cy="90730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1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LOGARIT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6" cy="872847"/>
              <a:chOff x="7483860" y="7543801"/>
              <a:chExt cx="1251656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7" y="7646473"/>
                <a:ext cx="1242139" cy="770175"/>
                <a:chOff x="7493377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7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2852754" y="8599999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4"/>
                <a:ext cx="1371600" cy="776592"/>
                <a:chOff x="7469187" y="7640054"/>
                <a:chExt cx="1371600" cy="776592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4"/>
                  <a:ext cx="450764" cy="754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-68995" y="7091767"/>
            <a:ext cx="24452995" cy="9386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500" dirty="0" err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500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550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Tiết</a:t>
            </a:r>
            <a:r>
              <a:rPr lang="en-US" sz="550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37:</a:t>
            </a:r>
            <a:r>
              <a:rPr lang="en-US" sz="550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50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PHƯƠNG </a:t>
            </a:r>
            <a:r>
              <a:rPr lang="en-US" sz="5500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 MŨ VÀ PHƯƠNG TRÌNH LOGARIT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89824" y="8249014"/>
            <a:ext cx="21884576" cy="52802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32" y="2362201"/>
            <a:ext cx="23391942" cy="4044457"/>
            <a:chOff x="992187" y="2607647"/>
            <a:chExt cx="22353091" cy="404498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607647"/>
              <a:ext cx="3124200" cy="980354"/>
              <a:chOff x="534987" y="1697409"/>
              <a:chExt cx="4197167" cy="1126794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97409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96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một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𝐱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với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𝐛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lớn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4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và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nhỏ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hơn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16 .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𝟐𝐛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bằng 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96747"/>
              </a:xfrm>
              <a:prstGeom prst="rect">
                <a:avLst/>
              </a:prstGeom>
              <a:blipFill rotWithShape="0">
                <a:blip r:embed="rId3"/>
                <a:stretch>
                  <a:fillRect l="-1216" t="-719" b="-18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86666" y="5135013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5135013"/>
                <a:ext cx="4388542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382157" y="5144822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30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157" y="5144822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817081" y="519651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081" y="5196517"/>
                <a:ext cx="402346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0423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649921" y="6317360"/>
            <a:ext cx="23123021" cy="7398640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089262" y="7569117"/>
                <a:ext cx="20751280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PT</m:t>
                      </m:r>
                      <m: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ở 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</m:t>
                      </m:r>
                      <m: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44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⟺</m:t>
                              </m:r>
                              <m:sSup>
                                <m:sSup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+2=(</m:t>
                              </m:r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−2)</m:t>
                              </m:r>
                              <m:func>
                                <m:funcPr>
                                  <m:ctrlPr>
                                    <a:rPr lang="en-US" sz="4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4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vi-VN" sz="44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62" y="7569117"/>
                <a:ext cx="20751280" cy="8624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2819400" y="8855684"/>
                <a:ext cx="18522813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−2)(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−1−</m:t>
                        </m:r>
                        <m:func>
                          <m:func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3)=0</m:t>
                            </m:r>
                          </m:e>
                        </m:func>
                      </m:fName>
                      <m:e>
                        <m:r>
                          <a:rPr lang="en-US" sz="44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=1+</m:t>
                                </m:r>
                                <m:func>
                                  <m:func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4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44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4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func>
                              </m:e>
                            </m:eqArr>
                          </m:e>
                        </m:d>
                      </m:e>
                    </m:func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4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4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vi-VN" sz="4400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8855684"/>
                <a:ext cx="18522813" cy="159915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987468" y="10912213"/>
                <a:ext cx="782618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Suy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ra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=5,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468" y="10912213"/>
                <a:ext cx="7826188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142296" y="12189583"/>
                <a:ext cx="1261521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=35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296" y="12189583"/>
                <a:ext cx="12615215" cy="769441"/>
              </a:xfrm>
              <a:prstGeom prst="rect">
                <a:avLst/>
              </a:prstGeom>
              <a:blipFill rotWithShape="0"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13215541" y="12009835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541" y="12009835"/>
                <a:ext cx="2500565" cy="7694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2080806" y="514482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35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806" y="5144821"/>
                <a:ext cx="5485687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13613136" y="49358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916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5" grpId="0"/>
      <p:bldP spid="57" grpId="0"/>
      <p:bldP spid="58" grpId="0"/>
      <p:bldP spid="76" grpId="0"/>
      <p:bldP spid="77" grpId="0"/>
      <p:bldP spid="78" grpId="0"/>
      <p:bldP spid="62" grpId="0"/>
      <p:bldP spid="62" grpId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32" y="231910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Tổng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tất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cả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sup>
                            </m:s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 </a:t>
                </a: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216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86666" y="4343400"/>
                <a:ext cx="4388542" cy="22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4343400"/>
                <a:ext cx="4388542" cy="22776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642767" y="4495800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2767" y="4495800"/>
                <a:ext cx="4447108" cy="14752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7817081" y="48006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081" y="4800600"/>
                <a:ext cx="4023461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91378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125313" y="6317361"/>
            <a:ext cx="23123021" cy="7398639"/>
            <a:chOff x="1205494" y="6941416"/>
            <a:chExt cx="22139783" cy="6545984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1981200" y="8465403"/>
                <a:ext cx="172047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PT</m:t>
                      </m:r>
                      <m:r>
                        <a:rPr lang="en-US" sz="48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⇔3.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−1=2.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465403"/>
                <a:ext cx="17204711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4080937" y="9498086"/>
                <a:ext cx="18522813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800" i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4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sup>
                        </m:sSup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1=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fName>
                      <m:e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p>
                                </m:sSup>
                                <m: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p>
                                </m:sSup>
                                <m: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func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37" y="9498086"/>
                <a:ext cx="18522813" cy="20081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4464007" y="12046802"/>
                <a:ext cx="78574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=0+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07" y="12046802"/>
                <a:ext cx="7857474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13272835" y="120468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835" y="12046803"/>
                <a:ext cx="2500565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4506093" y="7093803"/>
                <a:ext cx="113435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Điều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kiện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3.</m:t>
                    </m:r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𝑥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&gt;1</m:t>
                    </m:r>
                  </m:oMath>
                </a14:m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93" y="7093803"/>
                <a:ext cx="11343507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2418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ectangle 75"/>
              <p:cNvSpPr/>
              <p:nvPr/>
            </p:nvSpPr>
            <p:spPr>
              <a:xfrm>
                <a:off x="6325313" y="46482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−1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313" y="4648200"/>
                <a:ext cx="5485687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7919047" y="45054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62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4" grpId="0"/>
      <p:bldP spid="55" grpId="0"/>
      <p:bldP spid="57" grpId="0"/>
      <p:bldP spid="58" grpId="0"/>
      <p:bldP spid="77" grpId="0"/>
      <p:bldP spid="78" grpId="0"/>
      <p:bldP spid="62" grpId="0"/>
      <p:bldP spid="76" grpId="0"/>
      <p:bldP spid="76" grpId="1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6" y="1295400"/>
            <a:ext cx="12373490" cy="968318"/>
            <a:chOff x="739068" y="1515168"/>
            <a:chExt cx="9318997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096097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81261" cy="960327"/>
              <a:chOff x="739068" y="1515168"/>
              <a:chExt cx="8681261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569243" y="1674596"/>
                <a:ext cx="6851086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TRẮC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-97452" y="2291211"/>
            <a:ext cx="23391942" cy="11167826"/>
            <a:chOff x="992187" y="2564544"/>
            <a:chExt cx="22353091" cy="4088087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647866"/>
                <a:ext cx="4197167" cy="48145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23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sp>
        <p:nvSpPr>
          <p:cNvPr id="79" name="Pentagon 78"/>
          <p:cNvSpPr/>
          <p:nvPr/>
        </p:nvSpPr>
        <p:spPr bwMode="auto">
          <a:xfrm>
            <a:off x="156932" y="5791200"/>
            <a:ext cx="3269396" cy="1136548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</p:txBody>
      </p:sp>
      <p:sp>
        <p:nvSpPr>
          <p:cNvPr id="80" name="Pentagon 79"/>
          <p:cNvSpPr/>
          <p:nvPr/>
        </p:nvSpPr>
        <p:spPr bwMode="auto">
          <a:xfrm>
            <a:off x="156932" y="9836252"/>
            <a:ext cx="3269396" cy="1136548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r>
              <a:rPr lang="en-US" sz="4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3596212" y="2590800"/>
                <a:ext cx="20045852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Tập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𝟓𝐱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 </a:t>
                </a:r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12" y="2590800"/>
                <a:ext cx="20045852" cy="958083"/>
              </a:xfrm>
              <a:prstGeom prst="rect">
                <a:avLst/>
              </a:prstGeom>
              <a:blipFill rotWithShape="0">
                <a:blip r:embed="rId3"/>
                <a:stretch>
                  <a:fillRect l="-1399" t="-1274" b="-3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1886666" y="4419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−6;−1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4419600"/>
                <a:ext cx="438854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7346258" y="4419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2;3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58" y="4419600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12299258" y="4419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1;6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258" y="4419600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/>
              <p:cNvSpPr/>
              <p:nvPr/>
            </p:nvSpPr>
            <p:spPr>
              <a:xfrm>
                <a:off x="17023658" y="4419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1;2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658" y="4419600"/>
                <a:ext cx="4388542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/>
          <p:cNvSpPr/>
          <p:nvPr/>
        </p:nvSpPr>
        <p:spPr>
          <a:xfrm>
            <a:off x="8135145" y="4234862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3702240" y="5562600"/>
                <a:ext cx="19436252" cy="2379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Biết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rằng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 </m:t>
                    </m:r>
                    <m:sSubSup>
                      <m:sSub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a,b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.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Khẳng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định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nào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sau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đây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đúng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40" y="5562600"/>
                <a:ext cx="19436252" cy="2379882"/>
              </a:xfrm>
              <a:prstGeom prst="rect">
                <a:avLst/>
              </a:prstGeom>
              <a:blipFill rotWithShape="0">
                <a:blip r:embed="rId8"/>
                <a:stretch>
                  <a:fillRect l="-1411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1676400" y="8084403"/>
                <a:ext cx="43885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084403"/>
                <a:ext cx="4388542" cy="14752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7467600" y="8077200"/>
                <a:ext cx="4388542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8077200"/>
                <a:ext cx="4388542" cy="147521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13487400" y="8302320"/>
                <a:ext cx="4388542" cy="917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4800" b="1" i="1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800" b="1" i="0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en-US" sz="4800" b="1" i="0" spc="-150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8302320"/>
                <a:ext cx="4388542" cy="9178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/>
          <p:cNvSpPr/>
          <p:nvPr/>
        </p:nvSpPr>
        <p:spPr>
          <a:xfrm>
            <a:off x="13258800" y="8182097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17861858" y="8229600"/>
                <a:ext cx="4388542" cy="92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ctrlPr>
                            <a:rPr lang="en-US" sz="48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800" b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sz="4800" b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858" y="8229600"/>
                <a:ext cx="4388542" cy="9224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Rectangle 92"/>
              <p:cNvSpPr/>
              <p:nvPr/>
            </p:nvSpPr>
            <p:spPr>
              <a:xfrm>
                <a:off x="3652348" y="9753600"/>
                <a:ext cx="19207652" cy="1194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Tích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các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sup>
                    </m:sSup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𝟕𝐱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48" y="9753600"/>
                <a:ext cx="19207652" cy="1194814"/>
              </a:xfrm>
              <a:prstGeom prst="rect">
                <a:avLst/>
              </a:prstGeom>
              <a:blipFill rotWithShape="0">
                <a:blip r:embed="rId13"/>
                <a:stretch>
                  <a:fillRect l="-1428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838200" y="11430000"/>
                <a:ext cx="4388542" cy="227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430000"/>
                <a:ext cx="4388542" cy="22776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12115800" y="11430000"/>
                <a:ext cx="4447108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11430000"/>
                <a:ext cx="4447108" cy="147521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6629400" y="11430000"/>
                <a:ext cx="444710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430000"/>
                <a:ext cx="4447108" cy="147732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7193692" y="11430000"/>
                <a:ext cx="4447108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692" y="11430000"/>
                <a:ext cx="4447108" cy="14800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1905000" y="11811000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897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1" grpId="0" animBg="1"/>
      <p:bldP spid="92" grpId="0"/>
      <p:bldP spid="93" grpId="0"/>
      <p:bldP spid="94" grpId="0"/>
      <p:bldP spid="96" grpId="0"/>
      <p:bldP spid="97" grpId="0"/>
      <p:bldP spid="98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47"/>
          <p:cNvGrpSpPr/>
          <p:nvPr/>
        </p:nvGrpSpPr>
        <p:grpSpPr>
          <a:xfrm>
            <a:off x="909006" y="1371600"/>
            <a:ext cx="11816394" cy="1103211"/>
            <a:chOff x="739068" y="1515168"/>
            <a:chExt cx="9580632" cy="1103355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357732" y="2201058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994987" cy="960327"/>
              <a:chOff x="739068" y="1515168"/>
              <a:chExt cx="8994987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460755" y="1622165"/>
                <a:ext cx="7273300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NGHIỆM 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8829" y="2330190"/>
            <a:ext cx="23391942" cy="11309611"/>
            <a:chOff x="992187" y="2620825"/>
            <a:chExt cx="22353091" cy="4031806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992187" y="2620825"/>
              <a:ext cx="3124200" cy="967179"/>
              <a:chOff x="534987" y="1712553"/>
              <a:chExt cx="4197167" cy="1111650"/>
            </a:xfrm>
          </p:grpSpPr>
          <p:sp>
            <p:nvSpPr>
              <p:cNvPr id="45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Pentagon 45"/>
              <p:cNvSpPr/>
              <p:nvPr/>
            </p:nvSpPr>
            <p:spPr bwMode="auto">
              <a:xfrm>
                <a:off x="534987" y="1712553"/>
                <a:ext cx="4197167" cy="48145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0" name="Freeform 4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48" name="Chevron 4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365552" y="1800470"/>
                <a:ext cx="3173469" cy="315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sp>
        <p:nvSpPr>
          <p:cNvPr id="79" name="Pentagon 78"/>
          <p:cNvSpPr/>
          <p:nvPr/>
        </p:nvSpPr>
        <p:spPr bwMode="auto">
          <a:xfrm>
            <a:off x="156932" y="6026252"/>
            <a:ext cx="3269396" cy="1136548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en-US" sz="480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80" name="Pentagon 79"/>
          <p:cNvSpPr/>
          <p:nvPr/>
        </p:nvSpPr>
        <p:spPr bwMode="auto">
          <a:xfrm>
            <a:off x="156932" y="9677400"/>
            <a:ext cx="3269396" cy="1136548"/>
          </a:xfrm>
          <a:prstGeom prst="homePlate">
            <a:avLst>
              <a:gd name="adj" fmla="val 12444"/>
            </a:avLst>
          </a:prstGeom>
          <a:solidFill>
            <a:srgbClr val="13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/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Rectangle 81"/>
              <p:cNvSpPr/>
              <p:nvPr/>
            </p:nvSpPr>
            <p:spPr>
              <a:xfrm>
                <a:off x="1886666" y="48078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=18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4807803"/>
                <a:ext cx="4388542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/>
              <p:cNvSpPr/>
              <p:nvPr/>
            </p:nvSpPr>
            <p:spPr>
              <a:xfrm>
                <a:off x="7346258" y="48078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=729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58" y="4807803"/>
                <a:ext cx="4388542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Rectangle 83"/>
              <p:cNvSpPr/>
              <p:nvPr/>
            </p:nvSpPr>
            <p:spPr>
              <a:xfrm>
                <a:off x="12299258" y="47316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=27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258" y="4731603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/>
              <p:cNvSpPr/>
              <p:nvPr/>
            </p:nvSpPr>
            <p:spPr>
              <a:xfrm>
                <a:off x="17023658" y="47316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=19683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3658" y="4731603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/>
          <p:cNvSpPr/>
          <p:nvPr/>
        </p:nvSpPr>
        <p:spPr>
          <a:xfrm>
            <a:off x="7848600" y="4676897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3702240" y="5759104"/>
                <a:ext cx="1915776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bao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nhiêu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m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   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𝟐𝐦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trái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dấu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240" y="5759104"/>
                <a:ext cx="19157760" cy="2308324"/>
              </a:xfrm>
              <a:prstGeom prst="rect">
                <a:avLst/>
              </a:prstGeom>
              <a:blipFill rotWithShape="0">
                <a:blip r:embed="rId7"/>
                <a:stretch>
                  <a:fillRect l="-1432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Rectangle 87"/>
              <p:cNvSpPr/>
              <p:nvPr/>
            </p:nvSpPr>
            <p:spPr>
              <a:xfrm>
                <a:off x="1250258" y="83820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258" y="8382000"/>
                <a:ext cx="4388542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/>
              <p:cNvSpPr/>
              <p:nvPr/>
            </p:nvSpPr>
            <p:spPr>
              <a:xfrm>
                <a:off x="6400800" y="83130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0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8313003"/>
                <a:ext cx="4388542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Rectangle 89"/>
              <p:cNvSpPr/>
              <p:nvPr/>
            </p:nvSpPr>
            <p:spPr>
              <a:xfrm>
                <a:off x="13487400" y="830232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2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8302320"/>
                <a:ext cx="4388542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/>
          <p:cNvSpPr/>
          <p:nvPr/>
        </p:nvSpPr>
        <p:spPr>
          <a:xfrm>
            <a:off x="2356447" y="8258297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Rectangle 91"/>
              <p:cNvSpPr/>
              <p:nvPr/>
            </p:nvSpPr>
            <p:spPr>
              <a:xfrm>
                <a:off x="16687800" y="8229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0" y="8229600"/>
                <a:ext cx="4388542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Rectangle 93"/>
              <p:cNvSpPr/>
              <p:nvPr/>
            </p:nvSpPr>
            <p:spPr>
              <a:xfrm>
                <a:off x="838200" y="1242780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27803"/>
                <a:ext cx="4388542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12115800" y="123516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12351603"/>
                <a:ext cx="4447108" cy="83099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6629400" y="123516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2351603"/>
                <a:ext cx="4447108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7193692" y="123516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692" y="12351603"/>
                <a:ext cx="4447108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13219250" y="12296897"/>
            <a:ext cx="1072553" cy="103810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3424124" y="2472903"/>
                <a:ext cx="19435876" cy="1980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Biết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rằng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có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  <a:p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𝒗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à 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Hãy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tổng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𝐒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  <m:sup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bằng </a:t>
                </a:r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124" y="2472903"/>
                <a:ext cx="19435876" cy="1980992"/>
              </a:xfrm>
              <a:prstGeom prst="rect">
                <a:avLst/>
              </a:prstGeom>
              <a:blipFill rotWithShape="0">
                <a:blip r:embed="rId16"/>
                <a:stretch>
                  <a:fillRect l="-1443" t="-4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3576524" y="9565053"/>
                <a:ext cx="19896290" cy="2850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giá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trị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nguyên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m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để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  <m:sup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</m:e>
                        </m:d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r>
                                      <a:rPr lang="en-US" sz="4800" b="1" i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</m:func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func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có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𝐱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∈(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d>
                      <m:dPr>
                        <m:begChr m:val="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800" b="1" dirty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 </a:t>
                </a:r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524" y="9565053"/>
                <a:ext cx="19896290" cy="2850396"/>
              </a:xfrm>
              <a:prstGeom prst="rect">
                <a:avLst/>
              </a:prstGeom>
              <a:blipFill rotWithShape="0">
                <a:blip r:embed="rId17"/>
                <a:stretch>
                  <a:fillRect l="-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7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/>
      <p:bldP spid="90" grpId="0"/>
      <p:bldP spid="91" grpId="0" animBg="1"/>
      <p:bldP spid="92" grpId="0"/>
      <p:bldP spid="94" grpId="0"/>
      <p:bldP spid="96" grpId="0"/>
      <p:bldP spid="97" grpId="0"/>
      <p:bldP spid="98" grpId="0"/>
      <p:bldP spid="54" grpId="0" animBg="1"/>
      <p:bldP spid="55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228600" y="3077287"/>
            <a:ext cx="21640799" cy="902831"/>
            <a:chOff x="7459670" y="7543799"/>
            <a:chExt cx="35747910" cy="902949"/>
          </a:xfrm>
        </p:grpSpPr>
        <p:sp>
          <p:nvSpPr>
            <p:cNvPr id="44" name="TextBox 43"/>
            <p:cNvSpPr txBox="1"/>
            <p:nvPr/>
          </p:nvSpPr>
          <p:spPr>
            <a:xfrm>
              <a:off x="9223867" y="7615642"/>
              <a:ext cx="3398371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PHƯƠNG TRÌNH LOGARIT.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707654" cy="872846"/>
              <a:chOff x="7459669" y="7543800"/>
              <a:chExt cx="1707654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9669" y="7640053"/>
                <a:ext cx="1707654" cy="776593"/>
                <a:chOff x="7459669" y="7640053"/>
                <a:chExt cx="1707654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9669" y="7640053"/>
                  <a:ext cx="170765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49526" y="4197517"/>
            <a:ext cx="2282007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</a:t>
            </a:r>
            <a:r>
              <a:rPr lang="fr-FR" sz="4400" b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GIẢI PHƯƠNG </a:t>
            </a:r>
            <a:r>
              <a:rPr lang="fr-FR" sz="4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 LOGARIT BẰNG PHƯƠNG PHÁP ĐƯA VỀ CÙNG CƠ SỐ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93" y="1752147"/>
            <a:ext cx="23969939" cy="9386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5500" b="1" err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5500" b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37</a:t>
            </a:r>
            <a:r>
              <a:rPr lang="vi-VN" sz="5500" b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500" b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PHƯƠNG </a:t>
            </a:r>
            <a:r>
              <a:rPr lang="en-US" sz="5500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 MŨ VÀ PHƯƠNG TRÌNH LOGARIT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81193" y="5939403"/>
                <a:ext cx="23263339" cy="4779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smtClean="0"/>
                  <a:t> </a:t>
                </a:r>
                <a:r>
                  <a:rPr lang="en-US" sz="4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pháp: </a:t>
                </a:r>
                <a:r>
                  <a:rPr lang="en-US" sz="4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≠1,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</m:oMath>
                </a14:m>
                <a:endParaRPr lang="en-US" sz="4800" i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85800" indent="-6858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800" b="1" i="1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⇔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4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&gt;0 (</m:t>
                                    </m:r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4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&gt;0)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e>
                    </m:func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i="1" smtClean="0">
                  <a:latin typeface="Cambria Math" panose="02040503050406030204" pitchFamily="18" charset="0"/>
                </a:endParaRPr>
              </a:p>
              <a:p>
                <a:pPr marL="685800" indent="-6858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sz="48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  <m:r>
                      <a:rPr lang="en-US" sz="480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93" y="5939403"/>
                <a:ext cx="23263339" cy="4779898"/>
              </a:xfrm>
              <a:prstGeom prst="rect">
                <a:avLst/>
              </a:prstGeom>
              <a:blipFill rotWithShape="0">
                <a:blip r:embed="rId3"/>
                <a:stretch>
                  <a:fillRect l="-1074" b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246294"/>
                <a:ext cx="24059856" cy="289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(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)=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</m:oMath>
                </a14:m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yo-NG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func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endParaRPr lang="en-US" sz="44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246294"/>
                <a:ext cx="24059856" cy="2899512"/>
              </a:xfrm>
              <a:prstGeom prst="rect">
                <a:avLst/>
              </a:prstGeom>
              <a:blipFill rotWithShape="0">
                <a:blip r:embed="rId3"/>
                <a:stretch>
                  <a:fillRect t="-4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354759"/>
            <a:ext cx="288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</a:t>
            </a:r>
            <a:r>
              <a:rPr lang="fr-FR" sz="4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 1: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1492861" y="5791789"/>
            <a:ext cx="22736076" cy="7848600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CC2BF53-9960-4EBA-83F4-A0D8D5F7DA72}"/>
              </a:ext>
            </a:extLst>
          </p:cNvPr>
          <p:cNvSpPr/>
          <p:nvPr/>
        </p:nvSpPr>
        <p:spPr>
          <a:xfrm>
            <a:off x="1822234" y="7287670"/>
            <a:ext cx="10826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8838">
              <a:spcBef>
                <a:spcPts val="600"/>
              </a:spcBef>
              <a:spcAft>
                <a:spcPts val="600"/>
              </a:spcAft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2168093" y="7256230"/>
            <a:ext cx="0" cy="588115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6"/>
          <p:cNvGrpSpPr/>
          <p:nvPr/>
        </p:nvGrpSpPr>
        <p:grpSpPr>
          <a:xfrm>
            <a:off x="445331" y="1459369"/>
            <a:ext cx="21640799" cy="902831"/>
            <a:chOff x="7459670" y="7543799"/>
            <a:chExt cx="35747910" cy="902949"/>
          </a:xfrm>
        </p:grpSpPr>
        <p:sp>
          <p:nvSpPr>
            <p:cNvPr id="24" name="TextBox 23"/>
            <p:cNvSpPr txBox="1"/>
            <p:nvPr/>
          </p:nvSpPr>
          <p:spPr>
            <a:xfrm>
              <a:off x="9223867" y="7615642"/>
              <a:ext cx="3398371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LOGARIT 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27"/>
            <p:cNvGrpSpPr/>
            <p:nvPr/>
          </p:nvGrpSpPr>
          <p:grpSpPr>
            <a:xfrm>
              <a:off x="7459670" y="7543799"/>
              <a:ext cx="1707654" cy="872846"/>
              <a:chOff x="7459669" y="7543800"/>
              <a:chExt cx="1707654" cy="872846"/>
            </a:xfrm>
          </p:grpSpPr>
          <p:sp>
            <p:nvSpPr>
              <p:cNvPr id="2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9669" y="7640053"/>
                <a:ext cx="1707654" cy="776593"/>
                <a:chOff x="7459669" y="7640053"/>
                <a:chExt cx="1707654" cy="776593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459669" y="7640053"/>
                  <a:ext cx="170765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3274" y="6997553"/>
                <a:ext cx="10013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)=</m:t>
                        </m:r>
                        <m:r>
                          <a:rPr lang="en-US" sz="40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74" y="6997553"/>
                <a:ext cx="10013926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43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21459" y="8222159"/>
                <a:ext cx="49280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+2=</m:t>
                      </m:r>
                      <m:sSup>
                        <m:sSup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59" y="8222159"/>
                <a:ext cx="4928079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468327" y="9222525"/>
                <a:ext cx="43127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0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0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−6</m:t>
                      </m:r>
                      <m:r>
                        <a:rPr lang="en-US" sz="4000" b="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27" y="9222525"/>
                <a:ext cx="4312719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550828" y="10157045"/>
                <a:ext cx="3096682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828" y="10157045"/>
                <a:ext cx="3096682" cy="15991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53230" y="6907610"/>
                <a:ext cx="9216170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yo-NG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4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func>
                      </m:e>
                    </m:func>
                    <m:r>
                      <a:rPr lang="en-US" sz="4400" b="1" i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230" y="6907610"/>
                <a:ext cx="9216170" cy="1070358"/>
              </a:xfrm>
              <a:prstGeom prst="rect">
                <a:avLst/>
              </a:prstGeom>
              <a:blipFill>
                <a:blip r:embed="rId9"/>
                <a:stretch>
                  <a:fillRect l="-2712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649200" y="8832396"/>
                <a:ext cx="1152956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đó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(2)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8832396"/>
                <a:ext cx="11529567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2727893" y="10256839"/>
                <a:ext cx="6946965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893" y="10256839"/>
                <a:ext cx="6946965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727893" y="12151184"/>
                <a:ext cx="595329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=1⟺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7893" y="12151184"/>
                <a:ext cx="595329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82783" y="8071561"/>
                <a:ext cx="92900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Đ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ki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à: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783" y="8071561"/>
                <a:ext cx="9290044" cy="7694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481182" y="2378422"/>
            <a:ext cx="18493422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8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endParaRPr lang="en-US" sz="48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  <p:bldP spid="6" grpId="0"/>
      <p:bldP spid="54" grpId="0"/>
      <p:bldP spid="55" grpId="0"/>
      <p:bldP spid="7" grpId="0"/>
      <p:bldP spid="56" grpId="0"/>
      <p:bldP spid="57" grpId="0"/>
      <p:bldP spid="58" grpId="0"/>
      <p:bldP spid="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00" y="6400930"/>
            <a:ext cx="23220055" cy="692165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0945" y="2284640"/>
            <a:ext cx="23391942" cy="402880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72244" y="1144442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2244" y="1144442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006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0600"/>
                <a:ext cx="5485687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374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00" y="4876800"/>
                <a:ext cx="5485687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876800"/>
                <a:ext cx="5485687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−3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876800"/>
                <a:ext cx="5485687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176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4553968" y="6954278"/>
                <a:ext cx="9765894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ề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𝑘𝑖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+1&gt;0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+1&gt;0</m:t>
                              </m:r>
                            </m:e>
                          </m:eqAr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968" y="6954278"/>
                <a:ext cx="9765894" cy="17400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4876800" y="8982622"/>
                <a:ext cx="14173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𝑃𝑇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8982622"/>
                <a:ext cx="14173200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8300047" y="4800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5867400" y="10213522"/>
                <a:ext cx="11430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4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213522"/>
                <a:ext cx="11430000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7137400" y="11455710"/>
                <a:ext cx="82411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⟺3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+3=4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00" y="11455710"/>
                <a:ext cx="8241128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909379" y="2832437"/>
                <a:ext cx="1849342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[Đề THPT QG 2019] 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 của phương trình</a:t>
                </a:r>
              </a:p>
              <a:p>
                <a:r>
                  <a:rPr lang="en-US" sz="480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	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	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+1=</m:t>
                        </m:r>
                        <m:func>
                          <m:func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4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379" y="2832437"/>
                <a:ext cx="18493422" cy="1569660"/>
              </a:xfrm>
              <a:prstGeom prst="rect">
                <a:avLst/>
              </a:prstGeom>
              <a:blipFill rotWithShape="0">
                <a:blip r:embed="rId12"/>
                <a:stretch>
                  <a:fillRect l="-1483" t="-8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0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77" grpId="0"/>
      <p:bldP spid="78" grpId="0"/>
      <p:bldP spid="49" grpId="0" animBg="1"/>
      <p:bldP spid="51" grpId="0"/>
      <p:bldP spid="52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49921" y="6317360"/>
            <a:ext cx="23123021" cy="739863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65484"/>
            <a:ext cx="23391942" cy="379431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17058" y="475243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058" y="4752435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46549" y="48254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549" y="4825484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768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76800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7244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724400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03605" y="6858000"/>
                <a:ext cx="1690859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ề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ki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đị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05" y="6858000"/>
                <a:ext cx="16908595" cy="830997"/>
              </a:xfrm>
              <a:prstGeom prst="rect">
                <a:avLst/>
              </a:prstGeom>
              <a:blipFill>
                <a:blip r:embed="rId9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9039319" y="480060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650396" y="7924800"/>
                <a:ext cx="136838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Khi</m:t>
                      </m:r>
                      <m:r>
                        <a:rPr lang="en-US" sz="4800" b="0" i="0" dirty="0" smtClean="0">
                          <a:latin typeface="Cambria Math" panose="02040503050406030204" pitchFamily="18" charset="0"/>
                        </a:rPr>
                        <m:t> đó: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PT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b="0" i="0" dirty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4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7924800"/>
                <a:ext cx="1368389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4527903" y="9067800"/>
                <a:ext cx="136838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 dirty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4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4800" b="0" i="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b="0" i="0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en-US" sz="4800" dirty="0" smtClean="0"/>
                  <a:t>  </a:t>
                </a:r>
                <a:endParaRPr lang="vi-VN" sz="48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03" y="9067800"/>
                <a:ext cx="13683897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347303" y="10210800"/>
                <a:ext cx="9569097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8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3 </m:t>
                                </m:r>
                              </m:e>
                            </m:rad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TM</m:t>
                            </m:r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ạ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303" y="10210800"/>
                <a:ext cx="9569097" cy="20081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656005" y="12351603"/>
                <a:ext cx="12615215" cy="934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ó 1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nghi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05" y="12351603"/>
                <a:ext cx="12615215" cy="934743"/>
              </a:xfrm>
              <a:prstGeom prst="rect">
                <a:avLst/>
              </a:prstGeom>
              <a:blipFill>
                <a:blip r:embed="rId13"/>
                <a:stretch>
                  <a:fillRect t="-7792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819507" y="3022814"/>
                <a:ext cx="20006647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fName>
                      <m:e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0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𝒙</m:t>
                                    </m:r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𝟏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 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07" y="3022814"/>
                <a:ext cx="20006647" cy="847733"/>
              </a:xfrm>
              <a:prstGeom prst="rect">
                <a:avLst/>
              </a:prstGeom>
              <a:blipFill>
                <a:blip r:embed="rId14"/>
                <a:stretch>
                  <a:fillRect l="-1402" t="-16547" b="-35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" grpId="0"/>
      <p:bldP spid="57" grpId="0" animBg="1"/>
      <p:bldP spid="58" grpId="0"/>
      <p:bldP spid="76" grpId="0"/>
      <p:bldP spid="78" grpId="0"/>
      <p:bldP spid="79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283030" y="1757035"/>
            <a:ext cx="2326277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</a:t>
            </a:r>
            <a:r>
              <a:rPr lang="fr-FR" sz="4400" b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GIẢI </a:t>
            </a:r>
            <a:r>
              <a:rPr lang="fr-FR" sz="4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LOGARIT BẰNG PHƯƠNG PHÁP ĐẶT ẨN PHỤ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3463" y="4288907"/>
                <a:ext cx="9601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ki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63" y="4288907"/>
                <a:ext cx="9601200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762000" y="5849162"/>
                <a:ext cx="2321035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ử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quy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ắ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đổ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logarit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đư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1,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2, …. </m:t>
                      </m:r>
                    </m:oMath>
                  </m:oMathPara>
                </a14:m>
                <a:endParaRPr lang="en-US" sz="4800" b="0" i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i="1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ố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logarit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849162"/>
                <a:ext cx="23210354" cy="23083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95096" y="8542812"/>
                <a:ext cx="229507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+ Đặ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ẩ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ụ đư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ố.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….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ợ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ki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suy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ra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nghi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PT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96" y="8542812"/>
                <a:ext cx="22950704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3463" y="3097984"/>
            <a:ext cx="18952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pháp: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624515"/>
            <a:ext cx="23391942" cy="3733464"/>
            <a:chOff x="992187" y="2564544"/>
            <a:chExt cx="22353091" cy="373395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63149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766294" y="3048000"/>
                <a:ext cx="20006647" cy="944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Tích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hai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func>
                      <m:func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b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𝐱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func>
                      </m:e>
                    </m:func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bằng </a:t>
                </a:r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94" y="3048000"/>
                <a:ext cx="20006647" cy="944939"/>
              </a:xfrm>
              <a:prstGeom prst="rect">
                <a:avLst/>
              </a:prstGeom>
              <a:blipFill>
                <a:blip r:embed="rId3"/>
                <a:stretch>
                  <a:fillRect l="-1402" t="-12258" b="-2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81200" y="4800600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800600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91400" y="480060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625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80060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49200" y="47244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4724400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532754" y="1488907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49921" y="6317360"/>
            <a:ext cx="23123021" cy="7398639"/>
            <a:chOff x="1205494" y="6941416"/>
            <a:chExt cx="22139783" cy="6545984"/>
          </a:xfrm>
        </p:grpSpPr>
        <p:sp>
          <p:nvSpPr>
            <p:cNvPr id="57" name="Rounded Rectangle 56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7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0" name="Round Diagonal Corner Rectangle 7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506093" y="6510164"/>
                <a:ext cx="1134350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Điều </a:t>
                </a:r>
                <a:r>
                  <a:rPr lang="en-US" sz="48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kiện</a:t>
                </a:r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phương</a:t>
                </a:r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trình</a:t>
                </a:r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&gt;0</m:t>
                    </m:r>
                  </m:oMath>
                </a14:m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93" y="6510164"/>
                <a:ext cx="11343507" cy="830997"/>
              </a:xfrm>
              <a:prstGeom prst="rect">
                <a:avLst/>
              </a:prstGeom>
              <a:blipFill>
                <a:blip r:embed="rId8"/>
                <a:stretch>
                  <a:fillRect l="-2418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539939" y="7656392"/>
                <a:ext cx="17983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t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x</m:t>
                        </m:r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th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ì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ph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tr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đã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cho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d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ng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:</m:t>
                    </m:r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39" y="7656392"/>
                <a:ext cx="17983199" cy="830997"/>
              </a:xfrm>
              <a:prstGeom prst="rect">
                <a:avLst/>
              </a:prstGeom>
              <a:blipFill>
                <a:blip r:embed="rId9"/>
                <a:stretch>
                  <a:fillRect l="-1559" t="-16912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781927" y="8641336"/>
                <a:ext cx="13683897" cy="173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sz="48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+2=0⟺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27" y="8641336"/>
                <a:ext cx="13683897" cy="17361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934327" y="10379684"/>
                <a:ext cx="13683897" cy="1736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Do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PT</m:t>
                    </m:r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func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func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 </m:t>
                            </m:r>
                          </m:e>
                        </m:eqArr>
                      </m:e>
                    </m:d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27" y="10379684"/>
                <a:ext cx="13683897" cy="17361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08817" y="10457087"/>
                <a:ext cx="5350504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5(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TM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=25(</m:t>
                            </m:r>
                            <m:r>
                              <m:rPr>
                                <m:sty m:val="p"/>
                              </m:rP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TM</m:t>
                            </m:r>
                            <m:r>
                              <a:rPr lang="en-US" sz="4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17" y="10457087"/>
                <a:ext cx="5350504" cy="1599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192789" y="12353236"/>
                <a:ext cx="1261521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nghi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ệ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ằ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125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789" y="12353236"/>
                <a:ext cx="12615215" cy="830997"/>
              </a:xfrm>
              <a:prstGeom prst="rect">
                <a:avLst/>
              </a:prstGeom>
              <a:blipFill>
                <a:blip r:embed="rId13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7941" y="12201924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73600" y="45720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125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0" y="4572000"/>
                <a:ext cx="5485687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8821400" y="4419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82" grpId="0"/>
      <p:bldP spid="83" grpId="0"/>
      <p:bldP spid="84" grpId="0"/>
      <p:bldP spid="85" grpId="0"/>
      <p:bldP spid="4" grpId="0"/>
      <p:bldP spid="86" grpId="0"/>
      <p:bldP spid="87" grpId="0"/>
      <p:bldP spid="62" grpId="0"/>
      <p:bldP spid="62" grpId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02022" y="6246437"/>
            <a:ext cx="23123021" cy="739863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31295" y="2493301"/>
            <a:ext cx="23391942" cy="379431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766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052566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458135" y="4526490"/>
                <a:ext cx="4388542" cy="150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0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0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135" y="4526490"/>
                <a:ext cx="4388542" cy="15010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646549" y="48254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549" y="4825484"/>
                <a:ext cx="4388542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824112" y="4876800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;8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76800"/>
                <a:ext cx="4447108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2834067" y="4493622"/>
                <a:ext cx="4023461" cy="1501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1" spc="-150" smtClean="0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b="0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;8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67" y="4493622"/>
                <a:ext cx="4023461" cy="15010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4776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503605" y="6858000"/>
                <a:ext cx="183563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4800" smtClean="0"/>
                  <a:t>ĐK: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&gt;0. 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Khi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đó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PT</m:t>
                    </m:r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4800" b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  <m:sSub>
                      <m:sSubPr>
                        <m:ctrlPr>
                          <a:rPr lang="en-US" sz="48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−7=0</m:t>
                    </m:r>
                  </m:oMath>
                </a14:m>
                <a:endParaRPr lang="en-US" sz="4800" b="0" smtClean="0">
                  <a:ea typeface="Cambria Math" panose="02040503050406030204" pitchFamily="18" charset="0"/>
                </a:endParaRPr>
              </a:p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      </a:t>
                </a:r>
                <a:r>
                  <a:rPr lang="en-US" sz="480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p>
                      <m:sSupPr>
                        <m:ctrlPr>
                          <a:rPr lang="en-US" sz="4800" b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2+</m:t>
                            </m:r>
                            <m:sSub>
                              <m:sSubPr>
                                <m:ctrlPr>
                                  <a:rPr lang="en-US" sz="4800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4800" i="0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4800" i="0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4800" i="0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48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sSub>
                      <m:sSubPr>
                        <m:ctrlP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4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−7=0</m:t>
                    </m:r>
                  </m:oMath>
                </a14:m>
                <a:endParaRPr lang="en-US" sz="480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05" y="6858000"/>
                <a:ext cx="18356395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1528" t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363242" y="4745385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7215609" y="8543913"/>
                <a:ext cx="13683897" cy="1661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480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480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800" b="0" i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4800" b="0" i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m:rPr>
                              <m:sty m:val="p"/>
                            </m:rPr>
                            <a:rPr lang="en-US" sz="4800" b="0" i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x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ahoma" pitchFamily="34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480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800" b="0" i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4800" b="0" i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4800" b="0" i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x</m:t>
                              </m:r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4800" b="0" i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Tahoma" pitchFamily="34" charset="0"/>
                                </a:rPr>
                                <m:t>=0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800" smtClean="0">
                  <a:ea typeface="Cambria" panose="02040503050406030204" pitchFamily="18" charset="0"/>
                  <a:cs typeface="Tahoma" pitchFamily="34" charset="0"/>
                </a:endParaRPr>
              </a:p>
              <a:p>
                <a:pPr/>
                <a:r>
                  <a:rPr lang="en-US" sz="4800" smtClean="0"/>
                  <a:t>	</a:t>
                </a:r>
                <a:endParaRPr lang="vi-VN" sz="4800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09" y="8543913"/>
                <a:ext cx="13683897" cy="16612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/>
              <p:cNvSpPr/>
              <p:nvPr/>
            </p:nvSpPr>
            <p:spPr>
              <a:xfrm>
                <a:off x="10134600" y="9383960"/>
                <a:ext cx="10439400" cy="2008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4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80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480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x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=−1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80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480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480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x</m:t>
                                </m:r>
                                <m:r>
                                  <a:rPr lang="en-US" sz="480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=</m:t>
                                </m:r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lang="en-US" sz="48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=8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9383960"/>
                <a:ext cx="10439400" cy="200811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842920" y="11782679"/>
                <a:ext cx="12615215" cy="1221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ó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mtClean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tập nghiệm là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;8</m:t>
                        </m:r>
                      </m:e>
                    </m:d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20" y="11782679"/>
                <a:ext cx="12615215" cy="1221232"/>
              </a:xfrm>
              <a:prstGeom prst="rect">
                <a:avLst/>
              </a:prstGeom>
              <a:blipFill rotWithShape="0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4288327" y="3022564"/>
                <a:ext cx="18952673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Tập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smtClean="0"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nghiệm của phương trình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 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𝐱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)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1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Tahoma" pitchFamily="34" charset="0"/>
                                  </a:rPr>
                                  <m:t>𝐥𝐨𝐠</m:t>
                                </m:r>
                              </m:e>
                              <m:sub>
                                <m:rad>
                                  <m:radPr>
                                    <m:degHide m:val="on"/>
                                    <m:ctrlP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  <a:cs typeface="Tahoma" pitchFamily="34" charset="0"/>
                                      </a:rPr>
                                      <m:t>𝟐</m:t>
                                    </m:r>
                                  </m:e>
                                </m:rad>
                              </m:sub>
                            </m:sSub>
                          </m:fName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𝐱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4800" b="1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𝟕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=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func>
                      </m:e>
                    </m:func>
                  </m:oMath>
                </a14:m>
                <a:endParaRPr lang="en-US" sz="4800" b="1" dirty="0"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327" y="3022564"/>
                <a:ext cx="18952673" cy="945259"/>
              </a:xfrm>
              <a:prstGeom prst="rect">
                <a:avLst/>
              </a:prstGeom>
              <a:blipFill rotWithShape="0">
                <a:blip r:embed="rId12"/>
                <a:stretch>
                  <a:fillRect l="-1447" t="-12258" b="-2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55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" grpId="0"/>
      <p:bldP spid="57" grpId="0" animBg="1"/>
      <p:bldP spid="58" grpId="0"/>
      <p:bldP spid="78" grpId="0"/>
      <p:bldP spid="79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283030" y="1757035"/>
            <a:ext cx="22820074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3. GIẢI PHƯƠNG TRÌNH MŨ BẰNG PHƯƠNG PHÁP LOGARIT HÓA VÀ PHƯƠNG TRÌNH LOGARIT BẰNG PHƯƠNG PHÁP MŨ HÓA</a:t>
            </a:r>
            <a:endParaRPr lang="vi-VN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653144" y="9138119"/>
                <a:ext cx="2321035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đổ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logarit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đã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cho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ũ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ứ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0" i="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4" y="9138119"/>
                <a:ext cx="23210354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3144" y="3351808"/>
            <a:ext cx="20006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logarit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753" y="8077335"/>
            <a:ext cx="20006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228600" y="4445488"/>
                <a:ext cx="21869400" cy="129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Bi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đổ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ề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𝐟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𝐠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≠1,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≠1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45488"/>
                <a:ext cx="21869400" cy="12951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1905000" y="5575933"/>
                <a:ext cx="16687800" cy="1295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𝐚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𝐛</m:t>
                              </m:r>
                            </m:e>
                            <m:sup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𝐠</m:t>
                              </m:r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⟺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𝐠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sz="4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4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𝐛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575933"/>
                <a:ext cx="16687800" cy="12951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300959" y="6601053"/>
                <a:ext cx="19364391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ừ đó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ả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nghi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9" y="6601053"/>
                <a:ext cx="19364391" cy="12464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1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8" grpId="0"/>
      <p:bldP spid="9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5801</TotalTime>
  <Words>1187</Words>
  <Application>Microsoft Office PowerPoint</Application>
  <PresentationFormat>Custom</PresentationFormat>
  <Paragraphs>233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523</cp:revision>
  <dcterms:created xsi:type="dcterms:W3CDTF">2013-08-31T11:42:51Z</dcterms:created>
  <dcterms:modified xsi:type="dcterms:W3CDTF">2021-08-26T09:15:22Z</dcterms:modified>
</cp:coreProperties>
</file>