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7" r:id="rId10"/>
    <p:sldId id="336" r:id="rId11"/>
    <p:sldId id="338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26" r:id="rId22"/>
    <p:sldId id="327" r:id="rId23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3300"/>
    <a:srgbClr val="4BEB35"/>
    <a:srgbClr val="D3F8FD"/>
    <a:srgbClr val="145F82"/>
    <a:srgbClr val="B7ECF9"/>
    <a:srgbClr val="2910E0"/>
    <a:srgbClr val="FFE593"/>
    <a:srgbClr val="3DC7E3"/>
    <a:srgbClr val="51B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6" d="100"/>
          <a:sy n="36" d="100"/>
        </p:scale>
        <p:origin x="48" y="1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3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5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0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294226" y="333375"/>
            <a:ext cx="1228374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HỆ TỌA ĐỘ TRONG KHÔNG GIAN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50.png"/><Relationship Id="rId5" Type="http://schemas.openxmlformats.org/officeDocument/2006/relationships/image" Target="../media/image38.png"/><Relationship Id="rId10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56.png"/><Relationship Id="rId5" Type="http://schemas.openxmlformats.org/officeDocument/2006/relationships/image" Target="../media/image38.png"/><Relationship Id="rId10" Type="http://schemas.openxmlformats.org/officeDocument/2006/relationships/image" Target="../media/image55.png"/><Relationship Id="rId4" Type="http://schemas.openxmlformats.org/officeDocument/2006/relationships/image" Target="../media/image37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62.png"/><Relationship Id="rId5" Type="http://schemas.openxmlformats.org/officeDocument/2006/relationships/image" Target="../media/image38.png"/><Relationship Id="rId10" Type="http://schemas.openxmlformats.org/officeDocument/2006/relationships/image" Target="../media/image61.png"/><Relationship Id="rId4" Type="http://schemas.openxmlformats.org/officeDocument/2006/relationships/image" Target="../media/image37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36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68.png"/><Relationship Id="rId5" Type="http://schemas.openxmlformats.org/officeDocument/2006/relationships/image" Target="../media/image38.png"/><Relationship Id="rId10" Type="http://schemas.openxmlformats.org/officeDocument/2006/relationships/image" Target="../media/image67.png"/><Relationship Id="rId4" Type="http://schemas.openxmlformats.org/officeDocument/2006/relationships/image" Target="../media/image37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6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75.png"/><Relationship Id="rId5" Type="http://schemas.openxmlformats.org/officeDocument/2006/relationships/image" Target="../media/image38.png"/><Relationship Id="rId10" Type="http://schemas.openxmlformats.org/officeDocument/2006/relationships/image" Target="../media/image74.png"/><Relationship Id="rId4" Type="http://schemas.openxmlformats.org/officeDocument/2006/relationships/image" Target="../media/image37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6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81.png"/><Relationship Id="rId5" Type="http://schemas.openxmlformats.org/officeDocument/2006/relationships/image" Target="../media/image38.png"/><Relationship Id="rId10" Type="http://schemas.openxmlformats.org/officeDocument/2006/relationships/image" Target="../media/image80.png"/><Relationship Id="rId4" Type="http://schemas.openxmlformats.org/officeDocument/2006/relationships/image" Target="../media/image37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6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87.png"/><Relationship Id="rId5" Type="http://schemas.openxmlformats.org/officeDocument/2006/relationships/image" Target="../media/image38.png"/><Relationship Id="rId10" Type="http://schemas.openxmlformats.org/officeDocument/2006/relationships/image" Target="../media/image86.png"/><Relationship Id="rId4" Type="http://schemas.openxmlformats.org/officeDocument/2006/relationships/image" Target="../media/image37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1.png"/><Relationship Id="rId3" Type="http://schemas.openxmlformats.org/officeDocument/2006/relationships/image" Target="../media/image36.png"/><Relationship Id="rId7" Type="http://schemas.openxmlformats.org/officeDocument/2006/relationships/image" Target="../media/image89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87.png"/><Relationship Id="rId5" Type="http://schemas.openxmlformats.org/officeDocument/2006/relationships/image" Target="../media/image38.png"/><Relationship Id="rId15" Type="http://schemas.openxmlformats.org/officeDocument/2006/relationships/image" Target="../media/image93.png"/><Relationship Id="rId10" Type="http://schemas.openxmlformats.org/officeDocument/2006/relationships/image" Target="../media/image86.png"/><Relationship Id="rId4" Type="http://schemas.openxmlformats.org/officeDocument/2006/relationships/image" Target="../media/image37.png"/><Relationship Id="rId9" Type="http://schemas.openxmlformats.org/officeDocument/2006/relationships/image" Target="../media/image85.png"/><Relationship Id="rId1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emf"/><Relationship Id="rId3" Type="http://schemas.openxmlformats.org/officeDocument/2006/relationships/image" Target="../media/image36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99.png"/><Relationship Id="rId5" Type="http://schemas.openxmlformats.org/officeDocument/2006/relationships/image" Target="../media/image38.png"/><Relationship Id="rId10" Type="http://schemas.openxmlformats.org/officeDocument/2006/relationships/image" Target="../media/image98.png"/><Relationship Id="rId4" Type="http://schemas.openxmlformats.org/officeDocument/2006/relationships/image" Target="../media/image37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05.wmf"/><Relationship Id="rId7" Type="http://schemas.openxmlformats.org/officeDocument/2006/relationships/image" Target="../media/image39.png"/><Relationship Id="rId12" Type="http://schemas.openxmlformats.org/officeDocument/2006/relationships/image" Target="../media/image114.png"/><Relationship Id="rId17" Type="http://schemas.openxmlformats.org/officeDocument/2006/relationships/image" Target="../media/image103.wmf"/><Relationship Id="rId25" Type="http://schemas.openxmlformats.org/officeDocument/2006/relationships/image" Target="../media/image10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10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image" Target="../media/image113.png"/><Relationship Id="rId24" Type="http://schemas.openxmlformats.org/officeDocument/2006/relationships/oleObject" Target="../embeddings/oleObject6.bin"/><Relationship Id="rId5" Type="http://schemas.openxmlformats.org/officeDocument/2006/relationships/image" Target="../media/image37.png"/><Relationship Id="rId15" Type="http://schemas.openxmlformats.org/officeDocument/2006/relationships/image" Target="../media/image102.wmf"/><Relationship Id="rId23" Type="http://schemas.openxmlformats.org/officeDocument/2006/relationships/image" Target="../media/image106.wmf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112.png"/><Relationship Id="rId19" Type="http://schemas.openxmlformats.org/officeDocument/2006/relationships/image" Target="../media/image104.wmf"/><Relationship Id="rId4" Type="http://schemas.openxmlformats.org/officeDocument/2006/relationships/image" Target="../media/image36.png"/><Relationship Id="rId9" Type="http://schemas.openxmlformats.org/officeDocument/2006/relationships/image" Target="../media/image111.pn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10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7.emf"/><Relationship Id="rId3" Type="http://schemas.openxmlformats.org/officeDocument/2006/relationships/image" Target="../media/image36.png"/><Relationship Id="rId7" Type="http://schemas.openxmlformats.org/officeDocument/2006/relationships/image" Target="../media/image110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114.png"/><Relationship Id="rId5" Type="http://schemas.openxmlformats.org/officeDocument/2006/relationships/image" Target="../media/image38.png"/><Relationship Id="rId10" Type="http://schemas.openxmlformats.org/officeDocument/2006/relationships/image" Target="../media/image113.png"/><Relationship Id="rId4" Type="http://schemas.openxmlformats.org/officeDocument/2006/relationships/image" Target="../media/image37.png"/><Relationship Id="rId9" Type="http://schemas.openxmlformats.org/officeDocument/2006/relationships/image" Target="../media/image112.png"/><Relationship Id="rId14" Type="http://schemas.openxmlformats.org/officeDocument/2006/relationships/image" Target="../media/image1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4188" y="-53809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KHÔNG GIAN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3330259" y="5460378"/>
            <a:ext cx="1381118" cy="872845"/>
            <a:chOff x="7459669" y="7543800"/>
            <a:chExt cx="1381118" cy="872846"/>
          </a:xfrm>
        </p:grpSpPr>
        <p:sp>
          <p:nvSpPr>
            <p:cNvPr id="66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469187" y="7640053"/>
              <a:ext cx="1371600" cy="776593"/>
              <a:chOff x="7469187" y="7640053"/>
              <a:chExt cx="1371600" cy="776593"/>
            </a:xfrm>
          </p:grpSpPr>
          <p:sp>
            <p:nvSpPr>
              <p:cNvPr id="68" name="Round Same Side Corner Rectangle 67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TextBox 32"/>
              <p:cNvSpPr txBox="1"/>
              <p:nvPr/>
            </p:nvSpPr>
            <p:spPr>
              <a:xfrm>
                <a:off x="7937828" y="7640053"/>
                <a:ext cx="450764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10646" y="754380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ĐIỂM VÀ CỦA VECTƠ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154" name="TextBox 22"/>
          <p:cNvSpPr txBox="1"/>
          <p:nvPr/>
        </p:nvSpPr>
        <p:spPr>
          <a:xfrm>
            <a:off x="2080277" y="3587491"/>
            <a:ext cx="19268099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HỆ 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TỌA ĐỘ TRONG KHÔNG GIAN 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(</a:t>
            </a:r>
            <a:r>
              <a:rPr lang="en-US" sz="66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1)</a:t>
            </a:r>
            <a:endParaRPr lang="en-US" sz="66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D9E0AA21-480A-420A-BC6D-C14DCE2CB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sp>
        <p:nvSpPr>
          <p:cNvPr id="57" name="TextBox 36">
            <a:extLst>
              <a:ext uri="{FF2B5EF4-FFF2-40B4-BE49-F238E27FC236}">
                <a16:creationId xmlns="" xmlns:a16="http://schemas.microsoft.com/office/drawing/2014/main" id="{F35BE83D-468D-4E61-A012-6C01EF04317E}"/>
              </a:ext>
            </a:extLst>
          </p:cNvPr>
          <p:cNvSpPr txBox="1"/>
          <p:nvPr/>
        </p:nvSpPr>
        <p:spPr>
          <a:xfrm>
            <a:off x="4825107" y="5638800"/>
            <a:ext cx="1518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 ĐỘ CỦA ĐIỂM VÀ CỦA VECTƠ</a:t>
            </a:r>
          </a:p>
        </p:txBody>
      </p:sp>
    </p:spTree>
    <p:extLst>
      <p:ext uri="{BB962C8B-B14F-4D97-AF65-F5344CB8AC3E}">
        <p14:creationId xmlns:p14="http://schemas.microsoft.com/office/powerpoint/2010/main" val="36262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154" grpId="0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3031450" cy="2225794"/>
            <a:chOff x="534987" y="1869705"/>
            <a:chExt cx="22704911" cy="2225794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2225794"/>
              <a:chOff x="534987" y="1647866"/>
              <a:chExt cx="22664057" cy="2225794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152769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3874215" y="1928438"/>
                  <a:ext cx="19365683" cy="2031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it-IT" sz="6000" dirty="0">
                      <a:latin typeface="Times New Roman" pitchFamily="18" charset="0"/>
                      <a:cs typeface="Times New Roman" pitchFamily="18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it-IT" sz="6000" dirty="0">
                      <a:latin typeface="Times New Roman" pitchFamily="18" charset="0"/>
                      <a:cs typeface="Times New Roman" pitchFamily="18" charset="0"/>
                    </a:rPr>
                    <a:t>, cho </a:t>
                  </a:r>
                  <a:r>
                    <a:rPr lang="it-IT" sz="6000" dirty="0">
                      <a:latin typeface="Times New Roman" pitchFamily="18" charset="0"/>
                      <a:cs typeface="Times New Roman" pitchFamily="18" charset="0"/>
                    </a:rPr>
                    <a:t>điểm M(8;9;10). </a:t>
                  </a:r>
                  <a:r>
                    <a:rPr lang="it-IT" sz="6000" dirty="0">
                      <a:latin typeface="Times New Roman" pitchFamily="18" charset="0"/>
                      <a:cs typeface="Times New Roman" pitchFamily="18" charset="0"/>
                    </a:rPr>
                    <a:t>Tìm tọa độ hình chiếu vuông góc của điểm  lên trục hoành.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15" y="1928438"/>
                  <a:ext cx="19365683" cy="20313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28" t="-6907" r="-1583" b="-174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6019800"/>
            <a:ext cx="23604848" cy="1682132"/>
            <a:chOff x="304799" y="5556868"/>
            <a:chExt cx="23604848" cy="1682132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250691" y="5556868"/>
              <a:ext cx="5658956" cy="1682132"/>
              <a:chOff x="1305191" y="3163074"/>
              <a:chExt cx="3695233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03738" y="3163074"/>
                <a:ext cx="33966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05191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8"/>
              <a:ext cx="5584765" cy="1682132"/>
              <a:chOff x="1380347" y="3163074"/>
              <a:chExt cx="4121795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4"/>
                <a:ext cx="3736893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174434" y="6172200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945192" y="6473866"/>
                <a:ext cx="368791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92" y="6473866"/>
                <a:ext cx="3687917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23713" y="6398346"/>
                <a:ext cx="4512674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13" y="6398346"/>
                <a:ext cx="4512674" cy="8463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9356387" y="6382958"/>
                <a:ext cx="45891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387" y="6382958"/>
                <a:ext cx="4589150" cy="8617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146882" y="6345409"/>
                <a:ext cx="4749738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882" y="6345409"/>
                <a:ext cx="4749738" cy="8463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0"/>
            <a:ext cx="22016582" cy="4278314"/>
            <a:chOff x="1270511" y="5884229"/>
            <a:chExt cx="22016582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1817977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186891" y="9149577"/>
                <a:ext cx="21517874" cy="3075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𝑀</m:t>
                    </m:r>
                    <m:r>
                      <a:rPr lang="vi-VN" sz="6000" i="1">
                        <a:latin typeface="Cambria Math"/>
                      </a:rPr>
                      <m:t>′</m:t>
                    </m:r>
                  </m:oMath>
                </a14:m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 là hình chiếu vuông góc của  lên trục hoành. </a:t>
                </a:r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it-IT" sz="6000" dirty="0" smtClean="0">
                    <a:latin typeface="Times New Roman" pitchFamily="18" charset="0"/>
                    <a:cs typeface="Times New Roman" pitchFamily="18" charset="0"/>
                  </a:rPr>
                  <a:t>ra  </a:t>
                </a:r>
                <a:r>
                  <a:rPr lang="it-IT" sz="6000" i="1" dirty="0">
                    <a:latin typeface="Times New Roman" pitchFamily="18" charset="0"/>
                    <a:cs typeface="Times New Roman" pitchFamily="18" charset="0"/>
                  </a:rPr>
                  <a:t>M’ </a:t>
                </a:r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it-IT" sz="60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;0;0) </a:t>
                </a:r>
                <a:r>
                  <a:rPr lang="el-GR" sz="6000" dirty="0">
                    <a:latin typeface="Times New Roman" pitchFamily="18" charset="0"/>
                    <a:cs typeface="Times New Roman" pitchFamily="18" charset="0"/>
                  </a:rPr>
                  <a:t>ϵ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i="1" dirty="0"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vi-VN" sz="6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vi-VN" sz="60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=0⇔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𝑎</m:t>
                        </m:r>
                        <m:r>
                          <a:rPr lang="vi-VN" sz="6000" i="1">
                            <a:latin typeface="Cambria Math"/>
                          </a:rPr>
                          <m:t>−8</m:t>
                        </m:r>
                      </m:e>
                    </m:d>
                    <m:r>
                      <a:rPr lang="vi-VN" sz="6000" i="1">
                        <a:latin typeface="Cambria Math"/>
                      </a:rPr>
                      <m:t>.1=0⇔</m:t>
                    </m:r>
                    <m:r>
                      <a:rPr lang="vi-VN" sz="6000" i="1">
                        <a:latin typeface="Cambria Math"/>
                      </a:rPr>
                      <m:t>𝑎</m:t>
                    </m:r>
                    <m:r>
                      <a:rPr lang="vi-VN" sz="6000" i="1">
                        <a:latin typeface="Cambria Math"/>
                      </a:rPr>
                      <m:t>=8</m:t>
                    </m:r>
                  </m:oMath>
                </a14:m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:r>
                  <a:rPr lang="it-IT" sz="6000" i="1" dirty="0">
                    <a:latin typeface="Times New Roman" pitchFamily="18" charset="0"/>
                    <a:cs typeface="Times New Roman" pitchFamily="18" charset="0"/>
                  </a:rPr>
                  <a:t>M’ </a:t>
                </a:r>
                <a:r>
                  <a:rPr lang="it-IT" sz="6000" dirty="0">
                    <a:latin typeface="Times New Roman" pitchFamily="18" charset="0"/>
                    <a:cs typeface="Times New Roman" pitchFamily="18" charset="0"/>
                  </a:rPr>
                  <a:t>(8;0;0).</a:t>
                </a:r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891" y="9149577"/>
                <a:ext cx="21517874" cy="3075724"/>
              </a:xfrm>
              <a:prstGeom prst="rect">
                <a:avLst/>
              </a:prstGeom>
              <a:blipFill rotWithShape="0">
                <a:blip r:embed="rId12"/>
                <a:stretch>
                  <a:fillRect l="-1303" t="-4563" b="-109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9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3031450" cy="2225794"/>
            <a:chOff x="534987" y="1869705"/>
            <a:chExt cx="22704911" cy="2225794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2225794"/>
              <a:chOff x="534987" y="1647866"/>
              <a:chExt cx="22664057" cy="2225794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152769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3874215" y="1928438"/>
                  <a:ext cx="19365683" cy="2031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vi-VN" sz="6000" dirty="0">
                      <a:latin typeface="+mj-lt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, cho hai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1;2;−3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3;−2;−1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. Tọa độ trung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𝐼</m:t>
                      </m:r>
                    </m:oMath>
                  </a14:m>
                  <a:r>
                    <a:rPr lang="en-US" sz="6000" dirty="0">
                      <a:latin typeface="+mj-lt"/>
                    </a:rPr>
                    <a:t> </a:t>
                  </a:r>
                  <a:r>
                    <a:rPr lang="vi-VN" sz="6000" dirty="0">
                      <a:latin typeface="+mj-lt"/>
                    </a:rPr>
                    <a:t>của đoạn thẳng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𝐴𝐵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 là </a:t>
                  </a:r>
                  <a:endParaRPr lang="en-US" sz="6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15" y="1928438"/>
                  <a:ext cx="19365683" cy="20313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28" t="-6907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6019800"/>
            <a:ext cx="23604848" cy="1682132"/>
            <a:chOff x="304799" y="5556868"/>
            <a:chExt cx="23604848" cy="1682132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250691" y="5556868"/>
              <a:ext cx="5658956" cy="1682132"/>
              <a:chOff x="1305191" y="3163074"/>
              <a:chExt cx="3695233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03738" y="3163074"/>
                <a:ext cx="33966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05191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8"/>
              <a:ext cx="5584765" cy="1682132"/>
              <a:chOff x="1380347" y="3163074"/>
              <a:chExt cx="4121795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4"/>
                <a:ext cx="3736893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12091654" y="6158517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945192" y="6473866"/>
                <a:ext cx="368791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bg1"/>
                        </a:solidFill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92" y="6473866"/>
                <a:ext cx="3687917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23713" y="6398346"/>
                <a:ext cx="451267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chemeClr val="bg1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13" y="6398346"/>
                <a:ext cx="4512674" cy="11079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9356387" y="6382958"/>
                <a:ext cx="458915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chemeClr val="bg1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387" y="6382958"/>
                <a:ext cx="4589150" cy="11079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146882" y="6345409"/>
                <a:ext cx="474973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solidFill>
                            <a:schemeClr val="bg1"/>
                          </a:solidFill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</m:t>
                          </m:r>
                          <m:r>
                            <a:rPr lang="vi-VN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882" y="6345409"/>
                <a:ext cx="4749738" cy="11079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0"/>
            <a:ext cx="22016582" cy="4278314"/>
            <a:chOff x="1270511" y="5884229"/>
            <a:chExt cx="22016582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1817977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992186" y="8458200"/>
                <a:ext cx="22039263" cy="4156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5500" dirty="0"/>
                  <a:t>Tọa độ trung điểm </a:t>
                </a:r>
                <a14:m>
                  <m:oMath xmlns:m="http://schemas.openxmlformats.org/officeDocument/2006/math">
                    <m:r>
                      <a:rPr lang="vi-VN" sz="55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5500" dirty="0"/>
                  <a:t> </a:t>
                </a:r>
                <a:r>
                  <a:rPr lang="vi-VN" sz="5500" dirty="0"/>
                  <a:t>của  đoạn thẳng </a:t>
                </a:r>
                <a14:m>
                  <m:oMath xmlns:m="http://schemas.openxmlformats.org/officeDocument/2006/math">
                    <m:r>
                      <a:rPr lang="vi-VN" sz="55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5500" dirty="0"/>
                  <a:t> là</a:t>
                </a:r>
                <a:r>
                  <a:rPr lang="en-US" sz="5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5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5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55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vi-VN" sz="55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vi-VN" sz="55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vi-VN" sz="55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5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55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vi-VN" sz="55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vi-VN" sz="55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vi-VN" sz="55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55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55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vi-VN" sz="55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vi-VN" sz="55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5500" i="1">
                        <a:latin typeface="Cambria Math"/>
                      </a:rPr>
                      <m:t>⇒</m:t>
                    </m:r>
                    <m:r>
                      <a:rPr lang="vi-VN" sz="55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500" i="1">
                            <a:latin typeface="Cambria Math"/>
                          </a:rPr>
                          <m:t>2;0;−2</m:t>
                        </m:r>
                      </m:e>
                    </m:d>
                  </m:oMath>
                </a14:m>
                <a:r>
                  <a:rPr lang="vi-VN" sz="5500" dirty="0"/>
                  <a:t>.</a:t>
                </a:r>
                <a:endParaRPr lang="en-US" sz="55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6" y="8458200"/>
                <a:ext cx="22039263" cy="4156661"/>
              </a:xfrm>
              <a:prstGeom prst="rect">
                <a:avLst/>
              </a:prstGeom>
              <a:blipFill rotWithShape="0">
                <a:blip r:embed="rId12"/>
                <a:stretch>
                  <a:fillRect l="-11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2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3031450" cy="3013398"/>
            <a:chOff x="534987" y="1869705"/>
            <a:chExt cx="22704911" cy="3013398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2965640"/>
              <a:chOff x="534987" y="1647866"/>
              <a:chExt cx="22664057" cy="2965640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892615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4275898" y="1928438"/>
                  <a:ext cx="18964000" cy="2954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6000" dirty="0"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pt-BR" sz="6000" dirty="0">
                      <a:latin typeface="Times New Roman" pitchFamily="18" charset="0"/>
                      <a:cs typeface="Times New Roman" pitchFamily="18" charset="0"/>
                    </a:rPr>
                    <a:t> gian với hệ tọa độ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pt-BR" sz="6000" dirty="0">
                      <a:latin typeface="Times New Roman" pitchFamily="18" charset="0"/>
                      <a:cs typeface="Times New Roman" pitchFamily="18" charset="0"/>
                    </a:rPr>
                    <a:t>, cho ba điểm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6000" i="1">
                              <a:latin typeface="Cambria Math"/>
                            </a:rPr>
                            <m:t>1; 0; −2</m:t>
                          </m:r>
                        </m:e>
                      </m:d>
                    </m:oMath>
                  </a14:m>
                  <a:r>
                    <a:rPr lang="pt-BR" sz="6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2; 1; −1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1; −2; 2</m:t>
                          </m:r>
                        </m:e>
                      </m:d>
                    </m:oMath>
                  </a14:m>
                  <a:r>
                    <a:rPr lang="pt-BR" sz="6000" dirty="0">
                      <a:latin typeface="Times New Roman" pitchFamily="18" charset="0"/>
                      <a:cs typeface="Times New Roman" pitchFamily="18" charset="0"/>
                    </a:rPr>
                    <a:t>. Tìm tọa độ trọng tâm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pt-BR" sz="6000" dirty="0">
                      <a:latin typeface="Times New Roman" pitchFamily="18" charset="0"/>
                      <a:cs typeface="Times New Roman" pitchFamily="18" charset="0"/>
                    </a:rPr>
                    <a:t> của tam giác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𝐴𝐵𝐶</m:t>
                      </m:r>
                      <m:r>
                        <a:rPr lang="pt-BR" sz="6000" i="1">
                          <a:latin typeface="Cambria Math"/>
                        </a:rPr>
                        <m:t>.</m:t>
                      </m:r>
                    </m:oMath>
                  </a14:m>
                  <a:endParaRPr lang="en-US" sz="6000" b="1" i="1" dirty="0">
                    <a:solidFill>
                      <a:srgbClr val="FF33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898" y="1928438"/>
                  <a:ext cx="18964000" cy="2954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26" t="-4742" r="-1426" b="-115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5594260"/>
            <a:ext cx="23604848" cy="2107673"/>
            <a:chOff x="304799" y="5131328"/>
            <a:chExt cx="23604848" cy="2107673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131328"/>
              <a:ext cx="5855830" cy="2107672"/>
              <a:chOff x="1380347" y="2956208"/>
              <a:chExt cx="4197806" cy="102459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56208"/>
                <a:ext cx="3812904" cy="102459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161410"/>
              <a:ext cx="6133303" cy="2077589"/>
              <a:chOff x="1380347" y="2970832"/>
              <a:chExt cx="4063337" cy="100997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678435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250691" y="5182976"/>
              <a:ext cx="5658956" cy="2056025"/>
              <a:chOff x="1305191" y="2981315"/>
              <a:chExt cx="3695233" cy="999487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03738" y="2981315"/>
                <a:ext cx="3396686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05191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182976"/>
              <a:ext cx="5584765" cy="2056025"/>
              <a:chOff x="1380347" y="2981315"/>
              <a:chExt cx="4121795" cy="99948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12091654" y="6158517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505506" y="6446309"/>
                <a:ext cx="45547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schemeClr val="bg1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; −</m:t>
                        </m:r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; −</m:t>
                        </m:r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6" y="6446309"/>
                <a:ext cx="4554776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192147" y="5805132"/>
                <a:ext cx="4512674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; 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; 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47" y="5805132"/>
                <a:ext cx="4512674" cy="175201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9283192" y="5814823"/>
                <a:ext cx="4589150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700" b="1" i="1">
                          <a:solidFill>
                            <a:schemeClr val="bg1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sz="47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7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7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7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fr-FR" sz="47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; −</m:t>
                          </m:r>
                          <m:f>
                            <m:fPr>
                              <m:ctrlPr>
                                <a:rPr lang="en-US" sz="47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7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7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fr-FR" sz="47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; −</m:t>
                          </m:r>
                          <m:f>
                            <m:fPr>
                              <m:ctrlPr>
                                <a:rPr lang="en-US" sz="47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7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7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3192" y="5814823"/>
                <a:ext cx="4589150" cy="1752018"/>
              </a:xfrm>
              <a:prstGeom prst="rect">
                <a:avLst/>
              </a:prstGeom>
              <a:blipFill rotWithShape="0">
                <a:blip r:embed="rId10"/>
                <a:stretch>
                  <a:fillRect r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114055" y="5751472"/>
                <a:ext cx="4749738" cy="1821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; −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; −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055" y="5751472"/>
                <a:ext cx="4749738" cy="1821204"/>
              </a:xfrm>
              <a:prstGeom prst="rect">
                <a:avLst/>
              </a:prstGeom>
              <a:blipFill rotWithShape="0">
                <a:blip r:embed="rId11"/>
                <a:stretch>
                  <a:fillRect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0"/>
            <a:ext cx="22706805" cy="4278314"/>
            <a:chOff x="1270511" y="5884229"/>
            <a:chExt cx="22706805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4"/>
              <a:ext cx="22706804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992186" y="8458200"/>
                <a:ext cx="22601406" cy="3952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5200" dirty="0" smtClean="0"/>
                  <a:t>Tọa độ tr</a:t>
                </a:r>
                <a:r>
                  <a:rPr lang="en-US" sz="5200" dirty="0" err="1" smtClean="0"/>
                  <a:t>ọng</a:t>
                </a:r>
                <a:r>
                  <a:rPr lang="en-US" sz="5200" dirty="0" smtClean="0"/>
                  <a:t> </a:t>
                </a:r>
                <a:r>
                  <a:rPr lang="en-US" sz="5200" dirty="0" err="1" smtClean="0"/>
                  <a:t>tâm</a:t>
                </a:r>
                <a:r>
                  <a:rPr lang="vi-VN" sz="5200" dirty="0" smtClean="0"/>
                  <a:t> </a:t>
                </a:r>
                <a14:m>
                  <m:oMath xmlns:m="http://schemas.openxmlformats.org/officeDocument/2006/math"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5200" dirty="0" smtClean="0"/>
                  <a:t> </a:t>
                </a:r>
                <a:r>
                  <a:rPr lang="vi-VN" sz="5200" dirty="0"/>
                  <a:t>của  </a:t>
                </a:r>
                <a:r>
                  <a:rPr lang="en-US" sz="5200" dirty="0" smtClean="0"/>
                  <a:t>tam giác </a:t>
                </a:r>
                <a14:m>
                  <m:oMath xmlns:m="http://schemas.openxmlformats.org/officeDocument/2006/math">
                    <m:r>
                      <a:rPr lang="vi-VN" sz="5200" i="1">
                        <a:latin typeface="Cambria Math"/>
                      </a:rPr>
                      <m:t>𝐴𝐵</m:t>
                    </m:r>
                    <m:r>
                      <a:rPr lang="en-US" sz="5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5200" dirty="0"/>
                  <a:t> 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2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200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5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5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5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5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52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5200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5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5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5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5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5200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5200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5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5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52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5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52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5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5200" i="1" smtClean="0">
                        <a:latin typeface="Cambria Math"/>
                      </a:rPr>
                      <m:t>⇒</m:t>
                    </m:r>
                    <m:r>
                      <a:rPr lang="fr-FR" sz="52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5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5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fr-FR" sz="5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fr-FR" sz="5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; −</m:t>
                        </m:r>
                        <m:f>
                          <m:fPr>
                            <m:ctrlPr>
                              <a:rPr lang="en-US" sz="5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5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5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fr-FR" sz="5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; −</m:t>
                        </m:r>
                        <m:f>
                          <m:fPr>
                            <m:ctrlPr>
                              <a:rPr lang="en-US" sz="5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5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5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5200" dirty="0"/>
                  <a:t>.</a:t>
                </a:r>
                <a:endParaRPr lang="en-US" sz="52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6" y="8458200"/>
                <a:ext cx="22601406" cy="3952311"/>
              </a:xfrm>
              <a:prstGeom prst="rect">
                <a:avLst/>
              </a:prstGeom>
              <a:blipFill rotWithShape="0">
                <a:blip r:embed="rId12"/>
                <a:stretch>
                  <a:fillRect l="-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5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3031450" cy="2360236"/>
            <a:chOff x="534987" y="1869705"/>
            <a:chExt cx="22704911" cy="2360236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2360236"/>
              <a:chOff x="534987" y="1647866"/>
              <a:chExt cx="22664057" cy="2360236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2"/>
                <a:ext cx="22443393" cy="2287210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4275898" y="1928438"/>
                  <a:ext cx="18964000" cy="2149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vi-VN" sz="6000" dirty="0">
                      <a:latin typeface="+mj-lt"/>
                    </a:rPr>
                    <a:t>Trong không gian với hệ tọa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, cho hai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𝐴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𝐵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+mj-lt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+mj-lt"/>
                            </a:rPr>
                            <m:t>𝑂𝐴</m:t>
                          </m:r>
                        </m:e>
                      </m:acc>
                      <m:r>
                        <a:rPr lang="vi-VN" sz="6000" i="1">
                          <a:latin typeface="+mj-lt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2;−1;3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+mj-lt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+mj-lt"/>
                            </a:rPr>
                            <m:t>𝑂𝐵</m:t>
                          </m:r>
                        </m:e>
                      </m:acc>
                      <m:r>
                        <a:rPr lang="vi-VN" sz="6000" i="1">
                          <a:latin typeface="+mj-lt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5;2;−1</m:t>
                          </m:r>
                        </m:e>
                      </m:d>
                      <m:r>
                        <a:rPr lang="vi-VN" sz="6000" i="1">
                          <a:latin typeface="+mj-lt"/>
                        </a:rPr>
                        <m:t>.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 Tìm tọa độ của vectơ</a:t>
                  </a:r>
                  <a:r>
                    <a:rPr lang="pl-PL" sz="6000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+mj-lt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+mj-lt"/>
                            </a:rPr>
                            <m:t>𝐴𝐵</m:t>
                          </m:r>
                        </m:e>
                      </m:acc>
                    </m:oMath>
                  </a14:m>
                  <a:r>
                    <a:rPr lang="vi-VN" sz="6000" dirty="0">
                      <a:latin typeface="+mj-lt"/>
                    </a:rPr>
                    <a:t>.</a:t>
                  </a:r>
                  <a:endParaRPr lang="en-US" sz="6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898" y="1928438"/>
                  <a:ext cx="18964000" cy="21494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26" t="-6516" r="-887" b="-1529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5594260"/>
            <a:ext cx="23604848" cy="2107673"/>
            <a:chOff x="304799" y="5131328"/>
            <a:chExt cx="23604848" cy="2107673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131328"/>
              <a:ext cx="5855830" cy="2107672"/>
              <a:chOff x="1380347" y="2956208"/>
              <a:chExt cx="4197806" cy="1024594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56208"/>
                <a:ext cx="3812904" cy="102459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161410"/>
              <a:ext cx="5570367" cy="2077589"/>
              <a:chOff x="1380347" y="2970832"/>
              <a:chExt cx="3690390" cy="100997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305488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7869692" y="5182976"/>
              <a:ext cx="6039955" cy="2056025"/>
              <a:chOff x="1056404" y="2981315"/>
              <a:chExt cx="3944021" cy="999487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354951" y="2981315"/>
                <a:ext cx="3645474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056404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182976"/>
              <a:ext cx="5584765" cy="2056025"/>
              <a:chOff x="1380347" y="2981315"/>
              <a:chExt cx="4121795" cy="99948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233091" y="6185977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505506" y="6324600"/>
                <a:ext cx="455477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vi-VN" sz="4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3;3;−4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6" y="6324600"/>
                <a:ext cx="4554776" cy="925446"/>
              </a:xfrm>
              <a:prstGeom prst="rect">
                <a:avLst/>
              </a:prstGeom>
              <a:blipFill rotWithShape="0">
                <a:blip r:embed="rId8"/>
                <a:stretch>
                  <a:fillRect t="-3974" r="-3347" b="-35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39761" y="6334788"/>
                <a:ext cx="45126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2;−1;3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1" y="6334788"/>
                <a:ext cx="4512674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42635" y="6267258"/>
                <a:ext cx="493577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−3;−3;4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635" y="6267258"/>
                <a:ext cx="4935776" cy="9254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235047" y="6229167"/>
                <a:ext cx="474973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7;1;2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5047" y="6229167"/>
                <a:ext cx="4749738" cy="9233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1"/>
            <a:ext cx="22706805" cy="5049895"/>
            <a:chOff x="1270511" y="5884229"/>
            <a:chExt cx="22706805" cy="5241780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4"/>
              <a:ext cx="22706804" cy="48750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177927" y="9182266"/>
                <a:ext cx="22601406" cy="1121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5400" b="1" u="sng" dirty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fr-FR" sz="5400" b="1" u="sng" dirty="0">
                    <a:latin typeface="Times New Roman" pitchFamily="18" charset="0"/>
                    <a:cs typeface="Times New Roman" pitchFamily="18" charset="0"/>
                  </a:rPr>
                  <a:t> 1.</a:t>
                </a:r>
                <a:r>
                  <a:rPr lang="fr-FR" sz="5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5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5;2;−1</m:t>
                        </m:r>
                      </m:e>
                    </m:d>
                    <m:r>
                      <a:rPr lang="vi-VN" sz="54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2;−1;3</m:t>
                        </m:r>
                      </m:e>
                    </m:d>
                    <m:r>
                      <a:rPr lang="vi-VN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3;3;−4</m:t>
                        </m:r>
                      </m:e>
                    </m:d>
                  </m:oMath>
                </a14:m>
                <a:r>
                  <a:rPr lang="fr-FR" sz="5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27" y="9182266"/>
                <a:ext cx="22601406" cy="1121984"/>
              </a:xfrm>
              <a:prstGeom prst="rect">
                <a:avLst/>
              </a:prstGeom>
              <a:blipFill rotWithShape="0">
                <a:blip r:embed="rId12"/>
                <a:stretch>
                  <a:fillRect l="-1025" t="-1630" b="-282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77926" y="10375237"/>
                <a:ext cx="22217061" cy="2904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400" b="1" u="sng" dirty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fr-FR" sz="5400" b="1" u="sng" dirty="0">
                    <a:latin typeface="Times New Roman" pitchFamily="18" charset="0"/>
                    <a:cs typeface="Times New Roman" pitchFamily="18" charset="0"/>
                  </a:rPr>
                  <a:t> 2.</a:t>
                </a:r>
                <a:r>
                  <a:rPr lang="fr-FR" sz="5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5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2;−1;3</m:t>
                        </m:r>
                      </m:e>
                    </m:d>
                    <m:r>
                      <a:rPr lang="vi-VN" sz="5400" i="1">
                        <a:latin typeface="Cambria Math"/>
                      </a:rPr>
                      <m:t>⇔</m:t>
                    </m:r>
                    <m:r>
                      <a:rPr lang="vi-VN" sz="54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2;−1;3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</a:p>
              <a:p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5;2;−1</m:t>
                        </m:r>
                      </m:e>
                    </m:d>
                    <m:r>
                      <a:rPr lang="vi-VN" sz="5400" i="1">
                        <a:latin typeface="Cambria Math"/>
                      </a:rPr>
                      <m:t>⇔</m:t>
                    </m:r>
                    <m:r>
                      <a:rPr lang="vi-VN" sz="5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5;2;−1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5−2;2+1;−1−3</m:t>
                        </m:r>
                      </m:e>
                    </m:d>
                    <m:r>
                      <a:rPr lang="en-US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3;3;−4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26" y="10375237"/>
                <a:ext cx="22217061" cy="2904257"/>
              </a:xfrm>
              <a:prstGeom prst="rect">
                <a:avLst/>
              </a:prstGeom>
              <a:blipFill rotWithShape="0">
                <a:blip r:embed="rId13"/>
                <a:stretch>
                  <a:fillRect l="-1454" t="-2311" b="-1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4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362200"/>
            <a:ext cx="23031450" cy="3227689"/>
            <a:chOff x="534987" y="1724067"/>
            <a:chExt cx="22704911" cy="3227689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28692"/>
              <a:chOff x="534987" y="1647866"/>
              <a:chExt cx="22664057" cy="3028692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955667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4060790" y="1724067"/>
                  <a:ext cx="19179108" cy="3227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Trong không gian với hệ tọa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, cho </a:t>
                  </a: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6000" i="1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−1;−2;3</m:t>
                          </m:r>
                        </m:e>
                      </m:d>
                    </m:oMath>
                  </a14:m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. Tìm tọa độ của </a:t>
                  </a: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</m:t>
                          </m:r>
                          <m:r>
                            <a:rPr lang="vi-VN" sz="6000" i="1">
                              <a:latin typeface="Cambria Math"/>
                            </a:rPr>
                            <m:t>𝑦</m:t>
                          </m:r>
                          <m:r>
                            <a:rPr lang="vi-VN" sz="6000" i="1">
                              <a:latin typeface="Cambria Math"/>
                            </a:rPr>
                            <m:t>;</m:t>
                          </m:r>
                          <m:r>
                            <a:rPr lang="vi-VN" sz="60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, biết </a:t>
                  </a:r>
                  <a:r>
                    <a:rPr lang="pl-PL" sz="6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cùng phương với </a:t>
                  </a: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pl-PL" sz="6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790" y="1724067"/>
                  <a:ext cx="19179108" cy="322768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42" t="-4348" b="-1039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5624342"/>
            <a:ext cx="23604848" cy="2077591"/>
            <a:chOff x="304799" y="5161410"/>
            <a:chExt cx="23604848" cy="2077591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161410"/>
              <a:ext cx="5855830" cy="2077589"/>
              <a:chOff x="1380347" y="2970832"/>
              <a:chExt cx="4197806" cy="100997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70832"/>
                <a:ext cx="3812904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161410"/>
              <a:ext cx="5570367" cy="2077589"/>
              <a:chOff x="1380347" y="2970832"/>
              <a:chExt cx="3690390" cy="100997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305488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7869692" y="5182976"/>
              <a:ext cx="6039955" cy="2056025"/>
              <a:chOff x="1056404" y="2981315"/>
              <a:chExt cx="3944021" cy="999487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354951" y="2981315"/>
                <a:ext cx="3645474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056404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182976"/>
              <a:ext cx="5584765" cy="2056025"/>
              <a:chOff x="1380347" y="2981315"/>
              <a:chExt cx="4121795" cy="99948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233091" y="6185977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505506" y="6324600"/>
                <a:ext cx="4554776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sz="4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2;4;−6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6" y="6324600"/>
                <a:ext cx="4554776" cy="940194"/>
              </a:xfrm>
              <a:prstGeom prst="rect">
                <a:avLst/>
              </a:prstGeom>
              <a:blipFill rotWithShape="0">
                <a:blip r:embed="rId8"/>
                <a:stretch>
                  <a:fillRect t="-2597" b="-3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39761" y="6334788"/>
                <a:ext cx="451267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2;−4;6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1" y="6334788"/>
                <a:ext cx="4512674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42635" y="6267258"/>
                <a:ext cx="493577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2;−3;3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635" y="6267258"/>
                <a:ext cx="4935776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235047" y="6229167"/>
                <a:ext cx="474973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2;4;6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5047" y="6229167"/>
                <a:ext cx="4749738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1"/>
            <a:ext cx="22706805" cy="5049895"/>
            <a:chOff x="1270511" y="5884229"/>
            <a:chExt cx="22706805" cy="5241780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4"/>
              <a:ext cx="22706804" cy="48750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177927" y="9182266"/>
                <a:ext cx="22601406" cy="3217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vi-VN" sz="5400" dirty="0"/>
                  <a:t>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5400" dirty="0"/>
                  <a:t> </a:t>
                </a:r>
                <a:r>
                  <a:rPr lang="vi-VN" sz="5400" dirty="0"/>
                  <a:t>cùng phương với vectơ</a:t>
                </a:r>
                <a:r>
                  <a:rPr lang="pl-PL" sz="5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5400" dirty="0"/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54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vi-VN" sz="5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vi-VN" sz="54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vi-VN" sz="5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vi-VN" sz="5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400" dirty="0"/>
                  <a:t> </a:t>
                </a:r>
                <a:endParaRPr lang="en-US" sz="5400" dirty="0" smtClean="0"/>
              </a:p>
              <a:p>
                <a14:m>
                  <m:oMath xmlns:m="http://schemas.openxmlformats.org/officeDocument/2006/math">
                    <m:r>
                      <a:rPr lang="vi-VN" sz="54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𝑧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=−6.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27" y="9182266"/>
                <a:ext cx="22601406" cy="3217686"/>
              </a:xfrm>
              <a:prstGeom prst="rect">
                <a:avLst/>
              </a:prstGeom>
              <a:blipFill rotWithShape="0">
                <a:blip r:embed="rId12"/>
                <a:stretch>
                  <a:fillRect l="-10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9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362200"/>
            <a:ext cx="23031450" cy="3174330"/>
            <a:chOff x="534987" y="1724067"/>
            <a:chExt cx="22704911" cy="3174330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28692"/>
              <a:chOff x="534987" y="1647866"/>
              <a:chExt cx="22664057" cy="3028692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955667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4060790" y="1724067"/>
                  <a:ext cx="19179108" cy="3072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vi-VN" sz="6000" dirty="0" smtClean="0">
                      <a:latin typeface="Times New Roman" pitchFamily="18" charset="0"/>
                      <a:cs typeface="Times New Roman" pitchFamily="18" charset="0"/>
                    </a:rPr>
                    <a:t>Trong không gian với hệ tọa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 cho hai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4;2;1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−2;−1;4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. Tìm tọa độ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𝑀</m:t>
                      </m:r>
                    </m:oMath>
                  </a14:m>
                  <a:r>
                    <a:rPr lang="vi-VN" sz="6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6000" dirty="0">
                      <a:latin typeface="Times New Roman" pitchFamily="18" charset="0"/>
                      <a:cs typeface="Times New Roman" pitchFamily="18" charset="0"/>
                    </a:rPr>
                    <a:t>thỏa mãn đẳng </a:t>
                  </a:r>
                  <a:r>
                    <a:rPr lang="vi-VN" sz="6000" dirty="0" smtClean="0">
                      <a:latin typeface="Times New Roman" pitchFamily="18" charset="0"/>
                      <a:cs typeface="Times New Roman" pitchFamily="18" charset="0"/>
                    </a:rPr>
                    <a:t>thức </a:t>
                  </a:r>
                  <a:endParaRPr lang="en-US" sz="6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6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6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6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                .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790" y="1724067"/>
                  <a:ext cx="19179108" cy="307277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42" t="-4563" r="-2350" b="-109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5624342"/>
            <a:ext cx="23604848" cy="2077591"/>
            <a:chOff x="304799" y="5161410"/>
            <a:chExt cx="23604848" cy="2077591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161410"/>
              <a:ext cx="5855830" cy="2077589"/>
              <a:chOff x="1380347" y="2970832"/>
              <a:chExt cx="4197806" cy="100997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70832"/>
                <a:ext cx="3812904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161410"/>
              <a:ext cx="5570367" cy="2077589"/>
              <a:chOff x="1380347" y="2970832"/>
              <a:chExt cx="3690390" cy="100997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305488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7869692" y="5182976"/>
              <a:ext cx="6039955" cy="2056025"/>
              <a:chOff x="1056404" y="2981315"/>
              <a:chExt cx="3944021" cy="999487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354951" y="2981315"/>
                <a:ext cx="3645474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056404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182976"/>
              <a:ext cx="5584765" cy="2056025"/>
              <a:chOff x="1380347" y="2981315"/>
              <a:chExt cx="4121795" cy="99948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233091" y="6185977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49889" y="6323952"/>
                <a:ext cx="33190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89" y="6323952"/>
                <a:ext cx="3319031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39761" y="6334788"/>
                <a:ext cx="451267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1" y="6334788"/>
                <a:ext cx="4512674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42635" y="6267258"/>
                <a:ext cx="493577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635" y="6267258"/>
                <a:ext cx="4935776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235047" y="6229167"/>
                <a:ext cx="474973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5047" y="6229167"/>
                <a:ext cx="4749738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1"/>
            <a:ext cx="22706805" cy="5049895"/>
            <a:chOff x="1270511" y="5884229"/>
            <a:chExt cx="22706805" cy="5241780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4"/>
              <a:ext cx="22706804" cy="48750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177927" y="9182266"/>
                <a:ext cx="21455060" cy="4198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5400" dirty="0" smtClean="0"/>
                  <a:t>Gọi </a:t>
                </a:r>
                <a:r>
                  <a:rPr lang="vi-VN" sz="5400" dirty="0"/>
                  <a:t>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𝑥</m:t>
                        </m:r>
                        <m:r>
                          <a:rPr lang="en-US" sz="5400" i="1"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latin typeface="Cambria Math"/>
                          </a:rPr>
                          <m:t>𝑦</m:t>
                        </m:r>
                        <m:r>
                          <a:rPr lang="en-US" sz="5400" i="1"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5400" dirty="0"/>
                  <a:t>. </a:t>
                </a:r>
                <a:r>
                  <a:rPr lang="en-US" sz="5400" dirty="0" err="1"/>
                  <a:t>Khi</a:t>
                </a:r>
                <a:r>
                  <a:rPr lang="en-US" sz="5400" dirty="0"/>
                  <a:t> </a:t>
                </a:r>
                <a:r>
                  <a:rPr lang="en-US" sz="5400" dirty="0" err="1" smtClean="0"/>
                  <a:t>đó</a:t>
                </a:r>
                <a:r>
                  <a:rPr lang="en-US" sz="5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𝐴𝑀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𝑀𝐵</m:t>
                        </m:r>
                      </m:e>
                    </m:acc>
                  </m:oMath>
                </a14:m>
                <a:endParaRPr lang="en-US" sz="5400" dirty="0" smtClean="0"/>
              </a:p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−4=2</m:t>
                            </m:r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i="1">
                                    <a:latin typeface="Cambria Math"/>
                                  </a:rPr>
                                  <m:t>−2−</m:t>
                                </m:r>
                                <m:r>
                                  <a:rPr lang="en-US" sz="5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−2=2</m:t>
                            </m:r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i="1">
                                    <a:latin typeface="Cambria Math"/>
                                  </a:rPr>
                                  <m:t>−1−</m:t>
                                </m:r>
                                <m:r>
                                  <a:rPr lang="en-US" sz="5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−1=2</m:t>
                            </m:r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i="1">
                                    <a:latin typeface="Cambria Math"/>
                                  </a:rPr>
                                  <m:t>4−</m:t>
                                </m:r>
                                <m:r>
                                  <a:rPr lang="en-US" sz="54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27" y="9182266"/>
                <a:ext cx="21455060" cy="4198980"/>
              </a:xfrm>
              <a:prstGeom prst="rect">
                <a:avLst/>
              </a:prstGeom>
              <a:blipFill rotWithShape="0">
                <a:blip r:embed="rId12"/>
                <a:stretch>
                  <a:fillRect l="-1080" t="-8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5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480352"/>
            <a:ext cx="23031451" cy="3056178"/>
            <a:chOff x="534987" y="1842219"/>
            <a:chExt cx="22704912" cy="3056178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28692"/>
              <a:chOff x="534987" y="1647866"/>
              <a:chExt cx="22664057" cy="3028692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955667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1164546" y="1842219"/>
                  <a:ext cx="22075353" cy="2167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 smtClean="0"/>
                    <a:t>                  </a:t>
                  </a:r>
                  <a:r>
                    <a:rPr lang="vi-VN" sz="6000" dirty="0" smtClean="0"/>
                    <a:t>Trong </a:t>
                  </a:r>
                  <a:r>
                    <a:rPr lang="vi-VN" sz="6000" dirty="0"/>
                    <a:t>không gian với hệ tọa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vi-VN" sz="6000" dirty="0"/>
                    <a:t>, cho các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2;−1;3</m:t>
                          </m:r>
                        </m:e>
                      </m:d>
                    </m:oMath>
                  </a14:m>
                  <a:r>
                    <a:rPr lang="vi-VN" sz="6000" dirty="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1;3;−2</m:t>
                          </m:r>
                        </m:e>
                      </m:d>
                    </m:oMath>
                  </a14:m>
                  <a:r>
                    <a:rPr lang="vi-VN" sz="6000" dirty="0"/>
                    <a:t>. Tìm tọa độ của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vi-VN" sz="6000" dirty="0"/>
                    <a:t>.</a:t>
                  </a:r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546" y="1842219"/>
                  <a:ext cx="22075353" cy="21678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7584" b="-154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5624342"/>
            <a:ext cx="23447334" cy="2077591"/>
            <a:chOff x="304799" y="5161410"/>
            <a:chExt cx="23447334" cy="2077591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161410"/>
              <a:ext cx="5855830" cy="2077589"/>
              <a:chOff x="1380347" y="2970832"/>
              <a:chExt cx="4197806" cy="100997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70832"/>
                <a:ext cx="3812904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161410"/>
              <a:ext cx="6146877" cy="2077589"/>
              <a:chOff x="1380347" y="2970832"/>
              <a:chExt cx="4072330" cy="100997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687428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264265" y="5182976"/>
              <a:ext cx="5487868" cy="2056025"/>
              <a:chOff x="1314056" y="2981315"/>
              <a:chExt cx="3583515" cy="999487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74565" y="2981315"/>
                <a:ext cx="3223006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14056" y="320235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182976"/>
              <a:ext cx="5584765" cy="2056025"/>
              <a:chOff x="1380347" y="2981315"/>
              <a:chExt cx="4121795" cy="99948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233091" y="6185977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388691" y="6323952"/>
                <a:ext cx="44635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vi-VN" sz="4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0​;​−7​;​7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91" y="6323952"/>
                <a:ext cx="4463568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058" r="-54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39761" y="6096000"/>
                <a:ext cx="451267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0;​7;​7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1" y="6096000"/>
                <a:ext cx="4512674" cy="11079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92611" y="6119922"/>
                <a:ext cx="49357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4;​−7;​7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611" y="6119922"/>
                <a:ext cx="4935776" cy="11079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130579" y="6172200"/>
                <a:ext cx="50066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0;​−7;​−7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579" y="6172200"/>
                <a:ext cx="5006608" cy="11079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1"/>
            <a:ext cx="22706805" cy="5049895"/>
            <a:chOff x="1270511" y="5884229"/>
            <a:chExt cx="22706805" cy="5241780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4"/>
              <a:ext cx="22706804" cy="48750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177927" y="9182266"/>
                <a:ext cx="21455060" cy="1969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5400" dirty="0" smtClean="0"/>
                  <a:t>Ta có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−2;​−6;​4</m:t>
                        </m:r>
                      </m:e>
                    </m:d>
                  </m:oMath>
                </a14:m>
                <a:r>
                  <a:rPr lang="vi-VN" sz="5400" dirty="0"/>
                  <a:t> 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2;​−1;​3</m:t>
                        </m:r>
                      </m:e>
                    </m:d>
                  </m:oMath>
                </a14:m>
                <a:endParaRPr lang="en-US" sz="5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54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/>
                          </a:rPr>
                          <m:t>0;​−7;​7</m:t>
                        </m:r>
                      </m:e>
                    </m:d>
                  </m:oMath>
                </a14:m>
                <a:r>
                  <a:rPr lang="vi-VN" sz="5400" dirty="0" smtClean="0"/>
                  <a:t>.</a:t>
                </a:r>
                <a:endParaRPr lang="en-US" sz="54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27" y="9182266"/>
                <a:ext cx="21455060" cy="1969524"/>
              </a:xfrm>
              <a:prstGeom prst="rect">
                <a:avLst/>
              </a:prstGeom>
              <a:blipFill rotWithShape="0">
                <a:blip r:embed="rId12"/>
                <a:stretch>
                  <a:fillRect l="-1080" b="-148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8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3060187" cy="3116504"/>
            <a:chOff x="534987" y="1869705"/>
            <a:chExt cx="22733241" cy="3116504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28692"/>
              <a:chOff x="534987" y="1647866"/>
              <a:chExt cx="22664057" cy="3028692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2" y="1720891"/>
                <a:ext cx="22443392" cy="2955667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1192875" y="1895032"/>
                  <a:ext cx="22075353" cy="3091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 smtClean="0"/>
                    <a:t>                  </a:t>
                  </a:r>
                  <a:r>
                    <a:rPr lang="nl-NL" sz="6000" dirty="0">
                      <a:latin typeface="Times New Roman" pitchFamily="18" charset="0"/>
                      <a:cs typeface="Times New Roman" pitchFamily="18" charset="0"/>
                    </a:rPr>
                    <a:t>Trong không gian với hệ trục toạ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nl-NL" sz="6000" dirty="0">
                      <a:latin typeface="Times New Roman" pitchFamily="18" charset="0"/>
                      <a:cs typeface="Times New Roman" pitchFamily="18" charset="0"/>
                    </a:rPr>
                    <a:t>, cho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2;3;1</m:t>
                          </m:r>
                        </m:e>
                      </m:d>
                    </m:oMath>
                  </a14:m>
                  <a:r>
                    <a:rPr lang="nl-NL" sz="6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−1;5;2</m:t>
                          </m:r>
                        </m:e>
                      </m:d>
                    </m:oMath>
                  </a14:m>
                  <a:r>
                    <a:rPr lang="nl-NL" sz="6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4;−1;3</m:t>
                          </m:r>
                        </m:e>
                      </m:d>
                    </m:oMath>
                  </a14:m>
                  <a:r>
                    <a:rPr lang="nl-NL" sz="60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−3;22;5</m:t>
                          </m:r>
                        </m:e>
                      </m:d>
                    </m:oMath>
                  </a14:m>
                  <a:r>
                    <a:rPr lang="nl-NL" sz="6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6000" dirty="0">
                      <a:latin typeface="Times New Roman" pitchFamily="18" charset="0"/>
                      <a:cs typeface="Times New Roman" pitchFamily="18" charset="0"/>
                    </a:rPr>
                    <a:t>Đẳng thức nào đúng trong các đẳng thức sau</a:t>
                  </a:r>
                  <a:r>
                    <a:rPr lang="nl-NL" sz="6000" dirty="0" smtClean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875" y="1895032"/>
                  <a:ext cx="22075353" cy="30911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25" t="-5128" b="-108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388691" y="6323952"/>
                <a:ext cx="44635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vi-VN" sz="4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0​;​−7​;​7</m:t>
                        </m:r>
                      </m:e>
                    </m:d>
                  </m:oMath>
                </a14:m>
                <a:r>
                  <a:rPr lang="en-US" sz="4800" b="1" dirty="0" smtClean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91" y="6323952"/>
                <a:ext cx="4463568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058" r="-54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39761" y="6096000"/>
                <a:ext cx="451267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0;​7;​7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1" y="6096000"/>
                <a:ext cx="4512674" cy="11079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92611" y="6119922"/>
                <a:ext cx="493577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4;​−7;​7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611" y="6119922"/>
                <a:ext cx="4935776" cy="11079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130579" y="6172200"/>
                <a:ext cx="500660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vi-VN" sz="4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0;​−7;​−7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579" y="6172200"/>
                <a:ext cx="5006608" cy="11079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834791" y="9489695"/>
            <a:ext cx="22706805" cy="3921503"/>
            <a:chOff x="1270511" y="5884229"/>
            <a:chExt cx="22706805" cy="4070513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100019"/>
              <a:ext cx="22706804" cy="38547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5266441" y="9525000"/>
                <a:ext cx="13251746" cy="379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5400" dirty="0"/>
                  <a:t>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=</m:t>
                    </m:r>
                    <m:r>
                      <a:rPr lang="vi-VN" sz="5400" i="1">
                        <a:latin typeface="Cambria Math"/>
                      </a:rPr>
                      <m:t>𝑚</m:t>
                    </m:r>
                    <m:r>
                      <a:rPr lang="vi-VN" sz="54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+</m:t>
                    </m:r>
                    <m:r>
                      <a:rPr lang="vi-VN" sz="5400" i="1">
                        <a:latin typeface="Cambria Math"/>
                      </a:rPr>
                      <m:t>𝑛</m:t>
                    </m:r>
                    <m:r>
                      <a:rPr lang="vi-VN" sz="54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sz="5400" i="1">
                        <a:latin typeface="Cambria Math"/>
                      </a:rPr>
                      <m:t>+</m:t>
                    </m:r>
                    <m:r>
                      <a:rPr lang="vi-VN" sz="5400" i="1">
                        <a:latin typeface="Cambria Math"/>
                      </a:rPr>
                      <m:t>𝑝</m:t>
                    </m:r>
                    <m:r>
                      <a:rPr lang="vi-VN" sz="54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vi-VN" sz="5400" dirty="0"/>
                  <a:t> với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5400" dirty="0"/>
                  <a:t>,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/>
                      </a:rPr>
                      <m:t>𝑛</m:t>
                    </m:r>
                  </m:oMath>
                </a14:m>
                <a:r>
                  <a:rPr lang="vi-VN" sz="5400" dirty="0"/>
                  <a:t>,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/>
                      </a:rPr>
                      <m:t>𝑝</m:t>
                    </m:r>
                    <m:r>
                      <a:rPr lang="vi-VN" sz="5400" i="1">
                        <a:latin typeface="Cambria Math"/>
                      </a:rPr>
                      <m:t>∈</m:t>
                    </m:r>
                    <m:r>
                      <a:rPr lang="vi-VN" sz="5400" i="1">
                        <a:latin typeface="Cambria Math"/>
                      </a:rPr>
                      <m:t>ℝ</m:t>
                    </m:r>
                  </m:oMath>
                </a14:m>
                <a:r>
                  <a:rPr lang="vi-VN" sz="5400" dirty="0"/>
                  <a:t>.</a:t>
                </a:r>
                <a:endParaRPr lang="en-US" sz="5400" dirty="0"/>
              </a:p>
              <a:p>
                <a:r>
                  <a:rPr lang="vi-VN" sz="5400" dirty="0"/>
                  <a:t>Khi đó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&amp;2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𝑛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+4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𝑝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=−3</m:t>
                            </m:r>
                          </m:e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&amp;3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+5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𝑛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𝑝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=22</m:t>
                            </m:r>
                          </m:e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+2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𝑛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+3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𝑝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=5</m:t>
                            </m:r>
                          </m:e>
                        </m:eqArr>
                      </m:e>
                    </m:d>
                    <m:r>
                      <a:rPr lang="vi-VN" sz="5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𝑚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𝑛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vi-VN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𝑝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dirty="0"/>
                  <a:t>.</a:t>
                </a: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41" y="9525000"/>
                <a:ext cx="13251746" cy="3791497"/>
              </a:xfrm>
              <a:prstGeom prst="rect">
                <a:avLst/>
              </a:prstGeom>
              <a:blipFill rotWithShape="0">
                <a:blip r:embed="rId12"/>
                <a:stretch>
                  <a:fillRect l="-1794" t="-6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CD55402F-DFBC-477A-A5E7-5ADFEB3072A1}"/>
              </a:ext>
            </a:extLst>
          </p:cNvPr>
          <p:cNvGrpSpPr/>
          <p:nvPr/>
        </p:nvGrpSpPr>
        <p:grpSpPr>
          <a:xfrm>
            <a:off x="345310" y="5776948"/>
            <a:ext cx="23310010" cy="3476338"/>
            <a:chOff x="-230920" y="2586899"/>
            <a:chExt cx="29304357" cy="1738169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4ADEC13B-D7DF-4D22-A4B8-79409C3D72A3}"/>
                </a:ext>
              </a:extLst>
            </p:cNvPr>
            <p:cNvSpPr/>
            <p:nvPr/>
          </p:nvSpPr>
          <p:spPr>
            <a:xfrm>
              <a:off x="15594801" y="2586899"/>
              <a:ext cx="13454101" cy="7569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F5B5E8E6-7DFA-40A4-96EE-87E92BC5110A}"/>
                </a:ext>
              </a:extLst>
            </p:cNvPr>
            <p:cNvSpPr/>
            <p:nvPr/>
          </p:nvSpPr>
          <p:spPr>
            <a:xfrm>
              <a:off x="14958808" y="2720832"/>
              <a:ext cx="1393288" cy="5502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6137469" y="2735539"/>
                  <a:ext cx="12935968" cy="576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60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vi-VN" sz="6000">
                            <a:latin typeface="Cambria Math"/>
                          </a:rPr>
                          <m:t>=−2</m:t>
                        </m:r>
                        <m:acc>
                          <m:accPr>
                            <m:chr m:val="⃗"/>
                            <m:ctrlPr>
                              <a:rPr lang="en-US" sz="60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sz="6000">
                            <a:latin typeface="Cambria Math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60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sz="600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60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i="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469" y="2735539"/>
                  <a:ext cx="12935968" cy="5760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A3C6CC3A-5673-4D0D-B58B-18A7D4C42A24}"/>
                </a:ext>
              </a:extLst>
            </p:cNvPr>
            <p:cNvSpPr/>
            <p:nvPr/>
          </p:nvSpPr>
          <p:spPr>
            <a:xfrm>
              <a:off x="568722" y="2617802"/>
              <a:ext cx="13790014" cy="739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127A74AA-42E7-47C3-8C10-8353865771CA}"/>
                </a:ext>
              </a:extLst>
            </p:cNvPr>
            <p:cNvSpPr/>
            <p:nvPr/>
          </p:nvSpPr>
          <p:spPr>
            <a:xfrm>
              <a:off x="-230920" y="2746136"/>
              <a:ext cx="1368879" cy="50026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BC59E92F-E431-448B-8D96-8872D97AAB0E}"/>
                </a:ext>
              </a:extLst>
            </p:cNvPr>
            <p:cNvSpPr/>
            <p:nvPr/>
          </p:nvSpPr>
          <p:spPr>
            <a:xfrm>
              <a:off x="535132" y="3496632"/>
              <a:ext cx="13857073" cy="8284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6A6604AE-5AF3-45C4-AFB8-99A356218470}"/>
                </a:ext>
              </a:extLst>
            </p:cNvPr>
            <p:cNvSpPr/>
            <p:nvPr/>
          </p:nvSpPr>
          <p:spPr>
            <a:xfrm>
              <a:off x="-230305" y="3717662"/>
              <a:ext cx="1355339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7149C39D-9BAE-42B5-8408-659A6B07BAD8}"/>
                </a:ext>
              </a:extLst>
            </p:cNvPr>
            <p:cNvSpPr/>
            <p:nvPr/>
          </p:nvSpPr>
          <p:spPr>
            <a:xfrm>
              <a:off x="15594801" y="3505997"/>
              <a:ext cx="13478636" cy="8152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36A8679D-ACCA-4277-8DA8-88AA76BDB7B0}"/>
                </a:ext>
              </a:extLst>
            </p:cNvPr>
            <p:cNvSpPr/>
            <p:nvPr/>
          </p:nvSpPr>
          <p:spPr>
            <a:xfrm>
              <a:off x="14958807" y="3665500"/>
              <a:ext cx="1393288" cy="5502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>
                  <a:extLst>
                    <a:ext uri="{FF2B5EF4-FFF2-40B4-BE49-F238E27FC236}">
                      <a16:creationId xmlns="" xmlns:a16="http://schemas.microsoft.com/office/drawing/2014/main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7554691" y="3574490"/>
                  <a:ext cx="9863894" cy="576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600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vi-VN" sz="6000">
                            <a:latin typeface="Cambria Math"/>
                          </a:rPr>
                          <m:t>=2</m:t>
                        </m:r>
                        <m:acc>
                          <m:accPr>
                            <m:chr m:val="⃗"/>
                            <m:ctrlPr>
                              <a:rPr lang="en-US" sz="60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sz="6000">
                            <a:latin typeface="Cambria Math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60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sz="600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60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>
            <p:sp>
              <p:nvSpPr>
                <p:cNvPr id="91" name="TextBox 9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54691" y="3574490"/>
                  <a:ext cx="9863894" cy="5760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Oval 53"/>
          <p:cNvSpPr/>
          <p:nvPr/>
        </p:nvSpPr>
        <p:spPr>
          <a:xfrm>
            <a:off x="337143" y="7976950"/>
            <a:ext cx="1139399" cy="1098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2540034" y="6074603"/>
                <a:ext cx="5896807" cy="115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34" y="6074603"/>
                <a:ext cx="5896807" cy="11521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68587" y="7848600"/>
                <a:ext cx="5896807" cy="115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87" y="7848600"/>
                <a:ext cx="5896807" cy="11521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3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2990009" cy="3028692"/>
            <a:chOff x="534987" y="1869705"/>
            <a:chExt cx="22664057" cy="3028692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28692"/>
              <a:chOff x="534987" y="1647866"/>
              <a:chExt cx="22664057" cy="3028692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955667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16847" y="1700171"/>
                  <a:ext cx="2113146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1144295" y="2113607"/>
                  <a:ext cx="21702789" cy="2149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 smtClean="0"/>
                    <a:t>                  </a:t>
                  </a:r>
                  <a:r>
                    <a:rPr lang="vi-VN" sz="6000" dirty="0"/>
                    <a:t>Cho tam giác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6000" dirty="0"/>
                    <a:t> biết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2;−1;3</m:t>
                          </m:r>
                        </m:e>
                      </m:d>
                    </m:oMath>
                  </a14:m>
                  <a:r>
                    <a:rPr lang="vi-VN" sz="6000" dirty="0"/>
                    <a:t> và trọng tâm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vi-VN" sz="6000" dirty="0"/>
                    <a:t> của tam giác có toạ độ là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2;1;0</m:t>
                          </m:r>
                        </m:e>
                      </m:d>
                    </m:oMath>
                  </a14:m>
                  <a:r>
                    <a:rPr lang="vi-VN" sz="6000" dirty="0"/>
                    <a:t>. Khi đó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vi-VN" sz="6000" dirty="0"/>
                    <a:t> có tọa độ </a:t>
                  </a:r>
                  <a:r>
                    <a:rPr lang="vi-VN" sz="6000" dirty="0" smtClean="0"/>
                    <a:t>là.</a:t>
                  </a:r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295" y="2113607"/>
                  <a:ext cx="21702789" cy="214944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46" t="-7649" b="-158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5624342"/>
            <a:ext cx="23447334" cy="2077591"/>
            <a:chOff x="304799" y="5161410"/>
            <a:chExt cx="23447334" cy="2077591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161410"/>
              <a:ext cx="5855830" cy="2077589"/>
              <a:chOff x="1380347" y="2970832"/>
              <a:chExt cx="4197806" cy="100997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70832"/>
                <a:ext cx="3812904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161410"/>
              <a:ext cx="6146877" cy="2077589"/>
              <a:chOff x="1380347" y="2970832"/>
              <a:chExt cx="4072330" cy="100997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687428" cy="10099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264265" y="5182976"/>
              <a:ext cx="5487868" cy="2056025"/>
              <a:chOff x="1314056" y="2981315"/>
              <a:chExt cx="3583515" cy="999487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74565" y="2981315"/>
                <a:ext cx="3223006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14056" y="320235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182976"/>
              <a:ext cx="5584765" cy="2056025"/>
              <a:chOff x="1380347" y="2981315"/>
              <a:chExt cx="4121795" cy="99948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9994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18286719" y="6020175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2366618" y="6324600"/>
                <a:ext cx="2529446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5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5500">
                            <a:solidFill>
                              <a:schemeClr val="bg1"/>
                            </a:solidFill>
                          </a:rPr>
                          <m:t>0;</m:t>
                        </m:r>
                        <m:r>
                          <a:rPr lang="vi-VN" sz="550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vi-VN" sz="5500">
                            <a:solidFill>
                              <a:schemeClr val="bg1"/>
                            </a:solidFill>
                          </a:rPr>
                          <m:t>;9</m:t>
                        </m:r>
                      </m:e>
                    </m:d>
                  </m:oMath>
                </a14:m>
                <a:r>
                  <a:rPr lang="en-US" sz="5500" b="1" dirty="0" smtClean="0">
                    <a:solidFill>
                      <a:schemeClr val="bg1"/>
                    </a:solidFill>
                  </a:rPr>
                  <a:t>.</a:t>
                </a:r>
                <a:endParaRPr lang="en-US" sz="55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18" y="6324600"/>
                <a:ext cx="2529446" cy="938719"/>
              </a:xfrm>
              <a:prstGeom prst="rect">
                <a:avLst/>
              </a:prstGeom>
              <a:blipFill rotWithShape="0">
                <a:blip r:embed="rId8"/>
                <a:stretch>
                  <a:fillRect t="-17647" r="-12289" b="-40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39761" y="6300281"/>
                <a:ext cx="4512674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5500">
                              <a:solidFill>
                                <a:schemeClr val="bg1"/>
                              </a:solidFill>
                            </a:rPr>
                            <m:t>0;9;</m:t>
                          </m:r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−9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1" y="6300281"/>
                <a:ext cx="4512674" cy="9387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71910" y="6322537"/>
                <a:ext cx="4935776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5500">
                              <a:solidFill>
                                <a:schemeClr val="bg1"/>
                              </a:solidFill>
                            </a:rPr>
                            <m:t>0;6;</m:t>
                          </m:r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55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910" y="6322537"/>
                <a:ext cx="4935776" cy="9387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353707" y="6312878"/>
                <a:ext cx="5006608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5500">
                              <a:solidFill>
                                <a:schemeClr val="bg1"/>
                              </a:solidFill>
                            </a:rPr>
                            <m:t>0;</m:t>
                          </m:r>
                          <m:r>
                            <a:rPr lang="vi-VN" sz="5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5500">
                              <a:solidFill>
                                <a:schemeClr val="bg1"/>
                              </a:solidFill>
                            </a:rPr>
                            <m:t>9;9</m:t>
                          </m:r>
                        </m:e>
                      </m:d>
                      <m:r>
                        <a:rPr lang="en-US" sz="5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707" y="6312878"/>
                <a:ext cx="5006608" cy="9387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229601"/>
            <a:ext cx="22706805" cy="5049895"/>
            <a:chOff x="1270511" y="5884229"/>
            <a:chExt cx="22706805" cy="5241780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4"/>
              <a:ext cx="22706804" cy="48750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177927" y="9182266"/>
                <a:ext cx="21455060" cy="3508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5400" dirty="0" smtClean="0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54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5400" i="1">
                        <a:latin typeface="Cambria Math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endParaRPr lang="en-US" sz="5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𝐴𝐺</m:t>
                          </m:r>
                        </m:e>
                      </m:acc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𝐴𝐺</m:t>
                          </m:r>
                        </m:e>
                      </m:acc>
                    </m:oMath>
                  </m:oMathPara>
                </a14:m>
                <a:endParaRPr lang="en-US" sz="5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0;2;−3</m:t>
                        </m:r>
                      </m:e>
                    </m:d>
                    <m:r>
                      <a:rPr lang="en-US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0;6;−9</m:t>
                        </m:r>
                      </m:e>
                    </m:d>
                  </m:oMath>
                </a14:m>
                <a:r>
                  <a:rPr lang="vi-VN" sz="5400" dirty="0"/>
                  <a:t>.</a:t>
                </a:r>
                <a:endParaRPr lang="en-US" sz="54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27" y="9182266"/>
                <a:ext cx="21455060" cy="3508791"/>
              </a:xfrm>
              <a:prstGeom prst="rect">
                <a:avLst/>
              </a:prstGeom>
              <a:blipFill rotWithShape="0">
                <a:blip r:embed="rId12"/>
                <a:stretch>
                  <a:fillRect l="-1080" t="-347" b="-7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34479" y="8592531"/>
            <a:ext cx="6836828" cy="46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2990009" cy="4157652"/>
            <a:chOff x="534987" y="1869705"/>
            <a:chExt cx="22664057" cy="4157652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28692"/>
              <a:chOff x="534987" y="1647866"/>
              <a:chExt cx="22664057" cy="3028692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955667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16847" y="1700171"/>
                  <a:ext cx="2113146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1250189" y="1876467"/>
                  <a:ext cx="21702789" cy="415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 smtClean="0"/>
                    <a:t>                  </a:t>
                  </a:r>
                  <a:r>
                    <a:rPr lang="vi-VN" sz="6000" dirty="0">
                      <a:latin typeface="+mj-lt"/>
                    </a:rPr>
                    <a:t>Trong không gian với hệ toạ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, cho hình hộp</a:t>
                  </a:r>
                  <a:r>
                    <a:rPr lang="en-US" sz="60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𝐴𝐵𝐶𝐷</m:t>
                      </m:r>
                      <m:r>
                        <a:rPr lang="vi-VN" sz="6000" i="1">
                          <a:latin typeface="+mj-lt"/>
                        </a:rPr>
                        <m:t>.</m:t>
                      </m:r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𝐴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𝐵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𝐶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𝐷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sz="6000" dirty="0">
                      <a:latin typeface="+mj-lt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0;0;0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3;0;0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𝐷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0;3;0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𝐷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0;3;−3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. Toạ độ trọng tâm tam giác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𝐴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𝐵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r>
                        <a:rPr lang="vi-VN" sz="6000" i="1">
                          <a:latin typeface="+mj-lt"/>
                        </a:rPr>
                        <m:t>𝐶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 là</a:t>
                  </a:r>
                  <a:endParaRPr lang="en-US" sz="6000" dirty="0">
                    <a:latin typeface="+mj-lt"/>
                  </a:endParaRPr>
                </a:p>
                <a:p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189" y="1876467"/>
                  <a:ext cx="21702789" cy="415089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46" t="-38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319936" y="5624342"/>
            <a:ext cx="23394893" cy="1490655"/>
            <a:chOff x="357241" y="5161410"/>
            <a:chExt cx="23394893" cy="1490655"/>
          </a:xfrm>
        </p:grpSpPr>
        <p:grpSp>
          <p:nvGrpSpPr>
            <p:cNvPr id="71" name="Group 70"/>
            <p:cNvGrpSpPr/>
            <p:nvPr/>
          </p:nvGrpSpPr>
          <p:grpSpPr>
            <a:xfrm>
              <a:off x="6206270" y="5161410"/>
              <a:ext cx="5747148" cy="1482955"/>
              <a:chOff x="1458257" y="2970832"/>
              <a:chExt cx="4119896" cy="720903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70832"/>
                <a:ext cx="3812904" cy="7209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458257" y="300666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246540" y="5161410"/>
              <a:ext cx="6017725" cy="1482955"/>
              <a:chOff x="1465911" y="2970832"/>
              <a:chExt cx="3986766" cy="72090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687428" cy="7209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65911" y="300666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44875" y="5182975"/>
              <a:ext cx="5407259" cy="1467564"/>
              <a:chOff x="1366693" y="2981315"/>
              <a:chExt cx="3530878" cy="71342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74565" y="2981315"/>
                <a:ext cx="3223006" cy="71342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66693" y="300666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57241" y="5182973"/>
              <a:ext cx="5532324" cy="1469092"/>
              <a:chOff x="1419051" y="2981315"/>
              <a:chExt cx="4083091" cy="714164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7134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19051" y="303275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6192329" y="5690896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646804" y="5785745"/>
                <a:ext cx="3538278" cy="994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1;1;−2</m:t>
                        </m:r>
                      </m:e>
                    </m:d>
                  </m:oMath>
                </a14:m>
                <a:r>
                  <a:rPr lang="en-US" sz="5500" b="1" dirty="0" smtClean="0">
                    <a:solidFill>
                      <a:schemeClr val="bg1"/>
                    </a:solidFill>
                  </a:rPr>
                  <a:t>.</a:t>
                </a:r>
                <a:endParaRPr lang="en-US" sz="55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04" y="5785745"/>
                <a:ext cx="3538278" cy="994375"/>
              </a:xfrm>
              <a:prstGeom prst="rect">
                <a:avLst/>
              </a:prstGeom>
              <a:blipFill rotWithShape="0">
                <a:blip r:embed="rId9"/>
                <a:stretch>
                  <a:fillRect t="-10429" r="-8262" b="-3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076195" y="5610306"/>
                <a:ext cx="451267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2;1;−2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95" y="5610306"/>
                <a:ext cx="4512674" cy="13234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42656" y="5611881"/>
                <a:ext cx="49357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2;1;−1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656" y="5611881"/>
                <a:ext cx="4935776" cy="1323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067411" y="5566329"/>
                <a:ext cx="500660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1;2;−1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411" y="5566329"/>
                <a:ext cx="5006608" cy="1323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764382" y="7162800"/>
            <a:ext cx="22706805" cy="6138713"/>
            <a:chOff x="1270511" y="5884229"/>
            <a:chExt cx="22706805" cy="6371970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2"/>
              <a:ext cx="22706804" cy="600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525587" y="8001000"/>
                <a:ext cx="17561667" cy="545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fr-FR" sz="4400" b="1" dirty="0"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vi-VN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3;0;0</m:t>
                        </m:r>
                      </m:e>
                    </m:d>
                  </m:oMath>
                </a14:m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r>
                          <a:rPr lang="vi-VN" sz="4400" i="1">
                            <a:latin typeface="Cambria Math"/>
                          </a:rPr>
                          <m:t>𝑦</m:t>
                        </m:r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r>
                          <a:rPr lang="vi-VN" sz="4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vi-VN" sz="44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/>
                          </a:rPr>
                          <m:t>𝐷𝐶</m:t>
                        </m:r>
                      </m:e>
                    </m:acc>
                    <m:r>
                      <a:rPr lang="vi-VN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r>
                          <a:rPr lang="vi-VN" sz="4400" i="1">
                            <a:latin typeface="Cambria Math"/>
                          </a:rPr>
                          <m:t>𝑦</m:t>
                        </m:r>
                        <m:r>
                          <a:rPr lang="vi-VN" sz="4400" i="1">
                            <a:latin typeface="Cambria Math"/>
                          </a:rPr>
                          <m:t>−3;</m:t>
                        </m:r>
                        <m:r>
                          <a:rPr lang="vi-VN" sz="4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4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</a:rPr>
                            <m:t>𝐷𝐶</m:t>
                          </m:r>
                        </m:e>
                      </m:acc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/>
                            </a:rPr>
                            <m:t>𝑥</m:t>
                          </m:r>
                          <m:r>
                            <a:rPr lang="vi-VN" sz="4400" i="1">
                              <a:latin typeface="Cambria Math"/>
                            </a:rPr>
                            <m:t>;</m:t>
                          </m:r>
                          <m:r>
                            <a:rPr lang="vi-VN" sz="4400" i="1">
                              <a:latin typeface="Cambria Math"/>
                            </a:rPr>
                            <m:t>𝑦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sz="4400" i="1">
                              <a:latin typeface="Cambria Math"/>
                            </a:rPr>
                            <m:t>;</m:t>
                          </m:r>
                          <m:r>
                            <a:rPr lang="vi-VN" sz="4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vi-VN" sz="4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/>
                            </a:rPr>
                            <m:t>3;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vi-VN" sz="4400" i="1">
                              <a:latin typeface="Cambria Math"/>
                            </a:rPr>
                            <m:t>;0</m:t>
                          </m:r>
                        </m:e>
                      </m:d>
                      <m:r>
                        <a:rPr lang="vi-VN" sz="4400" i="1">
                          <a:latin typeface="Cambria Math"/>
                        </a:rPr>
                        <m:t>⇒</m:t>
                      </m:r>
                      <m:r>
                        <a:rPr lang="vi-VN" sz="4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3;3;0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vi-VN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0;3;0</m:t>
                        </m:r>
                      </m:e>
                    </m:d>
                  </m:oMath>
                </a14:m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vi-VN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latin typeface="Cambria Math"/>
                          </a:rPr>
                          <m:t>;3−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latin typeface="Cambria Math"/>
                          </a:rPr>
                          <m:t>;−3−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sz="4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i="1">
                              <a:latin typeface="Cambria Math"/>
                            </a:rPr>
                            <m:t>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i="1">
                              <a:latin typeface="Cambria Math"/>
                            </a:rPr>
                            <m:t>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−3−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vi-VN" sz="4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/>
                            </a:rPr>
                            <m:t>0;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4400" i="1">
                              <a:latin typeface="Cambria Math"/>
                            </a:rPr>
                            <m:t>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vi-VN" sz="44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0;0;−3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vi-VN" sz="44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vi-VN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vi-VN" sz="4400" i="1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4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vi-VN" sz="4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vi-VN" sz="4400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4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vi-VN" sz="4400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4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vi-VN" sz="4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latin typeface="Cambria Math"/>
                            </a:rPr>
                            <m:t>3;0;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⇒</m:t>
                          </m:r>
                          <m:r>
                            <a:rPr lang="vi-VN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3;0;−3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</a:rPr>
                      <m:t>𝐺</m:t>
                    </m:r>
                  </m:oMath>
                </a14:m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trọng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tam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4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</a:rPr>
                      <m:t>𝐴</m:t>
                    </m:r>
                    <m:r>
                      <a:rPr lang="fr-FR" sz="4400" i="1">
                        <a:latin typeface="Cambria Math"/>
                      </a:rPr>
                      <m:t>′</m:t>
                    </m:r>
                    <m:r>
                      <a:rPr lang="fr-FR" sz="4400" i="1">
                        <a:latin typeface="Cambria Math"/>
                      </a:rPr>
                      <m:t>𝐵</m:t>
                    </m:r>
                    <m:r>
                      <a:rPr lang="fr-FR" sz="4400" i="1">
                        <a:latin typeface="Cambria Math"/>
                      </a:rPr>
                      <m:t>′</m:t>
                    </m:r>
                    <m:r>
                      <a:rPr lang="fr-FR" sz="4400" i="1">
                        <a:latin typeface="Cambria Math"/>
                      </a:rPr>
                      <m:t>𝐶</m:t>
                    </m:r>
                  </m:oMath>
                </a14:m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⇒</m:t>
                    </m:r>
                    <m:r>
                      <a:rPr lang="vi-VN" sz="44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2;1;−2</m:t>
                        </m:r>
                      </m:e>
                    </m:d>
                  </m:oMath>
                </a14:m>
                <a:r>
                  <a:rPr lang="fr-FR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8001000"/>
                <a:ext cx="17561667" cy="5452913"/>
              </a:xfrm>
              <a:prstGeom prst="rect">
                <a:avLst/>
              </a:prstGeom>
              <a:blipFill rotWithShape="0">
                <a:blip r:embed="rId13"/>
                <a:stretch>
                  <a:fillRect l="-868" b="-35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1"/>
          <p:cNvGrpSpPr>
            <a:grpSpLocks/>
          </p:cNvGrpSpPr>
          <p:nvPr/>
        </p:nvGrpSpPr>
        <p:grpSpPr bwMode="auto">
          <a:xfrm>
            <a:off x="18074019" y="7635604"/>
            <a:ext cx="5473368" cy="5242196"/>
            <a:chOff x="4466" y="13357"/>
            <a:chExt cx="2890" cy="2408"/>
          </a:xfrm>
        </p:grpSpPr>
        <p:sp>
          <p:nvSpPr>
            <p:cNvPr id="62" name="AutoShape 29"/>
            <p:cNvSpPr>
              <a:spLocks noChangeShapeType="1"/>
            </p:cNvSpPr>
            <p:nvPr/>
          </p:nvSpPr>
          <p:spPr bwMode="auto">
            <a:xfrm>
              <a:off x="4708" y="15512"/>
              <a:ext cx="1476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AutoShape 28"/>
            <p:cNvSpPr>
              <a:spLocks noChangeShapeType="1"/>
            </p:cNvSpPr>
            <p:nvPr/>
          </p:nvSpPr>
          <p:spPr bwMode="auto">
            <a:xfrm>
              <a:off x="4879" y="14250"/>
              <a:ext cx="1476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AutoShape 27"/>
            <p:cNvSpPr>
              <a:spLocks noChangeShapeType="1"/>
            </p:cNvSpPr>
            <p:nvPr/>
          </p:nvSpPr>
          <p:spPr bwMode="auto">
            <a:xfrm flipH="1">
              <a:off x="4708" y="14250"/>
              <a:ext cx="171" cy="12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AutoShape 26"/>
            <p:cNvSpPr>
              <a:spLocks noChangeShapeType="1"/>
            </p:cNvSpPr>
            <p:nvPr/>
          </p:nvSpPr>
          <p:spPr bwMode="auto">
            <a:xfrm flipH="1">
              <a:off x="6184" y="14250"/>
              <a:ext cx="171" cy="12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25"/>
            <p:cNvSpPr>
              <a:spLocks noChangeShapeType="1"/>
            </p:cNvSpPr>
            <p:nvPr/>
          </p:nvSpPr>
          <p:spPr bwMode="auto">
            <a:xfrm>
              <a:off x="5529" y="14871"/>
              <a:ext cx="1476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24"/>
            <p:cNvSpPr>
              <a:spLocks noChangeShapeType="1"/>
            </p:cNvSpPr>
            <p:nvPr/>
          </p:nvSpPr>
          <p:spPr bwMode="auto">
            <a:xfrm>
              <a:off x="5578" y="13609"/>
              <a:ext cx="1476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23"/>
            <p:cNvSpPr>
              <a:spLocks noChangeShapeType="1"/>
            </p:cNvSpPr>
            <p:nvPr/>
          </p:nvSpPr>
          <p:spPr bwMode="auto">
            <a:xfrm flipH="1">
              <a:off x="5407" y="13609"/>
              <a:ext cx="171" cy="126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22"/>
            <p:cNvSpPr>
              <a:spLocks noChangeShapeType="1"/>
            </p:cNvSpPr>
            <p:nvPr/>
          </p:nvSpPr>
          <p:spPr bwMode="auto">
            <a:xfrm flipH="1">
              <a:off x="6883" y="13609"/>
              <a:ext cx="171" cy="12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AutoShape 21"/>
            <p:cNvSpPr>
              <a:spLocks noChangeShapeType="1"/>
            </p:cNvSpPr>
            <p:nvPr/>
          </p:nvSpPr>
          <p:spPr bwMode="auto">
            <a:xfrm flipV="1">
              <a:off x="4879" y="13609"/>
              <a:ext cx="699" cy="64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AutoShape 20"/>
            <p:cNvSpPr>
              <a:spLocks noChangeShapeType="1"/>
            </p:cNvSpPr>
            <p:nvPr/>
          </p:nvSpPr>
          <p:spPr bwMode="auto">
            <a:xfrm flipV="1">
              <a:off x="4708" y="14871"/>
              <a:ext cx="699" cy="64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AutoShape 19"/>
            <p:cNvSpPr>
              <a:spLocks noChangeShapeType="1"/>
            </p:cNvSpPr>
            <p:nvPr/>
          </p:nvSpPr>
          <p:spPr bwMode="auto">
            <a:xfrm flipV="1">
              <a:off x="6355" y="13609"/>
              <a:ext cx="699" cy="64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AutoShape 18"/>
            <p:cNvSpPr>
              <a:spLocks noChangeShapeType="1"/>
            </p:cNvSpPr>
            <p:nvPr/>
          </p:nvSpPr>
          <p:spPr bwMode="auto">
            <a:xfrm flipV="1">
              <a:off x="6184" y="14871"/>
              <a:ext cx="699" cy="641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4" name="Object 93"/>
            <p:cNvGraphicFramePr>
              <a:graphicFrameLocks noChangeAspect="1"/>
            </p:cNvGraphicFramePr>
            <p:nvPr/>
          </p:nvGraphicFramePr>
          <p:xfrm>
            <a:off x="4466" y="15512"/>
            <a:ext cx="24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14" imgW="152400" imgH="165100" progId="Equation.DSMT4">
                    <p:embed/>
                  </p:oleObj>
                </mc:Choice>
                <mc:Fallback>
                  <p:oleObj name="Equation" r:id="rId14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6" y="15512"/>
                          <a:ext cx="242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/>
          </p:nvGraphicFramePr>
          <p:xfrm>
            <a:off x="6184" y="15512"/>
            <a:ext cx="24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16" imgW="152400" imgH="165100" progId="Equation.DSMT4">
                    <p:embed/>
                  </p:oleObj>
                </mc:Choice>
                <mc:Fallback>
                  <p:oleObj name="Equation" r:id="rId16" imgW="1524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" y="15512"/>
                          <a:ext cx="242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95"/>
            <p:cNvGraphicFramePr>
              <a:graphicFrameLocks noChangeAspect="1"/>
            </p:cNvGraphicFramePr>
            <p:nvPr/>
          </p:nvGraphicFramePr>
          <p:xfrm>
            <a:off x="6883" y="14799"/>
            <a:ext cx="242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Equation" r:id="rId18" imgW="152400" imgH="177800" progId="Equation.DSMT4">
                    <p:embed/>
                  </p:oleObj>
                </mc:Choice>
                <mc:Fallback>
                  <p:oleObj name="Equation" r:id="rId18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" y="14799"/>
                          <a:ext cx="242" cy="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96"/>
            <p:cNvGraphicFramePr>
              <a:graphicFrameLocks noChangeAspect="1"/>
            </p:cNvGraphicFramePr>
            <p:nvPr/>
          </p:nvGraphicFramePr>
          <p:xfrm>
            <a:off x="5136" y="14600"/>
            <a:ext cx="26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Equation" r:id="rId20" imgW="164885" imgH="164885" progId="Equation.DSMT4">
                    <p:embed/>
                  </p:oleObj>
                </mc:Choice>
                <mc:Fallback>
                  <p:oleObj name="Equation" r:id="rId20" imgW="164885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4600"/>
                          <a:ext cx="262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97"/>
            <p:cNvGraphicFramePr>
              <a:graphicFrameLocks noChangeAspect="1"/>
            </p:cNvGraphicFramePr>
            <p:nvPr/>
          </p:nvGraphicFramePr>
          <p:xfrm>
            <a:off x="4637" y="14057"/>
            <a:ext cx="281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22" imgW="177800" imgH="165100" progId="Equation.DSMT4">
                    <p:embed/>
                  </p:oleObj>
                </mc:Choice>
                <mc:Fallback>
                  <p:oleObj name="Equation" r:id="rId22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" y="14057"/>
                          <a:ext cx="281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/>
            <p:cNvGraphicFramePr>
              <a:graphicFrameLocks noChangeAspect="1"/>
            </p:cNvGraphicFramePr>
            <p:nvPr/>
          </p:nvGraphicFramePr>
          <p:xfrm>
            <a:off x="6370" y="14193"/>
            <a:ext cx="281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Equation" r:id="rId24" imgW="177800" imgH="165100" progId="Equation.DSMT4">
                    <p:embed/>
                  </p:oleObj>
                </mc:Choice>
                <mc:Fallback>
                  <p:oleObj name="Equation" r:id="rId24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0" y="14193"/>
                          <a:ext cx="281" cy="2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/>
          </p:nvGraphicFramePr>
          <p:xfrm>
            <a:off x="7054" y="13501"/>
            <a:ext cx="302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tion" r:id="rId26" imgW="190500" imgH="177800" progId="Equation.DSMT4">
                    <p:embed/>
                  </p:oleObj>
                </mc:Choice>
                <mc:Fallback>
                  <p:oleObj name="Equation" r:id="rId26" imgW="1905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4" y="13501"/>
                          <a:ext cx="302" cy="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5316" y="13357"/>
            <a:ext cx="323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Equation" r:id="rId28" imgW="203200" imgH="165100" progId="Equation.DSMT4">
                    <p:embed/>
                  </p:oleObj>
                </mc:Choice>
                <mc:Fallback>
                  <p:oleObj name="Equation" r:id="rId28" imgW="203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6" y="13357"/>
                          <a:ext cx="323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Oval 9"/>
            <p:cNvSpPr>
              <a:spLocks noChangeArrowheads="1"/>
            </p:cNvSpPr>
            <p:nvPr/>
          </p:nvSpPr>
          <p:spPr bwMode="auto">
            <a:xfrm>
              <a:off x="5548" y="13582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"/>
            <p:cNvSpPr>
              <a:spLocks noChangeArrowheads="1"/>
            </p:cNvSpPr>
            <p:nvPr/>
          </p:nvSpPr>
          <p:spPr bwMode="auto">
            <a:xfrm>
              <a:off x="7022" y="13582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7"/>
            <p:cNvSpPr>
              <a:spLocks noChangeArrowheads="1"/>
            </p:cNvSpPr>
            <p:nvPr/>
          </p:nvSpPr>
          <p:spPr bwMode="auto">
            <a:xfrm>
              <a:off x="4856" y="1422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6"/>
            <p:cNvSpPr>
              <a:spLocks noChangeArrowheads="1"/>
            </p:cNvSpPr>
            <p:nvPr/>
          </p:nvSpPr>
          <p:spPr bwMode="auto">
            <a:xfrm>
              <a:off x="6330" y="1422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5"/>
            <p:cNvSpPr>
              <a:spLocks noChangeArrowheads="1"/>
            </p:cNvSpPr>
            <p:nvPr/>
          </p:nvSpPr>
          <p:spPr bwMode="auto">
            <a:xfrm>
              <a:off x="5377" y="14837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4"/>
            <p:cNvSpPr>
              <a:spLocks noChangeArrowheads="1"/>
            </p:cNvSpPr>
            <p:nvPr/>
          </p:nvSpPr>
          <p:spPr bwMode="auto">
            <a:xfrm>
              <a:off x="6851" y="14837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3"/>
            <p:cNvSpPr>
              <a:spLocks noChangeArrowheads="1"/>
            </p:cNvSpPr>
            <p:nvPr/>
          </p:nvSpPr>
          <p:spPr bwMode="auto">
            <a:xfrm>
              <a:off x="4685" y="15478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6159" y="15478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17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6238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 ĐỘ CỦA ĐIỂM VÀ CỦA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3" y="3940342"/>
            <a:ext cx="14774773" cy="5229439"/>
            <a:chOff x="1076414" y="4312801"/>
            <a:chExt cx="13444079" cy="5229439"/>
          </a:xfrm>
        </p:grpSpPr>
        <p:grpSp>
          <p:nvGrpSpPr>
            <p:cNvPr id="22" name="Group 5"/>
            <p:cNvGrpSpPr/>
            <p:nvPr/>
          </p:nvGrpSpPr>
          <p:grpSpPr>
            <a:xfrm>
              <a:off x="1468582" y="5000985"/>
              <a:ext cx="13051911" cy="4541255"/>
              <a:chOff x="612069" y="1213820"/>
              <a:chExt cx="5139705" cy="178791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12069" y="1213820"/>
                <a:ext cx="5139705" cy="178791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31836" y="1400600"/>
                    <a:ext cx="5119938" cy="1533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Trong không gian, xét ba trục tọa độ </a:t>
                    </a:r>
                    <a14:m>
                      <m:oMath xmlns:m="http://schemas.openxmlformats.org/officeDocument/2006/math"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𝑂𝑥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𝑂𝑧</m:t>
                        </m:r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oMath>
                    </a14:m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vuông góc với nhau từng đôi một và chung một điểm gốc </a:t>
                    </a:r>
                    <a14:m>
                      <m:oMath xmlns:m="http://schemas.openxmlformats.org/officeDocument/2006/math"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oMath>
                    </a14:m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vi-VN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vi-VN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vi-VN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</m:acc>
                      </m:oMath>
                    </a14:m>
                    <a:r>
                      <a:rPr lang="vi-VN" sz="4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là các 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vectơ 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đơn vị tương ứng trên các trục </a:t>
                    </a:r>
                    <a14:m>
                      <m:oMath xmlns:m="http://schemas.openxmlformats.org/officeDocument/2006/math">
                        <m:r>
                          <a:rPr lang="vi-VN" sz="4800">
                            <a:latin typeface="Cambria Math"/>
                            <a:cs typeface="Times New Roman" pitchFamily="18" charset="0"/>
                          </a:rPr>
                          <m:t>𝑂𝑥</m:t>
                        </m:r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4800">
                            <a:latin typeface="Cambria Math"/>
                            <a:cs typeface="Times New Roman" pitchFamily="18" charset="0"/>
                          </a:rPr>
                          <m:t>𝑂𝑦</m:t>
                        </m:r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vi-VN" sz="4800">
                            <a:latin typeface="Cambria Math"/>
                            <a:cs typeface="Times New Roman" pitchFamily="18" charset="0"/>
                          </a:rPr>
                          <m:t>𝑂𝑧</m:t>
                        </m:r>
                      </m:oMath>
                    </a14:m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Hệ ba trục như vậy gọi là </a:t>
                    </a:r>
                    <a:r>
                      <a:rPr lang="vi-VN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trục tọa độ vuông góc 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trong không gian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836" y="1400600"/>
                    <a:ext cx="5119938" cy="15334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920" t="-3443" b="-7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12801"/>
              <a:ext cx="5056102" cy="994653"/>
              <a:chOff x="166396" y="8689988"/>
              <a:chExt cx="5056102" cy="99465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689988"/>
                <a:ext cx="4837977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9249"/>
                <a:ext cx="429037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56" name="TextBox 55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endParaRPr lang="en-US" sz="4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90107" y="9753600"/>
            <a:ext cx="21948824" cy="2209800"/>
            <a:chOff x="1390107" y="8382000"/>
            <a:chExt cx="21948824" cy="2209800"/>
          </a:xfrm>
        </p:grpSpPr>
        <p:grpSp>
          <p:nvGrpSpPr>
            <p:cNvPr id="42" name="Group 41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614981" y="9456003"/>
                  <a:ext cx="21551406" cy="940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=1</m:t>
                      </m:r>
                    </m:oMath>
                  </a14:m>
                  <a:r>
                    <a:rPr lang="vi-VN" sz="4800" dirty="0"/>
                    <a:t> và </a:t>
                  </a:r>
                  <a:r>
                    <a:rPr lang="en-US" sz="4800" dirty="0"/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48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48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48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48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48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48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vi-VN" sz="4800" dirty="0" smtClean="0"/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94019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844" b="-31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9" name="Picture 48"/>
          <p:cNvPicPr/>
          <p:nvPr/>
        </p:nvPicPr>
        <p:blipFill>
          <a:blip r:embed="rId5"/>
          <a:stretch>
            <a:fillRect/>
          </a:stretch>
        </p:blipFill>
        <p:spPr>
          <a:xfrm>
            <a:off x="16042456" y="3157599"/>
            <a:ext cx="8029924" cy="59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2990009" cy="4157652"/>
            <a:chOff x="534987" y="1869705"/>
            <a:chExt cx="22664057" cy="4157652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28692"/>
              <a:chOff x="534987" y="1647866"/>
              <a:chExt cx="22664057" cy="3028692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955667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16847" y="1700171"/>
                  <a:ext cx="2113146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1250189" y="1876467"/>
                  <a:ext cx="21702789" cy="415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 smtClean="0"/>
                    <a:t>                  </a:t>
                  </a:r>
                  <a:r>
                    <a:rPr lang="vi-VN" sz="6000" dirty="0">
                      <a:latin typeface="+mj-lt"/>
                    </a:rPr>
                    <a:t>Trong không gian với hệ toạ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, cho hình hộp</a:t>
                  </a:r>
                  <a:r>
                    <a:rPr lang="en-US" sz="60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𝐴𝐵𝐶𝐷</m:t>
                      </m:r>
                      <m:r>
                        <a:rPr lang="vi-VN" sz="6000" i="1">
                          <a:latin typeface="+mj-lt"/>
                        </a:rPr>
                        <m:t>.</m:t>
                      </m:r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𝐴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𝐵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𝐶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𝐷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sz="6000" dirty="0">
                      <a:latin typeface="+mj-lt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0;0;0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3;0;0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+mj-lt"/>
                        </a:rPr>
                        <m:t>𝐷</m:t>
                      </m:r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0;3;0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𝐷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60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+mj-lt"/>
                            </a:rPr>
                            <m:t>0;3;−3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+mj-lt"/>
                    </a:rPr>
                    <a:t>. Toạ độ trọng tâm tam giác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𝐴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6000" i="1">
                              <a:latin typeface="+mj-lt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+mj-lt"/>
                            </a:rPr>
                            <m:t>𝐵</m:t>
                          </m:r>
                        </m:e>
                        <m:sup>
                          <m:r>
                            <a:rPr lang="vi-VN" sz="6000" i="1">
                              <a:latin typeface="+mj-lt"/>
                            </a:rPr>
                            <m:t>′</m:t>
                          </m:r>
                        </m:sup>
                      </m:sSup>
                      <m:r>
                        <a:rPr lang="vi-VN" sz="6000" i="1">
                          <a:latin typeface="+mj-lt"/>
                        </a:rPr>
                        <m:t>𝐶</m:t>
                      </m:r>
                    </m:oMath>
                  </a14:m>
                  <a:r>
                    <a:rPr lang="vi-VN" sz="6000" dirty="0">
                      <a:latin typeface="+mj-lt"/>
                    </a:rPr>
                    <a:t> là</a:t>
                  </a:r>
                  <a:endParaRPr lang="en-US" sz="6000" dirty="0">
                    <a:latin typeface="+mj-lt"/>
                  </a:endParaRPr>
                </a:p>
                <a:p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               </a:t>
                  </a:r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189" y="1876467"/>
                  <a:ext cx="21702789" cy="415089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46" t="-38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319936" y="5624342"/>
            <a:ext cx="23394893" cy="1490655"/>
            <a:chOff x="357241" y="5161410"/>
            <a:chExt cx="23394893" cy="1490655"/>
          </a:xfrm>
        </p:grpSpPr>
        <p:grpSp>
          <p:nvGrpSpPr>
            <p:cNvPr id="71" name="Group 70"/>
            <p:cNvGrpSpPr/>
            <p:nvPr/>
          </p:nvGrpSpPr>
          <p:grpSpPr>
            <a:xfrm>
              <a:off x="6206270" y="5161410"/>
              <a:ext cx="5747148" cy="1482955"/>
              <a:chOff x="1458257" y="2970832"/>
              <a:chExt cx="4119896" cy="720903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2970832"/>
                <a:ext cx="3812904" cy="7209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458257" y="300666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246540" y="5161410"/>
              <a:ext cx="6017725" cy="1482955"/>
              <a:chOff x="1465911" y="2970832"/>
              <a:chExt cx="3986766" cy="72090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2970832"/>
                <a:ext cx="3687428" cy="7209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65911" y="300666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44875" y="5182975"/>
              <a:ext cx="5407259" cy="1467564"/>
              <a:chOff x="1366693" y="2981315"/>
              <a:chExt cx="3530878" cy="71342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74565" y="2981315"/>
                <a:ext cx="3223006" cy="71342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66693" y="300666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57241" y="5182973"/>
              <a:ext cx="5532324" cy="1469092"/>
              <a:chOff x="1419051" y="2981315"/>
              <a:chExt cx="4083091" cy="714164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2981315"/>
                <a:ext cx="3736893" cy="7134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19051" y="3032750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6192329" y="5690896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646804" y="5785745"/>
                <a:ext cx="3538278" cy="994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1;1;−2</m:t>
                        </m:r>
                      </m:e>
                    </m:d>
                  </m:oMath>
                </a14:m>
                <a:r>
                  <a:rPr lang="en-US" sz="5500" b="1" dirty="0" smtClean="0">
                    <a:solidFill>
                      <a:schemeClr val="bg1"/>
                    </a:solidFill>
                  </a:rPr>
                  <a:t>.</a:t>
                </a:r>
                <a:endParaRPr lang="en-US" sz="55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04" y="5785745"/>
                <a:ext cx="3538278" cy="994375"/>
              </a:xfrm>
              <a:prstGeom prst="rect">
                <a:avLst/>
              </a:prstGeom>
              <a:blipFill rotWithShape="0">
                <a:blip r:embed="rId8"/>
                <a:stretch>
                  <a:fillRect t="-10429" r="-8262" b="-3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076195" y="5610306"/>
                <a:ext cx="451267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2;1;−2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95" y="5610306"/>
                <a:ext cx="4512674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8942656" y="5611881"/>
                <a:ext cx="49357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2;1;−1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656" y="5611881"/>
                <a:ext cx="4935776" cy="13234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067411" y="5566329"/>
                <a:ext cx="500660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1;2;−1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411" y="5566329"/>
                <a:ext cx="5006608" cy="1323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764382" y="7162800"/>
            <a:ext cx="22706805" cy="6138713"/>
            <a:chOff x="1270511" y="5884229"/>
            <a:chExt cx="22706805" cy="6371970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270512" y="6250922"/>
              <a:ext cx="22706804" cy="600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1525587" y="8001000"/>
                <a:ext cx="17561667" cy="5285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/>
                  <a:t>Cách 2:</a:t>
                </a:r>
                <a:r>
                  <a:rPr lang="vi-VN" sz="4400" dirty="0"/>
                  <a:t> Gọi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</a:rPr>
                      <m:t>𝐼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dirty="0"/>
                  <a:t>là trung điểm của đoạn thẳng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fr-FR" sz="4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/>
                  <a:t>.Ta có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fr-FR" sz="4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FR" sz="44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fr-FR" sz="4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FR" sz="4400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fr-FR" sz="4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/>
                  <a:t>.Gọi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</a:rPr>
                          <m:t>𝑎</m:t>
                        </m:r>
                        <m:r>
                          <a:rPr lang="fr-FR" sz="4400" i="1">
                            <a:latin typeface="Cambria Math"/>
                          </a:rPr>
                          <m:t>;</m:t>
                        </m:r>
                        <m:r>
                          <a:rPr lang="fr-FR" sz="4400" i="1">
                            <a:latin typeface="Cambria Math"/>
                          </a:rPr>
                          <m:t>𝑏</m:t>
                        </m:r>
                        <m:r>
                          <a:rPr lang="fr-FR" sz="4400" i="1">
                            <a:latin typeface="Cambria Math"/>
                          </a:rPr>
                          <m:t>;</m:t>
                        </m:r>
                        <m:r>
                          <a:rPr lang="fr-FR" sz="44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vi-VN" sz="4400" dirty="0"/>
                  <a:t> là trọng tâm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fr-FR" sz="4400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fr-FR" sz="4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r>
                  <a:rPr lang="pt-BR" sz="4400" dirty="0">
                    <a:latin typeface="Times New Roman" pitchFamily="18" charset="0"/>
                    <a:cs typeface="Times New Roman" pitchFamily="18" charset="0"/>
                  </a:rPr>
                  <a:t>Ta có:</a:t>
                </a:r>
                <a:r>
                  <a:rPr lang="pt-B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/>
                          </a:rPr>
                          <m:t>𝐷𝐼</m:t>
                        </m:r>
                      </m:e>
                    </m:acc>
                    <m:r>
                      <a:rPr lang="fr-FR" sz="4400" i="1">
                        <a:latin typeface="Cambria Math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/>
                          </a:rPr>
                          <m:t>𝐼</m:t>
                        </m:r>
                        <m:r>
                          <a:rPr lang="fr-FR" sz="44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pt-BR" sz="4400" dirty="0"/>
                  <a:t> </a:t>
                </a:r>
                <a:r>
                  <a:rPr lang="pt-BR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4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4400" i="1">
                                <a:latin typeface="Cambria Math"/>
                              </a:rPr>
                              <m:t>=3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fr-FR" sz="4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4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e>
                            <m:r>
                              <a:rPr lang="fr-FR" sz="4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4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4400" i="1">
                                <a:latin typeface="Cambria Math"/>
                              </a:rPr>
                              <m:t>=3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fr-FR" sz="4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4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e>
                            <m:r>
                              <a:rPr lang="fr-FR" sz="4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fr-FR" sz="4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4400" i="1">
                                <a:latin typeface="Cambria Math"/>
                              </a:rPr>
                              <m:t>=3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fr-FR" sz="4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fr-FR" sz="4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eqArr>
                      </m:e>
                    </m:d>
                    <m:r>
                      <a:rPr lang="fr-FR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fr-FR" sz="44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fr-FR" sz="44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4400" i="1">
                                <a:latin typeface="Cambria Math"/>
                              </a:rPr>
                              <m:t>𝑏</m:t>
                            </m:r>
                            <m:r>
                              <a:rPr lang="fr-FR" sz="44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fr-FR" sz="44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4400" i="1">
                                <a:latin typeface="Cambria Math"/>
                              </a:rPr>
                              <m:t>𝑐</m:t>
                            </m:r>
                            <m:r>
                              <a:rPr lang="fr-FR" sz="4400" i="1">
                                <a:latin typeface="Cambria Math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/>
                  <a:t>. </a:t>
                </a:r>
                <a:endParaRPr lang="pt-BR" sz="44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8001000"/>
                <a:ext cx="17561667" cy="5285111"/>
              </a:xfrm>
              <a:prstGeom prst="rect">
                <a:avLst/>
              </a:prstGeom>
              <a:blipFill rotWithShape="0">
                <a:blip r:embed="rId12"/>
                <a:stretch>
                  <a:fillRect l="-868" t="-16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09957" y="7539568"/>
            <a:ext cx="6180776" cy="5555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85231" y="7494910"/>
            <a:ext cx="6230462" cy="55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5988" y="2704779"/>
            <a:ext cx="22783799" cy="2861794"/>
            <a:chOff x="916241" y="3190686"/>
            <a:chExt cx="21933297" cy="2471116"/>
          </a:xfrm>
        </p:grpSpPr>
        <p:grpSp>
          <p:nvGrpSpPr>
            <p:cNvPr id="32" name="Group 31"/>
            <p:cNvGrpSpPr/>
            <p:nvPr/>
          </p:nvGrpSpPr>
          <p:grpSpPr>
            <a:xfrm>
              <a:off x="916241" y="3190686"/>
              <a:ext cx="21933297" cy="2471116"/>
              <a:chOff x="914142" y="3191058"/>
              <a:chExt cx="21935836" cy="247140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304309" y="3254292"/>
                <a:ext cx="16545669" cy="2408168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entagon 34"/>
              <p:cNvSpPr/>
              <p:nvPr/>
            </p:nvSpPr>
            <p:spPr>
              <a:xfrm>
                <a:off x="914142" y="3191058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276451" y="3905063"/>
                <a:ext cx="4680890" cy="1142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 ĐỘ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 VECTƠ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50252" y="3611941"/>
              <a:ext cx="14996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6632772" y="2852984"/>
                <a:ext cx="16520044" cy="2417521"/>
              </a:xfrm>
              <a:prstGeom prst="rect">
                <a:avLst/>
              </a:prstGeom>
              <a:solidFill>
                <a:srgbClr val="D3F8FD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800">
                        <a:latin typeface="Cambria Math"/>
                        <a:cs typeface="Times New Roman" pitchFamily="18" charset="0"/>
                      </a:rPr>
                      <m:t>𝑂𝑥𝑦𝑧</m:t>
                    </m:r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48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tồn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duy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bộ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en-US" sz="48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8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acc>
                    <m:r>
                      <a:rPr lang="en-US" sz="48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48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e>
                    </m:acc>
                    <m:r>
                      <a:rPr lang="en-US" sz="48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48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bộ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4800" b="1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800" b="1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4800" b="1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72" y="2852984"/>
                <a:ext cx="16520044" cy="2417521"/>
              </a:xfrm>
              <a:prstGeom prst="rect">
                <a:avLst/>
              </a:prstGeom>
              <a:blipFill rotWithShape="0">
                <a:blip r:embed="rId2"/>
                <a:stretch>
                  <a:fillRect l="-1661" t="-5542" r="-996" b="-1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5525" y="7013675"/>
            <a:ext cx="4562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 ĐỘ CỦA ĐIỂM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15987" y="7245137"/>
            <a:ext cx="22777012" cy="2813263"/>
            <a:chOff x="922775" y="3232592"/>
            <a:chExt cx="21926763" cy="2429210"/>
          </a:xfrm>
        </p:grpSpPr>
        <p:grpSp>
          <p:nvGrpSpPr>
            <p:cNvPr id="45" name="Group 44"/>
            <p:cNvGrpSpPr/>
            <p:nvPr/>
          </p:nvGrpSpPr>
          <p:grpSpPr>
            <a:xfrm>
              <a:off x="922775" y="3232592"/>
              <a:ext cx="21926763" cy="2429210"/>
              <a:chOff x="920677" y="3232969"/>
              <a:chExt cx="21929301" cy="2429491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304309" y="3254292"/>
                <a:ext cx="16545669" cy="2408168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entagon 48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27188" y="3941184"/>
                <a:ext cx="4392488" cy="1142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 ĐỘ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 ĐIỂM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950252" y="3611941"/>
              <a:ext cx="14996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957200" y="7543800"/>
                <a:ext cx="12192000" cy="23662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  <a:cs typeface="Times New Roman" pitchFamily="18" charset="0"/>
                      </a:rPr>
                      <m:t>𝑂𝑥𝑦𝑧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400">
                            <a:latin typeface="Cambria Math"/>
                            <a:cs typeface="Times New Roman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sz="44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𝑂𝑀</m:t>
                        </m:r>
                      </m:e>
                    </m:acc>
                    <m:r>
                      <a:rPr lang="en-US" sz="4400">
                        <a:solidFill>
                          <a:srgbClr val="FF33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sz="440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00" y="7543800"/>
                <a:ext cx="12192000" cy="2366289"/>
              </a:xfrm>
              <a:prstGeom prst="rect">
                <a:avLst/>
              </a:prstGeom>
              <a:blipFill rotWithShape="0">
                <a:blip r:embed="rId3"/>
                <a:stretch>
                  <a:fillRect l="-2000" t="-5155" b="-8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5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325673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3938" y="2551081"/>
            <a:ext cx="22953586" cy="9372601"/>
            <a:chOff x="751236" y="5266428"/>
            <a:chExt cx="22098302" cy="10512486"/>
          </a:xfrm>
        </p:grpSpPr>
        <p:grpSp>
          <p:nvGrpSpPr>
            <p:cNvPr id="38" name="Group 37"/>
            <p:cNvGrpSpPr/>
            <p:nvPr/>
          </p:nvGrpSpPr>
          <p:grpSpPr>
            <a:xfrm>
              <a:off x="751236" y="5266428"/>
              <a:ext cx="22098302" cy="10512486"/>
              <a:chOff x="749118" y="5285207"/>
              <a:chExt cx="22100860" cy="10513691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304309" y="5285207"/>
                <a:ext cx="16545669" cy="10513691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entagon 40"/>
              <p:cNvSpPr/>
              <p:nvPr/>
            </p:nvSpPr>
            <p:spPr>
              <a:xfrm>
                <a:off x="749118" y="9090756"/>
                <a:ext cx="5334330" cy="2635565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83766" y="9400682"/>
                <a:ext cx="5191704" cy="217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 THỨC TỌA ĐỘ CỦA ĐIỂM VÀ CỦA VECTƠ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659759" y="7010400"/>
              <a:ext cx="158970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542295" y="2774219"/>
                <a:ext cx="17373600" cy="8723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c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vi-VN" i="1">
                        <a:latin typeface="Cambria Math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vi-VN" i="1">
                        <a:latin typeface="Cambria Math"/>
                      </a:rPr>
                      <m:t>,</m:t>
                    </m:r>
                    <m:r>
                      <a:rPr lang="vi-VN" i="1">
                        <a:latin typeface="Cambria Math"/>
                      </a:rPr>
                      <m:t>𝑘</m:t>
                    </m:r>
                    <m:r>
                      <a:rPr lang="vi-VN" i="1">
                        <a:latin typeface="Cambria Math"/>
                      </a:rPr>
                      <m:t>∈</m:t>
                    </m:r>
                    <m:r>
                      <a:rPr lang="vi-VN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vi-VN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r>
                          <a:rPr lang="vi-VN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;</m:t>
                        </m:r>
                        <m:r>
                          <a:rPr lang="vi-VN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vi-VN" dirty="0"/>
                  <a:t>cùng </a:t>
                </a:r>
                <a:r>
                  <a:rPr lang="vi-VN" dirty="0"/>
                  <a:t>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i="1">
                            <a:latin typeface="Cambria Math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vi-VN" dirty="0"/>
                  <a:t> </a:t>
                </a:r>
                <a:r>
                  <a:rPr lang="vi-VN" dirty="0">
                    <a:sym typeface="Symbol"/>
                  </a:rPr>
                  <a:t>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571500" lvl="0" indent="-571500">
                  <a:buFont typeface="Symbol" panose="05050102010706020507" pitchFamily="18" charset="2"/>
                  <a:buChar char="·"/>
                </a:pPr>
                <a:r>
                  <a:rPr lang="vi-VN" dirty="0"/>
                  <a:t>Tọa độ trung điểm </a:t>
                </a:r>
                <a:r>
                  <a:rPr lang="vi-VN" i="1" dirty="0"/>
                  <a:t>I</a:t>
                </a:r>
                <a:r>
                  <a:rPr lang="vi-VN" dirty="0"/>
                  <a:t> của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i="1" dirty="0"/>
                  <a:t>AB</a:t>
                </a:r>
                <a:r>
                  <a:rPr lang="vi-VN" dirty="0"/>
                  <a:t>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571500" lvl="0" indent="-571500">
                  <a:buFont typeface="Symbol" panose="05050102010706020507" pitchFamily="18" charset="2"/>
                  <a:buChar char="·"/>
                </a:pPr>
                <a:r>
                  <a:rPr lang="en-US" dirty="0" smtClean="0"/>
                  <a:t>T</a:t>
                </a:r>
                <a:r>
                  <a:rPr lang="vi-VN" dirty="0" smtClean="0"/>
                  <a:t>ọa </a:t>
                </a:r>
                <a:r>
                  <a:rPr lang="vi-VN" dirty="0"/>
                  <a:t>độ trọng tâm </a:t>
                </a:r>
                <a:r>
                  <a:rPr lang="vi-VN" i="1" dirty="0"/>
                  <a:t>G</a:t>
                </a:r>
                <a:r>
                  <a:rPr lang="vi-VN" dirty="0"/>
                  <a:t> của t</a:t>
                </a:r>
                <a:r>
                  <a:rPr lang="en-US" dirty="0"/>
                  <a:t>a</a:t>
                </a:r>
                <a:r>
                  <a:rPr lang="vi-VN" dirty="0"/>
                  <a:t>m giác </a:t>
                </a:r>
                <a:r>
                  <a:rPr lang="vi-VN" i="1" dirty="0"/>
                  <a:t>ABC</a:t>
                </a:r>
                <a:r>
                  <a:rPr lang="vi-VN" dirty="0"/>
                  <a:t>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vi-V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vi-VN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vi-VN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vi-V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vi-VN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vi-V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vi-VN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95" y="2774219"/>
                <a:ext cx="17373600" cy="8723414"/>
              </a:xfrm>
              <a:prstGeom prst="rect">
                <a:avLst/>
              </a:prstGeom>
              <a:blipFill rotWithShape="0">
                <a:blip r:embed="rId2"/>
                <a:stretch>
                  <a:fillRect l="-1404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1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387" y="2936813"/>
            <a:ext cx="8153400" cy="56884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6238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 ĐỘ CỦA ĐIỂM VÀ CỦA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3" y="3719160"/>
            <a:ext cx="15841574" cy="3748441"/>
            <a:chOff x="1076414" y="4312801"/>
            <a:chExt cx="14414798" cy="3748441"/>
          </a:xfrm>
        </p:grpSpPr>
        <p:grpSp>
          <p:nvGrpSpPr>
            <p:cNvPr id="22" name="Group 5"/>
            <p:cNvGrpSpPr/>
            <p:nvPr/>
          </p:nvGrpSpPr>
          <p:grpSpPr>
            <a:xfrm>
              <a:off x="1468582" y="5051647"/>
              <a:ext cx="14022630" cy="3009595"/>
              <a:chOff x="612069" y="1233766"/>
              <a:chExt cx="5521964" cy="118489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12069" y="1233766"/>
                <a:ext cx="5521964" cy="118489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31836" y="1400600"/>
                    <a:ext cx="5502197" cy="951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Trong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không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gian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𝑂𝑥𝑦𝑧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bộ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ba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số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ta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một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duy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nhất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thỏa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mãn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hệ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thức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vi-VN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𝑂𝑀</m:t>
                            </m:r>
                          </m:e>
                        </m:acc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vi-VN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vi-VN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vi-VN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vi-VN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Ta </a:t>
                    </a:r>
                    <a:r>
                      <a:rPr lang="en-US" sz="4800" dirty="0" err="1" smtClean="0">
                        <a:latin typeface="Times New Roman" pitchFamily="18" charset="0"/>
                        <a:cs typeface="Times New Roman" pitchFamily="18" charset="0"/>
                      </a:rPr>
                      <a:t>gọi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itchFamily="18" charset="0"/>
                        <a:cs typeface="Times New Roman" pitchFamily="18" charset="0"/>
                      </a:rPr>
                      <a:t>bộ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ba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số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b="1" i="1" dirty="0" err="1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tọa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b="1" i="1" dirty="0" err="1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độ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b="1" i="1" dirty="0" err="1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b="1" i="1" dirty="0" err="1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viết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d>
                      </m:oMath>
                    </a14:m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836" y="1400600"/>
                    <a:ext cx="5502197" cy="95179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786" t="-5556" r="-1628" b="-126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12801"/>
              <a:ext cx="5056102" cy="994653"/>
              <a:chOff x="166396" y="8689988"/>
              <a:chExt cx="5056102" cy="99465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689988"/>
                <a:ext cx="4837977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9249"/>
                <a:ext cx="429037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56" name="TextBox 55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98205" y="8382000"/>
            <a:ext cx="21610982" cy="2828299"/>
            <a:chOff x="1076414" y="4312801"/>
            <a:chExt cx="19664583" cy="2828299"/>
          </a:xfrm>
        </p:grpSpPr>
        <p:grpSp>
          <p:nvGrpSpPr>
            <p:cNvPr id="51" name="Group 5"/>
            <p:cNvGrpSpPr/>
            <p:nvPr/>
          </p:nvGrpSpPr>
          <p:grpSpPr>
            <a:xfrm>
              <a:off x="1468582" y="4770001"/>
              <a:ext cx="19272415" cy="2371099"/>
              <a:chOff x="612069" y="1122880"/>
              <a:chExt cx="7589274" cy="933513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612069" y="1122880"/>
                <a:ext cx="7589274" cy="93351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631836" y="1302882"/>
                    <a:ext cx="7487595" cy="660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Trong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không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gian</a:t>
                    </a:r>
                    <a14:m>
                      <m:oMath xmlns:m="http://schemas.openxmlformats.org/officeDocument/2006/math"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𝑂𝑥𝑦𝑧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cho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vi-VN" sz="4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vectơ</a:t>
                    </a:r>
                    <a:r>
                      <a:rPr lang="en-US" sz="4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Khi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luôn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tồn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tại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duy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nhất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bộ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ba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số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sao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cho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srgbClr val="FF3300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4800">
                                <a:solidFill>
                                  <a:srgbClr val="FF33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. Ta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gọi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bộ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ba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số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b="1" i="1" dirty="0" err="1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tọa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b="1" i="1" dirty="0" err="1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độ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b="1" i="1" dirty="0" err="1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vi-VN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vectơ</a:t>
                    </a:r>
                    <a:r>
                      <a:rPr lang="en-US" sz="4800" b="1" i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</p:txBody>
              </p:sp>
            </mc:Choice>
            <mc:Fallback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836" y="1302882"/>
                    <a:ext cx="7487595" cy="6609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342" t="-8000" b="-18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65"/>
            <p:cNvGrpSpPr/>
            <p:nvPr/>
          </p:nvGrpSpPr>
          <p:grpSpPr>
            <a:xfrm>
              <a:off x="1076414" y="4312801"/>
              <a:ext cx="5056102" cy="994653"/>
              <a:chOff x="166396" y="8689988"/>
              <a:chExt cx="5056102" cy="994653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384521" y="8689988"/>
                <a:ext cx="4837977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932119" y="8719249"/>
                <a:ext cx="429037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663054" y="7467600"/>
            <a:ext cx="15790611" cy="861774"/>
            <a:chOff x="644526" y="2766774"/>
            <a:chExt cx="15790611" cy="861774"/>
          </a:xfrm>
        </p:grpSpPr>
        <p:sp>
          <p:nvSpPr>
            <p:cNvPr id="75" name="TextBox 74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46639" y="11353800"/>
            <a:ext cx="21948824" cy="1288722"/>
            <a:chOff x="1390107" y="8382000"/>
            <a:chExt cx="21948824" cy="1288722"/>
          </a:xfrm>
        </p:grpSpPr>
        <p:grpSp>
          <p:nvGrpSpPr>
            <p:cNvPr id="79" name="Group 78"/>
            <p:cNvGrpSpPr/>
            <p:nvPr/>
          </p:nvGrpSpPr>
          <p:grpSpPr>
            <a:xfrm>
              <a:off x="1390107" y="8382000"/>
              <a:ext cx="21948824" cy="1288722"/>
              <a:chOff x="1390107" y="4038600"/>
              <a:chExt cx="21948824" cy="128872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390107" y="4076041"/>
                <a:ext cx="21948824" cy="1251281"/>
                <a:chOff x="1232452" y="2495616"/>
                <a:chExt cx="21948824" cy="1251281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1232452" y="2858285"/>
                  <a:ext cx="21948824" cy="888612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112887" y="8727002"/>
                  <a:ext cx="18226044" cy="925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hệ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>
                          <a:latin typeface="Cambria Math"/>
                          <a:cs typeface="Times New Roman" pitchFamily="18" charset="0"/>
                        </a:rPr>
                        <m:t>𝑂𝑥𝑦𝑧</m:t>
                      </m:r>
                    </m:oMath>
                  </a14:m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chính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48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latin typeface="Cambria Math"/>
                              <a:cs typeface="Times New Roman" pitchFamily="18" charset="0"/>
                            </a:rPr>
                            <m:t>𝑂𝑀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</p:txBody>
            </p:sp>
          </mc:Choice>
          <mc:Fallback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887" y="8727002"/>
                  <a:ext cx="18226044" cy="9254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05" t="-4605" r="-769" b="-3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39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6238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 ĐỘ CỦA ĐIỂM VÀ CỦA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1187" y="2819400"/>
            <a:ext cx="22895682" cy="3303491"/>
            <a:chOff x="1108905" y="1600198"/>
            <a:chExt cx="22895682" cy="3303491"/>
          </a:xfrm>
        </p:grpSpPr>
        <p:grpSp>
          <p:nvGrpSpPr>
            <p:cNvPr id="51" name="Group 54"/>
            <p:cNvGrpSpPr/>
            <p:nvPr/>
          </p:nvGrpSpPr>
          <p:grpSpPr>
            <a:xfrm>
              <a:off x="1108905" y="1600198"/>
              <a:ext cx="22895682" cy="3303491"/>
              <a:chOff x="1268078" y="3405486"/>
              <a:chExt cx="21841827" cy="2488006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268078" y="3790951"/>
                <a:ext cx="21841827" cy="210254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9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250671" y="3527166"/>
                  <a:ext cx="2216145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1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3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4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7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8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9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0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1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51"/>
                <p:cNvSpPr/>
                <p:nvPr/>
              </p:nvSpPr>
              <p:spPr>
                <a:xfrm>
                  <a:off x="1108905" y="2879961"/>
                  <a:ext cx="22895682" cy="20000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hệ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trục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1;−4;2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𝑂𝐵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𝐵</m:t>
                      </m:r>
                      <m:r>
                        <a:rPr lang="en-US" sz="54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05" y="2879961"/>
                  <a:ext cx="22895682" cy="200003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11" t="-2432" b="-173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10"/>
          <p:cNvGrpSpPr/>
          <p:nvPr/>
        </p:nvGrpSpPr>
        <p:grpSpPr>
          <a:xfrm>
            <a:off x="998700" y="6906086"/>
            <a:ext cx="22259934" cy="3894798"/>
            <a:chOff x="1270511" y="5884231"/>
            <a:chExt cx="21819676" cy="4208910"/>
          </a:xfrm>
        </p:grpSpPr>
        <p:sp>
          <p:nvSpPr>
            <p:cNvPr id="88" name="Rounded Rectangle 87"/>
            <p:cNvSpPr/>
            <p:nvPr/>
          </p:nvSpPr>
          <p:spPr>
            <a:xfrm>
              <a:off x="1272210" y="6139010"/>
              <a:ext cx="21817977" cy="39541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60"/>
            <p:cNvGrpSpPr/>
            <p:nvPr/>
          </p:nvGrpSpPr>
          <p:grpSpPr>
            <a:xfrm>
              <a:off x="1270511" y="5884231"/>
              <a:ext cx="3667135" cy="1031377"/>
              <a:chOff x="1224541" y="6322798"/>
              <a:chExt cx="3667135" cy="1031377"/>
            </a:xfrm>
          </p:grpSpPr>
          <p:sp>
            <p:nvSpPr>
              <p:cNvPr id="90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129757" y="6322799"/>
                <a:ext cx="2761919" cy="86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91"/>
              <p:cNvSpPr/>
              <p:nvPr/>
            </p:nvSpPr>
            <p:spPr>
              <a:xfrm flipV="1">
                <a:off x="1224541" y="6322798"/>
                <a:ext cx="903517" cy="103137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/>
              <p:cNvSpPr/>
              <p:nvPr/>
            </p:nvSpPr>
            <p:spPr>
              <a:xfrm>
                <a:off x="5148354" y="7221173"/>
                <a:ext cx="11506201" cy="1046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2;−3;4</m:t>
                          </m:r>
                        </m:e>
                      </m:d>
                      <m:r>
                        <a:rPr lang="en-US" sz="5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354" y="7221173"/>
                <a:ext cx="11506201" cy="1046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102"/>
              <p:cNvSpPr/>
              <p:nvPr/>
            </p:nvSpPr>
            <p:spPr>
              <a:xfrm>
                <a:off x="4739826" y="8239364"/>
                <a:ext cx="10983773" cy="10469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sz="55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/>
                            </a:rPr>
                            <m:t>1;−4;2</m:t>
                          </m:r>
                        </m:e>
                      </m:d>
                      <m:r>
                        <a:rPr lang="en-US" sz="5500" i="1">
                          <a:latin typeface="Cambria Math"/>
                        </a:rPr>
                        <m:t>⇔</m:t>
                      </m:r>
                      <m:r>
                        <a:rPr lang="en-US" sz="55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/>
                            </a:rPr>
                            <m:t>1;−4;2</m:t>
                          </m:r>
                        </m:e>
                      </m:d>
                      <m:r>
                        <a:rPr lang="en-US" sz="55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500" dirty="0"/>
              </a:p>
            </p:txBody>
          </p:sp>
        </mc:Choice>
        <mc:Fallback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26" y="8239364"/>
                <a:ext cx="10983773" cy="10469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/>
              <p:cNvSpPr/>
              <p:nvPr/>
            </p:nvSpPr>
            <p:spPr>
              <a:xfrm>
                <a:off x="5132524" y="9577135"/>
                <a:ext cx="15174773" cy="106388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/>
                            </a:rPr>
                            <m:t>𝑂𝐵</m:t>
                          </m:r>
                        </m:e>
                      </m:acc>
                      <m:r>
                        <a:rPr lang="en-US" sz="55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5500" i="1"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5500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/>
                            </a:rPr>
                            <m:t>𝑂𝐵</m:t>
                          </m:r>
                        </m:e>
                      </m:acc>
                      <m:r>
                        <a:rPr lang="en-US" sz="55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/>
                            </a:rPr>
                            <m:t>1;0;−3</m:t>
                          </m:r>
                        </m:e>
                      </m:d>
                      <m:r>
                        <a:rPr lang="en-US" sz="5500" i="1">
                          <a:latin typeface="Cambria Math"/>
                        </a:rPr>
                        <m:t>⇔</m:t>
                      </m:r>
                      <m:r>
                        <a:rPr lang="en-US" sz="55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/>
                            </a:rPr>
                            <m:t>1;0;−3</m:t>
                          </m:r>
                        </m:e>
                      </m:d>
                      <m:r>
                        <a:rPr lang="en-US" sz="55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500" dirty="0"/>
              </a:p>
            </p:txBody>
          </p:sp>
        </mc:Choice>
        <mc:Fallback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24" y="9577135"/>
                <a:ext cx="15174773" cy="10638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0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88998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ĐIỂM VÀ CỦA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3" y="2734819"/>
            <a:ext cx="22477648" cy="3489183"/>
            <a:chOff x="1076414" y="4312801"/>
            <a:chExt cx="20453192" cy="3489183"/>
          </a:xfrm>
        </p:grpSpPr>
        <p:grpSp>
          <p:nvGrpSpPr>
            <p:cNvPr id="22" name="Group 5"/>
            <p:cNvGrpSpPr/>
            <p:nvPr/>
          </p:nvGrpSpPr>
          <p:grpSpPr>
            <a:xfrm>
              <a:off x="1468582" y="5051647"/>
              <a:ext cx="20061024" cy="2750337"/>
              <a:chOff x="612069" y="1233766"/>
              <a:chExt cx="7899820" cy="108282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12069" y="1233766"/>
                <a:ext cx="7842991" cy="10828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88665" y="1287411"/>
                    <a:ext cx="7823224" cy="9947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Trong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không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gian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</a:rPr>
                          <m:t>𝑂𝑥𝑦𝑧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, c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ho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vi-VN" sz="4800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vi-VN" sz="4800" i="1">
                            <a:latin typeface="Cambria Math"/>
                          </a:rPr>
                          <m:t>,</m:t>
                        </m:r>
                        <m:r>
                          <a:rPr lang="vi-VN" sz="4800" i="1">
                            <a:latin typeface="Cambria Math"/>
                          </a:rPr>
                          <m:t>𝑘</m:t>
                        </m:r>
                        <m:r>
                          <a:rPr lang="vi-VN" sz="4800" i="1">
                            <a:latin typeface="Cambria Math"/>
                          </a:rPr>
                          <m:t>∈</m:t>
                        </m:r>
                        <m:r>
                          <a:rPr lang="vi-VN" sz="4800" i="1">
                            <a:latin typeface="Cambria Math"/>
                          </a:rPr>
                          <m:t>ℝ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. Ta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:</a:t>
                    </a:r>
                  </a:p>
                  <a:p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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±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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665" y="1287411"/>
                    <a:ext cx="7823224" cy="99478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56" t="-964" b="-110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12801"/>
              <a:ext cx="5056102" cy="994653"/>
              <a:chOff x="166396" y="8689988"/>
              <a:chExt cx="5056102" cy="99465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689988"/>
                <a:ext cx="4837977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9249"/>
                <a:ext cx="429037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870513" y="6172199"/>
            <a:ext cx="22895682" cy="3283412"/>
            <a:chOff x="1108905" y="1600197"/>
            <a:chExt cx="22895682" cy="3283412"/>
          </a:xfrm>
        </p:grpSpPr>
        <p:grpSp>
          <p:nvGrpSpPr>
            <p:cNvPr id="126" name="Group 54"/>
            <p:cNvGrpSpPr/>
            <p:nvPr/>
          </p:nvGrpSpPr>
          <p:grpSpPr>
            <a:xfrm>
              <a:off x="1108905" y="1600197"/>
              <a:ext cx="22895682" cy="3283411"/>
              <a:chOff x="1268078" y="3405486"/>
              <a:chExt cx="21841827" cy="2472883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1268078" y="3655406"/>
                <a:ext cx="21841827" cy="222296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9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30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2250671" y="3527166"/>
                  <a:ext cx="2216145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2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6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7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8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9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0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1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2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3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4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5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6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7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Rectangle 126"/>
                <p:cNvSpPr/>
                <p:nvPr/>
              </p:nvSpPr>
              <p:spPr>
                <a:xfrm>
                  <a:off x="1730150" y="1828798"/>
                  <a:ext cx="22253570" cy="30548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400" dirty="0" smtClean="0"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en-US" sz="5400" dirty="0" err="1" smtClean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5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ba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2;−5;3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0;2;−1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1;7;2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5400" dirty="0" err="1" smtClean="0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5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	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	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	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150" y="1828798"/>
                  <a:ext cx="22253570" cy="30548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79" t="-1597" b="-4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0"/>
          <p:cNvGrpSpPr/>
          <p:nvPr/>
        </p:nvGrpSpPr>
        <p:grpSpPr>
          <a:xfrm>
            <a:off x="1135530" y="9601200"/>
            <a:ext cx="22259934" cy="3955369"/>
            <a:chOff x="1270511" y="5884231"/>
            <a:chExt cx="21819676" cy="4274366"/>
          </a:xfrm>
        </p:grpSpPr>
        <p:sp>
          <p:nvSpPr>
            <p:cNvPr id="159" name="Rounded Rectangle 158"/>
            <p:cNvSpPr/>
            <p:nvPr/>
          </p:nvSpPr>
          <p:spPr>
            <a:xfrm>
              <a:off x="1272210" y="6204466"/>
              <a:ext cx="21817977" cy="39541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60"/>
            <p:cNvGrpSpPr/>
            <p:nvPr/>
          </p:nvGrpSpPr>
          <p:grpSpPr>
            <a:xfrm>
              <a:off x="1270511" y="5884231"/>
              <a:ext cx="3667135" cy="1031377"/>
              <a:chOff x="1224541" y="6322798"/>
              <a:chExt cx="3667135" cy="1031377"/>
            </a:xfrm>
          </p:grpSpPr>
          <p:sp>
            <p:nvSpPr>
              <p:cNvPr id="161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29757" y="6322799"/>
                <a:ext cx="2761919" cy="86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flipV="1">
                <a:off x="1224541" y="6322798"/>
                <a:ext cx="903517" cy="103137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Rectangle 164"/>
              <p:cNvSpPr/>
              <p:nvPr/>
            </p:nvSpPr>
            <p:spPr>
              <a:xfrm>
                <a:off x="1459683" y="10595581"/>
                <a:ext cx="8078787" cy="1046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2;−7;4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3" y="10595581"/>
                <a:ext cx="8078787" cy="1046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Rectangle 165"/>
              <p:cNvSpPr/>
              <p:nvPr/>
            </p:nvSpPr>
            <p:spPr>
              <a:xfrm>
                <a:off x="1536347" y="11706255"/>
                <a:ext cx="8408544" cy="11521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6000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6000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1;9;1</m:t>
                          </m:r>
                        </m:e>
                      </m:d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6" name="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47" y="11706255"/>
                <a:ext cx="8408544" cy="11521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Rectangle 166"/>
              <p:cNvSpPr/>
              <p:nvPr/>
            </p:nvSpPr>
            <p:spPr>
              <a:xfrm>
                <a:off x="10212387" y="9982200"/>
                <a:ext cx="8573295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6000" i="1">
                          <a:latin typeface="Cambria Math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8;−20;12</m:t>
                          </m:r>
                        </m:e>
                      </m:d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7" name="Rectangle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9982200"/>
                <a:ext cx="8573295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343975" y="10909174"/>
                <a:ext cx="13173030" cy="1359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d) Ta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500" i="1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55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/>
                          </a:rPr>
                          <m:t>0;−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55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55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55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55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/>
                          </a:rPr>
                          <m:t>3;21;6</m:t>
                        </m:r>
                      </m:e>
                    </m:d>
                  </m:oMath>
                </a14:m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975" y="10909174"/>
                <a:ext cx="13173030" cy="1359026"/>
              </a:xfrm>
              <a:prstGeom prst="rect">
                <a:avLst/>
              </a:prstGeom>
              <a:blipFill rotWithShape="0">
                <a:blip r:embed="rId8"/>
                <a:stretch>
                  <a:fillRect l="-2545" r="-3008" b="-1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343975" y="12192000"/>
                <a:ext cx="11760592" cy="1359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5500" i="1">
                        <a:latin typeface="Cambria Math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55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500" i="1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5500" i="1">
                        <a:latin typeface="Cambria Math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55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i="1">
                            <a:latin typeface="Cambria Math"/>
                          </a:rPr>
                          <m:t>7;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55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55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500" i="1">
                                <a:latin typeface="Cambria Math"/>
                              </a:rPr>
                              <m:t>55</m:t>
                            </m:r>
                          </m:num>
                          <m:den>
                            <m:r>
                              <a:rPr lang="en-US" sz="55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5500" i="1">
                        <a:latin typeface="Cambria Math"/>
                      </a:rPr>
                      <m:t>.</m:t>
                    </m:r>
                  </m:oMath>
                </a14:m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975" y="12192000"/>
                <a:ext cx="11760592" cy="1359026"/>
              </a:xfrm>
              <a:prstGeom prst="rect">
                <a:avLst/>
              </a:prstGeom>
              <a:blipFill rotWithShape="0">
                <a:blip r:embed="rId9"/>
                <a:stretch>
                  <a:fillRect l="-2851" b="-1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944891" y="9897536"/>
            <a:ext cx="0" cy="365349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88998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ĐIỂM VÀ CỦA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3" y="2734819"/>
            <a:ext cx="22477648" cy="10295381"/>
            <a:chOff x="1076414" y="4312801"/>
            <a:chExt cx="20453192" cy="10295381"/>
          </a:xfrm>
        </p:grpSpPr>
        <p:grpSp>
          <p:nvGrpSpPr>
            <p:cNvPr id="22" name="Group 5"/>
            <p:cNvGrpSpPr/>
            <p:nvPr/>
          </p:nvGrpSpPr>
          <p:grpSpPr>
            <a:xfrm>
              <a:off x="1468582" y="5051647"/>
              <a:ext cx="20061024" cy="9556535"/>
              <a:chOff x="612069" y="1233766"/>
              <a:chExt cx="7899820" cy="376245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12069" y="1233766"/>
                <a:ext cx="7842991" cy="37624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88665" y="1287411"/>
                    <a:ext cx="7823224" cy="660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Trong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không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gian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</a:rPr>
                          <m:t>𝑂𝑥𝑦𝑧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, c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ho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vi-VN" sz="4800" i="1">
                            <a:latin typeface="Cambria Math"/>
                          </a:rPr>
                          <m:t>; 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vi-VN" sz="4800" i="1">
                            <a:latin typeface="Cambria Math"/>
                          </a:rPr>
                          <m:t>,</m:t>
                        </m:r>
                        <m:r>
                          <a:rPr lang="vi-VN" sz="4800" i="1">
                            <a:latin typeface="Cambria Math"/>
                          </a:rPr>
                          <m:t>𝑘</m:t>
                        </m:r>
                        <m:r>
                          <a:rPr lang="vi-VN" sz="4800" i="1">
                            <a:latin typeface="Cambria Math"/>
                          </a:rPr>
                          <m:t>∈</m:t>
                        </m:r>
                        <m:r>
                          <a:rPr lang="vi-VN" sz="4800" i="1">
                            <a:latin typeface="Cambria Math"/>
                          </a:rPr>
                          <m:t>ℝ</m:t>
                        </m:r>
                      </m:oMath>
                    </a14:m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</a:p>
                  <a:p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vi-VN" sz="4800" i="1">
                            <a:latin typeface="Cambria Math"/>
                          </a:rPr>
                          <m:t>;</m:t>
                        </m:r>
                        <m:r>
                          <a:rPr lang="vi-VN" sz="4800" i="1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vi-VN" sz="48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. Ta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:</a:t>
                    </a:r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665" y="1287411"/>
                    <a:ext cx="7823224" cy="66097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56" t="-1449" b="-181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12801"/>
              <a:ext cx="5056102" cy="994653"/>
              <a:chOff x="166396" y="8689988"/>
              <a:chExt cx="5056102" cy="99465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689988"/>
                <a:ext cx="4837977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9249"/>
                <a:ext cx="429037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135187" y="5262701"/>
                <a:ext cx="4960910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>
                    <a:sym typeface="Symbol"/>
                  </a:rPr>
                  <a:t>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5262701"/>
                <a:ext cx="4960910" cy="2204899"/>
              </a:xfrm>
              <a:prstGeom prst="rect">
                <a:avLst/>
              </a:prstGeom>
              <a:blipFill rotWithShape="0">
                <a:blip r:embed="rId4"/>
                <a:stretch>
                  <a:fillRect l="-4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725473" y="5943600"/>
                <a:ext cx="5160002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lvl="0" indent="-571500">
                  <a:buFont typeface="Arial" pitchFamily="34" charset="0"/>
                  <a:buChar char="•"/>
                </a:pPr>
                <a:r>
                  <a:rPr lang="vi-VN" dirty="0"/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=(0;0;0)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473" y="5943600"/>
                <a:ext cx="5160002" cy="838756"/>
              </a:xfrm>
              <a:prstGeom prst="rect">
                <a:avLst/>
              </a:prstGeom>
              <a:blipFill rotWithShape="0">
                <a:blip r:embed="rId5"/>
                <a:stretch>
                  <a:fillRect l="-4132" t="-6522" b="-3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58987" y="7086600"/>
                <a:ext cx="21254208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sym typeface="Symbol"/>
                  </a:rPr>
                  <a:t>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vi-VN" dirty="0"/>
                  <a:t>cùng </a:t>
                </a:r>
                <a:r>
                  <a:rPr lang="vi-VN" dirty="0"/>
                  <a:t>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i="1">
                            <a:latin typeface="Cambria Math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vi-VN" dirty="0"/>
                  <a:t> </a:t>
                </a:r>
                <a:r>
                  <a:rPr lang="vi-VN" dirty="0">
                    <a:sym typeface="Symbol"/>
                  </a:rPr>
                  <a:t>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=</m:t>
                    </m:r>
                    <m:r>
                      <a:rPr lang="vi-VN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/>
                          </a:rPr>
                          <m:t>𝑘</m:t>
                        </m:r>
                        <m:r>
                          <a:rPr lang="vi-VN" i="1">
                            <a:latin typeface="Cambria Math"/>
                          </a:rPr>
                          <m:t>∈</m:t>
                        </m:r>
                        <m:r>
                          <a:rPr lang="vi-VN" i="1">
                            <a:latin typeface="Cambria Math"/>
                          </a:rPr>
                          <m:t>ℝ</m:t>
                        </m:r>
                      </m:e>
                    </m:d>
                  </m:oMath>
                </a14:m>
                <a:r>
                  <a:rPr lang="vi-VN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r>
                              <a:rPr lang="vi-VN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r>
                              <a:rPr lang="vi-VN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vi-VN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r>
                              <a:rPr lang="vi-VN" i="1"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vi-VN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vi-VN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7086600"/>
                <a:ext cx="21254208" cy="2204899"/>
              </a:xfrm>
              <a:prstGeom prst="rect">
                <a:avLst/>
              </a:prstGeom>
              <a:blipFill rotWithShape="0">
                <a:blip r:embed="rId6"/>
                <a:stretch>
                  <a:fillRect l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036576" y="9144000"/>
                <a:ext cx="8614089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76" y="9144000"/>
                <a:ext cx="8614089" cy="838756"/>
              </a:xfrm>
              <a:prstGeom prst="rect">
                <a:avLst/>
              </a:prstGeom>
              <a:blipFill rotWithShape="0">
                <a:blip r:embed="rId7"/>
                <a:stretch>
                  <a:fillRect l="-2477" t="-725" b="-26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960376" y="10058400"/>
                <a:ext cx="20040600" cy="1007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dirty="0"/>
                  <a:t>Tọa độ trung điểm </a:t>
                </a:r>
                <a:r>
                  <a:rPr lang="vi-VN" i="1" dirty="0"/>
                  <a:t>I</a:t>
                </a:r>
                <a:r>
                  <a:rPr lang="vi-VN" dirty="0"/>
                  <a:t> của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i="1" dirty="0"/>
                  <a:t>AB</a:t>
                </a:r>
                <a:r>
                  <a:rPr lang="vi-VN" dirty="0"/>
                  <a:t>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vi-V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vi-VN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vi-VN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" y="10058400"/>
                <a:ext cx="20040600" cy="1007071"/>
              </a:xfrm>
              <a:prstGeom prst="rect">
                <a:avLst/>
              </a:prstGeom>
              <a:blipFill rotWithShape="0">
                <a:blip r:embed="rId8"/>
                <a:stretch>
                  <a:fillRect l="-1217" t="-18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11269" y="11049000"/>
                <a:ext cx="20926518" cy="1956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dirty="0"/>
                  <a:t>Tọa độ trọng tâm </a:t>
                </a:r>
                <a:r>
                  <a:rPr lang="vi-VN" i="1" dirty="0"/>
                  <a:t>G</a:t>
                </a:r>
                <a:r>
                  <a:rPr lang="vi-VN" dirty="0"/>
                  <a:t> của t</a:t>
                </a:r>
                <a:r>
                  <a:rPr lang="en-US" dirty="0"/>
                  <a:t>a</a:t>
                </a:r>
                <a:r>
                  <a:rPr lang="vi-VN" dirty="0"/>
                  <a:t>m giác </a:t>
                </a:r>
                <a:r>
                  <a:rPr lang="vi-VN" i="1" dirty="0"/>
                  <a:t>ABC</a:t>
                </a:r>
                <a:r>
                  <a:rPr lang="vi-VN" dirty="0"/>
                  <a:t>: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vi-V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vi-VN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vi-VN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vi-V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vi-VN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vi-V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vi-VN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vi-VN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269" y="11049000"/>
                <a:ext cx="20926518" cy="1956048"/>
              </a:xfrm>
              <a:prstGeom prst="rect">
                <a:avLst/>
              </a:prstGeom>
              <a:blipFill rotWithShape="0">
                <a:blip r:embed="rId9"/>
                <a:stretch>
                  <a:fillRect l="-1165" t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4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88998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ĐIỂM VÀ CỦA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17734" y="2514600"/>
            <a:ext cx="22895682" cy="5413225"/>
            <a:chOff x="1108905" y="1600197"/>
            <a:chExt cx="22895682" cy="5413225"/>
          </a:xfrm>
        </p:grpSpPr>
        <p:grpSp>
          <p:nvGrpSpPr>
            <p:cNvPr id="126" name="Group 54"/>
            <p:cNvGrpSpPr/>
            <p:nvPr/>
          </p:nvGrpSpPr>
          <p:grpSpPr>
            <a:xfrm>
              <a:off x="1108905" y="1600197"/>
              <a:ext cx="22895682" cy="5413225"/>
              <a:chOff x="1268078" y="3405486"/>
              <a:chExt cx="21841827" cy="4076941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1268078" y="3655406"/>
                <a:ext cx="21841827" cy="382702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9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30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2250671" y="3527166"/>
                  <a:ext cx="2216145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2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6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7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8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9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0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1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2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3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4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5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6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7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Rectangle 126"/>
                <p:cNvSpPr/>
                <p:nvPr/>
              </p:nvSpPr>
              <p:spPr>
                <a:xfrm>
                  <a:off x="1730150" y="1828798"/>
                  <a:ext cx="22253570" cy="51846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400" dirty="0" smtClean="0"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ba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</m:t>
                      </m:r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1;1;1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𝐵</m:t>
                      </m:r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0;2;−1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𝐶</m:t>
                      </m:r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−1;2;−2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𝐴𝐶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𝐵𝐶</m:t>
                          </m:r>
                        </m:e>
                      </m:acc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Chứng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minh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ba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</m:t>
                      </m:r>
                      <m:r>
                        <a:rPr lang="en-US" sz="5400" i="1">
                          <a:latin typeface="Cambria Math"/>
                        </a:rPr>
                        <m:t>, </m:t>
                      </m:r>
                      <m:r>
                        <a:rPr lang="en-US" sz="5400" i="1">
                          <a:latin typeface="Cambria Math"/>
                        </a:rPr>
                        <m:t>𝐵</m:t>
                      </m:r>
                      <m:r>
                        <a:rPr lang="en-US" sz="5400" i="1">
                          <a:latin typeface="Cambria Math"/>
                        </a:rPr>
                        <m:t>, </m:t>
                      </m:r>
                      <m:r>
                        <a:rPr lang="en-US" sz="5400" i="1"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thành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tam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giác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𝐼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đoạn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d)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trọng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tâm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tam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giác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150" y="1828798"/>
                  <a:ext cx="22253570" cy="51846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79" t="-3294" b="-6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0"/>
          <p:cNvGrpSpPr/>
          <p:nvPr/>
        </p:nvGrpSpPr>
        <p:grpSpPr>
          <a:xfrm>
            <a:off x="756465" y="8077200"/>
            <a:ext cx="22259934" cy="4965452"/>
            <a:chOff x="1270511" y="5884231"/>
            <a:chExt cx="21819676" cy="5365911"/>
          </a:xfrm>
        </p:grpSpPr>
        <p:sp>
          <p:nvSpPr>
            <p:cNvPr id="159" name="Rounded Rectangle 158"/>
            <p:cNvSpPr/>
            <p:nvPr/>
          </p:nvSpPr>
          <p:spPr>
            <a:xfrm>
              <a:off x="1272210" y="6204466"/>
              <a:ext cx="21817977" cy="50456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0" name="Group 60"/>
            <p:cNvGrpSpPr/>
            <p:nvPr/>
          </p:nvGrpSpPr>
          <p:grpSpPr>
            <a:xfrm>
              <a:off x="1270511" y="5884231"/>
              <a:ext cx="3667135" cy="1031377"/>
              <a:chOff x="1224541" y="6322798"/>
              <a:chExt cx="3667135" cy="1031377"/>
            </a:xfrm>
          </p:grpSpPr>
          <p:sp>
            <p:nvSpPr>
              <p:cNvPr id="161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29757" y="6322799"/>
                <a:ext cx="2761919" cy="86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flipV="1">
                <a:off x="1224541" y="6322798"/>
                <a:ext cx="903517" cy="103137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Rectangle 164"/>
              <p:cNvSpPr/>
              <p:nvPr/>
            </p:nvSpPr>
            <p:spPr>
              <a:xfrm>
                <a:off x="4979826" y="8382000"/>
                <a:ext cx="17124741" cy="10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dirty="0" smtClean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dirty="0" smtClean="0"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−1;1;−2</m:t>
                          </m:r>
                        </m:e>
                      </m:d>
                      <m:r>
                        <a:rPr lang="en-US" sz="540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𝐴𝐶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−2;1;−3</m:t>
                          </m:r>
                        </m:e>
                      </m:d>
                      <m:r>
                        <a:rPr lang="en-US" sz="540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𝐵𝐶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−1;0;−1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5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826" y="8382000"/>
                <a:ext cx="17124741" cy="10296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93690" y="9296400"/>
                <a:ext cx="21901054" cy="2139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b) Ta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55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55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5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55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5500" i="1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5500" i="1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500" i="1"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5500" dirty="0" smtClean="0">
                    <a:latin typeface="Times New Roman" pitchFamily="18" charset="0"/>
                    <a:cs typeface="Times New Roman" pitchFamily="18" charset="0"/>
                  </a:rPr>
                  <a:t>Hay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/>
                      </a:rPr>
                      <m:t>𝐴</m:t>
                    </m:r>
                    <m:r>
                      <a:rPr lang="en-US" sz="5500" i="1">
                        <a:latin typeface="Cambria Math"/>
                      </a:rPr>
                      <m:t>, </m:t>
                    </m:r>
                    <m:r>
                      <a:rPr lang="en-US" sz="5500" i="1">
                        <a:latin typeface="Cambria Math"/>
                      </a:rPr>
                      <m:t>𝐵</m:t>
                    </m:r>
                    <m:r>
                      <a:rPr lang="en-US" sz="5500" i="1">
                        <a:latin typeface="Cambria Math"/>
                      </a:rPr>
                      <m:t>, </m:t>
                    </m:r>
                    <m:r>
                      <a:rPr lang="en-US" sz="55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55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55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90" y="9296400"/>
                <a:ext cx="21901054" cy="2139817"/>
              </a:xfrm>
              <a:prstGeom prst="rect">
                <a:avLst/>
              </a:prstGeom>
              <a:blipFill rotWithShape="0">
                <a:blip r:embed="rId5"/>
                <a:stretch>
                  <a:fillRect l="-1531" t="-285" b="-1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5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88998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ĐIỂM VÀ CỦA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17734" y="2514600"/>
            <a:ext cx="22895682" cy="5413225"/>
            <a:chOff x="1108905" y="1600197"/>
            <a:chExt cx="22895682" cy="5413225"/>
          </a:xfrm>
        </p:grpSpPr>
        <p:grpSp>
          <p:nvGrpSpPr>
            <p:cNvPr id="126" name="Group 54"/>
            <p:cNvGrpSpPr/>
            <p:nvPr/>
          </p:nvGrpSpPr>
          <p:grpSpPr>
            <a:xfrm>
              <a:off x="1108905" y="1600197"/>
              <a:ext cx="22895682" cy="5413225"/>
              <a:chOff x="1268078" y="3405486"/>
              <a:chExt cx="21841827" cy="4076941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1268078" y="3655406"/>
                <a:ext cx="21841827" cy="382702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9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30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2250671" y="3527166"/>
                  <a:ext cx="2216145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32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6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7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8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9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0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1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2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3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4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5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6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7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Rectangle 126"/>
                <p:cNvSpPr/>
                <p:nvPr/>
              </p:nvSpPr>
              <p:spPr>
                <a:xfrm>
                  <a:off x="1730150" y="1828798"/>
                  <a:ext cx="22253570" cy="51846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400" dirty="0" smtClean="0"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ba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</m:t>
                      </m:r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1;1;1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𝐵</m:t>
                      </m:r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0;2;−1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𝐶</m:t>
                      </m:r>
                      <m:r>
                        <a:rPr lang="en-US" sz="5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/>
                            </a:rPr>
                            <m:t>−1;2;−2</m:t>
                          </m:r>
                        </m:e>
                      </m:d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5400" dirty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𝐴𝐶</m:t>
                          </m:r>
                        </m:e>
                      </m:acc>
                      <m:r>
                        <a:rPr lang="en-US" sz="5400" i="1"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/>
                            </a:rPr>
                            <m:t>𝐵𝐶</m:t>
                          </m:r>
                        </m:e>
                      </m:acc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Chứng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minh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ba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</m:t>
                      </m:r>
                      <m:r>
                        <a:rPr lang="en-US" sz="5400" i="1">
                          <a:latin typeface="Cambria Math"/>
                        </a:rPr>
                        <m:t>, </m:t>
                      </m:r>
                      <m:r>
                        <a:rPr lang="en-US" sz="5400" i="1">
                          <a:latin typeface="Cambria Math"/>
                        </a:rPr>
                        <m:t>𝐵</m:t>
                      </m:r>
                      <m:r>
                        <a:rPr lang="en-US" sz="5400" i="1">
                          <a:latin typeface="Cambria Math"/>
                        </a:rPr>
                        <m:t>, </m:t>
                      </m:r>
                      <m:r>
                        <a:rPr lang="en-US" sz="5400" i="1"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tạo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thành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tam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giác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trung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𝐼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đoạn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d)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tọa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trọng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tâm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tam </a:t>
                  </a:r>
                  <a:r>
                    <a:rPr lang="en-US" sz="5400" dirty="0" err="1">
                      <a:latin typeface="Times New Roman" pitchFamily="18" charset="0"/>
                      <a:cs typeface="Times New Roman" pitchFamily="18" charset="0"/>
                    </a:rPr>
                    <a:t>giác</a:t>
                  </a:r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en-US" sz="5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150" y="1828798"/>
                  <a:ext cx="22253570" cy="51846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79" t="-3294" b="-6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0"/>
          <p:cNvGrpSpPr/>
          <p:nvPr/>
        </p:nvGrpSpPr>
        <p:grpSpPr>
          <a:xfrm>
            <a:off x="756465" y="8077200"/>
            <a:ext cx="22259934" cy="5383006"/>
            <a:chOff x="1270511" y="5884231"/>
            <a:chExt cx="21819676" cy="5817140"/>
          </a:xfrm>
        </p:grpSpPr>
        <p:sp>
          <p:nvSpPr>
            <p:cNvPr id="159" name="Rounded Rectangle 158"/>
            <p:cNvSpPr/>
            <p:nvPr/>
          </p:nvSpPr>
          <p:spPr>
            <a:xfrm>
              <a:off x="1272210" y="6204466"/>
              <a:ext cx="21817977" cy="54969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0" name="Group 60"/>
            <p:cNvGrpSpPr/>
            <p:nvPr/>
          </p:nvGrpSpPr>
          <p:grpSpPr>
            <a:xfrm>
              <a:off x="1270511" y="5884231"/>
              <a:ext cx="3667135" cy="1031377"/>
              <a:chOff x="1224541" y="6322798"/>
              <a:chExt cx="3667135" cy="1031377"/>
            </a:xfrm>
          </p:grpSpPr>
          <p:sp>
            <p:nvSpPr>
              <p:cNvPr id="161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29757" y="6322799"/>
                <a:ext cx="2761919" cy="86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 flipV="1">
                <a:off x="1224541" y="6322798"/>
                <a:ext cx="903517" cy="103137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59689" y="9043484"/>
                <a:ext cx="12121408" cy="396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1+0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1+2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89" y="9043484"/>
                <a:ext cx="12121408" cy="3969356"/>
              </a:xfrm>
              <a:prstGeom prst="rect">
                <a:avLst/>
              </a:prstGeom>
              <a:blipFill rotWithShape="0">
                <a:blip r:embed="rId4"/>
                <a:stretch>
                  <a:fillRect l="-1962" t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615877" y="8305800"/>
                <a:ext cx="8624623" cy="502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trọng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𝐴𝐵𝐶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1+0+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1+2+2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5877" y="8305800"/>
                <a:ext cx="8624623" cy="5025863"/>
              </a:xfrm>
              <a:prstGeom prst="rect">
                <a:avLst/>
              </a:prstGeom>
              <a:blipFill rotWithShape="0">
                <a:blip r:embed="rId5"/>
                <a:stretch>
                  <a:fillRect l="-2829" t="-2427" b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13260387" y="8403939"/>
            <a:ext cx="76200" cy="502586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0196" y="1913523"/>
              <a:ext cx="641522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0" y="2507838"/>
            <a:ext cx="23031450" cy="3090865"/>
            <a:chOff x="534987" y="1869705"/>
            <a:chExt cx="22704911" cy="3090865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90865"/>
              <a:chOff x="534987" y="1647866"/>
              <a:chExt cx="22664057" cy="3090865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3017840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Rectangle 83"/>
                <p:cNvSpPr/>
                <p:nvPr/>
              </p:nvSpPr>
              <p:spPr>
                <a:xfrm>
                  <a:off x="3874215" y="1928438"/>
                  <a:ext cx="19365683" cy="2167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vi-VN" sz="6000" dirty="0"/>
                    <a:t>Trong không gian với hệ trục tọa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  <m:r>
                        <a:rPr lang="vi-VN" sz="60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vi-VN" sz="6000" dirty="0"/>
                    <a:t> </a:t>
                  </a:r>
                  <a:endParaRPr lang="en-US" sz="6000" dirty="0" smtClean="0"/>
                </a:p>
                <a:p>
                  <a:r>
                    <a:rPr lang="vi-VN" sz="6000" dirty="0" smtClean="0"/>
                    <a:t>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vi-VN" sz="6000" i="1"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vi-VN" sz="6000" dirty="0"/>
                    <a:t>. Tọa độ của vectơ</a:t>
                  </a:r>
                  <a:r>
                    <a:rPr lang="pl-PL" sz="600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vi-VN" sz="6000" dirty="0"/>
                    <a:t> </a:t>
                  </a:r>
                  <a:r>
                    <a:rPr lang="vi-VN" sz="6000" dirty="0" smtClean="0"/>
                    <a:t>là</a:t>
                  </a:r>
                  <a:endParaRPr lang="en-US" sz="6000" dirty="0"/>
                </a:p>
              </p:txBody>
            </p:sp>
          </mc:Choice>
          <mc:Fallback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15" y="1928438"/>
                  <a:ext cx="19365683" cy="21678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28" t="-7584" b="-148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6852268"/>
            <a:ext cx="23604848" cy="1682132"/>
            <a:chOff x="304799" y="5556868"/>
            <a:chExt cx="23604848" cy="1682132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250691" y="5556868"/>
              <a:ext cx="5658956" cy="1682132"/>
              <a:chOff x="1305191" y="3163074"/>
              <a:chExt cx="3695233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603738" y="3163074"/>
                <a:ext cx="33966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05191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8"/>
              <a:ext cx="5584765" cy="1682132"/>
              <a:chOff x="1380347" y="3163074"/>
              <a:chExt cx="4121795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4"/>
                <a:ext cx="3736893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18244370" y="7010400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273590" y="7254077"/>
                <a:ext cx="53454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90" y="7254077"/>
                <a:ext cx="5345429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7223713" y="7230814"/>
                <a:ext cx="4512674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4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13" y="7230814"/>
                <a:ext cx="4512674" cy="8463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9356387" y="7215426"/>
                <a:ext cx="45891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387" y="7215426"/>
                <a:ext cx="4589150" cy="8617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3146882" y="7177877"/>
                <a:ext cx="4749738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4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882" y="7177877"/>
                <a:ext cx="4749738" cy="8463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BCC778-8B62-418B-AEC2-42A381F6FB92}"/>
              </a:ext>
            </a:extLst>
          </p:cNvPr>
          <p:cNvGrpSpPr/>
          <p:nvPr/>
        </p:nvGrpSpPr>
        <p:grpSpPr>
          <a:xfrm>
            <a:off x="688183" y="8980486"/>
            <a:ext cx="22016582" cy="4278314"/>
            <a:chOff x="1270511" y="5884229"/>
            <a:chExt cx="22016582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1817977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79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14D3CA9C-3AD2-4DE5-A2CD-769E310C8EEE}"/>
                  </a:ext>
                </a:extLst>
              </p:cNvPr>
              <p:cNvSpPr/>
              <p:nvPr/>
            </p:nvSpPr>
            <p:spPr>
              <a:xfrm>
                <a:off x="2097882" y="10090210"/>
                <a:ext cx="18338781" cy="1244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6000" dirty="0"/>
                  <a:t>Ta có</a:t>
                </a:r>
                <a:r>
                  <a:rPr lang="en-US" sz="6000" dirty="0"/>
                  <a:t>  </a:t>
                </a:r>
                <a:r>
                  <a:rPr lang="vi-VN" sz="6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−1;2;−3</m:t>
                        </m:r>
                      </m:e>
                    </m:d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2" y="10090210"/>
                <a:ext cx="18338781" cy="1244518"/>
              </a:xfrm>
              <a:prstGeom prst="rect">
                <a:avLst/>
              </a:prstGeom>
              <a:blipFill rotWithShape="0">
                <a:blip r:embed="rId12"/>
                <a:stretch>
                  <a:fillRect l="-1496" t="-2451" b="-26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1007</Words>
  <Application>Microsoft Office PowerPoint</Application>
  <PresentationFormat>Custom</PresentationFormat>
  <Paragraphs>402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AvantGarde</vt:lpstr>
      <vt:lpstr>AvantGarde-Demi</vt:lpstr>
      <vt:lpstr>Calibri</vt:lpstr>
      <vt:lpstr>Cambria Math</vt:lpstr>
      <vt:lpstr>Symbol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153</cp:revision>
  <dcterms:created xsi:type="dcterms:W3CDTF">2013-08-31T11:42:51Z</dcterms:created>
  <dcterms:modified xsi:type="dcterms:W3CDTF">2020-04-22T11:23:43Z</dcterms:modified>
</cp:coreProperties>
</file>