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ink/ink1.xml" ContentType="application/inkml+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44"/>
  </p:notesMasterIdLst>
  <p:sldIdLst>
    <p:sldId id="679" r:id="rId3"/>
    <p:sldId id="256" r:id="rId4"/>
    <p:sldId id="729" r:id="rId5"/>
    <p:sldId id="732" r:id="rId6"/>
    <p:sldId id="733" r:id="rId7"/>
    <p:sldId id="736" r:id="rId8"/>
    <p:sldId id="737" r:id="rId9"/>
    <p:sldId id="751" r:id="rId10"/>
    <p:sldId id="753" r:id="rId11"/>
    <p:sldId id="754" r:id="rId12"/>
    <p:sldId id="755" r:id="rId13"/>
    <p:sldId id="756" r:id="rId14"/>
    <p:sldId id="757" r:id="rId15"/>
    <p:sldId id="760" r:id="rId16"/>
    <p:sldId id="759" r:id="rId17"/>
    <p:sldId id="762" r:id="rId18"/>
    <p:sldId id="763" r:id="rId19"/>
    <p:sldId id="764" r:id="rId20"/>
    <p:sldId id="766" r:id="rId21"/>
    <p:sldId id="768" r:id="rId22"/>
    <p:sldId id="771" r:id="rId23"/>
    <p:sldId id="772" r:id="rId24"/>
    <p:sldId id="773" r:id="rId25"/>
    <p:sldId id="775" r:id="rId26"/>
    <p:sldId id="776" r:id="rId27"/>
    <p:sldId id="777" r:id="rId28"/>
    <p:sldId id="778" r:id="rId29"/>
    <p:sldId id="779" r:id="rId30"/>
    <p:sldId id="780" r:id="rId31"/>
    <p:sldId id="781" r:id="rId32"/>
    <p:sldId id="782" r:id="rId33"/>
    <p:sldId id="783" r:id="rId34"/>
    <p:sldId id="784" r:id="rId35"/>
    <p:sldId id="786" r:id="rId36"/>
    <p:sldId id="787" r:id="rId37"/>
    <p:sldId id="788" r:id="rId38"/>
    <p:sldId id="791" r:id="rId39"/>
    <p:sldId id="792" r:id="rId40"/>
    <p:sldId id="794" r:id="rId41"/>
    <p:sldId id="789" r:id="rId42"/>
    <p:sldId id="790" r:id="rId43"/>
  </p:sldIdLst>
  <p:sldSz cx="24384000" cy="13716000"/>
  <p:notesSz cx="6858000" cy="9144000"/>
  <p:embeddedFontLst>
    <p:embeddedFont>
      <p:font typeface="Abril Fatface" panose="02000503000000020003" pitchFamily="2" charset="0"/>
      <p:regular r:id="rId45"/>
    </p:embeddedFon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
      <p:font typeface="CASIO ClassWiz" panose="020B0604020202020204" charset="0"/>
      <p:regular r:id="rId51"/>
    </p:embeddedFont>
    <p:embeddedFont>
      <p:font typeface="Tahoma" panose="020B0604030504040204" pitchFamily="3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72">
          <p15:clr>
            <a:srgbClr val="A4A3A4"/>
          </p15:clr>
        </p15:guide>
        <p15:guide id="2" pos="76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1FF"/>
    <a:srgbClr val="0033CC"/>
    <a:srgbClr val="4436FA"/>
    <a:srgbClr val="881EB2"/>
    <a:srgbClr val="E8E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3" autoAdjust="0"/>
    <p:restoredTop sz="94660"/>
  </p:normalViewPr>
  <p:slideViewPr>
    <p:cSldViewPr snapToGrid="0">
      <p:cViewPr varScale="1">
        <p:scale>
          <a:sx n="54" d="100"/>
          <a:sy n="54" d="100"/>
        </p:scale>
        <p:origin x="402" y="102"/>
      </p:cViewPr>
      <p:guideLst>
        <p:guide orient="horz" pos="4272"/>
        <p:guide pos="76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3-07-23T03:32:35.816"/>
    </inkml:context>
    <inkml:brush xml:id="br0">
      <inkml:brushProperty name="width" value="0.05" units="cm"/>
      <inkml:brushProperty name="height" value="0.05" units="cm"/>
      <inkml:brushProperty name="color" value="#ED1C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43516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71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71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710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710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7F0FE56B-9C1D-4357-A643-BC5835BA8B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482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7F0FE56B-9C1D-4357-A643-BC5835BA8B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482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7F0FE56B-9C1D-4357-A643-BC5835BA8B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48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7F0FE56B-9C1D-4357-A643-BC5835BA8B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482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7F0FE56B-9C1D-4357-A643-BC5835BA8B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48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7F0FE56B-9C1D-4357-A643-BC5835BA8B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48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327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7F0FE56B-9C1D-4357-A643-BC5835BA8B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48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327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32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71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71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32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32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327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2" name="Picture 1">
            <a:extLst>
              <a:ext uri="{FF2B5EF4-FFF2-40B4-BE49-F238E27FC236}">
                <a16:creationId xmlns:a16="http://schemas.microsoft.com/office/drawing/2014/main" id="{17855C21-6581-4E82-AD84-1FE9EFDC7E72}"/>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2774"/>
                    </a14:imgEffect>
                  </a14:imgLayer>
                </a14:imgProps>
              </a:ext>
              <a:ext uri="{28A0092B-C50C-407E-A947-70E740481C1C}">
                <a14:useLocalDpi xmlns:a14="http://schemas.microsoft.com/office/drawing/2010/main" val="0"/>
              </a:ext>
            </a:extLst>
          </a:blip>
          <a:stretch>
            <a:fillRect/>
          </a:stretch>
        </p:blipFill>
        <p:spPr>
          <a:xfrm rot="16200000" flipV="1">
            <a:off x="-5792420" y="6560607"/>
            <a:ext cx="12773145" cy="15376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048000" y="2244726"/>
            <a:ext cx="18288000" cy="47752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12000"/>
              <a:buFont typeface="Calibri"/>
              <a:buNone/>
              <a:defRPr sz="1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5"/>
          <p:cNvSpPr txBox="1">
            <a:spLocks noGrp="1"/>
          </p:cNvSpPr>
          <p:nvPr>
            <p:ph type="subTitle" idx="1"/>
          </p:nvPr>
        </p:nvSpPr>
        <p:spPr>
          <a:xfrm>
            <a:off x="3048000" y="7204076"/>
            <a:ext cx="18288000" cy="3311524"/>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R="0" lvl="1" algn="ctr"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R="0" lvl="4"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R="0" lvl="5"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R="0" lvl="6"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R="0" lvl="7"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R="0" lvl="8"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0" name="Google Shape;80;p1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1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6"/>
          <p:cNvSpPr txBox="1">
            <a:spLocks noGrp="1"/>
          </p:cNvSpPr>
          <p:nvPr>
            <p:ph type="body" idx="1"/>
          </p:nvPr>
        </p:nvSpPr>
        <p:spPr>
          <a:xfrm>
            <a:off x="1676400" y="3651250"/>
            <a:ext cx="21031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6" name="Google Shape;86;p16"/>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16"/>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663700" y="3419477"/>
            <a:ext cx="21031200" cy="570547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12000"/>
              <a:buFont typeface="Calibri"/>
              <a:buNone/>
              <a:defRPr sz="1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7"/>
          <p:cNvSpPr txBox="1">
            <a:spLocks noGrp="1"/>
          </p:cNvSpPr>
          <p:nvPr>
            <p:ph type="body" idx="1"/>
          </p:nvPr>
        </p:nvSpPr>
        <p:spPr>
          <a:xfrm>
            <a:off x="1663700" y="9178927"/>
            <a:ext cx="21031200" cy="30003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1000"/>
              </a:spcBef>
              <a:spcAft>
                <a:spcPts val="0"/>
              </a:spcAft>
              <a:buClr>
                <a:srgbClr val="888888"/>
              </a:buClr>
              <a:buSzPts val="4000"/>
              <a:buFont typeface="Arial"/>
              <a:buNone/>
              <a:defRPr sz="4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9pPr>
          </a:lstStyle>
          <a:p>
            <a:endParaRPr/>
          </a:p>
        </p:txBody>
      </p:sp>
      <p:sp>
        <p:nvSpPr>
          <p:cNvPr id="91" name="Google Shape;91;p1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2" name="Google Shape;92;p1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3" name="Google Shape;93;p1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8"/>
          <p:cNvSpPr txBox="1">
            <a:spLocks noGrp="1"/>
          </p:cNvSpPr>
          <p:nvPr>
            <p:ph type="body" idx="1"/>
          </p:nvPr>
        </p:nvSpPr>
        <p:spPr>
          <a:xfrm>
            <a:off x="1676400" y="3651250"/>
            <a:ext cx="10363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7" name="Google Shape;97;p18"/>
          <p:cNvSpPr txBox="1">
            <a:spLocks noGrp="1"/>
          </p:cNvSpPr>
          <p:nvPr>
            <p:ph type="body" idx="2"/>
          </p:nvPr>
        </p:nvSpPr>
        <p:spPr>
          <a:xfrm>
            <a:off x="12344400" y="3651250"/>
            <a:ext cx="10363200" cy="87026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98" name="Google Shape;98;p1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679576"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9"/>
          <p:cNvSpPr txBox="1">
            <a:spLocks noGrp="1"/>
          </p:cNvSpPr>
          <p:nvPr>
            <p:ph type="body" idx="1"/>
          </p:nvPr>
        </p:nvSpPr>
        <p:spPr>
          <a:xfrm>
            <a:off x="1679577" y="3362326"/>
            <a:ext cx="10315574" cy="164782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104" name="Google Shape;104;p19"/>
          <p:cNvSpPr txBox="1">
            <a:spLocks noGrp="1"/>
          </p:cNvSpPr>
          <p:nvPr>
            <p:ph type="body" idx="2"/>
          </p:nvPr>
        </p:nvSpPr>
        <p:spPr>
          <a:xfrm>
            <a:off x="1679577" y="5010150"/>
            <a:ext cx="10315574" cy="73691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05" name="Google Shape;105;p19"/>
          <p:cNvSpPr txBox="1">
            <a:spLocks noGrp="1"/>
          </p:cNvSpPr>
          <p:nvPr>
            <p:ph type="body" idx="3"/>
          </p:nvPr>
        </p:nvSpPr>
        <p:spPr>
          <a:xfrm>
            <a:off x="12344400" y="3362326"/>
            <a:ext cx="10366376" cy="164782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200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106" name="Google Shape;106;p19"/>
          <p:cNvSpPr txBox="1">
            <a:spLocks noGrp="1"/>
          </p:cNvSpPr>
          <p:nvPr>
            <p:ph type="body" idx="4"/>
          </p:nvPr>
        </p:nvSpPr>
        <p:spPr>
          <a:xfrm>
            <a:off x="12344400" y="5010150"/>
            <a:ext cx="10366376" cy="7369176"/>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07" name="Google Shape;107;p1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8" name="Google Shape;108;p1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09" name="Google Shape;109;p1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3" name="Google Shape;113;p2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4" name="Google Shape;114;p2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2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7" name="Google Shape;117;p2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18" name="Google Shape;118;p2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22"/>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122" name="Google Shape;122;p22"/>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Google Shape;123;p2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24" name="Google Shape;124;p2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25" name="Google Shape;125;p2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23"/>
          <p:cNvSpPr>
            <a:spLocks noGrp="1"/>
          </p:cNvSpPr>
          <p:nvPr>
            <p:ph type="pic" idx="2"/>
          </p:nvPr>
        </p:nvSpPr>
        <p:spPr>
          <a:xfrm>
            <a:off x="10366376" y="1974851"/>
            <a:ext cx="12344400" cy="9747250"/>
          </a:xfrm>
          <a:prstGeom prst="rect">
            <a:avLst/>
          </a:prstGeom>
          <a:noFill/>
          <a:ln>
            <a:noFill/>
          </a:ln>
        </p:spPr>
      </p:sp>
      <p:sp>
        <p:nvSpPr>
          <p:cNvPr id="129" name="Google Shape;129;p23"/>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0" name="Google Shape;130;p23"/>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1" name="Google Shape;131;p23"/>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2" name="Google Shape;132;p23"/>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 name="Google Shape;135;p24"/>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36" name="Google Shape;136;p24"/>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7" name="Google Shape;137;p24"/>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38" name="Google Shape;138;p24"/>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25"/>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3" name="Google Shape;143;p25"/>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4"/>
        <p:cNvGrpSpPr/>
        <p:nvPr/>
      </p:nvGrpSpPr>
      <p:grpSpPr>
        <a:xfrm>
          <a:off x="0" y="0"/>
          <a:ext cx="0" cy="0"/>
          <a:chOff x="0" y="0"/>
          <a:chExt cx="0" cy="0"/>
        </a:xfrm>
      </p:grpSpPr>
      <p:sp>
        <p:nvSpPr>
          <p:cNvPr id="145" name="Google Shape;145;p26"/>
          <p:cNvSpPr txBox="1">
            <a:spLocks noGrp="1"/>
          </p:cNvSpPr>
          <p:nvPr>
            <p:ph type="dt" idx="10"/>
          </p:nvPr>
        </p:nvSpPr>
        <p:spPr>
          <a:xfrm>
            <a:off x="1219200" y="12712706"/>
            <a:ext cx="568960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6" name="Google Shape;146;p26"/>
          <p:cNvSpPr txBox="1">
            <a:spLocks noGrp="1"/>
          </p:cNvSpPr>
          <p:nvPr>
            <p:ph type="ftr" idx="11"/>
          </p:nvPr>
        </p:nvSpPr>
        <p:spPr>
          <a:xfrm>
            <a:off x="8331205" y="12712706"/>
            <a:ext cx="7721601"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47" name="Google Shape;147;p26"/>
          <p:cNvSpPr txBox="1">
            <a:spLocks noGrp="1"/>
          </p:cNvSpPr>
          <p:nvPr>
            <p:ph type="sldNum" idx="12"/>
          </p:nvPr>
        </p:nvSpPr>
        <p:spPr>
          <a:xfrm>
            <a:off x="17475204" y="12712706"/>
            <a:ext cx="5689601"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8"/>
        <p:cNvGrpSpPr/>
        <p:nvPr/>
      </p:nvGrpSpPr>
      <p:grpSpPr>
        <a:xfrm>
          <a:off x="0" y="0"/>
          <a:ext cx="0" cy="0"/>
          <a:chOff x="0" y="0"/>
          <a:chExt cx="0" cy="0"/>
        </a:xfrm>
      </p:grpSpPr>
      <p:sp>
        <p:nvSpPr>
          <p:cNvPr id="149" name="Google Shape;149;p27"/>
          <p:cNvSpPr txBox="1">
            <a:spLocks noGrp="1"/>
          </p:cNvSpPr>
          <p:nvPr>
            <p:ph type="dt" idx="10"/>
          </p:nvPr>
        </p:nvSpPr>
        <p:spPr>
          <a:xfrm>
            <a:off x="1219202" y="12712702"/>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0" name="Google Shape;150;p27"/>
          <p:cNvSpPr txBox="1">
            <a:spLocks noGrp="1"/>
          </p:cNvSpPr>
          <p:nvPr>
            <p:ph type="ftr" idx="11"/>
          </p:nvPr>
        </p:nvSpPr>
        <p:spPr>
          <a:xfrm>
            <a:off x="8331200" y="12712702"/>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sldNum" idx="12"/>
          </p:nvPr>
        </p:nvSpPr>
        <p:spPr>
          <a:xfrm>
            <a:off x="17475201" y="12712702"/>
            <a:ext cx="56896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2"/>
        <p:cNvGrpSpPr/>
        <p:nvPr/>
      </p:nvGrpSpPr>
      <p:grpSpPr>
        <a:xfrm>
          <a:off x="0" y="0"/>
          <a:ext cx="0" cy="0"/>
          <a:chOff x="0" y="0"/>
          <a:chExt cx="0" cy="0"/>
        </a:xfrm>
      </p:grpSpPr>
      <p:sp>
        <p:nvSpPr>
          <p:cNvPr id="153" name="Google Shape;153;p28"/>
          <p:cNvSpPr txBox="1">
            <a:spLocks noGrp="1"/>
          </p:cNvSpPr>
          <p:nvPr>
            <p:ph type="dt" idx="10"/>
          </p:nvPr>
        </p:nvSpPr>
        <p:spPr>
          <a:xfrm>
            <a:off x="1219201" y="12712701"/>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4" name="Google Shape;154;p28"/>
          <p:cNvSpPr txBox="1">
            <a:spLocks noGrp="1"/>
          </p:cNvSpPr>
          <p:nvPr>
            <p:ph type="ftr" idx="11"/>
          </p:nvPr>
        </p:nvSpPr>
        <p:spPr>
          <a:xfrm>
            <a:off x="8331200" y="12712701"/>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5" name="Google Shape;155;p28"/>
          <p:cNvSpPr txBox="1">
            <a:spLocks noGrp="1"/>
          </p:cNvSpPr>
          <p:nvPr>
            <p:ph type="sldNum" idx="12"/>
          </p:nvPr>
        </p:nvSpPr>
        <p:spPr>
          <a:xfrm>
            <a:off x="17475200" y="12712701"/>
            <a:ext cx="56896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6"/>
        <p:cNvGrpSpPr/>
        <p:nvPr/>
      </p:nvGrpSpPr>
      <p:grpSpPr>
        <a:xfrm>
          <a:off x="0" y="0"/>
          <a:ext cx="0" cy="0"/>
          <a:chOff x="0" y="0"/>
          <a:chExt cx="0" cy="0"/>
        </a:xfrm>
      </p:grpSpPr>
      <p:sp>
        <p:nvSpPr>
          <p:cNvPr id="157" name="Google Shape;157;p29"/>
          <p:cNvSpPr txBox="1">
            <a:spLocks noGrp="1"/>
          </p:cNvSpPr>
          <p:nvPr>
            <p:ph type="dt" idx="10"/>
          </p:nvPr>
        </p:nvSpPr>
        <p:spPr>
          <a:xfrm>
            <a:off x="1219201" y="12712701"/>
            <a:ext cx="568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8" name="Google Shape;158;p29"/>
          <p:cNvSpPr txBox="1">
            <a:spLocks noGrp="1"/>
          </p:cNvSpPr>
          <p:nvPr>
            <p:ph type="ftr" idx="11"/>
          </p:nvPr>
        </p:nvSpPr>
        <p:spPr>
          <a:xfrm>
            <a:off x="8331200" y="12712701"/>
            <a:ext cx="7721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59" name="Google Shape;159;p29"/>
          <p:cNvSpPr txBox="1">
            <a:spLocks noGrp="1"/>
          </p:cNvSpPr>
          <p:nvPr>
            <p:ph type="sldNum" idx="12"/>
          </p:nvPr>
        </p:nvSpPr>
        <p:spPr>
          <a:xfrm>
            <a:off x="16662400" y="12712701"/>
            <a:ext cx="7391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r>
              <a:rPr lang="en-US"/>
              <a:t>Desig by Duong Hung word xinh</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a:spLocks noGrp="1"/>
          </p:cNvSpPr>
          <p:nvPr>
            <p:ph type="pic" idx="2"/>
          </p:nvPr>
        </p:nvSpPr>
        <p:spPr>
          <a:xfrm>
            <a:off x="10366376" y="1974851"/>
            <a:ext cx="12344400" cy="9747250"/>
          </a:xfrm>
          <a:prstGeom prst="rect">
            <a:avLst/>
          </a:prstGeom>
          <a:noFill/>
          <a:ln>
            <a:noFill/>
          </a:ln>
        </p:spPr>
      </p:sp>
      <p:sp>
        <p:nvSpPr>
          <p:cNvPr id="57" name="Google Shape;57;p10"/>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2"/>
          <p:cNvSpPr txBox="1">
            <a:spLocks noGrp="1"/>
          </p:cNvSpPr>
          <p:nvPr>
            <p:ph type="body" idx="1"/>
          </p:nvPr>
        </p:nvSpPr>
        <p:spPr>
          <a:xfrm rot="5400000">
            <a:off x="3598862" y="-1192212"/>
            <a:ext cx="11623676" cy="154686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42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4.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7" r:id="rId6"/>
    <p:sldLayoutId id="2147483658" r:id="rId7"/>
    <p:sldLayoutId id="2147483659"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17">
            <a:alphaModFix/>
          </a:blip>
          <a:srcRect/>
          <a:stretch/>
        </p:blipFill>
        <p:spPr>
          <a:xfrm>
            <a:off x="144203" y="1065704"/>
            <a:ext cx="24239797" cy="126502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5.png"/><Relationship Id="rId13" Type="http://schemas.openxmlformats.org/officeDocument/2006/relationships/image" Target="../media/image338.png"/><Relationship Id="rId18" Type="http://schemas.openxmlformats.org/officeDocument/2006/relationships/image" Target="../media/image341.png"/><Relationship Id="rId26" Type="http://schemas.openxmlformats.org/officeDocument/2006/relationships/image" Target="../media/image282.png"/><Relationship Id="rId3" Type="http://schemas.openxmlformats.org/officeDocument/2006/relationships/image" Target="../media/image331.png"/><Relationship Id="rId21" Type="http://schemas.openxmlformats.org/officeDocument/2006/relationships/image" Target="../media/image11.png"/><Relationship Id="rId7" Type="http://schemas.openxmlformats.org/officeDocument/2006/relationships/image" Target="../media/image334.png"/><Relationship Id="rId12" Type="http://schemas.openxmlformats.org/officeDocument/2006/relationships/image" Target="../media/image2680.png"/><Relationship Id="rId17" Type="http://schemas.openxmlformats.org/officeDocument/2006/relationships/image" Target="../media/image340.png"/><Relationship Id="rId25" Type="http://schemas.openxmlformats.org/officeDocument/2006/relationships/image" Target="../media/image281.png"/><Relationship Id="rId2" Type="http://schemas.openxmlformats.org/officeDocument/2006/relationships/notesSlide" Target="../notesSlides/notesSlide9.xml"/><Relationship Id="rId16" Type="http://schemas.openxmlformats.org/officeDocument/2006/relationships/image" Target="../media/image339.png"/><Relationship Id="rId20" Type="http://schemas.openxmlformats.org/officeDocument/2006/relationships/image" Target="../media/image343.png"/><Relationship Id="rId1" Type="http://schemas.openxmlformats.org/officeDocument/2006/relationships/slideLayout" Target="../slideLayouts/slideLayout1.xml"/><Relationship Id="rId6" Type="http://schemas.openxmlformats.org/officeDocument/2006/relationships/image" Target="../media/image333.png"/><Relationship Id="rId11" Type="http://schemas.openxmlformats.org/officeDocument/2006/relationships/image" Target="../media/image322.png"/><Relationship Id="rId24" Type="http://schemas.openxmlformats.org/officeDocument/2006/relationships/image" Target="../media/image347.png"/><Relationship Id="rId5" Type="http://schemas.openxmlformats.org/officeDocument/2006/relationships/image" Target="../media/image332.png"/><Relationship Id="rId15" Type="http://schemas.openxmlformats.org/officeDocument/2006/relationships/image" Target="../media/image271.png"/><Relationship Id="rId23" Type="http://schemas.openxmlformats.org/officeDocument/2006/relationships/image" Target="../media/image13.png"/><Relationship Id="rId10" Type="http://schemas.openxmlformats.org/officeDocument/2006/relationships/image" Target="../media/image337.png"/><Relationship Id="rId19" Type="http://schemas.openxmlformats.org/officeDocument/2006/relationships/image" Target="../media/image342.png"/><Relationship Id="rId4" Type="http://schemas.openxmlformats.org/officeDocument/2006/relationships/image" Target="../media/image2610.png"/><Relationship Id="rId9" Type="http://schemas.openxmlformats.org/officeDocument/2006/relationships/image" Target="../media/image336.png"/><Relationship Id="rId14" Type="http://schemas.openxmlformats.org/officeDocument/2006/relationships/image" Target="../media/image2700.png"/><Relationship Id="rId22" Type="http://schemas.openxmlformats.org/officeDocument/2006/relationships/image" Target="../media/image12.png"/><Relationship Id="rId27" Type="http://schemas.openxmlformats.org/officeDocument/2006/relationships/image" Target="../media/image283.png"/></Relationships>
</file>

<file path=ppt/slides/_rels/slide11.xml.rels><?xml version="1.0" encoding="UTF-8" standalone="yes"?>
<Relationships xmlns="http://schemas.openxmlformats.org/package/2006/relationships"><Relationship Id="rId8" Type="http://schemas.openxmlformats.org/officeDocument/2006/relationships/image" Target="../media/image353.png"/><Relationship Id="rId13" Type="http://schemas.openxmlformats.org/officeDocument/2006/relationships/image" Target="../media/image358.png"/><Relationship Id="rId3" Type="http://schemas.openxmlformats.org/officeDocument/2006/relationships/image" Target="../media/image348.png"/><Relationship Id="rId7" Type="http://schemas.openxmlformats.org/officeDocument/2006/relationships/image" Target="../media/image352.png"/><Relationship Id="rId12" Type="http://schemas.openxmlformats.org/officeDocument/2006/relationships/image" Target="../media/image357.png"/><Relationship Id="rId17" Type="http://schemas.openxmlformats.org/officeDocument/2006/relationships/image" Target="../media/image362.png"/><Relationship Id="rId2" Type="http://schemas.openxmlformats.org/officeDocument/2006/relationships/notesSlide" Target="../notesSlides/notesSlide10.xml"/><Relationship Id="rId16" Type="http://schemas.openxmlformats.org/officeDocument/2006/relationships/image" Target="../media/image361.png"/><Relationship Id="rId1" Type="http://schemas.openxmlformats.org/officeDocument/2006/relationships/slideLayout" Target="../slideLayouts/slideLayout1.xml"/><Relationship Id="rId6" Type="http://schemas.openxmlformats.org/officeDocument/2006/relationships/image" Target="../media/image351.png"/><Relationship Id="rId11" Type="http://schemas.openxmlformats.org/officeDocument/2006/relationships/image" Target="../media/image356.png"/><Relationship Id="rId5" Type="http://schemas.openxmlformats.org/officeDocument/2006/relationships/image" Target="../media/image350.png"/><Relationship Id="rId15" Type="http://schemas.openxmlformats.org/officeDocument/2006/relationships/image" Target="../media/image360.png"/><Relationship Id="rId10" Type="http://schemas.openxmlformats.org/officeDocument/2006/relationships/image" Target="../media/image355.png"/><Relationship Id="rId4" Type="http://schemas.openxmlformats.org/officeDocument/2006/relationships/image" Target="../media/image349.png"/><Relationship Id="rId9" Type="http://schemas.openxmlformats.org/officeDocument/2006/relationships/image" Target="../media/image110.png"/><Relationship Id="rId14" Type="http://schemas.openxmlformats.org/officeDocument/2006/relationships/image" Target="../media/image359.png"/></Relationships>
</file>

<file path=ppt/slides/_rels/slide12.xml.rels><?xml version="1.0" encoding="UTF-8" standalone="yes"?>
<Relationships xmlns="http://schemas.openxmlformats.org/package/2006/relationships"><Relationship Id="rId8" Type="http://schemas.openxmlformats.org/officeDocument/2006/relationships/image" Target="../media/image368.png"/><Relationship Id="rId3" Type="http://schemas.openxmlformats.org/officeDocument/2006/relationships/image" Target="../media/image363.png"/><Relationship Id="rId7" Type="http://schemas.openxmlformats.org/officeDocument/2006/relationships/image" Target="../media/image36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6.png"/><Relationship Id="rId11" Type="http://schemas.openxmlformats.org/officeDocument/2006/relationships/image" Target="../media/image371.png"/><Relationship Id="rId5" Type="http://schemas.openxmlformats.org/officeDocument/2006/relationships/image" Target="../media/image365.png"/><Relationship Id="rId10" Type="http://schemas.openxmlformats.org/officeDocument/2006/relationships/image" Target="../media/image370.png"/><Relationship Id="rId4" Type="http://schemas.openxmlformats.org/officeDocument/2006/relationships/image" Target="../media/image364.png"/><Relationship Id="rId9" Type="http://schemas.openxmlformats.org/officeDocument/2006/relationships/image" Target="../media/image369.png"/></Relationships>
</file>

<file path=ppt/slides/_rels/slide1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0.png"/><Relationship Id="rId13" Type="http://schemas.openxmlformats.org/officeDocument/2006/relationships/image" Target="../media/image18.png"/><Relationship Id="rId7" Type="http://schemas.openxmlformats.org/officeDocument/2006/relationships/image" Target="../media/image15.png"/><Relationship Id="rId12"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oleObject" Target="../embeddings/oleObject2.bin"/><Relationship Id="rId5" Type="http://schemas.openxmlformats.org/officeDocument/2006/relationships/image" Target="../media/image378.png"/><Relationship Id="rId10" Type="http://schemas.openxmlformats.org/officeDocument/2006/relationships/image" Target="../media/image16.wmf"/><Relationship Id="rId4" Type="http://schemas.openxmlformats.org/officeDocument/2006/relationships/image" Target="../media/image377.png"/><Relationship Id="rId9" Type="http://schemas.openxmlformats.org/officeDocument/2006/relationships/oleObject" Target="../embeddings/oleObject1.bin"/><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83.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384.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95.png"/><Relationship Id="rId13" Type="http://schemas.openxmlformats.org/officeDocument/2006/relationships/image" Target="../media/image28.png"/><Relationship Id="rId18" Type="http://schemas.openxmlformats.org/officeDocument/2006/relationships/customXml" Target="../ink/ink1.xml"/><Relationship Id="rId3" Type="http://schemas.openxmlformats.org/officeDocument/2006/relationships/notesSlide" Target="../notesSlides/notesSlide14.xml"/><Relationship Id="rId21" Type="http://schemas.openxmlformats.org/officeDocument/2006/relationships/image" Target="../media/image27.emf"/><Relationship Id="rId7" Type="http://schemas.openxmlformats.org/officeDocument/2006/relationships/image" Target="../media/image394.png"/><Relationship Id="rId12" Type="http://schemas.openxmlformats.org/officeDocument/2006/relationships/image" Target="../media/image399.png"/><Relationship Id="rId17" Type="http://schemas.openxmlformats.org/officeDocument/2006/relationships/image" Target="../media/image404.png"/><Relationship Id="rId2" Type="http://schemas.openxmlformats.org/officeDocument/2006/relationships/slideLayout" Target="../slideLayouts/slideLayout9.xml"/><Relationship Id="rId16" Type="http://schemas.openxmlformats.org/officeDocument/2006/relationships/image" Target="../media/image403.png"/><Relationship Id="rId1" Type="http://schemas.openxmlformats.org/officeDocument/2006/relationships/tags" Target="../tags/tag1.xml"/><Relationship Id="rId6" Type="http://schemas.openxmlformats.org/officeDocument/2006/relationships/image" Target="../media/image27.jpeg"/><Relationship Id="rId11" Type="http://schemas.openxmlformats.org/officeDocument/2006/relationships/image" Target="../media/image398.png"/><Relationship Id="rId5" Type="http://schemas.openxmlformats.org/officeDocument/2006/relationships/image" Target="../media/image392.png"/><Relationship Id="rId15" Type="http://schemas.openxmlformats.org/officeDocument/2006/relationships/image" Target="../media/image402.png"/><Relationship Id="rId10" Type="http://schemas.openxmlformats.org/officeDocument/2006/relationships/image" Target="../media/image397.png"/><Relationship Id="rId4" Type="http://schemas.openxmlformats.org/officeDocument/2006/relationships/image" Target="../media/image26.png"/><Relationship Id="rId9" Type="http://schemas.openxmlformats.org/officeDocument/2006/relationships/image" Target="../media/image396.png"/><Relationship Id="rId14" Type="http://schemas.openxmlformats.org/officeDocument/2006/relationships/image" Target="../media/image401.png"/></Relationships>
</file>

<file path=ppt/slides/_rels/slide19.xml.rels><?xml version="1.0" encoding="UTF-8" standalone="yes"?>
<Relationships xmlns="http://schemas.openxmlformats.org/package/2006/relationships"><Relationship Id="rId8" Type="http://schemas.openxmlformats.org/officeDocument/2006/relationships/image" Target="../media/image406.png"/><Relationship Id="rId13" Type="http://schemas.openxmlformats.org/officeDocument/2006/relationships/image" Target="../media/image411.png"/><Relationship Id="rId3" Type="http://schemas.openxmlformats.org/officeDocument/2006/relationships/notesSlide" Target="../notesSlides/notesSlide15.xml"/><Relationship Id="rId7" Type="http://schemas.openxmlformats.org/officeDocument/2006/relationships/image" Target="../media/image405.png"/><Relationship Id="rId12" Type="http://schemas.openxmlformats.org/officeDocument/2006/relationships/image" Target="../media/image410.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27.jpeg"/><Relationship Id="rId11" Type="http://schemas.openxmlformats.org/officeDocument/2006/relationships/image" Target="../media/image29.png"/><Relationship Id="rId5" Type="http://schemas.openxmlformats.org/officeDocument/2006/relationships/image" Target="../media/image392.png"/><Relationship Id="rId15" Type="http://schemas.openxmlformats.org/officeDocument/2006/relationships/image" Target="../media/image413.png"/><Relationship Id="rId10" Type="http://schemas.openxmlformats.org/officeDocument/2006/relationships/image" Target="../media/image408.png"/><Relationship Id="rId4" Type="http://schemas.openxmlformats.org/officeDocument/2006/relationships/image" Target="../media/image26.png"/><Relationship Id="rId9" Type="http://schemas.openxmlformats.org/officeDocument/2006/relationships/image" Target="../media/image407.png"/><Relationship Id="rId14" Type="http://schemas.openxmlformats.org/officeDocument/2006/relationships/image" Target="../media/image4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21.png"/><Relationship Id="rId3" Type="http://schemas.openxmlformats.org/officeDocument/2006/relationships/notesSlide" Target="../notesSlides/notesSlide16.xml"/><Relationship Id="rId7" Type="http://schemas.openxmlformats.org/officeDocument/2006/relationships/image" Target="../media/image415.png"/><Relationship Id="rId12" Type="http://schemas.openxmlformats.org/officeDocument/2006/relationships/image" Target="../media/image420.png"/><Relationship Id="rId2" Type="http://schemas.openxmlformats.org/officeDocument/2006/relationships/slideLayout" Target="../slideLayouts/slideLayout9.xml"/><Relationship Id="rId16" Type="http://schemas.openxmlformats.org/officeDocument/2006/relationships/image" Target="../media/image424.png"/><Relationship Id="rId1" Type="http://schemas.openxmlformats.org/officeDocument/2006/relationships/tags" Target="../tags/tag3.xml"/><Relationship Id="rId6" Type="http://schemas.openxmlformats.org/officeDocument/2006/relationships/image" Target="../media/image27.jpeg"/><Relationship Id="rId11" Type="http://schemas.openxmlformats.org/officeDocument/2006/relationships/image" Target="../media/image419.png"/><Relationship Id="rId5" Type="http://schemas.openxmlformats.org/officeDocument/2006/relationships/image" Target="../media/image414.png"/><Relationship Id="rId15" Type="http://schemas.openxmlformats.org/officeDocument/2006/relationships/image" Target="../media/image423.png"/><Relationship Id="rId10" Type="http://schemas.openxmlformats.org/officeDocument/2006/relationships/image" Target="../media/image418.png"/><Relationship Id="rId4" Type="http://schemas.openxmlformats.org/officeDocument/2006/relationships/image" Target="../media/image26.png"/><Relationship Id="rId9" Type="http://schemas.openxmlformats.org/officeDocument/2006/relationships/image" Target="../media/image417.png"/><Relationship Id="rId14" Type="http://schemas.openxmlformats.org/officeDocument/2006/relationships/image" Target="../media/image422.png"/></Relationships>
</file>

<file path=ppt/slides/_rels/slide21.xml.rels><?xml version="1.0" encoding="UTF-8" standalone="yes"?>
<Relationships xmlns="http://schemas.openxmlformats.org/package/2006/relationships"><Relationship Id="rId8" Type="http://schemas.openxmlformats.org/officeDocument/2006/relationships/image" Target="../media/image427.png"/><Relationship Id="rId3" Type="http://schemas.openxmlformats.org/officeDocument/2006/relationships/notesSlide" Target="../notesSlides/notesSlide17.xml"/><Relationship Id="rId7"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27.jpeg"/><Relationship Id="rId11" Type="http://schemas.openxmlformats.org/officeDocument/2006/relationships/image" Target="../media/image34.png"/><Relationship Id="rId5" Type="http://schemas.openxmlformats.org/officeDocument/2006/relationships/image" Target="../media/image425.png"/><Relationship Id="rId10"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432.png"/><Relationship Id="rId3" Type="http://schemas.openxmlformats.org/officeDocument/2006/relationships/notesSlide" Target="../notesSlides/notesSlide18.xml"/><Relationship Id="rId7" Type="http://schemas.openxmlformats.org/officeDocument/2006/relationships/image" Target="../media/image431.pn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27.jpeg"/><Relationship Id="rId5" Type="http://schemas.openxmlformats.org/officeDocument/2006/relationships/image" Target="../media/image425.png"/><Relationship Id="rId10" Type="http://schemas.openxmlformats.org/officeDocument/2006/relationships/image" Target="../media/image434.png"/><Relationship Id="rId4" Type="http://schemas.openxmlformats.org/officeDocument/2006/relationships/image" Target="../media/image26.png"/><Relationship Id="rId9" Type="http://schemas.openxmlformats.org/officeDocument/2006/relationships/image" Target="../media/image433.png"/></Relationships>
</file>

<file path=ppt/slides/_rels/slide23.xml.rels><?xml version="1.0" encoding="UTF-8" standalone="yes"?>
<Relationships xmlns="http://schemas.openxmlformats.org/package/2006/relationships"><Relationship Id="rId8" Type="http://schemas.openxmlformats.org/officeDocument/2006/relationships/image" Target="../media/image436.png"/><Relationship Id="rId3" Type="http://schemas.openxmlformats.org/officeDocument/2006/relationships/notesSlide" Target="../notesSlides/notesSlide19.xml"/><Relationship Id="rId7" Type="http://schemas.openxmlformats.org/officeDocument/2006/relationships/image" Target="../media/image435.png"/><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27.jpeg"/><Relationship Id="rId5" Type="http://schemas.openxmlformats.org/officeDocument/2006/relationships/image" Target="../media/image425.png"/><Relationship Id="rId4" Type="http://schemas.openxmlformats.org/officeDocument/2006/relationships/image" Target="../media/image26.png"/><Relationship Id="rId9" Type="http://schemas.openxmlformats.org/officeDocument/2006/relationships/image" Target="../media/image437.png"/></Relationships>
</file>

<file path=ppt/slides/_rels/slide24.xml.rels><?xml version="1.0" encoding="UTF-8" standalone="yes"?>
<Relationships xmlns="http://schemas.openxmlformats.org/package/2006/relationships"><Relationship Id="rId8" Type="http://schemas.openxmlformats.org/officeDocument/2006/relationships/image" Target="../media/image441.png"/><Relationship Id="rId3" Type="http://schemas.openxmlformats.org/officeDocument/2006/relationships/notesSlide" Target="../notesSlides/notesSlide20.xml"/><Relationship Id="rId7" Type="http://schemas.openxmlformats.org/officeDocument/2006/relationships/image" Target="../media/image440.png"/><Relationship Id="rId12" Type="http://schemas.openxmlformats.org/officeDocument/2006/relationships/image" Target="../media/image445.pn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27.jpeg"/><Relationship Id="rId11" Type="http://schemas.openxmlformats.org/officeDocument/2006/relationships/image" Target="../media/image444.png"/><Relationship Id="rId5" Type="http://schemas.openxmlformats.org/officeDocument/2006/relationships/image" Target="../media/image439.png"/><Relationship Id="rId10" Type="http://schemas.openxmlformats.org/officeDocument/2006/relationships/image" Target="../media/image443.png"/><Relationship Id="rId4" Type="http://schemas.openxmlformats.org/officeDocument/2006/relationships/image" Target="../media/image26.png"/><Relationship Id="rId9" Type="http://schemas.openxmlformats.org/officeDocument/2006/relationships/image" Target="../media/image442.png"/></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91.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46.png"/><Relationship Id="rId5" Type="http://schemas.openxmlformats.org/officeDocument/2006/relationships/image" Target="../media/image438.png"/><Relationship Id="rId4" Type="http://schemas.openxmlformats.org/officeDocument/2006/relationships/image" Target="../media/image393.png"/><Relationship Id="rId9" Type="http://schemas.openxmlformats.org/officeDocument/2006/relationships/image" Target="../media/image448.png"/></Relationships>
</file>

<file path=ppt/slides/_rels/slide2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49.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52.png"/><Relationship Id="rId5" Type="http://schemas.openxmlformats.org/officeDocument/2006/relationships/image" Target="../media/image451.png"/><Relationship Id="rId4" Type="http://schemas.openxmlformats.org/officeDocument/2006/relationships/image" Target="../media/image450.png"/><Relationship Id="rId9" Type="http://schemas.openxmlformats.org/officeDocument/2006/relationships/image" Target="../media/image453.png"/></Relationships>
</file>

<file path=ppt/slides/_rels/slide2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54.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57.png"/><Relationship Id="rId5" Type="http://schemas.openxmlformats.org/officeDocument/2006/relationships/image" Target="../media/image456.png"/><Relationship Id="rId4" Type="http://schemas.openxmlformats.org/officeDocument/2006/relationships/image" Target="../media/image455.png"/><Relationship Id="rId9" Type="http://schemas.openxmlformats.org/officeDocument/2006/relationships/image" Target="../media/image458.png"/></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59.png"/><Relationship Id="rId7" Type="http://schemas.openxmlformats.org/officeDocument/2006/relationships/image" Target="../media/image26.png"/><Relationship Id="rId12" Type="http://schemas.openxmlformats.org/officeDocument/2006/relationships/image" Target="../media/image46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62.png"/><Relationship Id="rId11" Type="http://schemas.openxmlformats.org/officeDocument/2006/relationships/image" Target="../media/image37.png"/><Relationship Id="rId5" Type="http://schemas.openxmlformats.org/officeDocument/2006/relationships/image" Target="../media/image461.png"/><Relationship Id="rId10" Type="http://schemas.openxmlformats.org/officeDocument/2006/relationships/image" Target="../media/image36.png"/><Relationship Id="rId4" Type="http://schemas.openxmlformats.org/officeDocument/2006/relationships/image" Target="../media/image460.png"/><Relationship Id="rId9" Type="http://schemas.openxmlformats.org/officeDocument/2006/relationships/image" Target="../media/image463.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67.png"/><Relationship Id="rId7" Type="http://schemas.openxmlformats.org/officeDocument/2006/relationships/image" Target="../media/image47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70.png"/><Relationship Id="rId5" Type="http://schemas.openxmlformats.org/officeDocument/2006/relationships/image" Target="../media/image469.png"/><Relationship Id="rId4" Type="http://schemas.openxmlformats.org/officeDocument/2006/relationships/image" Target="../media/image468.png"/><Relationship Id="rId9"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image" Target="../media/image266.png"/><Relationship Id="rId3" Type="http://schemas.openxmlformats.org/officeDocument/2006/relationships/image" Target="../media/image262.png"/><Relationship Id="rId7" Type="http://schemas.openxmlformats.org/officeDocument/2006/relationships/image" Target="../media/image24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5.png"/><Relationship Id="rId11" Type="http://schemas.openxmlformats.org/officeDocument/2006/relationships/image" Target="../media/image269.png"/><Relationship Id="rId5" Type="http://schemas.openxmlformats.org/officeDocument/2006/relationships/image" Target="../media/image264.png"/><Relationship Id="rId10" Type="http://schemas.openxmlformats.org/officeDocument/2006/relationships/image" Target="../media/image8.png"/><Relationship Id="rId4" Type="http://schemas.openxmlformats.org/officeDocument/2006/relationships/image" Target="../media/image263.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72.png"/><Relationship Id="rId7" Type="http://schemas.openxmlformats.org/officeDocument/2006/relationships/image" Target="../media/image47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75.png"/><Relationship Id="rId5" Type="http://schemas.openxmlformats.org/officeDocument/2006/relationships/image" Target="../media/image474.png"/><Relationship Id="rId4" Type="http://schemas.openxmlformats.org/officeDocument/2006/relationships/image" Target="../media/image473.png"/><Relationship Id="rId9" Type="http://schemas.openxmlformats.org/officeDocument/2006/relationships/image" Target="../media/image28.jpe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77.png"/><Relationship Id="rId7" Type="http://schemas.openxmlformats.org/officeDocument/2006/relationships/image" Target="../media/image48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80.png"/><Relationship Id="rId5" Type="http://schemas.openxmlformats.org/officeDocument/2006/relationships/image" Target="../media/image479.png"/><Relationship Id="rId10" Type="http://schemas.openxmlformats.org/officeDocument/2006/relationships/image" Target="../media/image482.png"/><Relationship Id="rId4" Type="http://schemas.openxmlformats.org/officeDocument/2006/relationships/image" Target="../media/image478.png"/><Relationship Id="rId9" Type="http://schemas.openxmlformats.org/officeDocument/2006/relationships/image" Target="../media/image28.jpe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83.png"/><Relationship Id="rId7" Type="http://schemas.openxmlformats.org/officeDocument/2006/relationships/image" Target="../media/image48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86.png"/><Relationship Id="rId5" Type="http://schemas.openxmlformats.org/officeDocument/2006/relationships/image" Target="../media/image485.png"/><Relationship Id="rId4" Type="http://schemas.openxmlformats.org/officeDocument/2006/relationships/image" Target="../media/image484.png"/><Relationship Id="rId9" Type="http://schemas.openxmlformats.org/officeDocument/2006/relationships/image" Target="../media/image28.jpe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9.png"/><Relationship Id="rId3" Type="http://schemas.openxmlformats.org/officeDocument/2006/relationships/image" Target="../media/image447.png"/><Relationship Id="rId7" Type="http://schemas.openxmlformats.org/officeDocument/2006/relationships/image" Target="../media/image491.png"/><Relationship Id="rId12" Type="http://schemas.openxmlformats.org/officeDocument/2006/relationships/image" Target="../media/image38.png"/><Relationship Id="rId2" Type="http://schemas.openxmlformats.org/officeDocument/2006/relationships/notesSlide" Target="../notesSlides/notesSlide29.xml"/><Relationship Id="rId16" Type="http://schemas.openxmlformats.org/officeDocument/2006/relationships/image" Target="../media/image498.png"/><Relationship Id="rId1" Type="http://schemas.openxmlformats.org/officeDocument/2006/relationships/slideLayout" Target="../slideLayouts/slideLayout1.xml"/><Relationship Id="rId6" Type="http://schemas.openxmlformats.org/officeDocument/2006/relationships/image" Target="../media/image489.png"/><Relationship Id="rId11" Type="http://schemas.openxmlformats.org/officeDocument/2006/relationships/image" Target="../media/image493.png"/><Relationship Id="rId5" Type="http://schemas.openxmlformats.org/officeDocument/2006/relationships/image" Target="../media/image490.png"/><Relationship Id="rId15" Type="http://schemas.openxmlformats.org/officeDocument/2006/relationships/image" Target="../media/image497.png"/><Relationship Id="rId10" Type="http://schemas.openxmlformats.org/officeDocument/2006/relationships/image" Target="../media/image492.png"/><Relationship Id="rId4" Type="http://schemas.openxmlformats.org/officeDocument/2006/relationships/image" Target="../media/image488.png"/><Relationship Id="rId9" Type="http://schemas.openxmlformats.org/officeDocument/2006/relationships/image" Target="../media/image28.jpe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07.png"/><Relationship Id="rId3" Type="http://schemas.openxmlformats.org/officeDocument/2006/relationships/image" Target="../media/image499.png"/><Relationship Id="rId7" Type="http://schemas.openxmlformats.org/officeDocument/2006/relationships/image" Target="../media/image503.png"/><Relationship Id="rId12" Type="http://schemas.openxmlformats.org/officeDocument/2006/relationships/image" Target="../media/image506.png"/><Relationship Id="rId2" Type="http://schemas.openxmlformats.org/officeDocument/2006/relationships/notesSlide" Target="../notesSlides/notesSlide30.xml"/><Relationship Id="rId16" Type="http://schemas.openxmlformats.org/officeDocument/2006/relationships/image" Target="../media/image510.png"/><Relationship Id="rId1" Type="http://schemas.openxmlformats.org/officeDocument/2006/relationships/slideLayout" Target="../slideLayouts/slideLayout1.xml"/><Relationship Id="rId6" Type="http://schemas.openxmlformats.org/officeDocument/2006/relationships/image" Target="../media/image502.png"/><Relationship Id="rId11" Type="http://schemas.openxmlformats.org/officeDocument/2006/relationships/image" Target="../media/image505.png"/><Relationship Id="rId5" Type="http://schemas.openxmlformats.org/officeDocument/2006/relationships/image" Target="../media/image501.png"/><Relationship Id="rId15" Type="http://schemas.openxmlformats.org/officeDocument/2006/relationships/image" Target="../media/image509.png"/><Relationship Id="rId10" Type="http://schemas.openxmlformats.org/officeDocument/2006/relationships/image" Target="../media/image504.png"/><Relationship Id="rId4" Type="http://schemas.openxmlformats.org/officeDocument/2006/relationships/image" Target="../media/image500.png"/><Relationship Id="rId9" Type="http://schemas.openxmlformats.org/officeDocument/2006/relationships/image" Target="../media/image28.jpeg"/><Relationship Id="rId14" Type="http://schemas.openxmlformats.org/officeDocument/2006/relationships/image" Target="../media/image508.png"/></Relationships>
</file>

<file path=ppt/slides/_rels/slide35.xml.rels><?xml version="1.0" encoding="UTF-8" standalone="yes"?>
<Relationships xmlns="http://schemas.openxmlformats.org/package/2006/relationships"><Relationship Id="rId8" Type="http://schemas.openxmlformats.org/officeDocument/2006/relationships/image" Target="../media/image515.png"/><Relationship Id="rId3" Type="http://schemas.openxmlformats.org/officeDocument/2006/relationships/image" Target="../media/image511.png"/><Relationship Id="rId7" Type="http://schemas.openxmlformats.org/officeDocument/2006/relationships/image" Target="../media/image51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13.png"/><Relationship Id="rId5" Type="http://schemas.openxmlformats.org/officeDocument/2006/relationships/image" Target="../media/image512.png"/><Relationship Id="rId4" Type="http://schemas.openxmlformats.org/officeDocument/2006/relationships/image" Target="../media/image27.jpeg"/><Relationship Id="rId9" Type="http://schemas.openxmlformats.org/officeDocument/2006/relationships/image" Target="../media/image516.png"/></Relationships>
</file>

<file path=ppt/slides/_rels/slide36.xml.rels><?xml version="1.0" encoding="UTF-8" standalone="yes"?>
<Relationships xmlns="http://schemas.openxmlformats.org/package/2006/relationships"><Relationship Id="rId8" Type="http://schemas.openxmlformats.org/officeDocument/2006/relationships/image" Target="../media/image521.png"/><Relationship Id="rId13" Type="http://schemas.openxmlformats.org/officeDocument/2006/relationships/image" Target="../media/image526.png"/><Relationship Id="rId3" Type="http://schemas.openxmlformats.org/officeDocument/2006/relationships/image" Target="../media/image517.png"/><Relationship Id="rId7" Type="http://schemas.openxmlformats.org/officeDocument/2006/relationships/image" Target="../media/image520.png"/><Relationship Id="rId12" Type="http://schemas.openxmlformats.org/officeDocument/2006/relationships/image" Target="../media/image525.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19.png"/><Relationship Id="rId11" Type="http://schemas.openxmlformats.org/officeDocument/2006/relationships/image" Target="../media/image524.png"/><Relationship Id="rId5" Type="http://schemas.openxmlformats.org/officeDocument/2006/relationships/image" Target="../media/image518.png"/><Relationship Id="rId15" Type="http://schemas.openxmlformats.org/officeDocument/2006/relationships/image" Target="../media/image528.png"/><Relationship Id="rId10" Type="http://schemas.openxmlformats.org/officeDocument/2006/relationships/image" Target="../media/image523.png"/><Relationship Id="rId4" Type="http://schemas.openxmlformats.org/officeDocument/2006/relationships/image" Target="../media/image27.jpeg"/><Relationship Id="rId9" Type="http://schemas.openxmlformats.org/officeDocument/2006/relationships/image" Target="../media/image522.png"/><Relationship Id="rId14" Type="http://schemas.openxmlformats.org/officeDocument/2006/relationships/image" Target="../media/image527.png"/></Relationships>
</file>

<file path=ppt/slides/_rels/slide37.xml.rels><?xml version="1.0" encoding="UTF-8" standalone="yes"?>
<Relationships xmlns="http://schemas.openxmlformats.org/package/2006/relationships"><Relationship Id="rId8" Type="http://schemas.openxmlformats.org/officeDocument/2006/relationships/image" Target="../media/image534.png"/><Relationship Id="rId13" Type="http://schemas.openxmlformats.org/officeDocument/2006/relationships/image" Target="../media/image539.png"/><Relationship Id="rId3" Type="http://schemas.openxmlformats.org/officeDocument/2006/relationships/image" Target="../media/image529.png"/><Relationship Id="rId7" Type="http://schemas.openxmlformats.org/officeDocument/2006/relationships/image" Target="../media/image533.png"/><Relationship Id="rId12" Type="http://schemas.openxmlformats.org/officeDocument/2006/relationships/image" Target="../media/image53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32.png"/><Relationship Id="rId11" Type="http://schemas.openxmlformats.org/officeDocument/2006/relationships/image" Target="../media/image537.png"/><Relationship Id="rId5" Type="http://schemas.openxmlformats.org/officeDocument/2006/relationships/image" Target="../media/image531.png"/><Relationship Id="rId10" Type="http://schemas.openxmlformats.org/officeDocument/2006/relationships/image" Target="../media/image536.png"/><Relationship Id="rId4" Type="http://schemas.openxmlformats.org/officeDocument/2006/relationships/image" Target="../media/image27.jpeg"/><Relationship Id="rId9" Type="http://schemas.openxmlformats.org/officeDocument/2006/relationships/image" Target="../media/image535.png"/><Relationship Id="rId14" Type="http://schemas.openxmlformats.org/officeDocument/2006/relationships/image" Target="../media/image541.png"/></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51.png"/><Relationship Id="rId3" Type="http://schemas.openxmlformats.org/officeDocument/2006/relationships/image" Target="../media/image390.png"/><Relationship Id="rId7" Type="http://schemas.openxmlformats.org/officeDocument/2006/relationships/image" Target="../media/image41.png"/><Relationship Id="rId12" Type="http://schemas.openxmlformats.org/officeDocument/2006/relationships/image" Target="../media/image54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43.png"/><Relationship Id="rId11" Type="http://schemas.openxmlformats.org/officeDocument/2006/relationships/image" Target="../media/image548.png"/><Relationship Id="rId5" Type="http://schemas.openxmlformats.org/officeDocument/2006/relationships/image" Target="../media/image542.png"/><Relationship Id="rId15" Type="http://schemas.openxmlformats.org/officeDocument/2006/relationships/image" Target="../media/image553.png"/><Relationship Id="rId10" Type="http://schemas.openxmlformats.org/officeDocument/2006/relationships/image" Target="../media/image547.png"/><Relationship Id="rId4" Type="http://schemas.openxmlformats.org/officeDocument/2006/relationships/image" Target="../media/image27.jpeg"/><Relationship Id="rId9" Type="http://schemas.openxmlformats.org/officeDocument/2006/relationships/image" Target="../media/image546.png"/><Relationship Id="rId14" Type="http://schemas.openxmlformats.org/officeDocument/2006/relationships/image" Target="../media/image552.png"/></Relationships>
</file>

<file path=ppt/slides/_rels/slide39.xml.rels><?xml version="1.0" encoding="UTF-8" standalone="yes"?>
<Relationships xmlns="http://schemas.openxmlformats.org/package/2006/relationships"><Relationship Id="rId8" Type="http://schemas.openxmlformats.org/officeDocument/2006/relationships/image" Target="../media/image558.png"/><Relationship Id="rId3" Type="http://schemas.openxmlformats.org/officeDocument/2006/relationships/image" Target="../media/image554.png"/><Relationship Id="rId7" Type="http://schemas.openxmlformats.org/officeDocument/2006/relationships/image" Target="../media/image557.png"/><Relationship Id="rId12" Type="http://schemas.openxmlformats.org/officeDocument/2006/relationships/image" Target="../media/image563.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56.png"/><Relationship Id="rId11" Type="http://schemas.openxmlformats.org/officeDocument/2006/relationships/image" Target="../media/image562.png"/><Relationship Id="rId5" Type="http://schemas.openxmlformats.org/officeDocument/2006/relationships/image" Target="../media/image555.png"/><Relationship Id="rId10" Type="http://schemas.openxmlformats.org/officeDocument/2006/relationships/image" Target="../media/image561.png"/><Relationship Id="rId4" Type="http://schemas.openxmlformats.org/officeDocument/2006/relationships/image" Target="../media/image27.jpeg"/><Relationship Id="rId9" Type="http://schemas.openxmlformats.org/officeDocument/2006/relationships/image" Target="../media/image559.png"/></Relationships>
</file>

<file path=ppt/slides/_rels/slide4.xml.rels><?xml version="1.0" encoding="UTF-8" standalone="yes"?>
<Relationships xmlns="http://schemas.openxmlformats.org/package/2006/relationships"><Relationship Id="rId8" Type="http://schemas.openxmlformats.org/officeDocument/2006/relationships/image" Target="../media/image2500.png"/><Relationship Id="rId13" Type="http://schemas.openxmlformats.org/officeDocument/2006/relationships/image" Target="../media/image2550.png"/><Relationship Id="rId18" Type="http://schemas.openxmlformats.org/officeDocument/2006/relationships/image" Target="../media/image9.png"/><Relationship Id="rId3" Type="http://schemas.openxmlformats.org/officeDocument/2006/relationships/image" Target="../media/image80.png"/><Relationship Id="rId7" Type="http://schemas.openxmlformats.org/officeDocument/2006/relationships/image" Target="../media/image2430.png"/><Relationship Id="rId12" Type="http://schemas.openxmlformats.org/officeDocument/2006/relationships/image" Target="../media/image2540.png"/><Relationship Id="rId17" Type="http://schemas.openxmlformats.org/officeDocument/2006/relationships/image" Target="../media/image2590.png"/><Relationship Id="rId2" Type="http://schemas.openxmlformats.org/officeDocument/2006/relationships/notesSlide" Target="../notesSlides/notesSlide3.xml"/><Relationship Id="rId16" Type="http://schemas.openxmlformats.org/officeDocument/2006/relationships/image" Target="../media/image2580.png"/><Relationship Id="rId1" Type="http://schemas.openxmlformats.org/officeDocument/2006/relationships/slideLayout" Target="../slideLayouts/slideLayout1.xml"/><Relationship Id="rId6" Type="http://schemas.openxmlformats.org/officeDocument/2006/relationships/image" Target="../media/image2490.png"/><Relationship Id="rId11" Type="http://schemas.openxmlformats.org/officeDocument/2006/relationships/image" Target="../media/image2530.png"/><Relationship Id="rId5" Type="http://schemas.openxmlformats.org/officeDocument/2006/relationships/image" Target="../media/image2480.png"/><Relationship Id="rId15" Type="http://schemas.openxmlformats.org/officeDocument/2006/relationships/image" Target="../media/image2570.png"/><Relationship Id="rId10" Type="http://schemas.openxmlformats.org/officeDocument/2006/relationships/image" Target="../media/image2520.png"/><Relationship Id="rId19" Type="http://schemas.microsoft.com/office/2007/relationships/hdphoto" Target="../media/hdphoto2.wdp"/><Relationship Id="rId4" Type="http://schemas.openxmlformats.org/officeDocument/2006/relationships/image" Target="../media/image2400.png"/><Relationship Id="rId9" Type="http://schemas.openxmlformats.org/officeDocument/2006/relationships/image" Target="../media/image2510.png"/><Relationship Id="rId14" Type="http://schemas.openxmlformats.org/officeDocument/2006/relationships/image" Target="../media/image2560.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650.png"/><Relationship Id="rId13" Type="http://schemas.openxmlformats.org/officeDocument/2006/relationships/image" Target="../media/image2690.png"/><Relationship Id="rId18" Type="http://schemas.openxmlformats.org/officeDocument/2006/relationships/image" Target="../media/image274.png"/><Relationship Id="rId26" Type="http://schemas.openxmlformats.org/officeDocument/2006/relationships/image" Target="../media/image282.png"/><Relationship Id="rId3" Type="http://schemas.openxmlformats.org/officeDocument/2006/relationships/image" Target="../media/image2600.png"/><Relationship Id="rId21" Type="http://schemas.openxmlformats.org/officeDocument/2006/relationships/image" Target="../media/image277.png"/><Relationship Id="rId7" Type="http://schemas.openxmlformats.org/officeDocument/2006/relationships/image" Target="../media/image2640.png"/><Relationship Id="rId12" Type="http://schemas.openxmlformats.org/officeDocument/2006/relationships/image" Target="../media/image2680.png"/><Relationship Id="rId17" Type="http://schemas.openxmlformats.org/officeDocument/2006/relationships/image" Target="../media/image273.png"/><Relationship Id="rId25" Type="http://schemas.openxmlformats.org/officeDocument/2006/relationships/image" Target="../media/image281.png"/><Relationship Id="rId2" Type="http://schemas.openxmlformats.org/officeDocument/2006/relationships/notesSlide" Target="../notesSlides/notesSlide4.xml"/><Relationship Id="rId16" Type="http://schemas.openxmlformats.org/officeDocument/2006/relationships/image" Target="../media/image272.png"/><Relationship Id="rId20" Type="http://schemas.openxmlformats.org/officeDocument/2006/relationships/image" Target="../media/image276.png"/><Relationship Id="rId1" Type="http://schemas.openxmlformats.org/officeDocument/2006/relationships/slideLayout" Target="../slideLayouts/slideLayout1.xml"/><Relationship Id="rId6" Type="http://schemas.openxmlformats.org/officeDocument/2006/relationships/image" Target="../media/image2630.png"/><Relationship Id="rId11" Type="http://schemas.openxmlformats.org/officeDocument/2006/relationships/image" Target="../media/image2430.png"/><Relationship Id="rId24" Type="http://schemas.openxmlformats.org/officeDocument/2006/relationships/image" Target="../media/image280.png"/><Relationship Id="rId5" Type="http://schemas.openxmlformats.org/officeDocument/2006/relationships/image" Target="../media/image2620.png"/><Relationship Id="rId15" Type="http://schemas.openxmlformats.org/officeDocument/2006/relationships/image" Target="../media/image271.png"/><Relationship Id="rId23" Type="http://schemas.openxmlformats.org/officeDocument/2006/relationships/image" Target="../media/image279.png"/><Relationship Id="rId10" Type="http://schemas.openxmlformats.org/officeDocument/2006/relationships/image" Target="../media/image2110.png"/><Relationship Id="rId19" Type="http://schemas.openxmlformats.org/officeDocument/2006/relationships/image" Target="../media/image275.png"/><Relationship Id="rId4" Type="http://schemas.openxmlformats.org/officeDocument/2006/relationships/image" Target="../media/image2610.png"/><Relationship Id="rId9" Type="http://schemas.openxmlformats.org/officeDocument/2006/relationships/image" Target="../media/image2660.png"/><Relationship Id="rId14" Type="http://schemas.openxmlformats.org/officeDocument/2006/relationships/image" Target="../media/image2700.png"/><Relationship Id="rId22" Type="http://schemas.openxmlformats.org/officeDocument/2006/relationships/image" Target="../media/image278.png"/><Relationship Id="rId27" Type="http://schemas.openxmlformats.org/officeDocument/2006/relationships/image" Target="../media/image283.png"/></Relationships>
</file>

<file path=ppt/slides/_rels/slide6.xml.rels><?xml version="1.0" encoding="UTF-8" standalone="yes"?>
<Relationships xmlns="http://schemas.openxmlformats.org/package/2006/relationships"><Relationship Id="rId8" Type="http://schemas.openxmlformats.org/officeDocument/2006/relationships/image" Target="../media/image289.png"/><Relationship Id="rId13" Type="http://schemas.openxmlformats.org/officeDocument/2006/relationships/image" Target="../media/image294.png"/><Relationship Id="rId3" Type="http://schemas.openxmlformats.org/officeDocument/2006/relationships/image" Target="../media/image284.png"/><Relationship Id="rId7" Type="http://schemas.openxmlformats.org/officeDocument/2006/relationships/image" Target="../media/image288.png"/><Relationship Id="rId12" Type="http://schemas.openxmlformats.org/officeDocument/2006/relationships/image" Target="../media/image293.png"/><Relationship Id="rId17" Type="http://schemas.openxmlformats.org/officeDocument/2006/relationships/image" Target="../media/image298.png"/><Relationship Id="rId2" Type="http://schemas.openxmlformats.org/officeDocument/2006/relationships/notesSlide" Target="../notesSlides/notesSlide5.xml"/><Relationship Id="rId16" Type="http://schemas.openxmlformats.org/officeDocument/2006/relationships/image" Target="../media/image297.png"/><Relationship Id="rId1" Type="http://schemas.openxmlformats.org/officeDocument/2006/relationships/slideLayout" Target="../slideLayouts/slideLayout1.xml"/><Relationship Id="rId6" Type="http://schemas.openxmlformats.org/officeDocument/2006/relationships/image" Target="../media/image287.png"/><Relationship Id="rId11" Type="http://schemas.openxmlformats.org/officeDocument/2006/relationships/image" Target="../media/image292.png"/><Relationship Id="rId5" Type="http://schemas.openxmlformats.org/officeDocument/2006/relationships/image" Target="../media/image286.png"/><Relationship Id="rId15" Type="http://schemas.openxmlformats.org/officeDocument/2006/relationships/image" Target="../media/image296.png"/><Relationship Id="rId10" Type="http://schemas.openxmlformats.org/officeDocument/2006/relationships/image" Target="../media/image291.png"/><Relationship Id="rId4" Type="http://schemas.openxmlformats.org/officeDocument/2006/relationships/image" Target="../media/image285.png"/><Relationship Id="rId9" Type="http://schemas.openxmlformats.org/officeDocument/2006/relationships/image" Target="../media/image290.png"/><Relationship Id="rId14" Type="http://schemas.openxmlformats.org/officeDocument/2006/relationships/image" Target="../media/image295.png"/></Relationships>
</file>

<file path=ppt/slides/_rels/slide7.xml.rels><?xml version="1.0" encoding="UTF-8" standalone="yes"?>
<Relationships xmlns="http://schemas.openxmlformats.org/package/2006/relationships"><Relationship Id="rId8" Type="http://schemas.openxmlformats.org/officeDocument/2006/relationships/image" Target="../media/image304.png"/><Relationship Id="rId13" Type="http://schemas.openxmlformats.org/officeDocument/2006/relationships/image" Target="../media/image309.png"/><Relationship Id="rId3" Type="http://schemas.openxmlformats.org/officeDocument/2006/relationships/image" Target="../media/image299.png"/><Relationship Id="rId7" Type="http://schemas.openxmlformats.org/officeDocument/2006/relationships/image" Target="../media/image303.png"/><Relationship Id="rId12" Type="http://schemas.openxmlformats.org/officeDocument/2006/relationships/image" Target="../media/image30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2.png"/><Relationship Id="rId11" Type="http://schemas.openxmlformats.org/officeDocument/2006/relationships/image" Target="../media/image307.png"/><Relationship Id="rId5" Type="http://schemas.openxmlformats.org/officeDocument/2006/relationships/image" Target="../media/image301.png"/><Relationship Id="rId10" Type="http://schemas.openxmlformats.org/officeDocument/2006/relationships/image" Target="../media/image306.png"/><Relationship Id="rId4" Type="http://schemas.openxmlformats.org/officeDocument/2006/relationships/image" Target="../media/image300.png"/><Relationship Id="rId9" Type="http://schemas.openxmlformats.org/officeDocument/2006/relationships/image" Target="../media/image305.png"/><Relationship Id="rId14" Type="http://schemas.openxmlformats.org/officeDocument/2006/relationships/image" Target="../media/image310.png"/></Relationships>
</file>

<file path=ppt/slides/_rels/slide8.xml.rels><?xml version="1.0" encoding="UTF-8" standalone="yes"?>
<Relationships xmlns="http://schemas.openxmlformats.org/package/2006/relationships"><Relationship Id="rId8" Type="http://schemas.openxmlformats.org/officeDocument/2006/relationships/image" Target="../media/image315.png"/><Relationship Id="rId3" Type="http://schemas.openxmlformats.org/officeDocument/2006/relationships/image" Target="../media/image311.png"/><Relationship Id="rId7" Type="http://schemas.openxmlformats.org/officeDocument/2006/relationships/image" Target="../media/image314.png"/><Relationship Id="rId12" Type="http://schemas.openxmlformats.org/officeDocument/2006/relationships/image" Target="../media/image3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3.png"/><Relationship Id="rId11" Type="http://schemas.openxmlformats.org/officeDocument/2006/relationships/image" Target="../media/image10.png"/><Relationship Id="rId5" Type="http://schemas.openxmlformats.org/officeDocument/2006/relationships/image" Target="../media/image264.png"/><Relationship Id="rId10" Type="http://schemas.openxmlformats.org/officeDocument/2006/relationships/image" Target="../media/image317.png"/><Relationship Id="rId4" Type="http://schemas.openxmlformats.org/officeDocument/2006/relationships/image" Target="../media/image312.png"/><Relationship Id="rId9" Type="http://schemas.openxmlformats.org/officeDocument/2006/relationships/image" Target="../media/image316.png"/></Relationships>
</file>

<file path=ppt/slides/_rels/slide9.xml.rels><?xml version="1.0" encoding="UTF-8" standalone="yes"?>
<Relationships xmlns="http://schemas.openxmlformats.org/package/2006/relationships"><Relationship Id="rId8" Type="http://schemas.openxmlformats.org/officeDocument/2006/relationships/image" Target="../media/image325.png"/><Relationship Id="rId13" Type="http://schemas.openxmlformats.org/officeDocument/2006/relationships/image" Target="../media/image330.png"/><Relationship Id="rId3" Type="http://schemas.openxmlformats.org/officeDocument/2006/relationships/image" Target="../media/image320.png"/><Relationship Id="rId7" Type="http://schemas.openxmlformats.org/officeDocument/2006/relationships/image" Target="../media/image324.png"/><Relationship Id="rId12" Type="http://schemas.openxmlformats.org/officeDocument/2006/relationships/image" Target="../media/image3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3.png"/><Relationship Id="rId11" Type="http://schemas.openxmlformats.org/officeDocument/2006/relationships/image" Target="../media/image328.png"/><Relationship Id="rId5" Type="http://schemas.openxmlformats.org/officeDocument/2006/relationships/image" Target="../media/image322.png"/><Relationship Id="rId10" Type="http://schemas.openxmlformats.org/officeDocument/2006/relationships/image" Target="../media/image327.png"/><Relationship Id="rId4" Type="http://schemas.openxmlformats.org/officeDocument/2006/relationships/image" Target="../media/image321.png"/><Relationship Id="rId9" Type="http://schemas.openxmlformats.org/officeDocument/2006/relationships/image" Target="../media/image3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A5495C-7827-99F3-7F97-C97E8140EF8D}"/>
              </a:ext>
            </a:extLst>
          </p:cNvPr>
          <p:cNvPicPr>
            <a:picLocks noChangeAspect="1"/>
          </p:cNvPicPr>
          <p:nvPr/>
        </p:nvPicPr>
        <p:blipFill>
          <a:blip r:embed="rId2"/>
          <a:stretch>
            <a:fillRect/>
          </a:stretch>
        </p:blipFill>
        <p:spPr>
          <a:xfrm>
            <a:off x="623454" y="1097240"/>
            <a:ext cx="8769927" cy="12403182"/>
          </a:xfrm>
          <a:prstGeom prst="rect">
            <a:avLst/>
          </a:prstGeom>
        </p:spPr>
      </p:pic>
      <p:grpSp>
        <p:nvGrpSpPr>
          <p:cNvPr id="2" name="Group 1">
            <a:extLst>
              <a:ext uri="{FF2B5EF4-FFF2-40B4-BE49-F238E27FC236}">
                <a16:creationId xmlns:a16="http://schemas.microsoft.com/office/drawing/2014/main" id="{0CA58FA6-48A7-E250-99BC-376858C405D1}"/>
              </a:ext>
            </a:extLst>
          </p:cNvPr>
          <p:cNvGrpSpPr/>
          <p:nvPr/>
        </p:nvGrpSpPr>
        <p:grpSpPr>
          <a:xfrm>
            <a:off x="9815946" y="1267238"/>
            <a:ext cx="13944600" cy="12033126"/>
            <a:chOff x="9851187" y="2126503"/>
            <a:chExt cx="13944600" cy="12033126"/>
          </a:xfrm>
        </p:grpSpPr>
        <p:grpSp>
          <p:nvGrpSpPr>
            <p:cNvPr id="3" name="Group 2">
              <a:extLst>
                <a:ext uri="{FF2B5EF4-FFF2-40B4-BE49-F238E27FC236}">
                  <a16:creationId xmlns:a16="http://schemas.microsoft.com/office/drawing/2014/main" id="{D0ED603B-0A7A-C285-9C4B-6FB1F9D51AD7}"/>
                </a:ext>
              </a:extLst>
            </p:cNvPr>
            <p:cNvGrpSpPr/>
            <p:nvPr/>
          </p:nvGrpSpPr>
          <p:grpSpPr>
            <a:xfrm>
              <a:off x="9851187" y="2126503"/>
              <a:ext cx="13944600" cy="12033126"/>
              <a:chOff x="1339699" y="3448230"/>
              <a:chExt cx="13944600" cy="12033126"/>
            </a:xfrm>
          </p:grpSpPr>
          <p:sp>
            <p:nvSpPr>
              <p:cNvPr id="11" name="Right Triangle 10">
                <a:extLst>
                  <a:ext uri="{FF2B5EF4-FFF2-40B4-BE49-F238E27FC236}">
                    <a16:creationId xmlns:a16="http://schemas.microsoft.com/office/drawing/2014/main" id="{C398C295-F2B1-0BB9-608A-45ADF7674C9D}"/>
                  </a:ext>
                </a:extLst>
              </p:cNvPr>
              <p:cNvSpPr/>
              <p:nvPr/>
            </p:nvSpPr>
            <p:spPr>
              <a:xfrm flipH="1">
                <a:off x="8958821" y="3486542"/>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BEB33C8F-C7CC-EA21-6E4A-D941D2FF1008}"/>
                  </a:ext>
                </a:extLst>
              </p:cNvPr>
              <p:cNvGrpSpPr/>
              <p:nvPr/>
            </p:nvGrpSpPr>
            <p:grpSpPr>
              <a:xfrm>
                <a:off x="1339699" y="3448230"/>
                <a:ext cx="13944600" cy="12033126"/>
                <a:chOff x="1339699" y="3448230"/>
                <a:chExt cx="13944600" cy="12033126"/>
              </a:xfrm>
            </p:grpSpPr>
            <p:sp>
              <p:nvSpPr>
                <p:cNvPr id="13" name="Rounded Rectangle 11">
                  <a:extLst>
                    <a:ext uri="{FF2B5EF4-FFF2-40B4-BE49-F238E27FC236}">
                      <a16:creationId xmlns:a16="http://schemas.microsoft.com/office/drawing/2014/main" id="{CFE2C5F5-AA30-584D-FC6E-51D03737E313}"/>
                    </a:ext>
                  </a:extLst>
                </p:cNvPr>
                <p:cNvSpPr/>
                <p:nvPr/>
              </p:nvSpPr>
              <p:spPr>
                <a:xfrm>
                  <a:off x="1339699" y="3696072"/>
                  <a:ext cx="13944600" cy="11785284"/>
                </a:xfrm>
                <a:prstGeom prst="roundRect">
                  <a:avLst>
                    <a:gd name="adj" fmla="val 2374"/>
                  </a:avLst>
                </a:prstGeom>
                <a:solidFill>
                  <a:srgbClr val="70AD47">
                    <a:lumMod val="20000"/>
                    <a:lumOff val="80000"/>
                  </a:srgbClr>
                </a:solidFill>
                <a:ln w="28575" cap="flat" cmpd="sng" algn="ctr">
                  <a:solidFill>
                    <a:srgbClr val="0999C8"/>
                  </a:solidFill>
                  <a:prstDash val="solid"/>
                  <a:miter lim="800000"/>
                </a:ln>
                <a:effectLst/>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14" name="TextBox 13">
                  <a:extLst>
                    <a:ext uri="{FF2B5EF4-FFF2-40B4-BE49-F238E27FC236}">
                      <a16:creationId xmlns:a16="http://schemas.microsoft.com/office/drawing/2014/main" id="{3496DF8B-F7B1-9A8B-D896-EEDFE4DC13F1}"/>
                    </a:ext>
                  </a:extLst>
                </p:cNvPr>
                <p:cNvSpPr txBox="1"/>
                <p:nvPr/>
              </p:nvSpPr>
              <p:spPr>
                <a:xfrm>
                  <a:off x="5759299" y="3448230"/>
                  <a:ext cx="3890809" cy="923330"/>
                </a:xfrm>
                <a:prstGeom prst="rect">
                  <a:avLst/>
                </a:prstGeom>
                <a:noFill/>
              </p:spPr>
              <p:txBody>
                <a:bodyPr wrap="none" rtlCol="0">
                  <a:spAutoFit/>
                </a:bodyPr>
                <a:lstStyle/>
                <a:p>
                  <a:pPr marL="0" marR="0" lvl="0" indent="0" algn="ctr" defTabSz="2177278" eaLnBrk="1" fontAlgn="auto" latinLnBrk="0" hangingPunct="1">
                    <a:lnSpc>
                      <a:spcPct val="100000"/>
                    </a:lnSpc>
                    <a:spcBef>
                      <a:spcPct val="50000"/>
                    </a:spcBef>
                    <a:spcAft>
                      <a:spcPts val="0"/>
                    </a:spcAft>
                    <a:buClrTx/>
                    <a:buSzTx/>
                    <a:buFontTx/>
                    <a:buNone/>
                    <a:tabLst/>
                    <a:defRPr/>
                  </a:pPr>
                  <a:r>
                    <a:rPr kumimoji="0" lang="en-US" sz="5400" b="1" i="0" u="none" strike="noStrike" kern="1200" cap="all" spc="0" normalizeH="0" baseline="0" noProof="0" dirty="0">
                      <a:ln w="0"/>
                      <a:solidFill>
                        <a:prstClr val="white"/>
                      </a:solidFill>
                      <a:effectLst>
                        <a:reflection blurRad="12700" stA="50000" endPos="50000" dist="5000" dir="5400000" sy="-100000" rotWithShape="0"/>
                      </a:effectLst>
                      <a:uLnTx/>
                      <a:uFillTx/>
                      <a:latin typeface="Tahoma" pitchFamily="34" charset="0"/>
                      <a:ea typeface="Tahoma" pitchFamily="34" charset="0"/>
                      <a:cs typeface="Tahoma" pitchFamily="34" charset="0"/>
                    </a:rPr>
                    <a:t>CHƯƠNG I</a:t>
                  </a:r>
                </a:p>
              </p:txBody>
            </p:sp>
          </p:grpSp>
        </p:grpSp>
        <p:sp>
          <p:nvSpPr>
            <p:cNvPr id="7" name="Right Triangle 6">
              <a:extLst>
                <a:ext uri="{FF2B5EF4-FFF2-40B4-BE49-F238E27FC236}">
                  <a16:creationId xmlns:a16="http://schemas.microsoft.com/office/drawing/2014/main" id="{FDB16050-EB06-A465-1747-9C60C9507C4D}"/>
                </a:ext>
              </a:extLst>
            </p:cNvPr>
            <p:cNvSpPr/>
            <p:nvPr/>
          </p:nvSpPr>
          <p:spPr>
            <a:xfrm flipH="1">
              <a:off x="11477625" y="2164818"/>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ound Same Side Corner Rectangle 15">
              <a:extLst>
                <a:ext uri="{FF2B5EF4-FFF2-40B4-BE49-F238E27FC236}">
                  <a16:creationId xmlns:a16="http://schemas.microsoft.com/office/drawing/2014/main" id="{CB82B906-9450-7471-2273-6A19CAE3C51D}"/>
                </a:ext>
              </a:extLst>
            </p:cNvPr>
            <p:cNvSpPr/>
            <p:nvPr/>
          </p:nvSpPr>
          <p:spPr>
            <a:xfrm flipV="1">
              <a:off x="11222787" y="2164810"/>
              <a:ext cx="11998623" cy="2857292"/>
            </a:xfrm>
            <a:prstGeom prst="round2Same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74C83BF-50C3-E172-28A4-55EBC5C96C10}"/>
                </a:ext>
              </a:extLst>
            </p:cNvPr>
            <p:cNvSpPr txBox="1"/>
            <p:nvPr/>
          </p:nvSpPr>
          <p:spPr>
            <a:xfrm>
              <a:off x="11617058" y="2601341"/>
              <a:ext cx="11308960" cy="1569660"/>
            </a:xfrm>
            <a:prstGeom prst="rect">
              <a:avLst/>
            </a:prstGeom>
            <a:noFill/>
          </p:spPr>
          <p:txBody>
            <a:bodyPr wrap="square" rtlCol="0">
              <a:spAutoFit/>
            </a:bodyPr>
            <a:lstStyle/>
            <a:p>
              <a:pPr algn="ct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CHƯƠNG </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vi-VN"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HÀM</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LƯỢNG</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TRÌNH</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LƯỢNG</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GIÁC</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5" name="Rectangle 6">
            <a:extLst>
              <a:ext uri="{FF2B5EF4-FFF2-40B4-BE49-F238E27FC236}">
                <a16:creationId xmlns:a16="http://schemas.microsoft.com/office/drawing/2014/main" id="{3E385AD5-0B1A-4291-DA54-6A658D73F7B0}"/>
              </a:ext>
            </a:extLst>
          </p:cNvPr>
          <p:cNvSpPr>
            <a:spLocks noChangeArrowheads="1"/>
          </p:cNvSpPr>
          <p:nvPr/>
        </p:nvSpPr>
        <p:spPr bwMode="auto">
          <a:xfrm>
            <a:off x="10640291" y="4501058"/>
            <a:ext cx="12628736" cy="7858089"/>
          </a:xfrm>
          <a:prstGeom prst="rect">
            <a:avLst/>
          </a:prstGeom>
          <a:noFill/>
          <a:ln w="9525">
            <a:noFill/>
            <a:miter lim="800000"/>
            <a:headEnd/>
            <a:tailEnd/>
          </a:ln>
          <a:effectLst/>
        </p:spPr>
        <p:txBody>
          <a:bodyPr/>
          <a:lstStyle/>
          <a:p>
            <a:pPr algn="just" defTabSz="2177278">
              <a:lnSpc>
                <a:spcPct val="150000"/>
              </a:lnSpc>
              <a:spcBef>
                <a:spcPct val="20000"/>
              </a:spcBef>
              <a:buClrTx/>
              <a:defRPr/>
            </a:pP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§1.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Giá</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trị</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lượng</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giác</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của</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góc</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lượng</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giác</a:t>
            </a:r>
            <a:endPar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endParaRPr>
          </a:p>
          <a:p>
            <a:pPr marL="0" marR="0" lvl="0" indent="0" algn="just" defTabSz="2177278" eaLnBrk="1" fontAlgn="auto" latinLnBrk="0" hangingPunct="1">
              <a:lnSpc>
                <a:spcPct val="150000"/>
              </a:lnSpc>
              <a:spcBef>
                <a:spcPct val="20000"/>
              </a:spcBef>
              <a:spcAft>
                <a:spcPts val="0"/>
              </a:spcAft>
              <a:buClrTx/>
              <a:buSzTx/>
              <a:buFontTx/>
              <a:buNone/>
              <a:tabLst/>
              <a:defRPr/>
            </a:pP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a:t>
            </a:r>
            <a:r>
              <a:rPr lang="en-US" sz="5200" b="1" kern="1200" dirty="0">
                <a:solidFill>
                  <a:srgbClr val="0033CC"/>
                </a:solidFill>
                <a:latin typeface="Tahoma" pitchFamily="34" charset="0"/>
                <a:ea typeface="Tahoma" pitchFamily="34" charset="0"/>
                <a:cs typeface="Tahoma" pitchFamily="34" charset="0"/>
              </a:rPr>
              <a:t>2</a:t>
            </a: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Công</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thức</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lượng</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giác</a:t>
            </a:r>
            <a:endPar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endParaRPr>
          </a:p>
          <a:p>
            <a:pPr marL="0" marR="0" lvl="0" indent="0" algn="just" defTabSz="2177278" eaLnBrk="1" fontAlgn="auto" latinLnBrk="0" hangingPunct="1">
              <a:lnSpc>
                <a:spcPct val="150000"/>
              </a:lnSpc>
              <a:spcBef>
                <a:spcPct val="20000"/>
              </a:spcBef>
              <a:spcAft>
                <a:spcPts val="0"/>
              </a:spcAft>
              <a:buClrTx/>
              <a:buSzTx/>
              <a:buFontTx/>
              <a:buNone/>
              <a:tabLst/>
              <a:defRPr/>
            </a:pP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§3.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Hàm</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số</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lượng</a:t>
            </a:r>
            <a:r>
              <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noProof="0" dirty="0" err="1">
                <a:ln>
                  <a:noFill/>
                </a:ln>
                <a:solidFill>
                  <a:srgbClr val="0033CC"/>
                </a:solidFill>
                <a:effectLst/>
                <a:uLnTx/>
                <a:uFillTx/>
                <a:latin typeface="Tahoma" pitchFamily="34" charset="0"/>
                <a:ea typeface="Tahoma" pitchFamily="34" charset="0"/>
                <a:cs typeface="Tahoma" pitchFamily="34" charset="0"/>
              </a:rPr>
              <a:t>giác</a:t>
            </a:r>
            <a:endParaRPr kumimoji="0" lang="en-US" sz="5200" b="1" i="0" u="none" strike="noStrike" kern="1200" cap="none" spc="0" normalizeH="0" noProof="0" dirty="0">
              <a:ln>
                <a:noFill/>
              </a:ln>
              <a:solidFill>
                <a:srgbClr val="0033CC"/>
              </a:solidFill>
              <a:effectLst/>
              <a:uLnTx/>
              <a:uFillTx/>
              <a:latin typeface="Tahoma" pitchFamily="34" charset="0"/>
              <a:ea typeface="Tahoma" pitchFamily="34" charset="0"/>
              <a:cs typeface="Tahoma" pitchFamily="34" charset="0"/>
            </a:endParaRPr>
          </a:p>
          <a:p>
            <a:pPr lvl="0" algn="just" defTabSz="2177278">
              <a:lnSpc>
                <a:spcPct val="150000"/>
              </a:lnSpc>
              <a:spcBef>
                <a:spcPct val="20000"/>
              </a:spcBef>
              <a:buClrTx/>
              <a:defRPr/>
            </a:pPr>
            <a:r>
              <a:rPr lang="en-US" sz="5200" b="1" kern="1200" dirty="0">
                <a:solidFill>
                  <a:srgbClr val="FF0000"/>
                </a:solidFill>
                <a:latin typeface="Tahoma" pitchFamily="34" charset="0"/>
                <a:ea typeface="Tahoma" pitchFamily="34" charset="0"/>
                <a:cs typeface="Tahoma" pitchFamily="34" charset="0"/>
              </a:rPr>
              <a:t>§4. </a:t>
            </a:r>
            <a:r>
              <a:rPr lang="en-US" sz="5200" b="1" kern="1200" dirty="0" err="1">
                <a:solidFill>
                  <a:srgbClr val="FF0000"/>
                </a:solidFill>
                <a:latin typeface="Tahoma" pitchFamily="34" charset="0"/>
                <a:ea typeface="Tahoma" pitchFamily="34" charset="0"/>
                <a:cs typeface="Tahoma" pitchFamily="34" charset="0"/>
              </a:rPr>
              <a:t>Phương</a:t>
            </a:r>
            <a:r>
              <a:rPr lang="en-US" sz="5200" b="1" kern="1200" dirty="0">
                <a:solidFill>
                  <a:srgbClr val="FF0000"/>
                </a:solidFill>
                <a:latin typeface="Tahoma" pitchFamily="34" charset="0"/>
                <a:ea typeface="Tahoma" pitchFamily="34" charset="0"/>
                <a:cs typeface="Tahoma" pitchFamily="34" charset="0"/>
              </a:rPr>
              <a:t> </a:t>
            </a:r>
            <a:r>
              <a:rPr lang="en-US" sz="5200" b="1" kern="1200" dirty="0" err="1">
                <a:solidFill>
                  <a:srgbClr val="FF0000"/>
                </a:solidFill>
                <a:latin typeface="Tahoma" pitchFamily="34" charset="0"/>
                <a:ea typeface="Tahoma" pitchFamily="34" charset="0"/>
                <a:cs typeface="Tahoma" pitchFamily="34" charset="0"/>
              </a:rPr>
              <a:t>trình</a:t>
            </a:r>
            <a:r>
              <a:rPr lang="en-US" sz="5200" b="1" kern="1200" dirty="0">
                <a:solidFill>
                  <a:srgbClr val="FF0000"/>
                </a:solidFill>
                <a:latin typeface="Tahoma" pitchFamily="34" charset="0"/>
                <a:ea typeface="Tahoma" pitchFamily="34" charset="0"/>
                <a:cs typeface="Tahoma" pitchFamily="34" charset="0"/>
              </a:rPr>
              <a:t> </a:t>
            </a:r>
            <a:r>
              <a:rPr lang="en-US" sz="5200" b="1" kern="1200" dirty="0" err="1">
                <a:solidFill>
                  <a:srgbClr val="FF0000"/>
                </a:solidFill>
                <a:latin typeface="Tahoma" pitchFamily="34" charset="0"/>
                <a:ea typeface="Tahoma" pitchFamily="34" charset="0"/>
                <a:cs typeface="Tahoma" pitchFamily="34" charset="0"/>
              </a:rPr>
              <a:t>lượng</a:t>
            </a:r>
            <a:r>
              <a:rPr lang="en-US" sz="5200" b="1" kern="1200" dirty="0">
                <a:solidFill>
                  <a:srgbClr val="FF0000"/>
                </a:solidFill>
                <a:latin typeface="Tahoma" pitchFamily="34" charset="0"/>
                <a:ea typeface="Tahoma" pitchFamily="34" charset="0"/>
                <a:cs typeface="Tahoma" pitchFamily="34" charset="0"/>
              </a:rPr>
              <a:t> </a:t>
            </a:r>
            <a:r>
              <a:rPr lang="en-US" sz="5200" b="1" kern="1200" dirty="0" err="1">
                <a:solidFill>
                  <a:srgbClr val="FF0000"/>
                </a:solidFill>
                <a:latin typeface="Tahoma" pitchFamily="34" charset="0"/>
                <a:ea typeface="Tahoma" pitchFamily="34" charset="0"/>
                <a:cs typeface="Tahoma" pitchFamily="34" charset="0"/>
              </a:rPr>
              <a:t>giác</a:t>
            </a:r>
            <a:r>
              <a:rPr lang="en-US" sz="5200" b="1" kern="1200" dirty="0">
                <a:solidFill>
                  <a:srgbClr val="FF0000"/>
                </a:solidFill>
                <a:latin typeface="Tahoma" pitchFamily="34" charset="0"/>
                <a:ea typeface="Tahoma" pitchFamily="34" charset="0"/>
                <a:cs typeface="Tahoma" pitchFamily="34" charset="0"/>
              </a:rPr>
              <a:t> </a:t>
            </a:r>
            <a:r>
              <a:rPr lang="en-US" sz="5200" b="1" kern="1200" dirty="0" err="1">
                <a:solidFill>
                  <a:srgbClr val="FF0000"/>
                </a:solidFill>
                <a:latin typeface="Tahoma" pitchFamily="34" charset="0"/>
                <a:ea typeface="Tahoma" pitchFamily="34" charset="0"/>
                <a:cs typeface="Tahoma" pitchFamily="34" charset="0"/>
              </a:rPr>
              <a:t>cơ</a:t>
            </a:r>
            <a:r>
              <a:rPr lang="en-US" sz="5200" b="1" kern="1200" dirty="0">
                <a:solidFill>
                  <a:srgbClr val="FF0000"/>
                </a:solidFill>
                <a:latin typeface="Tahoma" pitchFamily="34" charset="0"/>
                <a:ea typeface="Tahoma" pitchFamily="34" charset="0"/>
                <a:cs typeface="Tahoma" pitchFamily="34" charset="0"/>
              </a:rPr>
              <a:t> </a:t>
            </a:r>
            <a:r>
              <a:rPr lang="en-US" sz="5200" b="1" kern="1200" dirty="0" err="1">
                <a:solidFill>
                  <a:srgbClr val="FF0000"/>
                </a:solidFill>
                <a:latin typeface="Tahoma" pitchFamily="34" charset="0"/>
                <a:ea typeface="Tahoma" pitchFamily="34" charset="0"/>
                <a:cs typeface="Tahoma" pitchFamily="34" charset="0"/>
              </a:rPr>
              <a:t>bản</a:t>
            </a:r>
            <a:endParaRPr kumimoji="0" lang="en-US" sz="52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a:p>
            <a:pPr marL="0" marR="0" lvl="0" indent="0" defTabSz="2177278" eaLnBrk="1" fontAlgn="auto" latinLnBrk="0" hangingPunct="1">
              <a:lnSpc>
                <a:spcPct val="150000"/>
              </a:lnSpc>
              <a:spcBef>
                <a:spcPct val="20000"/>
              </a:spcBef>
              <a:spcAft>
                <a:spcPts val="0"/>
              </a:spcAft>
              <a:buClrTx/>
              <a:buSzTx/>
              <a:buFontTx/>
              <a:buNone/>
              <a:tabLst/>
              <a:defRPr/>
            </a:pP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Bài</a:t>
            </a: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tập</a:t>
            </a: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cuối</a:t>
            </a: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a:t>
            </a:r>
            <a:r>
              <a:rPr kumimoji="0" lang="en-US" sz="52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rPr>
              <a:t>chương</a:t>
            </a:r>
            <a:r>
              <a:rPr kumimoji="0" lang="en-US" sz="52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rPr>
              <a:t> I</a:t>
            </a:r>
          </a:p>
        </p:txBody>
      </p:sp>
    </p:spTree>
    <p:extLst>
      <p:ext uri="{BB962C8B-B14F-4D97-AF65-F5344CB8AC3E}">
        <p14:creationId xmlns:p14="http://schemas.microsoft.com/office/powerpoint/2010/main" val="16302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left)">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961246" y="2234248"/>
                <a:ext cx="15418955" cy="814005"/>
              </a:xfrm>
              <a:prstGeom prst="rect">
                <a:avLst/>
              </a:prstGeom>
            </p:spPr>
            <p:txBody>
              <a:bodyPr wrap="square">
                <a:spAutoFit/>
              </a:bodyPr>
              <a:lstStyle/>
              <a:p>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33CC"/>
                    </a:solidFill>
                    <a:latin typeface="Tahoma" panose="020B0604030504040204" pitchFamily="34" charset="0"/>
                    <a:ea typeface="Tahoma" panose="020B0604030504040204" pitchFamily="34" charset="0"/>
                    <a:cs typeface="Tahoma" panose="020B0604030504040204" pitchFamily="34" charset="0"/>
                  </a:rPr>
                  <a:t>Tổng</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33CC"/>
                    </a:solidFill>
                    <a:latin typeface="Tahoma" panose="020B0604030504040204" pitchFamily="34" charset="0"/>
                    <a:ea typeface="Tahoma" panose="020B0604030504040204" pitchFamily="34" charset="0"/>
                    <a:cs typeface="Tahoma" panose="020B0604030504040204" pitchFamily="34" charset="0"/>
                  </a:rPr>
                  <a:t>quát</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rgbClr val="0033CC"/>
                    </a:solidFill>
                    <a:latin typeface="Tahoma" panose="020B0604030504040204" pitchFamily="34" charset="0"/>
                    <a:ea typeface="Tahoma" panose="020B0604030504040204" pitchFamily="34" charset="0"/>
                    <a:cs typeface="Tahoma" panose="020B0604030504040204" pitchFamily="34" charset="0"/>
                  </a:rPr>
                  <a:t>Xét</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33CC"/>
                    </a:solidFill>
                    <a:latin typeface="Tahoma" panose="020B0604030504040204" pitchFamily="34" charset="0"/>
                    <a:ea typeface="Tahoma" panose="020B0604030504040204" pitchFamily="34" charset="0"/>
                    <a:cs typeface="Tahoma" panose="020B0604030504040204" pitchFamily="34" charset="0"/>
                  </a:rPr>
                  <a:t>phương trình</a:t>
                </a:r>
                <a:r>
                  <a:rPr lang="vi-VN" sz="4400" b="1" dirty="0">
                    <a:solidFill>
                      <a:srgbClr val="0033CC"/>
                    </a:solidFill>
                    <a:ea typeface="Tahoma" panose="020B0604030504040204" pitchFamily="34" charset="0"/>
                    <a:cs typeface="Tahoma" panose="020B0604030504040204" pitchFamily="34" charset="0"/>
                    <a:sym typeface="Calibri"/>
                  </a:rPr>
                  <a:t> </a:t>
                </a:r>
                <a:r>
                  <a:rPr lang="en-US" sz="4400" b="1" dirty="0">
                    <a:solidFill>
                      <a:srgbClr val="0033CC"/>
                    </a:solidFill>
                    <a:ea typeface="Tahoma" panose="020B0604030504040204" pitchFamily="34" charset="0"/>
                    <a:cs typeface="Tahoma" panose="020B0604030504040204" pitchFamily="34" charset="0"/>
                    <a:sym typeface="Calibri"/>
                  </a:rPr>
                  <a:t> </a:t>
                </a:r>
                <a14:m>
                  <m:oMath xmlns:m="http://schemas.openxmlformats.org/officeDocument/2006/math">
                    <m:r>
                      <a:rPr lang="en-US" sz="4800" b="1" i="0" dirty="0" smtClean="0">
                        <a:solidFill>
                          <a:srgbClr val="0033CC"/>
                        </a:solidFill>
                        <a:latin typeface="Cambria Math"/>
                        <a:ea typeface="Tahoma" panose="020B0604030504040204" pitchFamily="34" charset="0"/>
                        <a:cs typeface="Tahoma" panose="020B0604030504040204" pitchFamily="34" charset="0"/>
                        <a:sym typeface="Calibri"/>
                      </a:rPr>
                      <m:t>𝐜𝐨𝐭</m:t>
                    </m:r>
                    <m:r>
                      <a:rPr lang="vi-VN" sz="4800" b="1" i="1" dirty="0">
                        <a:solidFill>
                          <a:srgbClr val="0033CC"/>
                        </a:solidFill>
                        <a:latin typeface="Cambria Math"/>
                        <a:ea typeface="Tahoma" panose="020B0604030504040204" pitchFamily="34" charset="0"/>
                        <a:cs typeface="Tahoma" panose="020B0604030504040204" pitchFamily="34" charset="0"/>
                        <a:sym typeface="Calibri"/>
                      </a:rPr>
                      <m:t>𝒙</m:t>
                    </m:r>
                    <m:r>
                      <a:rPr lang="vi-VN" sz="4800" b="1" i="1" dirty="0">
                        <a:solidFill>
                          <a:srgbClr val="0033CC"/>
                        </a:solidFill>
                        <a:latin typeface="Cambria Math"/>
                        <a:ea typeface="Tahoma" panose="020B0604030504040204" pitchFamily="34" charset="0"/>
                        <a:cs typeface="Tahoma" panose="020B0604030504040204" pitchFamily="34" charset="0"/>
                        <a:sym typeface="Calibri"/>
                      </a:rPr>
                      <m:t> =</m:t>
                    </m:r>
                    <m:r>
                      <a:rPr lang="en-US" sz="4800" b="1" i="1" dirty="0" smtClean="0">
                        <a:solidFill>
                          <a:srgbClr val="0033CC"/>
                        </a:solidFill>
                        <a:latin typeface="Cambria Math"/>
                        <a:ea typeface="Tahoma" panose="020B0604030504040204" pitchFamily="34" charset="0"/>
                        <a:cs typeface="Tahoma" panose="020B0604030504040204" pitchFamily="34" charset="0"/>
                        <a:sym typeface="Calibri"/>
                      </a:rPr>
                      <m:t>𝒎</m:t>
                    </m:r>
                    <m:r>
                      <a:rPr lang="en-US" sz="4800" b="1" i="1" dirty="0" smtClean="0">
                        <a:solidFill>
                          <a:srgbClr val="0033CC"/>
                        </a:solidFill>
                        <a:latin typeface="Cambria Math"/>
                        <a:ea typeface="Tahoma" panose="020B0604030504040204" pitchFamily="34" charset="0"/>
                        <a:cs typeface="Tahoma" panose="020B0604030504040204" pitchFamily="34" charset="0"/>
                        <a:sym typeface="Calibri"/>
                      </a:rPr>
                      <m:t>  </m:t>
                    </m:r>
                  </m:oMath>
                </a14:m>
                <a:r>
                  <a:rPr lang="vi-VN"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61246" y="2234248"/>
                <a:ext cx="15418955" cy="814005"/>
              </a:xfrm>
              <a:prstGeom prst="rect">
                <a:avLst/>
              </a:prstGeom>
              <a:blipFill rotWithShape="1">
                <a:blip r:embed="rId3"/>
                <a:stretch>
                  <a:fillRect l="-1621" t="-12030" b="-33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11"/>
              <p:cNvSpPr>
                <a:spLocks noChangeArrowheads="1"/>
              </p:cNvSpPr>
              <p:nvPr/>
            </p:nvSpPr>
            <p:spPr bwMode="auto">
              <a:xfrm>
                <a:off x="4964119" y="3365975"/>
                <a:ext cx="9913291"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altLang="en-US" sz="4400" b="1" i="0" u="none" strike="noStrike" kern="1200" cap="none" spc="0" normalizeH="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kern="1200" cap="none" spc="0" normalizeH="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altLang="en-US" sz="4400" b="1" i="0" u="none" strike="noStrike" kern="1200" cap="none" spc="0" normalizeH="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kern="1200" cap="none" spc="0" normalizeH="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luôn</a:t>
                </a:r>
                <a:r>
                  <a:rPr kumimoji="0" lang="en-US" altLang="en-US" sz="4400" b="1" i="0" u="none" strike="noStrike" kern="1200" cap="none" spc="0" normalizeH="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kern="1200" cap="none" spc="0" normalizeH="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altLang="en-US" sz="4400" b="1" i="0" u="none" strike="noStrike" kern="1200" cap="none" spc="0" normalizeH="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kern="1200"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nghiệm</a:t>
                </a:r>
                <a:r>
                  <a:rPr kumimoji="0" lang="en-US" altLang="en-US" sz="4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altLang="en-US" sz="4400" b="1" i="1" u="none" strike="noStrike" kern="1200" cap="none" spc="0" normalizeH="0" baseline="0" noProof="0" smtClean="0">
                        <a:ln>
                          <a:noFill/>
                        </a:ln>
                        <a:effectLst/>
                        <a:uLnTx/>
                        <a:uFillTx/>
                        <a:latin typeface="Cambria Math"/>
                        <a:ea typeface="Cambria Math"/>
                        <a:cs typeface="Tahoma" panose="020B0604030504040204" pitchFamily="34" charset="0"/>
                      </a:rPr>
                      <m:t>∀</m:t>
                    </m:r>
                    <m:r>
                      <a:rPr kumimoji="0" lang="en-US" altLang="en-US" sz="4400" b="1" i="1" u="none" strike="noStrike" kern="1200" cap="none" spc="0" normalizeH="0" baseline="0" noProof="0" smtClean="0">
                        <a:ln>
                          <a:noFill/>
                        </a:ln>
                        <a:effectLst/>
                        <a:uLnTx/>
                        <a:uFillTx/>
                        <a:latin typeface="Cambria Math"/>
                        <a:ea typeface="Cambria Math"/>
                        <a:cs typeface="Tahoma" panose="020B0604030504040204" pitchFamily="34" charset="0"/>
                      </a:rPr>
                      <m:t>𝒎</m:t>
                    </m:r>
                    <m:r>
                      <a:rPr kumimoji="0" lang="en-US" altLang="en-US" sz="4400" b="1" i="1" u="none" strike="noStrike" kern="1200" cap="none" spc="0" normalizeH="0" baseline="0" noProof="0" smtClean="0">
                        <a:ln>
                          <a:noFill/>
                        </a:ln>
                        <a:effectLst/>
                        <a:uLnTx/>
                        <a:uFillTx/>
                        <a:latin typeface="Cambria Math"/>
                        <a:ea typeface="Cambria Math"/>
                        <a:cs typeface="Tahoma" panose="020B0604030504040204" pitchFamily="34" charset="0"/>
                      </a:rPr>
                      <m:t>.</m:t>
                    </m:r>
                  </m:oMath>
                </a14:m>
                <a:endParaRPr kumimoji="0" lang="en-US" altLang="en-US" sz="4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11"/>
              <p:cNvSpPr>
                <a:spLocks noRot="1" noChangeAspect="1" noMove="1" noResize="1" noEditPoints="1" noAdjustHandles="1" noChangeArrowheads="1" noChangeShapeType="1" noTextEdit="1"/>
              </p:cNvSpPr>
              <p:nvPr/>
            </p:nvSpPr>
            <p:spPr bwMode="auto">
              <a:xfrm>
                <a:off x="4964119" y="3365975"/>
                <a:ext cx="9913291" cy="769441"/>
              </a:xfrm>
              <a:prstGeom prst="rect">
                <a:avLst/>
              </a:prstGeom>
              <a:blipFill rotWithShape="1">
                <a:blip r:embed="rId4"/>
                <a:stretch>
                  <a:fillRect l="-2459" t="-16667" b="-365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16"/>
              <p:cNvSpPr txBox="1">
                <a:spLocks noChangeArrowheads="1"/>
              </p:cNvSpPr>
              <p:nvPr/>
            </p:nvSpPr>
            <p:spPr bwMode="auto">
              <a:xfrm>
                <a:off x="4772344" y="5887882"/>
                <a:ext cx="6363621" cy="10477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ct val="50000"/>
                  </a:spcBef>
                  <a:spcAft>
                    <a:spcPct val="0"/>
                  </a:spcAft>
                  <a:buClrTx/>
                  <a:defRPr/>
                </a:pPr>
                <a:r>
                  <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Khi </a:t>
                </a:r>
                <a:r>
                  <a:rPr kumimoji="0" lang="en-US" alt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en-US" sz="4800" b="1" i="0" u="none" strike="noStrike" kern="1200" cap="none" spc="0" normalizeH="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𝒎</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groupChr>
                      <m:groupChrPr>
                        <m:chr m:val="⇔"/>
                        <m:pos m:val="top"/>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a14:m>
                <a:endPar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 Box 16"/>
              <p:cNvSpPr txBox="1">
                <a:spLocks noRot="1" noChangeAspect="1" noMove="1" noResize="1" noEditPoints="1" noAdjustHandles="1" noChangeArrowheads="1" noChangeShapeType="1" noTextEdit="1"/>
              </p:cNvSpPr>
              <p:nvPr/>
            </p:nvSpPr>
            <p:spPr bwMode="auto">
              <a:xfrm>
                <a:off x="4772344" y="5887882"/>
                <a:ext cx="6363621" cy="1047723"/>
              </a:xfrm>
              <a:prstGeom prst="rect">
                <a:avLst/>
              </a:prstGeom>
              <a:blipFill rotWithShape="1">
                <a:blip r:embed="rId5"/>
                <a:stretch>
                  <a:fillRect l="-4406" t="-14535" b="-81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 Box 16"/>
              <p:cNvSpPr txBox="1">
                <a:spLocks noChangeArrowheads="1"/>
              </p:cNvSpPr>
              <p:nvPr/>
            </p:nvSpPr>
            <p:spPr bwMode="auto">
              <a:xfrm>
                <a:off x="4825590" y="4394989"/>
                <a:ext cx="15485897"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buClrTx/>
                  <a:defRPr/>
                </a:pPr>
                <a14:m>
                  <m:oMath xmlns:m="http://schemas.openxmlformats.org/officeDocument/2006/math">
                    <m:r>
                      <a:rPr lang="en-US" altLang="en-US" sz="4400" b="1" i="1" kern="1200" smtClean="0">
                        <a:latin typeface="Cambria Math"/>
                        <a:ea typeface="Cambria Math"/>
                        <a:cs typeface="Tahoma" panose="020B0604030504040204" pitchFamily="34" charset="0"/>
                      </a:rPr>
                      <m:t>∀</m:t>
                    </m:r>
                    <m:r>
                      <a:rPr lang="en-US" altLang="en-US" sz="4400" b="1" i="1" kern="1200" smtClean="0">
                        <a:latin typeface="Cambria Math"/>
                        <a:ea typeface="Cambria Math"/>
                        <a:cs typeface="Tahoma" panose="020B0604030504040204" pitchFamily="34" charset="0"/>
                      </a:rPr>
                      <m:t>𝒎</m:t>
                    </m:r>
                    <m:r>
                      <a:rPr lang="en-US" altLang="en-US" sz="4400" b="1" i="1" kern="1200" smtClean="0">
                        <a:latin typeface="Cambria Math"/>
                        <a:ea typeface="Cambria Math"/>
                        <a:cs typeface="Tahoma" panose="020B0604030504040204" pitchFamily="34" charset="0"/>
                      </a:rPr>
                      <m:t>∈</m:t>
                    </m:r>
                    <m:r>
                      <a:rPr lang="en-US" altLang="en-US" sz="4400" b="1" i="1" kern="1200" smtClean="0">
                        <a:latin typeface="Cambria Math"/>
                        <a:ea typeface="Cambria Math"/>
                        <a:cs typeface="Tahoma" panose="020B0604030504040204" pitchFamily="34" charset="0"/>
                      </a:rPr>
                      <m:t>𝑹</m:t>
                    </m:r>
                  </m:oMath>
                </a14:m>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luôn</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tồn</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tại</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duy</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nhất</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1" kern="1200">
                        <a:latin typeface="Cambria Math"/>
                        <a:ea typeface="Cambria Math"/>
                        <a:cs typeface="Tahoma" panose="020B0604030504040204" pitchFamily="34" charset="0"/>
                      </a:rPr>
                      <m:t>𝜶</m:t>
                    </m:r>
                    <m:r>
                      <a:rPr lang="en-US" altLang="en-US" sz="4400" b="1" i="1" kern="1200">
                        <a:latin typeface="Cambria Math"/>
                        <a:ea typeface="Cambria Math"/>
                        <a:cs typeface="Tahoma" panose="020B0604030504040204" pitchFamily="34" charset="0"/>
                      </a:rPr>
                      <m:t>∈</m:t>
                    </m:r>
                    <m:d>
                      <m:dPr>
                        <m:ctrlPr>
                          <a:rPr lang="en-US" altLang="en-US" sz="4400" b="1" i="1" kern="1200" smtClean="0">
                            <a:latin typeface="Cambria Math" panose="02040503050406030204" pitchFamily="18" charset="0"/>
                            <a:ea typeface="Cambria Math"/>
                            <a:cs typeface="Tahoma" panose="020B0604030504040204" pitchFamily="34" charset="0"/>
                          </a:rPr>
                        </m:ctrlPr>
                      </m:dPr>
                      <m:e>
                        <m:r>
                          <a:rPr lang="en-US" altLang="en-US" sz="4400" b="1" i="1" kern="1200" smtClean="0">
                            <a:latin typeface="Cambria Math"/>
                            <a:ea typeface="Cambria Math"/>
                            <a:cs typeface="Tahoma" panose="020B0604030504040204" pitchFamily="34" charset="0"/>
                          </a:rPr>
                          <m:t>𝟎</m:t>
                        </m:r>
                        <m:r>
                          <a:rPr lang="en-US" altLang="en-US" sz="4400" b="1" i="1" kern="1200" smtClean="0">
                            <a:latin typeface="Cambria Math"/>
                            <a:ea typeface="Cambria Math"/>
                            <a:cs typeface="Tahoma" panose="020B0604030504040204" pitchFamily="34" charset="0"/>
                          </a:rPr>
                          <m:t>;</m:t>
                        </m:r>
                        <m:r>
                          <a:rPr lang="el-GR" altLang="en-US" sz="4400" b="1" i="1" kern="1200" smtClean="0">
                            <a:latin typeface="Cambria Math"/>
                            <a:ea typeface="Cambria Math"/>
                            <a:cs typeface="Tahoma" panose="020B0604030504040204" pitchFamily="34" charset="0"/>
                          </a:rPr>
                          <m:t>𝛑</m:t>
                        </m:r>
                      </m:e>
                    </m:d>
                    <m:r>
                      <a:rPr lang="en-US" altLang="en-US" sz="4400" b="1" i="1" kern="1200" smtClean="0">
                        <a:latin typeface="Cambria Math"/>
                        <a:ea typeface="Cambria Math"/>
                        <a:cs typeface="Tahoma" panose="020B0604030504040204" pitchFamily="34" charset="0"/>
                      </a:rPr>
                      <m:t> </m:t>
                    </m:r>
                  </m:oMath>
                </a14:m>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thõa</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mãn</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endParaRPr kumimoji="0" lang="en-US" altLang="en-US" sz="4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Text Box 16"/>
              <p:cNvSpPr txBox="1">
                <a:spLocks noRot="1" noChangeAspect="1" noMove="1" noResize="1" noEditPoints="1" noAdjustHandles="1" noChangeArrowheads="1" noChangeShapeType="1" noTextEdit="1"/>
              </p:cNvSpPr>
              <p:nvPr/>
            </p:nvSpPr>
            <p:spPr bwMode="auto">
              <a:xfrm>
                <a:off x="4825590" y="4394989"/>
                <a:ext cx="15485897" cy="769441"/>
              </a:xfrm>
              <a:prstGeom prst="rect">
                <a:avLst/>
              </a:prstGeom>
              <a:blipFill rotWithShape="1">
                <a:blip r:embed="rId6"/>
                <a:stretch>
                  <a:fillRect t="-16667" b="-365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8868879" y="4350886"/>
                <a:ext cx="3578800" cy="83099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smtClean="0">
                          <a:solidFill>
                            <a:schemeClr val="tx1"/>
                          </a:solidFill>
                          <a:latin typeface="Cambria Math"/>
                          <a:ea typeface="Cambria Math"/>
                          <a:cs typeface="Tahoma" panose="020B0604030504040204" pitchFamily="34" charset="0"/>
                          <a:sym typeface="Calibri"/>
                        </a:rPr>
                        <m:t>𝜶</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𝒎</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oMath>
                  </m:oMathPara>
                </a14:m>
                <a:endParaRPr lang="en-US" dirty="0">
                  <a:solidFill>
                    <a:schemeClr val="tx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8868879" y="4350886"/>
                <a:ext cx="3578800" cy="83099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189807" y="5887882"/>
                <a:ext cx="3854517"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0" dirty="0" smtClean="0">
                          <a:latin typeface="Cambria Math"/>
                          <a:ea typeface="Tahoma" panose="020B0604030504040204" pitchFamily="34" charset="0"/>
                          <a:cs typeface="Tahoma" panose="020B0604030504040204" pitchFamily="34" charset="0"/>
                          <a:sym typeface="Calibri"/>
                        </a:rPr>
                        <m:t>𝐜𝐨𝐭</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𝐜𝐨𝐭</m:t>
                      </m:r>
                      <m:r>
                        <a:rPr lang="vi-VN" sz="4800" b="1" i="1" dirty="0">
                          <a:latin typeface="Cambria Math"/>
                          <a:ea typeface="Cambria Math"/>
                          <a:cs typeface="Tahoma" panose="020B0604030504040204" pitchFamily="34" charset="0"/>
                          <a:sym typeface="Calibri"/>
                        </a:rPr>
                        <m:t>𝜶</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189807" y="5887882"/>
                <a:ext cx="3854517" cy="83099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5044324" y="5917851"/>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28" name="Rectangle 27"/>
              <p:cNvSpPr>
                <a:spLocks noRot="1" noChangeAspect="1" noMove="1" noResize="1" noEditPoints="1" noAdjustHandles="1" noChangeArrowheads="1" noChangeShapeType="1" noTextEdit="1"/>
              </p:cNvSpPr>
              <p:nvPr/>
            </p:nvSpPr>
            <p:spPr>
              <a:xfrm>
                <a:off x="15044324" y="5917851"/>
                <a:ext cx="993413" cy="104772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6099476" y="5949438"/>
                <a:ext cx="6348203" cy="769441"/>
              </a:xfrm>
              <a:prstGeom prst="rect">
                <a:avLst/>
              </a:prstGeom>
              <a:noFill/>
            </p:spPr>
            <p:txBody>
              <a:bodyPr wrap="square" rtlCol="0">
                <a:spAutoFit/>
              </a:bodyPr>
              <a:lstStyle/>
              <a:p>
                <a14:m>
                  <m:oMath xmlns:m="http://schemas.openxmlformats.org/officeDocument/2006/math">
                    <m:r>
                      <a:rPr lang="en-US" sz="4400" b="1" i="1" smtClean="0">
                        <a:latin typeface="Cambria Math"/>
                      </a:rPr>
                      <m:t>𝒙</m:t>
                    </m:r>
                    <m:r>
                      <a:rPr lang="en-US" sz="4400" b="1" i="1" smtClean="0">
                        <a:latin typeface="Cambria Math"/>
                      </a:rPr>
                      <m:t>=</m:t>
                    </m:r>
                    <m:r>
                      <a:rPr lang="el-GR" sz="4400" b="1" i="1">
                        <a:latin typeface="Cambria Math"/>
                        <a:ea typeface="Cambria Math"/>
                      </a:rPr>
                      <m:t>𝜶</m:t>
                    </m:r>
                    <m:r>
                      <a:rPr lang="en-US" sz="4400" b="1" i="1">
                        <a:latin typeface="Cambria Math"/>
                      </a:rPr>
                      <m:t>+</m:t>
                    </m:r>
                    <m:r>
                      <a:rPr lang="en-US" sz="4400" b="1" i="1">
                        <a:latin typeface="Cambria Math"/>
                      </a:rPr>
                      <m:t>𝒌</m:t>
                    </m:r>
                    <m:r>
                      <a:rPr lang="en-US" sz="4400" b="1" i="1">
                        <a:latin typeface="Cambria Math"/>
                        <a:ea typeface="Cambria Math"/>
                      </a:rPr>
                      <m:t>𝝅</m:t>
                    </m:r>
                  </m:oMath>
                </a14:m>
                <a:r>
                  <a:rPr lang="en-US" sz="4400" b="1" dirty="0"/>
                  <a:t>, </a:t>
                </a:r>
                <a14:m>
                  <m:oMath xmlns:m="http://schemas.openxmlformats.org/officeDocument/2006/math">
                    <m:r>
                      <a:rPr lang="en-US" sz="4400" b="1" i="0" dirty="0" smtClean="0">
                        <a:latin typeface="Cambria Math"/>
                      </a:rPr>
                      <m:t>(</m:t>
                    </m:r>
                    <m:r>
                      <a:rPr lang="en-US" sz="4400" b="1" i="1" dirty="0" smtClean="0">
                        <a:latin typeface="Cambria Math"/>
                      </a:rPr>
                      <m:t>𝒌</m:t>
                    </m:r>
                    <m:r>
                      <a:rPr lang="en-US" sz="4400" b="1" i="1" dirty="0" smtClean="0">
                        <a:latin typeface="Cambria Math"/>
                        <a:ea typeface="Cambria Math"/>
                      </a:rPr>
                      <m:t>∈</m:t>
                    </m:r>
                    <m:r>
                      <a:rPr lang="en-US" sz="4400" b="1" i="1" dirty="0" smtClean="0">
                        <a:latin typeface="Cambria Math"/>
                        <a:ea typeface="Cambria Math"/>
                      </a:rPr>
                      <m:t>𝒁</m:t>
                    </m:r>
                    <m:r>
                      <a:rPr lang="en-US" sz="4400" b="1" i="1" dirty="0" smtClean="0">
                        <a:latin typeface="Cambria Math"/>
                        <a:ea typeface="Cambria Math"/>
                      </a:rPr>
                      <m:t>).</m:t>
                    </m:r>
                  </m:oMath>
                </a14:m>
                <a:endParaRPr lang="en-US" sz="44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16099476" y="5949438"/>
                <a:ext cx="6348203" cy="769441"/>
              </a:xfrm>
              <a:prstGeom prst="rect">
                <a:avLst/>
              </a:prstGeom>
              <a:blipFill rotWithShape="1">
                <a:blip r:embed="rId10"/>
                <a:stretch>
                  <a:fillRect t="-16667" b="-36508"/>
                </a:stretch>
              </a:blipFill>
            </p:spPr>
            <p:txBody>
              <a:bodyPr/>
              <a:lstStyle/>
              <a:p>
                <a:r>
                  <a:rPr lang="en-US">
                    <a:noFill/>
                  </a:rPr>
                  <a:t> </a:t>
                </a:r>
              </a:p>
            </p:txBody>
          </p:sp>
        </mc:Fallback>
      </mc:AlternateContent>
      <p:grpSp>
        <p:nvGrpSpPr>
          <p:cNvPr id="16" name="Google Shape;209;p31"/>
          <p:cNvGrpSpPr/>
          <p:nvPr/>
        </p:nvGrpSpPr>
        <p:grpSpPr>
          <a:xfrm>
            <a:off x="0" y="753074"/>
            <a:ext cx="11424102" cy="1277449"/>
            <a:chOff x="10444842" y="2554465"/>
            <a:chExt cx="12033290" cy="1304531"/>
          </a:xfrm>
        </p:grpSpPr>
        <mc:AlternateContent xmlns:mc="http://schemas.openxmlformats.org/markup-compatibility/2006" xmlns:a14="http://schemas.microsoft.com/office/drawing/2010/main">
          <mc:Choice Requires="a14">
            <p:sp>
              <p:nvSpPr>
                <p:cNvPr id="17" name="Google Shape;210;p3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r>
                    <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PHƯƠNG TRÌNH </a:t>
                  </a:r>
                  <a14:m>
                    <m:oMath xmlns:m="http://schemas.openxmlformats.org/officeDocument/2006/math">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 </m:t>
                      </m:r>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𝐜𝐨𝐭</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𝒙</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 = </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𝒎</m:t>
                      </m:r>
                    </m:oMath>
                  </a14:m>
                  <a:endPar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17" name="Google Shape;210;p31"/>
                <p:cNvSpPr>
                  <a:spLocks noRot="1" noChangeAspect="1" noMove="1" noResize="1" noEditPoints="1" noAdjustHandles="1" noChangeArrowheads="1" noChangeShapeType="1" noTextEdit="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blipFill rotWithShape="1">
                  <a:blip r:embed="rId11"/>
                  <a:stretch>
                    <a:fillRect b="-2941"/>
                  </a:stretch>
                </a:blipFill>
                <a:ln>
                  <a:noFill/>
                </a:ln>
              </p:spPr>
              <p:txBody>
                <a:bodyPr/>
                <a:lstStyle/>
                <a:p>
                  <a:r>
                    <a:rPr lang="en-US">
                      <a:noFill/>
                    </a:rPr>
                    <a:t> </a:t>
                  </a:r>
                </a:p>
              </p:txBody>
            </p:sp>
          </mc:Fallback>
        </mc:AlternateContent>
        <p:sp>
          <p:nvSpPr>
            <p:cNvPr id="18" name="Google Shape;211;p31"/>
            <p:cNvSpPr/>
            <p:nvPr/>
          </p:nvSpPr>
          <p:spPr>
            <a:xfrm>
              <a:off x="10444842" y="2554465"/>
              <a:ext cx="1295399" cy="1304530"/>
            </a:xfrm>
            <a:prstGeom prst="ellipse">
              <a:avLst/>
            </a:prstGeom>
            <a:solidFill>
              <a:schemeClr val="accent5">
                <a:lumMod val="40000"/>
                <a:lumOff val="60000"/>
              </a:schemeClr>
            </a:solidFill>
            <a:ln>
              <a:noFill/>
            </a:ln>
          </p:spPr>
          <p:txBody>
            <a:bodyPr spcFirstLastPara="1" wrap="square" lIns="91425" tIns="45700" rIns="91425" bIns="45700" anchor="ctr" anchorCtr="0">
              <a:noAutofit/>
            </a:bodyPr>
            <a:lstStyle/>
            <a:p>
              <a:pPr lvl="0" algn="ctr">
                <a:defRPr/>
              </a:pPr>
              <a:r>
                <a:rPr lang="en-US" sz="4800" b="1" dirty="0">
                  <a:solidFill>
                    <a:srgbClr val="4436FA"/>
                  </a:solidFill>
                  <a:latin typeface="Calibri"/>
                  <a:ea typeface="Calibri"/>
                  <a:cs typeface="Calibri"/>
                  <a:sym typeface="Calibri"/>
                </a:rPr>
                <a:t>❺</a:t>
              </a:r>
            </a:p>
          </p:txBody>
        </p:sp>
      </p:grpSp>
      <p:sp>
        <p:nvSpPr>
          <p:cNvPr id="20" name="Rectangle 19"/>
          <p:cNvSpPr/>
          <p:nvPr/>
        </p:nvSpPr>
        <p:spPr>
          <a:xfrm>
            <a:off x="1509889" y="7435953"/>
            <a:ext cx="3388395" cy="769441"/>
          </a:xfrm>
          <a:prstGeom prst="rect">
            <a:avLst/>
          </a:prstGeom>
        </p:spPr>
        <p:txBody>
          <a:bodyPr wrap="square">
            <a:spAutoFit/>
          </a:bodyPr>
          <a:lstStyle/>
          <a:p>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33CC"/>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ý :</a:t>
            </a:r>
          </a:p>
        </p:txBody>
      </p:sp>
      <mc:AlternateContent xmlns:mc="http://schemas.openxmlformats.org/markup-compatibility/2006" xmlns:a14="http://schemas.microsoft.com/office/drawing/2010/main">
        <mc:Choice Requires="a14">
          <p:sp>
            <p:nvSpPr>
              <p:cNvPr id="21" name="Rectangle 5"/>
              <p:cNvSpPr>
                <a:spLocks noChangeArrowheads="1"/>
              </p:cNvSpPr>
              <p:nvPr/>
            </p:nvSpPr>
            <p:spPr bwMode="auto">
              <a:xfrm>
                <a:off x="4449616" y="7435953"/>
                <a:ext cx="13372698" cy="896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217709" tIns="108855" rIns="217709" bIns="10885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400" b="1" dirty="0">
                    <a:latin typeface="Tahoma" panose="020B0604030504040204" pitchFamily="34" charset="0"/>
                    <a:ea typeface="Tahoma" panose="020B0604030504040204" pitchFamily="34" charset="0"/>
                    <a:cs typeface="Tahoma" panose="020B0604030504040204" pitchFamily="34" charset="0"/>
                  </a:rPr>
                  <a:t>a) </a:t>
                </a:r>
                <a:r>
                  <a:rPr lang="en-US" altLang="en-US" sz="4400" b="1" dirty="0" err="1">
                    <a:latin typeface="Tahoma" panose="020B0604030504040204" pitchFamily="34" charset="0"/>
                    <a:ea typeface="Tahoma" panose="020B0604030504040204" pitchFamily="34" charset="0"/>
                    <a:cs typeface="Tahoma" panose="020B0604030504040204" pitchFamily="34" charset="0"/>
                  </a:rPr>
                  <a:t>Nếu</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số</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đo</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của</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góc</a:t>
                </a:r>
                <a:r>
                  <a:rPr lang="en-US" alt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1" smtClean="0">
                        <a:latin typeface="Cambria Math"/>
                        <a:ea typeface="Cambria Math"/>
                        <a:cs typeface="Tahoma" panose="020B0604030504040204" pitchFamily="34" charset="0"/>
                      </a:rPr>
                      <m:t>𝜶</m:t>
                    </m:r>
                  </m:oMath>
                </a14:m>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đo</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bằng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đơn</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vị</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độ</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thì</a:t>
                </a:r>
                <a:r>
                  <a:rPr lang="en-US" alt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1" name="Rectangle 5"/>
              <p:cNvSpPr>
                <a:spLocks noRot="1" noChangeAspect="1" noMove="1" noResize="1" noEditPoints="1" noAdjustHandles="1" noChangeArrowheads="1" noChangeShapeType="1" noTextEdit="1"/>
              </p:cNvSpPr>
              <p:nvPr/>
            </p:nvSpPr>
            <p:spPr bwMode="auto">
              <a:xfrm>
                <a:off x="4449616" y="7435953"/>
                <a:ext cx="13372698" cy="896945"/>
              </a:xfrm>
              <a:prstGeom prst="rect">
                <a:avLst/>
              </a:prstGeom>
              <a:blipFill rotWithShape="1">
                <a:blip r:embed="rId12"/>
                <a:stretch>
                  <a:fillRect l="-912" t="-7483" b="-238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319098" y="8709500"/>
                <a:ext cx="4421852" cy="847733"/>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0" dirty="0" smtClean="0">
                          <a:latin typeface="Cambria Math"/>
                          <a:ea typeface="Tahoma" panose="020B0604030504040204" pitchFamily="34" charset="0"/>
                          <a:cs typeface="Tahoma" panose="020B0604030504040204" pitchFamily="34" charset="0"/>
                          <a:sym typeface="Calibri"/>
                        </a:rPr>
                        <m:t>𝐜𝐨𝐭</m:t>
                      </m:r>
                      <m:r>
                        <a:rPr lang="en-US" sz="4800" b="1" i="0" dirty="0" smtClean="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𝐜𝐨𝐭</m:t>
                      </m:r>
                      <m:r>
                        <a:rPr lang="en-US" sz="4800" b="1" i="0" dirty="0" smtClean="0">
                          <a:latin typeface="Cambria Math"/>
                          <a:ea typeface="Tahoma" panose="020B0604030504040204" pitchFamily="34" charset="0"/>
                          <a:cs typeface="Tahoma" panose="020B0604030504040204" pitchFamily="34" charset="0"/>
                          <a:sym typeface="Calibri"/>
                        </a:rPr>
                        <m:t> </m:t>
                      </m:r>
                      <m:sSup>
                        <m:sSupPr>
                          <m:ctrlPr>
                            <a:rPr lang="vi-VN"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sSupPr>
                        <m:e>
                          <m:r>
                            <a:rPr lang="vi-VN" sz="4800" b="1" i="1" dirty="0" smtClean="0">
                              <a:latin typeface="Cambria Math"/>
                              <a:ea typeface="Cambria Math"/>
                              <a:cs typeface="Tahoma" panose="020B0604030504040204" pitchFamily="34" charset="0"/>
                              <a:sym typeface="Calibri"/>
                            </a:rPr>
                            <m:t>𝜶</m:t>
                          </m:r>
                        </m:e>
                        <m:sup>
                          <m:r>
                            <a:rPr lang="en-US" sz="4800" b="1" i="1" dirty="0" smtClean="0">
                              <a:latin typeface="Cambria Math"/>
                              <a:ea typeface="Tahoma" panose="020B0604030504040204" pitchFamily="34" charset="0"/>
                              <a:cs typeface="Tahoma" panose="020B0604030504040204" pitchFamily="34" charset="0"/>
                              <a:sym typeface="Calibri"/>
                            </a:rPr>
                            <m:t>𝟎</m:t>
                          </m:r>
                        </m:sup>
                      </m:sSup>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5319098" y="8709500"/>
                <a:ext cx="4421852" cy="84773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526409" y="8758913"/>
                <a:ext cx="925831" cy="9681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4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400" dirty="0"/>
              </a:p>
            </p:txBody>
          </p:sp>
        </mc:Choice>
        <mc:Fallback xmlns="">
          <p:sp>
            <p:nvSpPr>
              <p:cNvPr id="23" name="Rectangle 22"/>
              <p:cNvSpPr>
                <a:spLocks noRot="1" noChangeAspect="1" noMove="1" noResize="1" noEditPoints="1" noAdjustHandles="1" noChangeArrowheads="1" noChangeShapeType="1" noTextEdit="1"/>
              </p:cNvSpPr>
              <p:nvPr/>
            </p:nvSpPr>
            <p:spPr>
              <a:xfrm>
                <a:off x="9526409" y="8758913"/>
                <a:ext cx="925831" cy="96815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0769521" y="8709500"/>
                <a:ext cx="7428202" cy="847733"/>
              </a:xfrm>
              <a:prstGeom prst="rect">
                <a:avLst/>
              </a:prstGeom>
              <a:noFill/>
            </p:spPr>
            <p:txBody>
              <a:bodyPr wrap="square" rtlCol="0">
                <a:spAutoFit/>
              </a:bodyPr>
              <a:lstStyle/>
              <a:p>
                <a14:m>
                  <m:oMath xmlns:m="http://schemas.openxmlformats.org/officeDocument/2006/math">
                    <m:r>
                      <a:rPr lang="en-US" sz="4800" b="1" i="1" smtClean="0">
                        <a:latin typeface="Cambria Math"/>
                      </a:rPr>
                      <m:t>𝒙</m:t>
                    </m:r>
                    <m:r>
                      <a:rPr lang="en-US" sz="4800" b="1" i="1" smtClean="0">
                        <a:latin typeface="Cambria Math"/>
                      </a:rPr>
                      <m:t>=</m:t>
                    </m:r>
                    <m:sSup>
                      <m:sSupPr>
                        <m:ctrlPr>
                          <a:rPr lang="vi-VN" sz="4800" b="1" i="1" dirty="0">
                            <a:latin typeface="Cambria Math" panose="02040503050406030204" pitchFamily="18" charset="0"/>
                            <a:ea typeface="Tahoma" panose="020B0604030504040204" pitchFamily="34" charset="0"/>
                            <a:cs typeface="Tahoma" panose="020B0604030504040204" pitchFamily="34" charset="0"/>
                            <a:sym typeface="Calibri"/>
                          </a:rPr>
                        </m:ctrlPr>
                      </m:sSupPr>
                      <m:e>
                        <m:r>
                          <a:rPr lang="vi-VN" sz="4800" b="1" i="1" dirty="0">
                            <a:latin typeface="Cambria Math"/>
                            <a:ea typeface="Cambria Math"/>
                            <a:cs typeface="Tahoma" panose="020B0604030504040204" pitchFamily="34" charset="0"/>
                            <a:sym typeface="Calibri"/>
                          </a:rPr>
                          <m:t>𝜶</m:t>
                        </m:r>
                      </m:e>
                      <m:sup>
                        <m:r>
                          <a:rPr lang="en-US" sz="4800" b="1" i="1" dirty="0">
                            <a:latin typeface="Cambria Math"/>
                            <a:ea typeface="Tahoma" panose="020B0604030504040204" pitchFamily="34" charset="0"/>
                            <a:cs typeface="Tahoma" panose="020B0604030504040204" pitchFamily="34" charset="0"/>
                            <a:sym typeface="Calibri"/>
                          </a:rPr>
                          <m:t>𝟎</m:t>
                        </m:r>
                      </m:sup>
                    </m:sSup>
                    <m:r>
                      <a:rPr lang="en-US" sz="4800" b="1" i="1">
                        <a:latin typeface="Cambria Math"/>
                      </a:rPr>
                      <m:t>+</m:t>
                    </m:r>
                    <m:r>
                      <a:rPr lang="en-US" sz="4800" b="1" i="1">
                        <a:latin typeface="Cambria Math"/>
                      </a:rPr>
                      <m:t>𝒌</m:t>
                    </m:r>
                    <m:r>
                      <a:rPr lang="en-US" sz="4800" b="1" i="1">
                        <a:latin typeface="Cambria Math"/>
                      </a:rPr>
                      <m:t>.</m:t>
                    </m:r>
                    <m:sSup>
                      <m:sSupPr>
                        <m:ctrlPr>
                          <a:rPr lang="vi-VN" sz="4800" b="1" i="1" dirty="0">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latin typeface="Cambria Math"/>
                            <a:ea typeface="Tahoma" panose="020B0604030504040204" pitchFamily="34" charset="0"/>
                            <a:cs typeface="Tahoma" panose="020B0604030504040204" pitchFamily="34" charset="0"/>
                            <a:sym typeface="Calibri"/>
                          </a:rPr>
                          <m:t>𝟏𝟖</m:t>
                        </m:r>
                        <m:r>
                          <a:rPr lang="en-US" sz="4800" b="1" i="1" dirty="0">
                            <a:latin typeface="Cambria Math"/>
                            <a:ea typeface="Cambria Math"/>
                            <a:cs typeface="Tahoma" panose="020B0604030504040204" pitchFamily="34" charset="0"/>
                            <a:sym typeface="Calibri"/>
                          </a:rPr>
                          <m:t>𝟎</m:t>
                        </m:r>
                      </m:e>
                      <m:sup>
                        <m:r>
                          <a:rPr lang="en-US" sz="4800" b="1" i="1" dirty="0">
                            <a:latin typeface="Cambria Math"/>
                            <a:ea typeface="Tahoma" panose="020B0604030504040204" pitchFamily="34" charset="0"/>
                            <a:cs typeface="Tahoma" panose="020B0604030504040204" pitchFamily="34" charset="0"/>
                            <a:sym typeface="Calibri"/>
                          </a:rPr>
                          <m:t>𝟎</m:t>
                        </m:r>
                      </m:sup>
                    </m:sSup>
                  </m:oMath>
                </a14:m>
                <a:r>
                  <a:rPr lang="en-US" sz="4800" b="1" dirty="0"/>
                  <a:t>, </a:t>
                </a:r>
                <a14:m>
                  <m:oMath xmlns:m="http://schemas.openxmlformats.org/officeDocument/2006/math">
                    <m:r>
                      <a:rPr lang="en-US" sz="4800" b="1" i="1">
                        <a:latin typeface="Cambria Math"/>
                      </a:rPr>
                      <m:t>(</m:t>
                    </m:r>
                    <m:r>
                      <a:rPr lang="en-US" sz="4800" b="1" i="1">
                        <a:latin typeface="Cambria Math"/>
                      </a:rPr>
                      <m:t>𝒌</m:t>
                    </m:r>
                    <m:r>
                      <a:rPr lang="en-US" sz="4800" b="1" i="1">
                        <a:latin typeface="Cambria Math"/>
                        <a:ea typeface="Cambria Math"/>
                      </a:rPr>
                      <m:t>∈</m:t>
                    </m:r>
                    <m:r>
                      <a:rPr lang="en-US" sz="4800" b="1" i="1">
                        <a:latin typeface="Cambria Math"/>
                        <a:ea typeface="Cambria Math"/>
                      </a:rPr>
                      <m:t>𝒁</m:t>
                    </m:r>
                    <m:r>
                      <a:rPr lang="en-US" sz="4800" b="1" i="1">
                        <a:latin typeface="Cambria Math"/>
                        <a:ea typeface="Cambria Math"/>
                      </a:rPr>
                      <m:t>)</m:t>
                    </m:r>
                  </m:oMath>
                </a14:m>
                <a:endParaRPr lang="en-US" sz="48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10769521" y="8709500"/>
                <a:ext cx="7428202" cy="847733"/>
              </a:xfrm>
              <a:prstGeom prst="rect">
                <a:avLst/>
              </a:prstGeom>
              <a:blipFill rotWithShape="1">
                <a:blip r:embed="rId15"/>
                <a:stretch>
                  <a:fillRect t="-15108" b="-36691"/>
                </a:stretch>
              </a:blipFill>
            </p:spPr>
            <p:txBody>
              <a:bodyPr/>
              <a:lstStyle/>
              <a:p>
                <a:r>
                  <a:rPr lang="en-US">
                    <a:noFill/>
                  </a:rPr>
                  <a:t> </a:t>
                </a:r>
              </a:p>
            </p:txBody>
          </p:sp>
        </mc:Fallback>
      </mc:AlternateContent>
      <p:sp>
        <p:nvSpPr>
          <p:cNvPr id="32" name="Rectangle 31"/>
          <p:cNvSpPr/>
          <p:nvPr/>
        </p:nvSpPr>
        <p:spPr>
          <a:xfrm>
            <a:off x="1156826" y="10032424"/>
            <a:ext cx="8763938" cy="769441"/>
          </a:xfrm>
          <a:prstGeom prst="rect">
            <a:avLst/>
          </a:prstGeom>
        </p:spPr>
        <p:txBody>
          <a:bodyPr wrap="none">
            <a:spAutoFit/>
          </a:bodyPr>
          <a:lstStyle/>
          <a:p>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b)	Một số trường hợp đặc biệt</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10247536" y="9998411"/>
                <a:ext cx="3729482"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vi-VN" sz="4800" b="1" i="1" dirty="0" smtClean="0">
                          <a:latin typeface="Cambria Math"/>
                          <a:ea typeface="Cambria Math"/>
                          <a:cs typeface="Tahoma" panose="020B0604030504040204" pitchFamily="34" charset="0"/>
                          <a:sym typeface="Calibri"/>
                        </a:rPr>
                        <m:t>⦁</m:t>
                      </m:r>
                      <m:r>
                        <a:rPr lang="en-US" sz="4800" b="1" i="0" dirty="0" smtClean="0">
                          <a:latin typeface="Cambria Math"/>
                          <a:ea typeface="Cambria Math"/>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𝐜𝐨𝐭</m:t>
                      </m:r>
                      <m:r>
                        <a:rPr lang="en-US" sz="4800" b="1" i="0" dirty="0" smtClean="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𝟎</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10247536" y="9998411"/>
                <a:ext cx="3729482" cy="830997"/>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14256840" y="10032424"/>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38" name="Rectangle 37"/>
              <p:cNvSpPr>
                <a:spLocks noRot="1" noChangeAspect="1" noMove="1" noResize="1" noEditPoints="1" noAdjustHandles="1" noChangeArrowheads="1" noChangeShapeType="1" noTextEdit="1"/>
              </p:cNvSpPr>
              <p:nvPr/>
            </p:nvSpPr>
            <p:spPr>
              <a:xfrm>
                <a:off x="14256840" y="10032424"/>
                <a:ext cx="993413" cy="1047723"/>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4771938" y="9827304"/>
                <a:ext cx="3990544" cy="12528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rPr>
                        <m:t>=</m:t>
                      </m:r>
                      <m:f>
                        <m:fPr>
                          <m:ctrlPr>
                            <a:rPr lang="el-GR" sz="4400" b="1" i="1" smtClean="0">
                              <a:latin typeface="Cambria Math" panose="02040503050406030204" pitchFamily="18" charset="0"/>
                            </a:rPr>
                          </m:ctrlPr>
                        </m:fPr>
                        <m:num>
                          <m:r>
                            <a:rPr lang="el-GR" sz="4400" b="1" i="1" smtClean="0">
                              <a:latin typeface="Cambria Math"/>
                            </a:rPr>
                            <m:t>𝝅</m:t>
                          </m:r>
                        </m:num>
                        <m:den>
                          <m:r>
                            <a:rPr lang="el-GR" sz="4400" b="1" i="1" smtClean="0">
                              <a:latin typeface="Cambria Math"/>
                            </a:rPr>
                            <m:t>𝟐</m:t>
                          </m:r>
                        </m:den>
                      </m:f>
                      <m:r>
                        <a:rPr lang="en-US" sz="4400" b="1" i="1" smtClean="0">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14771938" y="9827304"/>
                <a:ext cx="3990544" cy="1252843"/>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8197723" y="9934847"/>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18197723" y="9934847"/>
                <a:ext cx="2861187" cy="830997"/>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55763" y="11249529"/>
                <a:ext cx="3729482"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vi-VN" sz="4800" b="1" i="1" dirty="0" smtClean="0">
                          <a:latin typeface="Cambria Math"/>
                          <a:ea typeface="Cambria Math"/>
                          <a:cs typeface="Tahoma" panose="020B0604030504040204" pitchFamily="34" charset="0"/>
                          <a:sym typeface="Calibri"/>
                        </a:rPr>
                        <m:t>⦁</m:t>
                      </m:r>
                      <m:r>
                        <a:rPr lang="en-US" sz="4800" b="1" i="0" dirty="0" smtClean="0">
                          <a:latin typeface="Cambria Math"/>
                          <a:ea typeface="Cambria Math"/>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𝐜𝐨𝐭</m:t>
                      </m:r>
                      <m:r>
                        <a:rPr lang="en-US" sz="4800" b="1" i="0" dirty="0" smtClean="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𝟏</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10255763" y="11249529"/>
                <a:ext cx="3729482" cy="830997"/>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4256839" y="11327780"/>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42" name="Rectangle 41"/>
              <p:cNvSpPr>
                <a:spLocks noRot="1" noChangeAspect="1" noMove="1" noResize="1" noEditPoints="1" noAdjustHandles="1" noChangeArrowheads="1" noChangeShapeType="1" noTextEdit="1"/>
              </p:cNvSpPr>
              <p:nvPr/>
            </p:nvSpPr>
            <p:spPr>
              <a:xfrm>
                <a:off x="14256839" y="11327780"/>
                <a:ext cx="993413" cy="104772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5044324" y="11080147"/>
                <a:ext cx="3990544" cy="12528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rPr>
                        <m:t>=</m:t>
                      </m:r>
                      <m:f>
                        <m:fPr>
                          <m:ctrlPr>
                            <a:rPr lang="el-GR" sz="4400" b="1" i="1" smtClean="0">
                              <a:latin typeface="Cambria Math" panose="02040503050406030204" pitchFamily="18" charset="0"/>
                            </a:rPr>
                          </m:ctrlPr>
                        </m:fPr>
                        <m:num>
                          <m:r>
                            <a:rPr lang="el-GR" sz="4400" b="1" i="1" smtClean="0">
                              <a:latin typeface="Cambria Math"/>
                            </a:rPr>
                            <m:t>𝝅</m:t>
                          </m:r>
                        </m:num>
                        <m:den>
                          <m:r>
                            <a:rPr lang="en-US" sz="4400" b="1" i="1" smtClean="0">
                              <a:latin typeface="Cambria Math"/>
                            </a:rPr>
                            <m:t>𝟒</m:t>
                          </m:r>
                        </m:den>
                      </m:f>
                      <m:r>
                        <a:rPr lang="en-US" sz="4400" b="1" i="1" smtClean="0">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5044324" y="11080147"/>
                <a:ext cx="3990544" cy="125284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8391758" y="11217218"/>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18391758" y="11217218"/>
                <a:ext cx="2861187" cy="830997"/>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10263371" y="12516121"/>
                <a:ext cx="4189545"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vi-VN" sz="4800" b="1" i="1" dirty="0" smtClean="0">
                          <a:latin typeface="Cambria Math"/>
                          <a:ea typeface="Cambria Math"/>
                          <a:cs typeface="Tahoma" panose="020B0604030504040204" pitchFamily="34" charset="0"/>
                          <a:sym typeface="Calibri"/>
                        </a:rPr>
                        <m:t>⦁</m:t>
                      </m:r>
                      <m:r>
                        <a:rPr lang="en-US" sz="4800" b="1" i="0" dirty="0" smtClean="0">
                          <a:latin typeface="Cambria Math"/>
                          <a:ea typeface="Cambria Math"/>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𝐜𝐨𝐭</m:t>
                      </m:r>
                      <m:r>
                        <a:rPr lang="en-US" sz="4800" b="1" i="0" dirty="0" smtClean="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𝟏</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10263371" y="12516121"/>
                <a:ext cx="4189545" cy="830997"/>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14483622" y="12520578"/>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46" name="Rectangle 45"/>
              <p:cNvSpPr>
                <a:spLocks noRot="1" noChangeAspect="1" noMove="1" noResize="1" noEditPoints="1" noAdjustHandles="1" noChangeArrowheads="1" noChangeShapeType="1" noTextEdit="1"/>
              </p:cNvSpPr>
              <p:nvPr/>
            </p:nvSpPr>
            <p:spPr>
              <a:xfrm>
                <a:off x="14483622" y="12520578"/>
                <a:ext cx="993413" cy="1047723"/>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5395096" y="12418017"/>
                <a:ext cx="3990544" cy="12528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rPr>
                        <m:t>=−</m:t>
                      </m:r>
                      <m:f>
                        <m:fPr>
                          <m:ctrlPr>
                            <a:rPr lang="el-GR" sz="4400" b="1" i="1" smtClean="0">
                              <a:latin typeface="Cambria Math" panose="02040503050406030204" pitchFamily="18" charset="0"/>
                            </a:rPr>
                          </m:ctrlPr>
                        </m:fPr>
                        <m:num>
                          <m:r>
                            <a:rPr lang="el-GR" sz="4400" b="1" i="1" smtClean="0">
                              <a:latin typeface="Cambria Math"/>
                            </a:rPr>
                            <m:t>𝝅</m:t>
                          </m:r>
                        </m:num>
                        <m:den>
                          <m:r>
                            <a:rPr lang="en-US" sz="4400" b="1" i="1" smtClean="0">
                              <a:latin typeface="Cambria Math"/>
                            </a:rPr>
                            <m:t>𝟒</m:t>
                          </m:r>
                        </m:den>
                      </m:f>
                      <m:r>
                        <a:rPr lang="en-US" sz="4400" b="1" i="1" smtClean="0">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15395096" y="12418017"/>
                <a:ext cx="3990544" cy="1252843"/>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8868879" y="12487693"/>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18868879" y="12487693"/>
                <a:ext cx="2861187" cy="830997"/>
              </a:xfrm>
              <a:prstGeom prst="rect">
                <a:avLst/>
              </a:prstGeom>
              <a:blipFill rotWithShape="1">
                <a:blip r:embed="rId2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7622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left)">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left)">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31" grpId="0"/>
      <p:bldP spid="26" grpId="0"/>
      <p:bldP spid="3" grpId="0" animBg="1"/>
      <p:bldP spid="5" grpId="0"/>
      <p:bldP spid="28" grpId="0"/>
      <p:bldP spid="30" grpId="0"/>
      <p:bldP spid="20" grpId="0"/>
      <p:bldP spid="21" grpId="0"/>
      <p:bldP spid="22" grpId="0"/>
      <p:bldP spid="23" grpId="0"/>
      <p:bldP spid="24" grpId="0"/>
      <p:bldP spid="32" grpId="0"/>
      <p:bldP spid="37" grpId="0"/>
      <p:bldP spid="38" grpId="0"/>
      <p:bldP spid="39" grpId="0"/>
      <p:bldP spid="40" grpId="0"/>
      <p:bldP spid="41" grpId="0"/>
      <p:bldP spid="42" grpId="0"/>
      <p:bldP spid="43" grpId="0"/>
      <p:bldP spid="44" grpId="0"/>
      <p:bldP spid="45" grpId="0"/>
      <p:bldP spid="46"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2E9B706-DA42-60DB-D24E-C667B53BF406}"/>
              </a:ext>
            </a:extLst>
          </p:cNvPr>
          <p:cNvSpPr txBox="1">
            <a:spLocks/>
          </p:cNvSpPr>
          <p:nvPr/>
        </p:nvSpPr>
        <p:spPr>
          <a:xfrm>
            <a:off x="1068320" y="1589009"/>
            <a:ext cx="22820380" cy="22400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ClrTx/>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ClrTx/>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30" name="Freeform: Shape 29">
            <a:extLst>
              <a:ext uri="{FF2B5EF4-FFF2-40B4-BE49-F238E27FC236}">
                <a16:creationId xmlns:a16="http://schemas.microsoft.com/office/drawing/2014/main" id="{49137458-563A-4FB9-B2C2-BF24886BC4C3}"/>
              </a:ext>
            </a:extLst>
          </p:cNvPr>
          <p:cNvSpPr/>
          <p:nvPr/>
        </p:nvSpPr>
        <p:spPr>
          <a:xfrm rot="10800000">
            <a:off x="389925" y="722027"/>
            <a:ext cx="2946234" cy="76926"/>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 name="Group 1">
            <a:extLst>
              <a:ext uri="{FF2B5EF4-FFF2-40B4-BE49-F238E27FC236}">
                <a16:creationId xmlns:a16="http://schemas.microsoft.com/office/drawing/2014/main" id="{E8B9F242-4D9A-9817-BD57-5024D083C825}"/>
              </a:ext>
            </a:extLst>
          </p:cNvPr>
          <p:cNvGrpSpPr/>
          <p:nvPr/>
        </p:nvGrpSpPr>
        <p:grpSpPr>
          <a:xfrm>
            <a:off x="140518" y="1196406"/>
            <a:ext cx="4831531" cy="785206"/>
            <a:chOff x="-68736" y="-32876"/>
            <a:chExt cx="1766281" cy="281940"/>
          </a:xfrm>
        </p:grpSpPr>
        <p:grpSp>
          <p:nvGrpSpPr>
            <p:cNvPr id="3" name="Group 2">
              <a:extLst>
                <a:ext uri="{FF2B5EF4-FFF2-40B4-BE49-F238E27FC236}">
                  <a16:creationId xmlns:a16="http://schemas.microsoft.com/office/drawing/2014/main" id="{A59F82A2-726E-0697-EE4D-95E21B4CA0A5}"/>
                </a:ext>
              </a:extLst>
            </p:cNvPr>
            <p:cNvGrpSpPr/>
            <p:nvPr/>
          </p:nvGrpSpPr>
          <p:grpSpPr>
            <a:xfrm>
              <a:off x="-68736" y="-26132"/>
              <a:ext cx="1440991" cy="257209"/>
              <a:chOff x="-96708" y="-45434"/>
              <a:chExt cx="2027493" cy="318308"/>
            </a:xfrm>
          </p:grpSpPr>
          <p:sp>
            <p:nvSpPr>
              <p:cNvPr id="5" name="Arrow: Pentagon 4">
                <a:extLst>
                  <a:ext uri="{FF2B5EF4-FFF2-40B4-BE49-F238E27FC236}">
                    <a16:creationId xmlns:a16="http://schemas.microsoft.com/office/drawing/2014/main" id="{32FA055A-6184-F75C-5D1A-1080F7F37AC3}"/>
                  </a:ext>
                </a:extLst>
              </p:cNvPr>
              <p:cNvSpPr/>
              <p:nvPr/>
            </p:nvSpPr>
            <p:spPr>
              <a:xfrm>
                <a:off x="76317" y="-45434"/>
                <a:ext cx="1854468" cy="318308"/>
              </a:xfrm>
              <a:prstGeom prst="homePlate">
                <a:avLst/>
              </a:prstGeom>
              <a:solidFill>
                <a:srgbClr val="FCFFEF"/>
              </a:solidFill>
              <a:ln w="12700" cap="flat" cmpd="sng" algn="ctr">
                <a:solidFill>
                  <a:schemeClr val="accent1">
                    <a:lumMod val="40000"/>
                    <a:lumOff val="60000"/>
                  </a:schemeClr>
                </a:solidFill>
                <a:prstDash val="solid"/>
                <a:miter lim="800000"/>
              </a:ln>
              <a:effectLst/>
            </p:spPr>
            <p:txBody>
              <a:bodyPr rtlCol="0" anchor="ct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Calibri"/>
                    <a:ea typeface="Calibri" panose="020F0502020204030204" pitchFamily="34" charset="0"/>
                    <a:cs typeface="Times New Roman" panose="02020603050405020304" pitchFamily="18" charset="0"/>
                  </a:rPr>
                  <a:t> </a:t>
                </a:r>
                <a:endPar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 name="Arrow: Chevron 5">
                <a:extLst>
                  <a:ext uri="{FF2B5EF4-FFF2-40B4-BE49-F238E27FC236}">
                    <a16:creationId xmlns:a16="http://schemas.microsoft.com/office/drawing/2014/main" id="{6666080C-75BF-0B79-422C-5DA5F43724FD}"/>
                  </a:ext>
                </a:extLst>
              </p:cNvPr>
              <p:cNvSpPr/>
              <p:nvPr/>
            </p:nvSpPr>
            <p:spPr>
              <a:xfrm>
                <a:off x="-96708" y="-39604"/>
                <a:ext cx="162630" cy="296007"/>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sp>
            <p:nvSpPr>
              <p:cNvPr id="7" name="Arrow: Chevron 6">
                <a:extLst>
                  <a:ext uri="{FF2B5EF4-FFF2-40B4-BE49-F238E27FC236}">
                    <a16:creationId xmlns:a16="http://schemas.microsoft.com/office/drawing/2014/main" id="{3F7E702E-1A29-5914-8C6F-C3D644404F6A}"/>
                  </a:ext>
                </a:extLst>
              </p:cNvPr>
              <p:cNvSpPr/>
              <p:nvPr/>
            </p:nvSpPr>
            <p:spPr>
              <a:xfrm>
                <a:off x="-11995" y="-39669"/>
                <a:ext cx="176766" cy="296007"/>
              </a:xfrm>
              <a:prstGeom prst="chevron">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grpSp>
        <p:sp>
          <p:nvSpPr>
            <p:cNvPr id="4" name="TextBox 56">
              <a:extLst>
                <a:ext uri="{FF2B5EF4-FFF2-40B4-BE49-F238E27FC236}">
                  <a16:creationId xmlns:a16="http://schemas.microsoft.com/office/drawing/2014/main" id="{5BB0DE47-32E3-00AE-6007-882219112C21}"/>
                </a:ext>
              </a:extLst>
            </p:cNvPr>
            <p:cNvSpPr txBox="1"/>
            <p:nvPr/>
          </p:nvSpPr>
          <p:spPr>
            <a:xfrm>
              <a:off x="270444" y="-32876"/>
              <a:ext cx="1427101" cy="281940"/>
            </a:xfrm>
            <a:prstGeom prst="rect">
              <a:avLst/>
            </a:prstGeom>
            <a:noFill/>
          </p:spPr>
          <p:txBody>
            <a:bodyPr wrap="square">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8.        </a:t>
              </a:r>
              <a:endParaRPr kumimoji="0" lang="en-US" sz="48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a:extLst>
              <a:ext uri="{FF2B5EF4-FFF2-40B4-BE49-F238E27FC236}">
                <a16:creationId xmlns:a16="http://schemas.microsoft.com/office/drawing/2014/main" id="{5CB71A7F-CE3A-B209-A9A9-6872E199E25A}"/>
              </a:ext>
            </a:extLst>
          </p:cNvPr>
          <p:cNvSpPr txBox="1"/>
          <p:nvPr/>
        </p:nvSpPr>
        <p:spPr>
          <a:xfrm>
            <a:off x="1918774" y="2157956"/>
            <a:ext cx="8319526" cy="882678"/>
          </a:xfrm>
          <a:prstGeom prst="rect">
            <a:avLst/>
          </a:prstGeom>
          <a:noFill/>
        </p:spPr>
        <p:txBody>
          <a:bodyPr wrap="square">
            <a:spAutoFit/>
          </a:bodyPr>
          <a:lstStyle/>
          <a:p>
            <a:pPr>
              <a:lnSpc>
                <a:spcPct val="107000"/>
              </a:lnSpc>
              <a:spcAft>
                <a:spcPts val="800"/>
              </a:spcAft>
            </a:pP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FE71B115-AA17-9E03-C42D-7C6631C65862}"/>
              </a:ext>
            </a:extLst>
          </p:cNvPr>
          <p:cNvSpPr txBox="1"/>
          <p:nvPr/>
        </p:nvSpPr>
        <p:spPr>
          <a:xfrm>
            <a:off x="641573" y="4132150"/>
            <a:ext cx="23247128" cy="8026172"/>
          </a:xfrm>
          <a:prstGeom prst="rect">
            <a:avLst/>
          </a:prstGeom>
          <a:solidFill>
            <a:srgbClr val="70AD47">
              <a:lumMod val="20000"/>
              <a:lumOff val="80000"/>
            </a:srgbClr>
          </a:solidFill>
        </p:spPr>
        <p:txBody>
          <a:bodyPr wrap="square">
            <a:spAutoFit/>
          </a:bodyPr>
          <a:lstStyle/>
          <a:p>
            <a:pPr defTabSz="2177278">
              <a:lnSpc>
                <a:spcPct val="107000"/>
              </a:lnSpc>
              <a:spcAft>
                <a:spcPts val="800"/>
              </a:spcAft>
              <a:buClrTx/>
            </a:pPr>
            <a:endParaRPr lang="en-US" sz="4800" b="1" dirty="0">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4033616D-3ED1-F98A-4B25-845EF004B921}"/>
              </a:ext>
            </a:extLst>
          </p:cNvPr>
          <p:cNvGrpSpPr/>
          <p:nvPr/>
        </p:nvGrpSpPr>
        <p:grpSpPr>
          <a:xfrm>
            <a:off x="476902" y="4102461"/>
            <a:ext cx="3600000" cy="971773"/>
            <a:chOff x="1275608" y="6322796"/>
            <a:chExt cx="3572909" cy="894713"/>
          </a:xfrm>
        </p:grpSpPr>
        <p:sp>
          <p:nvSpPr>
            <p:cNvPr id="12" name="Freeform 20">
              <a:extLst>
                <a:ext uri="{FF2B5EF4-FFF2-40B4-BE49-F238E27FC236}">
                  <a16:creationId xmlns:a16="http://schemas.microsoft.com/office/drawing/2014/main" id="{35C6270A-BDA3-137D-3BB4-E539C3D3F6A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6AB5219D-E817-B3E8-9A33-B3B3346E66F7}"/>
                </a:ext>
              </a:extLst>
            </p:cNvPr>
            <p:cNvSpPr txBox="1"/>
            <p:nvPr/>
          </p:nvSpPr>
          <p:spPr>
            <a:xfrm>
              <a:off x="2310574" y="6452409"/>
              <a:ext cx="2471048" cy="76510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Lời Giải</a:t>
              </a:r>
              <a:endParaRPr kumimoji="0" lang="en-US" sz="4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AE7CC04E-0327-40BD-6EC5-0FD8FF6A7944}"/>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F4CD1A7B-AAAB-C862-3F18-62FAA56B998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8" name="Rectangle 17"/>
              <p:cNvSpPr/>
              <p:nvPr/>
            </p:nvSpPr>
            <p:spPr>
              <a:xfrm>
                <a:off x="9832084" y="1882656"/>
                <a:ext cx="9446689" cy="1433277"/>
              </a:xfrm>
              <a:prstGeom prst="rect">
                <a:avLst/>
              </a:prstGeom>
            </p:spPr>
            <p:txBody>
              <a:bodyPr wrap="none">
                <a:spAutoFit/>
              </a:bodyPr>
              <a:lstStyle/>
              <a:p>
                <a:pPr lvl="0">
                  <a:lnSpc>
                    <a:spcPct val="150000"/>
                  </a:lnSpc>
                  <a:spcAft>
                    <a:spcPts val="800"/>
                  </a:spcAft>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ad>
                        <m:radPr>
                          <m:degHide m:val="on"/>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e>
                      </m:rad>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𝐛</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𝟓</m:t>
                      </m:r>
                      <m:r>
                        <a:rPr lang="en-US" sz="4800" b="1" i="1" dirty="0" smtClean="0">
                          <a:latin typeface="Cambria Math"/>
                          <a:ea typeface="Tahoma" panose="020B0604030504040204" pitchFamily="34" charset="0"/>
                          <a:cs typeface="Tahoma" panose="020B0604030504040204" pitchFamily="34" charset="0"/>
                        </a:rPr>
                        <m:t>.</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9832084" y="1882656"/>
                <a:ext cx="9446689" cy="143327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627E6C8-FA94-0CF2-D050-62393B35A305}"/>
                  </a:ext>
                </a:extLst>
              </p:cNvPr>
              <p:cNvSpPr txBox="1"/>
              <p:nvPr/>
            </p:nvSpPr>
            <p:spPr>
              <a:xfrm>
                <a:off x="1163073" y="5016497"/>
                <a:ext cx="6586364" cy="1078244"/>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ad>
                        <m:radPr>
                          <m:degHide m:val="on"/>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a:solidFill>
                                <a:schemeClr val="tx1"/>
                              </a:solidFill>
                              <a:latin typeface="Cambria Math"/>
                              <a:ea typeface="Tahoma" panose="020B0604030504040204" pitchFamily="34" charset="0"/>
                              <a:cs typeface="Tahoma" panose="020B0604030504040204" pitchFamily="34" charset="0"/>
                              <a:sym typeface="Calibri"/>
                            </a:rPr>
                            <m:t>𝟑</m:t>
                          </m:r>
                        </m:e>
                      </m:ra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1163073" y="5016497"/>
                <a:ext cx="6586364" cy="107824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424951" y="4840058"/>
                <a:ext cx="7413646" cy="1363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d>
                        <m:d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dPr>
                        <m:e>
                          <m:f>
                            <m:f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Cambria Math"/>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𝟔</m:t>
                              </m:r>
                            </m:den>
                          </m:f>
                        </m:e>
                      </m:d>
                    </m:oMath>
                  </m:oMathPara>
                </a14:m>
                <a:endParaRPr lang="en-US" sz="48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6424951" y="4840058"/>
                <a:ext cx="7413646" cy="13631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2346241" y="5203087"/>
                <a:ext cx="2525371" cy="1032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oMath>
                  </m:oMathPara>
                </a14:m>
                <a:endParaRPr lang="en-US" sz="48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12346241" y="5203087"/>
                <a:ext cx="2525371" cy="103207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3304699" y="4926984"/>
                <a:ext cx="5311403" cy="1257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rPr>
                        <m:t>=−</m:t>
                      </m:r>
                      <m:f>
                        <m:fPr>
                          <m:ctrlPr>
                            <a:rPr lang="en-US" sz="44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a:solidFill>
                                <a:schemeClr val="tx1"/>
                              </a:solidFill>
                              <a:latin typeface="Cambria Math"/>
                              <a:ea typeface="Cambria Math"/>
                              <a:cs typeface="Tahoma" panose="020B0604030504040204" pitchFamily="34" charset="0"/>
                              <a:sym typeface="Calibri"/>
                            </a:rPr>
                            <m:t>𝝅</m:t>
                          </m:r>
                        </m:num>
                        <m:den>
                          <m:r>
                            <a:rPr lang="en-US" sz="4400" b="1" i="1" dirty="0" smtClean="0">
                              <a:solidFill>
                                <a:schemeClr val="tx1"/>
                              </a:solidFill>
                              <a:latin typeface="Cambria Math"/>
                              <a:ea typeface="Cambria Math"/>
                              <a:cs typeface="Tahoma" panose="020B0604030504040204" pitchFamily="34" charset="0"/>
                              <a:sym typeface="Calibri"/>
                            </a:rPr>
                            <m:t>𝟔</m:t>
                          </m:r>
                        </m:den>
                      </m:f>
                      <m:r>
                        <a:rPr lang="en-US" sz="4400" b="1" i="1">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13304699" y="4926984"/>
                <a:ext cx="5311403" cy="125726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7838762" y="5016497"/>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17838762" y="5016497"/>
                <a:ext cx="2861187" cy="83099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 Box 16"/>
              <p:cNvSpPr txBox="1">
                <a:spLocks noChangeArrowheads="1"/>
              </p:cNvSpPr>
              <p:nvPr/>
            </p:nvSpPr>
            <p:spPr bwMode="auto">
              <a:xfrm>
                <a:off x="1957793" y="8362260"/>
                <a:ext cx="17311563"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ct val="50000"/>
                  </a:spcBef>
                  <a:spcAft>
                    <a:spcPct val="0"/>
                  </a:spcAft>
                  <a:buClrTx/>
                  <a:defRPr/>
                </a:pPr>
                <a:r>
                  <a:rPr lang="en-US" altLang="en-US" sz="4400" b="1" kern="1200" dirty="0">
                    <a:latin typeface="Tahoma" panose="020B0604030504040204" pitchFamily="34" charset="0"/>
                    <a:ea typeface="Tahoma" panose="020B0604030504040204" pitchFamily="34" charset="0"/>
                    <a:cs typeface="Tahoma" panose="020B0604030504040204" pitchFamily="34" charset="0"/>
                  </a:rPr>
                  <a:t>b)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Gọi</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1" kern="1200">
                        <a:latin typeface="Cambria Math"/>
                        <a:ea typeface="Cambria Math"/>
                        <a:cs typeface="Tahoma" panose="020B0604030504040204" pitchFamily="34" charset="0"/>
                      </a:rPr>
                      <m:t>𝜶</m:t>
                    </m:r>
                    <m:r>
                      <a:rPr lang="en-US" altLang="en-US" sz="4400" b="1" i="1" kern="1200">
                        <a:latin typeface="Cambria Math"/>
                        <a:ea typeface="Cambria Math"/>
                        <a:cs typeface="Tahoma" panose="020B0604030504040204" pitchFamily="34" charset="0"/>
                      </a:rPr>
                      <m:t>∈</m:t>
                    </m:r>
                    <m:d>
                      <m:dPr>
                        <m:ctrlPr>
                          <a:rPr lang="en-US" altLang="en-US" sz="4400" b="1" i="1" kern="1200">
                            <a:latin typeface="Cambria Math" panose="02040503050406030204" pitchFamily="18" charset="0"/>
                            <a:ea typeface="Cambria Math"/>
                            <a:cs typeface="Tahoma" panose="020B0604030504040204" pitchFamily="34" charset="0"/>
                          </a:rPr>
                        </m:ctrlPr>
                      </m:dPr>
                      <m:e>
                        <m:r>
                          <a:rPr lang="en-US" altLang="en-US" sz="4400" b="1" i="1" kern="1200" smtClean="0">
                            <a:latin typeface="Cambria Math"/>
                            <a:ea typeface="Cambria Math"/>
                            <a:cs typeface="Tahoma" panose="020B0604030504040204" pitchFamily="34" charset="0"/>
                          </a:rPr>
                          <m:t>𝟎</m:t>
                        </m:r>
                        <m:r>
                          <a:rPr lang="en-US" altLang="en-US" sz="4400" b="1" i="1" kern="1200">
                            <a:latin typeface="Cambria Math"/>
                            <a:ea typeface="Cambria Math"/>
                            <a:cs typeface="Tahoma" panose="020B0604030504040204" pitchFamily="34" charset="0"/>
                          </a:rPr>
                          <m:t>;</m:t>
                        </m:r>
                        <m:r>
                          <a:rPr lang="el-GR" altLang="en-US" sz="4400" b="1" i="1" kern="1200" smtClean="0">
                            <a:latin typeface="Cambria Math"/>
                            <a:ea typeface="Cambria Math"/>
                            <a:cs typeface="Tahoma" panose="020B0604030504040204" pitchFamily="34" charset="0"/>
                          </a:rPr>
                          <m:t>𝝅</m:t>
                        </m:r>
                      </m:e>
                    </m:d>
                  </m:oMath>
                </a14:m>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là</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err="1">
                    <a:latin typeface="Tahoma" panose="020B0604030504040204" pitchFamily="34" charset="0"/>
                    <a:ea typeface="Tahoma" panose="020B0604030504040204" pitchFamily="34" charset="0"/>
                    <a:cs typeface="Tahoma" panose="020B0604030504040204" pitchFamily="34" charset="0"/>
                  </a:rPr>
                  <a:t>góc</a:t>
                </a:r>
                <a:r>
                  <a:rPr lang="en-US" altLang="en-US" sz="4400" b="1" kern="1200">
                    <a:latin typeface="Tahoma" panose="020B0604030504040204" pitchFamily="34" charset="0"/>
                    <a:ea typeface="Tahoma" panose="020B0604030504040204" pitchFamily="34" charset="0"/>
                    <a:cs typeface="Tahoma" panose="020B0604030504040204" pitchFamily="34" charset="0"/>
                  </a:rPr>
                  <a:t> thỏa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mãn</a:t>
                </a:r>
                <a14:m>
                  <m:oMath xmlns:m="http://schemas.openxmlformats.org/officeDocument/2006/math">
                    <m:r>
                      <a:rPr lang="en-US" sz="4400" b="1" i="0" dirty="0" smtClean="0">
                        <a:latin typeface="Cambria Math"/>
                        <a:ea typeface="Tahoma" panose="020B0604030504040204" pitchFamily="34" charset="0"/>
                        <a:cs typeface="Tahoma" panose="020B0604030504040204" pitchFamily="34" charset="0"/>
                        <a:sym typeface="Calibri"/>
                      </a:rPr>
                      <m:t>   </m:t>
                    </m:r>
                    <m:r>
                      <a:rPr lang="en-US" sz="4400" b="1" dirty="0">
                        <a:latin typeface="Cambria Math"/>
                        <a:ea typeface="Tahoma" panose="020B0604030504040204" pitchFamily="34" charset="0"/>
                        <a:cs typeface="Tahoma" panose="020B0604030504040204" pitchFamily="34" charset="0"/>
                        <a:sym typeface="Calibri"/>
                      </a:rPr>
                      <m:t>𝐜𝐨𝐭</m:t>
                    </m:r>
                    <m:r>
                      <a:rPr lang="en-US" sz="4400" b="1" i="1" dirty="0">
                        <a:latin typeface="Cambria Math"/>
                        <a:ea typeface="Tahoma" panose="020B0604030504040204" pitchFamily="34" charset="0"/>
                        <a:cs typeface="Tahoma" panose="020B0604030504040204" pitchFamily="34" charset="0"/>
                        <a:sym typeface="Calibri"/>
                      </a:rPr>
                      <m:t> </m:t>
                    </m:r>
                    <m:r>
                      <a:rPr lang="vi-VN" sz="4400" b="1" i="1" dirty="0">
                        <a:latin typeface="Cambria Math"/>
                        <a:ea typeface="Tahoma" panose="020B0604030504040204" pitchFamily="34" charset="0"/>
                        <a:cs typeface="Tahoma" panose="020B0604030504040204" pitchFamily="34" charset="0"/>
                        <a:sym typeface="Calibri"/>
                      </a:rPr>
                      <m:t>𝒙</m:t>
                    </m:r>
                    <m:r>
                      <a:rPr lang="vi-VN" sz="4400" b="1" i="1" dirty="0">
                        <a:latin typeface="Cambria Math"/>
                        <a:ea typeface="Tahoma" panose="020B0604030504040204" pitchFamily="34" charset="0"/>
                        <a:cs typeface="Tahoma" panose="020B0604030504040204" pitchFamily="34" charset="0"/>
                        <a:sym typeface="Calibri"/>
                      </a:rPr>
                      <m:t> =</m:t>
                    </m:r>
                    <m:r>
                      <a:rPr lang="en-US" sz="4400" b="1" i="1" dirty="0">
                        <a:latin typeface="Cambria Math"/>
                        <a:ea typeface="Tahoma" panose="020B0604030504040204" pitchFamily="34" charset="0"/>
                        <a:cs typeface="Tahoma" panose="020B0604030504040204" pitchFamily="34" charset="0"/>
                        <a:sym typeface="Calibri"/>
                      </a:rPr>
                      <m:t>𝟓</m:t>
                    </m:r>
                  </m:oMath>
                </a14:m>
                <a:endParaRPr kumimoji="0" lang="en-US" altLang="en-US" sz="48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 Box 16"/>
              <p:cNvSpPr txBox="1">
                <a:spLocks noRot="1" noChangeAspect="1" noMove="1" noResize="1" noEditPoints="1" noAdjustHandles="1" noChangeArrowheads="1" noChangeShapeType="1" noTextEdit="1"/>
              </p:cNvSpPr>
              <p:nvPr/>
            </p:nvSpPr>
            <p:spPr bwMode="auto">
              <a:xfrm>
                <a:off x="1957793" y="8362260"/>
                <a:ext cx="17311563" cy="769441"/>
              </a:xfrm>
              <a:prstGeom prst="rect">
                <a:avLst/>
              </a:prstGeom>
              <a:blipFill>
                <a:blip r:embed="rId9"/>
                <a:stretch>
                  <a:fillRect l="-1408" t="-17460" b="-365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 Box 16"/>
              <p:cNvSpPr txBox="1">
                <a:spLocks noChangeArrowheads="1"/>
              </p:cNvSpPr>
              <p:nvPr/>
            </p:nvSpPr>
            <p:spPr bwMode="auto">
              <a:xfrm>
                <a:off x="2040355" y="10165542"/>
                <a:ext cx="8958699" cy="10477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buClrTx/>
                  <a:defRPr/>
                </a:pPr>
                <a:r>
                  <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Khi </a:t>
                </a:r>
                <a:r>
                  <a:rPr kumimoji="0" lang="en-US" alt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alt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b="1" i="0" dirty="0" smtClean="0">
                        <a:latin typeface="Cambria Math"/>
                        <a:ea typeface="Tahoma" panose="020B0604030504040204" pitchFamily="34" charset="0"/>
                        <a:cs typeface="Tahoma" panose="020B0604030504040204" pitchFamily="34" charset="0"/>
                        <a:sym typeface="Calibri"/>
                      </a:rPr>
                      <m:t>  </m:t>
                    </m:r>
                    <m:r>
                      <a:rPr lang="en-US" sz="4800" b="1" dirty="0">
                        <a:latin typeface="Cambria Math"/>
                        <a:ea typeface="Tahoma" panose="020B0604030504040204" pitchFamily="34" charset="0"/>
                        <a:cs typeface="Tahoma" panose="020B0604030504040204" pitchFamily="34" charset="0"/>
                        <a:sym typeface="Calibri"/>
                      </a:rPr>
                      <m:t>𝐜𝐨𝐭</m:t>
                    </m:r>
                    <m:r>
                      <a:rPr lang="en-US" sz="4800" b="1" i="1" dirty="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1" dirty="0">
                        <a:latin typeface="Cambria Math"/>
                        <a:ea typeface="Tahoma" panose="020B0604030504040204" pitchFamily="34" charset="0"/>
                        <a:cs typeface="Tahoma" panose="020B0604030504040204" pitchFamily="34" charset="0"/>
                        <a:sym typeface="Calibri"/>
                      </a:rPr>
                      <m:t>𝟓</m:t>
                    </m:r>
                    <m:groupChr>
                      <m:groupChrPr>
                        <m:chr m:val="⇔"/>
                        <m:pos m:val="top"/>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a14:m>
                <a:endPar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 Box 16"/>
              <p:cNvSpPr txBox="1">
                <a:spLocks noRot="1" noChangeAspect="1" noMove="1" noResize="1" noEditPoints="1" noAdjustHandles="1" noChangeArrowheads="1" noChangeShapeType="1" noTextEdit="1"/>
              </p:cNvSpPr>
              <p:nvPr/>
            </p:nvSpPr>
            <p:spPr bwMode="auto">
              <a:xfrm>
                <a:off x="2040355" y="10165542"/>
                <a:ext cx="8958699" cy="1047723"/>
              </a:xfrm>
              <a:prstGeom prst="rect">
                <a:avLst/>
              </a:prstGeom>
              <a:blipFill rotWithShape="1">
                <a:blip r:embed="rId10"/>
                <a:stretch>
                  <a:fillRect l="-3131" t="-14620" b="-87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4554142" y="10097501"/>
                <a:ext cx="53114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rPr>
                        <m:t>= </m:t>
                      </m:r>
                      <m:r>
                        <a:rPr lang="el-GR" sz="4400" b="1" i="1">
                          <a:latin typeface="Cambria Math"/>
                          <a:ea typeface="Cambria Math"/>
                        </a:rPr>
                        <m:t>𝜶</m:t>
                      </m:r>
                      <m:r>
                        <a:rPr lang="en-US" sz="4400" b="1" i="1">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14554142" y="10097501"/>
                <a:ext cx="5311403" cy="76944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8959002" y="10007401"/>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8959002" y="10007401"/>
                <a:ext cx="2861187" cy="83099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0280517" y="10057179"/>
                <a:ext cx="4866845" cy="1047723"/>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latin typeface="Cambria Math"/>
                          <a:ea typeface="Cambria Math"/>
                          <a:cs typeface="Tahoma" panose="020B0604030504040204" pitchFamily="34" charset="0"/>
                          <a:sym typeface="Calibri"/>
                        </a:rPr>
                        <m:t>𝜶</m:t>
                      </m:r>
                      <m:groupChr>
                        <m:groupChrPr>
                          <m:chr m:val="⇔"/>
                          <m:pos m:val="top"/>
                          <m:ctrlPr>
                            <a:rPr lang="vi-VN" sz="4800" b="1" i="1" dirty="0" smtClean="0">
                              <a:latin typeface="Cambria Math" panose="02040503050406030204" pitchFamily="18" charset="0"/>
                              <a:ea typeface="Cambria Math"/>
                              <a:cs typeface="Tahoma" panose="020B0604030504040204" pitchFamily="34" charset="0"/>
                              <a:sym typeface="Calibri"/>
                            </a:rPr>
                          </m:ctrlPr>
                        </m:groupChrPr>
                        <m:e/>
                      </m:groupCh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10280517" y="10057179"/>
                <a:ext cx="4866845" cy="1047723"/>
              </a:xfrm>
              <a:prstGeom prst="rect">
                <a:avLst/>
              </a:prstGeom>
              <a:blipFill rotWithShape="1">
                <a:blip r:embed="rId13"/>
                <a:stretch>
                  <a:fillRect/>
                </a:stretch>
              </a:blipFill>
            </p:spPr>
            <p:txBody>
              <a:bodyPr/>
              <a:lstStyle/>
              <a:p>
                <a:r>
                  <a:rPr lang="en-US">
                    <a:noFill/>
                  </a:rPr>
                  <a:t> </a:t>
                </a:r>
              </a:p>
            </p:txBody>
          </p:sp>
        </mc:Fallback>
      </mc:AlternateContent>
      <p:sp>
        <p:nvSpPr>
          <p:cNvPr id="31" name="Rectangle 30"/>
          <p:cNvSpPr/>
          <p:nvPr/>
        </p:nvSpPr>
        <p:spPr>
          <a:xfrm>
            <a:off x="2040357" y="6714920"/>
            <a:ext cx="3388395" cy="769441"/>
          </a:xfrm>
          <a:prstGeom prst="rect">
            <a:avLst/>
          </a:prstGeom>
        </p:spPr>
        <p:txBody>
          <a:bodyPr wrap="square">
            <a:spAutoFit/>
          </a:bodyPr>
          <a:lstStyle/>
          <a:p>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33CC"/>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ý :</a:t>
            </a:r>
          </a:p>
        </p:txBody>
      </p:sp>
      <mc:AlternateContent xmlns:mc="http://schemas.openxmlformats.org/markup-compatibility/2006" xmlns:a14="http://schemas.microsoft.com/office/drawing/2010/main">
        <mc:Choice Requires="a14">
          <p:sp>
            <p:nvSpPr>
              <p:cNvPr id="32" name="Rectangle 31"/>
              <p:cNvSpPr/>
              <p:nvPr/>
            </p:nvSpPr>
            <p:spPr>
              <a:xfrm>
                <a:off x="5066802" y="6684141"/>
                <a:ext cx="4125425"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0" dirty="0" smtClean="0">
                          <a:latin typeface="Cambria Math"/>
                          <a:ea typeface="Tahoma" panose="020B0604030504040204" pitchFamily="34" charset="0"/>
                          <a:cs typeface="Tahoma" panose="020B0604030504040204" pitchFamily="34" charset="0"/>
                          <a:sym typeface="Calibri"/>
                        </a:rPr>
                        <m:t>𝐜𝐨𝐭</m:t>
                      </m:r>
                      <m:r>
                        <a:rPr lang="en-US" sz="4800" b="1" i="1" dirty="0" smtClean="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𝒖</m:t>
                      </m:r>
                      <m:r>
                        <a:rPr lang="vi-VN" sz="4800" b="1" i="1" dirty="0">
                          <a:latin typeface="Cambria Math"/>
                          <a:ea typeface="Tahoma" panose="020B0604030504040204" pitchFamily="34" charset="0"/>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𝐜𝐨𝐭</m:t>
                      </m:r>
                      <m:r>
                        <a:rPr lang="en-US" sz="4800" b="1" i="1" dirty="0" smtClean="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𝒗</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5066802" y="6684141"/>
                <a:ext cx="4125425" cy="830997"/>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9138361" y="6740925"/>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33" name="Rectangle 32"/>
              <p:cNvSpPr>
                <a:spLocks noRot="1" noChangeAspect="1" noMove="1" noResize="1" noEditPoints="1" noAdjustHandles="1" noChangeArrowheads="1" noChangeShapeType="1" noTextEdit="1"/>
              </p:cNvSpPr>
              <p:nvPr/>
            </p:nvSpPr>
            <p:spPr>
              <a:xfrm>
                <a:off x="9138361" y="6740925"/>
                <a:ext cx="993413" cy="1047723"/>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9410501" y="6778307"/>
                <a:ext cx="53114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𝒖</m:t>
                      </m:r>
                      <m:r>
                        <a:rPr lang="en-US" sz="4400" b="1" i="1" smtClean="0">
                          <a:latin typeface="Cambria Math"/>
                        </a:rPr>
                        <m:t>= </m:t>
                      </m:r>
                      <m:r>
                        <a:rPr lang="en-US" sz="4400" b="1" i="1">
                          <a:latin typeface="Cambria Math"/>
                          <a:ea typeface="Cambria Math"/>
                        </a:rPr>
                        <m:t>𝒗</m:t>
                      </m:r>
                      <m:r>
                        <a:rPr lang="en-US" sz="4400" b="1" i="1">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9410501" y="6778307"/>
                <a:ext cx="5311403" cy="769441"/>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3838597" y="6684141"/>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13838597" y="6684141"/>
                <a:ext cx="2861187" cy="830997"/>
              </a:xfrm>
              <a:prstGeom prst="rect">
                <a:avLst/>
              </a:prstGeom>
              <a:blipFill rotWithShape="1">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096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p:bldP spid="22" grpId="0"/>
      <p:bldP spid="23" grpId="0"/>
      <p:bldP spid="28" grpId="0"/>
      <p:bldP spid="38" grpId="0"/>
      <p:bldP spid="39" grpId="0"/>
      <p:bldP spid="40" grpId="0"/>
      <p:bldP spid="41" grpId="0"/>
      <p:bldP spid="42" grpId="0"/>
      <p:bldP spid="43" grpId="0"/>
      <p:bldP spid="44"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2E9B706-DA42-60DB-D24E-C667B53BF406}"/>
              </a:ext>
            </a:extLst>
          </p:cNvPr>
          <p:cNvSpPr txBox="1">
            <a:spLocks/>
          </p:cNvSpPr>
          <p:nvPr/>
        </p:nvSpPr>
        <p:spPr>
          <a:xfrm>
            <a:off x="533923" y="1678168"/>
            <a:ext cx="23386276" cy="266386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ClrTx/>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ClrTx/>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grpSp>
        <p:nvGrpSpPr>
          <p:cNvPr id="2" name="Group 1">
            <a:extLst>
              <a:ext uri="{FF2B5EF4-FFF2-40B4-BE49-F238E27FC236}">
                <a16:creationId xmlns:a16="http://schemas.microsoft.com/office/drawing/2014/main" id="{E8B9F242-4D9A-9817-BD57-5024D083C825}"/>
              </a:ext>
            </a:extLst>
          </p:cNvPr>
          <p:cNvGrpSpPr/>
          <p:nvPr/>
        </p:nvGrpSpPr>
        <p:grpSpPr>
          <a:xfrm>
            <a:off x="140518" y="1212041"/>
            <a:ext cx="5891842" cy="929107"/>
            <a:chOff x="-68736" y="-27262"/>
            <a:chExt cx="2153903" cy="333610"/>
          </a:xfrm>
        </p:grpSpPr>
        <p:grpSp>
          <p:nvGrpSpPr>
            <p:cNvPr id="3" name="Group 2">
              <a:extLst>
                <a:ext uri="{FF2B5EF4-FFF2-40B4-BE49-F238E27FC236}">
                  <a16:creationId xmlns:a16="http://schemas.microsoft.com/office/drawing/2014/main" id="{A59F82A2-726E-0697-EE4D-95E21B4CA0A5}"/>
                </a:ext>
              </a:extLst>
            </p:cNvPr>
            <p:cNvGrpSpPr/>
            <p:nvPr/>
          </p:nvGrpSpPr>
          <p:grpSpPr>
            <a:xfrm>
              <a:off x="-68736" y="-26132"/>
              <a:ext cx="1997447" cy="332480"/>
              <a:chOff x="-96708" y="-45434"/>
              <a:chExt cx="2810434" cy="411459"/>
            </a:xfrm>
          </p:grpSpPr>
          <p:sp>
            <p:nvSpPr>
              <p:cNvPr id="5" name="Arrow: Pentagon 4">
                <a:extLst>
                  <a:ext uri="{FF2B5EF4-FFF2-40B4-BE49-F238E27FC236}">
                    <a16:creationId xmlns:a16="http://schemas.microsoft.com/office/drawing/2014/main" id="{32FA055A-6184-F75C-5D1A-1080F7F37AC3}"/>
                  </a:ext>
                </a:extLst>
              </p:cNvPr>
              <p:cNvSpPr/>
              <p:nvPr/>
            </p:nvSpPr>
            <p:spPr>
              <a:xfrm>
                <a:off x="76317" y="-45434"/>
                <a:ext cx="2637409" cy="411459"/>
              </a:xfrm>
              <a:prstGeom prst="homePlate">
                <a:avLst/>
              </a:prstGeom>
              <a:solidFill>
                <a:srgbClr val="FCFFEF"/>
              </a:solidFill>
              <a:ln w="12700" cap="flat" cmpd="sng" algn="ctr">
                <a:solidFill>
                  <a:srgbClr val="4436FA"/>
                </a:solidFill>
                <a:prstDash val="solid"/>
                <a:miter lim="800000"/>
              </a:ln>
              <a:effectLst/>
            </p:spPr>
            <p:txBody>
              <a:bodyPr rtlCol="0" anchor="ct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Calibri"/>
                    <a:ea typeface="Calibri" panose="020F0502020204030204" pitchFamily="34" charset="0"/>
                    <a:cs typeface="Times New Roman" panose="02020603050405020304" pitchFamily="18" charset="0"/>
                  </a:rPr>
                  <a:t> </a:t>
                </a:r>
                <a:endPar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 name="Arrow: Chevron 5">
                <a:extLst>
                  <a:ext uri="{FF2B5EF4-FFF2-40B4-BE49-F238E27FC236}">
                    <a16:creationId xmlns:a16="http://schemas.microsoft.com/office/drawing/2014/main" id="{6666080C-75BF-0B79-422C-5DA5F43724FD}"/>
                  </a:ext>
                </a:extLst>
              </p:cNvPr>
              <p:cNvSpPr/>
              <p:nvPr/>
            </p:nvSpPr>
            <p:spPr>
              <a:xfrm>
                <a:off x="-96708" y="-39604"/>
                <a:ext cx="162630" cy="296007"/>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sp>
            <p:nvSpPr>
              <p:cNvPr id="7" name="Arrow: Chevron 6">
                <a:extLst>
                  <a:ext uri="{FF2B5EF4-FFF2-40B4-BE49-F238E27FC236}">
                    <a16:creationId xmlns:a16="http://schemas.microsoft.com/office/drawing/2014/main" id="{3F7E702E-1A29-5914-8C6F-C3D644404F6A}"/>
                  </a:ext>
                </a:extLst>
              </p:cNvPr>
              <p:cNvSpPr/>
              <p:nvPr/>
            </p:nvSpPr>
            <p:spPr>
              <a:xfrm>
                <a:off x="-11995" y="-39669"/>
                <a:ext cx="176766" cy="296007"/>
              </a:xfrm>
              <a:prstGeom prst="chevron">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grpSp>
        <p:sp>
          <p:nvSpPr>
            <p:cNvPr id="4" name="TextBox 56">
              <a:extLst>
                <a:ext uri="{FF2B5EF4-FFF2-40B4-BE49-F238E27FC236}">
                  <a16:creationId xmlns:a16="http://schemas.microsoft.com/office/drawing/2014/main" id="{5BB0DE47-32E3-00AE-6007-882219112C21}"/>
                </a:ext>
              </a:extLst>
            </p:cNvPr>
            <p:cNvSpPr txBox="1"/>
            <p:nvPr/>
          </p:nvSpPr>
          <p:spPr>
            <a:xfrm>
              <a:off x="211235" y="-27262"/>
              <a:ext cx="1873932" cy="281940"/>
            </a:xfrm>
            <a:prstGeom prst="rect">
              <a:avLst/>
            </a:prstGeom>
            <a:noFill/>
          </p:spPr>
          <p:txBody>
            <a:bodyPr wrap="square">
              <a:noAutofit/>
            </a:bodyPr>
            <a:lstStyle/>
            <a:p>
              <a:pPr lvl="0">
                <a:lnSpc>
                  <a:spcPct val="107000"/>
                </a:lnSpc>
                <a:spcAft>
                  <a:spcPts val="800"/>
                </a:spcAft>
                <a:buClrTx/>
                <a:defRPr/>
              </a:pPr>
              <a:r>
                <a:rPr lang="en-US" sz="4800" b="1" kern="1200" dirty="0" err="1">
                  <a:solidFill>
                    <a:srgbClr val="0000CC"/>
                  </a:solidFill>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latin typeface="Tahoma" panose="020B0604030504040204" pitchFamily="34" charset="0"/>
                  <a:ea typeface="Tahoma" panose="020B0604030504040204" pitchFamily="34" charset="0"/>
                  <a:cs typeface="Tahoma" panose="020B0604030504040204" pitchFamily="34" charset="0"/>
                </a:rPr>
                <a:t> 5.       </a:t>
              </a:r>
              <a:endParaRPr kumimoji="0" lang="en-US" sz="48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0" name="TextBox 29">
            <a:extLst>
              <a:ext uri="{FF2B5EF4-FFF2-40B4-BE49-F238E27FC236}">
                <a16:creationId xmlns:a16="http://schemas.microsoft.com/office/drawing/2014/main" id="{5CB71A7F-CE3A-B209-A9A9-6872E199E25A}"/>
              </a:ext>
            </a:extLst>
          </p:cNvPr>
          <p:cNvSpPr txBox="1"/>
          <p:nvPr/>
        </p:nvSpPr>
        <p:spPr>
          <a:xfrm>
            <a:off x="1212317" y="2620613"/>
            <a:ext cx="8319526" cy="882678"/>
          </a:xfrm>
          <a:prstGeom prst="rect">
            <a:avLst/>
          </a:prstGeom>
          <a:noFill/>
        </p:spPr>
        <p:txBody>
          <a:bodyPr wrap="square">
            <a:spAutoFit/>
          </a:bodyPr>
          <a:lstStyle/>
          <a:p>
            <a:pPr>
              <a:lnSpc>
                <a:spcPct val="107000"/>
              </a:lnSpc>
              <a:spcAft>
                <a:spcPts val="800"/>
              </a:spcAft>
            </a:pP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FE71B115-AA17-9E03-C42D-7C6631C65862}"/>
              </a:ext>
            </a:extLst>
          </p:cNvPr>
          <p:cNvSpPr txBox="1"/>
          <p:nvPr/>
        </p:nvSpPr>
        <p:spPr>
          <a:xfrm>
            <a:off x="662987" y="4924151"/>
            <a:ext cx="23643137" cy="8026172"/>
          </a:xfrm>
          <a:prstGeom prst="rect">
            <a:avLst/>
          </a:prstGeom>
          <a:solidFill>
            <a:srgbClr val="70AD47">
              <a:lumMod val="20000"/>
              <a:lumOff val="80000"/>
            </a:srgbClr>
          </a:solidFill>
        </p:spPr>
        <p:txBody>
          <a:bodyPr wrap="square">
            <a:spAutoFit/>
          </a:bodyPr>
          <a:lstStyle/>
          <a:p>
            <a:pPr defTabSz="2177278">
              <a:lnSpc>
                <a:spcPct val="107000"/>
              </a:lnSpc>
              <a:spcAft>
                <a:spcPts val="800"/>
              </a:spcAft>
              <a:buClrTx/>
            </a:pPr>
            <a:endParaRPr lang="en-US" sz="4800" b="1" dirty="0">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8" name="Group 37">
            <a:extLst>
              <a:ext uri="{FF2B5EF4-FFF2-40B4-BE49-F238E27FC236}">
                <a16:creationId xmlns:a16="http://schemas.microsoft.com/office/drawing/2014/main" id="{4033616D-3ED1-F98A-4B25-845EF004B921}"/>
              </a:ext>
            </a:extLst>
          </p:cNvPr>
          <p:cNvGrpSpPr/>
          <p:nvPr/>
        </p:nvGrpSpPr>
        <p:grpSpPr>
          <a:xfrm>
            <a:off x="533923" y="4700702"/>
            <a:ext cx="3600000" cy="971773"/>
            <a:chOff x="1275608" y="6322796"/>
            <a:chExt cx="3572909" cy="894713"/>
          </a:xfrm>
        </p:grpSpPr>
        <p:sp>
          <p:nvSpPr>
            <p:cNvPr id="39" name="Freeform 20">
              <a:extLst>
                <a:ext uri="{FF2B5EF4-FFF2-40B4-BE49-F238E27FC236}">
                  <a16:creationId xmlns:a16="http://schemas.microsoft.com/office/drawing/2014/main" id="{35C6270A-BDA3-137D-3BB4-E539C3D3F6A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6AB5219D-E817-B3E8-9A33-B3B3346E66F7}"/>
                </a:ext>
              </a:extLst>
            </p:cNvPr>
            <p:cNvSpPr txBox="1"/>
            <p:nvPr/>
          </p:nvSpPr>
          <p:spPr>
            <a:xfrm>
              <a:off x="2310574" y="6452409"/>
              <a:ext cx="2471048" cy="76510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Lời Giải</a:t>
              </a:r>
              <a:endParaRPr kumimoji="0" lang="en-US" sz="4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
          <p:nvSpPr>
            <p:cNvPr id="41" name="Round Diagonal Corner Rectangle 8">
              <a:extLst>
                <a:ext uri="{FF2B5EF4-FFF2-40B4-BE49-F238E27FC236}">
                  <a16:creationId xmlns:a16="http://schemas.microsoft.com/office/drawing/2014/main" id="{AE7CC04E-0327-40BD-6EC5-0FD8FF6A7944}"/>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Freeform 9">
              <a:extLst>
                <a:ext uri="{FF2B5EF4-FFF2-40B4-BE49-F238E27FC236}">
                  <a16:creationId xmlns:a16="http://schemas.microsoft.com/office/drawing/2014/main" id="{F4CD1A7B-AAAB-C862-3F18-62FAA56B998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3" name="Rectangle 42"/>
              <p:cNvSpPr/>
              <p:nvPr/>
            </p:nvSpPr>
            <p:spPr>
              <a:xfrm>
                <a:off x="9477315" y="2345313"/>
                <a:ext cx="11411010" cy="1433277"/>
              </a:xfrm>
              <a:prstGeom prst="rect">
                <a:avLst/>
              </a:prstGeom>
            </p:spPr>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dirty="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𝟏</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𝐛</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ad>
                        <m:radPr>
                          <m:degHide m:val="on"/>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e>
                      </m:rad>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𝟏</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𝟎</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9477315" y="2345313"/>
                <a:ext cx="11411010" cy="143327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627E6C8-FA94-0CF2-D050-62393B35A305}"/>
                  </a:ext>
                </a:extLst>
              </p:cNvPr>
              <p:cNvSpPr txBox="1"/>
              <p:nvPr/>
            </p:nvSpPr>
            <p:spPr>
              <a:xfrm>
                <a:off x="1392837" y="5718346"/>
                <a:ext cx="9638888" cy="1549527"/>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dirty="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𝟏</m:t>
                      </m:r>
                      <m:groupChr>
                        <m:groupChrPr>
                          <m:chr m:val="⇔"/>
                          <m:pos m:val="top"/>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dirty="0">
                          <a:solidFill>
                            <a:schemeClr val="tx1"/>
                          </a:solidFill>
                          <a:latin typeface="Cambria Math"/>
                          <a:ea typeface="Tahoma" panose="020B0604030504040204" pitchFamily="34" charset="0"/>
                          <a:cs typeface="Tahoma" panose="020B0604030504040204" pitchFamily="34" charset="0"/>
                          <a:sym typeface="Calibri"/>
                        </a:rPr>
                        <m:t>𝐜𝐨𝐭</m:t>
                      </m:r>
                      <m:d>
                        <m:d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dPr>
                        <m:e>
                          <m:f>
                            <m:f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a:solidFill>
                                    <a:schemeClr val="tx1"/>
                                  </a:solidFill>
                                  <a:latin typeface="Cambria Math"/>
                                  <a:ea typeface="Cambria Math"/>
                                  <a:cs typeface="Tahoma" panose="020B0604030504040204" pitchFamily="34" charset="0"/>
                                  <a:sym typeface="Calibri"/>
                                </a:rPr>
                                <m:t>𝝅</m:t>
                              </m:r>
                            </m:num>
                            <m:den>
                              <m:r>
                                <a:rPr lang="en-US" sz="4800" b="1" i="1" dirty="0" smtClean="0">
                                  <a:solidFill>
                                    <a:schemeClr val="tx1"/>
                                  </a:solidFill>
                                  <a:latin typeface="Cambria Math"/>
                                  <a:ea typeface="Cambria Math"/>
                                  <a:cs typeface="Tahoma" panose="020B0604030504040204" pitchFamily="34" charset="0"/>
                                  <a:sym typeface="Calibri"/>
                                </a:rPr>
                                <m:t>𝟒</m:t>
                              </m:r>
                            </m:den>
                          </m:f>
                        </m:e>
                      </m: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1392837" y="5718346"/>
                <a:ext cx="9638888" cy="154952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0851731" y="5977070"/>
                <a:ext cx="2525371" cy="1032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oMath>
                  </m:oMathPara>
                </a14:m>
                <a:endParaRPr lang="en-US" sz="4800"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10851731" y="5977070"/>
                <a:ext cx="2525371" cy="103207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627E6C8-FA94-0CF2-D050-62393B35A305}"/>
                  </a:ext>
                </a:extLst>
              </p:cNvPr>
              <p:cNvSpPr txBox="1"/>
              <p:nvPr/>
            </p:nvSpPr>
            <p:spPr>
              <a:xfrm>
                <a:off x="906358" y="8397829"/>
                <a:ext cx="6586364" cy="1078244"/>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𝐛</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m:t>
                      </m:r>
                      <m:rad>
                        <m:radPr>
                          <m:degHide m:val="on"/>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a:solidFill>
                                <a:schemeClr val="tx1"/>
                              </a:solidFill>
                              <a:latin typeface="Cambria Math"/>
                              <a:ea typeface="Tahoma" panose="020B0604030504040204" pitchFamily="34" charset="0"/>
                              <a:cs typeface="Tahoma" panose="020B0604030504040204" pitchFamily="34" charset="0"/>
                              <a:sym typeface="Calibri"/>
                            </a:rPr>
                            <m:t>𝟑</m:t>
                          </m:r>
                        </m:e>
                      </m:rad>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dirty="0">
                          <a:solidFill>
                            <a:schemeClr val="tx1"/>
                          </a:solidFill>
                          <a:latin typeface="Cambria Math"/>
                          <a:ea typeface="Tahoma" panose="020B0604030504040204" pitchFamily="34" charset="0"/>
                          <a:cs typeface="Tahoma" panose="020B0604030504040204" pitchFamily="34" charset="0"/>
                          <a:sym typeface="Calibri"/>
                        </a:rPr>
                        <m:t>𝐜𝐨𝐭</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𝟏</m:t>
                      </m:r>
                      <m:r>
                        <a:rPr lang="en-US"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906358" y="8397829"/>
                <a:ext cx="6586364" cy="107824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1520136" y="10496639"/>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11520136" y="10496639"/>
                <a:ext cx="2861187" cy="83099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480870" y="10286506"/>
                <a:ext cx="4792956" cy="13634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groupChr>
                      <m:r>
                        <a:rPr lang="en-US" sz="4800" b="1" i="1">
                          <a:latin typeface="Cambria Math"/>
                        </a:rPr>
                        <m:t>𝒙</m:t>
                      </m:r>
                      <m:r>
                        <a:rPr lang="en-US" sz="4800" b="1" i="1">
                          <a:latin typeface="Cambria Math"/>
                        </a:rPr>
                        <m:t>=−</m:t>
                      </m:r>
                      <m:f>
                        <m:fPr>
                          <m:ctrlPr>
                            <a:rPr lang="el-GR"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l-GR" sz="4800" b="1" i="1" dirty="0">
                              <a:solidFill>
                                <a:schemeClr val="tx1"/>
                              </a:solidFill>
                              <a:latin typeface="Cambria Math"/>
                              <a:ea typeface="Tahoma" panose="020B0604030504040204" pitchFamily="34" charset="0"/>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den>
                      </m:f>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smtClean="0">
                          <a:solidFill>
                            <a:schemeClr val="tx1"/>
                          </a:solidFill>
                          <a:latin typeface="Cambria Math"/>
                          <a:ea typeface="Cambria Math"/>
                          <a:cs typeface="Tahoma" panose="020B0604030504040204" pitchFamily="34" charset="0"/>
                          <a:sym typeface="Calibri"/>
                        </a:rPr>
                        <m:t>𝝅</m:t>
                      </m:r>
                    </m:oMath>
                  </m:oMathPara>
                </a14:m>
                <a:endParaRPr lang="en-US" sz="48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6480870" y="10286506"/>
                <a:ext cx="4792956" cy="136345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2812004" y="5938725"/>
                <a:ext cx="6891429" cy="1070421"/>
              </a:xfrm>
              <a:prstGeom prst="rect">
                <a:avLst/>
              </a:prstGeom>
              <a:noFill/>
            </p:spPr>
            <p:txBody>
              <a:bodyPr wrap="square" rtlCol="0">
                <a:spAutoFit/>
              </a:bodyPr>
              <a:lstStyle/>
              <a:p>
                <a14:m>
                  <m:oMath xmlns:m="http://schemas.openxmlformats.org/officeDocument/2006/math">
                    <m:r>
                      <a:rPr lang="en-US" sz="4800" b="1" i="1" smtClean="0">
                        <a:latin typeface="Cambria Math"/>
                      </a:rPr>
                      <m:t>𝒙</m:t>
                    </m:r>
                    <m:r>
                      <a:rPr lang="en-US" sz="4800" b="1" i="1" smtClean="0">
                        <a:latin typeface="Cambria Math"/>
                      </a:rPr>
                      <m:t>=</m:t>
                    </m:r>
                    <m:f>
                      <m:f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a:solidFill>
                              <a:schemeClr val="tx1"/>
                            </a:solidFill>
                            <a:latin typeface="Cambria Math"/>
                            <a:ea typeface="Cambria Math"/>
                            <a:cs typeface="Tahoma" panose="020B0604030504040204" pitchFamily="34" charset="0"/>
                            <a:sym typeface="Calibri"/>
                          </a:rPr>
                          <m:t>𝝅</m:t>
                        </m:r>
                      </m:num>
                      <m:den>
                        <m:r>
                          <a:rPr lang="en-US" sz="4800" b="1" i="1" dirty="0" smtClean="0">
                            <a:solidFill>
                              <a:schemeClr val="tx1"/>
                            </a:solidFill>
                            <a:latin typeface="Cambria Math"/>
                            <a:ea typeface="Cambria Math"/>
                            <a:cs typeface="Tahoma" panose="020B0604030504040204" pitchFamily="34" charset="0"/>
                            <a:sym typeface="Calibri"/>
                          </a:rPr>
                          <m:t>𝟒</m:t>
                        </m:r>
                      </m:den>
                    </m:f>
                    <m:r>
                      <a:rPr lang="en-US" sz="4800" b="1" i="1">
                        <a:latin typeface="Cambria Math"/>
                      </a:rPr>
                      <m:t>+</m:t>
                    </m:r>
                    <m:r>
                      <a:rPr lang="en-US" sz="4800" b="1" i="1">
                        <a:latin typeface="Cambria Math"/>
                      </a:rPr>
                      <m:t>𝒌</m:t>
                    </m:r>
                    <m:r>
                      <a:rPr lang="en-US" sz="4800" b="1" i="1" smtClean="0">
                        <a:latin typeface="Cambria Math"/>
                        <a:ea typeface="Cambria Math"/>
                      </a:rPr>
                      <m:t>𝝅</m:t>
                    </m:r>
                  </m:oMath>
                </a14:m>
                <a:r>
                  <a:rPr lang="en-US" sz="4800" b="1" dirty="0"/>
                  <a:t> </a:t>
                </a:r>
                <a14:m>
                  <m:oMath xmlns:m="http://schemas.openxmlformats.org/officeDocument/2006/math">
                    <m:r>
                      <a:rPr lang="en-US" sz="4800" b="1" i="1">
                        <a:latin typeface="Cambria Math"/>
                      </a:rPr>
                      <m:t>,(</m:t>
                    </m:r>
                    <m:r>
                      <a:rPr lang="en-US" sz="4800" b="1" i="1">
                        <a:latin typeface="Cambria Math"/>
                      </a:rPr>
                      <m:t>𝒌</m:t>
                    </m:r>
                    <m:r>
                      <a:rPr lang="en-US" sz="4800" b="1" i="1">
                        <a:latin typeface="Cambria Math"/>
                        <a:ea typeface="Cambria Math"/>
                      </a:rPr>
                      <m:t>∈</m:t>
                    </m:r>
                    <m:r>
                      <a:rPr lang="en-US" sz="4800" b="1" i="1">
                        <a:latin typeface="Cambria Math"/>
                        <a:ea typeface="Cambria Math"/>
                      </a:rPr>
                      <m:t>𝒁</m:t>
                    </m:r>
                    <m:r>
                      <a:rPr lang="en-US" sz="4800" b="1" i="1" smtClean="0">
                        <a:latin typeface="Cambria Math"/>
                        <a:ea typeface="Cambria Math"/>
                      </a:rPr>
                      <m:t>)</m:t>
                    </m:r>
                  </m:oMath>
                </a14:m>
                <a:endParaRPr lang="en-US" sz="48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2812004" y="5938725"/>
                <a:ext cx="6891429" cy="107042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627E6C8-FA94-0CF2-D050-62393B35A305}"/>
                  </a:ext>
                </a:extLst>
              </p:cNvPr>
              <p:cNvSpPr txBox="1"/>
              <p:nvPr/>
            </p:nvSpPr>
            <p:spPr>
              <a:xfrm>
                <a:off x="5851035" y="8023461"/>
                <a:ext cx="6586364" cy="1827552"/>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groupChr>
                        <m:groupChrPr>
                          <m:chr m:val="⇔"/>
                          <m:pos m:val="top"/>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dirty="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a:solidFill>
                            <a:schemeClr val="tx1"/>
                          </a:solidFill>
                          <a:latin typeface="Cambria Math"/>
                          <a:ea typeface="Tahoma" panose="020B0604030504040204" pitchFamily="34" charset="0"/>
                          <a:cs typeface="Tahoma" panose="020B0604030504040204" pitchFamily="34" charset="0"/>
                          <a:sym typeface="Calibri"/>
                        </a:rPr>
                        <m:t>=</m:t>
                      </m:r>
                      <m:f>
                        <m:f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𝟏</m:t>
                          </m:r>
                        </m:num>
                        <m:den>
                          <m:rad>
                            <m:radPr>
                              <m:degHide m:val="on"/>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e>
                          </m:rad>
                        </m:den>
                      </m:f>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5851035" y="8023461"/>
                <a:ext cx="6586364" cy="182755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627E6C8-FA94-0CF2-D050-62393B35A305}"/>
                  </a:ext>
                </a:extLst>
              </p:cNvPr>
              <p:cNvSpPr txBox="1"/>
              <p:nvPr/>
            </p:nvSpPr>
            <p:spPr>
              <a:xfrm>
                <a:off x="10851731" y="8162187"/>
                <a:ext cx="7938977" cy="1549527"/>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groupChr>
                        <m:groupChrPr>
                          <m:chr m:val="⇔"/>
                          <m:pos m:val="top"/>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dirty="0">
                          <a:solidFill>
                            <a:schemeClr val="tx1"/>
                          </a:solidFill>
                          <a:latin typeface="Cambria Math"/>
                          <a:ea typeface="Tahoma" panose="020B0604030504040204" pitchFamily="34" charset="0"/>
                          <a:cs typeface="Tahoma" panose="020B0604030504040204" pitchFamily="34" charset="0"/>
                          <a:sym typeface="Calibri"/>
                        </a:rPr>
                        <m:t>𝐜𝐨𝐭</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dirty="0">
                          <a:solidFill>
                            <a:schemeClr val="tx1"/>
                          </a:solidFill>
                          <a:latin typeface="Cambria Math"/>
                          <a:ea typeface="Tahoma" panose="020B0604030504040204" pitchFamily="34" charset="0"/>
                          <a:cs typeface="Tahoma" panose="020B0604030504040204" pitchFamily="34" charset="0"/>
                          <a:sym typeface="Calibri"/>
                        </a:rPr>
                        <m:t>𝐜𝐨𝐭</m:t>
                      </m:r>
                      <m:d>
                        <m:d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dPr>
                        <m:e>
                          <m:f>
                            <m:f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a:solidFill>
                                    <a:schemeClr val="tx1"/>
                                  </a:solidFill>
                                  <a:latin typeface="Cambria Math"/>
                                  <a:ea typeface="Cambria Math"/>
                                  <a:cs typeface="Tahoma" panose="020B0604030504040204" pitchFamily="34" charset="0"/>
                                  <a:sym typeface="Calibri"/>
                                </a:rPr>
                                <m:t>𝝅</m:t>
                              </m:r>
                            </m:num>
                            <m:den>
                              <m:r>
                                <a:rPr lang="en-US" sz="4800" b="1" i="1" dirty="0" smtClean="0">
                                  <a:solidFill>
                                    <a:schemeClr val="tx1"/>
                                  </a:solidFill>
                                  <a:latin typeface="Cambria Math"/>
                                  <a:ea typeface="Cambria Math"/>
                                  <a:cs typeface="Tahoma" panose="020B0604030504040204" pitchFamily="34" charset="0"/>
                                  <a:sym typeface="Calibri"/>
                                </a:rPr>
                                <m:t>𝟑</m:t>
                              </m:r>
                            </m:den>
                          </m:f>
                        </m:e>
                      </m: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TextBox 31">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10851731" y="8162187"/>
                <a:ext cx="7938977" cy="1549527"/>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0037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wipe(left)">
                                      <p:cBhvr>
                                        <p:cTn id="13" dur="500"/>
                                        <p:tgtEl>
                                          <p:spTgt spid="3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animBg="1"/>
      <p:bldP spid="43" grpId="0"/>
      <p:bldP spid="44" grpId="0"/>
      <p:bldP spid="46" grpId="0"/>
      <p:bldP spid="54" grpId="0"/>
      <p:bldP spid="57" grpId="0"/>
      <p:bldP spid="58" grpId="0"/>
      <p:bldP spid="29"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520320" y="5125914"/>
                <a:ext cx="23425530" cy="2146678"/>
              </a:xfrm>
              <a:prstGeom prst="rect">
                <a:avLst/>
              </a:prstGeom>
            </p:spPr>
            <p:txBody>
              <a:bodyPr wrap="square">
                <a:spAutoFit/>
              </a:bodyPr>
              <a:lstStyle/>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Các phím ( </a:t>
                </a:r>
                <a14:m>
                  <m:oMath xmlns:m="http://schemas.openxmlformats.org/officeDocument/2006/math">
                    <m:sSup>
                      <m:sSupPr>
                        <m:ctrlPr>
                          <a:rPr lang="vi-VN" sz="4400" b="1" i="1" smtClean="0">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latin typeface="Cambria Math"/>
                            <a:ea typeface="Tahoma" panose="020B0604030504040204" pitchFamily="34" charset="0"/>
                            <a:cs typeface="Tahoma" panose="020B0604030504040204" pitchFamily="34" charset="0"/>
                          </a:rPr>
                          <m:t>𝐬𝐢𝐧</m:t>
                        </m:r>
                      </m:e>
                      <m:sup>
                        <m:r>
                          <a:rPr lang="en-US" sz="4400" b="1" i="0" smtClean="0">
                            <a:latin typeface="Cambria Math"/>
                            <a:ea typeface="Tahoma" panose="020B0604030504040204" pitchFamily="34" charset="0"/>
                            <a:cs typeface="Tahoma" panose="020B0604030504040204" pitchFamily="34" charset="0"/>
                          </a:rPr>
                          <m:t>−</m:t>
                        </m:r>
                        <m:r>
                          <a:rPr lang="en-US" sz="4400" b="1" i="0" smtClean="0">
                            <a:latin typeface="Cambria Math"/>
                            <a:ea typeface="Tahoma" panose="020B0604030504040204" pitchFamily="34" charset="0"/>
                            <a:cs typeface="Tahoma" panose="020B0604030504040204" pitchFamily="34" charset="0"/>
                          </a:rPr>
                          <m:t>𝟏</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vi-VN"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latin typeface="Cambria Math"/>
                            <a:ea typeface="Tahoma" panose="020B0604030504040204" pitchFamily="34" charset="0"/>
                            <a:cs typeface="Tahoma" panose="020B0604030504040204" pitchFamily="34" charset="0"/>
                          </a:rPr>
                          <m:t>𝐜𝐨𝐬</m:t>
                        </m:r>
                      </m:e>
                      <m:sup>
                        <m:r>
                          <a:rPr lang="en-US" sz="4400" b="1" i="0">
                            <a:latin typeface="Cambria Math"/>
                            <a:ea typeface="Tahoma" panose="020B0604030504040204" pitchFamily="34" charset="0"/>
                            <a:cs typeface="Tahoma" panose="020B0604030504040204" pitchFamily="34" charset="0"/>
                          </a:rPr>
                          <m:t>−</m:t>
                        </m:r>
                        <m:r>
                          <a:rPr lang="en-US" sz="4400" b="1" i="0">
                            <a:latin typeface="Cambria Math"/>
                            <a:ea typeface="Tahoma" panose="020B0604030504040204" pitchFamily="34" charset="0"/>
                            <a:cs typeface="Tahoma" panose="020B0604030504040204" pitchFamily="34" charset="0"/>
                          </a:rPr>
                          <m:t>𝟏</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lang="vi-VN"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latin typeface="Cambria Math"/>
                            <a:ea typeface="Tahoma" panose="020B0604030504040204" pitchFamily="34" charset="0"/>
                            <a:cs typeface="Tahoma" panose="020B0604030504040204" pitchFamily="34" charset="0"/>
                          </a:rPr>
                          <m:t>𝐭𝐚𝐧</m:t>
                        </m:r>
                      </m:e>
                      <m:sup>
                        <m:r>
                          <a:rPr lang="en-US" sz="4400" b="1" i="0">
                            <a:latin typeface="Cambria Math"/>
                            <a:ea typeface="Tahoma" panose="020B0604030504040204" pitchFamily="34" charset="0"/>
                            <a:cs typeface="Tahoma" panose="020B0604030504040204" pitchFamily="34" charset="0"/>
                          </a:rPr>
                          <m:t>−</m:t>
                        </m:r>
                        <m:r>
                          <a:rPr lang="en-US" sz="4400" b="1" i="0">
                            <a:latin typeface="Cambria Math"/>
                            <a:ea typeface="Tahoma" panose="020B0604030504040204" pitchFamily="34" charset="0"/>
                            <a:cs typeface="Tahoma" panose="020B0604030504040204" pitchFamily="34" charset="0"/>
                          </a:rPr>
                          <m:t>𝟏</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của máy tính cầm tay được dùng để tìm số đo</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(độ hoặc radian) của một góc khi biết một trong các giá trị lượng giác của nó.</a:t>
                </a:r>
              </a:p>
            </p:txBody>
          </p:sp>
        </mc:Choice>
        <mc:Fallback xmlns="">
          <p:sp>
            <p:nvSpPr>
              <p:cNvPr id="10" name="Rectangle 9"/>
              <p:cNvSpPr>
                <a:spLocks noRot="1" noChangeAspect="1" noMove="1" noResize="1" noEditPoints="1" noAdjustHandles="1" noChangeArrowheads="1" noChangeShapeType="1" noTextEdit="1"/>
              </p:cNvSpPr>
              <p:nvPr/>
            </p:nvSpPr>
            <p:spPr>
              <a:xfrm>
                <a:off x="520320" y="5125914"/>
                <a:ext cx="23425530" cy="2146678"/>
              </a:xfrm>
              <a:prstGeom prst="rect">
                <a:avLst/>
              </a:prstGeom>
              <a:blipFill>
                <a:blip r:embed="rId2"/>
                <a:stretch>
                  <a:fillRect l="-1041" r="-260" b="-6250"/>
                </a:stretch>
              </a:blipFill>
            </p:spPr>
            <p:txBody>
              <a:bodyPr/>
              <a:lstStyle/>
              <a:p>
                <a:r>
                  <a:rPr lang="en-US">
                    <a:noFill/>
                  </a:rPr>
                  <a:t> </a:t>
                </a:r>
              </a:p>
            </p:txBody>
          </p:sp>
        </mc:Fallback>
      </mc:AlternateContent>
      <p:grpSp>
        <p:nvGrpSpPr>
          <p:cNvPr id="4" name="Group 3"/>
          <p:cNvGrpSpPr/>
          <p:nvPr/>
        </p:nvGrpSpPr>
        <p:grpSpPr>
          <a:xfrm>
            <a:off x="333273" y="2117507"/>
            <a:ext cx="22648503" cy="2148790"/>
            <a:chOff x="146229" y="2300148"/>
            <a:chExt cx="22648503" cy="2148790"/>
          </a:xfrm>
        </p:grpSpPr>
        <p:sp>
          <p:nvSpPr>
            <p:cNvPr id="13" name="Google Shape;210;p31"/>
            <p:cNvSpPr/>
            <p:nvPr/>
          </p:nvSpPr>
          <p:spPr>
            <a:xfrm flipH="1">
              <a:off x="520319" y="2300148"/>
              <a:ext cx="22274413" cy="196614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lnSpc>
                  <a:spcPct val="150000"/>
                </a:lnSpc>
              </a:pP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a:t>
              </a:r>
              <a:endPar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4" name="Google Shape;211;p31"/>
            <p:cNvSpPr/>
            <p:nvPr/>
          </p:nvSpPr>
          <p:spPr>
            <a:xfrm>
              <a:off x="146229" y="2644500"/>
              <a:ext cx="1425395" cy="1277447"/>
            </a:xfrm>
            <a:prstGeom prst="ellipse">
              <a:avLst/>
            </a:pr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4436FA"/>
                  </a:solidFill>
                  <a:effectLst/>
                  <a:uLnTx/>
                  <a:uFillTx/>
                  <a:latin typeface="Calibri"/>
                  <a:ea typeface="Calibri"/>
                  <a:cs typeface="Calibri"/>
                  <a:sym typeface="Calibri"/>
                </a:rPr>
                <a:t>❻</a:t>
              </a:r>
              <a:endParaRPr kumimoji="0" sz="5400" b="1" i="0" u="none" strike="noStrike" kern="0" cap="none" spc="0" normalizeH="0" baseline="0" noProof="0" dirty="0">
                <a:ln>
                  <a:noFill/>
                </a:ln>
                <a:solidFill>
                  <a:srgbClr val="4436FA"/>
                </a:solidFill>
                <a:effectLst/>
                <a:uLnTx/>
                <a:uFillTx/>
                <a:latin typeface="Calibri"/>
                <a:ea typeface="Calibri"/>
                <a:cs typeface="Calibri"/>
                <a:sym typeface="Calibri"/>
              </a:endParaRPr>
            </a:p>
          </p:txBody>
        </p:sp>
        <p:sp>
          <p:nvSpPr>
            <p:cNvPr id="3" name="Rectangle 2"/>
            <p:cNvSpPr/>
            <p:nvPr/>
          </p:nvSpPr>
          <p:spPr>
            <a:xfrm>
              <a:off x="1427674" y="2371446"/>
              <a:ext cx="21367058" cy="2077492"/>
            </a:xfrm>
            <a:prstGeom prst="rect">
              <a:avLst/>
            </a:prstGeom>
          </p:spPr>
          <p:txBody>
            <a:bodyPr wrap="square">
              <a:spAutoFit/>
            </a:bodyPr>
            <a:lstStyle/>
            <a:p>
              <a:pPr lvl="0" algn="ctr">
                <a:lnSpc>
                  <a:spcPct val="150000"/>
                </a:lnSpc>
              </a:pPr>
              <a:r>
                <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SỬ DỤNG MÁY TÍNH CẦM TAY TÌM MỘT GÓC KHI BIẾT GIÁ TRỊ LƯỢNG GIÁC CỦA NÓ</a:t>
              </a:r>
            </a:p>
          </p:txBody>
        </p:sp>
      </p:grpSp>
    </p:spTree>
    <p:extLst>
      <p:ext uri="{BB962C8B-B14F-4D97-AF65-F5344CB8AC3E}">
        <p14:creationId xmlns:p14="http://schemas.microsoft.com/office/powerpoint/2010/main" val="4246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7044" y="1326497"/>
            <a:ext cx="23844530" cy="1320818"/>
            <a:chOff x="146229" y="2601129"/>
            <a:chExt cx="23844530" cy="1320818"/>
          </a:xfrm>
        </p:grpSpPr>
        <p:sp>
          <p:nvSpPr>
            <p:cNvPr id="13" name="Google Shape;210;p31"/>
            <p:cNvSpPr/>
            <p:nvPr/>
          </p:nvSpPr>
          <p:spPr>
            <a:xfrm flipH="1">
              <a:off x="520317" y="2601129"/>
              <a:ext cx="23470442" cy="128905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lnSpc>
                  <a:spcPct val="150000"/>
                </a:lnSpc>
              </a:pP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a:t>
              </a:r>
              <a:endPar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4" name="Google Shape;211;p31"/>
            <p:cNvSpPr/>
            <p:nvPr/>
          </p:nvSpPr>
          <p:spPr>
            <a:xfrm>
              <a:off x="146229" y="2644500"/>
              <a:ext cx="1425395" cy="1277447"/>
            </a:xfrm>
            <a:prstGeom prst="ellipse">
              <a:avLst/>
            </a:pr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4436FA"/>
                  </a:solidFill>
                  <a:effectLst/>
                  <a:uLnTx/>
                  <a:uFillTx/>
                  <a:latin typeface="Calibri"/>
                  <a:ea typeface="Calibri"/>
                  <a:cs typeface="Calibri"/>
                  <a:sym typeface="Calibri"/>
                </a:rPr>
                <a:t>❻</a:t>
              </a:r>
              <a:endParaRPr kumimoji="0" sz="5400" b="1" i="0" u="none" strike="noStrike" kern="0" cap="none" spc="0" normalizeH="0" baseline="0" noProof="0" dirty="0">
                <a:ln>
                  <a:noFill/>
                </a:ln>
                <a:solidFill>
                  <a:srgbClr val="4436FA"/>
                </a:solidFill>
                <a:effectLst/>
                <a:uLnTx/>
                <a:uFillTx/>
                <a:latin typeface="Calibri"/>
                <a:ea typeface="Calibri"/>
                <a:cs typeface="Calibri"/>
                <a:sym typeface="Calibri"/>
              </a:endParaRPr>
            </a:p>
          </p:txBody>
        </p:sp>
        <p:sp>
          <p:nvSpPr>
            <p:cNvPr id="3" name="Rectangle 2"/>
            <p:cNvSpPr/>
            <p:nvPr/>
          </p:nvSpPr>
          <p:spPr>
            <a:xfrm>
              <a:off x="1571624" y="2644500"/>
              <a:ext cx="22163036" cy="1015663"/>
            </a:xfrm>
            <a:prstGeom prst="rect">
              <a:avLst/>
            </a:prstGeom>
          </p:spPr>
          <p:txBody>
            <a:bodyPr wrap="square">
              <a:spAutoFit/>
            </a:bodyPr>
            <a:lstStyle/>
            <a:p>
              <a:pPr lvl="0" algn="ctr">
                <a:lnSpc>
                  <a:spcPct val="150000"/>
                </a:lnSpc>
              </a:pPr>
              <a:r>
                <a:rPr lang="vi-VN" sz="40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SỬ DỤNG MÁY TÍNH CẦM TAY TÌM MỘT GÓC KHI BIẾT GIÁ TRỊ LƯỢNG GIÁC CỦA NÓ</a:t>
              </a:r>
            </a:p>
          </p:txBody>
        </p:sp>
      </p:grpSp>
      <mc:AlternateContent xmlns:mc="http://schemas.openxmlformats.org/markup-compatibility/2006" xmlns:a14="http://schemas.microsoft.com/office/drawing/2010/main">
        <mc:Choice Requires="a14">
          <p:sp>
            <p:nvSpPr>
              <p:cNvPr id="7" name="Rounded Rectangle 6"/>
              <p:cNvSpPr/>
              <p:nvPr/>
            </p:nvSpPr>
            <p:spPr>
              <a:xfrm>
                <a:off x="345513" y="2741059"/>
                <a:ext cx="23686062" cy="10621650"/>
              </a:xfrm>
              <a:prstGeom prst="roundRect">
                <a:avLst>
                  <a:gd name="adj" fmla="val 6945"/>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72000" tIns="0" rIns="7200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endPar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đo</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bước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sau</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Bước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đơn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đo</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độ</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hoặc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radian).</a:t>
                </a:r>
                <a:endParaRPr kumimoji="0" lang="en-US"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Muốn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đo</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độ</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máy</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580VNX</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dòng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cùng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màn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xuất</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chữ</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nhỏ</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D), ta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ấn</a:t>
                </a:r>
                <a:endParaRPr kumimoji="0" lang="en-US"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0000"/>
                    </a:solidFill>
                    <a:effectLst/>
                    <a:uLnTx/>
                    <a:uFillTx/>
                    <a:latin typeface="CASIO ClassWiz"/>
                    <a:ea typeface="Times New Roman"/>
                  </a:rPr>
                  <a:t>qw21</a:t>
                </a:r>
                <a:endParaRPr kumimoji="0" lang="en-US" sz="4800" b="1" i="0" u="none" strike="noStrike" kern="0" cap="none" spc="0" normalizeH="0" baseline="0" noProof="0" dirty="0">
                  <a:ln>
                    <a:noFill/>
                  </a:ln>
                  <a:solidFill>
                    <a:sysClr val="window" lastClr="FFFFFF"/>
                  </a:solidFill>
                  <a:effectLst/>
                  <a:uLnTx/>
                  <a:uFillTx/>
                  <a:latin typeface="Times New Roman"/>
                  <a:ea typeface="Times New Roman"/>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600" b="1" i="0" u="none" strike="noStrike" kern="0" cap="none" spc="0" normalizeH="0" baseline="0" noProof="0" dirty="0">
                    <a:ln>
                      <a:noFill/>
                    </a:ln>
                    <a:solidFill>
                      <a:srgbClr val="000000"/>
                    </a:solidFill>
                    <a:effectLst/>
                    <a:uLnTx/>
                    <a:uFillTx/>
                    <a:latin typeface="Times New Roman"/>
                    <a:ea typeface="Times New Roman"/>
                  </a:rPr>
                  <a:t> </a:t>
                </a:r>
                <a:endParaRPr kumimoji="0" lang="en-US" sz="4600" b="1" i="0" u="none" strike="noStrike" kern="0" cap="none" spc="0" normalizeH="0" baseline="0" noProof="0" dirty="0">
                  <a:ln>
                    <a:noFill/>
                  </a:ln>
                  <a:solidFill>
                    <a:sysClr val="window" lastClr="FFFFFF"/>
                  </a:solidFill>
                  <a:effectLst/>
                  <a:uLnTx/>
                  <a:uFillTx/>
                  <a:latin typeface="Times New Roman"/>
                  <a:ea typeface="Times New Roman"/>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Muốn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đo</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radian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máy</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580VNX</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dòng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cùng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màn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xuất</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chữ</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nhỏ</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R), ta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ấn</a:t>
                </a:r>
                <a:endParaRPr kumimoji="0" lang="en-US"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1" i="0" u="none" strike="noStrike" kern="0" cap="none" spc="0" normalizeH="0" baseline="0" noProof="0" dirty="0" err="1">
                    <a:ln>
                      <a:noFill/>
                    </a:ln>
                    <a:solidFill>
                      <a:srgbClr val="000000"/>
                    </a:solidFill>
                    <a:effectLst/>
                    <a:uLnTx/>
                    <a:uFillTx/>
                    <a:latin typeface="CASIO ClassWiz"/>
                    <a:ea typeface="Times New Roman"/>
                  </a:rPr>
                  <a:t>qw22</a:t>
                </a:r>
                <a:endParaRPr kumimoji="0" lang="en-US" sz="4800" b="1" i="0" u="none" strike="noStrike" kern="0" cap="none" spc="0" normalizeH="0" baseline="0" noProof="0" dirty="0">
                  <a:ln>
                    <a:noFill/>
                  </a:ln>
                  <a:solidFill>
                    <a:sysClr val="window" lastClr="FFFFFF"/>
                  </a:solidFill>
                  <a:effectLst/>
                  <a:uLnTx/>
                  <a:uFillTx/>
                  <a:latin typeface="Times New Roman"/>
                  <a:ea typeface="Times New Roman"/>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Bước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2.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đo</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Khi</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sin,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cosin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hay tang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bằng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0" cap="none" spc="0" normalizeH="0" baseline="0" noProof="0">
                        <a:ln>
                          <a:noFill/>
                        </a:ln>
                        <a:solidFill>
                          <a:srgbClr val="000000"/>
                        </a:solidFill>
                        <a:effectLst/>
                        <a:uLnTx/>
                        <a:uFillTx/>
                        <a:latin typeface="Cambria Math"/>
                        <a:ea typeface="Times New Roman"/>
                      </a:rPr>
                      <m:t>𝒎</m:t>
                    </m:r>
                  </m:oMath>
                </a14:m>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lần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lượt</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ấn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phím</a:t>
                </a:r>
                <a:r>
                  <a:rPr kumimoji="0" lang="en-US" sz="4600" b="1" i="0" u="none" strike="noStrike" kern="0" cap="none" spc="0" normalizeH="0" baseline="0" noProof="0" dirty="0">
                    <a:ln>
                      <a:noFill/>
                    </a:ln>
                    <a:solidFill>
                      <a:srgbClr val="000000"/>
                    </a:solidFill>
                    <a:effectLst/>
                    <a:uLnTx/>
                    <a:uFillTx/>
                    <a:latin typeface="Times New Roman"/>
                    <a:ea typeface="Times New Roman"/>
                  </a:rPr>
                  <a:t> </a:t>
                </a:r>
                <a:r>
                  <a:rPr kumimoji="0" lang="en-US" sz="4800" b="1" i="0" u="none" strike="noStrike" kern="0" cap="none" spc="0" normalizeH="0" baseline="0" noProof="0" dirty="0">
                    <a:ln>
                      <a:noFill/>
                    </a:ln>
                    <a:solidFill>
                      <a:srgbClr val="000000"/>
                    </a:solidFill>
                    <a:effectLst/>
                    <a:uLnTx/>
                    <a:uFillTx/>
                    <a:latin typeface="CASIO ClassWiz"/>
                    <a:ea typeface="Times New Roman"/>
                  </a:rPr>
                  <a:t>q</a:t>
                </a:r>
                <a:r>
                  <a:rPr kumimoji="0" lang="en-US" sz="4600" b="1" i="0" u="none" strike="noStrike" kern="0" cap="none" spc="0" normalizeH="0" baseline="0" noProof="0" dirty="0">
                    <a:ln>
                      <a:noFill/>
                    </a:ln>
                    <a:solidFill>
                      <a:srgbClr val="000000"/>
                    </a:solidFill>
                    <a:effectLst/>
                    <a:uLnTx/>
                    <a:uFillTx/>
                    <a:latin typeface="Times New Roman"/>
                    <a:ea typeface="Times New Roman"/>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phím</a:t>
                </a:r>
                <a:r>
                  <a:rPr kumimoji="0" lang="en-US" sz="4600" b="1" i="0" u="none" strike="noStrike" kern="0" cap="none" spc="0" normalizeH="0" baseline="0" noProof="0" dirty="0">
                    <a:ln>
                      <a:noFill/>
                    </a:ln>
                    <a:solidFill>
                      <a:srgbClr val="000000"/>
                    </a:solidFill>
                    <a:effectLst/>
                    <a:uLnTx/>
                    <a:uFillTx/>
                    <a:latin typeface="Times New Roman"/>
                    <a:ea typeface="Times New Roman"/>
                  </a:rPr>
                  <a:t> </a:t>
                </a:r>
                <a:r>
                  <a:rPr kumimoji="0" lang="en-US" sz="4800" b="1" i="0" u="none" strike="noStrike" kern="0" cap="none" spc="0" normalizeH="0" baseline="0" noProof="0" dirty="0">
                    <a:ln>
                      <a:noFill/>
                    </a:ln>
                    <a:solidFill>
                      <a:srgbClr val="000000"/>
                    </a:solidFill>
                    <a:effectLst/>
                    <a:uLnTx/>
                    <a:uFillTx/>
                    <a:latin typeface="CASIO ClassWiz"/>
                    <a:ea typeface="Times New Roman"/>
                  </a:rPr>
                  <a:t>j</a:t>
                </a:r>
                <a:r>
                  <a:rPr kumimoji="0" lang="en-US" sz="4800" b="1" i="0" u="none" strike="noStrike" kern="0" cap="none" spc="0" normalizeH="0" baseline="0" noProof="0" dirty="0">
                    <a:ln>
                      <a:noFill/>
                    </a:ln>
                    <a:solidFill>
                      <a:srgbClr val="000000"/>
                    </a:solidFill>
                    <a:effectLst/>
                    <a:uLnTx/>
                    <a:uFillTx/>
                    <a:latin typeface="Times New Roman"/>
                    <a:ea typeface="Times New Roman"/>
                  </a:rPr>
                  <a:t>, </a:t>
                </a:r>
                <a:r>
                  <a:rPr kumimoji="0" lang="en-US" sz="4800" b="1" i="0" u="none" strike="noStrike" kern="0" cap="none" spc="0" normalizeH="0" baseline="0" noProof="0" dirty="0">
                    <a:ln>
                      <a:noFill/>
                    </a:ln>
                    <a:solidFill>
                      <a:srgbClr val="000000"/>
                    </a:solidFill>
                    <a:effectLst/>
                    <a:uLnTx/>
                    <a:uFillTx/>
                    <a:latin typeface="CASIO ClassWiz"/>
                    <a:ea typeface="Times New Roman"/>
                  </a:rPr>
                  <a:t>k</a:t>
                </a:r>
                <a:r>
                  <a:rPr kumimoji="0" lang="en-US" sz="4800" b="1" i="0" u="none" strike="noStrike" kern="0" cap="none" spc="0" normalizeH="0" baseline="0" noProof="0" dirty="0">
                    <a:ln>
                      <a:noFill/>
                    </a:ln>
                    <a:solidFill>
                      <a:srgbClr val="000000"/>
                    </a:solidFill>
                    <a:effectLst/>
                    <a:uLnTx/>
                    <a:uFillTx/>
                    <a:latin typeface="Times New Roman"/>
                    <a:ea typeface="Times New Roman"/>
                  </a:rPr>
                  <a:t>, </a:t>
                </a:r>
                <a:r>
                  <a:rPr kumimoji="0" lang="en-US" sz="4800" b="1" i="0" u="none" strike="noStrike" kern="0" cap="none" spc="0" normalizeH="0" baseline="0" noProof="0" dirty="0">
                    <a:ln>
                      <a:noFill/>
                    </a:ln>
                    <a:solidFill>
                      <a:srgbClr val="000000"/>
                    </a:solidFill>
                    <a:effectLst/>
                    <a:uLnTx/>
                    <a:uFillTx/>
                    <a:latin typeface="CASIO ClassWiz"/>
                    <a:ea typeface="Times New Roman"/>
                  </a:rPr>
                  <a:t>l</a:t>
                </a:r>
                <a:r>
                  <a:rPr kumimoji="0" lang="en-US" sz="4600" b="1" i="0" u="none" strike="noStrike" kern="0" cap="none" spc="0" normalizeH="0" baseline="0" noProof="0" dirty="0">
                    <a:ln>
                      <a:noFill/>
                    </a:ln>
                    <a:solidFill>
                      <a:srgbClr val="000000"/>
                    </a:solidFill>
                    <a:effectLst/>
                    <a:uLnTx/>
                    <a:uFillTx/>
                    <a:latin typeface="Times New Roman"/>
                    <a:ea typeface="Times New Roman"/>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rồi</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nhập</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giá</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trị</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lượng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giác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0" cap="none" spc="0" normalizeH="0" baseline="0" noProof="0">
                        <a:ln>
                          <a:noFill/>
                        </a:ln>
                        <a:solidFill>
                          <a:srgbClr val="000000"/>
                        </a:solidFill>
                        <a:effectLst/>
                        <a:uLnTx/>
                        <a:uFillTx/>
                        <a:latin typeface="Cambria Math"/>
                        <a:ea typeface="Times New Roman"/>
                      </a:rPr>
                      <m:t>𝒎</m:t>
                    </m:r>
                  </m:oMath>
                </a14:m>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cuối</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cùng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ấn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phím</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0" cap="none" spc="0" normalizeH="0" baseline="0" noProof="0" dirty="0">
                    <a:ln>
                      <a:noFill/>
                    </a:ln>
                    <a:solidFill>
                      <a:srgbClr val="000000"/>
                    </a:solidFill>
                    <a:effectLst/>
                    <a:uLnTx/>
                    <a:uFillTx/>
                    <a:latin typeface="CASIO ClassWiz"/>
                    <a:ea typeface="Times New Roman"/>
                  </a:rPr>
                  <a:t>=</a:t>
                </a:r>
                <a:r>
                  <a:rPr kumimoji="0" lang="en-US" sz="4600" b="1" i="0" u="none" strike="noStrike" kern="0" cap="none" spc="0" normalizeH="0" baseline="0" noProof="0" dirty="0">
                    <a:ln>
                      <a:noFill/>
                    </a:ln>
                    <a:solidFill>
                      <a:srgbClr val="000000"/>
                    </a:solidFill>
                    <a:effectLst/>
                    <a:uLnTx/>
                    <a:uFillTx/>
                    <a:latin typeface="Times New Roman"/>
                    <a:ea typeface="Times New Roman"/>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Lúc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này</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màn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kết</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quả</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đo</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độ</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hoặc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radian).</a:t>
                </a:r>
                <a:endParaRPr kumimoji="0" lang="en-US"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600" b="1" i="0" u="none" strike="noStrike" kern="0" cap="none" spc="0" normalizeH="0" baseline="0" noProof="0" dirty="0">
                    <a:ln>
                      <a:noFill/>
                    </a:ln>
                    <a:solidFill>
                      <a:srgbClr val="000000"/>
                    </a:solidFill>
                    <a:effectLst/>
                    <a:uLnTx/>
                    <a:uFillTx/>
                    <a:latin typeface="Times New Roman"/>
                    <a:ea typeface="Times New Roman"/>
                  </a:rPr>
                  <a:t> </a:t>
                </a:r>
                <a:endParaRPr kumimoji="0" lang="en-US" sz="4600" b="1" i="0" u="none" strike="noStrike" kern="0" cap="none" spc="0" normalizeH="0" baseline="0" noProof="0" dirty="0">
                  <a:ln>
                    <a:noFill/>
                  </a:ln>
                  <a:solidFill>
                    <a:sysClr val="window" lastClr="FFFFFF"/>
                  </a:solidFill>
                  <a:effectLst/>
                  <a:uLnTx/>
                  <a:uFillTx/>
                  <a:latin typeface="Times New Roman"/>
                  <a:ea typeface="Times New Roman"/>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345513" y="2741059"/>
                <a:ext cx="23686062" cy="10621650"/>
              </a:xfrm>
              <a:prstGeom prst="roundRect">
                <a:avLst>
                  <a:gd name="adj" fmla="val 6945"/>
                </a:avLst>
              </a:prstGeom>
              <a:blipFill>
                <a:blip r:embed="rId2"/>
                <a:stretch>
                  <a:fillRect l="-180" t="-515" b="-1775"/>
                </a:stretch>
              </a:blipFill>
              <a:ln/>
            </p:spPr>
            <p:txBody>
              <a:bodyPr/>
              <a:lstStyle/>
              <a:p>
                <a:r>
                  <a:rPr lang="en-US">
                    <a:noFill/>
                  </a:rPr>
                  <a:t> </a:t>
                </a:r>
              </a:p>
            </p:txBody>
          </p:sp>
        </mc:Fallback>
      </mc:AlternateContent>
    </p:spTree>
    <p:extLst>
      <p:ext uri="{BB962C8B-B14F-4D97-AF65-F5344CB8AC3E}">
        <p14:creationId xmlns:p14="http://schemas.microsoft.com/office/powerpoint/2010/main" val="30632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wipe(left)">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wipe(left)">
                                      <p:cBhvr>
                                        <p:cTn id="5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882270" y="2273026"/>
                <a:ext cx="22663529" cy="9349739"/>
              </a:xfrm>
              <a:prstGeom prst="rect">
                <a:avLst/>
              </a:prstGeom>
            </p:spPr>
            <p:txBody>
              <a:bodyPr wrap="square">
                <a:spAutoFit/>
              </a:bodyPr>
              <a:lstStyle/>
              <a:p>
                <a:pPr>
                  <a:lnSpc>
                    <a:spcPct val="150000"/>
                  </a:lnSpc>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Chú ý:</a:t>
                </a: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Phím (</a:t>
                </a:r>
                <a14:m>
                  <m:oMath xmlns:m="http://schemas.openxmlformats.org/officeDocument/2006/math">
                    <m:sSup>
                      <m:sSupPr>
                        <m:ctrlPr>
                          <a:rPr lang="vi-VN"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a:latin typeface="Cambria Math"/>
                            <a:ea typeface="Tahoma" panose="020B0604030504040204" pitchFamily="34" charset="0"/>
                            <a:cs typeface="Tahoma" panose="020B0604030504040204" pitchFamily="34" charset="0"/>
                          </a:rPr>
                          <m:t>𝐭𝐚𝐧</m:t>
                        </m:r>
                      </m:e>
                      <m:sup>
                        <m:r>
                          <a:rPr lang="en-US" sz="4400" b="1">
                            <a:latin typeface="Cambria Math"/>
                            <a:ea typeface="Tahoma" panose="020B0604030504040204" pitchFamily="34" charset="0"/>
                            <a:cs typeface="Tahoma" panose="020B0604030504040204" pitchFamily="34" charset="0"/>
                          </a:rPr>
                          <m:t>−</m:t>
                        </m:r>
                        <m:r>
                          <a:rPr lang="en-US" sz="4400" b="1">
                            <a:latin typeface="Cambria Math"/>
                            <a:ea typeface="Tahoma" panose="020B0604030504040204" pitchFamily="34" charset="0"/>
                            <a:cs typeface="Tahoma" panose="020B0604030504040204" pitchFamily="34" charset="0"/>
                          </a:rPr>
                          <m:t>𝟏</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cho kết quả là một số thuộc khoảng</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altLang="en-US" sz="4400" b="1" i="1" kern="1200">
                            <a:latin typeface="Cambria Math" panose="02040503050406030204" pitchFamily="18" charset="0"/>
                            <a:ea typeface="Cambria Math"/>
                            <a:cs typeface="Tahoma" panose="020B0604030504040204" pitchFamily="34" charset="0"/>
                          </a:rPr>
                        </m:ctrlPr>
                      </m:dPr>
                      <m:e>
                        <m:r>
                          <a:rPr lang="en-US" altLang="en-US" sz="4400" b="1" i="1" kern="1200">
                            <a:latin typeface="Cambria Math"/>
                            <a:ea typeface="Cambria Math"/>
                            <a:cs typeface="Tahoma" panose="020B0604030504040204" pitchFamily="34" charset="0"/>
                          </a:rPr>
                          <m:t>−</m:t>
                        </m:r>
                        <m:f>
                          <m:fPr>
                            <m:ctrlPr>
                              <a:rPr lang="el-GR" altLang="en-US" sz="4400" b="1" i="1" kern="1200">
                                <a:latin typeface="Cambria Math" panose="02040503050406030204" pitchFamily="18" charset="0"/>
                                <a:ea typeface="Cambria Math"/>
                                <a:cs typeface="Tahoma" panose="020B0604030504040204" pitchFamily="34" charset="0"/>
                              </a:rPr>
                            </m:ctrlPr>
                          </m:fPr>
                          <m:num>
                            <m:r>
                              <a:rPr lang="el-GR" altLang="en-US" sz="4400" b="1" i="1" kern="1200">
                                <a:latin typeface="Cambria Math"/>
                                <a:ea typeface="Cambria Math"/>
                                <a:cs typeface="Tahoma" panose="020B0604030504040204" pitchFamily="34" charset="0"/>
                              </a:rPr>
                              <m:t>𝝅</m:t>
                            </m:r>
                          </m:num>
                          <m:den>
                            <m:r>
                              <a:rPr lang="el-GR" altLang="en-US" sz="4400" b="1" i="1" kern="1200">
                                <a:latin typeface="Cambria Math"/>
                                <a:ea typeface="Cambria Math"/>
                                <a:cs typeface="Tahoma" panose="020B0604030504040204" pitchFamily="34" charset="0"/>
                              </a:rPr>
                              <m:t>𝟐</m:t>
                            </m:r>
                          </m:den>
                        </m:f>
                        <m:r>
                          <a:rPr lang="en-US" altLang="en-US" sz="4400" b="1" i="1" kern="1200">
                            <a:latin typeface="Cambria Math"/>
                            <a:ea typeface="Cambria Math"/>
                            <a:cs typeface="Tahoma" panose="020B0604030504040204" pitchFamily="34" charset="0"/>
                          </a:rPr>
                          <m:t>;</m:t>
                        </m:r>
                        <m:f>
                          <m:fPr>
                            <m:ctrlPr>
                              <a:rPr lang="el-GR" altLang="en-US" sz="4400" b="1" i="1" kern="1200">
                                <a:latin typeface="Cambria Math" panose="02040503050406030204" pitchFamily="18" charset="0"/>
                                <a:ea typeface="Cambria Math"/>
                                <a:cs typeface="Tahoma" panose="020B0604030504040204" pitchFamily="34" charset="0"/>
                              </a:rPr>
                            </m:ctrlPr>
                          </m:fPr>
                          <m:num>
                            <m:r>
                              <a:rPr lang="el-GR" altLang="en-US" sz="4400" b="1" i="1" kern="1200">
                                <a:latin typeface="Cambria Math"/>
                                <a:ea typeface="Cambria Math"/>
                                <a:cs typeface="Tahoma" panose="020B0604030504040204" pitchFamily="34" charset="0"/>
                              </a:rPr>
                              <m:t>𝝅</m:t>
                            </m:r>
                          </m:num>
                          <m:den>
                            <m:r>
                              <a:rPr lang="el-GR" altLang="en-US" sz="4400" b="1" i="1" kern="1200">
                                <a:latin typeface="Cambria Math"/>
                                <a:ea typeface="Cambria Math"/>
                                <a:cs typeface="Tahoma" panose="020B0604030504040204" pitchFamily="34" charset="0"/>
                              </a:rPr>
                              <m:t>𝟐</m:t>
                            </m:r>
                          </m:den>
                        </m:f>
                      </m:e>
                    </m:d>
                  </m:oMath>
                </a14:m>
                <a:r>
                  <a:rPr lang="vi-VN" sz="4400" b="1" dirty="0">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d>
                      <m:dPr>
                        <m:ctrlPr>
                          <a:rPr lang="vi-VN" sz="4400" b="1" i="1" smtClean="0">
                            <a:latin typeface="Cambria Math" panose="02040503050406030204" pitchFamily="18" charset="0"/>
                          </a:rPr>
                        </m:ctrlPr>
                      </m:dPr>
                      <m:e>
                        <m:sSup>
                          <m:sSupPr>
                            <m:ctrlPr>
                              <a:rPr lang="vi-VN" sz="4400" b="1" i="1" smtClean="0">
                                <a:latin typeface="Cambria Math" panose="02040503050406030204" pitchFamily="18" charset="0"/>
                              </a:rPr>
                            </m:ctrlPr>
                          </m:sSupPr>
                          <m:e>
                            <m:r>
                              <a:rPr lang="en-US" sz="4400" b="1" i="1" smtClean="0">
                                <a:latin typeface="Cambria Math"/>
                              </a:rPr>
                              <m:t>−</m:t>
                            </m:r>
                            <m:r>
                              <a:rPr lang="en-US" sz="4400" b="1" i="1" smtClean="0">
                                <a:latin typeface="Cambria Math"/>
                              </a:rPr>
                              <m:t>𝟗𝟎</m:t>
                            </m:r>
                          </m:e>
                          <m:sup>
                            <m:r>
                              <a:rPr lang="en-US" sz="4400" b="1" i="1" smtClean="0">
                                <a:latin typeface="Cambria Math"/>
                              </a:rPr>
                              <m:t>𝟎</m:t>
                            </m:r>
                          </m:sup>
                        </m:sSup>
                        <m:r>
                          <a:rPr lang="en-US" sz="4400" b="1" i="1" smtClean="0">
                            <a:latin typeface="Cambria Math"/>
                          </a:rPr>
                          <m:t>;</m:t>
                        </m:r>
                        <m:sSup>
                          <m:sSupPr>
                            <m:ctrlPr>
                              <a:rPr lang="en-US" sz="4400" b="1" i="1" smtClean="0">
                                <a:latin typeface="Cambria Math" panose="02040503050406030204" pitchFamily="18" charset="0"/>
                              </a:rPr>
                            </m:ctrlPr>
                          </m:sSupPr>
                          <m:e>
                            <m:r>
                              <a:rPr lang="en-US" sz="4400" b="1" i="1" smtClean="0">
                                <a:latin typeface="Cambria Math"/>
                              </a:rPr>
                              <m:t>𝟗𝟎</m:t>
                            </m:r>
                          </m:e>
                          <m:sup>
                            <m:r>
                              <a:rPr lang="en-US" sz="4400" b="1" i="1" smtClean="0">
                                <a:latin typeface="Cambria Math"/>
                              </a:rPr>
                              <m:t>𝟎</m:t>
                            </m:r>
                          </m:sup>
                        </m:sSup>
                      </m:e>
                    </m:d>
                  </m:oMath>
                </a14:m>
                <a:r>
                  <a:rPr lang="vi-VN"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Phím ( </a:t>
                </a:r>
                <a14:m>
                  <m:oMath xmlns:m="http://schemas.openxmlformats.org/officeDocument/2006/math">
                    <m:sSup>
                      <m:sSupPr>
                        <m:ctrlPr>
                          <a:rPr lang="vi-VN"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a:latin typeface="Cambria Math"/>
                            <a:ea typeface="Tahoma" panose="020B0604030504040204" pitchFamily="34" charset="0"/>
                            <a:cs typeface="Tahoma" panose="020B0604030504040204" pitchFamily="34" charset="0"/>
                          </a:rPr>
                          <m:t>𝐬𝐢𝐧</m:t>
                        </m:r>
                      </m:e>
                      <m:sup>
                        <m:r>
                          <a:rPr lang="en-US" sz="4400" b="1">
                            <a:latin typeface="Cambria Math"/>
                            <a:ea typeface="Tahoma" panose="020B0604030504040204" pitchFamily="34" charset="0"/>
                            <a:cs typeface="Tahoma" panose="020B0604030504040204" pitchFamily="34" charset="0"/>
                          </a:rPr>
                          <m:t>−</m:t>
                        </m:r>
                        <m:r>
                          <a:rPr lang="en-US" sz="4400" b="1">
                            <a:latin typeface="Cambria Math"/>
                            <a:ea typeface="Tahoma" panose="020B0604030504040204" pitchFamily="34" charset="0"/>
                            <a:cs typeface="Tahoma" panose="020B0604030504040204" pitchFamily="34" charset="0"/>
                          </a:rPr>
                          <m:t>𝟏</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cho kết quả là một số thuộc đoạn </a:t>
                </a:r>
                <a14:m>
                  <m:oMath xmlns:m="http://schemas.openxmlformats.org/officeDocument/2006/math">
                    <m:d>
                      <m:dPr>
                        <m:begChr m:val="["/>
                        <m:endChr m:val="]"/>
                        <m:ctrlPr>
                          <a:rPr lang="vi-VN" sz="4400" b="1" i="1" smtClean="0">
                            <a:latin typeface="Cambria Math" panose="02040503050406030204" pitchFamily="18" charset="0"/>
                            <a:ea typeface="Tahoma" panose="020B0604030504040204" pitchFamily="34" charset="0"/>
                            <a:cs typeface="Tahoma" panose="020B0604030504040204" pitchFamily="34" charset="0"/>
                          </a:rPr>
                        </m:ctrlPr>
                      </m:dPr>
                      <m:e>
                        <m:r>
                          <a:rPr lang="en-US" sz="4400" b="1" i="1" smtClean="0">
                            <a:latin typeface="Cambria Math"/>
                            <a:ea typeface="Tahoma" panose="020B0604030504040204" pitchFamily="34" charset="0"/>
                            <a:cs typeface="Tahoma" panose="020B0604030504040204" pitchFamily="34" charset="0"/>
                          </a:rPr>
                          <m:t>−</m:t>
                        </m:r>
                        <m:f>
                          <m:fPr>
                            <m:ctrlPr>
                              <a:rPr lang="el-GR" altLang="en-US" sz="4400" b="1" i="1" kern="1200">
                                <a:latin typeface="Cambria Math" panose="02040503050406030204" pitchFamily="18" charset="0"/>
                                <a:ea typeface="Cambria Math"/>
                                <a:cs typeface="Tahoma" panose="020B0604030504040204" pitchFamily="34" charset="0"/>
                              </a:rPr>
                            </m:ctrlPr>
                          </m:fPr>
                          <m:num>
                            <m:r>
                              <a:rPr lang="el-GR" altLang="en-US" sz="4400" b="1" i="1" kern="1200">
                                <a:latin typeface="Cambria Math"/>
                                <a:ea typeface="Cambria Math"/>
                                <a:cs typeface="Tahoma" panose="020B0604030504040204" pitchFamily="34" charset="0"/>
                              </a:rPr>
                              <m:t>𝝅</m:t>
                            </m:r>
                          </m:num>
                          <m:den>
                            <m:r>
                              <a:rPr lang="el-GR" altLang="en-US" sz="4400" b="1" i="1" kern="1200">
                                <a:latin typeface="Cambria Math"/>
                                <a:ea typeface="Cambria Math"/>
                                <a:cs typeface="Tahoma" panose="020B0604030504040204" pitchFamily="34" charset="0"/>
                              </a:rPr>
                              <m:t>𝟐</m:t>
                            </m:r>
                          </m:den>
                        </m:f>
                        <m:r>
                          <a:rPr lang="en-US" altLang="en-US" sz="4400" b="1" i="1" kern="1200">
                            <a:latin typeface="Cambria Math"/>
                            <a:ea typeface="Cambria Math"/>
                            <a:cs typeface="Tahoma" panose="020B0604030504040204" pitchFamily="34" charset="0"/>
                          </a:rPr>
                          <m:t>;</m:t>
                        </m:r>
                        <m:f>
                          <m:fPr>
                            <m:ctrlPr>
                              <a:rPr lang="el-GR" altLang="en-US" sz="4400" b="1" i="1" kern="1200">
                                <a:latin typeface="Cambria Math" panose="02040503050406030204" pitchFamily="18" charset="0"/>
                                <a:ea typeface="Cambria Math"/>
                                <a:cs typeface="Tahoma" panose="020B0604030504040204" pitchFamily="34" charset="0"/>
                              </a:rPr>
                            </m:ctrlPr>
                          </m:fPr>
                          <m:num>
                            <m:r>
                              <a:rPr lang="el-GR" altLang="en-US" sz="4400" b="1" i="1" kern="1200">
                                <a:latin typeface="Cambria Math"/>
                                <a:ea typeface="Cambria Math"/>
                                <a:cs typeface="Tahoma" panose="020B0604030504040204" pitchFamily="34" charset="0"/>
                              </a:rPr>
                              <m:t>𝝅</m:t>
                            </m:r>
                          </m:num>
                          <m:den>
                            <m:r>
                              <a:rPr lang="el-GR" altLang="en-US" sz="4400" b="1" i="1" kern="1200">
                                <a:latin typeface="Cambria Math"/>
                                <a:ea typeface="Cambria Math"/>
                                <a:cs typeface="Tahoma" panose="020B0604030504040204" pitchFamily="34" charset="0"/>
                              </a:rPr>
                              <m:t>𝟐</m:t>
                            </m:r>
                          </m:den>
                        </m:f>
                      </m:e>
                    </m:d>
                  </m:oMath>
                </a14:m>
                <a:r>
                  <a:rPr lang="vi-VN" sz="4400" b="1" dirty="0">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d>
                      <m:dPr>
                        <m:begChr m:val="["/>
                        <m:endChr m:val="]"/>
                        <m:ctrlPr>
                          <a:rPr lang="vi-VN" sz="4400" b="1" i="1" smtClean="0">
                            <a:latin typeface="Cambria Math" panose="02040503050406030204" pitchFamily="18" charset="0"/>
                            <a:ea typeface="Tahoma" panose="020B0604030504040204" pitchFamily="34" charset="0"/>
                            <a:cs typeface="Tahoma" panose="020B0604030504040204" pitchFamily="34" charset="0"/>
                          </a:rPr>
                        </m:ctrlPr>
                      </m:dPr>
                      <m:e>
                        <m:sSup>
                          <m:sSupPr>
                            <m:ctrlPr>
                              <a:rPr lang="vi-VN" sz="4400" b="1" i="1">
                                <a:latin typeface="Cambria Math" panose="02040503050406030204" pitchFamily="18" charset="0"/>
                              </a:rPr>
                            </m:ctrlPr>
                          </m:sSupPr>
                          <m:e>
                            <m:r>
                              <a:rPr lang="en-US" sz="4400" b="1" i="1">
                                <a:latin typeface="Cambria Math"/>
                              </a:rPr>
                              <m:t>−</m:t>
                            </m:r>
                            <m:r>
                              <a:rPr lang="en-US" sz="4400" b="1" i="1">
                                <a:latin typeface="Cambria Math"/>
                              </a:rPr>
                              <m:t>𝟗𝟎</m:t>
                            </m:r>
                          </m:e>
                          <m:sup>
                            <m:r>
                              <a:rPr lang="en-US" sz="4400" b="1" i="1">
                                <a:latin typeface="Cambria Math"/>
                              </a:rPr>
                              <m:t>𝟎</m:t>
                            </m:r>
                          </m:sup>
                        </m:sSup>
                        <m:r>
                          <a:rPr lang="en-US" sz="4400" b="1" i="1">
                            <a:latin typeface="Cambria Math"/>
                          </a:rPr>
                          <m:t>;</m:t>
                        </m:r>
                        <m:sSup>
                          <m:sSupPr>
                            <m:ctrlPr>
                              <a:rPr lang="en-US" sz="4400" b="1" i="1">
                                <a:latin typeface="Cambria Math" panose="02040503050406030204" pitchFamily="18" charset="0"/>
                              </a:rPr>
                            </m:ctrlPr>
                          </m:sSupPr>
                          <m:e>
                            <m:r>
                              <a:rPr lang="en-US" sz="4400" b="1" i="1">
                                <a:latin typeface="Cambria Math"/>
                              </a:rPr>
                              <m:t>𝟗𝟎</m:t>
                            </m:r>
                          </m:e>
                          <m:sup>
                            <m:r>
                              <a:rPr lang="en-US" sz="4400" b="1" i="1">
                                <a:latin typeface="Cambria Math"/>
                              </a:rPr>
                              <m:t>𝟎</m:t>
                            </m:r>
                          </m:sup>
                        </m:sSup>
                      </m:e>
                    </m:d>
                  </m:oMath>
                </a14:m>
                <a:r>
                  <a:rPr lang="vi-VN" sz="4400" b="1" dirty="0">
                    <a:latin typeface="Tahoma" panose="020B0604030504040204" pitchFamily="34" charset="0"/>
                    <a:ea typeface="Tahoma" panose="020B0604030504040204" pitchFamily="34" charset="0"/>
                    <a:cs typeface="Tahoma" panose="020B0604030504040204" pitchFamily="34" charset="0"/>
                  </a:rPr>
                  <a:t> ,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d>
                      <m:dPr>
                        <m:begChr m:val="|"/>
                        <m:endChr m:val="|"/>
                        <m:ctrlPr>
                          <a:rPr lang="vi-VN" sz="4400" b="1" i="1" smtClean="0">
                            <a:latin typeface="Cambria Math" panose="02040503050406030204" pitchFamily="18" charset="0"/>
                            <a:ea typeface="Tahoma" panose="020B0604030504040204" pitchFamily="34" charset="0"/>
                            <a:cs typeface="Tahoma" panose="020B0604030504040204" pitchFamily="34" charset="0"/>
                          </a:rPr>
                        </m:ctrlPr>
                      </m:dPr>
                      <m:e>
                        <m:r>
                          <a:rPr lang="en-US" sz="4400" b="1" i="1" smtClean="0">
                            <a:latin typeface="Cambria Math"/>
                            <a:ea typeface="Tahoma" panose="020B0604030504040204" pitchFamily="34" charset="0"/>
                            <a:cs typeface="Tahoma" panose="020B0604030504040204" pitchFamily="34" charset="0"/>
                          </a:rPr>
                          <m:t>𝒎</m:t>
                        </m:r>
                      </m:e>
                    </m:d>
                    <m:r>
                      <a:rPr lang="vi-VN" sz="4400" b="1" i="1" smtClean="0">
                        <a:latin typeface="Cambria Math"/>
                        <a:ea typeface="Cambria Math"/>
                        <a:cs typeface="Tahoma" panose="020B0604030504040204" pitchFamily="34" charset="0"/>
                      </a:rPr>
                      <m:t>≤</m:t>
                    </m:r>
                    <m:r>
                      <a:rPr lang="en-US" sz="4400" b="1" i="1" smtClean="0">
                        <a:latin typeface="Cambria Math"/>
                        <a:ea typeface="Cambria Math"/>
                        <a:cs typeface="Tahoma" panose="020B0604030504040204" pitchFamily="34"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Phím (</a:t>
                </a:r>
                <a14:m>
                  <m:oMath xmlns:m="http://schemas.openxmlformats.org/officeDocument/2006/math">
                    <m:sSup>
                      <m:sSupPr>
                        <m:ctrlPr>
                          <a:rPr lang="vi-VN"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a:latin typeface="Cambria Math"/>
                            <a:ea typeface="Tahoma" panose="020B0604030504040204" pitchFamily="34" charset="0"/>
                            <a:cs typeface="Tahoma" panose="020B0604030504040204" pitchFamily="34" charset="0"/>
                          </a:rPr>
                          <m:t>𝐜𝐨𝐬</m:t>
                        </m:r>
                      </m:e>
                      <m:sup>
                        <m:r>
                          <a:rPr lang="en-US" sz="4400" b="1">
                            <a:latin typeface="Cambria Math"/>
                            <a:ea typeface="Tahoma" panose="020B0604030504040204" pitchFamily="34" charset="0"/>
                            <a:cs typeface="Tahoma" panose="020B0604030504040204" pitchFamily="34" charset="0"/>
                          </a:rPr>
                          <m:t>−</m:t>
                        </m:r>
                        <m:r>
                          <a:rPr lang="en-US" sz="4400" b="1">
                            <a:latin typeface="Cambria Math"/>
                            <a:ea typeface="Tahoma" panose="020B0604030504040204" pitchFamily="34" charset="0"/>
                            <a:cs typeface="Tahoma" panose="020B0604030504040204" pitchFamily="34" charset="0"/>
                          </a:rPr>
                          <m:t>𝟏</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kết quả là một số thuộc đoạn  </a:t>
                </a:r>
                <a14:m>
                  <m:oMath xmlns:m="http://schemas.openxmlformats.org/officeDocument/2006/math">
                    <m:d>
                      <m:dPr>
                        <m:begChr m:val="["/>
                        <m:endChr m:val="]"/>
                        <m:ctrlPr>
                          <a:rPr lang="vi-VN" sz="4400" b="1" i="1" smtClean="0">
                            <a:latin typeface="Cambria Math" panose="02040503050406030204" pitchFamily="18" charset="0"/>
                            <a:ea typeface="Tahoma" panose="020B0604030504040204" pitchFamily="34" charset="0"/>
                            <a:cs typeface="Tahoma" panose="020B0604030504040204" pitchFamily="34" charset="0"/>
                          </a:rPr>
                        </m:ctrlPr>
                      </m:dPr>
                      <m:e>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Cambria Math"/>
                            <a:cs typeface="Tahoma" panose="020B0604030504040204" pitchFamily="34" charset="0"/>
                          </a:rPr>
                          <m:t>𝝅</m:t>
                        </m:r>
                        <m:r>
                          <a:rPr lang="en-US" sz="4400" b="1" i="1" smtClean="0">
                            <a:latin typeface="Cambria Math"/>
                            <a:ea typeface="Cambria Math"/>
                            <a:cs typeface="Tahoma" panose="020B0604030504040204" pitchFamily="34" charset="0"/>
                          </a:rPr>
                          <m:t>;</m:t>
                        </m:r>
                        <m:r>
                          <a:rPr lang="en-US" sz="4400" b="1" i="1" smtClean="0">
                            <a:latin typeface="Cambria Math"/>
                            <a:ea typeface="Cambria Math"/>
                            <a:cs typeface="Tahoma" panose="020B0604030504040204" pitchFamily="34" charset="0"/>
                          </a:rPr>
                          <m:t>𝝅</m:t>
                        </m:r>
                      </m:e>
                    </m:d>
                  </m:oMath>
                </a14:m>
                <a:r>
                  <a:rPr lang="vi-VN" sz="4400" b="1" dirty="0">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d>
                      <m:dPr>
                        <m:begChr m:val="["/>
                        <m:endChr m:val="]"/>
                        <m:ctrlPr>
                          <a:rPr lang="vi-VN" sz="4400" b="1" i="1" smtClean="0">
                            <a:latin typeface="Cambria Math" panose="02040503050406030204" pitchFamily="18" charset="0"/>
                            <a:ea typeface="Tahoma" panose="020B0604030504040204" pitchFamily="34" charset="0"/>
                            <a:cs typeface="Tahoma" panose="020B0604030504040204" pitchFamily="34" charset="0"/>
                          </a:rPr>
                        </m:ctrlPr>
                      </m:dPr>
                      <m:e>
                        <m:r>
                          <a:rPr lang="en-US" sz="4400" b="1" i="1" smtClean="0">
                            <a:latin typeface="Cambria Math"/>
                            <a:ea typeface="Tahoma" panose="020B0604030504040204" pitchFamily="34" charset="0"/>
                            <a:cs typeface="Tahoma" panose="020B0604030504040204" pitchFamily="34" charset="0"/>
                          </a:rPr>
                          <m:t>−</m:t>
                        </m:r>
                        <m:sSup>
                          <m:sSupPr>
                            <m:ctrlPr>
                              <a:rPr lang="en-US" sz="4400" b="1" i="1" smtClean="0">
                                <a:latin typeface="Cambria Math" panose="02040503050406030204" pitchFamily="18" charset="0"/>
                                <a:ea typeface="Tahoma" panose="020B0604030504040204" pitchFamily="34" charset="0"/>
                                <a:cs typeface="Tahoma" panose="020B0604030504040204" pitchFamily="34" charset="0"/>
                              </a:rPr>
                            </m:ctrlPr>
                          </m:sSupPr>
                          <m:e>
                            <m:r>
                              <a:rPr lang="en-US" sz="4400" b="1" i="1" smtClean="0">
                                <a:latin typeface="Cambria Math"/>
                                <a:ea typeface="Tahoma" panose="020B0604030504040204" pitchFamily="34" charset="0"/>
                                <a:cs typeface="Tahoma" panose="020B0604030504040204" pitchFamily="34" charset="0"/>
                              </a:rPr>
                              <m:t>𝟏𝟖𝟎</m:t>
                            </m:r>
                          </m:e>
                          <m:sup>
                            <m:r>
                              <a:rPr lang="en-US" sz="4400" b="1" i="1" smtClean="0">
                                <a:latin typeface="Cambria Math"/>
                                <a:ea typeface="Tahoma" panose="020B0604030504040204" pitchFamily="34" charset="0"/>
                                <a:cs typeface="Tahoma" panose="020B0604030504040204" pitchFamily="34" charset="0"/>
                              </a:rPr>
                              <m:t>𝟎</m:t>
                            </m:r>
                          </m:sup>
                        </m:sSup>
                        <m:r>
                          <a:rPr lang="en-US" sz="4400" b="1" i="1" smtClean="0">
                            <a:latin typeface="Cambria Math"/>
                            <a:ea typeface="Tahoma" panose="020B0604030504040204" pitchFamily="34" charset="0"/>
                            <a:cs typeface="Tahoma" panose="020B0604030504040204" pitchFamily="34" charset="0"/>
                          </a:rPr>
                          <m:t>;</m:t>
                        </m:r>
                        <m:sSup>
                          <m:sSupPr>
                            <m:ctrlPr>
                              <a:rPr lang="en-US" sz="4400" b="1" i="1" smtClean="0">
                                <a:latin typeface="Cambria Math" panose="02040503050406030204" pitchFamily="18" charset="0"/>
                                <a:ea typeface="Tahoma" panose="020B0604030504040204" pitchFamily="34" charset="0"/>
                                <a:cs typeface="Tahoma" panose="020B0604030504040204" pitchFamily="34" charset="0"/>
                              </a:rPr>
                            </m:ctrlPr>
                          </m:sSupPr>
                          <m:e>
                            <m:r>
                              <a:rPr lang="en-US" sz="4400" b="1" i="1" smtClean="0">
                                <a:latin typeface="Cambria Math"/>
                                <a:ea typeface="Tahoma" panose="020B0604030504040204" pitchFamily="34" charset="0"/>
                                <a:cs typeface="Tahoma" panose="020B0604030504040204" pitchFamily="34" charset="0"/>
                              </a:rPr>
                              <m:t>𝟏𝟖𝟎</m:t>
                            </m:r>
                          </m:e>
                          <m:sup>
                            <m:r>
                              <a:rPr lang="en-US" sz="4400" b="1" i="1" smtClean="0">
                                <a:latin typeface="Cambria Math"/>
                                <a:ea typeface="Tahoma" panose="020B0604030504040204" pitchFamily="34" charset="0"/>
                                <a:cs typeface="Tahoma" panose="020B0604030504040204" pitchFamily="34" charset="0"/>
                              </a:rPr>
                              <m:t>𝟎</m:t>
                            </m:r>
                          </m:sup>
                        </m:sSup>
                      </m:e>
                    </m:d>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d>
                      <m:dPr>
                        <m:begChr m:val="|"/>
                        <m:endChr m:val="|"/>
                        <m:ctrlPr>
                          <a:rPr lang="vi-VN" sz="4400" b="1" i="1">
                            <a:latin typeface="Cambria Math" panose="02040503050406030204" pitchFamily="18" charset="0"/>
                            <a:ea typeface="Tahoma" panose="020B0604030504040204" pitchFamily="34" charset="0"/>
                            <a:cs typeface="Tahoma" panose="020B0604030504040204" pitchFamily="34" charset="0"/>
                          </a:rPr>
                        </m:ctrlPr>
                      </m:dPr>
                      <m:e>
                        <m:r>
                          <a:rPr lang="en-US" sz="4400" b="1" i="1">
                            <a:latin typeface="Cambria Math"/>
                            <a:ea typeface="Tahoma" panose="020B0604030504040204" pitchFamily="34" charset="0"/>
                            <a:cs typeface="Tahoma" panose="020B0604030504040204" pitchFamily="34" charset="0"/>
                          </a:rPr>
                          <m:t>𝒎</m:t>
                        </m:r>
                      </m:e>
                    </m:d>
                    <m:r>
                      <a:rPr lang="vi-VN" sz="4400" b="1" i="1">
                        <a:latin typeface="Cambria Math"/>
                        <a:ea typeface="Cambria Math"/>
                        <a:cs typeface="Tahoma" panose="020B0604030504040204" pitchFamily="34" charset="0"/>
                      </a:rPr>
                      <m:t>≤</m:t>
                    </m:r>
                    <m:r>
                      <a:rPr lang="en-US" sz="4400" b="1" i="1">
                        <a:latin typeface="Cambria Math"/>
                        <a:ea typeface="Cambria Math"/>
                        <a:cs typeface="Tahoma" panose="020B0604030504040204" pitchFamily="34"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Trường hợp số đo bằng đơn vị độ không nguyên thì ấn thêm phím  x để đưa kết quả về dạng độ - phút – giây.</a:t>
                </a:r>
              </a:p>
            </p:txBody>
          </p:sp>
        </mc:Choice>
        <mc:Fallback xmlns="">
          <p:sp>
            <p:nvSpPr>
              <p:cNvPr id="4" name="Rectangle 3"/>
              <p:cNvSpPr>
                <a:spLocks noRot="1" noChangeAspect="1" noMove="1" noResize="1" noEditPoints="1" noAdjustHandles="1" noChangeArrowheads="1" noChangeShapeType="1" noTextEdit="1"/>
              </p:cNvSpPr>
              <p:nvPr/>
            </p:nvSpPr>
            <p:spPr>
              <a:xfrm>
                <a:off x="882270" y="2273026"/>
                <a:ext cx="22663529" cy="9349739"/>
              </a:xfrm>
              <a:prstGeom prst="rect">
                <a:avLst/>
              </a:prstGeom>
              <a:blipFill rotWithShape="1">
                <a:blip r:embed="rId2"/>
                <a:stretch>
                  <a:fillRect l="-1103" b="-717"/>
                </a:stretch>
              </a:blipFill>
            </p:spPr>
            <p:txBody>
              <a:bodyPr/>
              <a:lstStyle/>
              <a:p>
                <a:r>
                  <a:rPr lang="en-US">
                    <a:noFill/>
                  </a:rPr>
                  <a:t> </a:t>
                </a:r>
              </a:p>
            </p:txBody>
          </p:sp>
        </mc:Fallback>
      </mc:AlternateContent>
    </p:spTree>
    <p:extLst>
      <p:ext uri="{BB962C8B-B14F-4D97-AF65-F5344CB8AC3E}">
        <p14:creationId xmlns:p14="http://schemas.microsoft.com/office/powerpoint/2010/main" val="174031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2E9B706-DA42-60DB-D24E-C667B53BF406}"/>
              </a:ext>
            </a:extLst>
          </p:cNvPr>
          <p:cNvSpPr txBox="1">
            <a:spLocks/>
          </p:cNvSpPr>
          <p:nvPr/>
        </p:nvSpPr>
        <p:spPr>
          <a:xfrm>
            <a:off x="389924" y="1561233"/>
            <a:ext cx="23755950" cy="151358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ClrTx/>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ClrTx/>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30" name="Freeform: Shape 29">
            <a:extLst>
              <a:ext uri="{FF2B5EF4-FFF2-40B4-BE49-F238E27FC236}">
                <a16:creationId xmlns:a16="http://schemas.microsoft.com/office/drawing/2014/main" id="{49137458-563A-4FB9-B2C2-BF24886BC4C3}"/>
              </a:ext>
            </a:extLst>
          </p:cNvPr>
          <p:cNvSpPr/>
          <p:nvPr/>
        </p:nvSpPr>
        <p:spPr>
          <a:xfrm rot="10800000">
            <a:off x="389925" y="722027"/>
            <a:ext cx="2946234" cy="76926"/>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 name="Group 1">
            <a:extLst>
              <a:ext uri="{FF2B5EF4-FFF2-40B4-BE49-F238E27FC236}">
                <a16:creationId xmlns:a16="http://schemas.microsoft.com/office/drawing/2014/main" id="{E8B9F242-4D9A-9817-BD57-5024D083C825}"/>
              </a:ext>
            </a:extLst>
          </p:cNvPr>
          <p:cNvGrpSpPr/>
          <p:nvPr/>
        </p:nvGrpSpPr>
        <p:grpSpPr>
          <a:xfrm>
            <a:off x="140518" y="1196406"/>
            <a:ext cx="4831531" cy="785206"/>
            <a:chOff x="-68736" y="-32876"/>
            <a:chExt cx="1766281" cy="281940"/>
          </a:xfrm>
        </p:grpSpPr>
        <p:grpSp>
          <p:nvGrpSpPr>
            <p:cNvPr id="3" name="Group 2">
              <a:extLst>
                <a:ext uri="{FF2B5EF4-FFF2-40B4-BE49-F238E27FC236}">
                  <a16:creationId xmlns:a16="http://schemas.microsoft.com/office/drawing/2014/main" id="{A59F82A2-726E-0697-EE4D-95E21B4CA0A5}"/>
                </a:ext>
              </a:extLst>
            </p:cNvPr>
            <p:cNvGrpSpPr/>
            <p:nvPr/>
          </p:nvGrpSpPr>
          <p:grpSpPr>
            <a:xfrm>
              <a:off x="-68736" y="-26132"/>
              <a:ext cx="1440991" cy="257209"/>
              <a:chOff x="-96708" y="-45434"/>
              <a:chExt cx="2027493" cy="318308"/>
            </a:xfrm>
          </p:grpSpPr>
          <p:sp>
            <p:nvSpPr>
              <p:cNvPr id="5" name="Arrow: Pentagon 4">
                <a:extLst>
                  <a:ext uri="{FF2B5EF4-FFF2-40B4-BE49-F238E27FC236}">
                    <a16:creationId xmlns:a16="http://schemas.microsoft.com/office/drawing/2014/main" id="{32FA055A-6184-F75C-5D1A-1080F7F37AC3}"/>
                  </a:ext>
                </a:extLst>
              </p:cNvPr>
              <p:cNvSpPr/>
              <p:nvPr/>
            </p:nvSpPr>
            <p:spPr>
              <a:xfrm>
                <a:off x="76317" y="-45434"/>
                <a:ext cx="1854468" cy="318308"/>
              </a:xfrm>
              <a:prstGeom prst="homePlate">
                <a:avLst/>
              </a:prstGeom>
              <a:solidFill>
                <a:srgbClr val="FCFFEF"/>
              </a:solidFill>
              <a:ln w="12700" cap="flat" cmpd="sng" algn="ctr">
                <a:solidFill>
                  <a:schemeClr val="accent1">
                    <a:lumMod val="40000"/>
                    <a:lumOff val="60000"/>
                  </a:schemeClr>
                </a:solidFill>
                <a:prstDash val="solid"/>
                <a:miter lim="800000"/>
              </a:ln>
              <a:effectLst/>
            </p:spPr>
            <p:txBody>
              <a:bodyPr rtlCol="0" anchor="ct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Calibri"/>
                    <a:ea typeface="Calibri" panose="020F0502020204030204" pitchFamily="34" charset="0"/>
                    <a:cs typeface="Times New Roman" panose="02020603050405020304" pitchFamily="18" charset="0"/>
                  </a:rPr>
                  <a:t> </a:t>
                </a:r>
                <a:endPar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 name="Arrow: Chevron 5">
                <a:extLst>
                  <a:ext uri="{FF2B5EF4-FFF2-40B4-BE49-F238E27FC236}">
                    <a16:creationId xmlns:a16="http://schemas.microsoft.com/office/drawing/2014/main" id="{6666080C-75BF-0B79-422C-5DA5F43724FD}"/>
                  </a:ext>
                </a:extLst>
              </p:cNvPr>
              <p:cNvSpPr/>
              <p:nvPr/>
            </p:nvSpPr>
            <p:spPr>
              <a:xfrm>
                <a:off x="-96708" y="-39604"/>
                <a:ext cx="162630" cy="296007"/>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sp>
            <p:nvSpPr>
              <p:cNvPr id="7" name="Arrow: Chevron 6">
                <a:extLst>
                  <a:ext uri="{FF2B5EF4-FFF2-40B4-BE49-F238E27FC236}">
                    <a16:creationId xmlns:a16="http://schemas.microsoft.com/office/drawing/2014/main" id="{3F7E702E-1A29-5914-8C6F-C3D644404F6A}"/>
                  </a:ext>
                </a:extLst>
              </p:cNvPr>
              <p:cNvSpPr/>
              <p:nvPr/>
            </p:nvSpPr>
            <p:spPr>
              <a:xfrm>
                <a:off x="-11995" y="-39669"/>
                <a:ext cx="176766" cy="296007"/>
              </a:xfrm>
              <a:prstGeom prst="chevron">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grpSp>
        <p:sp>
          <p:nvSpPr>
            <p:cNvPr id="4" name="TextBox 56">
              <a:extLst>
                <a:ext uri="{FF2B5EF4-FFF2-40B4-BE49-F238E27FC236}">
                  <a16:creationId xmlns:a16="http://schemas.microsoft.com/office/drawing/2014/main" id="{5BB0DE47-32E3-00AE-6007-882219112C21}"/>
                </a:ext>
              </a:extLst>
            </p:cNvPr>
            <p:cNvSpPr txBox="1"/>
            <p:nvPr/>
          </p:nvSpPr>
          <p:spPr>
            <a:xfrm>
              <a:off x="270444" y="-32876"/>
              <a:ext cx="1427101" cy="281940"/>
            </a:xfrm>
            <a:prstGeom prst="rect">
              <a:avLst/>
            </a:prstGeom>
            <a:noFill/>
          </p:spPr>
          <p:txBody>
            <a:bodyPr wrap="square">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9.        </a:t>
              </a:r>
              <a:endParaRPr kumimoji="0" lang="en-US" sz="48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CB71A7F-CE3A-B209-A9A9-6872E199E25A}"/>
                  </a:ext>
                </a:extLst>
              </p:cNvPr>
              <p:cNvSpPr txBox="1"/>
              <p:nvPr/>
            </p:nvSpPr>
            <p:spPr>
              <a:xfrm>
                <a:off x="477040" y="2042214"/>
                <a:ext cx="23668834" cy="882678"/>
              </a:xfrm>
              <a:prstGeom prst="rect">
                <a:avLst/>
              </a:prstGeom>
              <a:noFill/>
            </p:spPr>
            <p:txBody>
              <a:bodyPr wrap="square">
                <a:spAutoFit/>
              </a:bodyPr>
              <a:lstStyle/>
              <a:p>
                <a:pPr>
                  <a:lnSpc>
                    <a:spcPct val="107000"/>
                  </a:lnSpc>
                  <a:spcAft>
                    <a:spcPts val="800"/>
                  </a:spcAft>
                </a:pPr>
                <a:r>
                  <a:rPr lang="vi-VN" sz="4800" b="1" dirty="0">
                    <a:latin typeface="Tahoma" panose="020B0604030504040204" pitchFamily="34" charset="0"/>
                    <a:ea typeface="Tahoma" panose="020B0604030504040204" pitchFamily="34" charset="0"/>
                    <a:cs typeface="Tahoma" panose="020B0604030504040204" pitchFamily="34" charset="0"/>
                  </a:rPr>
                  <a:t>Sử dụng máy tính cầm tay, tìm số đo độ và radian của góc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latin typeface="Cambria Math"/>
                        <a:ea typeface="Cambria Math"/>
                        <a:cs typeface="Tahoma" panose="020B0604030504040204" pitchFamily="34" charset="0"/>
                      </a:rPr>
                      <m:t>𝜶</m:t>
                    </m:r>
                  </m:oMath>
                </a14:m>
                <a:r>
                  <a:rPr lang="vi-VN" sz="4800" b="1" dirty="0">
                    <a:latin typeface="Tahoma" panose="020B0604030504040204" pitchFamily="34" charset="0"/>
                    <a:ea typeface="Tahoma" panose="020B0604030504040204" pitchFamily="34" charset="0"/>
                    <a:cs typeface="Tahoma" panose="020B0604030504040204" pitchFamily="34" charset="0"/>
                  </a:rPr>
                  <a:t> ,biết</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latin typeface="Cambria Math"/>
                        <a:ea typeface="Tahoma" panose="020B0604030504040204" pitchFamily="34" charset="0"/>
                        <a:cs typeface="Tahoma" panose="020B0604030504040204" pitchFamily="34" charset="0"/>
                      </a:rPr>
                      <m:t>𝒔𝒊𝒏</m:t>
                    </m:r>
                    <m:r>
                      <a:rPr lang="en-US" sz="4800" b="1" i="1" smtClean="0">
                        <a:latin typeface="Cambria Math"/>
                        <a:ea typeface="Cambria Math"/>
                        <a:cs typeface="Tahoma" panose="020B0604030504040204" pitchFamily="34" charset="0"/>
                      </a:rPr>
                      <m:t>𝜶</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𝟎</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𝟓𝟖</m:t>
                    </m:r>
                  </m:oMath>
                </a14:m>
                <a:r>
                  <a:rPr lang="vi-VN" sz="48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 name="TextBox 8">
                <a:extLst>
                  <a:ext uri="{FF2B5EF4-FFF2-40B4-BE49-F238E27FC236}">
                    <a16:creationId xmlns:a14="http://schemas.microsoft.com/office/drawing/2010/main" xmlns:a16="http://schemas.microsoft.com/office/drawing/2014/main" xmlns="" id="{5CB71A7F-CE3A-B209-A9A9-6872E199E25A}"/>
                  </a:ext>
                </a:extLst>
              </p:cNvPr>
              <p:cNvSpPr txBox="1">
                <a:spLocks noRot="1" noChangeAspect="1" noMove="1" noResize="1" noEditPoints="1" noAdjustHandles="1" noChangeArrowheads="1" noChangeShapeType="1" noTextEdit="1"/>
              </p:cNvSpPr>
              <p:nvPr/>
            </p:nvSpPr>
            <p:spPr>
              <a:xfrm>
                <a:off x="477040" y="2042214"/>
                <a:ext cx="23668834" cy="882678"/>
              </a:xfrm>
              <a:prstGeom prst="rect">
                <a:avLst/>
              </a:prstGeom>
              <a:blipFill rotWithShape="1">
                <a:blip r:embed="rId4"/>
                <a:stretch>
                  <a:fillRect l="-1159" t="-17931" b="-27586"/>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E71B115-AA17-9E03-C42D-7C6631C65862}"/>
              </a:ext>
            </a:extLst>
          </p:cNvPr>
          <p:cNvSpPr txBox="1"/>
          <p:nvPr/>
        </p:nvSpPr>
        <p:spPr>
          <a:xfrm>
            <a:off x="497945" y="3439427"/>
            <a:ext cx="23539907" cy="8026172"/>
          </a:xfrm>
          <a:prstGeom prst="rect">
            <a:avLst/>
          </a:prstGeom>
          <a:solidFill>
            <a:srgbClr val="70AD47">
              <a:lumMod val="20000"/>
              <a:lumOff val="80000"/>
            </a:srgbClr>
          </a:solidFill>
        </p:spPr>
        <p:txBody>
          <a:bodyPr wrap="square">
            <a:spAutoFit/>
          </a:bodyPr>
          <a:lstStyle/>
          <a:p>
            <a:pPr defTabSz="2177278">
              <a:lnSpc>
                <a:spcPct val="107000"/>
              </a:lnSpc>
              <a:spcAft>
                <a:spcPts val="800"/>
              </a:spcAft>
              <a:buClrTx/>
            </a:pPr>
            <a:endParaRPr lang="en-US" sz="4800" b="1" dirty="0">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4033616D-3ED1-F98A-4B25-845EF004B921}"/>
              </a:ext>
            </a:extLst>
          </p:cNvPr>
          <p:cNvGrpSpPr/>
          <p:nvPr/>
        </p:nvGrpSpPr>
        <p:grpSpPr>
          <a:xfrm>
            <a:off x="408302" y="3169129"/>
            <a:ext cx="3600000" cy="971773"/>
            <a:chOff x="1275608" y="6322796"/>
            <a:chExt cx="3572909" cy="894713"/>
          </a:xfrm>
        </p:grpSpPr>
        <p:sp>
          <p:nvSpPr>
            <p:cNvPr id="12" name="Freeform 20">
              <a:extLst>
                <a:ext uri="{FF2B5EF4-FFF2-40B4-BE49-F238E27FC236}">
                  <a16:creationId xmlns:a16="http://schemas.microsoft.com/office/drawing/2014/main" id="{35C6270A-BDA3-137D-3BB4-E539C3D3F6A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6AB5219D-E817-B3E8-9A33-B3B3346E66F7}"/>
                </a:ext>
              </a:extLst>
            </p:cNvPr>
            <p:cNvSpPr txBox="1"/>
            <p:nvPr/>
          </p:nvSpPr>
          <p:spPr>
            <a:xfrm>
              <a:off x="2310574" y="6452409"/>
              <a:ext cx="2471048" cy="76510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Lời Giải</a:t>
              </a:r>
              <a:endParaRPr kumimoji="0" lang="en-US" sz="4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AE7CC04E-0327-40BD-6EC5-0FD8FF6A7944}"/>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F4CD1A7B-AAAB-C862-3F18-62FAA56B998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3" name="Rectangle 12"/>
          <p:cNvSpPr/>
          <p:nvPr/>
        </p:nvSpPr>
        <p:spPr>
          <a:xfrm>
            <a:off x="1247541" y="3986849"/>
            <a:ext cx="3251211" cy="830997"/>
          </a:xfrm>
          <a:prstGeom prst="rect">
            <a:avLst/>
          </a:prstGeom>
        </p:spPr>
        <p:txBody>
          <a:bodyPr wrap="non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Số đo độ: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3775380401"/>
                  </p:ext>
                </p:extLst>
              </p:nvPr>
            </p:nvGraphicFramePr>
            <p:xfrm>
              <a:off x="674884" y="4817846"/>
              <a:ext cx="23381323" cy="3401596"/>
            </p:xfrm>
            <a:graphic>
              <a:graphicData uri="http://schemas.openxmlformats.org/drawingml/2006/table">
                <a:tbl>
                  <a:tblPr firstRow="1" firstCol="1" bandRow="1"/>
                  <a:tblGrid>
                    <a:gridCol w="1458196">
                      <a:extLst>
                        <a:ext uri="{9D8B030D-6E8A-4147-A177-3AD203B41FA5}">
                          <a16:colId xmlns:a16="http://schemas.microsoft.com/office/drawing/2014/main" val="20000"/>
                        </a:ext>
                      </a:extLst>
                    </a:gridCol>
                    <a:gridCol w="8299415">
                      <a:extLst>
                        <a:ext uri="{9D8B030D-6E8A-4147-A177-3AD203B41FA5}">
                          <a16:colId xmlns:a16="http://schemas.microsoft.com/office/drawing/2014/main" val="20001"/>
                        </a:ext>
                      </a:extLst>
                    </a:gridCol>
                    <a:gridCol w="6194212">
                      <a:extLst>
                        <a:ext uri="{9D8B030D-6E8A-4147-A177-3AD203B41FA5}">
                          <a16:colId xmlns:a16="http://schemas.microsoft.com/office/drawing/2014/main" val="20002"/>
                        </a:ext>
                      </a:extLst>
                    </a:gridCol>
                    <a:gridCol w="7429500">
                      <a:extLst>
                        <a:ext uri="{9D8B030D-6E8A-4147-A177-3AD203B41FA5}">
                          <a16:colId xmlns:a16="http://schemas.microsoft.com/office/drawing/2014/main" val="20003"/>
                        </a:ext>
                      </a:extLst>
                    </a:gridCol>
                  </a:tblGrid>
                  <a:tr h="1305376">
                    <a:tc>
                      <a:txBody>
                        <a:bodyPr/>
                        <a:lstStyle/>
                        <a:p>
                          <a:pPr algn="ctr">
                            <a:lnSpc>
                              <a:spcPct val="107000"/>
                            </a:lnSpc>
                            <a:spcAft>
                              <a:spcPts val="0"/>
                            </a:spcAft>
                          </a:pPr>
                          <a:r>
                            <a:rPr lang="en-US" sz="4400" b="1" kern="1200" dirty="0">
                              <a:effectLst/>
                              <a:latin typeface="Tahoma" panose="020B0604030504040204" pitchFamily="34" charset="0"/>
                              <a:ea typeface="Tahoma" panose="020B0604030504040204" pitchFamily="34" charset="0"/>
                              <a:cs typeface="Tahoma" panose="020B0604030504040204" pitchFamily="34" charset="0"/>
                            </a:rPr>
                            <a:t>sin</a:t>
                          </a:r>
                          <a14:m>
                            <m:oMath xmlns:m="http://schemas.openxmlformats.org/officeDocument/2006/math">
                              <m:r>
                                <a:rPr lang="en-US" sz="4400" b="1" i="1" kern="1200" smtClean="0">
                                  <a:effectLst/>
                                  <a:latin typeface="Cambria Math"/>
                                  <a:ea typeface="Cambria Math"/>
                                </a:rPr>
                                <m:t>𝜶</m:t>
                              </m:r>
                            </m:oMath>
                          </a14:m>
                          <a:endParaRPr lang="en-US" sz="4400" b="1" kern="1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kern="1200" dirty="0" err="1">
                              <a:effectLst/>
                              <a:latin typeface="Tahoma" panose="020B0604030504040204" pitchFamily="34" charset="0"/>
                              <a:ea typeface="Tahoma" panose="020B0604030504040204" pitchFamily="34" charset="0"/>
                              <a:cs typeface="Tahoma" panose="020B0604030504040204" pitchFamily="34" charset="0"/>
                            </a:rPr>
                            <a:t>Bấm</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phím</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kern="1200" dirty="0" err="1">
                              <a:effectLst/>
                              <a:latin typeface="Tahoma" panose="020B0604030504040204" pitchFamily="34" charset="0"/>
                              <a:ea typeface="Tahoma" panose="020B0604030504040204" pitchFamily="34" charset="0"/>
                              <a:cs typeface="Tahoma" panose="020B0604030504040204" pitchFamily="34" charset="0"/>
                            </a:rPr>
                            <a:t>Màn</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hình</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hiện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kern="1200" dirty="0">
                              <a:effectLst/>
                              <a:latin typeface="Tahoma" panose="020B0604030504040204" pitchFamily="34" charset="0"/>
                              <a:ea typeface="Tahoma" panose="020B0604030504040204" pitchFamily="34" charset="0"/>
                              <a:cs typeface="Tahoma" panose="020B0604030504040204" pitchFamily="34" charset="0"/>
                            </a:rPr>
                            <a:t>Kết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quả</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của</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kern="1200" smtClean="0">
                                  <a:effectLst/>
                                  <a:latin typeface="Cambria Math"/>
                                  <a:ea typeface="Cambria Math"/>
                                  <a:cs typeface="Tahoma" panose="020B0604030504040204" pitchFamily="34" charset="0"/>
                                </a:rPr>
                                <m:t>𝜶</m:t>
                              </m:r>
                              <m:r>
                                <a:rPr lang="en-US" sz="4400" b="1" i="1" kern="1200" smtClean="0">
                                  <a:effectLst/>
                                  <a:latin typeface="Cambria Math"/>
                                  <a:ea typeface="Cambria Math"/>
                                  <a:cs typeface="Tahoma" panose="020B0604030504040204" pitchFamily="34" charset="0"/>
                                </a:rPr>
                                <m:t> </m:t>
                              </m:r>
                            </m:oMath>
                          </a14:m>
                          <a:r>
                            <a:rPr lang="en-US" sz="4400" b="1" kern="1200" dirty="0">
                              <a:effectLst/>
                              <a:latin typeface="Tahoma" panose="020B0604030504040204" pitchFamily="34" charset="0"/>
                              <a:ea typeface="Tahoma" panose="020B0604030504040204" pitchFamily="34" charset="0"/>
                              <a:cs typeface="Tahoma" panose="020B0604030504040204" pitchFamily="34" charset="0"/>
                            </a:rPr>
                            <a:t>(</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gần</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đúng</a:t>
                          </a:r>
                          <a:r>
                            <a:rPr lang="en-US" sz="4400" b="1" kern="1200"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96220">
                    <a:tc>
                      <a:txBody>
                        <a:bodyPr/>
                        <a:lstStyle/>
                        <a:p>
                          <a:pPr algn="ctr">
                            <a:lnSpc>
                              <a:spcPct val="107000"/>
                            </a:lnSpc>
                            <a:spcAft>
                              <a:spcPts val="0"/>
                            </a:spcAft>
                          </a:pPr>
                          <a:r>
                            <a:rPr lang="en-US" sz="4400" b="1" kern="1200" dirty="0">
                              <a:effectLst/>
                              <a:latin typeface="Tahoma" panose="020B0604030504040204" pitchFamily="34" charset="0"/>
                              <a:ea typeface="Tahoma" panose="020B0604030504040204" pitchFamily="34" charset="0"/>
                              <a:cs typeface="Tahoma" panose="020B0604030504040204" pitchFamily="34" charset="0"/>
                            </a:rPr>
                            <a:t>0,58</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4400" dirty="0" err="1">
                              <a:effectLst/>
                              <a:latin typeface="CASIO ClassWiz" pitchFamily="2" charset="0"/>
                              <a:ea typeface="Times New Roman"/>
                            </a:rPr>
                            <a:t>qj0.58</a:t>
                          </a:r>
                          <a:r>
                            <a:rPr lang="en-US" sz="4400" dirty="0">
                              <a:effectLst/>
                              <a:latin typeface="CASIO ClassWiz" pitchFamily="2" charset="0"/>
                              <a:ea typeface="Times New Roman"/>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4400" kern="1200">
                            <a:effectLst/>
                            <a:latin typeface="Times New Roman"/>
                            <a:ea typeface="Cascadia Mon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4400" kern="1200" dirty="0">
                            <a:effectLst/>
                            <a:latin typeface="Times New Roman"/>
                            <a:ea typeface="Cascadia Mon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3775380401"/>
                  </p:ext>
                </p:extLst>
              </p:nvPr>
            </p:nvGraphicFramePr>
            <p:xfrm>
              <a:off x="674884" y="4817846"/>
              <a:ext cx="23381323" cy="3401596"/>
            </p:xfrm>
            <a:graphic>
              <a:graphicData uri="http://schemas.openxmlformats.org/drawingml/2006/table">
                <a:tbl>
                  <a:tblPr firstRow="1" firstCol="1" bandRow="1"/>
                  <a:tblGrid>
                    <a:gridCol w="1458196"/>
                    <a:gridCol w="8299415"/>
                    <a:gridCol w="6194212"/>
                    <a:gridCol w="7429500"/>
                  </a:tblGrid>
                  <a:tr h="130537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5"/>
                          <a:stretch>
                            <a:fillRect l="-418" r="-1505021" b="-161215"/>
                          </a:stretch>
                        </a:blipFill>
                      </a:tcPr>
                    </a:tc>
                    <a:tc>
                      <a:txBody>
                        <a:bodyPr/>
                        <a:lstStyle/>
                        <a:p>
                          <a:pPr algn="ctr">
                            <a:lnSpc>
                              <a:spcPct val="107000"/>
                            </a:lnSpc>
                            <a:spcAft>
                              <a:spcPts val="0"/>
                            </a:spcAft>
                          </a:pPr>
                          <a:r>
                            <a:rPr lang="en-US" sz="4400" b="1" kern="1200" dirty="0" err="1">
                              <a:effectLst/>
                              <a:latin typeface="Tahoma" panose="020B0604030504040204" pitchFamily="34" charset="0"/>
                              <a:ea typeface="Tahoma" panose="020B0604030504040204" pitchFamily="34" charset="0"/>
                              <a:cs typeface="Tahoma" panose="020B0604030504040204" pitchFamily="34" charset="0"/>
                            </a:rPr>
                            <a:t>Bấm</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phím</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kern="1200" dirty="0" err="1">
                              <a:effectLst/>
                              <a:latin typeface="Tahoma" panose="020B0604030504040204" pitchFamily="34" charset="0"/>
                              <a:ea typeface="Tahoma" panose="020B0604030504040204" pitchFamily="34" charset="0"/>
                              <a:cs typeface="Tahoma" panose="020B0604030504040204" pitchFamily="34" charset="0"/>
                            </a:rPr>
                            <a:t>Màn</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hình</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hiện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5"/>
                          <a:stretch>
                            <a:fillRect l="-214684" r="-82" b="-161215"/>
                          </a:stretch>
                        </a:blipFill>
                      </a:tcPr>
                    </a:tc>
                  </a:tr>
                  <a:tr h="2096220">
                    <a:tc>
                      <a:txBody>
                        <a:bodyPr/>
                        <a:lstStyle/>
                        <a:p>
                          <a:pPr algn="ctr">
                            <a:lnSpc>
                              <a:spcPct val="107000"/>
                            </a:lnSpc>
                            <a:spcAft>
                              <a:spcPts val="0"/>
                            </a:spcAft>
                          </a:pPr>
                          <a:r>
                            <a:rPr lang="en-US" sz="4400" b="1" kern="1200" dirty="0">
                              <a:effectLst/>
                              <a:latin typeface="Tahoma" panose="020B0604030504040204" pitchFamily="34" charset="0"/>
                              <a:ea typeface="Tahoma" panose="020B0604030504040204" pitchFamily="34" charset="0"/>
                              <a:cs typeface="Tahoma" panose="020B0604030504040204" pitchFamily="34" charset="0"/>
                            </a:rPr>
                            <a:t>0,58</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4400" dirty="0" err="1">
                              <a:effectLst/>
                              <a:latin typeface="CASIO ClassWiz" pitchFamily="2" charset="0"/>
                              <a:ea typeface="Times New Roman"/>
                            </a:rPr>
                            <a:t>qj0.58</a:t>
                          </a:r>
                          <a:r>
                            <a:rPr lang="en-US" sz="4400" dirty="0">
                              <a:effectLst/>
                              <a:latin typeface="CASIO ClassWiz" pitchFamily="2" charset="0"/>
                              <a:ea typeface="Times New Roman"/>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4400" kern="1200">
                            <a:effectLst/>
                            <a:latin typeface="Times New Roman"/>
                            <a:ea typeface="Cascadia Mon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4400" kern="1200" dirty="0">
                            <a:effectLst/>
                            <a:latin typeface="Times New Roman"/>
                            <a:ea typeface="Cascadia Mon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2052"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7572" y="6288251"/>
            <a:ext cx="5230814" cy="18129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62634" y="6288251"/>
            <a:ext cx="5579098" cy="181292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792356" y="8539799"/>
            <a:ext cx="4459875" cy="830997"/>
          </a:xfrm>
          <a:prstGeom prst="rect">
            <a:avLst/>
          </a:prstGeom>
        </p:spPr>
        <p:txBody>
          <a:bodyPr wrap="non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Số đo </a:t>
            </a:r>
            <a:r>
              <a:rPr lang="en-US" sz="4800" b="1" dirty="0">
                <a:latin typeface="Tahoma" panose="020B0604030504040204" pitchFamily="34" charset="0"/>
                <a:ea typeface="Tahoma" panose="020B0604030504040204" pitchFamily="34" charset="0"/>
                <a:cs typeface="Tahoma" panose="020B0604030504040204" pitchFamily="34" charset="0"/>
              </a:rPr>
              <a:t>radian</a:t>
            </a:r>
            <a:r>
              <a:rPr lang="vi-VN"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graphicFrame>
            <p:nvGraphicFramePr>
              <p:cNvPr id="24" name="Table 23"/>
              <p:cNvGraphicFramePr>
                <a:graphicFrameLocks noGrp="1"/>
              </p:cNvGraphicFramePr>
              <p:nvPr>
                <p:extLst>
                  <p:ext uri="{D42A27DB-BD31-4B8C-83A1-F6EECF244321}">
                    <p14:modId xmlns:p14="http://schemas.microsoft.com/office/powerpoint/2010/main" val="2026752872"/>
                  </p:ext>
                </p:extLst>
              </p:nvPr>
            </p:nvGraphicFramePr>
            <p:xfrm>
              <a:off x="473436" y="9435805"/>
              <a:ext cx="23842497" cy="4023020"/>
            </p:xfrm>
            <a:graphic>
              <a:graphicData uri="http://schemas.openxmlformats.org/drawingml/2006/table">
                <a:tbl>
                  <a:tblPr firstRow="1" firstCol="1" bandRow="1"/>
                  <a:tblGrid>
                    <a:gridCol w="2126147">
                      <a:extLst>
                        <a:ext uri="{9D8B030D-6E8A-4147-A177-3AD203B41FA5}">
                          <a16:colId xmlns:a16="http://schemas.microsoft.com/office/drawing/2014/main" val="20000"/>
                        </a:ext>
                      </a:extLst>
                    </a:gridCol>
                    <a:gridCol w="7790801">
                      <a:extLst>
                        <a:ext uri="{9D8B030D-6E8A-4147-A177-3AD203B41FA5}">
                          <a16:colId xmlns:a16="http://schemas.microsoft.com/office/drawing/2014/main" val="20001"/>
                        </a:ext>
                      </a:extLst>
                    </a:gridCol>
                    <a:gridCol w="7029450">
                      <a:extLst>
                        <a:ext uri="{9D8B030D-6E8A-4147-A177-3AD203B41FA5}">
                          <a16:colId xmlns:a16="http://schemas.microsoft.com/office/drawing/2014/main" val="20002"/>
                        </a:ext>
                      </a:extLst>
                    </a:gridCol>
                    <a:gridCol w="6896099">
                      <a:extLst>
                        <a:ext uri="{9D8B030D-6E8A-4147-A177-3AD203B41FA5}">
                          <a16:colId xmlns:a16="http://schemas.microsoft.com/office/drawing/2014/main" val="20003"/>
                        </a:ext>
                      </a:extLst>
                    </a:gridCol>
                  </a:tblGrid>
                  <a:tr h="1667977">
                    <a:tc>
                      <a:txBody>
                        <a:bodyPr/>
                        <a:lstStyle/>
                        <a:p>
                          <a:pPr marL="0" marR="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4400" b="1" kern="1200" dirty="0">
                              <a:effectLst/>
                              <a:latin typeface="Tahoma" panose="020B0604030504040204" pitchFamily="34" charset="0"/>
                              <a:ea typeface="Tahoma" panose="020B0604030504040204" pitchFamily="34" charset="0"/>
                              <a:cs typeface="Tahoma" panose="020B0604030504040204" pitchFamily="34" charset="0"/>
                            </a:rPr>
                            <a:t>sin</a:t>
                          </a:r>
                          <a14:m>
                            <m:oMath xmlns:m="http://schemas.openxmlformats.org/officeDocument/2006/math">
                              <m:r>
                                <a:rPr lang="en-US" sz="4400" b="1" i="1" kern="1200" smtClean="0">
                                  <a:effectLst/>
                                  <a:latin typeface="Cambria Math"/>
                                  <a:ea typeface="Cambria Math"/>
                                </a:rPr>
                                <m:t>𝜶</m:t>
                              </m:r>
                            </m:oMath>
                          </a14:m>
                          <a:endParaRPr lang="en-US" sz="4400" b="1" kern="12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0"/>
                            </a:spcAft>
                          </a:pPr>
                          <a:endParaRPr lang="en-US" sz="4400" kern="1200" dirty="0">
                            <a:effectLst/>
                            <a:latin typeface="Times New Roman"/>
                            <a:ea typeface="Cascadia Mon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kern="1200" dirty="0" err="1">
                              <a:effectLst/>
                              <a:latin typeface="Tahoma" panose="020B0604030504040204" pitchFamily="34" charset="0"/>
                              <a:ea typeface="Tahoma" panose="020B0604030504040204" pitchFamily="34" charset="0"/>
                              <a:cs typeface="Tahoma" panose="020B0604030504040204" pitchFamily="34" charset="0"/>
                            </a:rPr>
                            <a:t>Bấm</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phím</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kern="1200" dirty="0" err="1">
                              <a:effectLst/>
                              <a:latin typeface="Tahoma" panose="020B0604030504040204" pitchFamily="34" charset="0"/>
                              <a:ea typeface="Tahoma" panose="020B0604030504040204" pitchFamily="34" charset="0"/>
                              <a:cs typeface="Tahoma" panose="020B0604030504040204" pitchFamily="34" charset="0"/>
                            </a:rPr>
                            <a:t>Màn</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hình</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hiện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000" b="1" kern="1200" dirty="0" err="1">
                              <a:effectLst/>
                              <a:latin typeface="Tahoma" panose="020B0604030504040204" pitchFamily="34" charset="0"/>
                              <a:ea typeface="Tahoma" panose="020B0604030504040204" pitchFamily="34" charset="0"/>
                              <a:cs typeface="Tahoma" panose="020B0604030504040204" pitchFamily="34" charset="0"/>
                            </a:rPr>
                            <a:t>Kết</a:t>
                          </a:r>
                          <a:r>
                            <a:rPr lang="en-US" sz="4000" b="1" kern="1200" dirty="0">
                              <a:effectLst/>
                              <a:latin typeface="Tahoma" panose="020B0604030504040204" pitchFamily="34" charset="0"/>
                              <a:ea typeface="Tahoma" panose="020B0604030504040204" pitchFamily="34" charset="0"/>
                              <a:cs typeface="Tahoma" panose="020B0604030504040204" pitchFamily="34" charset="0"/>
                            </a:rPr>
                            <a:t> </a:t>
                          </a:r>
                          <a:r>
                            <a:rPr lang="en-US" sz="4000" b="1" kern="1200" dirty="0" err="1">
                              <a:effectLst/>
                              <a:latin typeface="Tahoma" panose="020B0604030504040204" pitchFamily="34" charset="0"/>
                              <a:ea typeface="Tahoma" panose="020B0604030504040204" pitchFamily="34" charset="0"/>
                              <a:cs typeface="Tahoma" panose="020B0604030504040204" pitchFamily="34" charset="0"/>
                            </a:rPr>
                            <a:t>quả</a:t>
                          </a:r>
                          <a:r>
                            <a:rPr lang="en-US" sz="4000" b="1" kern="1200" dirty="0">
                              <a:effectLst/>
                              <a:latin typeface="Tahoma" panose="020B0604030504040204" pitchFamily="34" charset="0"/>
                              <a:ea typeface="Tahoma" panose="020B0604030504040204" pitchFamily="34" charset="0"/>
                              <a:cs typeface="Tahoma" panose="020B0604030504040204" pitchFamily="34" charset="0"/>
                            </a:rPr>
                            <a:t> </a:t>
                          </a:r>
                          <a:r>
                            <a:rPr lang="en-US" sz="4000" b="1" kern="1200" dirty="0" err="1">
                              <a:effectLst/>
                              <a:latin typeface="Tahoma" panose="020B0604030504040204" pitchFamily="34" charset="0"/>
                              <a:ea typeface="Tahoma" panose="020B0604030504040204" pitchFamily="34" charset="0"/>
                              <a:cs typeface="Tahoma" panose="020B0604030504040204" pitchFamily="34" charset="0"/>
                            </a:rPr>
                            <a:t>của</a:t>
                          </a:r>
                          <a:r>
                            <a:rPr lang="en-US" sz="4000" b="1" kern="1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kern="1200" smtClean="0">
                                  <a:effectLst/>
                                  <a:latin typeface="Cambria Math"/>
                                  <a:ea typeface="Cambria Math"/>
                                  <a:cs typeface="Tahoma" panose="020B0604030504040204" pitchFamily="34" charset="0"/>
                                </a:rPr>
                                <m:t>𝜶</m:t>
                              </m:r>
                              <m:r>
                                <a:rPr lang="en-US" sz="4000" b="1" i="1" kern="1200" smtClean="0">
                                  <a:effectLst/>
                                  <a:latin typeface="Cambria Math"/>
                                  <a:ea typeface="Cambria Math"/>
                                  <a:cs typeface="Tahoma" panose="020B0604030504040204" pitchFamily="34" charset="0"/>
                                </a:rPr>
                                <m:t> </m:t>
                              </m:r>
                            </m:oMath>
                          </a14:m>
                          <a:r>
                            <a:rPr lang="en-US" sz="4000" b="1" kern="1200" dirty="0">
                              <a:effectLst/>
                              <a:latin typeface="Tahoma" panose="020B0604030504040204" pitchFamily="34" charset="0"/>
                              <a:ea typeface="Tahoma" panose="020B0604030504040204" pitchFamily="34" charset="0"/>
                              <a:cs typeface="Tahoma" panose="020B0604030504040204" pitchFamily="34" charset="0"/>
                            </a:rPr>
                            <a:t>(</a:t>
                          </a:r>
                          <a:r>
                            <a:rPr lang="en-US" sz="4000" b="1" kern="1200" dirty="0" err="1">
                              <a:effectLst/>
                              <a:latin typeface="Tahoma" panose="020B0604030504040204" pitchFamily="34" charset="0"/>
                              <a:ea typeface="Tahoma" panose="020B0604030504040204" pitchFamily="34" charset="0"/>
                              <a:cs typeface="Tahoma" panose="020B0604030504040204" pitchFamily="34" charset="0"/>
                            </a:rPr>
                            <a:t>gần</a:t>
                          </a:r>
                          <a:r>
                            <a:rPr lang="en-US" sz="4000" b="1" kern="1200" dirty="0">
                              <a:effectLst/>
                              <a:latin typeface="Tahoma" panose="020B0604030504040204" pitchFamily="34" charset="0"/>
                              <a:ea typeface="Tahoma" panose="020B0604030504040204" pitchFamily="34" charset="0"/>
                              <a:cs typeface="Tahoma" panose="020B0604030504040204" pitchFamily="34" charset="0"/>
                            </a:rPr>
                            <a:t> </a:t>
                          </a:r>
                          <a:r>
                            <a:rPr lang="en-US" sz="4000" b="1" kern="1200" dirty="0" err="1">
                              <a:effectLst/>
                              <a:latin typeface="Tahoma" panose="020B0604030504040204" pitchFamily="34" charset="0"/>
                              <a:ea typeface="Tahoma" panose="020B0604030504040204" pitchFamily="34" charset="0"/>
                              <a:cs typeface="Tahoma" panose="020B0604030504040204" pitchFamily="34" charset="0"/>
                            </a:rPr>
                            <a:t>đúng</a:t>
                          </a:r>
                          <a:r>
                            <a:rPr lang="en-US" sz="4000" b="1" kern="1200"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55043">
                    <a:tc>
                      <a:txBody>
                        <a:bodyPr/>
                        <a:lstStyle/>
                        <a:p>
                          <a:pPr algn="ctr">
                            <a:lnSpc>
                              <a:spcPct val="107000"/>
                            </a:lnSpc>
                            <a:spcAft>
                              <a:spcPts val="0"/>
                            </a:spcAft>
                          </a:pPr>
                          <a:r>
                            <a:rPr lang="en-US" sz="4400" b="1" kern="1200" dirty="0">
                              <a:effectLst/>
                              <a:latin typeface="Tahoma" panose="020B0604030504040204" pitchFamily="34" charset="0"/>
                              <a:ea typeface="Tahoma" panose="020B0604030504040204" pitchFamily="34" charset="0"/>
                              <a:cs typeface="Tahoma" panose="020B0604030504040204" pitchFamily="34" charset="0"/>
                            </a:rPr>
                            <a:t>0,58</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4800" dirty="0" err="1">
                              <a:effectLst/>
                              <a:latin typeface="CASIO ClassWiz" pitchFamily="2" charset="0"/>
                              <a:ea typeface="Times New Roman"/>
                            </a:rPr>
                            <a:t>qj0.58</a:t>
                          </a:r>
                          <a:r>
                            <a:rPr lang="en-US" sz="4800" dirty="0">
                              <a:effectLst/>
                              <a:latin typeface="CASIO ClassWiz" pitchFamily="2" charset="0"/>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4400" kern="1200">
                            <a:effectLst/>
                            <a:latin typeface="Times New Roman"/>
                            <a:ea typeface="Cascadia Mon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4400" kern="1200" dirty="0">
                            <a:effectLst/>
                            <a:latin typeface="Times New Roman"/>
                            <a:ea typeface="Cascadia Mon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24" name="Table 23"/>
              <p:cNvGraphicFramePr>
                <a:graphicFrameLocks noGrp="1"/>
              </p:cNvGraphicFramePr>
              <p:nvPr>
                <p:extLst>
                  <p:ext uri="{D42A27DB-BD31-4B8C-83A1-F6EECF244321}">
                    <p14:modId xmlns:p14="http://schemas.microsoft.com/office/powerpoint/2010/main" val="2026752872"/>
                  </p:ext>
                </p:extLst>
              </p:nvPr>
            </p:nvGraphicFramePr>
            <p:xfrm>
              <a:off x="473436" y="9435805"/>
              <a:ext cx="23842497" cy="4023020"/>
            </p:xfrm>
            <a:graphic>
              <a:graphicData uri="http://schemas.openxmlformats.org/drawingml/2006/table">
                <a:tbl>
                  <a:tblPr firstRow="1" firstCol="1" bandRow="1"/>
                  <a:tblGrid>
                    <a:gridCol w="2126147"/>
                    <a:gridCol w="7790801"/>
                    <a:gridCol w="7029450"/>
                    <a:gridCol w="6896099"/>
                  </a:tblGrid>
                  <a:tr h="1667977">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287" t="-2920" r="-1020630" b="-140876"/>
                          </a:stretch>
                        </a:blipFill>
                      </a:tcPr>
                    </a:tc>
                    <a:tc>
                      <a:txBody>
                        <a:bodyPr/>
                        <a:lstStyle/>
                        <a:p>
                          <a:pPr algn="ctr">
                            <a:lnSpc>
                              <a:spcPct val="107000"/>
                            </a:lnSpc>
                            <a:spcAft>
                              <a:spcPts val="0"/>
                            </a:spcAft>
                          </a:pPr>
                          <a:r>
                            <a:rPr lang="en-US" sz="4400" b="1" kern="1200" dirty="0" err="1">
                              <a:effectLst/>
                              <a:latin typeface="Tahoma" panose="020B0604030504040204" pitchFamily="34" charset="0"/>
                              <a:ea typeface="Tahoma" panose="020B0604030504040204" pitchFamily="34" charset="0"/>
                              <a:cs typeface="Tahoma" panose="020B0604030504040204" pitchFamily="34" charset="0"/>
                            </a:rPr>
                            <a:t>Bấm</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phím</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4400" b="1" kern="1200" dirty="0" err="1">
                              <a:effectLst/>
                              <a:latin typeface="Tahoma" panose="020B0604030504040204" pitchFamily="34" charset="0"/>
                              <a:ea typeface="Tahoma" panose="020B0604030504040204" pitchFamily="34" charset="0"/>
                              <a:cs typeface="Tahoma" panose="020B0604030504040204" pitchFamily="34" charset="0"/>
                            </a:rPr>
                            <a:t>Màn</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hình</a:t>
                          </a:r>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effectLst/>
                              <a:latin typeface="Tahoma" panose="020B0604030504040204" pitchFamily="34" charset="0"/>
                              <a:ea typeface="Tahoma" panose="020B0604030504040204" pitchFamily="34" charset="0"/>
                              <a:cs typeface="Tahoma" panose="020B0604030504040204" pitchFamily="34" charset="0"/>
                            </a:rPr>
                            <a:t>hiện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245889" t="-2920" b="-140876"/>
                          </a:stretch>
                        </a:blipFill>
                      </a:tcPr>
                    </a:tc>
                  </a:tr>
                  <a:tr h="2355043">
                    <a:tc>
                      <a:txBody>
                        <a:bodyPr/>
                        <a:lstStyle/>
                        <a:p>
                          <a:pPr algn="ctr">
                            <a:lnSpc>
                              <a:spcPct val="107000"/>
                            </a:lnSpc>
                            <a:spcAft>
                              <a:spcPts val="0"/>
                            </a:spcAft>
                          </a:pPr>
                          <a:r>
                            <a:rPr lang="en-US" sz="4400" b="1" kern="1200" dirty="0">
                              <a:effectLst/>
                              <a:latin typeface="Tahoma" panose="020B0604030504040204" pitchFamily="34" charset="0"/>
                              <a:ea typeface="Tahoma" panose="020B0604030504040204" pitchFamily="34" charset="0"/>
                              <a:cs typeface="Tahoma" panose="020B0604030504040204" pitchFamily="34" charset="0"/>
                            </a:rPr>
                            <a:t>0,58</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4800" dirty="0" err="1">
                              <a:effectLst/>
                              <a:latin typeface="CASIO ClassWiz" pitchFamily="2" charset="0"/>
                              <a:ea typeface="Times New Roman"/>
                            </a:rPr>
                            <a:t>qj0.58</a:t>
                          </a:r>
                          <a:r>
                            <a:rPr lang="en-US" sz="4800" dirty="0">
                              <a:effectLst/>
                              <a:latin typeface="CASIO ClassWiz" pitchFamily="2" charset="0"/>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4400" kern="1200">
                            <a:effectLst/>
                            <a:latin typeface="Times New Roman"/>
                            <a:ea typeface="Cascadia Mon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4400" kern="1200" dirty="0">
                            <a:effectLst/>
                            <a:latin typeface="Times New Roman"/>
                            <a:ea typeface="Cascadia Mon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graphicFrame>
        <p:nvGraphicFramePr>
          <p:cNvPr id="25" name="Object 24"/>
          <p:cNvGraphicFramePr>
            <a:graphicFrameLocks noChangeAspect="1"/>
          </p:cNvGraphicFramePr>
          <p:nvPr>
            <p:extLst>
              <p:ext uri="{D42A27DB-BD31-4B8C-83A1-F6EECF244321}">
                <p14:modId xmlns:p14="http://schemas.microsoft.com/office/powerpoint/2010/main" val="3202720447"/>
              </p:ext>
            </p:extLst>
          </p:nvPr>
        </p:nvGraphicFramePr>
        <p:xfrm>
          <a:off x="9112447" y="7115601"/>
          <a:ext cx="361950" cy="171450"/>
        </p:xfrm>
        <a:graphic>
          <a:graphicData uri="http://schemas.openxmlformats.org/presentationml/2006/ole">
            <mc:AlternateContent xmlns:mc="http://schemas.openxmlformats.org/markup-compatibility/2006">
              <mc:Choice xmlns:v="urn:schemas-microsoft-com:vml" Requires="v">
                <p:oleObj name="Equation" r:id="rId9" imgW="355138" imgH="177569" progId="Equation.DSMT4">
                  <p:embed/>
                </p:oleObj>
              </mc:Choice>
              <mc:Fallback>
                <p:oleObj name="Equation" r:id="rId9" imgW="355138" imgH="177569" progId="Equation.DSMT4">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12447" y="7115601"/>
                        <a:ext cx="36195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816346914"/>
              </p:ext>
            </p:extLst>
          </p:nvPr>
        </p:nvGraphicFramePr>
        <p:xfrm>
          <a:off x="9112447" y="7115601"/>
          <a:ext cx="133350" cy="142875"/>
        </p:xfrm>
        <a:graphic>
          <a:graphicData uri="http://schemas.openxmlformats.org/presentationml/2006/ole">
            <mc:AlternateContent xmlns:mc="http://schemas.openxmlformats.org/markup-compatibility/2006">
              <mc:Choice xmlns:v="urn:schemas-microsoft-com:vml" Requires="v">
                <p:oleObj name="Equation" r:id="rId11" imgW="126835" imgH="139518" progId="Equation.DSMT4">
                  <p:embed/>
                </p:oleObj>
              </mc:Choice>
              <mc:Fallback>
                <p:oleObj name="Equation" r:id="rId11" imgW="126835" imgH="139518"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12447" y="7115601"/>
                        <a:ext cx="133350"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8" name="Picture 2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47572" y="11252521"/>
            <a:ext cx="6215062" cy="215179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2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38975" y="11224916"/>
            <a:ext cx="6298877" cy="238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052"/>
                                        </p:tgtEl>
                                        <p:attrNameLst>
                                          <p:attrName>style.visibility</p:attrName>
                                        </p:attrNameLst>
                                      </p:cBhvr>
                                      <p:to>
                                        <p:strVal val="visible"/>
                                      </p:to>
                                    </p:set>
                                    <p:animEffect transition="in" filter="barn(inVertical)">
                                      <p:cBhvr>
                                        <p:cTn id="38" dur="500"/>
                                        <p:tgtEl>
                                          <p:spTgt spid="205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Effect transition="in" filter="barn(inVertical)">
                                      <p:cBhvr>
                                        <p:cTn id="43" dur="500"/>
                                        <p:tgtEl>
                                          <p:spTgt spid="205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8"/>
                                        </p:tgtEl>
                                        <p:attrNameLst>
                                          <p:attrName>style.visibility</p:attrName>
                                        </p:attrNameLst>
                                      </p:cBhvr>
                                      <p:to>
                                        <p:strVal val="visible"/>
                                      </p:to>
                                    </p:set>
                                    <p:animEffect transition="in" filter="barn(inVertical)">
                                      <p:cBhvr>
                                        <p:cTn id="58" dur="500"/>
                                        <p:tgtEl>
                                          <p:spTgt spid="205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057"/>
                                        </p:tgtEl>
                                        <p:attrNameLst>
                                          <p:attrName>style.visibility</p:attrName>
                                        </p:attrNameLst>
                                      </p:cBhvr>
                                      <p:to>
                                        <p:strVal val="visible"/>
                                      </p:to>
                                    </p:set>
                                    <p:animEffect transition="in" filter="barn(inVertical)">
                                      <p:cBhvr>
                                        <p:cTn id="63"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2E9B706-DA42-60DB-D24E-C667B53BF406}"/>
              </a:ext>
            </a:extLst>
          </p:cNvPr>
          <p:cNvSpPr txBox="1">
            <a:spLocks/>
          </p:cNvSpPr>
          <p:nvPr/>
        </p:nvSpPr>
        <p:spPr>
          <a:xfrm>
            <a:off x="476902" y="722819"/>
            <a:ext cx="23386276" cy="266386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ClrTx/>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ClrTx/>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grpSp>
        <p:nvGrpSpPr>
          <p:cNvPr id="2" name="Group 1">
            <a:extLst>
              <a:ext uri="{FF2B5EF4-FFF2-40B4-BE49-F238E27FC236}">
                <a16:creationId xmlns:a16="http://schemas.microsoft.com/office/drawing/2014/main" id="{E8B9F242-4D9A-9817-BD57-5024D083C825}"/>
              </a:ext>
            </a:extLst>
          </p:cNvPr>
          <p:cNvGrpSpPr/>
          <p:nvPr/>
        </p:nvGrpSpPr>
        <p:grpSpPr>
          <a:xfrm>
            <a:off x="140518" y="611876"/>
            <a:ext cx="5891842" cy="929107"/>
            <a:chOff x="-68736" y="-27262"/>
            <a:chExt cx="2153903" cy="333610"/>
          </a:xfrm>
        </p:grpSpPr>
        <p:grpSp>
          <p:nvGrpSpPr>
            <p:cNvPr id="3" name="Group 2">
              <a:extLst>
                <a:ext uri="{FF2B5EF4-FFF2-40B4-BE49-F238E27FC236}">
                  <a16:creationId xmlns:a16="http://schemas.microsoft.com/office/drawing/2014/main" id="{A59F82A2-726E-0697-EE4D-95E21B4CA0A5}"/>
                </a:ext>
              </a:extLst>
            </p:cNvPr>
            <p:cNvGrpSpPr/>
            <p:nvPr/>
          </p:nvGrpSpPr>
          <p:grpSpPr>
            <a:xfrm>
              <a:off x="-68736" y="-26132"/>
              <a:ext cx="1997447" cy="332480"/>
              <a:chOff x="-96708" y="-45434"/>
              <a:chExt cx="2810434" cy="411459"/>
            </a:xfrm>
          </p:grpSpPr>
          <p:sp>
            <p:nvSpPr>
              <p:cNvPr id="5" name="Arrow: Pentagon 4">
                <a:extLst>
                  <a:ext uri="{FF2B5EF4-FFF2-40B4-BE49-F238E27FC236}">
                    <a16:creationId xmlns:a16="http://schemas.microsoft.com/office/drawing/2014/main" id="{32FA055A-6184-F75C-5D1A-1080F7F37AC3}"/>
                  </a:ext>
                </a:extLst>
              </p:cNvPr>
              <p:cNvSpPr/>
              <p:nvPr/>
            </p:nvSpPr>
            <p:spPr>
              <a:xfrm>
                <a:off x="76317" y="-45434"/>
                <a:ext cx="2637409" cy="411459"/>
              </a:xfrm>
              <a:prstGeom prst="homePlate">
                <a:avLst/>
              </a:prstGeom>
              <a:solidFill>
                <a:srgbClr val="FCFFEF"/>
              </a:solidFill>
              <a:ln w="12700" cap="flat" cmpd="sng" algn="ctr">
                <a:solidFill>
                  <a:srgbClr val="4436FA"/>
                </a:solidFill>
                <a:prstDash val="solid"/>
                <a:miter lim="800000"/>
              </a:ln>
              <a:effectLst/>
            </p:spPr>
            <p:txBody>
              <a:bodyPr rtlCol="0" anchor="ct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Calibri"/>
                    <a:ea typeface="Calibri" panose="020F0502020204030204" pitchFamily="34" charset="0"/>
                    <a:cs typeface="Times New Roman" panose="02020603050405020304" pitchFamily="18" charset="0"/>
                  </a:rPr>
                  <a:t> </a:t>
                </a:r>
                <a:endPar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 name="Arrow: Chevron 5">
                <a:extLst>
                  <a:ext uri="{FF2B5EF4-FFF2-40B4-BE49-F238E27FC236}">
                    <a16:creationId xmlns:a16="http://schemas.microsoft.com/office/drawing/2014/main" id="{6666080C-75BF-0B79-422C-5DA5F43724FD}"/>
                  </a:ext>
                </a:extLst>
              </p:cNvPr>
              <p:cNvSpPr/>
              <p:nvPr/>
            </p:nvSpPr>
            <p:spPr>
              <a:xfrm>
                <a:off x="-96708" y="-39604"/>
                <a:ext cx="162630" cy="296007"/>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sp>
            <p:nvSpPr>
              <p:cNvPr id="7" name="Arrow: Chevron 6">
                <a:extLst>
                  <a:ext uri="{FF2B5EF4-FFF2-40B4-BE49-F238E27FC236}">
                    <a16:creationId xmlns:a16="http://schemas.microsoft.com/office/drawing/2014/main" id="{3F7E702E-1A29-5914-8C6F-C3D644404F6A}"/>
                  </a:ext>
                </a:extLst>
              </p:cNvPr>
              <p:cNvSpPr/>
              <p:nvPr/>
            </p:nvSpPr>
            <p:spPr>
              <a:xfrm>
                <a:off x="-11995" y="-39669"/>
                <a:ext cx="176766" cy="296007"/>
              </a:xfrm>
              <a:prstGeom prst="chevron">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grpSp>
        <p:sp>
          <p:nvSpPr>
            <p:cNvPr id="4" name="TextBox 56">
              <a:extLst>
                <a:ext uri="{FF2B5EF4-FFF2-40B4-BE49-F238E27FC236}">
                  <a16:creationId xmlns:a16="http://schemas.microsoft.com/office/drawing/2014/main" id="{5BB0DE47-32E3-00AE-6007-882219112C21}"/>
                </a:ext>
              </a:extLst>
            </p:cNvPr>
            <p:cNvSpPr txBox="1"/>
            <p:nvPr/>
          </p:nvSpPr>
          <p:spPr>
            <a:xfrm>
              <a:off x="211235" y="-27262"/>
              <a:ext cx="1873932" cy="281940"/>
            </a:xfrm>
            <a:prstGeom prst="rect">
              <a:avLst/>
            </a:prstGeom>
            <a:noFill/>
          </p:spPr>
          <p:txBody>
            <a:bodyPr wrap="square">
              <a:noAutofit/>
            </a:bodyPr>
            <a:lstStyle/>
            <a:p>
              <a:pPr lvl="0">
                <a:lnSpc>
                  <a:spcPct val="107000"/>
                </a:lnSpc>
                <a:spcAft>
                  <a:spcPts val="800"/>
                </a:spcAft>
                <a:buClrTx/>
                <a:defRPr/>
              </a:pPr>
              <a:r>
                <a:rPr lang="en-US" sz="4800" b="1" kern="1200" dirty="0" err="1">
                  <a:solidFill>
                    <a:srgbClr val="0000CC"/>
                  </a:solidFill>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latin typeface="Tahoma" panose="020B0604030504040204" pitchFamily="34" charset="0"/>
                  <a:ea typeface="Tahoma" panose="020B0604030504040204" pitchFamily="34" charset="0"/>
                  <a:cs typeface="Tahoma" panose="020B0604030504040204" pitchFamily="34" charset="0"/>
                </a:rPr>
                <a:t> 6.       </a:t>
              </a:r>
              <a:endParaRPr kumimoji="0" lang="en-US" sz="48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3" name="Rectangle 42"/>
              <p:cNvSpPr/>
              <p:nvPr/>
            </p:nvSpPr>
            <p:spPr>
              <a:xfrm>
                <a:off x="3851833" y="2186355"/>
                <a:ext cx="16636414" cy="1200329"/>
              </a:xfrm>
              <a:prstGeom prst="rect">
                <a:avLst/>
              </a:prstGeom>
            </p:spPr>
            <p:txBody>
              <a:bodyPr wrap="none">
                <a:spAutoFit/>
              </a:bodyPr>
              <a:lstStyle/>
              <a:p>
                <a:pPr lvl="0">
                  <a:lnSpc>
                    <a:spcPct val="150000"/>
                  </a:lnSpc>
                  <a:spcAft>
                    <a:spcPts val="800"/>
                  </a:spcAft>
                </a:pPr>
                <a14:m>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𝐜𝐨𝐬</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smtClean="0">
                        <a:solidFill>
                          <a:schemeClr val="tx1"/>
                        </a:solidFill>
                        <a:latin typeface="Cambria Math"/>
                        <a:ea typeface="Cambria Math"/>
                        <a:cs typeface="Tahoma" panose="020B0604030504040204" pitchFamily="34" charset="0"/>
                        <a:sym typeface="Calibri"/>
                      </a:rPr>
                      <m:t>𝜶</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𝟎</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𝟕𝟓</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𝐛</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i="1" dirty="0" smtClean="0">
                        <a:solidFill>
                          <a:schemeClr val="tx1"/>
                        </a:solidFill>
                        <a:latin typeface="Cambria Math"/>
                        <a:ea typeface="Cambria Math"/>
                        <a:cs typeface="Tahoma" panose="020B0604030504040204" pitchFamily="34" charset="0"/>
                        <a:sym typeface="Calibri"/>
                      </a:rPr>
                      <m:t>𝜶</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𝟐</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𝟒𝟔</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oMath>
                </a14:m>
                <a:r>
                  <a:rPr lang="en-US" sz="4800" b="1" dirty="0">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800" b="1" i="0" dirty="0" smtClean="0">
                        <a:latin typeface="Cambria Math"/>
                        <a:ea typeface="Tahoma" panose="020B0604030504040204" pitchFamily="34" charset="0"/>
                        <a:cs typeface="Tahoma" panose="020B0604030504040204" pitchFamily="34" charset="0"/>
                      </a:rPr>
                      <m:t>𝐜𝐨𝐭</m:t>
                    </m:r>
                  </m:oMath>
                </a14:m>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latin typeface="Cambria Math"/>
                        <a:ea typeface="Cambria Math"/>
                        <a:cs typeface="Tahoma" panose="020B0604030504040204" pitchFamily="34" charset="0"/>
                      </a:rPr>
                      <m:t>𝜶</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𝟔</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𝟏𝟖</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3851833" y="2186355"/>
                <a:ext cx="16636414" cy="1200329"/>
              </a:xfrm>
              <a:prstGeom prst="rect">
                <a:avLst/>
              </a:prstGeom>
              <a:blipFill rotWithShape="1">
                <a:blip r:embed="rId3"/>
                <a:stretch>
                  <a:fillRect b="-13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CB71A7F-CE3A-B209-A9A9-6872E199E25A}"/>
                  </a:ext>
                </a:extLst>
              </p:cNvPr>
              <p:cNvSpPr txBox="1"/>
              <p:nvPr/>
            </p:nvSpPr>
            <p:spPr>
              <a:xfrm>
                <a:off x="477040" y="1442049"/>
                <a:ext cx="23668834" cy="882678"/>
              </a:xfrm>
              <a:prstGeom prst="rect">
                <a:avLst/>
              </a:prstGeom>
              <a:noFill/>
            </p:spPr>
            <p:txBody>
              <a:bodyPr wrap="square">
                <a:spAutoFit/>
              </a:bodyPr>
              <a:lstStyle/>
              <a:p>
                <a:pPr>
                  <a:lnSpc>
                    <a:spcPct val="107000"/>
                  </a:lnSpc>
                  <a:spcAft>
                    <a:spcPts val="800"/>
                  </a:spcAft>
                </a:pPr>
                <a:r>
                  <a:rPr lang="vi-VN" sz="4800" b="1" dirty="0">
                    <a:latin typeface="Tahoma" panose="020B0604030504040204" pitchFamily="34" charset="0"/>
                    <a:ea typeface="Tahoma" panose="020B0604030504040204" pitchFamily="34" charset="0"/>
                    <a:cs typeface="Tahoma" panose="020B0604030504040204" pitchFamily="34" charset="0"/>
                  </a:rPr>
                  <a:t>Sử dụng máy tính cầm tay, tìm số đo độ và radian của góc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latin typeface="Cambria Math"/>
                        <a:ea typeface="Cambria Math"/>
                        <a:cs typeface="Tahoma" panose="020B0604030504040204" pitchFamily="34" charset="0"/>
                      </a:rPr>
                      <m:t>𝜶</m:t>
                    </m:r>
                  </m:oMath>
                </a14:m>
                <a:r>
                  <a:rPr lang="vi-VN" sz="4800" b="1" dirty="0">
                    <a:latin typeface="Tahoma" panose="020B0604030504040204" pitchFamily="34" charset="0"/>
                    <a:ea typeface="Tahoma" panose="020B0604030504040204" pitchFamily="34" charset="0"/>
                    <a:cs typeface="Tahoma" panose="020B0604030504040204" pitchFamily="34" charset="0"/>
                  </a:rPr>
                  <a:t> ,biết</a:t>
                </a:r>
              </a:p>
            </p:txBody>
          </p:sp>
        </mc:Choice>
        <mc:Fallback xmlns="">
          <p:sp>
            <p:nvSpPr>
              <p:cNvPr id="27" name="TextBox 26">
                <a:extLst>
                  <a:ext uri="{FF2B5EF4-FFF2-40B4-BE49-F238E27FC236}">
                    <a16:creationId xmlns="" xmlns:a16="http://schemas.microsoft.com/office/drawing/2014/main" xmlns:a14="http://schemas.microsoft.com/office/drawing/2010/main" id="{5CB71A7F-CE3A-B209-A9A9-6872E199E25A}"/>
                  </a:ext>
                </a:extLst>
              </p:cNvPr>
              <p:cNvSpPr txBox="1">
                <a:spLocks noRot="1" noChangeAspect="1" noMove="1" noResize="1" noEditPoints="1" noAdjustHandles="1" noChangeArrowheads="1" noChangeShapeType="1" noTextEdit="1"/>
              </p:cNvSpPr>
              <p:nvPr/>
            </p:nvSpPr>
            <p:spPr>
              <a:xfrm>
                <a:off x="477040" y="1442049"/>
                <a:ext cx="23668834" cy="882678"/>
              </a:xfrm>
              <a:prstGeom prst="rect">
                <a:avLst/>
              </a:prstGeom>
              <a:blipFill rotWithShape="1">
                <a:blip r:embed="rId4"/>
                <a:stretch>
                  <a:fillRect l="-1159" t="-18056" b="-28472"/>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FE71B115-AA17-9E03-C42D-7C6631C65862}"/>
              </a:ext>
            </a:extLst>
          </p:cNvPr>
          <p:cNvSpPr txBox="1"/>
          <p:nvPr/>
        </p:nvSpPr>
        <p:spPr>
          <a:xfrm>
            <a:off x="648869" y="3629948"/>
            <a:ext cx="23539907" cy="8026172"/>
          </a:xfrm>
          <a:prstGeom prst="rect">
            <a:avLst/>
          </a:prstGeom>
          <a:solidFill>
            <a:srgbClr val="70AD47">
              <a:lumMod val="20000"/>
              <a:lumOff val="80000"/>
            </a:srgbClr>
          </a:solidFill>
        </p:spPr>
        <p:txBody>
          <a:bodyPr wrap="square">
            <a:spAutoFit/>
          </a:bodyPr>
          <a:lstStyle/>
          <a:p>
            <a:pPr defTabSz="2177278">
              <a:lnSpc>
                <a:spcPct val="107000"/>
              </a:lnSpc>
              <a:spcAft>
                <a:spcPts val="800"/>
              </a:spcAft>
              <a:buClrTx/>
            </a:pPr>
            <a:endParaRPr lang="en-US" sz="4800" b="1" dirty="0">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4" name="Group 53">
            <a:extLst>
              <a:ext uri="{FF2B5EF4-FFF2-40B4-BE49-F238E27FC236}">
                <a16:creationId xmlns:a16="http://schemas.microsoft.com/office/drawing/2014/main" id="{4033616D-3ED1-F98A-4B25-845EF004B921}"/>
              </a:ext>
            </a:extLst>
          </p:cNvPr>
          <p:cNvGrpSpPr/>
          <p:nvPr/>
        </p:nvGrpSpPr>
        <p:grpSpPr>
          <a:xfrm>
            <a:off x="559226" y="3359650"/>
            <a:ext cx="3600000" cy="971773"/>
            <a:chOff x="1275608" y="6322796"/>
            <a:chExt cx="3572909" cy="894713"/>
          </a:xfrm>
        </p:grpSpPr>
        <p:sp>
          <p:nvSpPr>
            <p:cNvPr id="55" name="Freeform 20">
              <a:extLst>
                <a:ext uri="{FF2B5EF4-FFF2-40B4-BE49-F238E27FC236}">
                  <a16:creationId xmlns:a16="http://schemas.microsoft.com/office/drawing/2014/main" id="{35C6270A-BDA3-137D-3BB4-E539C3D3F6A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6" name="TextBox 55">
              <a:extLst>
                <a:ext uri="{FF2B5EF4-FFF2-40B4-BE49-F238E27FC236}">
                  <a16:creationId xmlns:a16="http://schemas.microsoft.com/office/drawing/2014/main" id="{6AB5219D-E817-B3E8-9A33-B3B3346E66F7}"/>
                </a:ext>
              </a:extLst>
            </p:cNvPr>
            <p:cNvSpPr txBox="1"/>
            <p:nvPr/>
          </p:nvSpPr>
          <p:spPr>
            <a:xfrm>
              <a:off x="2310574" y="6452409"/>
              <a:ext cx="2471048" cy="76510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Lời Giải</a:t>
              </a:r>
              <a:endParaRPr kumimoji="0" lang="en-US" sz="48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
          <p:nvSpPr>
            <p:cNvPr id="57" name="Round Diagonal Corner Rectangle 8">
              <a:extLst>
                <a:ext uri="{FF2B5EF4-FFF2-40B4-BE49-F238E27FC236}">
                  <a16:creationId xmlns:a16="http://schemas.microsoft.com/office/drawing/2014/main" id="{AE7CC04E-0327-40BD-6EC5-0FD8FF6A7944}"/>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8" name="Freeform 9">
              <a:extLst>
                <a:ext uri="{FF2B5EF4-FFF2-40B4-BE49-F238E27FC236}">
                  <a16:creationId xmlns:a16="http://schemas.microsoft.com/office/drawing/2014/main" id="{F4CD1A7B-AAAB-C862-3F18-62FAA56B998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59" name="Rectangle 58"/>
          <p:cNvSpPr/>
          <p:nvPr/>
        </p:nvSpPr>
        <p:spPr>
          <a:xfrm>
            <a:off x="1101072" y="4331423"/>
            <a:ext cx="3251211" cy="830997"/>
          </a:xfrm>
          <a:prstGeom prst="rect">
            <a:avLst/>
          </a:prstGeom>
        </p:spPr>
        <p:txBody>
          <a:bodyPr wrap="non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Số đo độ: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63" name="Rectangle 62"/>
          <p:cNvSpPr/>
          <p:nvPr/>
        </p:nvSpPr>
        <p:spPr>
          <a:xfrm>
            <a:off x="906358" y="8946478"/>
            <a:ext cx="4459875" cy="830997"/>
          </a:xfrm>
          <a:prstGeom prst="rect">
            <a:avLst/>
          </a:prstGeom>
        </p:spPr>
        <p:txBody>
          <a:bodyPr wrap="non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Số đo </a:t>
            </a:r>
            <a:r>
              <a:rPr lang="en-US" sz="4800" b="1" dirty="0">
                <a:latin typeface="Tahoma" panose="020B0604030504040204" pitchFamily="34" charset="0"/>
                <a:ea typeface="Tahoma" panose="020B0604030504040204" pitchFamily="34" charset="0"/>
                <a:cs typeface="Tahoma" panose="020B0604030504040204" pitchFamily="34" charset="0"/>
              </a:rPr>
              <a:t>radian</a:t>
            </a:r>
            <a:r>
              <a:rPr lang="vi-VN"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258253356"/>
              </p:ext>
            </p:extLst>
          </p:nvPr>
        </p:nvGraphicFramePr>
        <p:xfrm>
          <a:off x="906358" y="5162420"/>
          <a:ext cx="23066477" cy="3372694"/>
        </p:xfrm>
        <a:graphic>
          <a:graphicData uri="http://schemas.openxmlformats.org/drawingml/2006/table">
            <a:tbl>
              <a:tblPr firstRow="1" bandRow="1">
                <a:tableStyleId>{5940675A-B579-460E-94D1-54222C63F5DA}</a:tableStyleId>
              </a:tblPr>
              <a:tblGrid>
                <a:gridCol w="7600304">
                  <a:extLst>
                    <a:ext uri="{9D8B030D-6E8A-4147-A177-3AD203B41FA5}">
                      <a16:colId xmlns:a16="http://schemas.microsoft.com/office/drawing/2014/main" val="20000"/>
                    </a:ext>
                  </a:extLst>
                </a:gridCol>
                <a:gridCol w="7649528">
                  <a:extLst>
                    <a:ext uri="{9D8B030D-6E8A-4147-A177-3AD203B41FA5}">
                      <a16:colId xmlns:a16="http://schemas.microsoft.com/office/drawing/2014/main" val="20001"/>
                    </a:ext>
                  </a:extLst>
                </a:gridCol>
                <a:gridCol w="7816645">
                  <a:extLst>
                    <a:ext uri="{9D8B030D-6E8A-4147-A177-3AD203B41FA5}">
                      <a16:colId xmlns:a16="http://schemas.microsoft.com/office/drawing/2014/main" val="20002"/>
                    </a:ext>
                  </a:extLst>
                </a:gridCol>
              </a:tblGrid>
              <a:tr h="779868">
                <a:tc>
                  <a:txBody>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a)</a:t>
                      </a:r>
                    </a:p>
                  </a:txBody>
                  <a:tcPr>
                    <a:solidFill>
                      <a:schemeClr val="bg1"/>
                    </a:solidFill>
                  </a:tcPr>
                </a:tc>
                <a:tc>
                  <a:txBody>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b)</a:t>
                      </a:r>
                    </a:p>
                  </a:txBody>
                  <a:tcPr>
                    <a:solidFill>
                      <a:schemeClr val="bg1"/>
                    </a:solidFill>
                  </a:tcPr>
                </a:tc>
                <a:tc>
                  <a:txBody>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c)</a:t>
                      </a:r>
                    </a:p>
                  </a:txBody>
                  <a:tcPr>
                    <a:solidFill>
                      <a:schemeClr val="bg1"/>
                    </a:solidFill>
                  </a:tcPr>
                </a:tc>
                <a:extLst>
                  <a:ext uri="{0D108BD9-81ED-4DB2-BD59-A6C34878D82A}">
                    <a16:rowId xmlns:a16="http://schemas.microsoft.com/office/drawing/2014/main" val="10000"/>
                  </a:ext>
                </a:extLst>
              </a:tr>
              <a:tr h="2549734">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pic>
        <p:nvPicPr>
          <p:cNvPr id="308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140" y="6103605"/>
            <a:ext cx="6873772" cy="240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8"/>
          <p:cNvPicPr/>
          <p:nvPr/>
        </p:nvPicPr>
        <p:blipFill>
          <a:blip r:embed="rId6"/>
          <a:stretch>
            <a:fillRect/>
          </a:stretch>
        </p:blipFill>
        <p:spPr>
          <a:xfrm>
            <a:off x="9114118" y="6058455"/>
            <a:ext cx="6547977" cy="2455827"/>
          </a:xfrm>
          <a:prstGeom prst="rect">
            <a:avLst/>
          </a:prstGeom>
        </p:spPr>
      </p:pic>
      <p:pic>
        <p:nvPicPr>
          <p:cNvPr id="308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8175" y="6184120"/>
            <a:ext cx="6562848" cy="22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0" name="Table 69"/>
          <p:cNvGraphicFramePr>
            <a:graphicFrameLocks noGrp="1"/>
          </p:cNvGraphicFramePr>
          <p:nvPr>
            <p:extLst>
              <p:ext uri="{D42A27DB-BD31-4B8C-83A1-F6EECF244321}">
                <p14:modId xmlns:p14="http://schemas.microsoft.com/office/powerpoint/2010/main" val="2611198526"/>
              </p:ext>
            </p:extLst>
          </p:nvPr>
        </p:nvGraphicFramePr>
        <p:xfrm>
          <a:off x="996286" y="9807767"/>
          <a:ext cx="23066477" cy="3545246"/>
        </p:xfrm>
        <a:graphic>
          <a:graphicData uri="http://schemas.openxmlformats.org/drawingml/2006/table">
            <a:tbl>
              <a:tblPr firstRow="1" bandRow="1">
                <a:tableStyleId>{5940675A-B579-460E-94D1-54222C63F5DA}</a:tableStyleId>
              </a:tblPr>
              <a:tblGrid>
                <a:gridCol w="7451382">
                  <a:extLst>
                    <a:ext uri="{9D8B030D-6E8A-4147-A177-3AD203B41FA5}">
                      <a16:colId xmlns:a16="http://schemas.microsoft.com/office/drawing/2014/main" val="20000"/>
                    </a:ext>
                  </a:extLst>
                </a:gridCol>
                <a:gridCol w="7798450">
                  <a:extLst>
                    <a:ext uri="{9D8B030D-6E8A-4147-A177-3AD203B41FA5}">
                      <a16:colId xmlns:a16="http://schemas.microsoft.com/office/drawing/2014/main" val="20001"/>
                    </a:ext>
                  </a:extLst>
                </a:gridCol>
                <a:gridCol w="7816645">
                  <a:extLst>
                    <a:ext uri="{9D8B030D-6E8A-4147-A177-3AD203B41FA5}">
                      <a16:colId xmlns:a16="http://schemas.microsoft.com/office/drawing/2014/main" val="20002"/>
                    </a:ext>
                  </a:extLst>
                </a:gridCol>
              </a:tblGrid>
              <a:tr h="865064">
                <a:tc>
                  <a:txBody>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a)</a:t>
                      </a:r>
                    </a:p>
                  </a:txBody>
                  <a:tcPr>
                    <a:solidFill>
                      <a:schemeClr val="bg1"/>
                    </a:solidFill>
                  </a:tcPr>
                </a:tc>
                <a:tc>
                  <a:txBody>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b)</a:t>
                      </a:r>
                    </a:p>
                  </a:txBody>
                  <a:tcPr>
                    <a:solidFill>
                      <a:schemeClr val="bg1"/>
                    </a:solidFill>
                  </a:tcPr>
                </a:tc>
                <a:tc>
                  <a:txBody>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c)</a:t>
                      </a:r>
                    </a:p>
                  </a:txBody>
                  <a:tcPr>
                    <a:solidFill>
                      <a:schemeClr val="bg1"/>
                    </a:solidFill>
                  </a:tcPr>
                </a:tc>
                <a:extLst>
                  <a:ext uri="{0D108BD9-81ED-4DB2-BD59-A6C34878D82A}">
                    <a16:rowId xmlns:a16="http://schemas.microsoft.com/office/drawing/2014/main" val="10000"/>
                  </a:ext>
                </a:extLst>
              </a:tr>
              <a:tr h="2680182">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pic>
        <p:nvPicPr>
          <p:cNvPr id="308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9140" y="11012844"/>
            <a:ext cx="6597586" cy="21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0"/>
          <p:cNvPicPr/>
          <p:nvPr/>
        </p:nvPicPr>
        <p:blipFill>
          <a:blip r:embed="rId9"/>
          <a:stretch>
            <a:fillRect/>
          </a:stretch>
        </p:blipFill>
        <p:spPr>
          <a:xfrm>
            <a:off x="9291472" y="10852724"/>
            <a:ext cx="6312310" cy="2481954"/>
          </a:xfrm>
          <a:prstGeom prst="rect">
            <a:avLst/>
          </a:prstGeom>
        </p:spPr>
      </p:pic>
      <p:pic>
        <p:nvPicPr>
          <p:cNvPr id="3089"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34853" y="11012844"/>
            <a:ext cx="6170353" cy="232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par>
                                <p:cTn id="16" presetID="22" presetClass="entr" presetSubtype="8" fill="hold" nodeType="with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left)">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left)">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8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barn(inVertical)">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8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3" grpId="0"/>
      <p:bldP spid="53" grpId="0" animBg="1"/>
      <p:bldP spid="59" grpId="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566248" y="2575969"/>
            <a:ext cx="23620706" cy="3310429"/>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7" name="Group 36"/>
          <p:cNvGrpSpPr/>
          <p:nvPr/>
        </p:nvGrpSpPr>
        <p:grpSpPr>
          <a:xfrm>
            <a:off x="72310" y="2352413"/>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1.20</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16" name="Group 47">
            <a:extLst>
              <a:ext uri="{FF2B5EF4-FFF2-40B4-BE49-F238E27FC236}">
                <a16:creationId xmlns:a16="http://schemas.microsoft.com/office/drawing/2014/main" id="{A91951E0-2211-08D7-5E22-EAFA1718558E}"/>
              </a:ext>
            </a:extLst>
          </p:cNvPr>
          <p:cNvGrpSpPr/>
          <p:nvPr/>
        </p:nvGrpSpPr>
        <p:grpSpPr>
          <a:xfrm>
            <a:off x="7624327" y="1344177"/>
            <a:ext cx="7643051" cy="968318"/>
            <a:chOff x="739068" y="1515168"/>
            <a:chExt cx="6961968" cy="968444"/>
          </a:xfrm>
          <a:solidFill>
            <a:srgbClr val="00B050"/>
          </a:solidFill>
        </p:grpSpPr>
        <p:sp>
          <p:nvSpPr>
            <p:cNvPr id="19" name="Freeform 71">
              <a:extLst>
                <a:ext uri="{FF2B5EF4-FFF2-40B4-BE49-F238E27FC236}">
                  <a16:creationId xmlns:a16="http://schemas.microsoft.com/office/drawing/2014/main" id="{BFC57702-497A-7322-A0D8-423313F0B873}"/>
                </a:ext>
              </a:extLst>
            </p:cNvPr>
            <p:cNvSpPr>
              <a:spLocks/>
            </p:cNvSpPr>
            <p:nvPr/>
          </p:nvSpPr>
          <p:spPr bwMode="auto">
            <a:xfrm flipH="1">
              <a:off x="3250416" y="1964378"/>
              <a:ext cx="4433183" cy="519234"/>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20" name="Group 30">
              <a:extLst>
                <a:ext uri="{FF2B5EF4-FFF2-40B4-BE49-F238E27FC236}">
                  <a16:creationId xmlns:a16="http://schemas.microsoft.com/office/drawing/2014/main" id="{DB5D54E3-CCFD-17A3-21FB-AEF4B9478D8C}"/>
                </a:ext>
              </a:extLst>
            </p:cNvPr>
            <p:cNvGrpSpPr/>
            <p:nvPr/>
          </p:nvGrpSpPr>
          <p:grpSpPr>
            <a:xfrm>
              <a:off x="739068" y="1515168"/>
              <a:ext cx="6961968" cy="960327"/>
              <a:chOff x="739068" y="1515168"/>
              <a:chExt cx="6961968" cy="960327"/>
            </a:xfrm>
            <a:grpFill/>
          </p:grpSpPr>
          <p:sp>
            <p:nvSpPr>
              <p:cNvPr id="21"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24"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27"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1"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5"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6"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9"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Box 43">
                <a:extLst>
                  <a:ext uri="{FF2B5EF4-FFF2-40B4-BE49-F238E27FC236}">
                    <a16:creationId xmlns:a16="http://schemas.microsoft.com/office/drawing/2014/main" id="{0C1BE070-82A6-5DBB-D815-FE1B069FF99F}"/>
                  </a:ext>
                </a:extLst>
              </p:cNvPr>
              <p:cNvSpPr txBox="1"/>
              <p:nvPr/>
            </p:nvSpPr>
            <p:spPr>
              <a:xfrm>
                <a:off x="2132733" y="1579607"/>
                <a:ext cx="4603160" cy="76954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SGK</a:t>
                </a:r>
                <a:endPar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6" name="Rectangle 5"/>
              <p:cNvSpPr/>
              <p:nvPr/>
            </p:nvSpPr>
            <p:spPr>
              <a:xfrm>
                <a:off x="3922706" y="2573724"/>
                <a:ext cx="20126181" cy="3121175"/>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Giải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pPr marL="914400" indent="-914400">
                  <a:buAutoNum type="alphaLcParenR"/>
                </a:pPr>
                <a14:m>
                  <m:oMath xmlns:m="http://schemas.openxmlformats.org/officeDocument/2006/math">
                    <m:r>
                      <a:rPr lang="en-US" sz="4800" b="1" i="0" smtClean="0">
                        <a:latin typeface="Cambria Math"/>
                        <a:ea typeface="Tahoma" panose="020B0604030504040204" pitchFamily="34" charset="0"/>
                        <a:cs typeface="Tahoma" panose="020B0604030504040204" pitchFamily="34" charset="0"/>
                      </a:rPr>
                      <m:t>𝐬𝐢𝐧</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f>
                      <m:fPr>
                        <m:ctrlPr>
                          <a:rPr lang="en-US" sz="4800" b="1" i="1" smtClean="0">
                            <a:latin typeface="Cambria Math" panose="02040503050406030204" pitchFamily="18" charset="0"/>
                            <a:ea typeface="Tahoma" panose="020B0604030504040204" pitchFamily="34" charset="0"/>
                            <a:cs typeface="Tahoma" panose="020B0604030504040204" pitchFamily="34" charset="0"/>
                          </a:rPr>
                        </m:ctrlPr>
                      </m:fPr>
                      <m:num>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𝟑</m:t>
                            </m:r>
                          </m:e>
                        </m:rad>
                      </m:num>
                      <m:den>
                        <m:r>
                          <a:rPr lang="en-US" sz="4800" b="1" i="1" smtClean="0">
                            <a:latin typeface="Cambria Math"/>
                            <a:ea typeface="Tahoma" panose="020B0604030504040204" pitchFamily="34" charset="0"/>
                            <a:cs typeface="Tahoma" panose="020B0604030504040204" pitchFamily="34" charset="0"/>
                          </a:rPr>
                          <m:t>𝟐</m:t>
                        </m:r>
                      </m:den>
                    </m:f>
                    <m:r>
                      <a:rPr lang="en-US" sz="4800" b="1" i="1" smtClean="0">
                        <a:latin typeface="Cambria Math"/>
                        <a:ea typeface="Tahoma" panose="020B0604030504040204" pitchFamily="34" charset="0"/>
                        <a:cs typeface="Tahoma" panose="020B0604030504040204" pitchFamily="34"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800" b="1" i="1" smtClean="0">
                        <a:latin typeface="Cambria Math"/>
                        <a:ea typeface="Tahoma" panose="020B0604030504040204" pitchFamily="34" charset="0"/>
                        <a:cs typeface="Tahoma" panose="020B0604030504040204" pitchFamily="34" charset="0"/>
                      </a:rPr>
                      <m:t>𝟐</m:t>
                    </m:r>
                    <m:r>
                      <a:rPr lang="en-US" sz="4800" b="1" i="0" smtClean="0">
                        <a:latin typeface="Cambria Math"/>
                        <a:ea typeface="Tahoma" panose="020B0604030504040204" pitchFamily="34" charset="0"/>
                        <a:cs typeface="Tahoma" panose="020B0604030504040204" pitchFamily="34" charset="0"/>
                      </a:rPr>
                      <m:t>𝐜𝐨𝐬</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𝟐</m:t>
                        </m:r>
                      </m:e>
                    </m:rad>
                    <m:r>
                      <a:rPr lang="en-US" sz="4800" b="1" i="1" smtClean="0">
                        <a:latin typeface="Cambria Math"/>
                        <a:ea typeface="Tahoma" panose="020B0604030504040204" pitchFamily="34" charset="0"/>
                        <a:cs typeface="Tahoma" panose="020B0604030504040204" pitchFamily="34" charset="0"/>
                      </a:rPr>
                      <m:t>;          </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𝟑</m:t>
                        </m:r>
                      </m:e>
                    </m:rad>
                    <m:r>
                      <a:rPr lang="en-US" sz="4800" b="1" i="1" smtClean="0">
                        <a:latin typeface="Cambria Math"/>
                        <a:ea typeface="Tahoma" panose="020B0604030504040204" pitchFamily="34" charset="0"/>
                        <a:cs typeface="Tahoma" panose="020B0604030504040204" pitchFamily="34" charset="0"/>
                      </a:rPr>
                      <m:t>.</m:t>
                    </m:r>
                    <m:r>
                      <a:rPr lang="en-US" sz="4800" b="1" i="0" smtClean="0">
                        <a:latin typeface="Cambria Math"/>
                        <a:ea typeface="Tahoma" panose="020B0604030504040204" pitchFamily="34" charset="0"/>
                        <a:cs typeface="Tahoma" panose="020B0604030504040204" pitchFamily="34" charset="0"/>
                      </a:rPr>
                      <m:t>𝐭𝐚𝐧</m:t>
                    </m:r>
                    <m:d>
                      <m:dPr>
                        <m:ctrlPr>
                          <a:rPr lang="en-US" sz="4800" b="1" i="1" smtClean="0">
                            <a:latin typeface="Cambria Math" panose="02040503050406030204" pitchFamily="18" charset="0"/>
                            <a:ea typeface="Tahoma" panose="020B0604030504040204" pitchFamily="34" charset="0"/>
                            <a:cs typeface="Tahoma" panose="020B0604030504040204" pitchFamily="34" charset="0"/>
                          </a:rPr>
                        </m:ctrlPr>
                      </m:dPr>
                      <m:e>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smtClean="0">
                                <a:latin typeface="Cambria Math"/>
                                <a:ea typeface="Tahoma" panose="020B0604030504040204" pitchFamily="34" charset="0"/>
                                <a:cs typeface="Tahoma" panose="020B0604030504040204" pitchFamily="34" charset="0"/>
                              </a:rPr>
                              <m:t>𝒙</m:t>
                            </m:r>
                          </m:num>
                          <m:den>
                            <m:r>
                              <a:rPr lang="el-GR" sz="4800" b="1" i="1" smtClean="0">
                                <a:latin typeface="Cambria Math"/>
                                <a:ea typeface="Tahoma" panose="020B0604030504040204" pitchFamily="34" charset="0"/>
                                <a:cs typeface="Tahoma" panose="020B0604030504040204" pitchFamily="34" charset="0"/>
                              </a:rPr>
                              <m:t>𝟐</m:t>
                            </m:r>
                          </m:den>
                        </m:f>
                        <m:r>
                          <a:rPr lang="en-US" sz="4800" b="1" i="1" smtClean="0">
                            <a:latin typeface="Cambria Math"/>
                            <a:ea typeface="Tahoma" panose="020B0604030504040204" pitchFamily="34" charset="0"/>
                            <a:cs typeface="Tahoma" panose="020B0604030504040204" pitchFamily="34" charset="0"/>
                          </a:rPr>
                          <m:t>+</m:t>
                        </m:r>
                        <m:sSup>
                          <m:sSupPr>
                            <m:ctrlPr>
                              <a:rPr lang="en-US" sz="4800" b="1" i="1" smtClean="0">
                                <a:latin typeface="Cambria Math" panose="02040503050406030204" pitchFamily="18" charset="0"/>
                                <a:ea typeface="Tahoma" panose="020B0604030504040204" pitchFamily="34" charset="0"/>
                                <a:cs typeface="Tahoma" panose="020B0604030504040204" pitchFamily="34" charset="0"/>
                              </a:rPr>
                            </m:ctrlPr>
                          </m:sSupPr>
                          <m:e>
                            <m:r>
                              <a:rPr lang="en-US" sz="4800" b="1" i="1" smtClean="0">
                                <a:latin typeface="Cambria Math"/>
                                <a:ea typeface="Tahoma" panose="020B0604030504040204" pitchFamily="34" charset="0"/>
                                <a:cs typeface="Tahoma" panose="020B0604030504040204" pitchFamily="34" charset="0"/>
                              </a:rPr>
                              <m:t>𝟏𝟓</m:t>
                            </m:r>
                          </m:e>
                          <m:sup>
                            <m:r>
                              <a:rPr lang="en-US" sz="4800" b="1" i="1" smtClean="0">
                                <a:latin typeface="Cambria Math"/>
                                <a:ea typeface="Tahoma" panose="020B0604030504040204" pitchFamily="34" charset="0"/>
                                <a:cs typeface="Tahoma" panose="020B0604030504040204" pitchFamily="34" charset="0"/>
                              </a:rPr>
                              <m:t>𝟎</m:t>
                            </m:r>
                          </m:sup>
                        </m:sSup>
                      </m:e>
                    </m:d>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𝟏</m:t>
                    </m:r>
                    <m:r>
                      <a:rPr lang="en-US" sz="4800" b="1" i="1" smtClean="0">
                        <a:latin typeface="Cambria Math"/>
                        <a:ea typeface="Tahoma" panose="020B0604030504040204" pitchFamily="34" charset="0"/>
                        <a:cs typeface="Tahoma" panose="020B0604030504040204" pitchFamily="34"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800" b="1" i="0" u="sng" smtClean="0">
                        <a:latin typeface="Cambria Math"/>
                        <a:ea typeface="Tahoma" panose="020B0604030504040204" pitchFamily="34" charset="0"/>
                        <a:cs typeface="Tahoma" panose="020B0604030504040204" pitchFamily="34" charset="0"/>
                      </a:rPr>
                      <m:t>𝐜𝐨𝐭</m:t>
                    </m:r>
                    <m:d>
                      <m:dPr>
                        <m:ctrlPr>
                          <a:rPr lang="en-US" sz="4800" b="1" i="1" u="sng" smtClean="0">
                            <a:latin typeface="Cambria Math" panose="02040503050406030204" pitchFamily="18" charset="0"/>
                            <a:ea typeface="Tahoma" panose="020B0604030504040204" pitchFamily="34" charset="0"/>
                            <a:cs typeface="Tahoma" panose="020B0604030504040204" pitchFamily="34" charset="0"/>
                          </a:rPr>
                        </m:ctrlPr>
                      </m:dPr>
                      <m:e>
                        <m:r>
                          <a:rPr lang="en-US" sz="4800" b="1" i="1" u="sng" smtClean="0">
                            <a:latin typeface="Cambria Math"/>
                            <a:ea typeface="Tahoma" panose="020B0604030504040204" pitchFamily="34" charset="0"/>
                            <a:cs typeface="Tahoma" panose="020B0604030504040204" pitchFamily="34" charset="0"/>
                          </a:rPr>
                          <m:t>𝟐</m:t>
                        </m:r>
                        <m:r>
                          <a:rPr lang="en-US" sz="4800" b="1" i="1" u="sng" smtClean="0">
                            <a:latin typeface="Cambria Math"/>
                            <a:ea typeface="Tahoma" panose="020B0604030504040204" pitchFamily="34" charset="0"/>
                            <a:cs typeface="Tahoma" panose="020B0604030504040204" pitchFamily="34" charset="0"/>
                          </a:rPr>
                          <m:t>𝒙</m:t>
                        </m:r>
                        <m:r>
                          <a:rPr lang="en-US" sz="4800" b="1" i="1" u="sng" smtClean="0">
                            <a:latin typeface="Cambria Math"/>
                            <a:ea typeface="Tahoma" panose="020B0604030504040204" pitchFamily="34" charset="0"/>
                            <a:cs typeface="Tahoma" panose="020B0604030504040204" pitchFamily="34" charset="0"/>
                          </a:rPr>
                          <m:t>−</m:t>
                        </m:r>
                        <m:r>
                          <a:rPr lang="en-US" sz="4800" b="1" i="1" u="sng" smtClean="0">
                            <a:latin typeface="Cambria Math"/>
                            <a:ea typeface="Tahoma" panose="020B0604030504040204" pitchFamily="34" charset="0"/>
                            <a:cs typeface="Tahoma" panose="020B0604030504040204" pitchFamily="34" charset="0"/>
                          </a:rPr>
                          <m:t>𝟏</m:t>
                        </m:r>
                      </m:e>
                    </m:d>
                    <m:r>
                      <a:rPr lang="en-US" sz="4800" b="1" i="1" u="sng" smtClean="0">
                        <a:latin typeface="Cambria Math"/>
                        <a:ea typeface="Tahoma" panose="020B0604030504040204" pitchFamily="34" charset="0"/>
                        <a:cs typeface="Tahoma" panose="020B0604030504040204" pitchFamily="34" charset="0"/>
                      </a:rPr>
                      <m:t>=</m:t>
                    </m:r>
                    <m:r>
                      <a:rPr lang="en-US" sz="4800" b="1" i="0" u="sng" smtClean="0">
                        <a:latin typeface="Cambria Math"/>
                        <a:ea typeface="Tahoma" panose="020B0604030504040204" pitchFamily="34" charset="0"/>
                        <a:cs typeface="Tahoma" panose="020B0604030504040204" pitchFamily="34" charset="0"/>
                      </a:rPr>
                      <m:t>𝐜𝐨𝐭</m:t>
                    </m:r>
                    <m:f>
                      <m:fPr>
                        <m:ctrlPr>
                          <a:rPr lang="el-GR" sz="4800" b="1" i="1" u="sng" smtClean="0">
                            <a:latin typeface="Cambria Math" panose="02040503050406030204" pitchFamily="18" charset="0"/>
                            <a:ea typeface="Tahoma" panose="020B0604030504040204" pitchFamily="34" charset="0"/>
                            <a:cs typeface="Tahoma" panose="020B0604030504040204" pitchFamily="34" charset="0"/>
                          </a:rPr>
                        </m:ctrlPr>
                      </m:fPr>
                      <m:num>
                        <m:r>
                          <a:rPr lang="el-GR" sz="4800" b="1" i="1" u="sng" smtClean="0">
                            <a:latin typeface="Cambria Math"/>
                            <a:ea typeface="Tahoma" panose="020B0604030504040204" pitchFamily="34" charset="0"/>
                            <a:cs typeface="Tahoma" panose="020B0604030504040204" pitchFamily="34" charset="0"/>
                          </a:rPr>
                          <m:t>𝝅</m:t>
                        </m:r>
                      </m:num>
                      <m:den>
                        <m:r>
                          <a:rPr lang="en-US" sz="4800" b="1" i="1" u="sng" smtClean="0">
                            <a:latin typeface="Cambria Math"/>
                            <a:ea typeface="Tahoma" panose="020B0604030504040204" pitchFamily="34" charset="0"/>
                            <a:cs typeface="Tahoma" panose="020B0604030504040204" pitchFamily="34" charset="0"/>
                          </a:rPr>
                          <m:t>𝟓</m:t>
                        </m:r>
                      </m:den>
                    </m:f>
                  </m:oMath>
                </a14:m>
                <a:endParaRPr lang="en-US" sz="4800" b="1" u="sng"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922706" y="2573724"/>
                <a:ext cx="20126181" cy="3121175"/>
              </a:xfrm>
              <a:prstGeom prst="rect">
                <a:avLst/>
              </a:prstGeom>
              <a:blipFill rotWithShape="1">
                <a:blip r:embed="rId5"/>
                <a:stretch>
                  <a:fillRect l="-1363" t="-4492" b="-2930"/>
                </a:stretch>
              </a:blipFill>
            </p:spPr>
            <p:txBody>
              <a:bodyPr/>
              <a:lstStyle/>
              <a:p>
                <a:r>
                  <a:rPr lang="en-US">
                    <a:noFill/>
                  </a:rPr>
                  <a:t> </a:t>
                </a:r>
              </a:p>
            </p:txBody>
          </p:sp>
        </mc:Fallback>
      </mc:AlternateContent>
      <p:sp>
        <p:nvSpPr>
          <p:cNvPr id="4" name="Rounded Rectangle 52">
            <a:extLst>
              <a:ext uri="{FF2B5EF4-FFF2-40B4-BE49-F238E27FC236}">
                <a16:creationId xmlns:a16="http://schemas.microsoft.com/office/drawing/2014/main" id="{41AACCF6-7BF0-6CA0-2309-865E33F71119}"/>
              </a:ext>
            </a:extLst>
          </p:cNvPr>
          <p:cNvSpPr/>
          <p:nvPr/>
        </p:nvSpPr>
        <p:spPr>
          <a:xfrm>
            <a:off x="566248" y="6546276"/>
            <a:ext cx="23620706" cy="6875942"/>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5" name="Group 5">
            <a:extLst>
              <a:ext uri="{FF2B5EF4-FFF2-40B4-BE49-F238E27FC236}">
                <a16:creationId xmlns:a16="http://schemas.microsoft.com/office/drawing/2014/main" id="{525B7B4F-0AE7-FE75-35C8-3E7B970B6F4A}"/>
              </a:ext>
            </a:extLst>
          </p:cNvPr>
          <p:cNvGrpSpPr/>
          <p:nvPr/>
        </p:nvGrpSpPr>
        <p:grpSpPr>
          <a:xfrm>
            <a:off x="401363" y="6128908"/>
            <a:ext cx="3600000" cy="900000"/>
            <a:chOff x="410517" y="4609437"/>
            <a:chExt cx="3984115" cy="1079473"/>
          </a:xfrm>
          <a:solidFill>
            <a:srgbClr val="C9E2B8"/>
          </a:solidFill>
        </p:grpSpPr>
        <p:sp>
          <p:nvSpPr>
            <p:cNvPr id="17"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2"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627E6C8-FA94-0CF2-D050-62393B35A305}"/>
                  </a:ext>
                </a:extLst>
              </p:cNvPr>
              <p:cNvSpPr txBox="1"/>
              <p:nvPr/>
            </p:nvSpPr>
            <p:spPr>
              <a:xfrm>
                <a:off x="-380106" y="6776266"/>
                <a:ext cx="6586364" cy="1852367"/>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  </m:t>
                      </m:r>
                      <m:r>
                        <a:rPr lang="vi-VN" sz="4800" b="1" dirty="0">
                          <a:solidFill>
                            <a:schemeClr val="tx1"/>
                          </a:solidFill>
                          <a:latin typeface="Cambria Math"/>
                          <a:ea typeface="Tahoma" panose="020B0604030504040204" pitchFamily="34" charset="0"/>
                          <a:cs typeface="Tahoma" panose="020B0604030504040204" pitchFamily="34" charset="0"/>
                          <a:sym typeface="Calibri"/>
                        </a:rPr>
                        <m:t>𝐬𝐢𝐧</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f>
                        <m:fPr>
                          <m:ctrlPr>
                            <a:rPr lang="vi-VN"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ad>
                            <m:radPr>
                              <m:degHide m:val="on"/>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e>
                          </m:rad>
                        </m:num>
                        <m:den>
                          <m:r>
                            <a:rPr lang="en-US" sz="4800" b="1" i="1" dirty="0">
                              <a:solidFill>
                                <a:schemeClr val="tx1"/>
                              </a:solidFill>
                              <a:latin typeface="Cambria Math"/>
                              <a:ea typeface="Tahoma" panose="020B0604030504040204" pitchFamily="34" charset="0"/>
                              <a:cs typeface="Tahoma" panose="020B0604030504040204" pitchFamily="34" charset="0"/>
                              <a:sym typeface="Calibri"/>
                            </a:rPr>
                            <m:t>𝟐</m:t>
                          </m:r>
                        </m:den>
                      </m:f>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380106" y="6776266"/>
                <a:ext cx="6586364" cy="185236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3917504" y="7213907"/>
                <a:ext cx="7413646" cy="1358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vi-VN" sz="4800" b="1" dirty="0">
                          <a:solidFill>
                            <a:schemeClr val="tx1"/>
                          </a:solidFill>
                          <a:latin typeface="Cambria Math"/>
                          <a:ea typeface="Tahoma" panose="020B0604030504040204" pitchFamily="34" charset="0"/>
                          <a:cs typeface="Tahoma" panose="020B0604030504040204" pitchFamily="34" charset="0"/>
                          <a:sym typeface="Calibri"/>
                        </a:rPr>
                        <m:t>𝐬𝐢𝐧</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𝐬𝐢𝐧</m:t>
                      </m:r>
                      <m:f>
                        <m:f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smtClean="0">
                              <a:solidFill>
                                <a:schemeClr val="tx1"/>
                              </a:solidFill>
                              <a:latin typeface="Cambria Math"/>
                              <a:ea typeface="Cambria Math"/>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den>
                      </m:f>
                    </m:oMath>
                  </m:oMathPara>
                </a14:m>
                <a:endParaRPr lang="en-US" sz="48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917504" y="7213907"/>
                <a:ext cx="7413646" cy="1358321"/>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0068464" y="7486818"/>
                <a:ext cx="2525371" cy="1032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oMath>
                  </m:oMathPara>
                </a14:m>
                <a:endParaRPr lang="en-US" sz="48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10068464" y="7486818"/>
                <a:ext cx="2525371" cy="103207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1331149" y="6624059"/>
                <a:ext cx="5311403" cy="26241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smtClean="0">
                              <a:latin typeface="Cambria Math" panose="02040503050406030204" pitchFamily="18" charset="0"/>
                            </a:rPr>
                          </m:ctrlPr>
                        </m:dPr>
                        <m:e>
                          <m:eqArr>
                            <m:eqArrPr>
                              <m:ctrlPr>
                                <a:rPr lang="en-US" sz="4400" b="1" i="1" smtClean="0">
                                  <a:latin typeface="Cambria Math" panose="02040503050406030204" pitchFamily="18" charset="0"/>
                                </a:rPr>
                              </m:ctrlPr>
                            </m:eqArrPr>
                            <m:e>
                              <m:r>
                                <a:rPr lang="en-US" sz="4400" b="1" i="1" smtClean="0">
                                  <a:latin typeface="Cambria Math"/>
                                </a:rPr>
                                <m:t>𝒙</m:t>
                              </m:r>
                              <m:r>
                                <a:rPr lang="en-US" sz="4400" b="1" i="1" smtClean="0">
                                  <a:latin typeface="Cambria Math"/>
                                </a:rPr>
                                <m:t>=</m:t>
                              </m:r>
                              <m:f>
                                <m:fPr>
                                  <m:ctrlPr>
                                    <a:rPr lang="en-US" sz="44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a:solidFill>
                                        <a:schemeClr val="tx1"/>
                                      </a:solidFill>
                                      <a:latin typeface="Cambria Math"/>
                                      <a:ea typeface="Cambria Math"/>
                                      <a:cs typeface="Tahoma" panose="020B0604030504040204" pitchFamily="34" charset="0"/>
                                      <a:sym typeface="Calibri"/>
                                    </a:rPr>
                                    <m:t>𝝅</m:t>
                                  </m:r>
                                </m:num>
                                <m:den>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𝟑</m:t>
                                  </m:r>
                                </m:den>
                              </m:f>
                              <m:r>
                                <a:rPr lang="en-US" sz="4400" b="1" i="1" smtClean="0">
                                  <a:latin typeface="Cambria Math"/>
                                </a:rPr>
                                <m:t>+</m:t>
                              </m:r>
                              <m:r>
                                <a:rPr lang="en-US" sz="4400" b="1" i="1" smtClean="0">
                                  <a:latin typeface="Cambria Math"/>
                                </a:rPr>
                                <m:t>𝒌</m:t>
                              </m:r>
                              <m:r>
                                <a:rPr lang="en-US" sz="4400" b="1" i="1" smtClean="0">
                                  <a:latin typeface="Cambria Math"/>
                                </a:rPr>
                                <m:t>𝟐</m:t>
                              </m:r>
                              <m:r>
                                <a:rPr lang="en-US" sz="4400" b="1" i="1" smtClean="0">
                                  <a:latin typeface="Cambria Math"/>
                                  <a:ea typeface="Cambria Math"/>
                                </a:rPr>
                                <m:t>𝝅</m:t>
                              </m:r>
                            </m:e>
                            <m:e>
                              <m:r>
                                <a:rPr lang="en-US" sz="4400" b="1" i="1">
                                  <a:latin typeface="Cambria Math"/>
                                </a:rPr>
                                <m:t>𝒙</m:t>
                              </m:r>
                              <m:r>
                                <a:rPr lang="en-US" sz="4400" b="1" i="1">
                                  <a:latin typeface="Cambria Math"/>
                                </a:rPr>
                                <m:t>=</m:t>
                              </m:r>
                              <m:f>
                                <m:fPr>
                                  <m:ctrlPr>
                                    <a:rPr lang="en-US" sz="44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𝟐</m:t>
                                  </m:r>
                                  <m:r>
                                    <a:rPr lang="en-US" sz="4400" b="1" i="1" dirty="0">
                                      <a:solidFill>
                                        <a:schemeClr val="tx1"/>
                                      </a:solidFill>
                                      <a:latin typeface="Cambria Math"/>
                                      <a:ea typeface="Cambria Math"/>
                                      <a:cs typeface="Tahoma" panose="020B0604030504040204" pitchFamily="34" charset="0"/>
                                      <a:sym typeface="Calibri"/>
                                    </a:rPr>
                                    <m:t>𝝅</m:t>
                                  </m:r>
                                </m:num>
                                <m:den>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𝟑</m:t>
                                  </m:r>
                                </m:den>
                              </m:f>
                              <m:r>
                                <a:rPr lang="en-US" sz="4400" b="1" i="1">
                                  <a:latin typeface="Cambria Math"/>
                                </a:rPr>
                                <m:t>+</m:t>
                              </m:r>
                              <m:r>
                                <a:rPr lang="en-US" sz="4400" b="1" i="1">
                                  <a:latin typeface="Cambria Math"/>
                                </a:rPr>
                                <m:t>𝒌</m:t>
                              </m:r>
                              <m:r>
                                <a:rPr lang="en-US" sz="4400" b="1" i="1">
                                  <a:latin typeface="Cambria Math"/>
                                </a:rPr>
                                <m:t>𝟐</m:t>
                              </m:r>
                              <m:r>
                                <a:rPr lang="en-US" sz="4400" b="1" i="1">
                                  <a:latin typeface="Cambria Math"/>
                                  <a:ea typeface="Cambria Math"/>
                                </a:rPr>
                                <m:t>𝝅</m:t>
                              </m:r>
                            </m:e>
                          </m:eqArr>
                        </m:e>
                      </m:d>
                    </m:oMath>
                  </m:oMathPara>
                </a14:m>
                <a:endParaRPr lang="en-US" sz="4400"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11331149" y="6624059"/>
                <a:ext cx="5311403" cy="262411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6127051" y="7587357"/>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16127051" y="7587357"/>
                <a:ext cx="2861187" cy="830997"/>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627E6C8-FA94-0CF2-D050-62393B35A305}"/>
                  </a:ext>
                </a:extLst>
              </p:cNvPr>
              <p:cNvSpPr txBox="1"/>
              <p:nvPr/>
            </p:nvSpPr>
            <p:spPr>
              <a:xfrm>
                <a:off x="105536" y="9995146"/>
                <a:ext cx="6586364" cy="1328312"/>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𝐛</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a:latin typeface="Cambria Math"/>
                          <a:ea typeface="Tahoma" panose="020B0604030504040204" pitchFamily="34" charset="0"/>
                          <a:cs typeface="Tahoma" panose="020B0604030504040204" pitchFamily="34" charset="0"/>
                        </a:rPr>
                        <m:t>𝟐</m:t>
                      </m:r>
                      <m:r>
                        <a:rPr lang="en-US" sz="4800" b="1">
                          <a:latin typeface="Cambria Math"/>
                          <a:ea typeface="Tahoma" panose="020B0604030504040204" pitchFamily="34" charset="0"/>
                          <a:cs typeface="Tahoma" panose="020B0604030504040204" pitchFamily="34" charset="0"/>
                        </a:rPr>
                        <m:t>𝐜𝐨𝐬</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ad>
                        <m:radPr>
                          <m:degHide m:val="on"/>
                          <m:ctrlPr>
                            <a:rPr lang="en-US" sz="4800" b="1" i="1">
                              <a:latin typeface="Cambria Math" panose="02040503050406030204" pitchFamily="18" charset="0"/>
                              <a:ea typeface="Tahoma" panose="020B0604030504040204" pitchFamily="34" charset="0"/>
                              <a:cs typeface="Tahoma" panose="020B0604030504040204" pitchFamily="34" charset="0"/>
                            </a:rPr>
                          </m:ctrlPr>
                        </m:radPr>
                        <m:deg/>
                        <m:e>
                          <m:r>
                            <a:rPr lang="en-US" sz="4800" b="1" i="1">
                              <a:latin typeface="Cambria Math"/>
                              <a:ea typeface="Tahoma" panose="020B0604030504040204" pitchFamily="34" charset="0"/>
                              <a:cs typeface="Tahoma" panose="020B0604030504040204" pitchFamily="34" charset="0"/>
                            </a:rPr>
                            <m:t>𝟐</m:t>
                          </m:r>
                        </m:e>
                      </m:rad>
                      <m:groupChr>
                        <m:groupChrPr>
                          <m:chr m:val="⇔"/>
                          <m:pos m:val="top"/>
                          <m:ctrlPr>
                            <a:rPr lang="en-US" sz="4800" b="1" i="1">
                              <a:latin typeface="Cambria Math" panose="02040503050406030204" pitchFamily="18" charset="0"/>
                              <a:ea typeface="Tahoma" panose="020B0604030504040204" pitchFamily="34" charset="0"/>
                              <a:cs typeface="Tahoma" panose="020B0604030504040204" pitchFamily="34" charset="0"/>
                            </a:rPr>
                          </m:ctrlPr>
                        </m:groupChrPr>
                        <m:e/>
                      </m:groupChr>
                    </m:oMath>
                  </m:oMathPara>
                </a14:m>
                <a:endParaRPr lang="en-US" sz="4800" dirty="0"/>
              </a:p>
            </p:txBody>
          </p:sp>
        </mc:Choice>
        <mc:Fallback xmlns="">
          <p:sp>
            <p:nvSpPr>
              <p:cNvPr id="59" name="TextBox 58">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105536" y="9995146"/>
                <a:ext cx="6586364" cy="132831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8980354" y="9848181"/>
                <a:ext cx="7413646" cy="14752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t>𝐜</m:t>
                      </m:r>
                      <m: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t>𝒐𝒔</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𝐜𝐨𝐬</m:t>
                      </m:r>
                      <m:f>
                        <m:f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r>
                            <a:rPr lang="en-US" sz="4800" b="1" i="1" dirty="0" smtClean="0">
                              <a:solidFill>
                                <a:schemeClr val="tx1"/>
                              </a:solidFill>
                              <a:latin typeface="Cambria Math"/>
                              <a:ea typeface="Cambria Math"/>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𝟒</m:t>
                          </m:r>
                        </m:den>
                      </m:f>
                    </m:oMath>
                  </m:oMathPara>
                </a14:m>
                <a:endParaRPr lang="en-US" sz="4800" b="1" dirty="0"/>
              </a:p>
            </p:txBody>
          </p:sp>
        </mc:Choice>
        <mc:Fallback xmlns="">
          <p:sp>
            <p:nvSpPr>
              <p:cNvPr id="60" name="TextBox 59"/>
              <p:cNvSpPr txBox="1">
                <a:spLocks noRot="1" noChangeAspect="1" noMove="1" noResize="1" noEditPoints="1" noAdjustHandles="1" noChangeArrowheads="1" noChangeShapeType="1" noTextEdit="1"/>
              </p:cNvSpPr>
              <p:nvPr/>
            </p:nvSpPr>
            <p:spPr>
              <a:xfrm>
                <a:off x="8980354" y="9848181"/>
                <a:ext cx="7413646" cy="147521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9436633" y="11943282"/>
                <a:ext cx="2525371" cy="1032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oMath>
                  </m:oMathPara>
                </a14:m>
                <a:endParaRPr lang="en-US" sz="4800" b="1" dirty="0"/>
              </a:p>
            </p:txBody>
          </p:sp>
        </mc:Choice>
        <mc:Fallback xmlns="">
          <p:sp>
            <p:nvSpPr>
              <p:cNvPr id="61" name="TextBox 60"/>
              <p:cNvSpPr txBox="1">
                <a:spLocks noRot="1" noChangeAspect="1" noMove="1" noResize="1" noEditPoints="1" noAdjustHandles="1" noChangeArrowheads="1" noChangeShapeType="1" noTextEdit="1"/>
              </p:cNvSpPr>
              <p:nvPr/>
            </p:nvSpPr>
            <p:spPr>
              <a:xfrm>
                <a:off x="9436633" y="11943282"/>
                <a:ext cx="2525371" cy="1032077"/>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0522322" y="11669682"/>
                <a:ext cx="5311403" cy="13781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rPr>
                        <m:t>=±</m:t>
                      </m:r>
                      <m:f>
                        <m:fPr>
                          <m:ctrlPr>
                            <a:rPr lang="en-US" sz="44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𝟑</m:t>
                          </m:r>
                          <m:r>
                            <a:rPr lang="en-US" sz="4400" b="1" i="1" dirty="0">
                              <a:solidFill>
                                <a:schemeClr val="tx1"/>
                              </a:solidFill>
                              <a:latin typeface="Cambria Math"/>
                              <a:ea typeface="Cambria Math"/>
                              <a:cs typeface="Tahoma" panose="020B0604030504040204" pitchFamily="34" charset="0"/>
                              <a:sym typeface="Calibri"/>
                            </a:rPr>
                            <m:t>𝝅</m:t>
                          </m:r>
                        </m:num>
                        <m:den>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𝟒</m:t>
                          </m:r>
                        </m:den>
                      </m:f>
                      <m:r>
                        <a:rPr lang="en-US" sz="4400" b="1" i="1">
                          <a:latin typeface="Cambria Math"/>
                        </a:rPr>
                        <m:t>+</m:t>
                      </m:r>
                      <m:r>
                        <a:rPr lang="en-US" sz="4400" b="1" i="1">
                          <a:latin typeface="Cambria Math"/>
                        </a:rPr>
                        <m:t>𝒌</m:t>
                      </m:r>
                      <m:r>
                        <a:rPr lang="en-US" sz="4400" b="1" i="1">
                          <a:latin typeface="Cambria Math"/>
                        </a:rPr>
                        <m:t>𝟐</m:t>
                      </m:r>
                      <m:r>
                        <a:rPr lang="en-US" sz="4400" b="1" i="1">
                          <a:latin typeface="Cambria Math"/>
                          <a:ea typeface="Cambria Math"/>
                        </a:rPr>
                        <m:t>𝝅</m:t>
                      </m:r>
                    </m:oMath>
                  </m:oMathPara>
                </a14:m>
                <a:endParaRPr lang="en-US" sz="4400"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10522322" y="11669682"/>
                <a:ext cx="5311403" cy="1378198"/>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15248237" y="11943282"/>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63" name="TextBox 62"/>
              <p:cNvSpPr txBox="1">
                <a:spLocks noRot="1" noChangeAspect="1" noMove="1" noResize="1" noEditPoints="1" noAdjustHandles="1" noChangeArrowheads="1" noChangeShapeType="1" noTextEdit="1"/>
              </p:cNvSpPr>
              <p:nvPr/>
            </p:nvSpPr>
            <p:spPr>
              <a:xfrm>
                <a:off x="15248237" y="11943282"/>
                <a:ext cx="2861187" cy="830997"/>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6101417" y="9679610"/>
                <a:ext cx="3967047" cy="1643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dirty="0">
                          <a:latin typeface="Cambria Math"/>
                          <a:ea typeface="Tahoma" panose="020B0604030504040204" pitchFamily="34" charset="0"/>
                          <a:cs typeface="Tahoma" panose="020B0604030504040204" pitchFamily="34" charset="0"/>
                          <a:sym typeface="Calibri"/>
                        </a:rPr>
                        <m:t>𝐜𝐨𝐬</m:t>
                      </m:r>
                      <m:r>
                        <a:rPr lang="en-US" sz="4800" b="1" i="1" dirty="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f>
                        <m:fPr>
                          <m:ctrlPr>
                            <a:rPr lang="vi-VN" sz="4800" b="1" i="1" dirty="0">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a:latin typeface="Cambria Math"/>
                              <a:ea typeface="Tahoma" panose="020B0604030504040204" pitchFamily="34" charset="0"/>
                              <a:cs typeface="Tahoma" panose="020B0604030504040204" pitchFamily="34" charset="0"/>
                              <a:sym typeface="Calibri"/>
                            </a:rPr>
                            <m:t>−</m:t>
                          </m:r>
                          <m:rad>
                            <m:radPr>
                              <m:degHide m:val="on"/>
                              <m:ctrlPr>
                                <a:rPr lang="en-US" sz="4800" b="1" i="1" dirty="0">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a:latin typeface="Cambria Math"/>
                                  <a:ea typeface="Tahoma" panose="020B0604030504040204" pitchFamily="34" charset="0"/>
                                  <a:cs typeface="Tahoma" panose="020B0604030504040204" pitchFamily="34" charset="0"/>
                                  <a:sym typeface="Calibri"/>
                                </a:rPr>
                                <m:t>𝟐</m:t>
                              </m:r>
                            </m:e>
                          </m:rad>
                        </m:num>
                        <m:den>
                          <m:r>
                            <a:rPr lang="en-US" sz="4800" b="1" i="1" dirty="0">
                              <a:latin typeface="Cambria Math"/>
                              <a:ea typeface="Tahoma" panose="020B0604030504040204" pitchFamily="34" charset="0"/>
                              <a:cs typeface="Tahoma" panose="020B0604030504040204" pitchFamily="34" charset="0"/>
                              <a:sym typeface="Calibri"/>
                            </a:rPr>
                            <m:t>𝟐</m:t>
                          </m:r>
                        </m:den>
                      </m:f>
                    </m:oMath>
                  </m:oMathPara>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6101417" y="9679610"/>
                <a:ext cx="3967047" cy="1643783"/>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2E1813F-FF9E-4809-BF85-BD269BBB2FE8}"/>
                  </a:ext>
                </a:extLst>
              </p14:cNvPr>
              <p14:cNvContentPartPr/>
              <p14:nvPr/>
            </p14:nvContentPartPr>
            <p14:xfrm>
              <a:off x="20145510" y="10287180"/>
              <a:ext cx="360" cy="360"/>
            </p14:xfrm>
          </p:contentPart>
        </mc:Choice>
        <mc:Fallback xmlns="">
          <p:pic>
            <p:nvPicPr>
              <p:cNvPr id="14" name="Ink 13">
                <a:extLst>
                  <a:ext uri="{FF2B5EF4-FFF2-40B4-BE49-F238E27FC236}">
                    <a16:creationId xmlns:a16="http://schemas.microsoft.com/office/drawing/2014/main" id="{F2E1813F-FF9E-4809-BF85-BD269BBB2FE8}"/>
                  </a:ext>
                </a:extLst>
              </p:cNvPr>
              <p:cNvPicPr/>
              <p:nvPr/>
            </p:nvPicPr>
            <p:blipFill>
              <a:blip r:embed="rId21"/>
              <a:stretch>
                <a:fillRect/>
              </a:stretch>
            </p:blipFill>
            <p:spPr>
              <a:xfrm>
                <a:off x="20136510" y="10278180"/>
                <a:ext cx="18000" cy="18000"/>
              </a:xfrm>
              <a:prstGeom prst="rect">
                <a:avLst/>
              </a:prstGeom>
            </p:spPr>
          </p:pic>
        </mc:Fallback>
      </mc:AlternateContent>
    </p:spTree>
    <p:custDataLst>
      <p:tags r:id="rId1"/>
    </p:custDataLst>
    <p:extLst>
      <p:ext uri="{BB962C8B-B14F-4D97-AF65-F5344CB8AC3E}">
        <p14:creationId xmlns:p14="http://schemas.microsoft.com/office/powerpoint/2010/main" val="17892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left)">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 grpId="0"/>
      <p:bldP spid="4" grpId="0" animBg="1"/>
      <p:bldP spid="52" grpId="0"/>
      <p:bldP spid="53" grpId="0"/>
      <p:bldP spid="56" grpId="0"/>
      <p:bldP spid="57" grpId="0"/>
      <p:bldP spid="58" grpId="0"/>
      <p:bldP spid="59" grpId="0"/>
      <p:bldP spid="60" grpId="0"/>
      <p:bldP spid="61" grpId="0"/>
      <p:bldP spid="62" grpId="0"/>
      <p:bldP spid="6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566248" y="2575969"/>
            <a:ext cx="23620706" cy="3310429"/>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7" name="Group 36"/>
          <p:cNvGrpSpPr/>
          <p:nvPr/>
        </p:nvGrpSpPr>
        <p:grpSpPr>
          <a:xfrm>
            <a:off x="72310" y="2352413"/>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1.20</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6" name="Rectangle 5"/>
              <p:cNvSpPr/>
              <p:nvPr/>
            </p:nvSpPr>
            <p:spPr>
              <a:xfrm>
                <a:off x="3922706" y="2573724"/>
                <a:ext cx="20126181" cy="3121175"/>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Giải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pPr marL="914400" indent="-914400">
                  <a:buAutoNum type="alphaLcParenR"/>
                </a:pPr>
                <a14:m>
                  <m:oMath xmlns:m="http://schemas.openxmlformats.org/officeDocument/2006/math">
                    <m:r>
                      <a:rPr lang="en-US" sz="4800" b="1" i="0" smtClean="0">
                        <a:latin typeface="Cambria Math"/>
                        <a:ea typeface="Tahoma" panose="020B0604030504040204" pitchFamily="34" charset="0"/>
                        <a:cs typeface="Tahoma" panose="020B0604030504040204" pitchFamily="34" charset="0"/>
                      </a:rPr>
                      <m:t>𝐬𝐢𝐧</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f>
                      <m:fPr>
                        <m:ctrlPr>
                          <a:rPr lang="en-US" sz="4800" b="1" i="1" smtClean="0">
                            <a:latin typeface="Cambria Math" panose="02040503050406030204" pitchFamily="18" charset="0"/>
                            <a:ea typeface="Tahoma" panose="020B0604030504040204" pitchFamily="34" charset="0"/>
                            <a:cs typeface="Tahoma" panose="020B0604030504040204" pitchFamily="34" charset="0"/>
                          </a:rPr>
                        </m:ctrlPr>
                      </m:fPr>
                      <m:num>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𝟑</m:t>
                            </m:r>
                          </m:e>
                        </m:rad>
                      </m:num>
                      <m:den>
                        <m:r>
                          <a:rPr lang="en-US" sz="4800" b="1" i="1" smtClean="0">
                            <a:latin typeface="Cambria Math"/>
                            <a:ea typeface="Tahoma" panose="020B0604030504040204" pitchFamily="34" charset="0"/>
                            <a:cs typeface="Tahoma" panose="020B0604030504040204" pitchFamily="34" charset="0"/>
                          </a:rPr>
                          <m:t>𝟐</m:t>
                        </m:r>
                      </m:den>
                    </m:f>
                    <m:r>
                      <a:rPr lang="en-US" sz="4800" b="1" i="1" smtClean="0">
                        <a:latin typeface="Cambria Math"/>
                        <a:ea typeface="Tahoma" panose="020B0604030504040204" pitchFamily="34" charset="0"/>
                        <a:cs typeface="Tahoma" panose="020B0604030504040204" pitchFamily="34"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800" b="1" i="1" smtClean="0">
                        <a:latin typeface="Cambria Math"/>
                        <a:ea typeface="Tahoma" panose="020B0604030504040204" pitchFamily="34" charset="0"/>
                        <a:cs typeface="Tahoma" panose="020B0604030504040204" pitchFamily="34" charset="0"/>
                      </a:rPr>
                      <m:t>𝟐</m:t>
                    </m:r>
                    <m:r>
                      <a:rPr lang="en-US" sz="4800" b="1" i="0" smtClean="0">
                        <a:latin typeface="Cambria Math"/>
                        <a:ea typeface="Tahoma" panose="020B0604030504040204" pitchFamily="34" charset="0"/>
                        <a:cs typeface="Tahoma" panose="020B0604030504040204" pitchFamily="34" charset="0"/>
                      </a:rPr>
                      <m:t>𝐜𝐨𝐬</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𝟐</m:t>
                        </m:r>
                      </m:e>
                    </m:rad>
                    <m:r>
                      <a:rPr lang="en-US" sz="4800" b="1" i="1" smtClean="0">
                        <a:latin typeface="Cambria Math"/>
                        <a:ea typeface="Tahoma" panose="020B0604030504040204" pitchFamily="34" charset="0"/>
                        <a:cs typeface="Tahoma" panose="020B0604030504040204" pitchFamily="34" charset="0"/>
                      </a:rPr>
                      <m:t>;          </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𝟑</m:t>
                        </m:r>
                      </m:e>
                    </m:rad>
                    <m:r>
                      <a:rPr lang="en-US" sz="4800" b="1" i="1" smtClean="0">
                        <a:latin typeface="Cambria Math"/>
                        <a:ea typeface="Tahoma" panose="020B0604030504040204" pitchFamily="34" charset="0"/>
                        <a:cs typeface="Tahoma" panose="020B0604030504040204" pitchFamily="34" charset="0"/>
                      </a:rPr>
                      <m:t>.</m:t>
                    </m:r>
                    <m:r>
                      <a:rPr lang="en-US" sz="4800" b="1" i="0" smtClean="0">
                        <a:latin typeface="Cambria Math"/>
                        <a:ea typeface="Tahoma" panose="020B0604030504040204" pitchFamily="34" charset="0"/>
                        <a:cs typeface="Tahoma" panose="020B0604030504040204" pitchFamily="34" charset="0"/>
                      </a:rPr>
                      <m:t>𝐭𝐚𝐧</m:t>
                    </m:r>
                    <m:d>
                      <m:dPr>
                        <m:ctrlPr>
                          <a:rPr lang="en-US" sz="4800" b="1" i="1" smtClean="0">
                            <a:latin typeface="Cambria Math" panose="02040503050406030204" pitchFamily="18" charset="0"/>
                            <a:ea typeface="Tahoma" panose="020B0604030504040204" pitchFamily="34" charset="0"/>
                            <a:cs typeface="Tahoma" panose="020B0604030504040204" pitchFamily="34" charset="0"/>
                          </a:rPr>
                        </m:ctrlPr>
                      </m:dPr>
                      <m:e>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smtClean="0">
                                <a:latin typeface="Cambria Math"/>
                                <a:ea typeface="Tahoma" panose="020B0604030504040204" pitchFamily="34" charset="0"/>
                                <a:cs typeface="Tahoma" panose="020B0604030504040204" pitchFamily="34" charset="0"/>
                              </a:rPr>
                              <m:t>𝒙</m:t>
                            </m:r>
                          </m:num>
                          <m:den>
                            <m:r>
                              <a:rPr lang="el-GR" sz="4800" b="1" i="1" smtClean="0">
                                <a:latin typeface="Cambria Math"/>
                                <a:ea typeface="Tahoma" panose="020B0604030504040204" pitchFamily="34" charset="0"/>
                                <a:cs typeface="Tahoma" panose="020B0604030504040204" pitchFamily="34" charset="0"/>
                              </a:rPr>
                              <m:t>𝟐</m:t>
                            </m:r>
                          </m:den>
                        </m:f>
                        <m:r>
                          <a:rPr lang="en-US" sz="4800" b="1" i="1" smtClean="0">
                            <a:latin typeface="Cambria Math"/>
                            <a:ea typeface="Tahoma" panose="020B0604030504040204" pitchFamily="34" charset="0"/>
                            <a:cs typeface="Tahoma" panose="020B0604030504040204" pitchFamily="34" charset="0"/>
                          </a:rPr>
                          <m:t>+</m:t>
                        </m:r>
                        <m:sSup>
                          <m:sSupPr>
                            <m:ctrlPr>
                              <a:rPr lang="en-US" sz="4800" b="1" i="1" smtClean="0">
                                <a:latin typeface="Cambria Math" panose="02040503050406030204" pitchFamily="18" charset="0"/>
                                <a:ea typeface="Tahoma" panose="020B0604030504040204" pitchFamily="34" charset="0"/>
                                <a:cs typeface="Tahoma" panose="020B0604030504040204" pitchFamily="34" charset="0"/>
                              </a:rPr>
                            </m:ctrlPr>
                          </m:sSupPr>
                          <m:e>
                            <m:r>
                              <a:rPr lang="en-US" sz="4800" b="1" i="1" smtClean="0">
                                <a:latin typeface="Cambria Math"/>
                                <a:ea typeface="Tahoma" panose="020B0604030504040204" pitchFamily="34" charset="0"/>
                                <a:cs typeface="Tahoma" panose="020B0604030504040204" pitchFamily="34" charset="0"/>
                              </a:rPr>
                              <m:t>𝟏𝟓</m:t>
                            </m:r>
                          </m:e>
                          <m:sup>
                            <m:r>
                              <a:rPr lang="en-US" sz="4800" b="1" i="1" smtClean="0">
                                <a:latin typeface="Cambria Math"/>
                                <a:ea typeface="Tahoma" panose="020B0604030504040204" pitchFamily="34" charset="0"/>
                                <a:cs typeface="Tahoma" panose="020B0604030504040204" pitchFamily="34" charset="0"/>
                              </a:rPr>
                              <m:t>𝟎</m:t>
                            </m:r>
                          </m:sup>
                        </m:sSup>
                      </m:e>
                    </m:d>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𝟏</m:t>
                    </m:r>
                    <m:r>
                      <a:rPr lang="en-US" sz="4800" b="1" i="1" smtClean="0">
                        <a:latin typeface="Cambria Math"/>
                        <a:ea typeface="Tahoma" panose="020B0604030504040204" pitchFamily="34" charset="0"/>
                        <a:cs typeface="Tahoma" panose="020B0604030504040204" pitchFamily="34"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800" b="1" i="0" u="sng" smtClean="0">
                        <a:latin typeface="Cambria Math"/>
                        <a:ea typeface="Tahoma" panose="020B0604030504040204" pitchFamily="34" charset="0"/>
                        <a:cs typeface="Tahoma" panose="020B0604030504040204" pitchFamily="34" charset="0"/>
                      </a:rPr>
                      <m:t>𝐜𝐨𝐭</m:t>
                    </m:r>
                    <m:d>
                      <m:dPr>
                        <m:ctrlPr>
                          <a:rPr lang="en-US" sz="4800" b="1" i="1" u="sng" smtClean="0">
                            <a:latin typeface="Cambria Math" panose="02040503050406030204" pitchFamily="18" charset="0"/>
                            <a:ea typeface="Tahoma" panose="020B0604030504040204" pitchFamily="34" charset="0"/>
                            <a:cs typeface="Tahoma" panose="020B0604030504040204" pitchFamily="34" charset="0"/>
                          </a:rPr>
                        </m:ctrlPr>
                      </m:dPr>
                      <m:e>
                        <m:r>
                          <a:rPr lang="en-US" sz="4800" b="1" i="1" u="sng" smtClean="0">
                            <a:latin typeface="Cambria Math"/>
                            <a:ea typeface="Tahoma" panose="020B0604030504040204" pitchFamily="34" charset="0"/>
                            <a:cs typeface="Tahoma" panose="020B0604030504040204" pitchFamily="34" charset="0"/>
                          </a:rPr>
                          <m:t>𝟐</m:t>
                        </m:r>
                        <m:r>
                          <a:rPr lang="en-US" sz="4800" b="1" i="1" u="sng" smtClean="0">
                            <a:latin typeface="Cambria Math"/>
                            <a:ea typeface="Tahoma" panose="020B0604030504040204" pitchFamily="34" charset="0"/>
                            <a:cs typeface="Tahoma" panose="020B0604030504040204" pitchFamily="34" charset="0"/>
                          </a:rPr>
                          <m:t>𝒙</m:t>
                        </m:r>
                        <m:r>
                          <a:rPr lang="en-US" sz="4800" b="1" i="1" u="sng" smtClean="0">
                            <a:latin typeface="Cambria Math"/>
                            <a:ea typeface="Tahoma" panose="020B0604030504040204" pitchFamily="34" charset="0"/>
                            <a:cs typeface="Tahoma" panose="020B0604030504040204" pitchFamily="34" charset="0"/>
                          </a:rPr>
                          <m:t>−</m:t>
                        </m:r>
                        <m:r>
                          <a:rPr lang="en-US" sz="4800" b="1" i="1" u="sng" smtClean="0">
                            <a:latin typeface="Cambria Math"/>
                            <a:ea typeface="Tahoma" panose="020B0604030504040204" pitchFamily="34" charset="0"/>
                            <a:cs typeface="Tahoma" panose="020B0604030504040204" pitchFamily="34" charset="0"/>
                          </a:rPr>
                          <m:t>𝟏</m:t>
                        </m:r>
                      </m:e>
                    </m:d>
                    <m:r>
                      <a:rPr lang="en-US" sz="4800" b="1" i="1" u="sng" smtClean="0">
                        <a:latin typeface="Cambria Math"/>
                        <a:ea typeface="Tahoma" panose="020B0604030504040204" pitchFamily="34" charset="0"/>
                        <a:cs typeface="Tahoma" panose="020B0604030504040204" pitchFamily="34" charset="0"/>
                      </a:rPr>
                      <m:t>=</m:t>
                    </m:r>
                    <m:r>
                      <a:rPr lang="en-US" sz="4800" b="1" i="0" u="sng" smtClean="0">
                        <a:latin typeface="Cambria Math"/>
                        <a:ea typeface="Tahoma" panose="020B0604030504040204" pitchFamily="34" charset="0"/>
                        <a:cs typeface="Tahoma" panose="020B0604030504040204" pitchFamily="34" charset="0"/>
                      </a:rPr>
                      <m:t>𝐜𝐨𝐭</m:t>
                    </m:r>
                    <m:f>
                      <m:fPr>
                        <m:ctrlPr>
                          <a:rPr lang="el-GR" sz="4800" b="1" i="1" u="sng" smtClean="0">
                            <a:latin typeface="Cambria Math" panose="02040503050406030204" pitchFamily="18" charset="0"/>
                            <a:ea typeface="Tahoma" panose="020B0604030504040204" pitchFamily="34" charset="0"/>
                            <a:cs typeface="Tahoma" panose="020B0604030504040204" pitchFamily="34" charset="0"/>
                          </a:rPr>
                        </m:ctrlPr>
                      </m:fPr>
                      <m:num>
                        <m:r>
                          <a:rPr lang="el-GR" sz="4800" b="1" i="1" u="sng" smtClean="0">
                            <a:latin typeface="Cambria Math"/>
                            <a:ea typeface="Tahoma" panose="020B0604030504040204" pitchFamily="34" charset="0"/>
                            <a:cs typeface="Tahoma" panose="020B0604030504040204" pitchFamily="34" charset="0"/>
                          </a:rPr>
                          <m:t>𝝅</m:t>
                        </m:r>
                      </m:num>
                      <m:den>
                        <m:r>
                          <a:rPr lang="en-US" sz="4800" b="1" i="1" u="sng" smtClean="0">
                            <a:latin typeface="Cambria Math"/>
                            <a:ea typeface="Tahoma" panose="020B0604030504040204" pitchFamily="34" charset="0"/>
                            <a:cs typeface="Tahoma" panose="020B0604030504040204" pitchFamily="34" charset="0"/>
                          </a:rPr>
                          <m:t>𝟓</m:t>
                        </m:r>
                      </m:den>
                    </m:f>
                  </m:oMath>
                </a14:m>
                <a:endParaRPr lang="en-US" sz="4800" b="1" u="sng"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922706" y="2573724"/>
                <a:ext cx="20126181" cy="3121175"/>
              </a:xfrm>
              <a:prstGeom prst="rect">
                <a:avLst/>
              </a:prstGeom>
              <a:blipFill rotWithShape="1">
                <a:blip r:embed="rId5"/>
                <a:stretch>
                  <a:fillRect l="-1363" t="-4492" b="-2930"/>
                </a:stretch>
              </a:blipFill>
            </p:spPr>
            <p:txBody>
              <a:bodyPr/>
              <a:lstStyle/>
              <a:p>
                <a:r>
                  <a:rPr lang="en-US">
                    <a:noFill/>
                  </a:rPr>
                  <a:t> </a:t>
                </a:r>
              </a:p>
            </p:txBody>
          </p:sp>
        </mc:Fallback>
      </mc:AlternateContent>
      <p:sp>
        <p:nvSpPr>
          <p:cNvPr id="4" name="Rounded Rectangle 52">
            <a:extLst>
              <a:ext uri="{FF2B5EF4-FFF2-40B4-BE49-F238E27FC236}">
                <a16:creationId xmlns:a16="http://schemas.microsoft.com/office/drawing/2014/main" id="{41AACCF6-7BF0-6CA0-2309-865E33F71119}"/>
              </a:ext>
            </a:extLst>
          </p:cNvPr>
          <p:cNvSpPr/>
          <p:nvPr/>
        </p:nvSpPr>
        <p:spPr>
          <a:xfrm>
            <a:off x="566248" y="6546276"/>
            <a:ext cx="23620706" cy="6875942"/>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5" name="Group 5">
            <a:extLst>
              <a:ext uri="{FF2B5EF4-FFF2-40B4-BE49-F238E27FC236}">
                <a16:creationId xmlns:a16="http://schemas.microsoft.com/office/drawing/2014/main" id="{525B7B4F-0AE7-FE75-35C8-3E7B970B6F4A}"/>
              </a:ext>
            </a:extLst>
          </p:cNvPr>
          <p:cNvGrpSpPr/>
          <p:nvPr/>
        </p:nvGrpSpPr>
        <p:grpSpPr>
          <a:xfrm>
            <a:off x="401363" y="6128908"/>
            <a:ext cx="3600000" cy="900000"/>
            <a:chOff x="410517" y="4609437"/>
            <a:chExt cx="3984115" cy="1079473"/>
          </a:xfrm>
          <a:solidFill>
            <a:srgbClr val="C9E2B8"/>
          </a:solidFill>
        </p:grpSpPr>
        <p:sp>
          <p:nvSpPr>
            <p:cNvPr id="17"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2"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627E6C8-FA94-0CF2-D050-62393B35A305}"/>
                  </a:ext>
                </a:extLst>
              </p:cNvPr>
              <p:cNvSpPr txBox="1"/>
              <p:nvPr/>
            </p:nvSpPr>
            <p:spPr>
              <a:xfrm>
                <a:off x="735565" y="6985937"/>
                <a:ext cx="13729608" cy="1827552"/>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ad>
                        <m:radPr>
                          <m:degHide m:val="on"/>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a:solidFill>
                                <a:schemeClr val="tx1"/>
                              </a:solidFill>
                              <a:latin typeface="Cambria Math"/>
                              <a:ea typeface="Tahoma" panose="020B0604030504040204" pitchFamily="34" charset="0"/>
                              <a:cs typeface="Tahoma" panose="020B0604030504040204" pitchFamily="34" charset="0"/>
                              <a:sym typeface="Calibri"/>
                            </a:rPr>
                            <m:t>𝟑</m:t>
                          </m:r>
                        </m:e>
                      </m:rad>
                      <m:r>
                        <a:rPr lang="en-US" sz="4800" b="1">
                          <a:latin typeface="Cambria Math"/>
                          <a:ea typeface="Tahoma" panose="020B0604030504040204" pitchFamily="34" charset="0"/>
                          <a:cs typeface="Tahoma" panose="020B0604030504040204" pitchFamily="34" charset="0"/>
                        </a:rPr>
                        <m:t>𝐭𝐚𝐧</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n-US" sz="4800" b="1" i="1">
                                  <a:latin typeface="Cambria Math"/>
                                  <a:ea typeface="Tahoma" panose="020B0604030504040204" pitchFamily="34" charset="0"/>
                                  <a:cs typeface="Tahoma" panose="020B0604030504040204" pitchFamily="34" charset="0"/>
                                </a:rPr>
                                <m:t>𝒙</m:t>
                              </m:r>
                            </m:num>
                            <m:den>
                              <m:r>
                                <a:rPr lang="el-GR" sz="4800" b="1" i="1">
                                  <a:latin typeface="Cambria Math"/>
                                  <a:ea typeface="Tahoma" panose="020B0604030504040204" pitchFamily="34" charset="0"/>
                                  <a:cs typeface="Tahoma" panose="020B0604030504040204" pitchFamily="34" charset="0"/>
                                </a:rPr>
                                <m:t>𝟐</m:t>
                              </m:r>
                            </m:den>
                          </m:f>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𝟏𝟓</m:t>
                              </m:r>
                            </m:e>
                            <m:sup>
                              <m:r>
                                <a:rPr lang="en-US" sz="4800" b="1" i="1">
                                  <a:latin typeface="Cambria Math"/>
                                  <a:ea typeface="Tahoma" panose="020B0604030504040204" pitchFamily="34" charset="0"/>
                                  <a:cs typeface="Tahoma" panose="020B0604030504040204" pitchFamily="34" charset="0"/>
                                </a:rPr>
                                <m:t>𝟎</m:t>
                              </m:r>
                            </m:sup>
                          </m:sSup>
                        </m:e>
                      </m:d>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𝟏</m:t>
                      </m:r>
                      <m:groupChr>
                        <m:groupChrPr>
                          <m:chr m:val="⇔"/>
                          <m:pos m:val="top"/>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a:latin typeface="Cambria Math"/>
                          <a:ea typeface="Tahoma" panose="020B0604030504040204" pitchFamily="34" charset="0"/>
                          <a:cs typeface="Tahoma" panose="020B0604030504040204" pitchFamily="34" charset="0"/>
                        </a:rPr>
                        <m:t>𝐭𝐚𝐧</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n-US" sz="4800" b="1" i="1">
                                  <a:latin typeface="Cambria Math"/>
                                  <a:ea typeface="Tahoma" panose="020B0604030504040204" pitchFamily="34" charset="0"/>
                                  <a:cs typeface="Tahoma" panose="020B0604030504040204" pitchFamily="34" charset="0"/>
                                </a:rPr>
                                <m:t>𝒙</m:t>
                              </m:r>
                            </m:num>
                            <m:den>
                              <m:r>
                                <a:rPr lang="el-GR" sz="4800" b="1" i="1">
                                  <a:latin typeface="Cambria Math"/>
                                  <a:ea typeface="Tahoma" panose="020B0604030504040204" pitchFamily="34" charset="0"/>
                                  <a:cs typeface="Tahoma" panose="020B0604030504040204" pitchFamily="34" charset="0"/>
                                </a:rPr>
                                <m:t>𝟐</m:t>
                              </m:r>
                            </m:den>
                          </m:f>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𝟏𝟓</m:t>
                              </m:r>
                            </m:e>
                            <m:sup>
                              <m:r>
                                <a:rPr lang="en-US" sz="4800" b="1" i="1">
                                  <a:latin typeface="Cambria Math"/>
                                  <a:ea typeface="Tahoma" panose="020B0604030504040204" pitchFamily="34" charset="0"/>
                                  <a:cs typeface="Tahoma" panose="020B0604030504040204" pitchFamily="34" charset="0"/>
                                </a:rPr>
                                <m:t>𝟎</m:t>
                              </m:r>
                            </m:sup>
                          </m:sSup>
                        </m:e>
                      </m:d>
                      <m:r>
                        <a:rPr lang="en-US" sz="4800" b="1" i="1">
                          <a:latin typeface="Cambria Math"/>
                          <a:ea typeface="Tahoma" panose="020B0604030504040204" pitchFamily="34" charset="0"/>
                          <a:cs typeface="Tahoma" panose="020B0604030504040204" pitchFamily="34" charset="0"/>
                        </a:rPr>
                        <m:t>=</m:t>
                      </m:r>
                      <m:f>
                        <m:f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𝟏</m:t>
                          </m:r>
                        </m:num>
                        <m:den>
                          <m:rad>
                            <m:radPr>
                              <m:degHide m:val="on"/>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e>
                          </m:rad>
                        </m:den>
                      </m:f>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735565" y="6985937"/>
                <a:ext cx="13729608" cy="182755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4458065" y="7265386"/>
                <a:ext cx="7621401" cy="1363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0" smtClean="0">
                          <a:latin typeface="Cambria Math"/>
                        </a:rPr>
                        <m:t>  </m:t>
                      </m:r>
                      <m:r>
                        <a:rPr lang="en-US" sz="4800" b="1">
                          <a:latin typeface="Cambria Math"/>
                          <a:ea typeface="Tahoma" panose="020B0604030504040204" pitchFamily="34" charset="0"/>
                          <a:cs typeface="Tahoma" panose="020B0604030504040204" pitchFamily="34" charset="0"/>
                        </a:rPr>
                        <m:t>𝐭𝐚𝐧</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n-US" sz="4800" b="1" i="1">
                                  <a:latin typeface="Cambria Math"/>
                                  <a:ea typeface="Tahoma" panose="020B0604030504040204" pitchFamily="34" charset="0"/>
                                  <a:cs typeface="Tahoma" panose="020B0604030504040204" pitchFamily="34" charset="0"/>
                                </a:rPr>
                                <m:t>𝒙</m:t>
                              </m:r>
                            </m:num>
                            <m:den>
                              <m:r>
                                <a:rPr lang="el-GR" sz="4800" b="1" i="1">
                                  <a:latin typeface="Cambria Math"/>
                                  <a:ea typeface="Tahoma" panose="020B0604030504040204" pitchFamily="34" charset="0"/>
                                  <a:cs typeface="Tahoma" panose="020B0604030504040204" pitchFamily="34" charset="0"/>
                                </a:rPr>
                                <m:t>𝟐</m:t>
                              </m:r>
                            </m:den>
                          </m:f>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𝟏𝟓</m:t>
                              </m:r>
                            </m:e>
                            <m:sup>
                              <m:r>
                                <a:rPr lang="en-US" sz="4800" b="1" i="1">
                                  <a:latin typeface="Cambria Math"/>
                                  <a:ea typeface="Tahoma" panose="020B0604030504040204" pitchFamily="34" charset="0"/>
                                  <a:cs typeface="Tahoma" panose="020B0604030504040204" pitchFamily="34" charset="0"/>
                                </a:rPr>
                                <m:t>𝟎</m:t>
                              </m:r>
                            </m:sup>
                          </m:sSup>
                        </m:e>
                      </m:d>
                      <m:r>
                        <a:rPr lang="en-US" sz="4800" b="1" i="1">
                          <a:latin typeface="Cambria Math"/>
                          <a:ea typeface="Tahoma" panose="020B0604030504040204" pitchFamily="34" charset="0"/>
                          <a:cs typeface="Tahoma" panose="020B0604030504040204" pitchFamily="34" charset="0"/>
                        </a:rPr>
                        <m:t>=</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sSup>
                        <m:sSup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𝟑𝟎</m:t>
                          </m:r>
                        </m:e>
                        <m:sup>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𝟎</m:t>
                          </m:r>
                        </m:sup>
                      </m:sSup>
                    </m:oMath>
                  </m:oMathPara>
                </a14:m>
                <a:endParaRPr lang="en-US" sz="48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4458065" y="7265386"/>
                <a:ext cx="7621401" cy="13631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873818" y="8920685"/>
                <a:ext cx="2525371" cy="1032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oMath>
                  </m:oMathPara>
                </a14:m>
                <a:endParaRPr lang="en-US" sz="48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6873818" y="8920685"/>
                <a:ext cx="2525371" cy="103207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8084678" y="8755158"/>
                <a:ext cx="7937270" cy="1363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a:latin typeface="Cambria Math"/>
                              <a:ea typeface="Tahoma" panose="020B0604030504040204" pitchFamily="34" charset="0"/>
                              <a:cs typeface="Tahoma" panose="020B0604030504040204" pitchFamily="34" charset="0"/>
                            </a:rPr>
                            <m:t>𝒙</m:t>
                          </m:r>
                        </m:num>
                        <m:den>
                          <m:r>
                            <a:rPr lang="el-GR" sz="4800" b="1" i="1">
                              <a:latin typeface="Cambria Math"/>
                              <a:ea typeface="Tahoma" panose="020B0604030504040204" pitchFamily="34" charset="0"/>
                              <a:cs typeface="Tahoma" panose="020B0604030504040204" pitchFamily="34" charset="0"/>
                            </a:rPr>
                            <m:t>𝟐</m:t>
                          </m:r>
                        </m:den>
                      </m:f>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𝟏𝟓</m:t>
                          </m:r>
                        </m:e>
                        <m:sup>
                          <m:r>
                            <a:rPr lang="en-US" sz="4800" b="1" i="1">
                              <a:latin typeface="Cambria Math"/>
                              <a:ea typeface="Tahoma" panose="020B0604030504040204" pitchFamily="34" charset="0"/>
                              <a:cs typeface="Tahoma" panose="020B0604030504040204" pitchFamily="34" charset="0"/>
                            </a:rPr>
                            <m:t>𝟎</m:t>
                          </m:r>
                        </m:sup>
                      </m:sSup>
                      <m:r>
                        <a:rPr lang="en-US" sz="4800" b="1" i="1" smtClean="0">
                          <a:latin typeface="Cambria Math"/>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a:solidFill>
                                <a:schemeClr val="tx1"/>
                              </a:solidFill>
                              <a:latin typeface="Cambria Math"/>
                              <a:ea typeface="Tahoma" panose="020B0604030504040204" pitchFamily="34" charset="0"/>
                              <a:cs typeface="Tahoma" panose="020B0604030504040204" pitchFamily="34" charset="0"/>
                              <a:sym typeface="Calibri"/>
                            </a:rPr>
                            <m:t>𝟑𝟎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a:latin typeface="Cambria Math"/>
                        </a:rPr>
                        <m:t>𝒌</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𝟏𝟖</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oMath>
                  </m:oMathPara>
                </a14:m>
                <a:endParaRPr lang="en-US" sz="48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8084678" y="8755158"/>
                <a:ext cx="7937270" cy="136313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5193273" y="9036838"/>
                <a:ext cx="8099305" cy="10814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groupChr>
                      <m:r>
                        <a:rPr lang="en-US" sz="4800" b="1" i="1" smtClean="0">
                          <a:latin typeface="Cambria Math"/>
                        </a:rPr>
                        <m:t>𝒙</m:t>
                      </m:r>
                      <m:r>
                        <a:rPr lang="en-US" sz="4800" b="1" i="1" smtClean="0">
                          <a:latin typeface="Cambria Math"/>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a:solidFill>
                                <a:schemeClr val="tx1"/>
                              </a:solidFill>
                              <a:latin typeface="Cambria Math"/>
                              <a:ea typeface="Tahoma" panose="020B0604030504040204" pitchFamily="34" charset="0"/>
                              <a:cs typeface="Tahoma" panose="020B0604030504040204" pitchFamily="34" charset="0"/>
                              <a:sym typeface="Calibri"/>
                            </a:rPr>
                            <m:t>𝟑𝟎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r>
                        <a:rPr lang="en-US" sz="4800" b="1" i="1">
                          <a:latin typeface="Cambria Math"/>
                        </a:rPr>
                        <m:t>+</m:t>
                      </m:r>
                      <m:r>
                        <a:rPr lang="en-US" sz="4800" b="1" i="1">
                          <a:latin typeface="Cambria Math"/>
                        </a:rPr>
                        <m:t>𝒌</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a:solidFill>
                                <a:schemeClr val="tx1"/>
                              </a:solidFill>
                              <a:latin typeface="Cambria Math"/>
                              <a:ea typeface="Tahoma" panose="020B0604030504040204" pitchFamily="34" charset="0"/>
                              <a:cs typeface="Tahoma" panose="020B0604030504040204" pitchFamily="34" charset="0"/>
                              <a:sym typeface="Calibri"/>
                            </a:rPr>
                            <m:t>𝟑</m:t>
                          </m:r>
                          <m: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t>𝟔</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r>
                        <a:rPr lang="en-US" sz="4800" b="1" i="1">
                          <a:latin typeface="Cambria Math"/>
                        </a:rPr>
                        <m:t>,(</m:t>
                      </m:r>
                      <m:r>
                        <a:rPr lang="en-US" sz="4800" b="1" i="1">
                          <a:latin typeface="Cambria Math"/>
                        </a:rPr>
                        <m:t>𝒌</m:t>
                      </m:r>
                      <m:r>
                        <a:rPr lang="en-US" sz="4800" b="1" i="1">
                          <a:latin typeface="Cambria Math"/>
                          <a:ea typeface="Cambria Math"/>
                        </a:rPr>
                        <m:t>∈</m:t>
                      </m:r>
                      <m:r>
                        <a:rPr lang="en-US" sz="4800" b="1" i="1">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15193273" y="9036838"/>
                <a:ext cx="8099305" cy="108145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80412" y="10841891"/>
                <a:ext cx="6544933" cy="1073884"/>
              </a:xfrm>
              <a:prstGeom prst="rect">
                <a:avLst/>
              </a:prstGeom>
            </p:spPr>
            <p:txBody>
              <a:bodyPr wrap="none">
                <a:spAutoFit/>
              </a:bodyPr>
              <a:lstStyle/>
              <a:p>
                <a:pPr lvl="0"/>
                <a:r>
                  <a:rPr lang="en-US" sz="4800"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800" b="1">
                        <a:latin typeface="Cambria Math"/>
                        <a:ea typeface="Tahoma" panose="020B0604030504040204" pitchFamily="34" charset="0"/>
                        <a:cs typeface="Tahoma" panose="020B0604030504040204" pitchFamily="34" charset="0"/>
                      </a:rPr>
                      <m:t>𝐜𝐨𝐭</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𝟏</m:t>
                        </m:r>
                      </m:e>
                    </m:d>
                    <m:r>
                      <a:rPr lang="en-US" sz="4800" b="1" i="1">
                        <a:latin typeface="Cambria Math"/>
                        <a:ea typeface="Tahoma" panose="020B0604030504040204" pitchFamily="34" charset="0"/>
                        <a:cs typeface="Tahoma" panose="020B0604030504040204" pitchFamily="34" charset="0"/>
                      </a:rPr>
                      <m:t>=</m:t>
                    </m:r>
                    <m:r>
                      <a:rPr lang="en-US" sz="4800" b="1">
                        <a:latin typeface="Cambria Math"/>
                        <a:ea typeface="Tahoma" panose="020B0604030504040204" pitchFamily="34" charset="0"/>
                        <a:cs typeface="Tahoma" panose="020B0604030504040204" pitchFamily="34" charset="0"/>
                      </a:rPr>
                      <m:t>𝐜𝐨𝐭</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𝟓</m:t>
                        </m:r>
                      </m:den>
                    </m:f>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80412" y="10841891"/>
                <a:ext cx="6544933" cy="1073884"/>
              </a:xfrm>
              <a:prstGeom prst="rect">
                <a:avLst/>
              </a:prstGeom>
              <a:blipFill rotWithShape="1">
                <a:blip r:embed="rId12"/>
                <a:stretch>
                  <a:fillRect l="-4287" t="-7386"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9242925" y="10956641"/>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19242925" y="10956641"/>
                <a:ext cx="2861187" cy="83099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525345" y="10613622"/>
                <a:ext cx="6500904" cy="1363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groupChr>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𝟏</m:t>
                      </m:r>
                      <m:r>
                        <a:rPr lang="en-US" sz="4800" b="1" i="1">
                          <a:latin typeface="Cambria Math"/>
                        </a:rPr>
                        <m:t>=</m:t>
                      </m:r>
                      <m:f>
                        <m:fPr>
                          <m:ctrlPr>
                            <a:rPr lang="el-GR"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l-GR" sz="4800" b="1" i="1" dirty="0">
                              <a:solidFill>
                                <a:schemeClr val="tx1"/>
                              </a:solidFill>
                              <a:latin typeface="Cambria Math"/>
                              <a:ea typeface="Tahoma" panose="020B0604030504040204" pitchFamily="34" charset="0"/>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𝟓</m:t>
                          </m:r>
                        </m:den>
                      </m:f>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smtClean="0">
                          <a:solidFill>
                            <a:schemeClr val="tx1"/>
                          </a:solidFill>
                          <a:latin typeface="Cambria Math"/>
                          <a:ea typeface="Cambria Math"/>
                          <a:cs typeface="Tahoma" panose="020B0604030504040204" pitchFamily="34" charset="0"/>
                          <a:sym typeface="Calibri"/>
                        </a:rPr>
                        <m:t>𝝅</m:t>
                      </m:r>
                    </m:oMath>
                  </m:oMathPara>
                </a14:m>
                <a:endParaRPr lang="en-US" sz="48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7525345" y="10613622"/>
                <a:ext cx="6500904" cy="13631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2567296" y="10555176"/>
                <a:ext cx="7830347" cy="14800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groupChr>
                      <m:r>
                        <a:rPr lang="en-US" sz="4800" b="1" i="1" smtClean="0">
                          <a:latin typeface="Cambria Math"/>
                        </a:rPr>
                        <m:t>𝒙</m:t>
                      </m:r>
                      <m:r>
                        <a:rPr lang="en-US" sz="4800" b="1" i="1">
                          <a:latin typeface="Cambria Math"/>
                        </a:rPr>
                        <m:t>=</m:t>
                      </m:r>
                      <m:f>
                        <m:fPr>
                          <m:ctrlPr>
                            <a:rPr lang="el-GR"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l-GR" sz="4800" b="1" i="1" dirty="0">
                              <a:solidFill>
                                <a:schemeClr val="tx1"/>
                              </a:solidFill>
                              <a:latin typeface="Cambria Math"/>
                              <a:ea typeface="Tahoma" panose="020B0604030504040204" pitchFamily="34" charset="0"/>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𝟏𝟎</m:t>
                          </m:r>
                        </m:den>
                      </m:f>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f>
                        <m:fPr>
                          <m:ctrlPr>
                            <a:rPr lang="el-GR"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smtClean="0">
                              <a:latin typeface="Cambria Math"/>
                            </a:rPr>
                            <m:t>𝟏</m:t>
                          </m:r>
                        </m:num>
                        <m:den>
                          <m:r>
                            <a:rPr lang="el-GR" sz="4800" b="1" i="1" dirty="0" smtClean="0">
                              <a:solidFill>
                                <a:schemeClr val="tx1"/>
                              </a:solidFill>
                              <a:latin typeface="Cambria Math"/>
                              <a:ea typeface="Tahoma" panose="020B0604030504040204" pitchFamily="34" charset="0"/>
                              <a:cs typeface="Tahoma" panose="020B0604030504040204" pitchFamily="34" charset="0"/>
                              <a:sym typeface="Calibri"/>
                            </a:rPr>
                            <m:t>𝟐</m:t>
                          </m:r>
                        </m:den>
                      </m:f>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𝒌</m:t>
                      </m:r>
                      <m:f>
                        <m:fPr>
                          <m:ctrlPr>
                            <a:rPr lang="el-GR"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l-GR" sz="4800" b="1" i="1" dirty="0" smtClean="0">
                              <a:solidFill>
                                <a:schemeClr val="tx1"/>
                              </a:solidFill>
                              <a:latin typeface="Cambria Math"/>
                              <a:ea typeface="Tahoma" panose="020B0604030504040204" pitchFamily="34" charset="0"/>
                              <a:cs typeface="Tahoma" panose="020B0604030504040204" pitchFamily="34" charset="0"/>
                              <a:sym typeface="Calibri"/>
                            </a:rPr>
                            <m:t>𝝅</m:t>
                          </m:r>
                        </m:num>
                        <m:den>
                          <m:r>
                            <a:rPr lang="el-GR" sz="4800" b="1" i="1" dirty="0" smtClean="0">
                              <a:solidFill>
                                <a:schemeClr val="tx1"/>
                              </a:solidFill>
                              <a:latin typeface="Cambria Math"/>
                              <a:ea typeface="Tahoma" panose="020B0604030504040204" pitchFamily="34" charset="0"/>
                              <a:cs typeface="Tahoma" panose="020B0604030504040204" pitchFamily="34" charset="0"/>
                              <a:sym typeface="Calibri"/>
                            </a:rPr>
                            <m:t>𝟐</m:t>
                          </m:r>
                        </m:den>
                      </m:f>
                    </m:oMath>
                  </m:oMathPara>
                </a14:m>
                <a:endParaRPr lang="en-US" sz="4800" b="1" dirty="0"/>
              </a:p>
            </p:txBody>
          </p:sp>
        </mc:Choice>
        <mc:Fallback xmlns="">
          <p:sp>
            <p:nvSpPr>
              <p:cNvPr id="66" name="TextBox 65"/>
              <p:cNvSpPr txBox="1">
                <a:spLocks noRot="1" noChangeAspect="1" noMove="1" noResize="1" noEditPoints="1" noAdjustHandles="1" noChangeArrowheads="1" noChangeShapeType="1" noTextEdit="1"/>
              </p:cNvSpPr>
              <p:nvPr/>
            </p:nvSpPr>
            <p:spPr>
              <a:xfrm>
                <a:off x="12567296" y="10555176"/>
                <a:ext cx="7830347" cy="1480021"/>
              </a:xfrm>
              <a:prstGeom prst="rect">
                <a:avLst/>
              </a:prstGeom>
              <a:blipFill rotWithShape="1">
                <a:blip r:embed="rId15"/>
                <a:stretch>
                  <a:fillRect/>
                </a:stretch>
              </a:blipFill>
            </p:spPr>
            <p:txBody>
              <a:bodyPr/>
              <a:lstStyle/>
              <a:p>
                <a:r>
                  <a:rPr lang="en-US">
                    <a:noFill/>
                  </a:rPr>
                  <a:t> </a:t>
                </a:r>
              </a:p>
            </p:txBody>
          </p:sp>
        </mc:Fallback>
      </mc:AlternateContent>
      <p:grpSp>
        <p:nvGrpSpPr>
          <p:cNvPr id="39" name="Group 47">
            <a:extLst>
              <a:ext uri="{FF2B5EF4-FFF2-40B4-BE49-F238E27FC236}">
                <a16:creationId xmlns:a16="http://schemas.microsoft.com/office/drawing/2014/main" id="{A91951E0-2211-08D7-5E22-EAFA1718558E}"/>
              </a:ext>
            </a:extLst>
          </p:cNvPr>
          <p:cNvGrpSpPr/>
          <p:nvPr/>
        </p:nvGrpSpPr>
        <p:grpSpPr>
          <a:xfrm>
            <a:off x="7624327" y="1344177"/>
            <a:ext cx="7643051" cy="968318"/>
            <a:chOff x="739068" y="1515168"/>
            <a:chExt cx="6961968" cy="968444"/>
          </a:xfrm>
          <a:solidFill>
            <a:srgbClr val="00B050"/>
          </a:solidFill>
        </p:grpSpPr>
        <p:sp>
          <p:nvSpPr>
            <p:cNvPr id="40" name="Freeform 71">
              <a:extLst>
                <a:ext uri="{FF2B5EF4-FFF2-40B4-BE49-F238E27FC236}">
                  <a16:creationId xmlns:a16="http://schemas.microsoft.com/office/drawing/2014/main" id="{BFC57702-497A-7322-A0D8-423313F0B873}"/>
                </a:ext>
              </a:extLst>
            </p:cNvPr>
            <p:cNvSpPr>
              <a:spLocks/>
            </p:cNvSpPr>
            <p:nvPr/>
          </p:nvSpPr>
          <p:spPr bwMode="auto">
            <a:xfrm flipH="1">
              <a:off x="3250416" y="1964378"/>
              <a:ext cx="4433183" cy="519234"/>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69" name="Group 30">
              <a:extLst>
                <a:ext uri="{FF2B5EF4-FFF2-40B4-BE49-F238E27FC236}">
                  <a16:creationId xmlns:a16="http://schemas.microsoft.com/office/drawing/2014/main" id="{DB5D54E3-CCFD-17A3-21FB-AEF4B9478D8C}"/>
                </a:ext>
              </a:extLst>
            </p:cNvPr>
            <p:cNvGrpSpPr/>
            <p:nvPr/>
          </p:nvGrpSpPr>
          <p:grpSpPr>
            <a:xfrm>
              <a:off x="739068" y="1515168"/>
              <a:ext cx="6961968" cy="960327"/>
              <a:chOff x="739068" y="1515168"/>
              <a:chExt cx="6961968" cy="960327"/>
            </a:xfrm>
            <a:grpFill/>
          </p:grpSpPr>
          <p:sp>
            <p:nvSpPr>
              <p:cNvPr id="70"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2"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3"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4"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6"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7"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9"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0"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2" name="TextBox 43">
                <a:extLst>
                  <a:ext uri="{FF2B5EF4-FFF2-40B4-BE49-F238E27FC236}">
                    <a16:creationId xmlns:a16="http://schemas.microsoft.com/office/drawing/2014/main" id="{0C1BE070-82A6-5DBB-D815-FE1B069FF99F}"/>
                  </a:ext>
                </a:extLst>
              </p:cNvPr>
              <p:cNvSpPr txBox="1"/>
              <p:nvPr/>
            </p:nvSpPr>
            <p:spPr>
              <a:xfrm>
                <a:off x="2132733" y="1579607"/>
                <a:ext cx="4603160" cy="76954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SGK</a:t>
                </a:r>
                <a:endPar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9266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4" grpId="0"/>
      <p:bldP spid="45" grpId="0"/>
      <p:bldP spid="46" grpId="0"/>
      <p:bldP spid="3" grpId="0"/>
      <p:bldP spid="49" grpId="0"/>
      <p:bldP spid="50"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30"/>
          <p:cNvGrpSpPr/>
          <p:nvPr/>
        </p:nvGrpSpPr>
        <p:grpSpPr>
          <a:xfrm>
            <a:off x="4775465" y="1108396"/>
            <a:ext cx="14941284" cy="1797095"/>
            <a:chOff x="1423993" y="457612"/>
            <a:chExt cx="11981635" cy="1118185"/>
          </a:xfrm>
        </p:grpSpPr>
        <p:grpSp>
          <p:nvGrpSpPr>
            <p:cNvPr id="166" name="Google Shape;166;p30"/>
            <p:cNvGrpSpPr/>
            <p:nvPr/>
          </p:nvGrpSpPr>
          <p:grpSpPr>
            <a:xfrm>
              <a:off x="1423993" y="457612"/>
              <a:ext cx="11981635" cy="1099091"/>
              <a:chOff x="-6641" y="148683"/>
              <a:chExt cx="8401952" cy="1287478"/>
            </a:xfrm>
          </p:grpSpPr>
          <p:pic>
            <p:nvPicPr>
              <p:cNvPr id="167" name="Google Shape;167;p30"/>
              <p:cNvPicPr preferRelativeResize="0"/>
              <p:nvPr/>
            </p:nvPicPr>
            <p:blipFill rotWithShape="1">
              <a:blip r:embed="rId3">
                <a:alphaModFix/>
              </a:blip>
              <a:srcRect/>
              <a:stretch/>
            </p:blipFill>
            <p:spPr>
              <a:xfrm>
                <a:off x="-6641" y="148683"/>
                <a:ext cx="8401952" cy="1287478"/>
              </a:xfrm>
              <a:prstGeom prst="rect">
                <a:avLst/>
              </a:prstGeom>
              <a:noFill/>
              <a:ln>
                <a:noFill/>
              </a:ln>
            </p:spPr>
          </p:pic>
          <p:sp>
            <p:nvSpPr>
              <p:cNvPr id="168" name="Google Shape;168;p30"/>
              <p:cNvSpPr txBox="1"/>
              <p:nvPr/>
            </p:nvSpPr>
            <p:spPr>
              <a:xfrm>
                <a:off x="460002" y="279581"/>
                <a:ext cx="652658" cy="872485"/>
              </a:xfrm>
              <a:prstGeom prst="rect">
                <a:avLst/>
              </a:prstGeom>
              <a:noFill/>
              <a:ln>
                <a:noFill/>
              </a:ln>
            </p:spPr>
            <p:txBody>
              <a:bodyPr spcFirstLastPara="1" wrap="square" lIns="91425" tIns="45700" rIns="91425" bIns="45700" anchor="t" anchorCtr="0">
                <a:noAutofit/>
              </a:bodyPr>
              <a:lstStyle/>
              <a:p>
                <a:pPr marL="0" marR="0" lvl="0" indent="0" algn="ctr" rtl="0">
                  <a:lnSpc>
                    <a:spcPct val="106000"/>
                  </a:lnSpc>
                  <a:spcBef>
                    <a:spcPts val="0"/>
                  </a:spcBef>
                  <a:spcAft>
                    <a:spcPts val="0"/>
                  </a:spcAft>
                  <a:buNone/>
                </a:pPr>
                <a:r>
                  <a:rPr lang="en-US" sz="5800" b="1" dirty="0">
                    <a:solidFill>
                      <a:schemeClr val="lt1"/>
                    </a:solidFill>
                    <a:latin typeface="Abril Fatface"/>
                    <a:sym typeface="Abril Fatface"/>
                  </a:rPr>
                  <a:t>   4</a:t>
                </a:r>
                <a:endParaRPr sz="5800" dirty="0"/>
              </a:p>
            </p:txBody>
          </p:sp>
        </p:grpSp>
        <p:sp>
          <p:nvSpPr>
            <p:cNvPr id="169" name="Google Shape;169;p30"/>
            <p:cNvSpPr txBox="1"/>
            <p:nvPr/>
          </p:nvSpPr>
          <p:spPr>
            <a:xfrm>
              <a:off x="2812885" y="599151"/>
              <a:ext cx="9622637" cy="976646"/>
            </a:xfrm>
            <a:prstGeom prst="rect">
              <a:avLst/>
            </a:prstGeom>
            <a:noFill/>
            <a:ln>
              <a:noFill/>
            </a:ln>
          </p:spPr>
          <p:txBody>
            <a:bodyPr spcFirstLastPara="1" wrap="square" lIns="91425" tIns="45700" rIns="91425" bIns="45700" anchor="t" anchorCtr="0">
              <a:spAutoFit/>
            </a:bodyPr>
            <a:lstStyle/>
            <a:p>
              <a:pPr lvl="0" algn="ctr"/>
              <a:r>
                <a:rPr lang="en-US" sz="48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PHƯƠNG</a:t>
              </a: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n-US" sz="48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TRÌNH</a:t>
              </a: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n-US" sz="48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LƯỢNG</a:t>
              </a: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n-US" sz="48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GIÁC</a:t>
              </a: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p>
            <a:p>
              <a:pPr lvl="0" algn="ctr"/>
              <a:r>
                <a:rPr lang="en-US" sz="48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CƠ</a:t>
              </a: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 </a:t>
              </a:r>
              <a:r>
                <a:rPr lang="en-US" sz="4800" b="1"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BẢN</a:t>
              </a:r>
              <a:endParaRPr lang="vi-VN"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70" name="Google Shape;170;p30"/>
          <p:cNvGrpSpPr/>
          <p:nvPr/>
        </p:nvGrpSpPr>
        <p:grpSpPr>
          <a:xfrm>
            <a:off x="290697" y="1830014"/>
            <a:ext cx="23784194" cy="11391678"/>
            <a:chOff x="1017732" y="2020907"/>
            <a:chExt cx="22617039" cy="11391678"/>
          </a:xfrm>
        </p:grpSpPr>
        <p:cxnSp>
          <p:nvCxnSpPr>
            <p:cNvPr id="171" name="Google Shape;171;p30"/>
            <p:cNvCxnSpPr/>
            <p:nvPr/>
          </p:nvCxnSpPr>
          <p:spPr>
            <a:xfrm>
              <a:off x="1023373" y="2020907"/>
              <a:ext cx="4259047" cy="18246"/>
            </a:xfrm>
            <a:prstGeom prst="straightConnector1">
              <a:avLst/>
            </a:prstGeom>
            <a:noFill/>
            <a:ln w="76200" cap="flat" cmpd="sng">
              <a:solidFill>
                <a:srgbClr val="0070C0"/>
              </a:solidFill>
              <a:prstDash val="solid"/>
              <a:miter lim="800000"/>
              <a:headEnd type="triangle" w="med" len="med"/>
              <a:tailEnd type="triangle" w="med" len="med"/>
            </a:ln>
          </p:spPr>
        </p:cxnSp>
        <p:cxnSp>
          <p:nvCxnSpPr>
            <p:cNvPr id="172" name="Google Shape;172;p30"/>
            <p:cNvCxnSpPr/>
            <p:nvPr/>
          </p:nvCxnSpPr>
          <p:spPr>
            <a:xfrm flipV="1">
              <a:off x="18729659" y="2020908"/>
              <a:ext cx="4892341" cy="28246"/>
            </a:xfrm>
            <a:prstGeom prst="straightConnector1">
              <a:avLst/>
            </a:prstGeom>
            <a:noFill/>
            <a:ln w="76200" cap="flat" cmpd="sng">
              <a:solidFill>
                <a:srgbClr val="0070C0"/>
              </a:solidFill>
              <a:prstDash val="solid"/>
              <a:miter lim="800000"/>
              <a:headEnd type="triangle" w="med" len="med"/>
              <a:tailEnd type="triangle" w="med" len="med"/>
            </a:ln>
          </p:spPr>
        </p:cxnSp>
        <p:cxnSp>
          <p:nvCxnSpPr>
            <p:cNvPr id="173" name="Google Shape;173;p30"/>
            <p:cNvCxnSpPr>
              <a:cxnSpLocks/>
            </p:cNvCxnSpPr>
            <p:nvPr/>
          </p:nvCxnSpPr>
          <p:spPr>
            <a:xfrm flipV="1">
              <a:off x="23622000" y="2057401"/>
              <a:ext cx="0" cy="11355184"/>
            </a:xfrm>
            <a:prstGeom prst="straightConnector1">
              <a:avLst/>
            </a:prstGeom>
            <a:noFill/>
            <a:ln w="76200" cap="flat" cmpd="sng">
              <a:solidFill>
                <a:srgbClr val="0070C0"/>
              </a:solidFill>
              <a:prstDash val="solid"/>
              <a:miter lim="800000"/>
              <a:headEnd type="triangle" w="med" len="med"/>
              <a:tailEnd type="triangle" w="med" len="med"/>
            </a:ln>
          </p:spPr>
        </p:cxnSp>
        <p:cxnSp>
          <p:nvCxnSpPr>
            <p:cNvPr id="174" name="Google Shape;174;p30"/>
            <p:cNvCxnSpPr>
              <a:cxnSpLocks/>
            </p:cNvCxnSpPr>
            <p:nvPr/>
          </p:nvCxnSpPr>
          <p:spPr>
            <a:xfrm flipV="1">
              <a:off x="1017732" y="2066406"/>
              <a:ext cx="5641" cy="11346179"/>
            </a:xfrm>
            <a:prstGeom prst="straightConnector1">
              <a:avLst/>
            </a:prstGeom>
            <a:noFill/>
            <a:ln w="76200" cap="flat" cmpd="sng">
              <a:solidFill>
                <a:srgbClr val="0070C0"/>
              </a:solidFill>
              <a:prstDash val="solid"/>
              <a:miter lim="800000"/>
              <a:headEnd type="triangle" w="med" len="med"/>
              <a:tailEnd type="triangle" w="med" len="med"/>
            </a:ln>
          </p:spPr>
        </p:cxnSp>
        <p:cxnSp>
          <p:nvCxnSpPr>
            <p:cNvPr id="175" name="Google Shape;175;p30"/>
            <p:cNvCxnSpPr/>
            <p:nvPr/>
          </p:nvCxnSpPr>
          <p:spPr>
            <a:xfrm>
              <a:off x="1036144" y="13412585"/>
              <a:ext cx="22598627" cy="0"/>
            </a:xfrm>
            <a:prstGeom prst="straightConnector1">
              <a:avLst/>
            </a:prstGeom>
            <a:noFill/>
            <a:ln w="76200" cap="flat" cmpd="sng">
              <a:solidFill>
                <a:srgbClr val="0070C0"/>
              </a:solidFill>
              <a:prstDash val="solid"/>
              <a:miter lim="800000"/>
              <a:headEnd type="triangle" w="med" len="med"/>
              <a:tailEnd type="triangle" w="med" len="med"/>
            </a:ln>
          </p:spPr>
        </p:cxnSp>
      </p:grpSp>
      <p:grpSp>
        <p:nvGrpSpPr>
          <p:cNvPr id="176" name="Google Shape;176;p30"/>
          <p:cNvGrpSpPr/>
          <p:nvPr/>
        </p:nvGrpSpPr>
        <p:grpSpPr>
          <a:xfrm>
            <a:off x="940941" y="6044307"/>
            <a:ext cx="5348233" cy="2526045"/>
            <a:chOff x="-191020" y="5755317"/>
            <a:chExt cx="8061391" cy="3167763"/>
          </a:xfrm>
        </p:grpSpPr>
        <p:sp>
          <p:nvSpPr>
            <p:cNvPr id="177" name="Google Shape;177;p30"/>
            <p:cNvSpPr/>
            <p:nvPr/>
          </p:nvSpPr>
          <p:spPr>
            <a:xfrm flipH="1">
              <a:off x="979598" y="5755317"/>
              <a:ext cx="6890773" cy="3144491"/>
            </a:xfrm>
            <a:prstGeom prst="flowChartDisplay">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a:solidFill>
                  <a:schemeClr val="lt1"/>
                </a:solidFill>
                <a:latin typeface="Calibri"/>
                <a:ea typeface="Calibri"/>
                <a:cs typeface="Calibri"/>
                <a:sym typeface="Calibri"/>
              </a:endParaRPr>
            </a:p>
          </p:txBody>
        </p:sp>
        <p:sp>
          <p:nvSpPr>
            <p:cNvPr id="178" name="Google Shape;178;p30"/>
            <p:cNvSpPr/>
            <p:nvPr/>
          </p:nvSpPr>
          <p:spPr>
            <a:xfrm flipH="1">
              <a:off x="394289" y="5762807"/>
              <a:ext cx="6890773" cy="3144492"/>
            </a:xfrm>
            <a:prstGeom prst="flowChartDisplay">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dirty="0">
                <a:solidFill>
                  <a:schemeClr val="lt1"/>
                </a:solidFill>
                <a:latin typeface="Calibri"/>
                <a:ea typeface="Calibri"/>
                <a:cs typeface="Calibri"/>
                <a:sym typeface="Calibri"/>
              </a:endParaRPr>
            </a:p>
          </p:txBody>
        </p:sp>
        <p:sp>
          <p:nvSpPr>
            <p:cNvPr id="179" name="Google Shape;179;p30"/>
            <p:cNvSpPr/>
            <p:nvPr/>
          </p:nvSpPr>
          <p:spPr>
            <a:xfrm flipH="1">
              <a:off x="-191020" y="5778588"/>
              <a:ext cx="6890773" cy="3144492"/>
            </a:xfrm>
            <a:prstGeom prst="flowChartDisplay">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b="0" i="0" u="none" strike="noStrike" cap="none">
                <a:solidFill>
                  <a:schemeClr val="bg1"/>
                </a:solidFill>
                <a:latin typeface="Calibri"/>
                <a:ea typeface="Calibri"/>
                <a:cs typeface="Calibri"/>
                <a:sym typeface="Calibri"/>
              </a:endParaRPr>
            </a:p>
          </p:txBody>
        </p:sp>
      </p:grpSp>
      <p:sp>
        <p:nvSpPr>
          <p:cNvPr id="180" name="Google Shape;180;p30"/>
          <p:cNvSpPr txBox="1"/>
          <p:nvPr/>
        </p:nvSpPr>
        <p:spPr>
          <a:xfrm>
            <a:off x="1494886" y="6805610"/>
            <a:ext cx="371903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dirty="0" err="1">
                <a:solidFill>
                  <a:schemeClr val="bg1"/>
                </a:solidFill>
                <a:latin typeface="Calibri"/>
                <a:ea typeface="Calibri"/>
                <a:cs typeface="Calibri"/>
                <a:sym typeface="Calibri"/>
              </a:rPr>
              <a:t>NỘI</a:t>
            </a:r>
            <a:r>
              <a:rPr lang="en-US" sz="6000" b="1" i="0" u="none" strike="noStrike" cap="none" dirty="0">
                <a:solidFill>
                  <a:schemeClr val="bg1"/>
                </a:solidFill>
                <a:latin typeface="Calibri"/>
                <a:ea typeface="Calibri"/>
                <a:cs typeface="Calibri"/>
                <a:sym typeface="Calibri"/>
              </a:rPr>
              <a:t> DUNG </a:t>
            </a:r>
            <a:endParaRPr sz="6000" b="1" dirty="0">
              <a:solidFill>
                <a:schemeClr val="bg1"/>
              </a:solidFill>
              <a:latin typeface="Calibri"/>
              <a:ea typeface="Calibri"/>
              <a:cs typeface="Calibri"/>
              <a:sym typeface="Calibri"/>
            </a:endParaRPr>
          </a:p>
        </p:txBody>
      </p:sp>
      <p:grpSp>
        <p:nvGrpSpPr>
          <p:cNvPr id="181" name="Google Shape;181;p30"/>
          <p:cNvGrpSpPr/>
          <p:nvPr/>
        </p:nvGrpSpPr>
        <p:grpSpPr>
          <a:xfrm>
            <a:off x="8489658" y="4832633"/>
            <a:ext cx="15331815" cy="1389379"/>
            <a:chOff x="10444842" y="2554465"/>
            <a:chExt cx="14104435" cy="1340874"/>
          </a:xfrm>
        </p:grpSpPr>
        <p:sp>
          <p:nvSpPr>
            <p:cNvPr id="182" name="Google Shape;182;p30"/>
            <p:cNvSpPr/>
            <p:nvPr/>
          </p:nvSpPr>
          <p:spPr>
            <a:xfrm flipH="1">
              <a:off x="11125200" y="2590800"/>
              <a:ext cx="13424077"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err="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PHƯƠNG</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TRÌNH</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sin</a:t>
              </a:r>
              <a:r>
                <a:rPr lang="en-US" sz="4300" b="1" i="1" dirty="0" err="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x</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 </a:t>
              </a:r>
              <a:r>
                <a:rPr lang="en-US" sz="4300" b="1" i="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m</a:t>
              </a:r>
              <a:endParaRPr sz="4300" b="1" i="1"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3" name="Google Shape;183;p30"/>
            <p:cNvSpPr/>
            <p:nvPr/>
          </p:nvSpPr>
          <p:spPr>
            <a:xfrm>
              <a:off x="10444842" y="2554465"/>
              <a:ext cx="1295399" cy="1304530"/>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❷</a:t>
              </a:r>
              <a:endParaRPr sz="4300" b="1" dirty="0">
                <a:solidFill>
                  <a:srgbClr val="0000FF"/>
                </a:solidFill>
                <a:latin typeface="Calibri"/>
                <a:ea typeface="Calibri"/>
                <a:cs typeface="Calibri"/>
                <a:sym typeface="Calibri"/>
              </a:endParaRPr>
            </a:p>
          </p:txBody>
        </p:sp>
      </p:grpSp>
      <p:grpSp>
        <p:nvGrpSpPr>
          <p:cNvPr id="184" name="Google Shape;184;p30"/>
          <p:cNvGrpSpPr/>
          <p:nvPr/>
        </p:nvGrpSpPr>
        <p:grpSpPr>
          <a:xfrm>
            <a:off x="8627656" y="3195531"/>
            <a:ext cx="15193817" cy="1389379"/>
            <a:chOff x="10444842" y="2554465"/>
            <a:chExt cx="13977484" cy="1340874"/>
          </a:xfrm>
        </p:grpSpPr>
        <p:sp>
          <p:nvSpPr>
            <p:cNvPr id="185" name="Google Shape;185;p30"/>
            <p:cNvSpPr/>
            <p:nvPr/>
          </p:nvSpPr>
          <p:spPr>
            <a:xfrm flipH="1">
              <a:off x="11125200" y="2590800"/>
              <a:ext cx="13297126"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err="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KHÁI</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NIỆM</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PHƯƠNG</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TRÌNH</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TƯƠNG</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ĐƯƠNG</a:t>
              </a:r>
              <a:endParaRPr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6" name="Google Shape;186;p30"/>
            <p:cNvSpPr/>
            <p:nvPr/>
          </p:nvSpPr>
          <p:spPr>
            <a:xfrm>
              <a:off x="10444842" y="2554465"/>
              <a:ext cx="1295399" cy="1304530"/>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❶</a:t>
              </a:r>
              <a:endParaRPr sz="4300" b="1" dirty="0">
                <a:solidFill>
                  <a:srgbClr val="0000FF"/>
                </a:solidFill>
                <a:latin typeface="Calibri"/>
                <a:ea typeface="Calibri"/>
                <a:cs typeface="Calibri"/>
                <a:sym typeface="Calibri"/>
              </a:endParaRPr>
            </a:p>
          </p:txBody>
        </p:sp>
      </p:grpSp>
      <p:grpSp>
        <p:nvGrpSpPr>
          <p:cNvPr id="187" name="Google Shape;187;p30"/>
          <p:cNvGrpSpPr/>
          <p:nvPr/>
        </p:nvGrpSpPr>
        <p:grpSpPr>
          <a:xfrm>
            <a:off x="8465549" y="6679737"/>
            <a:ext cx="15550198" cy="1408973"/>
            <a:chOff x="10444842" y="2535555"/>
            <a:chExt cx="11599951" cy="1359784"/>
          </a:xfrm>
        </p:grpSpPr>
        <p:sp>
          <p:nvSpPr>
            <p:cNvPr id="188" name="Google Shape;188;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r>
                <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PHƯƠNG TRÌNH </a:t>
              </a:r>
              <a:r>
                <a:rPr lang="en-US"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cos</a:t>
              </a:r>
              <a:r>
                <a:rPr lang="vi-VN" sz="4300" b="1" i="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x</a:t>
              </a:r>
              <a:r>
                <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 = </a:t>
              </a:r>
              <a:r>
                <a:rPr lang="vi-VN" sz="4300" b="1" i="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m</a:t>
              </a:r>
              <a:endParaRPr lang="vi-VN" sz="4300" b="1" i="1" dirty="0">
                <a:solidFill>
                  <a:srgbClr val="FFFFFF"/>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9" name="Google Shape;189;p30"/>
            <p:cNvSpPr/>
            <p:nvPr/>
          </p:nvSpPr>
          <p:spPr>
            <a:xfrm>
              <a:off x="10444842" y="2535555"/>
              <a:ext cx="1127659" cy="1304530"/>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❸</a:t>
              </a:r>
              <a:endParaRPr sz="4300" b="1" dirty="0">
                <a:solidFill>
                  <a:srgbClr val="0000FF"/>
                </a:solidFill>
                <a:latin typeface="Calibri"/>
                <a:ea typeface="Calibri"/>
                <a:cs typeface="Calibri"/>
                <a:sym typeface="Calibri"/>
              </a:endParaRPr>
            </a:p>
          </p:txBody>
        </p:sp>
      </p:grpSp>
      <p:grpSp>
        <p:nvGrpSpPr>
          <p:cNvPr id="190" name="Google Shape;190;p30"/>
          <p:cNvGrpSpPr/>
          <p:nvPr/>
        </p:nvGrpSpPr>
        <p:grpSpPr>
          <a:xfrm>
            <a:off x="8489658" y="8502672"/>
            <a:ext cx="15494252" cy="1389379"/>
            <a:chOff x="10444842" y="2554465"/>
            <a:chExt cx="11599951" cy="1340874"/>
          </a:xfrm>
        </p:grpSpPr>
        <p:sp>
          <p:nvSpPr>
            <p:cNvPr id="191" name="Google Shape;191;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r>
                <a:rPr lang="vi-VN"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PHƯƠNG TRÌNH </a:t>
              </a:r>
              <a:r>
                <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tan</a:t>
              </a:r>
              <a:r>
                <a:rPr lang="vi-VN" sz="4300" b="1" i="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x</a:t>
              </a:r>
              <a:r>
                <a:rPr lang="vi-VN"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 = </a:t>
              </a:r>
              <a:r>
                <a:rPr lang="vi-VN" sz="4300" b="1" i="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m</a:t>
              </a:r>
            </a:p>
          </p:txBody>
        </p:sp>
        <p:sp>
          <p:nvSpPr>
            <p:cNvPr id="192" name="Google Shape;192;p30"/>
            <p:cNvSpPr/>
            <p:nvPr/>
          </p:nvSpPr>
          <p:spPr>
            <a:xfrm>
              <a:off x="10444842" y="2554465"/>
              <a:ext cx="1131730" cy="1304530"/>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❹</a:t>
              </a:r>
              <a:endParaRPr sz="4300" b="1" dirty="0">
                <a:solidFill>
                  <a:srgbClr val="0000FF"/>
                </a:solidFill>
                <a:latin typeface="Calibri"/>
                <a:ea typeface="Calibri"/>
                <a:cs typeface="Calibri"/>
                <a:sym typeface="Calibri"/>
              </a:endParaRPr>
            </a:p>
          </p:txBody>
        </p:sp>
      </p:grpSp>
      <p:grpSp>
        <p:nvGrpSpPr>
          <p:cNvPr id="193" name="Google Shape;193;p30"/>
          <p:cNvGrpSpPr/>
          <p:nvPr/>
        </p:nvGrpSpPr>
        <p:grpSpPr>
          <a:xfrm>
            <a:off x="8489658" y="10038992"/>
            <a:ext cx="15522226" cy="1389379"/>
            <a:chOff x="10444842" y="2554465"/>
            <a:chExt cx="14279602" cy="1340874"/>
          </a:xfrm>
        </p:grpSpPr>
        <p:sp>
          <p:nvSpPr>
            <p:cNvPr id="194" name="Google Shape;194;p30"/>
            <p:cNvSpPr/>
            <p:nvPr/>
          </p:nvSpPr>
          <p:spPr>
            <a:xfrm flipH="1">
              <a:off x="11125200" y="2590800"/>
              <a:ext cx="13599244"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r>
                <a:rPr lang="vi-VN"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PHƯƠNG TRÌNH </a:t>
              </a:r>
              <a:r>
                <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cot</a:t>
              </a:r>
              <a:r>
                <a:rPr lang="vi-VN" sz="4300" b="1" i="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x</a:t>
              </a:r>
              <a:r>
                <a:rPr lang="vi-VN"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 = </a:t>
              </a:r>
              <a:r>
                <a:rPr lang="vi-VN" sz="4300" b="1" i="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m</a:t>
              </a:r>
            </a:p>
          </p:txBody>
        </p:sp>
        <p:sp>
          <p:nvSpPr>
            <p:cNvPr id="195" name="Google Shape;195;p30"/>
            <p:cNvSpPr/>
            <p:nvPr/>
          </p:nvSpPr>
          <p:spPr>
            <a:xfrm>
              <a:off x="10444842" y="2554465"/>
              <a:ext cx="1295399" cy="1304530"/>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❺</a:t>
              </a:r>
              <a:endParaRPr sz="4300" b="1" dirty="0">
                <a:solidFill>
                  <a:srgbClr val="0000FF"/>
                </a:solidFill>
                <a:latin typeface="Calibri"/>
                <a:ea typeface="Calibri"/>
                <a:cs typeface="Calibri"/>
                <a:sym typeface="Calibri"/>
              </a:endParaRPr>
            </a:p>
          </p:txBody>
        </p:sp>
      </p:grpSp>
      <p:cxnSp>
        <p:nvCxnSpPr>
          <p:cNvPr id="196" name="Google Shape;196;p30"/>
          <p:cNvCxnSpPr>
            <a:cxnSpLocks/>
          </p:cNvCxnSpPr>
          <p:nvPr/>
        </p:nvCxnSpPr>
        <p:spPr>
          <a:xfrm flipV="1">
            <a:off x="6131022" y="4138657"/>
            <a:ext cx="2408214" cy="2768975"/>
          </a:xfrm>
          <a:prstGeom prst="straightConnector1">
            <a:avLst/>
          </a:prstGeom>
          <a:noFill/>
          <a:ln w="76200" cap="flat" cmpd="sng">
            <a:solidFill>
              <a:srgbClr val="4436FA"/>
            </a:solidFill>
            <a:prstDash val="solid"/>
            <a:miter lim="800000"/>
            <a:headEnd type="none" w="sm" len="sm"/>
            <a:tailEnd type="triangle" w="med" len="med"/>
          </a:ln>
        </p:spPr>
      </p:cxnSp>
      <p:cxnSp>
        <p:nvCxnSpPr>
          <p:cNvPr id="197" name="Google Shape;197;p30"/>
          <p:cNvCxnSpPr/>
          <p:nvPr/>
        </p:nvCxnSpPr>
        <p:spPr>
          <a:xfrm flipV="1">
            <a:off x="6283422" y="5546147"/>
            <a:ext cx="2206236" cy="1513885"/>
          </a:xfrm>
          <a:prstGeom prst="straightConnector1">
            <a:avLst/>
          </a:prstGeom>
          <a:noFill/>
          <a:ln w="76200" cap="flat" cmpd="sng">
            <a:solidFill>
              <a:srgbClr val="4436FA"/>
            </a:solidFill>
            <a:prstDash val="solid"/>
            <a:miter lim="800000"/>
            <a:headEnd type="none" w="sm" len="sm"/>
            <a:tailEnd type="triangle" w="med" len="med"/>
          </a:ln>
        </p:spPr>
      </p:cxnSp>
      <p:cxnSp>
        <p:nvCxnSpPr>
          <p:cNvPr id="198" name="Google Shape;198;p30"/>
          <p:cNvCxnSpPr>
            <a:cxnSpLocks/>
          </p:cNvCxnSpPr>
          <p:nvPr/>
        </p:nvCxnSpPr>
        <p:spPr>
          <a:xfrm>
            <a:off x="6375664" y="7228355"/>
            <a:ext cx="2113994" cy="6139"/>
          </a:xfrm>
          <a:prstGeom prst="straightConnector1">
            <a:avLst/>
          </a:prstGeom>
          <a:noFill/>
          <a:ln w="76200" cap="flat" cmpd="sng">
            <a:solidFill>
              <a:srgbClr val="4436FA"/>
            </a:solidFill>
            <a:prstDash val="solid"/>
            <a:miter lim="800000"/>
            <a:headEnd type="none" w="sm" len="sm"/>
            <a:tailEnd type="triangle" w="med" len="med"/>
          </a:ln>
        </p:spPr>
      </p:cxnSp>
      <p:cxnSp>
        <p:nvCxnSpPr>
          <p:cNvPr id="199" name="Google Shape;199;p30"/>
          <p:cNvCxnSpPr>
            <a:cxnSpLocks/>
            <a:endCxn id="192" idx="2"/>
          </p:cNvCxnSpPr>
          <p:nvPr/>
        </p:nvCxnSpPr>
        <p:spPr>
          <a:xfrm>
            <a:off x="6185617" y="7103253"/>
            <a:ext cx="2304041" cy="2075279"/>
          </a:xfrm>
          <a:prstGeom prst="straightConnector1">
            <a:avLst/>
          </a:prstGeom>
          <a:noFill/>
          <a:ln w="76200" cap="flat" cmpd="sng">
            <a:solidFill>
              <a:srgbClr val="4436FA"/>
            </a:solidFill>
            <a:prstDash val="solid"/>
            <a:miter lim="800000"/>
            <a:headEnd type="none" w="sm" len="sm"/>
            <a:tailEnd type="triangle" w="med" len="med"/>
          </a:ln>
        </p:spPr>
      </p:cxnSp>
      <p:cxnSp>
        <p:nvCxnSpPr>
          <p:cNvPr id="200" name="Google Shape;200;p30"/>
          <p:cNvCxnSpPr>
            <a:cxnSpLocks/>
          </p:cNvCxnSpPr>
          <p:nvPr/>
        </p:nvCxnSpPr>
        <p:spPr>
          <a:xfrm>
            <a:off x="6131022" y="7355597"/>
            <a:ext cx="2408214" cy="3154775"/>
          </a:xfrm>
          <a:prstGeom prst="straightConnector1">
            <a:avLst/>
          </a:prstGeom>
          <a:noFill/>
          <a:ln w="76200" cap="flat" cmpd="sng">
            <a:solidFill>
              <a:srgbClr val="4436FA"/>
            </a:solidFill>
            <a:prstDash val="solid"/>
            <a:miter lim="800000"/>
            <a:headEnd type="none" w="sm" len="sm"/>
            <a:tailEnd type="triangle" w="med" len="med"/>
          </a:ln>
        </p:spPr>
      </p:cxnSp>
      <p:grpSp>
        <p:nvGrpSpPr>
          <p:cNvPr id="201" name="Google Shape;201;p30"/>
          <p:cNvGrpSpPr/>
          <p:nvPr/>
        </p:nvGrpSpPr>
        <p:grpSpPr>
          <a:xfrm>
            <a:off x="309109" y="4668197"/>
            <a:ext cx="984868" cy="5086102"/>
            <a:chOff x="-2222967" y="4431471"/>
            <a:chExt cx="1424079" cy="5086102"/>
          </a:xfrm>
        </p:grpSpPr>
        <p:sp>
          <p:nvSpPr>
            <p:cNvPr id="202" name="Google Shape;202;p30"/>
            <p:cNvSpPr/>
            <p:nvPr/>
          </p:nvSpPr>
          <p:spPr>
            <a:xfrm>
              <a:off x="-1637087" y="4806788"/>
              <a:ext cx="838199" cy="4247627"/>
            </a:xfrm>
            <a:prstGeom prst="flowChartDelay">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03" name="Google Shape;203;p30"/>
            <p:cNvSpPr/>
            <p:nvPr/>
          </p:nvSpPr>
          <p:spPr>
            <a:xfrm>
              <a:off x="-1928223" y="4585819"/>
              <a:ext cx="838199" cy="4823899"/>
            </a:xfrm>
            <a:prstGeom prst="flowChartDelay">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04" name="Google Shape;204;p30"/>
            <p:cNvSpPr/>
            <p:nvPr/>
          </p:nvSpPr>
          <p:spPr>
            <a:xfrm>
              <a:off x="-2222967" y="4431471"/>
              <a:ext cx="838199" cy="5086102"/>
            </a:xfrm>
            <a:prstGeom prst="flowChartDelay">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grpSp>
      <p:cxnSp>
        <p:nvCxnSpPr>
          <p:cNvPr id="46" name="Google Shape;200;p30"/>
          <p:cNvCxnSpPr>
            <a:cxnSpLocks/>
          </p:cNvCxnSpPr>
          <p:nvPr/>
        </p:nvCxnSpPr>
        <p:spPr>
          <a:xfrm>
            <a:off x="6171879" y="7412845"/>
            <a:ext cx="2380298" cy="4784433"/>
          </a:xfrm>
          <a:prstGeom prst="straightConnector1">
            <a:avLst/>
          </a:prstGeom>
          <a:noFill/>
          <a:ln w="76200" cap="flat" cmpd="sng">
            <a:solidFill>
              <a:srgbClr val="4436FA"/>
            </a:solidFill>
            <a:prstDash val="solid"/>
            <a:miter lim="800000"/>
            <a:headEnd type="none" w="sm" len="sm"/>
            <a:tailEnd type="triangle" w="med" len="med"/>
          </a:ln>
        </p:spPr>
      </p:cxnSp>
      <p:grpSp>
        <p:nvGrpSpPr>
          <p:cNvPr id="56" name="Google Shape;193;p30"/>
          <p:cNvGrpSpPr/>
          <p:nvPr/>
        </p:nvGrpSpPr>
        <p:grpSpPr>
          <a:xfrm>
            <a:off x="8620161" y="11502589"/>
            <a:ext cx="15522226" cy="1389378"/>
            <a:chOff x="10444842" y="2554465"/>
            <a:chExt cx="14279602" cy="1340873"/>
          </a:xfrm>
        </p:grpSpPr>
        <p:sp>
          <p:nvSpPr>
            <p:cNvPr id="57" name="Google Shape;194;p30"/>
            <p:cNvSpPr/>
            <p:nvPr/>
          </p:nvSpPr>
          <p:spPr>
            <a:xfrm flipH="1">
              <a:off x="11125200" y="2590799"/>
              <a:ext cx="13599244"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r>
                <a:rPr lang="en-US" sz="43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SỬ</a:t>
              </a:r>
              <a:r>
                <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DỤNG</a:t>
              </a:r>
              <a:r>
                <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MTCT</a:t>
              </a:r>
              <a:r>
                <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TÌM</a:t>
              </a:r>
              <a:r>
                <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MỘT</a:t>
              </a:r>
              <a:r>
                <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GÓC</a:t>
              </a:r>
              <a:r>
                <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KHI</a:t>
              </a:r>
              <a:r>
                <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 </a:t>
              </a:r>
              <a:r>
                <a:rPr lang="en-US" sz="4300" b="1" dirty="0" err="1">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BIẾT</a:t>
              </a:r>
              <a:endPar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a:p>
              <a:pPr lvl="0" algn="ctr"/>
              <a:r>
                <a:rPr lang="en-US" sz="4300" b="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rPr>
                <a:t> GIÁ RỊ LƯỢNG GIÁC CỦA NÓ</a:t>
              </a:r>
              <a:endParaRPr lang="vi-VN" sz="4300" b="1" i="1" dirty="0">
                <a:solidFill>
                  <a:srgbClr val="FF0000"/>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58" name="Google Shape;195;p30"/>
            <p:cNvSpPr/>
            <p:nvPr/>
          </p:nvSpPr>
          <p:spPr>
            <a:xfrm>
              <a:off x="10444842" y="2554465"/>
              <a:ext cx="1295399" cy="1304530"/>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300" b="1" dirty="0">
                  <a:solidFill>
                    <a:srgbClr val="0000FF"/>
                  </a:solidFill>
                  <a:latin typeface="Calibri"/>
                  <a:ea typeface="Calibri"/>
                  <a:cs typeface="Calibri"/>
                  <a:sym typeface="Calibri"/>
                </a:rPr>
                <a:t>❻</a:t>
              </a:r>
              <a:endParaRPr sz="4300" b="1" dirty="0">
                <a:solidFill>
                  <a:srgbClr val="0000FF"/>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500"/>
                                        <p:tgtEl>
                                          <p:spTgt spid="1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fade">
                                      <p:cBhvr>
                                        <p:cTn id="30" dur="500"/>
                                        <p:tgtEl>
                                          <p:spTgt spid="19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7"/>
                                        </p:tgtEl>
                                        <p:attrNameLst>
                                          <p:attrName>style.visibility</p:attrName>
                                        </p:attrNameLst>
                                      </p:cBhvr>
                                      <p:to>
                                        <p:strVal val="visible"/>
                                      </p:to>
                                    </p:set>
                                    <p:animEffect transition="in" filter="fade">
                                      <p:cBhvr>
                                        <p:cTn id="40" dur="500"/>
                                        <p:tgtEl>
                                          <p:spTgt spid="19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1"/>
                                        </p:tgtEl>
                                        <p:attrNameLst>
                                          <p:attrName>style.visibility</p:attrName>
                                        </p:attrNameLst>
                                      </p:cBhvr>
                                      <p:to>
                                        <p:strVal val="visible"/>
                                      </p:to>
                                    </p:set>
                                    <p:animEffect transition="in" filter="fade">
                                      <p:cBhvr>
                                        <p:cTn id="45" dur="500"/>
                                        <p:tgtEl>
                                          <p:spTgt spid="1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8"/>
                                        </p:tgtEl>
                                        <p:attrNameLst>
                                          <p:attrName>style.visibility</p:attrName>
                                        </p:attrNameLst>
                                      </p:cBhvr>
                                      <p:to>
                                        <p:strVal val="visible"/>
                                      </p:to>
                                    </p:set>
                                    <p:animEffect transition="in" filter="fade">
                                      <p:cBhvr>
                                        <p:cTn id="50" dur="500"/>
                                        <p:tgtEl>
                                          <p:spTgt spid="19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7"/>
                                        </p:tgtEl>
                                        <p:attrNameLst>
                                          <p:attrName>style.visibility</p:attrName>
                                        </p:attrNameLst>
                                      </p:cBhvr>
                                      <p:to>
                                        <p:strVal val="visible"/>
                                      </p:to>
                                    </p:set>
                                    <p:animEffect transition="in" filter="fade">
                                      <p:cBhvr>
                                        <p:cTn id="55" dur="500"/>
                                        <p:tgtEl>
                                          <p:spTgt spid="18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9"/>
                                        </p:tgtEl>
                                        <p:attrNameLst>
                                          <p:attrName>style.visibility</p:attrName>
                                        </p:attrNameLst>
                                      </p:cBhvr>
                                      <p:to>
                                        <p:strVal val="visible"/>
                                      </p:to>
                                    </p:set>
                                    <p:animEffect transition="in" filter="fade">
                                      <p:cBhvr>
                                        <p:cTn id="60" dur="500"/>
                                        <p:tgtEl>
                                          <p:spTgt spid="1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90"/>
                                        </p:tgtEl>
                                        <p:attrNameLst>
                                          <p:attrName>style.visibility</p:attrName>
                                        </p:attrNameLst>
                                      </p:cBhvr>
                                      <p:to>
                                        <p:strVal val="visible"/>
                                      </p:to>
                                    </p:set>
                                    <p:animEffect transition="in" filter="fade">
                                      <p:cBhvr>
                                        <p:cTn id="65" dur="500"/>
                                        <p:tgtEl>
                                          <p:spTgt spid="19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0"/>
                                        </p:tgtEl>
                                        <p:attrNameLst>
                                          <p:attrName>style.visibility</p:attrName>
                                        </p:attrNameLst>
                                      </p:cBhvr>
                                      <p:to>
                                        <p:strVal val="visible"/>
                                      </p:to>
                                    </p:set>
                                    <p:animEffect transition="in" filter="fade">
                                      <p:cBhvr>
                                        <p:cTn id="70" dur="500"/>
                                        <p:tgtEl>
                                          <p:spTgt spid="20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93"/>
                                        </p:tgtEl>
                                        <p:attrNameLst>
                                          <p:attrName>style.visibility</p:attrName>
                                        </p:attrNameLst>
                                      </p:cBhvr>
                                      <p:to>
                                        <p:strVal val="visible"/>
                                      </p:to>
                                    </p:set>
                                    <p:animEffect transition="in" filter="fade">
                                      <p:cBhvr>
                                        <p:cTn id="75" dur="500"/>
                                        <p:tgtEl>
                                          <p:spTgt spid="19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566248" y="2814821"/>
            <a:ext cx="23620706" cy="2157229"/>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7" name="Group 36"/>
          <p:cNvGrpSpPr/>
          <p:nvPr/>
        </p:nvGrpSpPr>
        <p:grpSpPr>
          <a:xfrm>
            <a:off x="72310" y="2352413"/>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1.21</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6" name="Rectangle 5"/>
              <p:cNvSpPr/>
              <p:nvPr/>
            </p:nvSpPr>
            <p:spPr>
              <a:xfrm>
                <a:off x="1293847" y="3218247"/>
                <a:ext cx="22537704" cy="1200329"/>
              </a:xfrm>
              <a:prstGeom prst="rect">
                <a:avLst/>
              </a:prstGeom>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Giải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b="1" i="0" smtClean="0">
                        <a:latin typeface="Cambria Math"/>
                        <a:ea typeface="Tahoma" panose="020B0604030504040204" pitchFamily="34" charset="0"/>
                        <a:cs typeface="Tahoma" panose="020B0604030504040204" pitchFamily="34" charset="0"/>
                      </a:rPr>
                      <m:t>  </m:t>
                    </m:r>
                    <m:r>
                      <a:rPr lang="en-US" sz="4800" b="1" i="0" smtClean="0">
                        <a:latin typeface="Cambria Math"/>
                        <a:ea typeface="Tahoma" panose="020B0604030504040204" pitchFamily="34" charset="0"/>
                        <a:cs typeface="Tahoma" panose="020B0604030504040204" pitchFamily="34" charset="0"/>
                      </a:rPr>
                      <m:t>𝐚</m:t>
                    </m:r>
                    <m:r>
                      <a:rPr lang="en-US" sz="4800" b="1" i="0" smtClean="0">
                        <a:latin typeface="Cambria Math"/>
                        <a:ea typeface="Tahoma" panose="020B0604030504040204" pitchFamily="34" charset="0"/>
                        <a:cs typeface="Tahoma" panose="020B0604030504040204" pitchFamily="34" charset="0"/>
                      </a:rPr>
                      <m:t>)  </m:t>
                    </m:r>
                    <m:r>
                      <a:rPr lang="en-US" sz="4800" b="1" i="0" smtClean="0">
                        <a:latin typeface="Cambria Math"/>
                        <a:ea typeface="Tahoma" panose="020B0604030504040204" pitchFamily="34" charset="0"/>
                        <a:cs typeface="Tahoma" panose="020B0604030504040204" pitchFamily="34" charset="0"/>
                      </a:rPr>
                      <m:t>𝐬𝐢𝐧</m:t>
                    </m:r>
                    <m:r>
                      <a:rPr lang="en-US" sz="4800" b="1" i="1" smtClean="0">
                        <a:latin typeface="Cambria Math"/>
                        <a:ea typeface="Tahoma" panose="020B0604030504040204" pitchFamily="34" charset="0"/>
                        <a:cs typeface="Tahoma" panose="020B0604030504040204" pitchFamily="34" charset="0"/>
                      </a:rPr>
                      <m:t>𝟐</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
                      <a:rPr lang="en-US" sz="4800" b="1" i="0" smtClean="0">
                        <a:latin typeface="Cambria Math"/>
                        <a:ea typeface="Tahoma" panose="020B0604030504040204" pitchFamily="34" charset="0"/>
                        <a:cs typeface="Tahoma" panose="020B0604030504040204" pitchFamily="34" charset="0"/>
                      </a:rPr>
                      <m:t>𝐜𝐨𝐬</m:t>
                    </m:r>
                    <m:r>
                      <a:rPr lang="en-US" sz="4800" b="1" i="1" smtClean="0">
                        <a:latin typeface="Cambria Math"/>
                        <a:ea typeface="Tahoma" panose="020B0604030504040204" pitchFamily="34" charset="0"/>
                        <a:cs typeface="Tahoma" panose="020B0604030504040204" pitchFamily="34" charset="0"/>
                      </a:rPr>
                      <m:t>𝟒</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𝟎</m:t>
                    </m:r>
                    <m:r>
                      <a:rPr lang="en-US" sz="4800" b="1" i="1" smtClean="0">
                        <a:latin typeface="Cambria Math"/>
                        <a:ea typeface="Tahoma" panose="020B0604030504040204" pitchFamily="34" charset="0"/>
                        <a:cs typeface="Tahoma" panose="020B0604030504040204" pitchFamily="34"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800" b="1" i="0" smtClean="0">
                        <a:latin typeface="Cambria Math"/>
                        <a:ea typeface="Tahoma" panose="020B0604030504040204" pitchFamily="34" charset="0"/>
                        <a:cs typeface="Tahoma" panose="020B0604030504040204" pitchFamily="34" charset="0"/>
                      </a:rPr>
                      <m:t>𝐜𝐨𝐬𝟑</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
                      <a:rPr lang="en-US" sz="4800" b="1">
                        <a:latin typeface="Cambria Math"/>
                        <a:ea typeface="Tahoma" panose="020B0604030504040204" pitchFamily="34" charset="0"/>
                        <a:cs typeface="Tahoma" panose="020B0604030504040204" pitchFamily="34" charset="0"/>
                      </a:rPr>
                      <m:t>𝐜𝐨𝐬</m:t>
                    </m:r>
                    <m:r>
                      <a:rPr lang="en-US" sz="4800" b="1" i="0" smtClean="0">
                        <a:latin typeface="Cambria Math"/>
                        <a:ea typeface="Tahoma" panose="020B0604030504040204" pitchFamily="34" charset="0"/>
                        <a:cs typeface="Tahoma" panose="020B0604030504040204" pitchFamily="34" charset="0"/>
                      </a:rPr>
                      <m:t>𝟕</m:t>
                    </m:r>
                    <m:r>
                      <a:rPr lang="en-US" sz="4800" b="1" i="1">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93847" y="3218247"/>
                <a:ext cx="22537704" cy="1200329"/>
              </a:xfrm>
              <a:prstGeom prst="rect">
                <a:avLst/>
              </a:prstGeom>
              <a:blipFill rotWithShape="1">
                <a:blip r:embed="rId5"/>
                <a:stretch>
                  <a:fillRect l="-1217" b="-13706"/>
                </a:stretch>
              </a:blipFill>
            </p:spPr>
            <p:txBody>
              <a:bodyPr/>
              <a:lstStyle/>
              <a:p>
                <a:r>
                  <a:rPr lang="en-US">
                    <a:noFill/>
                  </a:rPr>
                  <a:t> </a:t>
                </a:r>
              </a:p>
            </p:txBody>
          </p:sp>
        </mc:Fallback>
      </mc:AlternateContent>
      <p:sp>
        <p:nvSpPr>
          <p:cNvPr id="4" name="Rounded Rectangle 52">
            <a:extLst>
              <a:ext uri="{FF2B5EF4-FFF2-40B4-BE49-F238E27FC236}">
                <a16:creationId xmlns:a16="http://schemas.microsoft.com/office/drawing/2014/main" id="{41AACCF6-7BF0-6CA0-2309-865E33F71119}"/>
              </a:ext>
            </a:extLst>
          </p:cNvPr>
          <p:cNvSpPr/>
          <p:nvPr/>
        </p:nvSpPr>
        <p:spPr>
          <a:xfrm>
            <a:off x="567791" y="5406298"/>
            <a:ext cx="23620706" cy="8023952"/>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5" name="Group 5">
            <a:extLst>
              <a:ext uri="{FF2B5EF4-FFF2-40B4-BE49-F238E27FC236}">
                <a16:creationId xmlns:a16="http://schemas.microsoft.com/office/drawing/2014/main" id="{525B7B4F-0AE7-FE75-35C8-3E7B970B6F4A}"/>
              </a:ext>
            </a:extLst>
          </p:cNvPr>
          <p:cNvGrpSpPr/>
          <p:nvPr/>
        </p:nvGrpSpPr>
        <p:grpSpPr>
          <a:xfrm>
            <a:off x="402906" y="4988930"/>
            <a:ext cx="3600000" cy="900000"/>
            <a:chOff x="410517" y="4609437"/>
            <a:chExt cx="3984115" cy="1079473"/>
          </a:xfrm>
          <a:solidFill>
            <a:srgbClr val="C9E2B8"/>
          </a:solidFill>
        </p:grpSpPr>
        <p:sp>
          <p:nvSpPr>
            <p:cNvPr id="17"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2"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627E6C8-FA94-0CF2-D050-62393B35A305}"/>
                  </a:ext>
                </a:extLst>
              </p:cNvPr>
              <p:cNvSpPr txBox="1"/>
              <p:nvPr/>
            </p:nvSpPr>
            <p:spPr>
              <a:xfrm>
                <a:off x="775630" y="5992052"/>
                <a:ext cx="6586364" cy="985270"/>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a:latin typeface="Cambria Math"/>
                          <a:ea typeface="Tahoma" panose="020B0604030504040204" pitchFamily="34" charset="0"/>
                          <a:cs typeface="Tahoma" panose="020B0604030504040204" pitchFamily="34" charset="0"/>
                        </a:rPr>
                        <m:t>𝐬𝐢𝐧</m:t>
                      </m:r>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a:latin typeface="Cambria Math"/>
                          <a:ea typeface="Tahoma" panose="020B0604030504040204" pitchFamily="34" charset="0"/>
                          <a:cs typeface="Tahoma" panose="020B0604030504040204" pitchFamily="34" charset="0"/>
                        </a:rPr>
                        <m:t>𝐜𝐨𝐬</m:t>
                      </m:r>
                      <m:r>
                        <a:rPr lang="en-US" sz="4800" b="1" i="1">
                          <a:latin typeface="Cambria Math"/>
                          <a:ea typeface="Tahoma" panose="020B0604030504040204" pitchFamily="34" charset="0"/>
                          <a:cs typeface="Tahoma" panose="020B0604030504040204" pitchFamily="34" charset="0"/>
                        </a:rPr>
                        <m:t>𝟒</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𝟎</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775630" y="5992052"/>
                <a:ext cx="6586364" cy="98527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470032" y="6977322"/>
                <a:ext cx="8911325" cy="1065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𝟐</m:t>
                      </m:r>
                      <m:sSup>
                        <m:sSup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𝐬𝐢𝐧</m:t>
                          </m:r>
                        </m:e>
                        <m:sup>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𝟐</m:t>
                          </m:r>
                        </m:sup>
                      </m:sSup>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𝟐</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𝐬𝐢𝐧</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𝟐</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t>𝟏</m:t>
                      </m:r>
                      <m:r>
                        <a:rPr lang="vi-VN"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𝟎</m:t>
                      </m:r>
                    </m:oMath>
                  </m:oMathPara>
                </a14:m>
                <a:endParaRPr lang="en-US" sz="48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1470032" y="6977322"/>
                <a:ext cx="8911325" cy="10658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0962862" y="6297937"/>
                <a:ext cx="4872406" cy="20943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d>
                        <m:dPr>
                          <m:begChr m:val="["/>
                          <m:endChr m:val=""/>
                          <m:ctrlPr>
                            <a:rPr lang="en-US" sz="4800" b="1" i="1" smtClean="0">
                              <a:latin typeface="Cambria Math" panose="02040503050406030204" pitchFamily="18" charset="0"/>
                            </a:rPr>
                          </m:ctrlPr>
                        </m:dPr>
                        <m:e>
                          <m:eqArr>
                            <m:eqArr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eqArrPr>
                            <m:e>
                              <m:r>
                                <a:rPr lang="en-US" sz="4800" b="1" dirty="0">
                                  <a:solidFill>
                                    <a:schemeClr val="tx1"/>
                                  </a:solidFill>
                                  <a:latin typeface="Cambria Math"/>
                                  <a:ea typeface="Tahoma" panose="020B0604030504040204" pitchFamily="34" charset="0"/>
                                  <a:cs typeface="Tahoma" panose="020B0604030504040204" pitchFamily="34" charset="0"/>
                                  <a:sym typeface="Calibri"/>
                                </a:rPr>
                                <m:t>𝐬𝐢𝐧</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𝟐</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𝟏</m:t>
                              </m:r>
                              <m:r>
                                <m:rPr>
                                  <m:nor/>
                                </m:rPr>
                                <a:rPr lang="en-US" sz="4800" b="1" dirty="0"/>
                                <m:t> </m:t>
                              </m:r>
                            </m:e>
                            <m:e>
                              <m:r>
                                <a:rPr lang="en-US" sz="4800" b="1" dirty="0">
                                  <a:solidFill>
                                    <a:schemeClr val="tx1"/>
                                  </a:solidFill>
                                  <a:latin typeface="Cambria Math"/>
                                  <a:ea typeface="Tahoma" panose="020B0604030504040204" pitchFamily="34" charset="0"/>
                                  <a:cs typeface="Tahoma" panose="020B0604030504040204" pitchFamily="34" charset="0"/>
                                  <a:sym typeface="Calibri"/>
                                </a:rPr>
                                <m:t>𝐬𝐢𝐧</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𝟐</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f>
                                <m:fPr>
                                  <m:ctrlPr>
                                    <a:rPr lang="el-GR"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𝟏</m:t>
                                  </m:r>
                                </m:num>
                                <m:den>
                                  <m:r>
                                    <a:rPr lang="el-GR" sz="4800" b="1" i="1" dirty="0" smtClean="0">
                                      <a:solidFill>
                                        <a:schemeClr val="tx1"/>
                                      </a:solidFill>
                                      <a:latin typeface="Cambria Math"/>
                                      <a:ea typeface="Tahoma" panose="020B0604030504040204" pitchFamily="34" charset="0"/>
                                      <a:cs typeface="Tahoma" panose="020B0604030504040204" pitchFamily="34" charset="0"/>
                                      <a:sym typeface="Calibri"/>
                                    </a:rPr>
                                    <m:t>𝟐</m:t>
                                  </m:r>
                                </m:den>
                              </m:f>
                              <m:r>
                                <m:rPr>
                                  <m:nor/>
                                </m:rPr>
                                <a:rPr lang="en-US" sz="4800" b="1" dirty="0"/>
                                <m:t> </m:t>
                              </m:r>
                            </m:e>
                          </m:eqArr>
                        </m:e>
                      </m:d>
                      <m:r>
                        <a:rPr lang="en-US" sz="4800" b="1" i="1" smtClean="0">
                          <a:latin typeface="Cambria Math"/>
                        </a:rPr>
                        <m:t> </m:t>
                      </m:r>
                    </m:oMath>
                  </m:oMathPara>
                </a14:m>
                <a:endParaRPr lang="en-US" sz="48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10962862" y="6297937"/>
                <a:ext cx="4872406" cy="2094356"/>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5833725" y="5617252"/>
                <a:ext cx="5311403" cy="3871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400" b="1" i="1" smtClean="0">
                              <a:latin typeface="Cambria Math" panose="02040503050406030204" pitchFamily="18" charset="0"/>
                            </a:rPr>
                          </m:ctrlPr>
                        </m:groupChrPr>
                        <m:e/>
                      </m:groupChr>
                      <m:d>
                        <m:dPr>
                          <m:begChr m:val="["/>
                          <m:endChr m:val=""/>
                          <m:ctrlPr>
                            <a:rPr lang="en-US" sz="4400" b="1" i="1" smtClean="0">
                              <a:latin typeface="Cambria Math" panose="02040503050406030204" pitchFamily="18" charset="0"/>
                            </a:rPr>
                          </m:ctrlPr>
                        </m:dPr>
                        <m:e>
                          <m:eqArr>
                            <m:eqArrPr>
                              <m:ctrlPr>
                                <a:rPr lang="en-US" sz="4400" b="1" i="1" smtClean="0">
                                  <a:latin typeface="Cambria Math" panose="02040503050406030204" pitchFamily="18" charset="0"/>
                                </a:rPr>
                              </m:ctrlPr>
                            </m:eqArrPr>
                            <m:e>
                              <m:r>
                                <a:rPr lang="en-US" sz="4400" b="1" i="1" smtClean="0">
                                  <a:latin typeface="Cambria Math"/>
                                </a:rPr>
                                <m:t>𝒙</m:t>
                              </m:r>
                              <m:r>
                                <a:rPr lang="en-US" sz="4400" b="1" i="1" smtClean="0">
                                  <a:latin typeface="Cambria Math"/>
                                </a:rPr>
                                <m:t>=</m:t>
                              </m:r>
                              <m:f>
                                <m:fPr>
                                  <m:ctrlPr>
                                    <a:rPr lang="en-US" sz="44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a:solidFill>
                                        <a:schemeClr val="tx1"/>
                                      </a:solidFill>
                                      <a:latin typeface="Cambria Math"/>
                                      <a:ea typeface="Cambria Math"/>
                                      <a:cs typeface="Tahoma" panose="020B0604030504040204" pitchFamily="34" charset="0"/>
                                      <a:sym typeface="Calibri"/>
                                    </a:rPr>
                                    <m:t>𝝅</m:t>
                                  </m:r>
                                </m:num>
                                <m:den>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𝟒</m:t>
                                  </m:r>
                                </m:den>
                              </m:f>
                              <m:r>
                                <a:rPr lang="en-US" sz="4400" b="1" i="1" smtClean="0">
                                  <a:latin typeface="Cambria Math"/>
                                </a:rPr>
                                <m:t>+</m:t>
                              </m:r>
                              <m:r>
                                <a:rPr lang="en-US" sz="4400" b="1" i="1" smtClean="0">
                                  <a:latin typeface="Cambria Math"/>
                                </a:rPr>
                                <m:t>𝒌</m:t>
                              </m:r>
                              <m:r>
                                <a:rPr lang="en-US" sz="4400" b="1" i="1" smtClean="0">
                                  <a:latin typeface="Cambria Math"/>
                                  <a:ea typeface="Cambria Math"/>
                                </a:rPr>
                                <m:t>𝝅</m:t>
                              </m:r>
                            </m:e>
                            <m:e>
                              <m:r>
                                <a:rPr lang="en-US" sz="4400" b="1" i="1">
                                  <a:latin typeface="Cambria Math"/>
                                </a:rPr>
                                <m:t>𝒙</m:t>
                              </m:r>
                              <m:r>
                                <a:rPr lang="en-US" sz="4400" b="1" i="1">
                                  <a:latin typeface="Cambria Math"/>
                                </a:rPr>
                                <m:t>=</m:t>
                              </m:r>
                              <m:f>
                                <m:fPr>
                                  <m:ctrlPr>
                                    <a:rPr lang="en-US" sz="44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400" b="1" i="1" dirty="0">
                                      <a:solidFill>
                                        <a:schemeClr val="tx1"/>
                                      </a:solidFill>
                                      <a:latin typeface="Cambria Math"/>
                                      <a:ea typeface="Cambria Math"/>
                                      <a:cs typeface="Tahoma" panose="020B0604030504040204" pitchFamily="34" charset="0"/>
                                      <a:sym typeface="Calibri"/>
                                    </a:rPr>
                                    <m:t>𝝅</m:t>
                                  </m:r>
                                </m:num>
                                <m:den>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𝟏𝟐</m:t>
                                  </m:r>
                                </m:den>
                              </m:f>
                              <m:r>
                                <a:rPr lang="en-US" sz="4400" b="1" i="1">
                                  <a:latin typeface="Cambria Math"/>
                                </a:rPr>
                                <m:t>+</m:t>
                              </m:r>
                              <m:r>
                                <a:rPr lang="en-US" sz="4400" b="1" i="1">
                                  <a:latin typeface="Cambria Math"/>
                                </a:rPr>
                                <m:t>𝒌</m:t>
                              </m:r>
                              <m:r>
                                <a:rPr lang="en-US" sz="4400" b="1" i="1">
                                  <a:latin typeface="Cambria Math"/>
                                  <a:ea typeface="Cambria Math"/>
                                </a:rPr>
                                <m:t>𝝅</m:t>
                              </m:r>
                            </m:e>
                            <m:e>
                              <m:r>
                                <a:rPr lang="en-US" sz="4400" b="1" i="1" smtClean="0">
                                  <a:latin typeface="Cambria Math"/>
                                  <a:ea typeface="Cambria Math"/>
                                </a:rPr>
                                <m:t>𝒙</m:t>
                              </m:r>
                              <m:r>
                                <a:rPr lang="en-US" sz="4400" b="1" i="1" smtClean="0">
                                  <a:latin typeface="Cambria Math"/>
                                  <a:ea typeface="Cambria Math"/>
                                </a:rPr>
                                <m:t>=</m:t>
                              </m:r>
                              <m:f>
                                <m:fPr>
                                  <m:ctrlPr>
                                    <a:rPr lang="en-US" sz="44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𝟕</m:t>
                                  </m:r>
                                  <m:r>
                                    <a:rPr lang="en-US" sz="4400" b="1" i="1" dirty="0">
                                      <a:solidFill>
                                        <a:schemeClr val="tx1"/>
                                      </a:solidFill>
                                      <a:latin typeface="Cambria Math"/>
                                      <a:ea typeface="Cambria Math"/>
                                      <a:cs typeface="Tahoma" panose="020B0604030504040204" pitchFamily="34" charset="0"/>
                                      <a:sym typeface="Calibri"/>
                                    </a:rPr>
                                    <m:t>𝝅</m:t>
                                  </m:r>
                                </m:num>
                                <m:den>
                                  <m:r>
                                    <a:rPr lang="en-US" sz="4400" b="1" i="1" dirty="0">
                                      <a:solidFill>
                                        <a:schemeClr val="tx1"/>
                                      </a:solidFill>
                                      <a:latin typeface="Cambria Math"/>
                                      <a:ea typeface="Tahoma" panose="020B0604030504040204" pitchFamily="34" charset="0"/>
                                      <a:cs typeface="Tahoma" panose="020B0604030504040204" pitchFamily="34" charset="0"/>
                                      <a:sym typeface="Calibri"/>
                                    </a:rPr>
                                    <m:t>𝟏𝟐</m:t>
                                  </m:r>
                                </m:den>
                              </m:f>
                              <m:r>
                                <a:rPr lang="en-US" sz="4400" b="1" i="1">
                                  <a:latin typeface="Cambria Math"/>
                                </a:rPr>
                                <m:t>+</m:t>
                              </m:r>
                              <m:r>
                                <a:rPr lang="en-US" sz="4400" b="1" i="1">
                                  <a:latin typeface="Cambria Math"/>
                                </a:rPr>
                                <m:t>𝒌</m:t>
                              </m:r>
                              <m:r>
                                <a:rPr lang="en-US" sz="4400" b="1" i="1">
                                  <a:latin typeface="Cambria Math"/>
                                  <a:ea typeface="Cambria Math"/>
                                </a:rPr>
                                <m:t>𝝅</m:t>
                              </m:r>
                            </m:e>
                          </m:eqArr>
                        </m:e>
                      </m:d>
                    </m:oMath>
                  </m:oMathPara>
                </a14:m>
                <a:endParaRPr lang="en-US" sz="4400"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15833725" y="5617252"/>
                <a:ext cx="5311403" cy="3871124"/>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21145128" y="7345115"/>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21145128" y="7345115"/>
                <a:ext cx="2861187" cy="830997"/>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627E6C8-FA94-0CF2-D050-62393B35A305}"/>
                  </a:ext>
                </a:extLst>
              </p:cNvPr>
              <p:cNvSpPr txBox="1"/>
              <p:nvPr/>
            </p:nvSpPr>
            <p:spPr>
              <a:xfrm>
                <a:off x="775630" y="8879779"/>
                <a:ext cx="6586364" cy="1217193"/>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𝐛</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a:latin typeface="Cambria Math"/>
                          <a:ea typeface="Tahoma" panose="020B0604030504040204" pitchFamily="34" charset="0"/>
                          <a:cs typeface="Tahoma" panose="020B0604030504040204" pitchFamily="34" charset="0"/>
                        </a:rPr>
                        <m:t>𝐜𝐨𝐬𝟑</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a:latin typeface="Cambria Math"/>
                          <a:ea typeface="Tahoma" panose="020B0604030504040204" pitchFamily="34" charset="0"/>
                          <a:cs typeface="Tahoma" panose="020B0604030504040204" pitchFamily="34" charset="0"/>
                        </a:rPr>
                        <m:t>𝐜𝐨𝐬𝟕</m:t>
                      </m:r>
                      <m:r>
                        <a:rPr lang="en-US" sz="4800" b="1" i="1">
                          <a:latin typeface="Cambria Math"/>
                          <a:ea typeface="Tahoma" panose="020B0604030504040204" pitchFamily="34" charset="0"/>
                          <a:cs typeface="Tahoma" panose="020B0604030504040204" pitchFamily="34" charset="0"/>
                        </a:rPr>
                        <m:t>𝒙</m:t>
                      </m:r>
                      <m:groupChr>
                        <m:groupChrPr>
                          <m:chr m:val="⇔"/>
                          <m:pos m:val="top"/>
                          <m:ctrlPr>
                            <a:rPr lang="en-US" sz="4800" b="1" i="1">
                              <a:latin typeface="Cambria Math" panose="02040503050406030204" pitchFamily="18" charset="0"/>
                              <a:ea typeface="Tahoma" panose="020B0604030504040204" pitchFamily="34" charset="0"/>
                              <a:cs typeface="Tahoma" panose="020B0604030504040204" pitchFamily="34" charset="0"/>
                            </a:rPr>
                          </m:ctrlPr>
                        </m:groupChrPr>
                        <m:e/>
                      </m:groupChr>
                    </m:oMath>
                  </m:oMathPara>
                </a14:m>
                <a:endParaRPr lang="en-US" sz="4800" dirty="0"/>
              </a:p>
            </p:txBody>
          </p:sp>
        </mc:Choice>
        <mc:Fallback xmlns="">
          <p:sp>
            <p:nvSpPr>
              <p:cNvPr id="59" name="TextBox 58">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775630" y="8879779"/>
                <a:ext cx="6586364" cy="1217193"/>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799517" y="10710883"/>
                <a:ext cx="7413646" cy="1351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d>
                        <m:dPr>
                          <m:begChr m:val="["/>
                          <m:endChr m:val=""/>
                          <m:ctrlPr>
                            <a:rPr lang="en-US" sz="4800" b="1" i="1" smtClean="0">
                              <a:latin typeface="Cambria Math" panose="02040503050406030204" pitchFamily="18" charset="0"/>
                            </a:rPr>
                          </m:ctrlPr>
                        </m:dPr>
                        <m:e>
                          <m:eqArr>
                            <m:eqArrPr>
                              <m:ctrlPr>
                                <a:rPr lang="en-US" sz="4800" b="1" i="1" smtClean="0">
                                  <a:latin typeface="Cambria Math" panose="02040503050406030204" pitchFamily="18" charset="0"/>
                                </a:rPr>
                              </m:ctrlPr>
                            </m:eqArrPr>
                            <m:e>
                              <m:r>
                                <a:rPr lang="en-US" sz="4800" b="1" i="1" smtClean="0">
                                  <a:latin typeface="Cambria Math"/>
                                </a:rPr>
                                <m:t>𝟑</m:t>
                              </m:r>
                              <m:r>
                                <a:rPr lang="en-US" sz="4800" b="1" i="1" smtClean="0">
                                  <a:latin typeface="Cambria Math"/>
                                </a:rPr>
                                <m:t>𝒙</m:t>
                              </m:r>
                              <m:r>
                                <a:rPr lang="en-US" sz="4800" b="1" i="1" smtClean="0">
                                  <a:latin typeface="Cambria Math"/>
                                </a:rPr>
                                <m:t>=</m:t>
                              </m:r>
                              <m:r>
                                <a:rPr lang="en-US" sz="4800" b="1" i="1" smtClean="0">
                                  <a:latin typeface="Cambria Math"/>
                                  <a:ea typeface="Cambria Math"/>
                                </a:rPr>
                                <m:t>𝝅</m:t>
                              </m:r>
                              <m:r>
                                <a:rPr lang="en-US" sz="4800" b="1" i="1" smtClean="0">
                                  <a:latin typeface="Cambria Math"/>
                                  <a:ea typeface="Cambria Math"/>
                                </a:rPr>
                                <m:t>−</m:t>
                              </m:r>
                              <m:r>
                                <a:rPr lang="en-US" sz="4800" b="1" i="1" smtClean="0">
                                  <a:latin typeface="Cambria Math"/>
                                  <a:ea typeface="Cambria Math"/>
                                </a:rPr>
                                <m:t>𝟕</m:t>
                              </m:r>
                              <m:r>
                                <a:rPr lang="en-US" sz="4800" b="1" i="1" smtClean="0">
                                  <a:latin typeface="Cambria Math"/>
                                  <a:ea typeface="Cambria Math"/>
                                </a:rPr>
                                <m:t>𝒙</m:t>
                              </m:r>
                              <m:r>
                                <a:rPr lang="en-US" sz="4800" b="1" i="1" smtClean="0">
                                  <a:latin typeface="Cambria Math"/>
                                  <a:ea typeface="Cambria Math"/>
                                </a:rPr>
                                <m:t>+</m:t>
                              </m:r>
                              <m:r>
                                <a:rPr lang="en-US" sz="4800" b="1" i="1" smtClean="0">
                                  <a:latin typeface="Cambria Math"/>
                                  <a:ea typeface="Cambria Math"/>
                                </a:rPr>
                                <m:t>𝒌</m:t>
                              </m:r>
                              <m:r>
                                <a:rPr lang="en-US" sz="4800" b="1" i="1" smtClean="0">
                                  <a:latin typeface="Cambria Math"/>
                                  <a:ea typeface="Cambria Math"/>
                                </a:rPr>
                                <m:t>𝟐</m:t>
                              </m:r>
                              <m:r>
                                <a:rPr lang="en-US" sz="4800" b="1" i="1" smtClean="0">
                                  <a:latin typeface="Cambria Math"/>
                                  <a:ea typeface="Cambria Math"/>
                                </a:rPr>
                                <m:t>𝝅</m:t>
                              </m:r>
                            </m:e>
                            <m:e>
                              <m:r>
                                <a:rPr lang="en-US" sz="4800" b="1" i="1">
                                  <a:latin typeface="Cambria Math"/>
                                </a:rPr>
                                <m:t>𝟑</m:t>
                              </m:r>
                              <m:r>
                                <a:rPr lang="en-US" sz="4800" b="1" i="1">
                                  <a:latin typeface="Cambria Math"/>
                                </a:rPr>
                                <m:t>𝒙</m:t>
                              </m:r>
                              <m:r>
                                <a:rPr lang="en-US" sz="4800" b="1" i="1">
                                  <a:latin typeface="Cambria Math"/>
                                </a:rPr>
                                <m:t>=−</m:t>
                              </m:r>
                              <m:r>
                                <a:rPr lang="en-US" sz="4800" b="1" i="1">
                                  <a:latin typeface="Cambria Math"/>
                                  <a:ea typeface="Cambria Math"/>
                                </a:rPr>
                                <m:t>𝝅</m:t>
                              </m:r>
                              <m:r>
                                <a:rPr lang="en-US" sz="4800" b="1" i="1" smtClean="0">
                                  <a:latin typeface="Cambria Math"/>
                                  <a:ea typeface="Cambria Math"/>
                                </a:rPr>
                                <m:t>+</m:t>
                              </m:r>
                              <m:r>
                                <a:rPr lang="en-US" sz="4800" b="1" i="1">
                                  <a:latin typeface="Cambria Math"/>
                                  <a:ea typeface="Cambria Math"/>
                                </a:rPr>
                                <m:t>𝟕</m:t>
                              </m:r>
                              <m:r>
                                <a:rPr lang="en-US" sz="4800" b="1" i="1">
                                  <a:latin typeface="Cambria Math"/>
                                  <a:ea typeface="Cambria Math"/>
                                </a:rPr>
                                <m:t>𝒙</m:t>
                              </m:r>
                              <m:r>
                                <a:rPr lang="en-US" sz="4800" b="1" i="1">
                                  <a:latin typeface="Cambria Math"/>
                                  <a:ea typeface="Cambria Math"/>
                                </a:rPr>
                                <m:t>+</m:t>
                              </m:r>
                              <m:r>
                                <a:rPr lang="en-US" sz="4800" b="1" i="1">
                                  <a:latin typeface="Cambria Math"/>
                                  <a:ea typeface="Cambria Math"/>
                                </a:rPr>
                                <m:t>𝒌</m:t>
                              </m:r>
                              <m:r>
                                <a:rPr lang="en-US" sz="4800" b="1" i="1">
                                  <a:latin typeface="Cambria Math"/>
                                  <a:ea typeface="Cambria Math"/>
                                </a:rPr>
                                <m:t>𝟐</m:t>
                              </m:r>
                              <m:r>
                                <a:rPr lang="en-US" sz="4800" b="1" i="1">
                                  <a:latin typeface="Cambria Math"/>
                                  <a:ea typeface="Cambria Math"/>
                                </a:rPr>
                                <m:t>𝝅</m:t>
                              </m:r>
                            </m:e>
                          </m:eqArr>
                        </m:e>
                      </m:d>
                    </m:oMath>
                  </m:oMathPara>
                </a14:m>
                <a:endParaRPr lang="en-US" sz="4800" b="1" dirty="0"/>
              </a:p>
            </p:txBody>
          </p:sp>
        </mc:Choice>
        <mc:Fallback xmlns="">
          <p:sp>
            <p:nvSpPr>
              <p:cNvPr id="60" name="TextBox 59"/>
              <p:cNvSpPr txBox="1">
                <a:spLocks noRot="1" noChangeAspect="1" noMove="1" noResize="1" noEditPoints="1" noAdjustHandles="1" noChangeArrowheads="1" noChangeShapeType="1" noTextEdit="1"/>
              </p:cNvSpPr>
              <p:nvPr/>
            </p:nvSpPr>
            <p:spPr>
              <a:xfrm>
                <a:off x="5799517" y="10710883"/>
                <a:ext cx="7413646" cy="135171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18050130" y="11386741"/>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63" name="TextBox 62"/>
              <p:cNvSpPr txBox="1">
                <a:spLocks noRot="1" noChangeAspect="1" noMove="1" noResize="1" noEditPoints="1" noAdjustHandles="1" noChangeArrowheads="1" noChangeShapeType="1" noTextEdit="1"/>
              </p:cNvSpPr>
              <p:nvPr/>
            </p:nvSpPr>
            <p:spPr>
              <a:xfrm>
                <a:off x="18050130" y="11386741"/>
                <a:ext cx="2861187" cy="830997"/>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7252866" y="8996705"/>
                <a:ext cx="6466386"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dirty="0" smtClean="0">
                          <a:latin typeface="Cambria Math"/>
                          <a:ea typeface="Tahoma" panose="020B0604030504040204" pitchFamily="34" charset="0"/>
                          <a:cs typeface="Tahoma" panose="020B0604030504040204" pitchFamily="34" charset="0"/>
                          <a:sym typeface="Calibri"/>
                        </a:rPr>
                        <m:t>𝐜𝐨𝐬</m:t>
                      </m:r>
                      <m:r>
                        <a:rPr lang="en-US" sz="4800" b="1" i="1" dirty="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𝟑</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𝐜𝐨𝐬</m:t>
                      </m:r>
                      <m:d>
                        <m:dPr>
                          <m:ctrlPr>
                            <a:rPr lang="en-US"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dPr>
                        <m:e>
                          <m:r>
                            <a:rPr lang="en-US" sz="4800" b="1" i="1" dirty="0" smtClean="0">
                              <a:latin typeface="Cambria Math"/>
                              <a:ea typeface="Cambria Math"/>
                              <a:cs typeface="Tahoma" panose="020B0604030504040204" pitchFamily="34" charset="0"/>
                              <a:sym typeface="Calibri"/>
                            </a:rPr>
                            <m:t>𝝅</m:t>
                          </m:r>
                          <m:r>
                            <a:rPr lang="en-US" sz="4800" b="1" i="1" dirty="0" smtClean="0">
                              <a:latin typeface="Cambria Math"/>
                              <a:ea typeface="Cambria Math"/>
                              <a:cs typeface="Tahoma" panose="020B0604030504040204" pitchFamily="34" charset="0"/>
                              <a:sym typeface="Calibri"/>
                            </a:rPr>
                            <m:t>−</m:t>
                          </m:r>
                          <m:r>
                            <a:rPr lang="en-US" sz="4800" b="1" i="1" dirty="0" smtClean="0">
                              <a:latin typeface="Cambria Math"/>
                              <a:ea typeface="Cambria Math"/>
                              <a:cs typeface="Tahoma" panose="020B0604030504040204" pitchFamily="34" charset="0"/>
                              <a:sym typeface="Calibri"/>
                            </a:rPr>
                            <m:t>𝟕</m:t>
                          </m:r>
                          <m:r>
                            <a:rPr lang="en-US" sz="4800" b="1" i="1" dirty="0" smtClean="0">
                              <a:latin typeface="Cambria Math"/>
                              <a:ea typeface="Cambria Math"/>
                              <a:cs typeface="Tahoma" panose="020B0604030504040204" pitchFamily="34" charset="0"/>
                              <a:sym typeface="Calibri"/>
                            </a:rPr>
                            <m:t>𝒙</m:t>
                          </m:r>
                        </m:e>
                      </m:d>
                    </m:oMath>
                  </m:oMathPara>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7252866" y="8996705"/>
                <a:ext cx="6466386" cy="830997"/>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1728153" y="10123449"/>
                <a:ext cx="7413646" cy="28135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d>
                        <m:dPr>
                          <m:begChr m:val="["/>
                          <m:endChr m:val=""/>
                          <m:ctrlPr>
                            <a:rPr lang="en-US" sz="4800" b="1" i="1" smtClean="0">
                              <a:latin typeface="Cambria Math" panose="02040503050406030204" pitchFamily="18" charset="0"/>
                            </a:rPr>
                          </m:ctrlPr>
                        </m:dPr>
                        <m:e>
                          <m:eqArr>
                            <m:eqArrPr>
                              <m:ctrlPr>
                                <a:rPr lang="en-US" sz="4800" b="1" i="1" smtClean="0">
                                  <a:latin typeface="Cambria Math" panose="02040503050406030204" pitchFamily="18" charset="0"/>
                                </a:rPr>
                              </m:ctrlPr>
                            </m:eqArrPr>
                            <m:e>
                              <m:r>
                                <a:rPr lang="en-US" sz="4800" b="1" i="1" smtClean="0">
                                  <a:latin typeface="Cambria Math"/>
                                </a:rPr>
                                <m:t>𝒙</m:t>
                              </m:r>
                              <m:r>
                                <a:rPr lang="en-US" sz="4800" b="1" i="1" smtClean="0">
                                  <a:latin typeface="Cambria Math"/>
                                </a:rPr>
                                <m:t>=</m:t>
                              </m:r>
                              <m:f>
                                <m:fPr>
                                  <m:ctrlPr>
                                    <a:rPr lang="el-GR" sz="4800" b="1" i="1" smtClean="0">
                                      <a:latin typeface="Cambria Math" panose="02040503050406030204" pitchFamily="18" charset="0"/>
                                    </a:rPr>
                                  </m:ctrlPr>
                                </m:fPr>
                                <m:num>
                                  <m:r>
                                    <a:rPr lang="el-GR" sz="4800" b="1" i="1" smtClean="0">
                                      <a:latin typeface="Cambria Math"/>
                                    </a:rPr>
                                    <m:t>𝝅</m:t>
                                  </m:r>
                                </m:num>
                                <m:den>
                                  <m:r>
                                    <a:rPr lang="en-US" sz="4800" b="1" i="1" smtClean="0">
                                      <a:latin typeface="Cambria Math"/>
                                    </a:rPr>
                                    <m:t>𝟏𝟎</m:t>
                                  </m:r>
                                </m:den>
                              </m:f>
                              <m:r>
                                <a:rPr lang="en-US" sz="4800" b="1" i="1" smtClean="0">
                                  <a:latin typeface="Cambria Math"/>
                                  <a:ea typeface="Cambria Math"/>
                                </a:rPr>
                                <m:t>+</m:t>
                              </m:r>
                              <m:r>
                                <a:rPr lang="en-US" sz="4800" b="1" i="1" smtClean="0">
                                  <a:latin typeface="Cambria Math"/>
                                  <a:ea typeface="Cambria Math"/>
                                </a:rPr>
                                <m:t>𝒌</m:t>
                              </m:r>
                              <m:f>
                                <m:fPr>
                                  <m:ctrlPr>
                                    <a:rPr lang="el-GR" sz="4800" b="1" i="1" smtClean="0">
                                      <a:latin typeface="Cambria Math" panose="02040503050406030204" pitchFamily="18" charset="0"/>
                                      <a:ea typeface="Cambria Math"/>
                                    </a:rPr>
                                  </m:ctrlPr>
                                </m:fPr>
                                <m:num>
                                  <m:r>
                                    <a:rPr lang="el-GR" sz="4800" b="1" i="1" smtClean="0">
                                      <a:latin typeface="Cambria Math"/>
                                      <a:ea typeface="Cambria Math"/>
                                    </a:rPr>
                                    <m:t>𝝅</m:t>
                                  </m:r>
                                </m:num>
                                <m:den>
                                  <m:r>
                                    <a:rPr lang="en-US" sz="4800" b="1" i="1" smtClean="0">
                                      <a:latin typeface="Cambria Math"/>
                                      <a:ea typeface="Cambria Math"/>
                                    </a:rPr>
                                    <m:t>𝟓</m:t>
                                  </m:r>
                                </m:den>
                              </m:f>
                            </m:e>
                            <m:e>
                              <m:r>
                                <a:rPr lang="en-US" sz="4800" b="1" i="1">
                                  <a:latin typeface="Cambria Math"/>
                                </a:rPr>
                                <m:t>𝒙</m:t>
                              </m:r>
                              <m:r>
                                <a:rPr lang="en-US" sz="4800" b="1" i="1">
                                  <a:latin typeface="Cambria Math"/>
                                </a:rPr>
                                <m:t>=</m:t>
                              </m:r>
                              <m:f>
                                <m:fPr>
                                  <m:ctrlPr>
                                    <a:rPr lang="el-GR" sz="4800" b="1" i="1">
                                      <a:latin typeface="Cambria Math" panose="02040503050406030204" pitchFamily="18" charset="0"/>
                                    </a:rPr>
                                  </m:ctrlPr>
                                </m:fPr>
                                <m:num>
                                  <m:r>
                                    <a:rPr lang="el-GR" sz="4800" b="1" i="1">
                                      <a:latin typeface="Cambria Math"/>
                                    </a:rPr>
                                    <m:t>𝝅</m:t>
                                  </m:r>
                                </m:num>
                                <m:den>
                                  <m:r>
                                    <a:rPr lang="en-US" sz="4800" b="1" i="1" smtClean="0">
                                      <a:latin typeface="Cambria Math"/>
                                    </a:rPr>
                                    <m:t>𝟒</m:t>
                                  </m:r>
                                </m:den>
                              </m:f>
                              <m:r>
                                <a:rPr lang="en-US" sz="4800" b="1" i="1" smtClean="0">
                                  <a:latin typeface="Cambria Math"/>
                                  <a:ea typeface="Cambria Math"/>
                                </a:rPr>
                                <m:t>−</m:t>
                              </m:r>
                              <m:r>
                                <a:rPr lang="en-US" sz="4800" b="1" i="1">
                                  <a:latin typeface="Cambria Math"/>
                                  <a:ea typeface="Cambria Math"/>
                                </a:rPr>
                                <m:t>𝒌</m:t>
                              </m:r>
                              <m:f>
                                <m:fPr>
                                  <m:ctrlPr>
                                    <a:rPr lang="el-GR" sz="4800" b="1" i="1">
                                      <a:latin typeface="Cambria Math" panose="02040503050406030204" pitchFamily="18" charset="0"/>
                                      <a:ea typeface="Cambria Math"/>
                                    </a:rPr>
                                  </m:ctrlPr>
                                </m:fPr>
                                <m:num>
                                  <m:r>
                                    <a:rPr lang="el-GR" sz="4800" b="1" i="1">
                                      <a:latin typeface="Cambria Math"/>
                                      <a:ea typeface="Cambria Math"/>
                                    </a:rPr>
                                    <m:t>𝝅</m:t>
                                  </m:r>
                                </m:num>
                                <m:den>
                                  <m:r>
                                    <a:rPr lang="en-US" sz="4800" b="1" i="1" smtClean="0">
                                      <a:latin typeface="Cambria Math"/>
                                      <a:ea typeface="Cambria Math"/>
                                    </a:rPr>
                                    <m:t>𝟐</m:t>
                                  </m:r>
                                </m:den>
                              </m:f>
                            </m:e>
                          </m:eqArr>
                        </m:e>
                      </m:d>
                    </m:oMath>
                  </m:oMathPara>
                </a14:m>
                <a:endParaRPr lang="en-US" sz="48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11728153" y="10123449"/>
                <a:ext cx="7413646" cy="2813591"/>
              </a:xfrm>
              <a:prstGeom prst="rect">
                <a:avLst/>
              </a:prstGeom>
              <a:blipFill rotWithShape="1">
                <a:blip r:embed="rId16"/>
                <a:stretch>
                  <a:fillRect/>
                </a:stretch>
              </a:blipFill>
            </p:spPr>
            <p:txBody>
              <a:bodyPr/>
              <a:lstStyle/>
              <a:p>
                <a:r>
                  <a:rPr lang="en-US">
                    <a:noFill/>
                  </a:rPr>
                  <a:t> </a:t>
                </a:r>
              </a:p>
            </p:txBody>
          </p:sp>
        </mc:Fallback>
      </mc:AlternateContent>
      <p:grpSp>
        <p:nvGrpSpPr>
          <p:cNvPr id="40" name="Group 47">
            <a:extLst>
              <a:ext uri="{FF2B5EF4-FFF2-40B4-BE49-F238E27FC236}">
                <a16:creationId xmlns:a16="http://schemas.microsoft.com/office/drawing/2014/main" id="{A91951E0-2211-08D7-5E22-EAFA1718558E}"/>
              </a:ext>
            </a:extLst>
          </p:cNvPr>
          <p:cNvGrpSpPr/>
          <p:nvPr/>
        </p:nvGrpSpPr>
        <p:grpSpPr>
          <a:xfrm>
            <a:off x="7624327" y="1344177"/>
            <a:ext cx="7643051" cy="968318"/>
            <a:chOff x="739068" y="1515168"/>
            <a:chExt cx="6961968" cy="968444"/>
          </a:xfrm>
          <a:solidFill>
            <a:srgbClr val="00B050"/>
          </a:solidFill>
        </p:grpSpPr>
        <p:sp>
          <p:nvSpPr>
            <p:cNvPr id="71" name="Freeform 71">
              <a:extLst>
                <a:ext uri="{FF2B5EF4-FFF2-40B4-BE49-F238E27FC236}">
                  <a16:creationId xmlns:a16="http://schemas.microsoft.com/office/drawing/2014/main" id="{BFC57702-497A-7322-A0D8-423313F0B873}"/>
                </a:ext>
              </a:extLst>
            </p:cNvPr>
            <p:cNvSpPr>
              <a:spLocks/>
            </p:cNvSpPr>
            <p:nvPr/>
          </p:nvSpPr>
          <p:spPr bwMode="auto">
            <a:xfrm flipH="1">
              <a:off x="3250416" y="1964378"/>
              <a:ext cx="4433183" cy="519234"/>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2" name="Group 30">
              <a:extLst>
                <a:ext uri="{FF2B5EF4-FFF2-40B4-BE49-F238E27FC236}">
                  <a16:creationId xmlns:a16="http://schemas.microsoft.com/office/drawing/2014/main" id="{DB5D54E3-CCFD-17A3-21FB-AEF4B9478D8C}"/>
                </a:ext>
              </a:extLst>
            </p:cNvPr>
            <p:cNvGrpSpPr/>
            <p:nvPr/>
          </p:nvGrpSpPr>
          <p:grpSpPr>
            <a:xfrm>
              <a:off x="739068" y="1515168"/>
              <a:ext cx="6961968" cy="960327"/>
              <a:chOff x="739068" y="1515168"/>
              <a:chExt cx="6961968" cy="960327"/>
            </a:xfrm>
            <a:grpFill/>
          </p:grpSpPr>
          <p:sp>
            <p:nvSpPr>
              <p:cNvPr id="73"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4"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6"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7"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9"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0"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2"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3"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4"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5" name="TextBox 43">
                <a:extLst>
                  <a:ext uri="{FF2B5EF4-FFF2-40B4-BE49-F238E27FC236}">
                    <a16:creationId xmlns:a16="http://schemas.microsoft.com/office/drawing/2014/main" id="{0C1BE070-82A6-5DBB-D815-FE1B069FF99F}"/>
                  </a:ext>
                </a:extLst>
              </p:cNvPr>
              <p:cNvSpPr txBox="1"/>
              <p:nvPr/>
            </p:nvSpPr>
            <p:spPr>
              <a:xfrm>
                <a:off x="2132733" y="1579607"/>
                <a:ext cx="4603160" cy="76954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SGK</a:t>
                </a:r>
                <a:endPar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329811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 grpId="0"/>
      <p:bldP spid="4" grpId="0" animBg="1"/>
      <p:bldP spid="52" grpId="0"/>
      <p:bldP spid="53" grpId="0"/>
      <p:bldP spid="56" grpId="0"/>
      <p:bldP spid="57" grpId="0"/>
      <p:bldP spid="58" grpId="0"/>
      <p:bldP spid="59" grpId="0"/>
      <p:bldP spid="60" grpId="0"/>
      <p:bldP spid="63" grpId="0"/>
      <p:bldP spid="48"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01439" y="1684902"/>
            <a:ext cx="23920162" cy="7230498"/>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7" name="Group 36"/>
          <p:cNvGrpSpPr/>
          <p:nvPr/>
        </p:nvGrpSpPr>
        <p:grpSpPr>
          <a:xfrm>
            <a:off x="106957" y="1222494"/>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1.22</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6" name="Rectangle 5"/>
              <p:cNvSpPr/>
              <p:nvPr/>
            </p:nvSpPr>
            <p:spPr>
              <a:xfrm>
                <a:off x="432699" y="2107993"/>
                <a:ext cx="23657642" cy="6560194"/>
              </a:xfrm>
              <a:prstGeom prst="rect">
                <a:avLst/>
              </a:prstGeom>
            </p:spPr>
            <p:txBody>
              <a:bodyPr wrap="square">
                <a:spAutoFit/>
              </a:bodyPr>
              <a:lstStyle/>
              <a:p>
                <a:pPr lvl="0" algn="just"/>
                <a:r>
                  <a:rPr lang="vi-VN" sz="4400" b="1" dirty="0">
                    <a:latin typeface="Tahoma" panose="020B0604030504040204" pitchFamily="34" charset="0"/>
                    <a:ea typeface="Tahoma" panose="020B0604030504040204" pitchFamily="34" charset="0"/>
                    <a:cs typeface="Tahoma" panose="020B0604030504040204" pitchFamily="34" charset="0"/>
                  </a:rPr>
                  <a:t>Một quả đạn pháo được bắn ra khỏi nòng pháo với vận tốc ban đầu </a:t>
                </a:r>
                <a14:m>
                  <m:oMath xmlns:m="http://schemas.openxmlformats.org/officeDocument/2006/math">
                    <m:sSub>
                      <m:sSubPr>
                        <m:ctrlPr>
                          <a:rPr lang="vi-VN" sz="4400" b="1" i="1" smtClean="0">
                            <a:latin typeface="Cambria Math" panose="02040503050406030204" pitchFamily="18" charset="0"/>
                            <a:ea typeface="Tahoma" panose="020B0604030504040204" pitchFamily="34" charset="0"/>
                            <a:cs typeface="Tahoma" panose="020B0604030504040204" pitchFamily="34" charset="0"/>
                          </a:rPr>
                        </m:ctrlPr>
                      </m:sSubPr>
                      <m:e>
                        <m:r>
                          <a:rPr lang="en-US" sz="4400" b="1" i="1" smtClean="0">
                            <a:latin typeface="Cambria Math"/>
                            <a:ea typeface="Tahoma" panose="020B0604030504040204" pitchFamily="34" charset="0"/>
                            <a:cs typeface="Tahoma" panose="020B0604030504040204" pitchFamily="34" charset="0"/>
                          </a:rPr>
                          <m:t>𝒗</m:t>
                        </m:r>
                      </m:e>
                      <m:sub>
                        <m:r>
                          <a:rPr lang="en-US" sz="4400" b="1" i="1" smtClean="0">
                            <a:latin typeface="Cambria Math"/>
                            <a:ea typeface="Tahoma" panose="020B0604030504040204" pitchFamily="34" charset="0"/>
                            <a:cs typeface="Tahoma" panose="020B0604030504040204" pitchFamily="34" charset="0"/>
                          </a:rPr>
                          <m:t>𝟎</m:t>
                        </m:r>
                      </m:sub>
                    </m:sSub>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𝟓𝟎𝟎</m:t>
                    </m:r>
                    <m:r>
                      <a:rPr lang="en-US" sz="4400" b="1" i="1" smtClean="0">
                        <a:latin typeface="Cambria Math"/>
                        <a:ea typeface="Tahoma" panose="020B0604030504040204" pitchFamily="34" charset="0"/>
                        <a:cs typeface="Tahoma" panose="020B0604030504040204" pitchFamily="34" charset="0"/>
                      </a:rPr>
                      <m:t> </m:t>
                    </m:r>
                    <m:r>
                      <a:rPr lang="vi-VN" sz="4400" b="1" i="1" dirty="0" smtClean="0">
                        <a:latin typeface="Cambria Math"/>
                        <a:ea typeface="Tahoma" panose="020B0604030504040204" pitchFamily="34" charset="0"/>
                        <a:cs typeface="Tahoma" panose="020B0604030504040204" pitchFamily="34" charset="0"/>
                      </a:rPr>
                      <m:t>𝒎</m:t>
                    </m:r>
                    <m:r>
                      <a:rPr lang="vi-VN" sz="4400" b="1" i="1" dirty="0" smtClean="0">
                        <a:latin typeface="Cambria Math"/>
                        <a:ea typeface="Tahoma" panose="020B0604030504040204" pitchFamily="34" charset="0"/>
                        <a:cs typeface="Tahoma" panose="020B0604030504040204" pitchFamily="34" charset="0"/>
                      </a:rPr>
                      <m:t>/</m:t>
                    </m:r>
                    <m:r>
                      <a:rPr lang="vi-VN" sz="4400" b="1" i="1" dirty="0" smtClean="0">
                        <a:latin typeface="Cambria Math"/>
                        <a:ea typeface="Tahoma" panose="020B0604030504040204" pitchFamily="34" charset="0"/>
                        <a:cs typeface="Tahoma" panose="020B0604030504040204" pitchFamily="34" charset="0"/>
                      </a:rPr>
                      <m:t>𝒔</m:t>
                    </m:r>
                    <m:r>
                      <a:rPr lang="vi-VN" sz="4400" b="1" i="1" dirty="0" smtClean="0">
                        <a:latin typeface="Cambria Math"/>
                        <a:ea typeface="Tahoma" panose="020B0604030504040204" pitchFamily="34" charset="0"/>
                        <a:cs typeface="Tahoma" panose="020B0604030504040204" pitchFamily="34" charset="0"/>
                      </a:rPr>
                      <m:t> </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hợp với phương ngang một góc </a:t>
                </a:r>
                <a14:m>
                  <m:oMath xmlns:m="http://schemas.openxmlformats.org/officeDocument/2006/math">
                    <m:r>
                      <a:rPr lang="vi-VN" sz="4400" b="1" i="1" smtClean="0">
                        <a:latin typeface="Cambria Math"/>
                        <a:ea typeface="Cambria Math"/>
                        <a:cs typeface="Tahoma" panose="020B0604030504040204" pitchFamily="34" charset="0"/>
                      </a:rPr>
                      <m:t>𝜶</m:t>
                    </m:r>
                  </m:oMath>
                </a14:m>
                <a:r>
                  <a:rPr lang="vi-VN" sz="4400" b="1" dirty="0">
                    <a:latin typeface="Tahoma" panose="020B0604030504040204" pitchFamily="34" charset="0"/>
                    <a:ea typeface="Tahoma" panose="020B0604030504040204" pitchFamily="34" charset="0"/>
                    <a:cs typeface="Tahoma" panose="020B0604030504040204" pitchFamily="34" charset="0"/>
                  </a:rPr>
                  <a:t> . Trong Vật lí, ta biết rằng, nếu  bỏ qua sức cản của không khí và coi quả đạn pháo được bắn ra từ mặt đất thì quỹ đạo của quả đạn tuân theo phương trình </a:t>
                </a:r>
                <a14:m>
                  <m:oMath xmlns:m="http://schemas.openxmlformats.org/officeDocument/2006/math">
                    <m:r>
                      <a:rPr lang="en-US" sz="4400" b="1" i="1" smtClean="0">
                        <a:latin typeface="Cambria Math"/>
                        <a:ea typeface="Tahoma" panose="020B0604030504040204" pitchFamily="34" charset="0"/>
                        <a:cs typeface="Tahoma" panose="020B0604030504040204" pitchFamily="34" charset="0"/>
                      </a:rPr>
                      <m:t>𝒚</m:t>
                    </m:r>
                    <m:r>
                      <a:rPr lang="en-US" sz="4400" b="1" i="1" smtClean="0">
                        <a:latin typeface="Cambria Math"/>
                        <a:ea typeface="Tahoma" panose="020B0604030504040204" pitchFamily="34" charset="0"/>
                        <a:cs typeface="Tahoma" panose="020B0604030504040204" pitchFamily="34" charset="0"/>
                      </a:rPr>
                      <m:t>=</m:t>
                    </m:r>
                    <m:f>
                      <m:fPr>
                        <m:ctrlPr>
                          <a:rPr lang="en-US" sz="4400" b="1" i="1" smtClean="0">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𝒈</m:t>
                        </m:r>
                      </m:num>
                      <m:den>
                        <m:r>
                          <a:rPr lang="en-US" sz="4400" b="1" i="1" smtClean="0">
                            <a:latin typeface="Cambria Math"/>
                            <a:ea typeface="Tahoma" panose="020B0604030504040204" pitchFamily="34" charset="0"/>
                            <a:cs typeface="Tahoma" panose="020B0604030504040204" pitchFamily="34" charset="0"/>
                          </a:rPr>
                          <m:t>𝟐</m:t>
                        </m:r>
                        <m:r>
                          <a:rPr lang="en-US" sz="4400" b="1" i="1" smtClean="0">
                            <a:latin typeface="Cambria Math"/>
                            <a:ea typeface="Tahoma" panose="020B0604030504040204" pitchFamily="34" charset="0"/>
                            <a:cs typeface="Tahoma" panose="020B0604030504040204" pitchFamily="34" charset="0"/>
                          </a:rPr>
                          <m:t>.</m:t>
                        </m:r>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i="1">
                                <a:latin typeface="Cambria Math"/>
                                <a:ea typeface="Tahoma" panose="020B0604030504040204" pitchFamily="34" charset="0"/>
                                <a:cs typeface="Tahoma" panose="020B0604030504040204" pitchFamily="34" charset="0"/>
                              </a:rPr>
                              <m:t>  </m:t>
                            </m:r>
                            <m:sSubSup>
                              <m:sSubSupPr>
                                <m:ctrlPr>
                                  <a:rPr lang="en-US" sz="4400" b="1" i="1">
                                    <a:latin typeface="Cambria Math" panose="02040503050406030204" pitchFamily="18" charset="0"/>
                                    <a:ea typeface="Tahoma" panose="020B0604030504040204" pitchFamily="34" charset="0"/>
                                    <a:cs typeface="Tahoma" panose="020B0604030504040204" pitchFamily="34" charset="0"/>
                                  </a:rPr>
                                </m:ctrlPr>
                              </m:sSubSup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i="1">
                                        <a:latin typeface="Cambria Math"/>
                                        <a:ea typeface="Tahoma" panose="020B0604030504040204" pitchFamily="34" charset="0"/>
                                        <a:cs typeface="Tahoma" panose="020B0604030504040204" pitchFamily="34" charset="0"/>
                                      </a:rPr>
                                      <m:t>𝒗</m:t>
                                    </m:r>
                                  </m:e>
                                  <m:sub>
                                    <m:r>
                                      <a:rPr lang="en-US" sz="4400" b="1" i="1">
                                        <a:latin typeface="Cambria Math"/>
                                        <a:ea typeface="Tahoma" panose="020B0604030504040204" pitchFamily="34" charset="0"/>
                                        <a:cs typeface="Tahoma" panose="020B0604030504040204" pitchFamily="34" charset="0"/>
                                      </a:rPr>
                                      <m:t>𝟎</m:t>
                                    </m:r>
                                  </m:sub>
                                </m:sSub>
                              </m:e>
                              <m:sub/>
                              <m:sup>
                                <m:r>
                                  <a:rPr lang="en-US" sz="4400" b="1" i="1">
                                    <a:latin typeface="Cambria Math"/>
                                    <a:ea typeface="Tahoma" panose="020B0604030504040204" pitchFamily="34" charset="0"/>
                                    <a:cs typeface="Tahoma" panose="020B0604030504040204" pitchFamily="34" charset="0"/>
                                  </a:rPr>
                                  <m:t>𝟐</m:t>
                                </m:r>
                              </m:sup>
                            </m:sSubSup>
                            <m:r>
                              <a:rPr lang="en-US" sz="4400" b="1" i="1">
                                <a:latin typeface="Cambria Math"/>
                                <a:ea typeface="Tahoma" panose="020B0604030504040204" pitchFamily="34" charset="0"/>
                                <a:cs typeface="Tahoma" panose="020B0604030504040204" pitchFamily="34" charset="0"/>
                              </a:rPr>
                              <m:t>. </m:t>
                            </m:r>
                            <m:r>
                              <a:rPr lang="en-US" sz="4400" b="1">
                                <a:latin typeface="Cambria Math"/>
                                <a:ea typeface="Tahoma" panose="020B0604030504040204" pitchFamily="34" charset="0"/>
                                <a:cs typeface="Tahoma" panose="020B0604030504040204" pitchFamily="34" charset="0"/>
                              </a:rPr>
                              <m:t>𝐜𝐨𝐬</m:t>
                            </m:r>
                          </m:e>
                          <m:sup>
                            <m:r>
                              <a:rPr lang="en-US" sz="4400" b="1" i="1">
                                <a:latin typeface="Cambria Math"/>
                                <a:ea typeface="Tahoma" panose="020B0604030504040204" pitchFamily="34" charset="0"/>
                                <a:cs typeface="Tahoma" panose="020B0604030504040204" pitchFamily="34" charset="0"/>
                              </a:rPr>
                              <m:t>𝟐</m:t>
                            </m:r>
                          </m:sup>
                        </m:sSup>
                        <m:r>
                          <a:rPr lang="en-US" sz="4400" b="1" i="1">
                            <a:latin typeface="Cambria Math"/>
                            <a:ea typeface="Cambria Math"/>
                            <a:cs typeface="Tahoma" panose="020B0604030504040204" pitchFamily="34" charset="0"/>
                          </a:rPr>
                          <m:t>𝜶</m:t>
                        </m:r>
                      </m:den>
                    </m:f>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vi-VN" sz="4400" b="1" i="1" dirty="0" smtClean="0">
                            <a:latin typeface="Cambria Math" panose="02040503050406030204" pitchFamily="18" charset="0"/>
                            <a:ea typeface="Tahoma" panose="020B0604030504040204" pitchFamily="34" charset="0"/>
                            <a:cs typeface="Tahoma" panose="020B0604030504040204" pitchFamily="34" charset="0"/>
                          </a:rPr>
                        </m:ctrlPr>
                      </m:sSupPr>
                      <m:e>
                        <m:r>
                          <a:rPr lang="vi-VN" sz="4400" b="1" i="1" dirty="0" smtClean="0">
                            <a:latin typeface="Cambria Math"/>
                            <a:ea typeface="Tahoma" panose="020B0604030504040204" pitchFamily="34" charset="0"/>
                            <a:cs typeface="Tahoma" panose="020B0604030504040204" pitchFamily="34" charset="0"/>
                          </a:rPr>
                          <m:t>𝒙</m:t>
                        </m:r>
                      </m:e>
                      <m:sup>
                        <m:r>
                          <a:rPr lang="vi-VN" sz="4400" b="1" i="1" dirty="0" smtClean="0">
                            <a:latin typeface="Cambria Math"/>
                            <a:ea typeface="Tahoma" panose="020B0604030504040204" pitchFamily="34" charset="0"/>
                            <a:cs typeface="Tahoma" panose="020B0604030504040204" pitchFamily="34" charset="0"/>
                          </a:rPr>
                          <m:t>𝟐</m:t>
                        </m:r>
                      </m:sup>
                    </m:sSup>
                    <m:r>
                      <a:rPr lang="en-US" sz="4400" b="1" i="1" dirty="0" smtClean="0">
                        <a:latin typeface="Cambria Math"/>
                        <a:ea typeface="Tahoma" panose="020B0604030504040204" pitchFamily="34" charset="0"/>
                        <a:cs typeface="Tahoma" panose="020B0604030504040204" pitchFamily="34" charset="0"/>
                      </a:rPr>
                      <m:t>+</m:t>
                    </m:r>
                    <m:r>
                      <a:rPr lang="en-US" sz="4400" b="1" i="1" dirty="0" smtClean="0">
                        <a:latin typeface="Cambria Math"/>
                        <a:ea typeface="Tahoma" panose="020B0604030504040204" pitchFamily="34" charset="0"/>
                        <a:cs typeface="Tahoma" panose="020B0604030504040204" pitchFamily="34" charset="0"/>
                      </a:rPr>
                      <m:t>𝒙</m:t>
                    </m:r>
                    <m:r>
                      <a:rPr lang="en-US" sz="4400" b="1" i="0" dirty="0" smtClean="0">
                        <a:latin typeface="Cambria Math"/>
                        <a:ea typeface="Tahoma" panose="020B0604030504040204" pitchFamily="34" charset="0"/>
                        <a:cs typeface="Tahoma" panose="020B0604030504040204" pitchFamily="34" charset="0"/>
                      </a:rPr>
                      <m:t>𝐭𝐚𝐧</m:t>
                    </m:r>
                    <m:r>
                      <a:rPr lang="en-US" sz="4400" b="1" i="1" dirty="0" smtClean="0">
                        <a:latin typeface="Cambria Math"/>
                        <a:ea typeface="Cambria Math"/>
                        <a:cs typeface="Tahoma" panose="020B0604030504040204" pitchFamily="34" charset="0"/>
                      </a:rPr>
                      <m:t>𝜶</m:t>
                    </m:r>
                  </m:oMath>
                </a14:m>
                <a:r>
                  <a:rPr lang="vi-VN" sz="4400" b="1" dirty="0">
                    <a:latin typeface="Tahoma" panose="020B0604030504040204" pitchFamily="34" charset="0"/>
                    <a:ea typeface="Tahoma" panose="020B0604030504040204" pitchFamily="34" charset="0"/>
                    <a:cs typeface="Tahoma" panose="020B0604030504040204" pitchFamily="34" charset="0"/>
                  </a:rPr>
                  <a:t>, ở đó  </a:t>
                </a:r>
                <a14:m>
                  <m:oMath xmlns:m="http://schemas.openxmlformats.org/officeDocument/2006/math">
                    <m:r>
                      <a:rPr lang="en-US" sz="4400" b="1" i="1" smtClean="0">
                        <a:latin typeface="Cambria Math"/>
                        <a:ea typeface="Tahoma" panose="020B0604030504040204" pitchFamily="34" charset="0"/>
                        <a:cs typeface="Tahoma" panose="020B0604030504040204" pitchFamily="34" charset="0"/>
                      </a:rPr>
                      <m:t>𝒈</m:t>
                    </m:r>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𝟗</m:t>
                    </m:r>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𝟖</m:t>
                    </m:r>
                    <m:r>
                      <a:rPr lang="en-US" sz="4400" b="1" i="1" smtClean="0">
                        <a:latin typeface="Cambria Math"/>
                        <a:ea typeface="Tahoma" panose="020B0604030504040204" pitchFamily="34" charset="0"/>
                        <a:cs typeface="Tahoma" panose="020B0604030504040204" pitchFamily="34" charset="0"/>
                      </a:rPr>
                      <m:t> </m:t>
                    </m:r>
                    <m:r>
                      <a:rPr lang="en-US" sz="4400" b="1" i="1" smtClean="0">
                        <a:latin typeface="Cambria Math"/>
                        <a:ea typeface="Tahoma" panose="020B0604030504040204" pitchFamily="34" charset="0"/>
                        <a:cs typeface="Tahoma" panose="020B0604030504040204" pitchFamily="34" charset="0"/>
                      </a:rPr>
                      <m:t>𝒎</m:t>
                    </m:r>
                    <m:r>
                      <a:rPr lang="en-US" sz="4400" b="1" i="1" smtClean="0">
                        <a:latin typeface="Cambria Math"/>
                        <a:ea typeface="Tahoma" panose="020B0604030504040204" pitchFamily="34" charset="0"/>
                        <a:cs typeface="Tahoma" panose="020B0604030504040204" pitchFamily="34" charset="0"/>
                      </a:rPr>
                      <m:t>/</m:t>
                    </m:r>
                    <m:sSup>
                      <m:sSupPr>
                        <m:ctrlPr>
                          <a:rPr lang="en-US" sz="4400" b="1" i="1" smtClean="0">
                            <a:latin typeface="Cambria Math" panose="02040503050406030204" pitchFamily="18" charset="0"/>
                            <a:ea typeface="Tahoma" panose="020B0604030504040204" pitchFamily="34" charset="0"/>
                            <a:cs typeface="Tahoma" panose="020B0604030504040204" pitchFamily="34" charset="0"/>
                          </a:rPr>
                        </m:ctrlPr>
                      </m:sSupPr>
                      <m:e>
                        <m:r>
                          <a:rPr lang="en-US" sz="4400" b="1" i="1" smtClean="0">
                            <a:latin typeface="Cambria Math"/>
                            <a:ea typeface="Tahoma" panose="020B0604030504040204" pitchFamily="34" charset="0"/>
                            <a:cs typeface="Tahoma" panose="020B0604030504040204" pitchFamily="34" charset="0"/>
                          </a:rPr>
                          <m:t>𝒔</m:t>
                        </m:r>
                      </m:e>
                      <m:sup>
                        <m:r>
                          <a:rPr lang="en-US" sz="4400" b="1" i="1" smtClean="0">
                            <a:latin typeface="Cambria Math"/>
                            <a:ea typeface="Tahoma" panose="020B0604030504040204" pitchFamily="34" charset="0"/>
                            <a:cs typeface="Tahoma" panose="020B0604030504040204" pitchFamily="34" charset="0"/>
                          </a:rPr>
                          <m:t>𝟐</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là gia tốc trọng trường.</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a) Tính theo góc bắn  </a:t>
                </a:r>
                <a14:m>
                  <m:oMath xmlns:m="http://schemas.openxmlformats.org/officeDocument/2006/math">
                    <m:r>
                      <a:rPr lang="vi-VN" sz="4400" b="1" i="1" smtClean="0">
                        <a:latin typeface="Cambria Math"/>
                        <a:ea typeface="Cambria Math"/>
                        <a:cs typeface="Tahoma" panose="020B0604030504040204" pitchFamily="34" charset="0"/>
                      </a:rPr>
                      <m:t>𝜶</m:t>
                    </m:r>
                    <m:r>
                      <a:rPr lang="en-US" sz="4400" b="1" i="1" smtClean="0">
                        <a:latin typeface="Cambria Math"/>
                        <a:ea typeface="Cambria Math"/>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 tầm xa mà quả đạn đạt tới (tức là khoảng cách từ vị trí bắn đến điểm quả đạn chạm đất).</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b) Tìm góc bắn </a:t>
                </a:r>
                <a14:m>
                  <m:oMath xmlns:m="http://schemas.openxmlformats.org/officeDocument/2006/math">
                    <m:r>
                      <a:rPr lang="vi-VN" sz="4400" b="1" i="1">
                        <a:latin typeface="Cambria Math"/>
                        <a:ea typeface="Cambria Math"/>
                        <a:cs typeface="Tahoma" panose="020B0604030504040204" pitchFamily="34" charset="0"/>
                      </a:rPr>
                      <m:t>𝜶</m:t>
                    </m:r>
                  </m:oMath>
                </a14:m>
                <a:r>
                  <a:rPr lang="vi-VN" sz="4400" b="1" dirty="0">
                    <a:latin typeface="Tahoma" panose="020B0604030504040204" pitchFamily="34" charset="0"/>
                    <a:ea typeface="Tahoma" panose="020B0604030504040204" pitchFamily="34" charset="0"/>
                    <a:cs typeface="Tahoma" panose="020B0604030504040204" pitchFamily="34" charset="0"/>
                  </a:rPr>
                  <a:t> để quả đạn trúng mục tiêu cách vị trí đặt khẩu pháo 22 000m.</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c) Tìm góc bắn </a:t>
                </a:r>
                <a14:m>
                  <m:oMath xmlns:m="http://schemas.openxmlformats.org/officeDocument/2006/math">
                    <m:r>
                      <a:rPr lang="vi-VN" sz="4400" b="1" i="1">
                        <a:latin typeface="Cambria Math"/>
                        <a:ea typeface="Cambria Math"/>
                        <a:cs typeface="Tahoma" panose="020B0604030504040204" pitchFamily="34" charset="0"/>
                      </a:rPr>
                      <m:t>𝜶</m:t>
                    </m:r>
                    <m:r>
                      <a:rPr lang="vi-VN" sz="4400" b="1" i="1">
                        <a:latin typeface="Cambria Math"/>
                        <a:ea typeface="Cambria Math"/>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để quả đạn đạt độ cao lớn nhất.</a:t>
                </a:r>
              </a:p>
            </p:txBody>
          </p:sp>
        </mc:Choice>
        <mc:Fallback xmlns="">
          <p:sp>
            <p:nvSpPr>
              <p:cNvPr id="6" name="Rectangle 5"/>
              <p:cNvSpPr>
                <a:spLocks noRot="1" noChangeAspect="1" noMove="1" noResize="1" noEditPoints="1" noAdjustHandles="1" noChangeArrowheads="1" noChangeShapeType="1" noTextEdit="1"/>
              </p:cNvSpPr>
              <p:nvPr/>
            </p:nvSpPr>
            <p:spPr>
              <a:xfrm>
                <a:off x="432699" y="2107993"/>
                <a:ext cx="23657642" cy="6560194"/>
              </a:xfrm>
              <a:prstGeom prst="rect">
                <a:avLst/>
              </a:prstGeom>
              <a:blipFill rotWithShape="1">
                <a:blip r:embed="rId5"/>
                <a:stretch>
                  <a:fillRect l="-1056" t="-1952" r="-1031" b="-3439"/>
                </a:stretch>
              </a:blipFill>
            </p:spPr>
            <p:txBody>
              <a:bodyPr/>
              <a:lstStyle/>
              <a:p>
                <a:r>
                  <a:rPr lang="en-US">
                    <a:noFill/>
                  </a:rPr>
                  <a:t> </a:t>
                </a:r>
              </a:p>
            </p:txBody>
          </p:sp>
        </mc:Fallback>
      </mc:AlternateContent>
      <p:sp>
        <p:nvSpPr>
          <p:cNvPr id="4" name="Rounded Rectangle 52">
            <a:extLst>
              <a:ext uri="{FF2B5EF4-FFF2-40B4-BE49-F238E27FC236}">
                <a16:creationId xmlns:a16="http://schemas.microsoft.com/office/drawing/2014/main" id="{41AACCF6-7BF0-6CA0-2309-865E33F71119}"/>
              </a:ext>
            </a:extLst>
          </p:cNvPr>
          <p:cNvSpPr/>
          <p:nvPr/>
        </p:nvSpPr>
        <p:spPr>
          <a:xfrm>
            <a:off x="138321" y="9362178"/>
            <a:ext cx="23952019" cy="4050049"/>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5" name="Group 5">
            <a:extLst>
              <a:ext uri="{FF2B5EF4-FFF2-40B4-BE49-F238E27FC236}">
                <a16:creationId xmlns:a16="http://schemas.microsoft.com/office/drawing/2014/main" id="{525B7B4F-0AE7-FE75-35C8-3E7B970B6F4A}"/>
              </a:ext>
            </a:extLst>
          </p:cNvPr>
          <p:cNvGrpSpPr/>
          <p:nvPr/>
        </p:nvGrpSpPr>
        <p:grpSpPr>
          <a:xfrm>
            <a:off x="448457" y="8951860"/>
            <a:ext cx="3600000" cy="900000"/>
            <a:chOff x="410517" y="4609437"/>
            <a:chExt cx="3984115" cy="1079473"/>
          </a:xfrm>
          <a:solidFill>
            <a:srgbClr val="C9E2B8"/>
          </a:solidFill>
        </p:grpSpPr>
        <p:sp>
          <p:nvSpPr>
            <p:cNvPr id="17"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2"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2" name="Rectangle 1"/>
          <p:cNvSpPr/>
          <p:nvPr/>
        </p:nvSpPr>
        <p:spPr>
          <a:xfrm>
            <a:off x="4449645" y="9260608"/>
            <a:ext cx="7790942"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Quả đạn chạm đất thì</a:t>
            </a:r>
          </a:p>
        </p:txBody>
      </p:sp>
      <mc:AlternateContent xmlns:mc="http://schemas.openxmlformats.org/markup-compatibility/2006" xmlns:a14="http://schemas.microsoft.com/office/drawing/2010/main">
        <mc:Choice Requires="a14">
          <p:sp>
            <p:nvSpPr>
              <p:cNvPr id="3" name="Rectangle 2"/>
              <p:cNvSpPr/>
              <p:nvPr/>
            </p:nvSpPr>
            <p:spPr>
              <a:xfrm>
                <a:off x="11549761" y="9269343"/>
                <a:ext cx="1895647" cy="83099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800" b="1" i="1" dirty="0" smtClean="0">
                          <a:latin typeface="Cambria Math"/>
                        </a:rPr>
                        <m:t>𝒚</m:t>
                      </m:r>
                      <m:r>
                        <a:rPr lang="en-US" sz="4800" b="1" i="1" dirty="0" smtClean="0">
                          <a:latin typeface="Cambria Math"/>
                        </a:rPr>
                        <m:t>=</m:t>
                      </m:r>
                      <m:r>
                        <a:rPr lang="en-US" sz="4800" b="1" i="1" dirty="0" smtClean="0">
                          <a:latin typeface="Cambria Math"/>
                        </a:rPr>
                        <m:t>𝟎</m:t>
                      </m:r>
                    </m:oMath>
                  </m:oMathPara>
                </a14:m>
                <a:endParaRPr lang="vi-VN" sz="4800" b="1" dirty="0"/>
              </a:p>
            </p:txBody>
          </p:sp>
        </mc:Choice>
        <mc:Fallback xmlns="">
          <p:sp>
            <p:nvSpPr>
              <p:cNvPr id="3" name="Rectangle 2"/>
              <p:cNvSpPr>
                <a:spLocks noRot="1" noChangeAspect="1" noMove="1" noResize="1" noEditPoints="1" noAdjustHandles="1" noChangeArrowheads="1" noChangeShapeType="1" noTextEdit="1"/>
              </p:cNvSpPr>
              <p:nvPr/>
            </p:nvSpPr>
            <p:spPr>
              <a:xfrm>
                <a:off x="11549761" y="9269343"/>
                <a:ext cx="1895647"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8290" y="12627397"/>
                <a:ext cx="21362458" cy="769441"/>
              </a:xfrm>
              <a:prstGeom prst="rect">
                <a:avLst/>
              </a:prstGeom>
            </p:spPr>
            <p:txBody>
              <a:bodyPr wrap="square">
                <a:spAutoFit/>
              </a:bodyPr>
              <a:lstStyle/>
              <a:p>
                <a:pPr lvl="0"/>
                <a:r>
                  <a:rPr lang="vi-VN" sz="4400" b="1" dirty="0">
                    <a:latin typeface="Tahoma" panose="020B0604030504040204" pitchFamily="34" charset="0"/>
                    <a:ea typeface="Tahoma" panose="020B0604030504040204" pitchFamily="34" charset="0"/>
                    <a:cs typeface="Tahoma" panose="020B0604030504040204" pitchFamily="34" charset="0"/>
                  </a:rPr>
                  <a:t>Q</a:t>
                </a:r>
                <a:r>
                  <a:rPr lang="en-US" sz="4400" b="1" dirty="0">
                    <a:latin typeface="Tahoma" panose="020B0604030504040204" pitchFamily="34" charset="0"/>
                    <a:ea typeface="Tahoma" panose="020B0604030504040204" pitchFamily="34" charset="0"/>
                    <a:cs typeface="Tahoma" panose="020B0604030504040204" pitchFamily="34" charset="0"/>
                  </a:rPr>
                  <a:t>ủ</a:t>
                </a:r>
                <a:r>
                  <a:rPr lang="vi-VN" sz="4400" b="1" dirty="0">
                    <a:latin typeface="Tahoma" panose="020B0604030504040204" pitchFamily="34" charset="0"/>
                    <a:ea typeface="Tahoma" panose="020B0604030504040204" pitchFamily="34" charset="0"/>
                    <a:cs typeface="Tahoma" panose="020B0604030504040204" pitchFamily="34" charset="0"/>
                  </a:rPr>
                  <a:t>a đạn chạm đất cách vị trí bắn một khoảng gần bằng  </a:t>
                </a:r>
                <a14:m>
                  <m:oMath xmlns:m="http://schemas.openxmlformats.org/officeDocument/2006/math">
                    <m:r>
                      <a:rPr lang="en-US" sz="4400" b="1" i="1" smtClean="0">
                        <a:latin typeface="Cambria Math"/>
                      </a:rPr>
                      <m:t>𝟐𝟓𝟓𝟏𝟎</m:t>
                    </m:r>
                    <m:r>
                      <a:rPr lang="en-US" sz="4400" b="1" i="1" smtClean="0">
                        <a:latin typeface="Cambria Math"/>
                      </a:rPr>
                      <m:t>.</m:t>
                    </m:r>
                    <m:r>
                      <a:rPr lang="en-US" sz="4400" b="1" i="1" smtClean="0">
                        <a:latin typeface="Cambria Math"/>
                      </a:rPr>
                      <m:t>𝒔𝒊𝒏</m:t>
                    </m:r>
                    <m:r>
                      <a:rPr lang="en-US" sz="4400" b="1" i="1" smtClean="0">
                        <a:latin typeface="Cambria Math"/>
                      </a:rPr>
                      <m:t>𝟐</m:t>
                    </m:r>
                    <m:r>
                      <a:rPr lang="en-US" sz="4400" b="1" i="1" smtClean="0">
                        <a:latin typeface="Cambria Math"/>
                        <a:ea typeface="Cambria Math"/>
                      </a:rPr>
                      <m:t>𝜶</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latin typeface="Cambria Math"/>
                        <a:ea typeface="Tahoma" panose="020B0604030504040204" pitchFamily="34" charset="0"/>
                        <a:cs typeface="Tahoma" panose="020B0604030504040204" pitchFamily="34" charset="0"/>
                      </a:rPr>
                      <m:t>(</m:t>
                    </m:r>
                    <m:r>
                      <a:rPr lang="en-US" sz="4400" b="1" i="1" dirty="0" smtClean="0">
                        <a:latin typeface="Cambria Math"/>
                        <a:ea typeface="Tahoma" panose="020B0604030504040204" pitchFamily="34" charset="0"/>
                        <a:cs typeface="Tahoma" panose="020B0604030504040204" pitchFamily="34" charset="0"/>
                      </a:rPr>
                      <m:t>𝒎</m:t>
                    </m:r>
                    <m:r>
                      <a:rPr lang="en-US" sz="4400" b="1" i="1" dirty="0" smtClean="0">
                        <a:latin typeface="Cambria Math"/>
                        <a:ea typeface="Tahoma" panose="020B0604030504040204" pitchFamily="34" charset="0"/>
                        <a:cs typeface="Tahoma" panose="020B0604030504040204" pitchFamily="34" charset="0"/>
                      </a:rPr>
                      <m:t>)</m:t>
                    </m:r>
                  </m:oMath>
                </a14:m>
                <a:r>
                  <a:rPr lang="vi-VN"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458290" y="12627397"/>
                <a:ext cx="21362458" cy="769441"/>
              </a:xfrm>
              <a:prstGeom prst="rect">
                <a:avLst/>
              </a:prstGeom>
              <a:blipFill rotWithShape="1">
                <a:blip r:embed="rId8"/>
                <a:stretch>
                  <a:fillRect l="-1141"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21811" y="10086428"/>
                <a:ext cx="7403691" cy="2244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b="1" i="1" smtClean="0">
                              <a:latin typeface="Cambria Math" panose="02040503050406030204" pitchFamily="18" charset="0"/>
                            </a:rPr>
                          </m:ctrlPr>
                        </m:groupChrPr>
                        <m:e/>
                      </m:groupChr>
                      <m:d>
                        <m:dPr>
                          <m:begChr m:val="["/>
                          <m:endChr m:val=""/>
                          <m:ctrlPr>
                            <a:rPr lang="en-US" sz="4400" b="1" i="1" smtClean="0">
                              <a:latin typeface="Cambria Math" panose="02040503050406030204" pitchFamily="18" charset="0"/>
                            </a:rPr>
                          </m:ctrlPr>
                        </m:dPr>
                        <m:e>
                          <m:eqArr>
                            <m:eqArrPr>
                              <m:ctrlPr>
                                <a:rPr lang="en-US" sz="4400" b="1" i="1" smtClean="0">
                                  <a:latin typeface="Cambria Math" panose="02040503050406030204" pitchFamily="18" charset="0"/>
                                </a:rPr>
                              </m:ctrlPr>
                            </m:eqArrPr>
                            <m:e>
                              <m:r>
                                <a:rPr lang="en-US" sz="4400" b="1" i="1" smtClean="0">
                                  <a:latin typeface="Cambria Math"/>
                                </a:rPr>
                                <m:t>𝒙</m:t>
                              </m:r>
                              <m:r>
                                <a:rPr lang="en-US" sz="4400" b="1" i="1" smtClean="0">
                                  <a:latin typeface="Cambria Math"/>
                                </a:rPr>
                                <m:t>=</m:t>
                              </m:r>
                              <m:r>
                                <a:rPr lang="en-US" sz="4400" b="1" i="1" smtClean="0">
                                  <a:latin typeface="Cambria Math"/>
                                </a:rPr>
                                <m:t>𝟎</m:t>
                              </m:r>
                            </m:e>
                            <m:e>
                              <m:r>
                                <a:rPr lang="en-US" sz="4400" b="1" i="1" smtClean="0">
                                  <a:latin typeface="Cambria Math"/>
                                </a:rPr>
                                <m:t>𝒙</m:t>
                              </m:r>
                              <m:r>
                                <a:rPr lang="en-US" sz="4400" b="1" i="1" smtClean="0">
                                  <a:latin typeface="Cambria Math"/>
                                </a:rPr>
                                <m:t>=</m:t>
                              </m:r>
                              <m:r>
                                <a:rPr lang="en-US" sz="4400" b="1" i="0" smtClean="0">
                                  <a:latin typeface="Cambria Math"/>
                                </a:rPr>
                                <m:t>𝐭𝐚𝐧</m:t>
                              </m:r>
                              <m:r>
                                <a:rPr lang="en-US" sz="4400" b="1" i="1" smtClean="0">
                                  <a:latin typeface="Cambria Math"/>
                                  <a:ea typeface="Cambria Math"/>
                                </a:rPr>
                                <m:t>𝜶</m:t>
                              </m:r>
                              <m:r>
                                <a:rPr lang="en-US" sz="4400" b="1" i="1" smtClean="0">
                                  <a:latin typeface="Cambria Math"/>
                                  <a:ea typeface="Cambria Math"/>
                                </a:rPr>
                                <m:t>.</m:t>
                              </m:r>
                              <m:f>
                                <m:fPr>
                                  <m:ctrlPr>
                                    <a:rPr lang="en-US" sz="4400" b="1" i="1" smtClean="0">
                                      <a:latin typeface="Cambria Math" panose="02040503050406030204" pitchFamily="18" charset="0"/>
                                      <a:ea typeface="Cambria Math"/>
                                    </a:rPr>
                                  </m:ctrlPr>
                                </m:fPr>
                                <m:num>
                                  <m:r>
                                    <a:rPr lang="en-US" sz="4400" b="1" i="1">
                                      <a:latin typeface="Cambria Math"/>
                                      <a:ea typeface="Tahoma" panose="020B0604030504040204" pitchFamily="34" charset="0"/>
                                      <a:cs typeface="Tahoma" panose="020B0604030504040204" pitchFamily="34" charset="0"/>
                                    </a:rPr>
                                    <m:t>𝟐</m:t>
                                  </m:r>
                                  <m:r>
                                    <a:rPr lang="en-US" sz="4400" b="1" i="1">
                                      <a:latin typeface="Cambria Math"/>
                                      <a:ea typeface="Tahoma" panose="020B0604030504040204" pitchFamily="34" charset="0"/>
                                      <a:cs typeface="Tahoma" panose="020B0604030504040204" pitchFamily="34" charset="0"/>
                                    </a:rPr>
                                    <m:t>.</m:t>
                                  </m:r>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i="1">
                                          <a:latin typeface="Cambria Math"/>
                                          <a:ea typeface="Tahoma" panose="020B0604030504040204" pitchFamily="34" charset="0"/>
                                          <a:cs typeface="Tahoma" panose="020B0604030504040204" pitchFamily="34" charset="0"/>
                                        </a:rPr>
                                        <m:t>  </m:t>
                                      </m:r>
                                      <m:sSubSup>
                                        <m:sSubSupPr>
                                          <m:ctrlPr>
                                            <a:rPr lang="en-US" sz="4400" b="1" i="1">
                                              <a:latin typeface="Cambria Math" panose="02040503050406030204" pitchFamily="18" charset="0"/>
                                              <a:ea typeface="Tahoma" panose="020B0604030504040204" pitchFamily="34" charset="0"/>
                                              <a:cs typeface="Tahoma" panose="020B0604030504040204" pitchFamily="34" charset="0"/>
                                            </a:rPr>
                                          </m:ctrlPr>
                                        </m:sSubSup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i="1">
                                                  <a:latin typeface="Cambria Math"/>
                                                  <a:ea typeface="Tahoma" panose="020B0604030504040204" pitchFamily="34" charset="0"/>
                                                  <a:cs typeface="Tahoma" panose="020B0604030504040204" pitchFamily="34" charset="0"/>
                                                </a:rPr>
                                                <m:t>𝒗</m:t>
                                              </m:r>
                                            </m:e>
                                            <m:sub>
                                              <m:r>
                                                <a:rPr lang="en-US" sz="4400" b="1" i="1">
                                                  <a:latin typeface="Cambria Math"/>
                                                  <a:ea typeface="Tahoma" panose="020B0604030504040204" pitchFamily="34" charset="0"/>
                                                  <a:cs typeface="Tahoma" panose="020B0604030504040204" pitchFamily="34" charset="0"/>
                                                </a:rPr>
                                                <m:t>𝟎</m:t>
                                              </m:r>
                                            </m:sub>
                                          </m:sSub>
                                        </m:e>
                                        <m:sub/>
                                        <m:sup>
                                          <m:r>
                                            <a:rPr lang="en-US" sz="4400" b="1" i="1">
                                              <a:latin typeface="Cambria Math"/>
                                              <a:ea typeface="Tahoma" panose="020B0604030504040204" pitchFamily="34" charset="0"/>
                                              <a:cs typeface="Tahoma" panose="020B0604030504040204" pitchFamily="34" charset="0"/>
                                            </a:rPr>
                                            <m:t>𝟐</m:t>
                                          </m:r>
                                        </m:sup>
                                      </m:sSubSup>
                                      <m:r>
                                        <a:rPr lang="en-US" sz="4400" b="1" i="1">
                                          <a:latin typeface="Cambria Math"/>
                                          <a:ea typeface="Tahoma" panose="020B0604030504040204" pitchFamily="34" charset="0"/>
                                          <a:cs typeface="Tahoma" panose="020B0604030504040204" pitchFamily="34" charset="0"/>
                                        </a:rPr>
                                        <m:t>. </m:t>
                                      </m:r>
                                      <m:r>
                                        <a:rPr lang="en-US" sz="4400" b="1">
                                          <a:latin typeface="Cambria Math"/>
                                          <a:ea typeface="Tahoma" panose="020B0604030504040204" pitchFamily="34" charset="0"/>
                                          <a:cs typeface="Tahoma" panose="020B0604030504040204" pitchFamily="34" charset="0"/>
                                        </a:rPr>
                                        <m:t>𝐜𝐨𝐬</m:t>
                                      </m:r>
                                    </m:e>
                                    <m:sup>
                                      <m:r>
                                        <a:rPr lang="en-US" sz="4400" b="1" i="1">
                                          <a:latin typeface="Cambria Math"/>
                                          <a:ea typeface="Tahoma" panose="020B0604030504040204" pitchFamily="34" charset="0"/>
                                          <a:cs typeface="Tahoma" panose="020B0604030504040204" pitchFamily="34" charset="0"/>
                                        </a:rPr>
                                        <m:t>𝟐</m:t>
                                      </m:r>
                                    </m:sup>
                                  </m:sSup>
                                  <m:r>
                                    <a:rPr lang="en-US" sz="4400" b="1" i="1">
                                      <a:latin typeface="Cambria Math"/>
                                      <a:ea typeface="Cambria Math"/>
                                      <a:cs typeface="Tahoma" panose="020B0604030504040204" pitchFamily="34" charset="0"/>
                                    </a:rPr>
                                    <m:t>𝜶</m:t>
                                  </m:r>
                                </m:num>
                                <m:den>
                                  <m:r>
                                    <a:rPr lang="en-US" sz="4400" b="1" i="1" smtClean="0">
                                      <a:latin typeface="Cambria Math"/>
                                      <a:ea typeface="Cambria Math"/>
                                    </a:rPr>
                                    <m:t>𝒈</m:t>
                                  </m:r>
                                </m:den>
                              </m:f>
                            </m:e>
                          </m:eqArr>
                        </m:e>
                      </m:d>
                    </m:oMath>
                  </m:oMathPara>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721811" y="10086428"/>
                <a:ext cx="7403691" cy="2244397"/>
              </a:xfrm>
              <a:prstGeom prst="rect">
                <a:avLst/>
              </a:prstGeom>
              <a:blipFill>
                <a:blip r:embed="rId9"/>
                <a:stretch>
                  <a:fillRect b="-12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0052023" y="10086428"/>
                <a:ext cx="7403691" cy="2244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b="1" i="1" smtClean="0">
                              <a:latin typeface="Cambria Math" panose="02040503050406030204" pitchFamily="18" charset="0"/>
                            </a:rPr>
                          </m:ctrlPr>
                        </m:groupChrPr>
                        <m:e/>
                      </m:groupChr>
                      <m:d>
                        <m:dPr>
                          <m:begChr m:val="["/>
                          <m:endChr m:val=""/>
                          <m:ctrlPr>
                            <a:rPr lang="en-US" sz="4400" b="1" i="1" smtClean="0">
                              <a:latin typeface="Cambria Math" panose="02040503050406030204" pitchFamily="18" charset="0"/>
                            </a:rPr>
                          </m:ctrlPr>
                        </m:dPr>
                        <m:e>
                          <m:eqArr>
                            <m:eqArrPr>
                              <m:ctrlPr>
                                <a:rPr lang="en-US" sz="4400" b="1" i="1" smtClean="0">
                                  <a:latin typeface="Cambria Math" panose="02040503050406030204" pitchFamily="18" charset="0"/>
                                </a:rPr>
                              </m:ctrlPr>
                            </m:eqArrPr>
                            <m:e>
                              <m:r>
                                <a:rPr lang="en-US" sz="4400" b="1" i="1" smtClean="0">
                                  <a:latin typeface="Cambria Math"/>
                                </a:rPr>
                                <m:t>𝒙</m:t>
                              </m:r>
                              <m:r>
                                <a:rPr lang="en-US" sz="4400" b="1" i="1" smtClean="0">
                                  <a:latin typeface="Cambria Math"/>
                                </a:rPr>
                                <m:t>=</m:t>
                              </m:r>
                              <m:r>
                                <a:rPr lang="en-US" sz="4400" b="1" i="1" smtClean="0">
                                  <a:latin typeface="Cambria Math"/>
                                </a:rPr>
                                <m:t>𝟎</m:t>
                              </m:r>
                            </m:e>
                            <m:e>
                              <m:r>
                                <a:rPr lang="en-US" sz="4400" b="1" i="1" smtClean="0">
                                  <a:latin typeface="Cambria Math"/>
                                </a:rPr>
                                <m:t>𝒙</m:t>
                              </m:r>
                              <m:r>
                                <a:rPr lang="en-US" sz="4400" b="1" i="1" smtClean="0">
                                  <a:latin typeface="Cambria Math"/>
                                </a:rPr>
                                <m:t>=</m:t>
                              </m:r>
                              <m:r>
                                <a:rPr lang="en-US" sz="4400" b="1" i="0" smtClean="0">
                                  <a:latin typeface="Cambria Math"/>
                                </a:rPr>
                                <m:t>𝐭𝐚𝐧</m:t>
                              </m:r>
                              <m:r>
                                <a:rPr lang="en-US" sz="4400" b="1" i="1" smtClean="0">
                                  <a:latin typeface="Cambria Math"/>
                                  <a:ea typeface="Cambria Math"/>
                                </a:rPr>
                                <m:t>𝜶</m:t>
                              </m:r>
                              <m:r>
                                <a:rPr lang="en-US" sz="4400" b="1" i="1" smtClean="0">
                                  <a:latin typeface="Cambria Math"/>
                                  <a:ea typeface="Cambria Math"/>
                                </a:rPr>
                                <m:t>.</m:t>
                              </m:r>
                              <m:f>
                                <m:fPr>
                                  <m:ctrlPr>
                                    <a:rPr lang="en-US" sz="4400" b="1" i="1" smtClean="0">
                                      <a:latin typeface="Cambria Math" panose="02040503050406030204" pitchFamily="18" charset="0"/>
                                      <a:ea typeface="Cambria Math"/>
                                    </a:rPr>
                                  </m:ctrlPr>
                                </m:fPr>
                                <m:num>
                                  <m:r>
                                    <a:rPr lang="en-US" sz="4400" b="1" i="1">
                                      <a:latin typeface="Cambria Math"/>
                                      <a:ea typeface="Tahoma" panose="020B0604030504040204" pitchFamily="34" charset="0"/>
                                      <a:cs typeface="Tahoma" panose="020B0604030504040204" pitchFamily="34" charset="0"/>
                                    </a:rPr>
                                    <m:t>𝟐</m:t>
                                  </m:r>
                                  <m:r>
                                    <a:rPr lang="en-US" sz="4400" b="1" i="1">
                                      <a:latin typeface="Cambria Math"/>
                                      <a:ea typeface="Tahoma" panose="020B0604030504040204" pitchFamily="34" charset="0"/>
                                      <a:cs typeface="Tahoma" panose="020B0604030504040204" pitchFamily="34" charset="0"/>
                                    </a:rPr>
                                    <m:t>.</m:t>
                                  </m:r>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i="1">
                                          <a:latin typeface="Cambria Math"/>
                                          <a:ea typeface="Tahoma" panose="020B0604030504040204" pitchFamily="34" charset="0"/>
                                          <a:cs typeface="Tahoma" panose="020B0604030504040204" pitchFamily="34" charset="0"/>
                                        </a:rPr>
                                        <m:t>  </m:t>
                                      </m:r>
                                      <m:sSubSup>
                                        <m:sSubSupPr>
                                          <m:ctrlPr>
                                            <a:rPr lang="en-US" sz="4400" b="1" i="1">
                                              <a:latin typeface="Cambria Math" panose="02040503050406030204" pitchFamily="18" charset="0"/>
                                              <a:ea typeface="Tahoma" panose="020B0604030504040204" pitchFamily="34" charset="0"/>
                                              <a:cs typeface="Tahoma" panose="020B0604030504040204" pitchFamily="34" charset="0"/>
                                            </a:rPr>
                                          </m:ctrlPr>
                                        </m:sSubSupPr>
                                        <m:e>
                                          <m:r>
                                            <a:rPr lang="en-US" sz="4400" b="1" i="1" smtClean="0">
                                              <a:latin typeface="Cambria Math"/>
                                              <a:ea typeface="Tahoma" panose="020B0604030504040204" pitchFamily="34" charset="0"/>
                                              <a:cs typeface="Tahoma" panose="020B0604030504040204" pitchFamily="34" charset="0"/>
                                            </a:rPr>
                                            <m:t>𝟓𝟎𝟎</m:t>
                                          </m:r>
                                        </m:e>
                                        <m:sub/>
                                        <m:sup>
                                          <m:r>
                                            <a:rPr lang="en-US" sz="4400" b="1" i="1">
                                              <a:latin typeface="Cambria Math"/>
                                              <a:ea typeface="Tahoma" panose="020B0604030504040204" pitchFamily="34" charset="0"/>
                                              <a:cs typeface="Tahoma" panose="020B0604030504040204" pitchFamily="34" charset="0"/>
                                            </a:rPr>
                                            <m:t>𝟐</m:t>
                                          </m:r>
                                        </m:sup>
                                      </m:sSubSup>
                                      <m:r>
                                        <a:rPr lang="en-US" sz="4400" b="1" i="1">
                                          <a:latin typeface="Cambria Math"/>
                                          <a:ea typeface="Tahoma" panose="020B0604030504040204" pitchFamily="34" charset="0"/>
                                          <a:cs typeface="Tahoma" panose="020B0604030504040204" pitchFamily="34" charset="0"/>
                                        </a:rPr>
                                        <m:t>. </m:t>
                                      </m:r>
                                      <m:r>
                                        <a:rPr lang="en-US" sz="4400" b="1">
                                          <a:latin typeface="Cambria Math"/>
                                          <a:ea typeface="Tahoma" panose="020B0604030504040204" pitchFamily="34" charset="0"/>
                                          <a:cs typeface="Tahoma" panose="020B0604030504040204" pitchFamily="34" charset="0"/>
                                        </a:rPr>
                                        <m:t>𝐜𝐨𝐬</m:t>
                                      </m:r>
                                    </m:e>
                                    <m:sup>
                                      <m:r>
                                        <a:rPr lang="en-US" sz="4400" b="1" i="1">
                                          <a:latin typeface="Cambria Math"/>
                                          <a:ea typeface="Tahoma" panose="020B0604030504040204" pitchFamily="34" charset="0"/>
                                          <a:cs typeface="Tahoma" panose="020B0604030504040204" pitchFamily="34" charset="0"/>
                                        </a:rPr>
                                        <m:t>𝟐</m:t>
                                      </m:r>
                                    </m:sup>
                                  </m:sSup>
                                  <m:r>
                                    <a:rPr lang="en-US" sz="4400" b="1" i="1">
                                      <a:latin typeface="Cambria Math"/>
                                      <a:ea typeface="Cambria Math"/>
                                      <a:cs typeface="Tahoma" panose="020B0604030504040204" pitchFamily="34" charset="0"/>
                                    </a:rPr>
                                    <m:t>𝜶</m:t>
                                  </m:r>
                                </m:num>
                                <m:den>
                                  <m:r>
                                    <a:rPr lang="en-US" sz="4400" b="1" i="1" smtClean="0">
                                      <a:latin typeface="Cambria Math"/>
                                      <a:ea typeface="Cambria Math"/>
                                    </a:rPr>
                                    <m:t>𝟗</m:t>
                                  </m:r>
                                  <m:r>
                                    <a:rPr lang="en-US" sz="4400" b="1" i="1" smtClean="0">
                                      <a:latin typeface="Cambria Math"/>
                                      <a:ea typeface="Cambria Math"/>
                                    </a:rPr>
                                    <m:t>,</m:t>
                                  </m:r>
                                  <m:r>
                                    <a:rPr lang="en-US" sz="4400" b="1" i="1" smtClean="0">
                                      <a:latin typeface="Cambria Math"/>
                                      <a:ea typeface="Cambria Math"/>
                                    </a:rPr>
                                    <m:t>𝟖</m:t>
                                  </m:r>
                                </m:den>
                              </m:f>
                            </m:e>
                          </m:eqArr>
                        </m:e>
                      </m:d>
                    </m:oMath>
                  </m:oMathPara>
                </a14:m>
                <a:endParaRPr lang="en-US" sz="44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10052023" y="10086428"/>
                <a:ext cx="7403691" cy="2244397"/>
              </a:xfrm>
              <a:prstGeom prst="rect">
                <a:avLst/>
              </a:prstGeom>
              <a:blipFill>
                <a:blip r:embed="rId10"/>
                <a:stretch>
                  <a:fillRect r="-247" b="-12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7387470" y="10043192"/>
                <a:ext cx="6298944" cy="2244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b="1" i="1" smtClean="0">
                              <a:latin typeface="Cambria Math" panose="02040503050406030204" pitchFamily="18" charset="0"/>
                            </a:rPr>
                          </m:ctrlPr>
                        </m:groupChrPr>
                        <m:e/>
                      </m:groupChr>
                      <m:d>
                        <m:dPr>
                          <m:begChr m:val="["/>
                          <m:endChr m:val=""/>
                          <m:ctrlPr>
                            <a:rPr lang="en-US" sz="4400" b="1" i="1" smtClean="0">
                              <a:latin typeface="Cambria Math" panose="02040503050406030204" pitchFamily="18" charset="0"/>
                            </a:rPr>
                          </m:ctrlPr>
                        </m:dPr>
                        <m:e>
                          <m:eqArr>
                            <m:eqArrPr>
                              <m:ctrlPr>
                                <a:rPr lang="en-US" sz="4400" b="1" i="1" smtClean="0">
                                  <a:latin typeface="Cambria Math" panose="02040503050406030204" pitchFamily="18" charset="0"/>
                                </a:rPr>
                              </m:ctrlPr>
                            </m:eqArrPr>
                            <m:e>
                              <m:r>
                                <a:rPr lang="en-US" sz="4400" b="1" i="1" smtClean="0">
                                  <a:latin typeface="Cambria Math"/>
                                </a:rPr>
                                <m:t>𝒙</m:t>
                              </m:r>
                              <m:r>
                                <a:rPr lang="en-US" sz="4400" b="1" i="1" smtClean="0">
                                  <a:latin typeface="Cambria Math"/>
                                </a:rPr>
                                <m:t>=</m:t>
                              </m:r>
                              <m:r>
                                <a:rPr lang="en-US" sz="4400" b="1" i="1" smtClean="0">
                                  <a:latin typeface="Cambria Math"/>
                                </a:rPr>
                                <m:t>𝟎</m:t>
                              </m:r>
                            </m:e>
                            <m:e>
                              <m:r>
                                <a:rPr lang="en-US" sz="4400" b="1" i="1" smtClean="0">
                                  <a:latin typeface="Cambria Math"/>
                                </a:rPr>
                                <m:t>𝒙</m:t>
                              </m:r>
                              <m:r>
                                <a:rPr lang="en-US" sz="4400" b="1" i="1" smtClean="0">
                                  <a:latin typeface="Cambria Math"/>
                                </a:rPr>
                                <m:t>=</m:t>
                              </m:r>
                              <m:f>
                                <m:fPr>
                                  <m:ctrlPr>
                                    <a:rPr lang="en-US" sz="4400" b="1" i="1" smtClean="0">
                                      <a:latin typeface="Cambria Math" panose="02040503050406030204" pitchFamily="18" charset="0"/>
                                      <a:ea typeface="Cambria Math"/>
                                    </a:rPr>
                                  </m:ctrlPr>
                                </m:fPr>
                                <m:num>
                                  <m:sSubSup>
                                    <m:sSubSupPr>
                                      <m:ctrlPr>
                                        <a:rPr lang="en-US" sz="4400" b="1" i="1">
                                          <a:latin typeface="Cambria Math" panose="02040503050406030204" pitchFamily="18" charset="0"/>
                                          <a:ea typeface="Tahoma" panose="020B0604030504040204" pitchFamily="34" charset="0"/>
                                          <a:cs typeface="Tahoma" panose="020B0604030504040204" pitchFamily="34" charset="0"/>
                                        </a:rPr>
                                      </m:ctrlPr>
                                    </m:sSubSupPr>
                                    <m:e>
                                      <m:r>
                                        <a:rPr lang="en-US" sz="4400" b="1" i="1">
                                          <a:latin typeface="Cambria Math"/>
                                          <a:ea typeface="Tahoma" panose="020B0604030504040204" pitchFamily="34" charset="0"/>
                                          <a:cs typeface="Tahoma" panose="020B0604030504040204" pitchFamily="34" charset="0"/>
                                        </a:rPr>
                                        <m:t>𝟓𝟎𝟎</m:t>
                                      </m:r>
                                    </m:e>
                                    <m:sub/>
                                    <m:sup>
                                      <m:r>
                                        <a:rPr lang="en-US" sz="4400" b="1" i="1">
                                          <a:latin typeface="Cambria Math"/>
                                          <a:ea typeface="Tahoma" panose="020B0604030504040204" pitchFamily="34" charset="0"/>
                                          <a:cs typeface="Tahoma" panose="020B0604030504040204" pitchFamily="34" charset="0"/>
                                        </a:rPr>
                                        <m:t>𝟐</m:t>
                                      </m:r>
                                    </m:sup>
                                  </m:sSubSup>
                                </m:num>
                                <m:den>
                                  <m:r>
                                    <a:rPr lang="en-US" sz="4400" b="1" i="1" smtClean="0">
                                      <a:latin typeface="Cambria Math"/>
                                      <a:ea typeface="Cambria Math"/>
                                    </a:rPr>
                                    <m:t>𝟗</m:t>
                                  </m:r>
                                  <m:r>
                                    <a:rPr lang="en-US" sz="4400" b="1" i="1" smtClean="0">
                                      <a:latin typeface="Cambria Math"/>
                                      <a:ea typeface="Cambria Math"/>
                                    </a:rPr>
                                    <m:t>,</m:t>
                                  </m:r>
                                  <m:r>
                                    <a:rPr lang="en-US" sz="4400" b="1" i="1" smtClean="0">
                                      <a:latin typeface="Cambria Math"/>
                                      <a:ea typeface="Cambria Math"/>
                                    </a:rPr>
                                    <m:t>𝟖</m:t>
                                  </m:r>
                                </m:den>
                              </m:f>
                              <m:r>
                                <a:rPr lang="en-US" sz="4400" b="1" i="1" smtClean="0">
                                  <a:latin typeface="Cambria Math"/>
                                  <a:ea typeface="Cambria Math"/>
                                </a:rPr>
                                <m:t>.</m:t>
                              </m:r>
                              <m:r>
                                <a:rPr lang="en-US" sz="4400" b="1" i="0" smtClean="0">
                                  <a:latin typeface="Cambria Math"/>
                                  <a:ea typeface="Cambria Math"/>
                                </a:rPr>
                                <m:t>𝐬𝐢𝐧</m:t>
                              </m:r>
                              <m:r>
                                <a:rPr lang="en-US" sz="4400" b="1" i="1" smtClean="0">
                                  <a:latin typeface="Cambria Math"/>
                                  <a:ea typeface="Cambria Math"/>
                                </a:rPr>
                                <m:t>𝟐</m:t>
                              </m:r>
                              <m:r>
                                <a:rPr lang="en-US" sz="4400" b="1" i="1" smtClean="0">
                                  <a:latin typeface="Cambria Math"/>
                                  <a:ea typeface="Cambria Math"/>
                                </a:rPr>
                                <m:t>𝜶</m:t>
                              </m:r>
                            </m:e>
                          </m:eqArr>
                        </m:e>
                      </m:d>
                    </m:oMath>
                  </m:oMathPara>
                </a14:m>
                <a:endParaRPr lang="en-US" sz="44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17387470" y="10043192"/>
                <a:ext cx="6298944" cy="2244397"/>
              </a:xfrm>
              <a:prstGeom prst="rect">
                <a:avLst/>
              </a:prstGeom>
              <a:blipFill>
                <a:blip r:embed="rId11"/>
                <a:stretch>
                  <a:fillRect b="-12772"/>
                </a:stretch>
              </a:blipFill>
            </p:spPr>
            <p:txBody>
              <a:bodyPr/>
              <a:lstStyle/>
              <a:p>
                <a:r>
                  <a:rPr lang="en-US">
                    <a:noFill/>
                  </a:rPr>
                  <a:t> </a:t>
                </a:r>
              </a:p>
            </p:txBody>
          </p:sp>
        </mc:Fallback>
      </mc:AlternateContent>
      <p:grpSp>
        <p:nvGrpSpPr>
          <p:cNvPr id="40" name="Group 47">
            <a:extLst>
              <a:ext uri="{FF2B5EF4-FFF2-40B4-BE49-F238E27FC236}">
                <a16:creationId xmlns:a16="http://schemas.microsoft.com/office/drawing/2014/main" id="{A91951E0-2211-08D7-5E22-EAFA1718558E}"/>
              </a:ext>
            </a:extLst>
          </p:cNvPr>
          <p:cNvGrpSpPr/>
          <p:nvPr/>
        </p:nvGrpSpPr>
        <p:grpSpPr>
          <a:xfrm>
            <a:off x="7728236" y="1011366"/>
            <a:ext cx="7643051" cy="968318"/>
            <a:chOff x="739068" y="1515168"/>
            <a:chExt cx="6961968" cy="968444"/>
          </a:xfrm>
          <a:solidFill>
            <a:srgbClr val="00B050"/>
          </a:solidFill>
        </p:grpSpPr>
        <p:sp>
          <p:nvSpPr>
            <p:cNvPr id="41" name="Freeform 71">
              <a:extLst>
                <a:ext uri="{FF2B5EF4-FFF2-40B4-BE49-F238E27FC236}">
                  <a16:creationId xmlns:a16="http://schemas.microsoft.com/office/drawing/2014/main" id="{BFC57702-497A-7322-A0D8-423313F0B873}"/>
                </a:ext>
              </a:extLst>
            </p:cNvPr>
            <p:cNvSpPr>
              <a:spLocks/>
            </p:cNvSpPr>
            <p:nvPr/>
          </p:nvSpPr>
          <p:spPr bwMode="auto">
            <a:xfrm flipH="1">
              <a:off x="3250416" y="1964378"/>
              <a:ext cx="4433183" cy="519234"/>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43" name="Group 30">
              <a:extLst>
                <a:ext uri="{FF2B5EF4-FFF2-40B4-BE49-F238E27FC236}">
                  <a16:creationId xmlns:a16="http://schemas.microsoft.com/office/drawing/2014/main" id="{DB5D54E3-CCFD-17A3-21FB-AEF4B9478D8C}"/>
                </a:ext>
              </a:extLst>
            </p:cNvPr>
            <p:cNvGrpSpPr/>
            <p:nvPr/>
          </p:nvGrpSpPr>
          <p:grpSpPr>
            <a:xfrm>
              <a:off x="739068" y="1515168"/>
              <a:ext cx="6961968" cy="960327"/>
              <a:chOff x="739068" y="1515168"/>
              <a:chExt cx="6961968" cy="960327"/>
            </a:xfrm>
            <a:grpFill/>
          </p:grpSpPr>
          <p:sp>
            <p:nvSpPr>
              <p:cNvPr id="44"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6"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8"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0"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3"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6"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7"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9"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0"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43">
                <a:extLst>
                  <a:ext uri="{FF2B5EF4-FFF2-40B4-BE49-F238E27FC236}">
                    <a16:creationId xmlns:a16="http://schemas.microsoft.com/office/drawing/2014/main" id="{0C1BE070-82A6-5DBB-D815-FE1B069FF99F}"/>
                  </a:ext>
                </a:extLst>
              </p:cNvPr>
              <p:cNvSpPr txBox="1"/>
              <p:nvPr/>
            </p:nvSpPr>
            <p:spPr>
              <a:xfrm>
                <a:off x="2132733" y="1579607"/>
                <a:ext cx="4603160" cy="76954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SGK</a:t>
                </a:r>
                <a:endPar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296405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 grpId="0"/>
      <p:bldP spid="4" grpId="0" animBg="1"/>
      <p:bldP spid="2" grpId="0"/>
      <p:bldP spid="3" grpId="0"/>
      <p:bldP spid="7" grpId="0"/>
      <p:bldP spid="8" grpId="0"/>
      <p:bldP spid="47"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01439" y="1684902"/>
            <a:ext cx="23920162" cy="7230498"/>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7" name="Group 36"/>
          <p:cNvGrpSpPr/>
          <p:nvPr/>
        </p:nvGrpSpPr>
        <p:grpSpPr>
          <a:xfrm>
            <a:off x="106957" y="1222494"/>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1.22</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6" name="Rectangle 5"/>
              <p:cNvSpPr/>
              <p:nvPr/>
            </p:nvSpPr>
            <p:spPr>
              <a:xfrm>
                <a:off x="432699" y="2107993"/>
                <a:ext cx="23657642" cy="6560194"/>
              </a:xfrm>
              <a:prstGeom prst="rect">
                <a:avLst/>
              </a:prstGeom>
            </p:spPr>
            <p:txBody>
              <a:bodyPr wrap="square">
                <a:spAutoFit/>
              </a:bodyPr>
              <a:lstStyle/>
              <a:p>
                <a:pPr lvl="0" algn="just"/>
                <a:r>
                  <a:rPr lang="vi-VN" sz="4400" b="1" dirty="0">
                    <a:latin typeface="Tahoma" panose="020B0604030504040204" pitchFamily="34" charset="0"/>
                    <a:ea typeface="Tahoma" panose="020B0604030504040204" pitchFamily="34" charset="0"/>
                    <a:cs typeface="Tahoma" panose="020B0604030504040204" pitchFamily="34" charset="0"/>
                  </a:rPr>
                  <a:t>Một quả đạn pháo được bắn ra khỏi nòng pháo với vận tốc ban đầu </a:t>
                </a:r>
                <a14:m>
                  <m:oMath xmlns:m="http://schemas.openxmlformats.org/officeDocument/2006/math">
                    <m:sSub>
                      <m:sSubPr>
                        <m:ctrlPr>
                          <a:rPr lang="vi-VN" sz="4400" b="1" i="1" smtClean="0">
                            <a:latin typeface="Cambria Math" panose="02040503050406030204" pitchFamily="18" charset="0"/>
                            <a:ea typeface="Tahoma" panose="020B0604030504040204" pitchFamily="34" charset="0"/>
                            <a:cs typeface="Tahoma" panose="020B0604030504040204" pitchFamily="34" charset="0"/>
                          </a:rPr>
                        </m:ctrlPr>
                      </m:sSubPr>
                      <m:e>
                        <m:r>
                          <a:rPr lang="en-US" sz="4400" b="1" i="1" smtClean="0">
                            <a:latin typeface="Cambria Math"/>
                            <a:ea typeface="Tahoma" panose="020B0604030504040204" pitchFamily="34" charset="0"/>
                            <a:cs typeface="Tahoma" panose="020B0604030504040204" pitchFamily="34" charset="0"/>
                          </a:rPr>
                          <m:t>𝒗</m:t>
                        </m:r>
                      </m:e>
                      <m:sub>
                        <m:r>
                          <a:rPr lang="en-US" sz="4400" b="1" i="1" smtClean="0">
                            <a:latin typeface="Cambria Math"/>
                            <a:ea typeface="Tahoma" panose="020B0604030504040204" pitchFamily="34" charset="0"/>
                            <a:cs typeface="Tahoma" panose="020B0604030504040204" pitchFamily="34" charset="0"/>
                          </a:rPr>
                          <m:t>𝟎</m:t>
                        </m:r>
                      </m:sub>
                    </m:sSub>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𝟓𝟎𝟎</m:t>
                    </m:r>
                    <m:r>
                      <a:rPr lang="en-US" sz="4400" b="1" i="1" smtClean="0">
                        <a:latin typeface="Cambria Math"/>
                        <a:ea typeface="Tahoma" panose="020B0604030504040204" pitchFamily="34" charset="0"/>
                        <a:cs typeface="Tahoma" panose="020B0604030504040204" pitchFamily="34" charset="0"/>
                      </a:rPr>
                      <m:t> </m:t>
                    </m:r>
                    <m:r>
                      <a:rPr lang="vi-VN" sz="4400" b="1" i="1" dirty="0" smtClean="0">
                        <a:latin typeface="Cambria Math"/>
                        <a:ea typeface="Tahoma" panose="020B0604030504040204" pitchFamily="34" charset="0"/>
                        <a:cs typeface="Tahoma" panose="020B0604030504040204" pitchFamily="34" charset="0"/>
                      </a:rPr>
                      <m:t>𝒎</m:t>
                    </m:r>
                    <m:r>
                      <a:rPr lang="vi-VN" sz="4400" b="1" i="1" dirty="0" smtClean="0">
                        <a:latin typeface="Cambria Math"/>
                        <a:ea typeface="Tahoma" panose="020B0604030504040204" pitchFamily="34" charset="0"/>
                        <a:cs typeface="Tahoma" panose="020B0604030504040204" pitchFamily="34" charset="0"/>
                      </a:rPr>
                      <m:t>/</m:t>
                    </m:r>
                    <m:r>
                      <a:rPr lang="vi-VN" sz="4400" b="1" i="1" dirty="0" smtClean="0">
                        <a:latin typeface="Cambria Math"/>
                        <a:ea typeface="Tahoma" panose="020B0604030504040204" pitchFamily="34" charset="0"/>
                        <a:cs typeface="Tahoma" panose="020B0604030504040204" pitchFamily="34" charset="0"/>
                      </a:rPr>
                      <m:t>𝒔</m:t>
                    </m:r>
                    <m:r>
                      <a:rPr lang="vi-VN" sz="4400" b="1" i="1" dirty="0" smtClean="0">
                        <a:latin typeface="Cambria Math"/>
                        <a:ea typeface="Tahoma" panose="020B0604030504040204" pitchFamily="34" charset="0"/>
                        <a:cs typeface="Tahoma" panose="020B0604030504040204" pitchFamily="34" charset="0"/>
                      </a:rPr>
                      <m:t> </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hợp với phương ngang một góc </a:t>
                </a:r>
                <a14:m>
                  <m:oMath xmlns:m="http://schemas.openxmlformats.org/officeDocument/2006/math">
                    <m:r>
                      <a:rPr lang="vi-VN" sz="4400" b="1" i="1" smtClean="0">
                        <a:latin typeface="Cambria Math"/>
                        <a:ea typeface="Cambria Math"/>
                        <a:cs typeface="Tahoma" panose="020B0604030504040204" pitchFamily="34" charset="0"/>
                      </a:rPr>
                      <m:t>𝜶</m:t>
                    </m:r>
                  </m:oMath>
                </a14:m>
                <a:r>
                  <a:rPr lang="vi-VN" sz="4400" b="1" dirty="0">
                    <a:latin typeface="Tahoma" panose="020B0604030504040204" pitchFamily="34" charset="0"/>
                    <a:ea typeface="Tahoma" panose="020B0604030504040204" pitchFamily="34" charset="0"/>
                    <a:cs typeface="Tahoma" panose="020B0604030504040204" pitchFamily="34" charset="0"/>
                  </a:rPr>
                  <a:t> . Trong Vật lí, ta biết rằng, nếu  bỏ qua sức cản của không khí và coi quả đạn pháo được bắn ra từ mặt đất thì quỹ đạo của quả đạn tuân theo phương trình </a:t>
                </a:r>
                <a14:m>
                  <m:oMath xmlns:m="http://schemas.openxmlformats.org/officeDocument/2006/math">
                    <m:r>
                      <a:rPr lang="en-US" sz="4400" b="1" i="1" smtClean="0">
                        <a:latin typeface="Cambria Math"/>
                        <a:ea typeface="Tahoma" panose="020B0604030504040204" pitchFamily="34" charset="0"/>
                        <a:cs typeface="Tahoma" panose="020B0604030504040204" pitchFamily="34" charset="0"/>
                      </a:rPr>
                      <m:t>𝒚</m:t>
                    </m:r>
                    <m:r>
                      <a:rPr lang="en-US" sz="4400" b="1" i="1" smtClean="0">
                        <a:latin typeface="Cambria Math"/>
                        <a:ea typeface="Tahoma" panose="020B0604030504040204" pitchFamily="34" charset="0"/>
                        <a:cs typeface="Tahoma" panose="020B0604030504040204" pitchFamily="34" charset="0"/>
                      </a:rPr>
                      <m:t>=</m:t>
                    </m:r>
                    <m:f>
                      <m:fPr>
                        <m:ctrlPr>
                          <a:rPr lang="en-US" sz="4400" b="1" i="1" smtClean="0">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𝒈</m:t>
                        </m:r>
                      </m:num>
                      <m:den>
                        <m:r>
                          <a:rPr lang="en-US" sz="4400" b="1" i="1" smtClean="0">
                            <a:latin typeface="Cambria Math"/>
                            <a:ea typeface="Tahoma" panose="020B0604030504040204" pitchFamily="34" charset="0"/>
                            <a:cs typeface="Tahoma" panose="020B0604030504040204" pitchFamily="34" charset="0"/>
                          </a:rPr>
                          <m:t>𝟐</m:t>
                        </m:r>
                        <m:r>
                          <a:rPr lang="en-US" sz="4400" b="1" i="1" smtClean="0">
                            <a:latin typeface="Cambria Math"/>
                            <a:ea typeface="Tahoma" panose="020B0604030504040204" pitchFamily="34" charset="0"/>
                            <a:cs typeface="Tahoma" panose="020B0604030504040204" pitchFamily="34" charset="0"/>
                          </a:rPr>
                          <m:t>.</m:t>
                        </m:r>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i="1">
                                <a:latin typeface="Cambria Math"/>
                                <a:ea typeface="Tahoma" panose="020B0604030504040204" pitchFamily="34" charset="0"/>
                                <a:cs typeface="Tahoma" panose="020B0604030504040204" pitchFamily="34" charset="0"/>
                              </a:rPr>
                              <m:t>  </m:t>
                            </m:r>
                            <m:sSubSup>
                              <m:sSubSupPr>
                                <m:ctrlPr>
                                  <a:rPr lang="en-US" sz="4400" b="1" i="1">
                                    <a:latin typeface="Cambria Math" panose="02040503050406030204" pitchFamily="18" charset="0"/>
                                    <a:ea typeface="Tahoma" panose="020B0604030504040204" pitchFamily="34" charset="0"/>
                                    <a:cs typeface="Tahoma" panose="020B0604030504040204" pitchFamily="34" charset="0"/>
                                  </a:rPr>
                                </m:ctrlPr>
                              </m:sSubSup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i="1">
                                        <a:latin typeface="Cambria Math"/>
                                        <a:ea typeface="Tahoma" panose="020B0604030504040204" pitchFamily="34" charset="0"/>
                                        <a:cs typeface="Tahoma" panose="020B0604030504040204" pitchFamily="34" charset="0"/>
                                      </a:rPr>
                                      <m:t>𝒗</m:t>
                                    </m:r>
                                  </m:e>
                                  <m:sub>
                                    <m:r>
                                      <a:rPr lang="en-US" sz="4400" b="1" i="1">
                                        <a:latin typeface="Cambria Math"/>
                                        <a:ea typeface="Tahoma" panose="020B0604030504040204" pitchFamily="34" charset="0"/>
                                        <a:cs typeface="Tahoma" panose="020B0604030504040204" pitchFamily="34" charset="0"/>
                                      </a:rPr>
                                      <m:t>𝟎</m:t>
                                    </m:r>
                                  </m:sub>
                                </m:sSub>
                              </m:e>
                              <m:sub/>
                              <m:sup>
                                <m:r>
                                  <a:rPr lang="en-US" sz="4400" b="1" i="1">
                                    <a:latin typeface="Cambria Math"/>
                                    <a:ea typeface="Tahoma" panose="020B0604030504040204" pitchFamily="34" charset="0"/>
                                    <a:cs typeface="Tahoma" panose="020B0604030504040204" pitchFamily="34" charset="0"/>
                                  </a:rPr>
                                  <m:t>𝟐</m:t>
                                </m:r>
                              </m:sup>
                            </m:sSubSup>
                            <m:r>
                              <a:rPr lang="en-US" sz="4400" b="1" i="1">
                                <a:latin typeface="Cambria Math"/>
                                <a:ea typeface="Tahoma" panose="020B0604030504040204" pitchFamily="34" charset="0"/>
                                <a:cs typeface="Tahoma" panose="020B0604030504040204" pitchFamily="34" charset="0"/>
                              </a:rPr>
                              <m:t>. </m:t>
                            </m:r>
                            <m:r>
                              <a:rPr lang="en-US" sz="4400" b="1">
                                <a:latin typeface="Cambria Math"/>
                                <a:ea typeface="Tahoma" panose="020B0604030504040204" pitchFamily="34" charset="0"/>
                                <a:cs typeface="Tahoma" panose="020B0604030504040204" pitchFamily="34" charset="0"/>
                              </a:rPr>
                              <m:t>𝐜𝐨𝐬</m:t>
                            </m:r>
                          </m:e>
                          <m:sup>
                            <m:r>
                              <a:rPr lang="en-US" sz="4400" b="1" i="1">
                                <a:latin typeface="Cambria Math"/>
                                <a:ea typeface="Tahoma" panose="020B0604030504040204" pitchFamily="34" charset="0"/>
                                <a:cs typeface="Tahoma" panose="020B0604030504040204" pitchFamily="34" charset="0"/>
                              </a:rPr>
                              <m:t>𝟐</m:t>
                            </m:r>
                          </m:sup>
                        </m:sSup>
                        <m:r>
                          <a:rPr lang="en-US" sz="4400" b="1" i="1">
                            <a:latin typeface="Cambria Math"/>
                            <a:ea typeface="Cambria Math"/>
                            <a:cs typeface="Tahoma" panose="020B0604030504040204" pitchFamily="34" charset="0"/>
                          </a:rPr>
                          <m:t>𝜶</m:t>
                        </m:r>
                      </m:den>
                    </m:f>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vi-VN" sz="4400" b="1" i="1" dirty="0" smtClean="0">
                            <a:latin typeface="Cambria Math" panose="02040503050406030204" pitchFamily="18" charset="0"/>
                            <a:ea typeface="Tahoma" panose="020B0604030504040204" pitchFamily="34" charset="0"/>
                            <a:cs typeface="Tahoma" panose="020B0604030504040204" pitchFamily="34" charset="0"/>
                          </a:rPr>
                        </m:ctrlPr>
                      </m:sSupPr>
                      <m:e>
                        <m:r>
                          <a:rPr lang="vi-VN" sz="4400" b="1" i="1" dirty="0" smtClean="0">
                            <a:latin typeface="Cambria Math"/>
                            <a:ea typeface="Tahoma" panose="020B0604030504040204" pitchFamily="34" charset="0"/>
                            <a:cs typeface="Tahoma" panose="020B0604030504040204" pitchFamily="34" charset="0"/>
                          </a:rPr>
                          <m:t>𝒙</m:t>
                        </m:r>
                      </m:e>
                      <m:sup>
                        <m:r>
                          <a:rPr lang="vi-VN" sz="4400" b="1" i="1" dirty="0" smtClean="0">
                            <a:latin typeface="Cambria Math"/>
                            <a:ea typeface="Tahoma" panose="020B0604030504040204" pitchFamily="34" charset="0"/>
                            <a:cs typeface="Tahoma" panose="020B0604030504040204" pitchFamily="34" charset="0"/>
                          </a:rPr>
                          <m:t>𝟐</m:t>
                        </m:r>
                      </m:sup>
                    </m:sSup>
                    <m:r>
                      <a:rPr lang="en-US" sz="4400" b="1" i="1" dirty="0" smtClean="0">
                        <a:latin typeface="Cambria Math"/>
                        <a:ea typeface="Tahoma" panose="020B0604030504040204" pitchFamily="34" charset="0"/>
                        <a:cs typeface="Tahoma" panose="020B0604030504040204" pitchFamily="34" charset="0"/>
                      </a:rPr>
                      <m:t>+</m:t>
                    </m:r>
                    <m:r>
                      <a:rPr lang="en-US" sz="4400" b="1" i="1" dirty="0" smtClean="0">
                        <a:latin typeface="Cambria Math"/>
                        <a:ea typeface="Tahoma" panose="020B0604030504040204" pitchFamily="34" charset="0"/>
                        <a:cs typeface="Tahoma" panose="020B0604030504040204" pitchFamily="34" charset="0"/>
                      </a:rPr>
                      <m:t>𝒙</m:t>
                    </m:r>
                    <m:r>
                      <a:rPr lang="en-US" sz="4400" b="1" i="0" dirty="0" smtClean="0">
                        <a:latin typeface="Cambria Math"/>
                        <a:ea typeface="Tahoma" panose="020B0604030504040204" pitchFamily="34" charset="0"/>
                        <a:cs typeface="Tahoma" panose="020B0604030504040204" pitchFamily="34" charset="0"/>
                      </a:rPr>
                      <m:t>𝐭𝐚𝐧</m:t>
                    </m:r>
                    <m:r>
                      <a:rPr lang="en-US" sz="4400" b="1" i="1" dirty="0" smtClean="0">
                        <a:latin typeface="Cambria Math"/>
                        <a:ea typeface="Cambria Math"/>
                        <a:cs typeface="Tahoma" panose="020B0604030504040204" pitchFamily="34" charset="0"/>
                      </a:rPr>
                      <m:t>𝜶</m:t>
                    </m:r>
                  </m:oMath>
                </a14:m>
                <a:r>
                  <a:rPr lang="vi-VN" sz="4400" b="1" dirty="0">
                    <a:latin typeface="Tahoma" panose="020B0604030504040204" pitchFamily="34" charset="0"/>
                    <a:ea typeface="Tahoma" panose="020B0604030504040204" pitchFamily="34" charset="0"/>
                    <a:cs typeface="Tahoma" panose="020B0604030504040204" pitchFamily="34" charset="0"/>
                  </a:rPr>
                  <a:t>, ở đó  </a:t>
                </a:r>
                <a14:m>
                  <m:oMath xmlns:m="http://schemas.openxmlformats.org/officeDocument/2006/math">
                    <m:r>
                      <a:rPr lang="en-US" sz="4400" b="1" i="1" smtClean="0">
                        <a:latin typeface="Cambria Math"/>
                        <a:ea typeface="Tahoma" panose="020B0604030504040204" pitchFamily="34" charset="0"/>
                        <a:cs typeface="Tahoma" panose="020B0604030504040204" pitchFamily="34" charset="0"/>
                      </a:rPr>
                      <m:t>𝒈</m:t>
                    </m:r>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𝟗</m:t>
                    </m:r>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𝟖</m:t>
                    </m:r>
                    <m:r>
                      <a:rPr lang="en-US" sz="4400" b="1" i="1" smtClean="0">
                        <a:latin typeface="Cambria Math"/>
                        <a:ea typeface="Tahoma" panose="020B0604030504040204" pitchFamily="34" charset="0"/>
                        <a:cs typeface="Tahoma" panose="020B0604030504040204" pitchFamily="34" charset="0"/>
                      </a:rPr>
                      <m:t> </m:t>
                    </m:r>
                    <m:r>
                      <a:rPr lang="en-US" sz="4400" b="1" i="1" smtClean="0">
                        <a:latin typeface="Cambria Math"/>
                        <a:ea typeface="Tahoma" panose="020B0604030504040204" pitchFamily="34" charset="0"/>
                        <a:cs typeface="Tahoma" panose="020B0604030504040204" pitchFamily="34" charset="0"/>
                      </a:rPr>
                      <m:t>𝒎</m:t>
                    </m:r>
                    <m:r>
                      <a:rPr lang="en-US" sz="4400" b="1" i="1" smtClean="0">
                        <a:latin typeface="Cambria Math"/>
                        <a:ea typeface="Tahoma" panose="020B0604030504040204" pitchFamily="34" charset="0"/>
                        <a:cs typeface="Tahoma" panose="020B0604030504040204" pitchFamily="34" charset="0"/>
                      </a:rPr>
                      <m:t>/</m:t>
                    </m:r>
                    <m:sSup>
                      <m:sSupPr>
                        <m:ctrlPr>
                          <a:rPr lang="en-US" sz="4400" b="1" i="1" smtClean="0">
                            <a:latin typeface="Cambria Math" panose="02040503050406030204" pitchFamily="18" charset="0"/>
                            <a:ea typeface="Tahoma" panose="020B0604030504040204" pitchFamily="34" charset="0"/>
                            <a:cs typeface="Tahoma" panose="020B0604030504040204" pitchFamily="34" charset="0"/>
                          </a:rPr>
                        </m:ctrlPr>
                      </m:sSupPr>
                      <m:e>
                        <m:r>
                          <a:rPr lang="en-US" sz="4400" b="1" i="1" smtClean="0">
                            <a:latin typeface="Cambria Math"/>
                            <a:ea typeface="Tahoma" panose="020B0604030504040204" pitchFamily="34" charset="0"/>
                            <a:cs typeface="Tahoma" panose="020B0604030504040204" pitchFamily="34" charset="0"/>
                          </a:rPr>
                          <m:t>𝒔</m:t>
                        </m:r>
                      </m:e>
                      <m:sup>
                        <m:r>
                          <a:rPr lang="en-US" sz="4400" b="1" i="1" smtClean="0">
                            <a:latin typeface="Cambria Math"/>
                            <a:ea typeface="Tahoma" panose="020B0604030504040204" pitchFamily="34" charset="0"/>
                            <a:cs typeface="Tahoma" panose="020B0604030504040204" pitchFamily="34" charset="0"/>
                          </a:rPr>
                          <m:t>𝟐</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là gia tốc trọng trường.</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a) Tính theo góc bắn  </a:t>
                </a:r>
                <a14:m>
                  <m:oMath xmlns:m="http://schemas.openxmlformats.org/officeDocument/2006/math">
                    <m:r>
                      <a:rPr lang="vi-VN" sz="4400" b="1" i="1" smtClean="0">
                        <a:latin typeface="Cambria Math"/>
                        <a:ea typeface="Cambria Math"/>
                        <a:cs typeface="Tahoma" panose="020B0604030504040204" pitchFamily="34" charset="0"/>
                      </a:rPr>
                      <m:t>𝜶</m:t>
                    </m:r>
                    <m:r>
                      <a:rPr lang="en-US" sz="4400" b="1" i="1" smtClean="0">
                        <a:latin typeface="Cambria Math"/>
                        <a:ea typeface="Cambria Math"/>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 tầm xa mà quả đạn đạt tới (tức là khoảng cách từ vị trí bắn đến điểm quả đạn chạm đất).</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b) Tìm góc bắn </a:t>
                </a:r>
                <a14:m>
                  <m:oMath xmlns:m="http://schemas.openxmlformats.org/officeDocument/2006/math">
                    <m:r>
                      <a:rPr lang="vi-VN" sz="4400" b="1" i="1">
                        <a:latin typeface="Cambria Math"/>
                        <a:ea typeface="Cambria Math"/>
                        <a:cs typeface="Tahoma" panose="020B0604030504040204" pitchFamily="34" charset="0"/>
                      </a:rPr>
                      <m:t>𝜶</m:t>
                    </m:r>
                  </m:oMath>
                </a14:m>
                <a:r>
                  <a:rPr lang="vi-VN" sz="4400" b="1" dirty="0">
                    <a:latin typeface="Tahoma" panose="020B0604030504040204" pitchFamily="34" charset="0"/>
                    <a:ea typeface="Tahoma" panose="020B0604030504040204" pitchFamily="34" charset="0"/>
                    <a:cs typeface="Tahoma" panose="020B0604030504040204" pitchFamily="34" charset="0"/>
                  </a:rPr>
                  <a:t> để quả đạn trúng mục tiêu cách vị trí đặt khẩu pháo 22 000m.</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c) Tìm góc bắn </a:t>
                </a:r>
                <a14:m>
                  <m:oMath xmlns:m="http://schemas.openxmlformats.org/officeDocument/2006/math">
                    <m:r>
                      <a:rPr lang="vi-VN" sz="4400" b="1" i="1">
                        <a:latin typeface="Cambria Math"/>
                        <a:ea typeface="Cambria Math"/>
                        <a:cs typeface="Tahoma" panose="020B0604030504040204" pitchFamily="34" charset="0"/>
                      </a:rPr>
                      <m:t>𝜶</m:t>
                    </m:r>
                    <m:r>
                      <a:rPr lang="vi-VN" sz="4400" b="1" i="1">
                        <a:latin typeface="Cambria Math"/>
                        <a:ea typeface="Cambria Math"/>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để quả đạn đạt độ cao lớn nhất.</a:t>
                </a:r>
              </a:p>
            </p:txBody>
          </p:sp>
        </mc:Choice>
        <mc:Fallback xmlns="">
          <p:sp>
            <p:nvSpPr>
              <p:cNvPr id="6" name="Rectangle 5"/>
              <p:cNvSpPr>
                <a:spLocks noRot="1" noChangeAspect="1" noMove="1" noResize="1" noEditPoints="1" noAdjustHandles="1" noChangeArrowheads="1" noChangeShapeType="1" noTextEdit="1"/>
              </p:cNvSpPr>
              <p:nvPr/>
            </p:nvSpPr>
            <p:spPr>
              <a:xfrm>
                <a:off x="432699" y="2107993"/>
                <a:ext cx="23657642" cy="6560194"/>
              </a:xfrm>
              <a:prstGeom prst="rect">
                <a:avLst/>
              </a:prstGeom>
              <a:blipFill rotWithShape="1">
                <a:blip r:embed="rId5"/>
                <a:stretch>
                  <a:fillRect l="-1056" t="-1952" r="-1031" b="-3439"/>
                </a:stretch>
              </a:blipFill>
            </p:spPr>
            <p:txBody>
              <a:bodyPr/>
              <a:lstStyle/>
              <a:p>
                <a:r>
                  <a:rPr lang="en-US">
                    <a:noFill/>
                  </a:rPr>
                  <a:t> </a:t>
                </a:r>
              </a:p>
            </p:txBody>
          </p:sp>
        </mc:Fallback>
      </mc:AlternateContent>
      <p:sp>
        <p:nvSpPr>
          <p:cNvPr id="4" name="Rounded Rectangle 52">
            <a:extLst>
              <a:ext uri="{FF2B5EF4-FFF2-40B4-BE49-F238E27FC236}">
                <a16:creationId xmlns:a16="http://schemas.microsoft.com/office/drawing/2014/main" id="{41AACCF6-7BF0-6CA0-2309-865E33F71119}"/>
              </a:ext>
            </a:extLst>
          </p:cNvPr>
          <p:cNvSpPr/>
          <p:nvPr/>
        </p:nvSpPr>
        <p:spPr>
          <a:xfrm>
            <a:off x="106957" y="9411788"/>
            <a:ext cx="23952019" cy="4050049"/>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5" name="Group 5">
            <a:extLst>
              <a:ext uri="{FF2B5EF4-FFF2-40B4-BE49-F238E27FC236}">
                <a16:creationId xmlns:a16="http://schemas.microsoft.com/office/drawing/2014/main" id="{525B7B4F-0AE7-FE75-35C8-3E7B970B6F4A}"/>
              </a:ext>
            </a:extLst>
          </p:cNvPr>
          <p:cNvGrpSpPr/>
          <p:nvPr/>
        </p:nvGrpSpPr>
        <p:grpSpPr>
          <a:xfrm>
            <a:off x="448457" y="8951860"/>
            <a:ext cx="3600000" cy="900000"/>
            <a:chOff x="410517" y="4609437"/>
            <a:chExt cx="3984115" cy="1079473"/>
          </a:xfrm>
          <a:solidFill>
            <a:srgbClr val="C9E2B8"/>
          </a:solidFill>
        </p:grpSpPr>
        <p:sp>
          <p:nvSpPr>
            <p:cNvPr id="17"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2"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2" name="Rectangle 1"/>
          <p:cNvSpPr/>
          <p:nvPr/>
        </p:nvSpPr>
        <p:spPr>
          <a:xfrm>
            <a:off x="612301" y="10179279"/>
            <a:ext cx="20340328"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Quả đạn trúng mục tiêu cách vị trí đặt khẩu pháo 22 000m </a:t>
            </a:r>
          </a:p>
        </p:txBody>
      </p:sp>
      <mc:AlternateContent xmlns:mc="http://schemas.openxmlformats.org/markup-compatibility/2006" xmlns:a14="http://schemas.microsoft.com/office/drawing/2010/main">
        <mc:Choice Requires="a14">
          <p:sp>
            <p:nvSpPr>
              <p:cNvPr id="8" name="TextBox 7"/>
              <p:cNvSpPr txBox="1"/>
              <p:nvPr/>
            </p:nvSpPr>
            <p:spPr>
              <a:xfrm>
                <a:off x="2373807" y="11148407"/>
                <a:ext cx="7403691" cy="15399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b="1" i="1" smtClean="0">
                              <a:latin typeface="Cambria Math" panose="02040503050406030204" pitchFamily="18" charset="0"/>
                            </a:rPr>
                          </m:ctrlPr>
                        </m:groupChrPr>
                        <m:e/>
                      </m:groupChr>
                      <m:f>
                        <m:fPr>
                          <m:ctrlPr>
                            <a:rPr lang="en-US" sz="4400" b="1" i="1">
                              <a:latin typeface="Cambria Math" panose="02040503050406030204" pitchFamily="18" charset="0"/>
                              <a:ea typeface="Cambria Math"/>
                            </a:rPr>
                          </m:ctrlPr>
                        </m:fPr>
                        <m:num>
                          <m:sSubSup>
                            <m:sSubSupPr>
                              <m:ctrlPr>
                                <a:rPr lang="en-US" sz="4400" b="1" i="1">
                                  <a:latin typeface="Cambria Math" panose="02040503050406030204" pitchFamily="18" charset="0"/>
                                  <a:ea typeface="Tahoma" panose="020B0604030504040204" pitchFamily="34" charset="0"/>
                                  <a:cs typeface="Tahoma" panose="020B0604030504040204" pitchFamily="34" charset="0"/>
                                </a:rPr>
                              </m:ctrlPr>
                            </m:sSubSupPr>
                            <m:e>
                              <m:r>
                                <a:rPr lang="en-US" sz="4400" b="1" i="1">
                                  <a:latin typeface="Cambria Math"/>
                                  <a:ea typeface="Tahoma" panose="020B0604030504040204" pitchFamily="34" charset="0"/>
                                  <a:cs typeface="Tahoma" panose="020B0604030504040204" pitchFamily="34" charset="0"/>
                                </a:rPr>
                                <m:t>𝟓𝟎𝟎</m:t>
                              </m:r>
                            </m:e>
                            <m:sub/>
                            <m:sup>
                              <m:r>
                                <a:rPr lang="en-US" sz="4400" b="1" i="1">
                                  <a:latin typeface="Cambria Math"/>
                                  <a:ea typeface="Tahoma" panose="020B0604030504040204" pitchFamily="34" charset="0"/>
                                  <a:cs typeface="Tahoma" panose="020B0604030504040204" pitchFamily="34" charset="0"/>
                                </a:rPr>
                                <m:t>𝟐</m:t>
                              </m:r>
                            </m:sup>
                          </m:sSubSup>
                        </m:num>
                        <m:den>
                          <m:r>
                            <a:rPr lang="en-US" sz="4400" b="1" i="1">
                              <a:latin typeface="Cambria Math"/>
                              <a:ea typeface="Cambria Math"/>
                            </a:rPr>
                            <m:t>𝟗</m:t>
                          </m:r>
                          <m:r>
                            <a:rPr lang="en-US" sz="4400" b="1" i="1">
                              <a:latin typeface="Cambria Math"/>
                              <a:ea typeface="Cambria Math"/>
                            </a:rPr>
                            <m:t>,</m:t>
                          </m:r>
                          <m:r>
                            <a:rPr lang="en-US" sz="4400" b="1" i="1">
                              <a:latin typeface="Cambria Math"/>
                              <a:ea typeface="Cambria Math"/>
                            </a:rPr>
                            <m:t>𝟖</m:t>
                          </m:r>
                        </m:den>
                      </m:f>
                      <m:r>
                        <a:rPr lang="en-US" sz="4400" b="1" i="1">
                          <a:latin typeface="Cambria Math"/>
                          <a:ea typeface="Cambria Math"/>
                        </a:rPr>
                        <m:t>.</m:t>
                      </m:r>
                      <m:r>
                        <a:rPr lang="en-US" sz="4400" b="1">
                          <a:latin typeface="Cambria Math"/>
                          <a:ea typeface="Cambria Math"/>
                        </a:rPr>
                        <m:t>𝐬𝐢𝐧</m:t>
                      </m:r>
                      <m:r>
                        <a:rPr lang="en-US" sz="4400" b="1" i="1">
                          <a:latin typeface="Cambria Math"/>
                          <a:ea typeface="Cambria Math"/>
                        </a:rPr>
                        <m:t>𝟐</m:t>
                      </m:r>
                      <m:r>
                        <a:rPr lang="en-US" sz="4400" b="1" i="1">
                          <a:latin typeface="Cambria Math"/>
                          <a:ea typeface="Cambria Math"/>
                        </a:rPr>
                        <m:t>𝜶</m:t>
                      </m:r>
                      <m:r>
                        <a:rPr lang="en-US" sz="4400" b="1" i="1" dirty="0" smtClean="0">
                          <a:latin typeface="Cambria Math"/>
                        </a:rPr>
                        <m:t>=</m:t>
                      </m:r>
                      <m:r>
                        <a:rPr lang="en-US" sz="4400" b="1" i="1" dirty="0" smtClean="0">
                          <a:latin typeface="Cambria Math"/>
                        </a:rPr>
                        <m:t>𝟐𝟐𝟎𝟎𝟎</m:t>
                      </m:r>
                    </m:oMath>
                  </m:oMathPara>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373807" y="11148407"/>
                <a:ext cx="7403691" cy="153997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9567882" y="11269978"/>
                <a:ext cx="4324811" cy="14184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b="1" i="1" smtClean="0">
                              <a:latin typeface="Cambria Math" panose="02040503050406030204" pitchFamily="18" charset="0"/>
                            </a:rPr>
                          </m:ctrlPr>
                        </m:groupChrPr>
                        <m:e/>
                      </m:groupChr>
                      <m:r>
                        <a:rPr lang="en-US" sz="4400" b="1">
                          <a:latin typeface="Cambria Math"/>
                          <a:ea typeface="Cambria Math"/>
                        </a:rPr>
                        <m:t>𝐬𝐢𝐧</m:t>
                      </m:r>
                      <m:r>
                        <a:rPr lang="en-US" sz="4400" b="1" i="1">
                          <a:latin typeface="Cambria Math"/>
                          <a:ea typeface="Cambria Math"/>
                        </a:rPr>
                        <m:t>𝟐</m:t>
                      </m:r>
                      <m:r>
                        <a:rPr lang="en-US" sz="4400" b="1" i="1">
                          <a:latin typeface="Cambria Math"/>
                          <a:ea typeface="Cambria Math"/>
                        </a:rPr>
                        <m:t>𝜶</m:t>
                      </m:r>
                      <m:r>
                        <a:rPr lang="en-US" sz="4400" b="1" i="1" dirty="0">
                          <a:latin typeface="Cambria Math"/>
                        </a:rPr>
                        <m:t>=</m:t>
                      </m:r>
                      <m:f>
                        <m:fPr>
                          <m:ctrlPr>
                            <a:rPr lang="en-US" sz="4400" b="1" i="1" dirty="0" smtClean="0">
                              <a:latin typeface="Cambria Math" panose="02040503050406030204" pitchFamily="18" charset="0"/>
                            </a:rPr>
                          </m:ctrlPr>
                        </m:fPr>
                        <m:num>
                          <m:r>
                            <a:rPr lang="en-US" sz="4400" b="1" i="1" dirty="0" smtClean="0">
                              <a:latin typeface="Cambria Math"/>
                            </a:rPr>
                            <m:t>𝟓𝟑𝟗</m:t>
                          </m:r>
                        </m:num>
                        <m:den>
                          <m:r>
                            <a:rPr lang="en-US" sz="4400" b="1" i="1" dirty="0" smtClean="0">
                              <a:latin typeface="Cambria Math"/>
                            </a:rPr>
                            <m:t>𝟔𝟐𝟓</m:t>
                          </m:r>
                        </m:den>
                      </m:f>
                    </m:oMath>
                  </m:oMathPara>
                </a14:m>
                <a:endParaRPr lang="en-US" sz="44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9567882" y="11269978"/>
                <a:ext cx="4324811" cy="141840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3578367" y="11448392"/>
                <a:ext cx="4914805" cy="10615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b="1" i="1" smtClean="0">
                              <a:latin typeface="Cambria Math" panose="02040503050406030204" pitchFamily="18" charset="0"/>
                            </a:rPr>
                          </m:ctrlPr>
                        </m:groupChrPr>
                        <m:e/>
                      </m:groupChr>
                      <m:r>
                        <a:rPr lang="en-US" sz="4400" b="1" i="1" smtClean="0">
                          <a:latin typeface="Cambria Math"/>
                        </a:rPr>
                        <m:t>𝟐</m:t>
                      </m:r>
                      <m:r>
                        <a:rPr lang="en-US" sz="4400" b="1" i="1" smtClean="0">
                          <a:latin typeface="Cambria Math"/>
                          <a:ea typeface="Cambria Math"/>
                        </a:rPr>
                        <m:t>𝜶</m:t>
                      </m:r>
                      <m:r>
                        <a:rPr lang="en-US" sz="4400" b="1" i="1" smtClean="0">
                          <a:latin typeface="Cambria Math"/>
                          <a:ea typeface="Cambria Math"/>
                        </a:rPr>
                        <m:t>≈</m:t>
                      </m:r>
                      <m:sSup>
                        <m:sSupPr>
                          <m:ctrlPr>
                            <a:rPr lang="en-US" sz="4400" b="1" i="1" smtClean="0">
                              <a:latin typeface="Cambria Math" panose="02040503050406030204" pitchFamily="18" charset="0"/>
                              <a:ea typeface="Cambria Math"/>
                            </a:rPr>
                          </m:ctrlPr>
                        </m:sSupPr>
                        <m:e>
                          <m:r>
                            <a:rPr lang="en-US" sz="4400" b="1" i="1" smtClean="0">
                              <a:latin typeface="Cambria Math"/>
                              <a:ea typeface="Cambria Math"/>
                            </a:rPr>
                            <m:t>𝟔𝟎</m:t>
                          </m:r>
                        </m:e>
                        <m:sup>
                          <m:r>
                            <a:rPr lang="en-US" sz="4400" b="1" i="1" smtClean="0">
                              <a:latin typeface="Cambria Math"/>
                              <a:ea typeface="Cambria Math"/>
                            </a:rPr>
                            <m:t>𝟎</m:t>
                          </m:r>
                        </m:sup>
                      </m:sSup>
                    </m:oMath>
                  </m:oMathPara>
                </a14:m>
                <a:endParaRPr lang="en-US" sz="44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13578367" y="11448392"/>
                <a:ext cx="4914805" cy="106157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6788536" y="11463150"/>
                <a:ext cx="4914805" cy="10615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b="1" i="1" smtClean="0">
                              <a:latin typeface="Cambria Math" panose="02040503050406030204" pitchFamily="18" charset="0"/>
                            </a:rPr>
                          </m:ctrlPr>
                        </m:groupChrPr>
                        <m:e/>
                      </m:groupChr>
                      <m:r>
                        <a:rPr lang="en-US" sz="4400" b="1" i="1" smtClean="0">
                          <a:latin typeface="Cambria Math"/>
                          <a:ea typeface="Cambria Math"/>
                        </a:rPr>
                        <m:t>𝜶</m:t>
                      </m:r>
                      <m:r>
                        <a:rPr lang="en-US" sz="4400" b="1" i="1" smtClean="0">
                          <a:latin typeface="Cambria Math"/>
                          <a:ea typeface="Cambria Math"/>
                        </a:rPr>
                        <m:t>≈</m:t>
                      </m:r>
                      <m:sSup>
                        <m:sSupPr>
                          <m:ctrlPr>
                            <a:rPr lang="en-US" sz="4400" b="1" i="1" smtClean="0">
                              <a:latin typeface="Cambria Math" panose="02040503050406030204" pitchFamily="18" charset="0"/>
                              <a:ea typeface="Cambria Math"/>
                            </a:rPr>
                          </m:ctrlPr>
                        </m:sSupPr>
                        <m:e>
                          <m:r>
                            <a:rPr lang="en-US" sz="4400" b="1" i="1" smtClean="0">
                              <a:latin typeface="Cambria Math"/>
                              <a:ea typeface="Cambria Math"/>
                            </a:rPr>
                            <m:t>𝟑𝟎</m:t>
                          </m:r>
                        </m:e>
                        <m:sup>
                          <m:r>
                            <a:rPr lang="en-US" sz="4400" b="1" i="1" smtClean="0">
                              <a:latin typeface="Cambria Math"/>
                              <a:ea typeface="Cambria Math"/>
                            </a:rPr>
                            <m:t>𝟎</m:t>
                          </m:r>
                        </m:sup>
                      </m:sSup>
                    </m:oMath>
                  </m:oMathPara>
                </a14:m>
                <a:endParaRPr lang="en-US" sz="44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16788536" y="11463150"/>
                <a:ext cx="4914805" cy="1061573"/>
              </a:xfrm>
              <a:prstGeom prst="rect">
                <a:avLst/>
              </a:prstGeom>
              <a:blipFill rotWithShape="1">
                <a:blip r:embed="rId10"/>
                <a:stretch>
                  <a:fillRect/>
                </a:stretch>
              </a:blipFill>
            </p:spPr>
            <p:txBody>
              <a:bodyPr/>
              <a:lstStyle/>
              <a:p>
                <a:r>
                  <a:rPr lang="en-US">
                    <a:noFill/>
                  </a:rPr>
                  <a:t> </a:t>
                </a:r>
              </a:p>
            </p:txBody>
          </p:sp>
        </mc:Fallback>
      </mc:AlternateContent>
      <p:grpSp>
        <p:nvGrpSpPr>
          <p:cNvPr id="40" name="Group 47">
            <a:extLst>
              <a:ext uri="{FF2B5EF4-FFF2-40B4-BE49-F238E27FC236}">
                <a16:creationId xmlns:a16="http://schemas.microsoft.com/office/drawing/2014/main" id="{A91951E0-2211-08D7-5E22-EAFA1718558E}"/>
              </a:ext>
            </a:extLst>
          </p:cNvPr>
          <p:cNvGrpSpPr/>
          <p:nvPr/>
        </p:nvGrpSpPr>
        <p:grpSpPr>
          <a:xfrm>
            <a:off x="7908761" y="924553"/>
            <a:ext cx="7643051" cy="968318"/>
            <a:chOff x="739068" y="1515168"/>
            <a:chExt cx="6961968" cy="968444"/>
          </a:xfrm>
          <a:solidFill>
            <a:srgbClr val="00B050"/>
          </a:solidFill>
        </p:grpSpPr>
        <p:sp>
          <p:nvSpPr>
            <p:cNvPr id="41" name="Freeform 71">
              <a:extLst>
                <a:ext uri="{FF2B5EF4-FFF2-40B4-BE49-F238E27FC236}">
                  <a16:creationId xmlns:a16="http://schemas.microsoft.com/office/drawing/2014/main" id="{BFC57702-497A-7322-A0D8-423313F0B873}"/>
                </a:ext>
              </a:extLst>
            </p:cNvPr>
            <p:cNvSpPr>
              <a:spLocks/>
            </p:cNvSpPr>
            <p:nvPr/>
          </p:nvSpPr>
          <p:spPr bwMode="auto">
            <a:xfrm flipH="1">
              <a:off x="3250416" y="1964378"/>
              <a:ext cx="4433183" cy="519234"/>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43" name="Group 30">
              <a:extLst>
                <a:ext uri="{FF2B5EF4-FFF2-40B4-BE49-F238E27FC236}">
                  <a16:creationId xmlns:a16="http://schemas.microsoft.com/office/drawing/2014/main" id="{DB5D54E3-CCFD-17A3-21FB-AEF4B9478D8C}"/>
                </a:ext>
              </a:extLst>
            </p:cNvPr>
            <p:cNvGrpSpPr/>
            <p:nvPr/>
          </p:nvGrpSpPr>
          <p:grpSpPr>
            <a:xfrm>
              <a:off x="739068" y="1515168"/>
              <a:ext cx="6961968" cy="960327"/>
              <a:chOff x="739068" y="1515168"/>
              <a:chExt cx="6961968" cy="960327"/>
            </a:xfrm>
            <a:grpFill/>
          </p:grpSpPr>
          <p:sp>
            <p:nvSpPr>
              <p:cNvPr id="44"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6"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8"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0"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3"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6"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7"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9"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0"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43">
                <a:extLst>
                  <a:ext uri="{FF2B5EF4-FFF2-40B4-BE49-F238E27FC236}">
                    <a16:creationId xmlns:a16="http://schemas.microsoft.com/office/drawing/2014/main" id="{0C1BE070-82A6-5DBB-D815-FE1B069FF99F}"/>
                  </a:ext>
                </a:extLst>
              </p:cNvPr>
              <p:cNvSpPr txBox="1"/>
              <p:nvPr/>
            </p:nvSpPr>
            <p:spPr>
              <a:xfrm>
                <a:off x="2132733" y="1579607"/>
                <a:ext cx="4603160" cy="76954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SGK</a:t>
                </a:r>
                <a:endPar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107322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7" grpId="0"/>
      <p:bldP spid="49"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01439" y="1684902"/>
            <a:ext cx="23920162" cy="7230498"/>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7" name="Group 36"/>
          <p:cNvGrpSpPr/>
          <p:nvPr/>
        </p:nvGrpSpPr>
        <p:grpSpPr>
          <a:xfrm>
            <a:off x="106957" y="1222494"/>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1.22</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6" name="Rectangle 5"/>
              <p:cNvSpPr/>
              <p:nvPr/>
            </p:nvSpPr>
            <p:spPr>
              <a:xfrm>
                <a:off x="432699" y="2107993"/>
                <a:ext cx="23657642" cy="6560194"/>
              </a:xfrm>
              <a:prstGeom prst="rect">
                <a:avLst/>
              </a:prstGeom>
            </p:spPr>
            <p:txBody>
              <a:bodyPr wrap="square">
                <a:spAutoFit/>
              </a:bodyPr>
              <a:lstStyle/>
              <a:p>
                <a:pPr lvl="0" algn="just"/>
                <a:r>
                  <a:rPr lang="vi-VN" sz="4400" b="1" dirty="0">
                    <a:latin typeface="Tahoma" panose="020B0604030504040204" pitchFamily="34" charset="0"/>
                    <a:ea typeface="Tahoma" panose="020B0604030504040204" pitchFamily="34" charset="0"/>
                    <a:cs typeface="Tahoma" panose="020B0604030504040204" pitchFamily="34" charset="0"/>
                  </a:rPr>
                  <a:t>Một quả đạn pháo được bắn ra khỏi nòng pháo với vận tốc ban đầu </a:t>
                </a:r>
                <a14:m>
                  <m:oMath xmlns:m="http://schemas.openxmlformats.org/officeDocument/2006/math">
                    <m:sSub>
                      <m:sSubPr>
                        <m:ctrlPr>
                          <a:rPr lang="vi-VN" sz="4400" b="1" i="1" smtClean="0">
                            <a:latin typeface="Cambria Math" panose="02040503050406030204" pitchFamily="18" charset="0"/>
                            <a:ea typeface="Tahoma" panose="020B0604030504040204" pitchFamily="34" charset="0"/>
                            <a:cs typeface="Tahoma" panose="020B0604030504040204" pitchFamily="34" charset="0"/>
                          </a:rPr>
                        </m:ctrlPr>
                      </m:sSubPr>
                      <m:e>
                        <m:r>
                          <a:rPr lang="en-US" sz="4400" b="1" i="1" smtClean="0">
                            <a:latin typeface="Cambria Math"/>
                            <a:ea typeface="Tahoma" panose="020B0604030504040204" pitchFamily="34" charset="0"/>
                            <a:cs typeface="Tahoma" panose="020B0604030504040204" pitchFamily="34" charset="0"/>
                          </a:rPr>
                          <m:t>𝒗</m:t>
                        </m:r>
                      </m:e>
                      <m:sub>
                        <m:r>
                          <a:rPr lang="en-US" sz="4400" b="1" i="1" smtClean="0">
                            <a:latin typeface="Cambria Math"/>
                            <a:ea typeface="Tahoma" panose="020B0604030504040204" pitchFamily="34" charset="0"/>
                            <a:cs typeface="Tahoma" panose="020B0604030504040204" pitchFamily="34" charset="0"/>
                          </a:rPr>
                          <m:t>𝟎</m:t>
                        </m:r>
                      </m:sub>
                    </m:sSub>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𝟓𝟎𝟎</m:t>
                    </m:r>
                    <m:r>
                      <a:rPr lang="en-US" sz="4400" b="1" i="1" smtClean="0">
                        <a:latin typeface="Cambria Math"/>
                        <a:ea typeface="Tahoma" panose="020B0604030504040204" pitchFamily="34" charset="0"/>
                        <a:cs typeface="Tahoma" panose="020B0604030504040204" pitchFamily="34" charset="0"/>
                      </a:rPr>
                      <m:t> </m:t>
                    </m:r>
                    <m:r>
                      <a:rPr lang="vi-VN" sz="4400" b="1" i="1" dirty="0" smtClean="0">
                        <a:latin typeface="Cambria Math"/>
                        <a:ea typeface="Tahoma" panose="020B0604030504040204" pitchFamily="34" charset="0"/>
                        <a:cs typeface="Tahoma" panose="020B0604030504040204" pitchFamily="34" charset="0"/>
                      </a:rPr>
                      <m:t>𝒎</m:t>
                    </m:r>
                    <m:r>
                      <a:rPr lang="vi-VN" sz="4400" b="1" i="1" dirty="0" smtClean="0">
                        <a:latin typeface="Cambria Math"/>
                        <a:ea typeface="Tahoma" panose="020B0604030504040204" pitchFamily="34" charset="0"/>
                        <a:cs typeface="Tahoma" panose="020B0604030504040204" pitchFamily="34" charset="0"/>
                      </a:rPr>
                      <m:t>/</m:t>
                    </m:r>
                    <m:r>
                      <a:rPr lang="vi-VN" sz="4400" b="1" i="1" dirty="0" smtClean="0">
                        <a:latin typeface="Cambria Math"/>
                        <a:ea typeface="Tahoma" panose="020B0604030504040204" pitchFamily="34" charset="0"/>
                        <a:cs typeface="Tahoma" panose="020B0604030504040204" pitchFamily="34" charset="0"/>
                      </a:rPr>
                      <m:t>𝒔</m:t>
                    </m:r>
                    <m:r>
                      <a:rPr lang="vi-VN" sz="4400" b="1" i="1" dirty="0" smtClean="0">
                        <a:latin typeface="Cambria Math"/>
                        <a:ea typeface="Tahoma" panose="020B0604030504040204" pitchFamily="34" charset="0"/>
                        <a:cs typeface="Tahoma" panose="020B0604030504040204" pitchFamily="34" charset="0"/>
                      </a:rPr>
                      <m:t> </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hợp với phương ngang một góc </a:t>
                </a:r>
                <a14:m>
                  <m:oMath xmlns:m="http://schemas.openxmlformats.org/officeDocument/2006/math">
                    <m:r>
                      <a:rPr lang="vi-VN" sz="4400" b="1" i="1" smtClean="0">
                        <a:latin typeface="Cambria Math"/>
                        <a:ea typeface="Cambria Math"/>
                        <a:cs typeface="Tahoma" panose="020B0604030504040204" pitchFamily="34" charset="0"/>
                      </a:rPr>
                      <m:t>𝜶</m:t>
                    </m:r>
                  </m:oMath>
                </a14:m>
                <a:r>
                  <a:rPr lang="vi-VN" sz="4400" b="1" dirty="0">
                    <a:latin typeface="Tahoma" panose="020B0604030504040204" pitchFamily="34" charset="0"/>
                    <a:ea typeface="Tahoma" panose="020B0604030504040204" pitchFamily="34" charset="0"/>
                    <a:cs typeface="Tahoma" panose="020B0604030504040204" pitchFamily="34" charset="0"/>
                  </a:rPr>
                  <a:t> . Trong Vật lí, ta biết rằng, nếu  bỏ qua sức cản của không khí và coi quả đạn pháo được bắn ra từ mặt đất thì quỹ đạo của quả đạn tuân theo phương trình </a:t>
                </a:r>
                <a14:m>
                  <m:oMath xmlns:m="http://schemas.openxmlformats.org/officeDocument/2006/math">
                    <m:r>
                      <a:rPr lang="en-US" sz="4400" b="1" i="1" smtClean="0">
                        <a:latin typeface="Cambria Math"/>
                        <a:ea typeface="Tahoma" panose="020B0604030504040204" pitchFamily="34" charset="0"/>
                        <a:cs typeface="Tahoma" panose="020B0604030504040204" pitchFamily="34" charset="0"/>
                      </a:rPr>
                      <m:t>𝒚</m:t>
                    </m:r>
                    <m:r>
                      <a:rPr lang="en-US" sz="4400" b="1" i="1" smtClean="0">
                        <a:latin typeface="Cambria Math"/>
                        <a:ea typeface="Tahoma" panose="020B0604030504040204" pitchFamily="34" charset="0"/>
                        <a:cs typeface="Tahoma" panose="020B0604030504040204" pitchFamily="34" charset="0"/>
                      </a:rPr>
                      <m:t>=</m:t>
                    </m:r>
                    <m:f>
                      <m:fPr>
                        <m:ctrlPr>
                          <a:rPr lang="en-US" sz="4400" b="1" i="1" smtClean="0">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𝒈</m:t>
                        </m:r>
                      </m:num>
                      <m:den>
                        <m:r>
                          <a:rPr lang="en-US" sz="4400" b="1" i="1" smtClean="0">
                            <a:latin typeface="Cambria Math"/>
                            <a:ea typeface="Tahoma" panose="020B0604030504040204" pitchFamily="34" charset="0"/>
                            <a:cs typeface="Tahoma" panose="020B0604030504040204" pitchFamily="34" charset="0"/>
                          </a:rPr>
                          <m:t>𝟐</m:t>
                        </m:r>
                        <m:r>
                          <a:rPr lang="en-US" sz="4400" b="1" i="1" smtClean="0">
                            <a:latin typeface="Cambria Math"/>
                            <a:ea typeface="Tahoma" panose="020B0604030504040204" pitchFamily="34" charset="0"/>
                            <a:cs typeface="Tahoma" panose="020B0604030504040204" pitchFamily="34" charset="0"/>
                          </a:rPr>
                          <m:t>.</m:t>
                        </m:r>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i="1">
                                <a:latin typeface="Cambria Math"/>
                                <a:ea typeface="Tahoma" panose="020B0604030504040204" pitchFamily="34" charset="0"/>
                                <a:cs typeface="Tahoma" panose="020B0604030504040204" pitchFamily="34" charset="0"/>
                              </a:rPr>
                              <m:t>  </m:t>
                            </m:r>
                            <m:sSubSup>
                              <m:sSubSupPr>
                                <m:ctrlPr>
                                  <a:rPr lang="en-US" sz="4400" b="1" i="1">
                                    <a:latin typeface="Cambria Math" panose="02040503050406030204" pitchFamily="18" charset="0"/>
                                    <a:ea typeface="Tahoma" panose="020B0604030504040204" pitchFamily="34" charset="0"/>
                                    <a:cs typeface="Tahoma" panose="020B0604030504040204" pitchFamily="34" charset="0"/>
                                  </a:rPr>
                                </m:ctrlPr>
                              </m:sSubSup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i="1">
                                        <a:latin typeface="Cambria Math"/>
                                        <a:ea typeface="Tahoma" panose="020B0604030504040204" pitchFamily="34" charset="0"/>
                                        <a:cs typeface="Tahoma" panose="020B0604030504040204" pitchFamily="34" charset="0"/>
                                      </a:rPr>
                                      <m:t>𝒗</m:t>
                                    </m:r>
                                  </m:e>
                                  <m:sub>
                                    <m:r>
                                      <a:rPr lang="en-US" sz="4400" b="1" i="1">
                                        <a:latin typeface="Cambria Math"/>
                                        <a:ea typeface="Tahoma" panose="020B0604030504040204" pitchFamily="34" charset="0"/>
                                        <a:cs typeface="Tahoma" panose="020B0604030504040204" pitchFamily="34" charset="0"/>
                                      </a:rPr>
                                      <m:t>𝟎</m:t>
                                    </m:r>
                                  </m:sub>
                                </m:sSub>
                              </m:e>
                              <m:sub/>
                              <m:sup>
                                <m:r>
                                  <a:rPr lang="en-US" sz="4400" b="1" i="1">
                                    <a:latin typeface="Cambria Math"/>
                                    <a:ea typeface="Tahoma" panose="020B0604030504040204" pitchFamily="34" charset="0"/>
                                    <a:cs typeface="Tahoma" panose="020B0604030504040204" pitchFamily="34" charset="0"/>
                                  </a:rPr>
                                  <m:t>𝟐</m:t>
                                </m:r>
                              </m:sup>
                            </m:sSubSup>
                            <m:r>
                              <a:rPr lang="en-US" sz="4400" b="1" i="1">
                                <a:latin typeface="Cambria Math"/>
                                <a:ea typeface="Tahoma" panose="020B0604030504040204" pitchFamily="34" charset="0"/>
                                <a:cs typeface="Tahoma" panose="020B0604030504040204" pitchFamily="34" charset="0"/>
                              </a:rPr>
                              <m:t>. </m:t>
                            </m:r>
                            <m:r>
                              <a:rPr lang="en-US" sz="4400" b="1">
                                <a:latin typeface="Cambria Math"/>
                                <a:ea typeface="Tahoma" panose="020B0604030504040204" pitchFamily="34" charset="0"/>
                                <a:cs typeface="Tahoma" panose="020B0604030504040204" pitchFamily="34" charset="0"/>
                              </a:rPr>
                              <m:t>𝐜𝐨𝐬</m:t>
                            </m:r>
                          </m:e>
                          <m:sup>
                            <m:r>
                              <a:rPr lang="en-US" sz="4400" b="1" i="1">
                                <a:latin typeface="Cambria Math"/>
                                <a:ea typeface="Tahoma" panose="020B0604030504040204" pitchFamily="34" charset="0"/>
                                <a:cs typeface="Tahoma" panose="020B0604030504040204" pitchFamily="34" charset="0"/>
                              </a:rPr>
                              <m:t>𝟐</m:t>
                            </m:r>
                          </m:sup>
                        </m:sSup>
                        <m:r>
                          <a:rPr lang="en-US" sz="4400" b="1" i="1">
                            <a:latin typeface="Cambria Math"/>
                            <a:ea typeface="Cambria Math"/>
                            <a:cs typeface="Tahoma" panose="020B0604030504040204" pitchFamily="34" charset="0"/>
                          </a:rPr>
                          <m:t>𝜶</m:t>
                        </m:r>
                      </m:den>
                    </m:f>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vi-VN" sz="4400" b="1" i="1" dirty="0" smtClean="0">
                            <a:latin typeface="Cambria Math" panose="02040503050406030204" pitchFamily="18" charset="0"/>
                            <a:ea typeface="Tahoma" panose="020B0604030504040204" pitchFamily="34" charset="0"/>
                            <a:cs typeface="Tahoma" panose="020B0604030504040204" pitchFamily="34" charset="0"/>
                          </a:rPr>
                        </m:ctrlPr>
                      </m:sSupPr>
                      <m:e>
                        <m:r>
                          <a:rPr lang="vi-VN" sz="4400" b="1" i="1" dirty="0" smtClean="0">
                            <a:latin typeface="Cambria Math"/>
                            <a:ea typeface="Tahoma" panose="020B0604030504040204" pitchFamily="34" charset="0"/>
                            <a:cs typeface="Tahoma" panose="020B0604030504040204" pitchFamily="34" charset="0"/>
                          </a:rPr>
                          <m:t>𝒙</m:t>
                        </m:r>
                      </m:e>
                      <m:sup>
                        <m:r>
                          <a:rPr lang="vi-VN" sz="4400" b="1" i="1" dirty="0" smtClean="0">
                            <a:latin typeface="Cambria Math"/>
                            <a:ea typeface="Tahoma" panose="020B0604030504040204" pitchFamily="34" charset="0"/>
                            <a:cs typeface="Tahoma" panose="020B0604030504040204" pitchFamily="34" charset="0"/>
                          </a:rPr>
                          <m:t>𝟐</m:t>
                        </m:r>
                      </m:sup>
                    </m:sSup>
                    <m:r>
                      <a:rPr lang="en-US" sz="4400" b="1" i="1" dirty="0" smtClean="0">
                        <a:latin typeface="Cambria Math"/>
                        <a:ea typeface="Tahoma" panose="020B0604030504040204" pitchFamily="34" charset="0"/>
                        <a:cs typeface="Tahoma" panose="020B0604030504040204" pitchFamily="34" charset="0"/>
                      </a:rPr>
                      <m:t>+</m:t>
                    </m:r>
                    <m:r>
                      <a:rPr lang="en-US" sz="4400" b="1" i="1" dirty="0" smtClean="0">
                        <a:latin typeface="Cambria Math"/>
                        <a:ea typeface="Tahoma" panose="020B0604030504040204" pitchFamily="34" charset="0"/>
                        <a:cs typeface="Tahoma" panose="020B0604030504040204" pitchFamily="34" charset="0"/>
                      </a:rPr>
                      <m:t>𝒙</m:t>
                    </m:r>
                    <m:r>
                      <a:rPr lang="en-US" sz="4400" b="1" i="0" dirty="0" smtClean="0">
                        <a:latin typeface="Cambria Math"/>
                        <a:ea typeface="Tahoma" panose="020B0604030504040204" pitchFamily="34" charset="0"/>
                        <a:cs typeface="Tahoma" panose="020B0604030504040204" pitchFamily="34" charset="0"/>
                      </a:rPr>
                      <m:t>𝐭𝐚𝐧</m:t>
                    </m:r>
                    <m:r>
                      <a:rPr lang="en-US" sz="4400" b="1" i="1" dirty="0" smtClean="0">
                        <a:latin typeface="Cambria Math"/>
                        <a:ea typeface="Cambria Math"/>
                        <a:cs typeface="Tahoma" panose="020B0604030504040204" pitchFamily="34" charset="0"/>
                      </a:rPr>
                      <m:t>𝜶</m:t>
                    </m:r>
                  </m:oMath>
                </a14:m>
                <a:r>
                  <a:rPr lang="vi-VN" sz="4400" b="1" dirty="0">
                    <a:latin typeface="Tahoma" panose="020B0604030504040204" pitchFamily="34" charset="0"/>
                    <a:ea typeface="Tahoma" panose="020B0604030504040204" pitchFamily="34" charset="0"/>
                    <a:cs typeface="Tahoma" panose="020B0604030504040204" pitchFamily="34" charset="0"/>
                  </a:rPr>
                  <a:t>, ở đó  </a:t>
                </a:r>
                <a14:m>
                  <m:oMath xmlns:m="http://schemas.openxmlformats.org/officeDocument/2006/math">
                    <m:r>
                      <a:rPr lang="en-US" sz="4400" b="1" i="1" smtClean="0">
                        <a:latin typeface="Cambria Math"/>
                        <a:ea typeface="Tahoma" panose="020B0604030504040204" pitchFamily="34" charset="0"/>
                        <a:cs typeface="Tahoma" panose="020B0604030504040204" pitchFamily="34" charset="0"/>
                      </a:rPr>
                      <m:t>𝒈</m:t>
                    </m:r>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𝟗</m:t>
                    </m:r>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𝟖</m:t>
                    </m:r>
                    <m:r>
                      <a:rPr lang="en-US" sz="4400" b="1" i="1" smtClean="0">
                        <a:latin typeface="Cambria Math"/>
                        <a:ea typeface="Tahoma" panose="020B0604030504040204" pitchFamily="34" charset="0"/>
                        <a:cs typeface="Tahoma" panose="020B0604030504040204" pitchFamily="34" charset="0"/>
                      </a:rPr>
                      <m:t> </m:t>
                    </m:r>
                    <m:r>
                      <a:rPr lang="en-US" sz="4400" b="1" i="1" smtClean="0">
                        <a:latin typeface="Cambria Math"/>
                        <a:ea typeface="Tahoma" panose="020B0604030504040204" pitchFamily="34" charset="0"/>
                        <a:cs typeface="Tahoma" panose="020B0604030504040204" pitchFamily="34" charset="0"/>
                      </a:rPr>
                      <m:t>𝒎</m:t>
                    </m:r>
                    <m:r>
                      <a:rPr lang="en-US" sz="4400" b="1" i="1" smtClean="0">
                        <a:latin typeface="Cambria Math"/>
                        <a:ea typeface="Tahoma" panose="020B0604030504040204" pitchFamily="34" charset="0"/>
                        <a:cs typeface="Tahoma" panose="020B0604030504040204" pitchFamily="34" charset="0"/>
                      </a:rPr>
                      <m:t>/</m:t>
                    </m:r>
                    <m:sSup>
                      <m:sSupPr>
                        <m:ctrlPr>
                          <a:rPr lang="en-US" sz="4400" b="1" i="1" smtClean="0">
                            <a:latin typeface="Cambria Math" panose="02040503050406030204" pitchFamily="18" charset="0"/>
                            <a:ea typeface="Tahoma" panose="020B0604030504040204" pitchFamily="34" charset="0"/>
                            <a:cs typeface="Tahoma" panose="020B0604030504040204" pitchFamily="34" charset="0"/>
                          </a:rPr>
                        </m:ctrlPr>
                      </m:sSupPr>
                      <m:e>
                        <m:r>
                          <a:rPr lang="en-US" sz="4400" b="1" i="1" smtClean="0">
                            <a:latin typeface="Cambria Math"/>
                            <a:ea typeface="Tahoma" panose="020B0604030504040204" pitchFamily="34" charset="0"/>
                            <a:cs typeface="Tahoma" panose="020B0604030504040204" pitchFamily="34" charset="0"/>
                          </a:rPr>
                          <m:t>𝒔</m:t>
                        </m:r>
                      </m:e>
                      <m:sup>
                        <m:r>
                          <a:rPr lang="en-US" sz="4400" b="1" i="1" smtClean="0">
                            <a:latin typeface="Cambria Math"/>
                            <a:ea typeface="Tahoma" panose="020B0604030504040204" pitchFamily="34" charset="0"/>
                            <a:cs typeface="Tahoma" panose="020B0604030504040204" pitchFamily="34" charset="0"/>
                          </a:rPr>
                          <m:t>𝟐</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là gia tốc trọng trường.</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a) Tính theo góc bắn  </a:t>
                </a:r>
                <a14:m>
                  <m:oMath xmlns:m="http://schemas.openxmlformats.org/officeDocument/2006/math">
                    <m:r>
                      <a:rPr lang="vi-VN" sz="4400" b="1" i="1" smtClean="0">
                        <a:latin typeface="Cambria Math"/>
                        <a:ea typeface="Cambria Math"/>
                        <a:cs typeface="Tahoma" panose="020B0604030504040204" pitchFamily="34" charset="0"/>
                      </a:rPr>
                      <m:t>𝜶</m:t>
                    </m:r>
                    <m:r>
                      <a:rPr lang="en-US" sz="4400" b="1" i="1" smtClean="0">
                        <a:latin typeface="Cambria Math"/>
                        <a:ea typeface="Cambria Math"/>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 tầm xa mà quả đạn đạt tới (tức là khoảng cách từ vị trí bắn đến điểm quả đạn chạm đất).</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b) Tìm góc bắn </a:t>
                </a:r>
                <a14:m>
                  <m:oMath xmlns:m="http://schemas.openxmlformats.org/officeDocument/2006/math">
                    <m:r>
                      <a:rPr lang="vi-VN" sz="4400" b="1" i="1">
                        <a:latin typeface="Cambria Math"/>
                        <a:ea typeface="Cambria Math"/>
                        <a:cs typeface="Tahoma" panose="020B0604030504040204" pitchFamily="34" charset="0"/>
                      </a:rPr>
                      <m:t>𝜶</m:t>
                    </m:r>
                  </m:oMath>
                </a14:m>
                <a:r>
                  <a:rPr lang="vi-VN" sz="4400" b="1" dirty="0">
                    <a:latin typeface="Tahoma" panose="020B0604030504040204" pitchFamily="34" charset="0"/>
                    <a:ea typeface="Tahoma" panose="020B0604030504040204" pitchFamily="34" charset="0"/>
                    <a:cs typeface="Tahoma" panose="020B0604030504040204" pitchFamily="34" charset="0"/>
                  </a:rPr>
                  <a:t> để quả đạn trúng mục tiêu cách vị trí đặt khẩu pháo 22 000m.</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c) Tìm góc bắn </a:t>
                </a:r>
                <a14:m>
                  <m:oMath xmlns:m="http://schemas.openxmlformats.org/officeDocument/2006/math">
                    <m:r>
                      <a:rPr lang="vi-VN" sz="4400" b="1" i="1">
                        <a:latin typeface="Cambria Math"/>
                        <a:ea typeface="Cambria Math"/>
                        <a:cs typeface="Tahoma" panose="020B0604030504040204" pitchFamily="34" charset="0"/>
                      </a:rPr>
                      <m:t>𝜶</m:t>
                    </m:r>
                    <m:r>
                      <a:rPr lang="vi-VN" sz="4400" b="1" i="1">
                        <a:latin typeface="Cambria Math"/>
                        <a:ea typeface="Cambria Math"/>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để quả đạn đạt độ cao lớn nhất.</a:t>
                </a:r>
              </a:p>
            </p:txBody>
          </p:sp>
        </mc:Choice>
        <mc:Fallback xmlns="">
          <p:sp>
            <p:nvSpPr>
              <p:cNvPr id="6" name="Rectangle 5"/>
              <p:cNvSpPr>
                <a:spLocks noRot="1" noChangeAspect="1" noMove="1" noResize="1" noEditPoints="1" noAdjustHandles="1" noChangeArrowheads="1" noChangeShapeType="1" noTextEdit="1"/>
              </p:cNvSpPr>
              <p:nvPr/>
            </p:nvSpPr>
            <p:spPr>
              <a:xfrm>
                <a:off x="432699" y="2107993"/>
                <a:ext cx="23657642" cy="6560194"/>
              </a:xfrm>
              <a:prstGeom prst="rect">
                <a:avLst/>
              </a:prstGeom>
              <a:blipFill rotWithShape="1">
                <a:blip r:embed="rId5"/>
                <a:stretch>
                  <a:fillRect l="-1056" t="-1952" r="-1031" b="-3439"/>
                </a:stretch>
              </a:blipFill>
            </p:spPr>
            <p:txBody>
              <a:bodyPr/>
              <a:lstStyle/>
              <a:p>
                <a:r>
                  <a:rPr lang="en-US">
                    <a:noFill/>
                  </a:rPr>
                  <a:t> </a:t>
                </a:r>
              </a:p>
            </p:txBody>
          </p:sp>
        </mc:Fallback>
      </mc:AlternateContent>
      <p:sp>
        <p:nvSpPr>
          <p:cNvPr id="4" name="Rounded Rectangle 52">
            <a:extLst>
              <a:ext uri="{FF2B5EF4-FFF2-40B4-BE49-F238E27FC236}">
                <a16:creationId xmlns:a16="http://schemas.microsoft.com/office/drawing/2014/main" id="{41AACCF6-7BF0-6CA0-2309-865E33F71119}"/>
              </a:ext>
            </a:extLst>
          </p:cNvPr>
          <p:cNvSpPr/>
          <p:nvPr/>
        </p:nvSpPr>
        <p:spPr>
          <a:xfrm>
            <a:off x="106957" y="9411788"/>
            <a:ext cx="23952019" cy="4050049"/>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5" name="Group 5">
            <a:extLst>
              <a:ext uri="{FF2B5EF4-FFF2-40B4-BE49-F238E27FC236}">
                <a16:creationId xmlns:a16="http://schemas.microsoft.com/office/drawing/2014/main" id="{525B7B4F-0AE7-FE75-35C8-3E7B970B6F4A}"/>
              </a:ext>
            </a:extLst>
          </p:cNvPr>
          <p:cNvGrpSpPr/>
          <p:nvPr/>
        </p:nvGrpSpPr>
        <p:grpSpPr>
          <a:xfrm>
            <a:off x="448457" y="8951860"/>
            <a:ext cx="3600000" cy="900000"/>
            <a:chOff x="410517" y="4609437"/>
            <a:chExt cx="3984115" cy="1079473"/>
          </a:xfrm>
          <a:solidFill>
            <a:srgbClr val="C9E2B8"/>
          </a:solidFill>
        </p:grpSpPr>
        <p:sp>
          <p:nvSpPr>
            <p:cNvPr id="17"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2"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2" name="Rectangle 1"/>
          <p:cNvSpPr/>
          <p:nvPr/>
        </p:nvSpPr>
        <p:spPr>
          <a:xfrm>
            <a:off x="612302" y="9858287"/>
            <a:ext cx="12966066"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a:t>
            </a:r>
            <a:r>
              <a:rPr lang="vi-VN" sz="4400" b="1" dirty="0">
                <a:latin typeface="Tahoma" panose="020B0604030504040204" pitchFamily="34" charset="0"/>
                <a:ea typeface="Tahoma" panose="020B0604030504040204" pitchFamily="34" charset="0"/>
                <a:cs typeface="Tahoma" panose="020B0604030504040204" pitchFamily="34" charset="0"/>
              </a:rPr>
              <a:t>) Quả đạn đạt độ cao tại đỉnh của parabol</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8" name="TextBox 7"/>
              <p:cNvSpPr txBox="1"/>
              <p:nvPr/>
            </p:nvSpPr>
            <p:spPr>
              <a:xfrm>
                <a:off x="13578367" y="9534696"/>
                <a:ext cx="7403691" cy="1842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𝑰</m:t>
                      </m:r>
                      <m:d>
                        <m:dPr>
                          <m:ctrlPr>
                            <a:rPr lang="en-US" sz="4400" b="1" i="1" smtClean="0">
                              <a:latin typeface="Cambria Math" panose="02040503050406030204" pitchFamily="18" charset="0"/>
                            </a:rPr>
                          </m:ctrlPr>
                        </m:dPr>
                        <m:e>
                          <m:f>
                            <m:fPr>
                              <m:ctrlPr>
                                <a:rPr lang="en-US" sz="4400" b="1" i="1">
                                  <a:latin typeface="Cambria Math" panose="02040503050406030204" pitchFamily="18" charset="0"/>
                                  <a:ea typeface="Cambria Math"/>
                                </a:rPr>
                              </m:ctrlPr>
                            </m:fPr>
                            <m:num>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i="1">
                                      <a:latin typeface="Cambria Math"/>
                                      <a:ea typeface="Tahoma" panose="020B0604030504040204" pitchFamily="34" charset="0"/>
                                      <a:cs typeface="Tahoma" panose="020B0604030504040204" pitchFamily="34" charset="0"/>
                                    </a:rPr>
                                    <m:t>  </m:t>
                                  </m:r>
                                  <m:sSubSup>
                                    <m:sSubSupPr>
                                      <m:ctrlPr>
                                        <a:rPr lang="en-US" sz="4400" b="1" i="1">
                                          <a:latin typeface="Cambria Math" panose="02040503050406030204" pitchFamily="18" charset="0"/>
                                          <a:ea typeface="Tahoma" panose="020B0604030504040204" pitchFamily="34" charset="0"/>
                                          <a:cs typeface="Tahoma" panose="020B0604030504040204" pitchFamily="34" charset="0"/>
                                        </a:rPr>
                                      </m:ctrlPr>
                                    </m:sSubSup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i="1">
                                              <a:latin typeface="Cambria Math"/>
                                              <a:ea typeface="Tahoma" panose="020B0604030504040204" pitchFamily="34" charset="0"/>
                                              <a:cs typeface="Tahoma" panose="020B0604030504040204" pitchFamily="34" charset="0"/>
                                            </a:rPr>
                                            <m:t>𝒗</m:t>
                                          </m:r>
                                        </m:e>
                                        <m:sub>
                                          <m:r>
                                            <a:rPr lang="en-US" sz="4400" b="1" i="1">
                                              <a:latin typeface="Cambria Math"/>
                                              <a:ea typeface="Tahoma" panose="020B0604030504040204" pitchFamily="34" charset="0"/>
                                              <a:cs typeface="Tahoma" panose="020B0604030504040204" pitchFamily="34" charset="0"/>
                                            </a:rPr>
                                            <m:t>𝟎</m:t>
                                          </m:r>
                                        </m:sub>
                                      </m:sSub>
                                    </m:e>
                                    <m:sub/>
                                    <m:sup>
                                      <m:r>
                                        <a:rPr lang="en-US" sz="4400" b="1" i="1">
                                          <a:latin typeface="Cambria Math"/>
                                          <a:ea typeface="Tahoma" panose="020B0604030504040204" pitchFamily="34" charset="0"/>
                                          <a:cs typeface="Tahoma" panose="020B0604030504040204" pitchFamily="34" charset="0"/>
                                        </a:rPr>
                                        <m:t>𝟐</m:t>
                                      </m:r>
                                    </m:sup>
                                  </m:sSubSup>
                                  <m:r>
                                    <a:rPr lang="en-US" sz="4400" b="1" i="1">
                                      <a:latin typeface="Cambria Math"/>
                                      <a:ea typeface="Tahoma" panose="020B0604030504040204" pitchFamily="34" charset="0"/>
                                      <a:cs typeface="Tahoma" panose="020B0604030504040204" pitchFamily="34" charset="0"/>
                                    </a:rPr>
                                    <m:t>. </m:t>
                                  </m:r>
                                  <m:r>
                                    <a:rPr lang="en-US" sz="4400" b="1" i="0" smtClean="0">
                                      <a:latin typeface="Cambria Math"/>
                                      <a:ea typeface="Tahoma" panose="020B0604030504040204" pitchFamily="34" charset="0"/>
                                      <a:cs typeface="Tahoma" panose="020B0604030504040204" pitchFamily="34" charset="0"/>
                                    </a:rPr>
                                    <m:t>𝐬𝐢𝐧𝟐</m:t>
                                  </m:r>
                                </m:e>
                                <m:sup/>
                              </m:sSup>
                              <m:r>
                                <a:rPr lang="en-US" sz="4400" b="1" i="1">
                                  <a:latin typeface="Cambria Math"/>
                                  <a:ea typeface="Cambria Math"/>
                                  <a:cs typeface="Tahoma" panose="020B0604030504040204" pitchFamily="34" charset="0"/>
                                </a:rPr>
                                <m:t>𝜶</m:t>
                              </m:r>
                            </m:num>
                            <m:den>
                              <m:r>
                                <a:rPr lang="en-US" sz="4400" b="1" i="1" smtClean="0">
                                  <a:latin typeface="Cambria Math"/>
                                  <a:ea typeface="Cambria Math"/>
                                  <a:cs typeface="Tahoma" panose="020B0604030504040204" pitchFamily="34" charset="0"/>
                                </a:rPr>
                                <m:t>𝟐</m:t>
                              </m:r>
                              <m:r>
                                <a:rPr lang="en-US" sz="4400" b="1" i="1">
                                  <a:latin typeface="Cambria Math"/>
                                  <a:ea typeface="Cambria Math"/>
                                </a:rPr>
                                <m:t>𝒈</m:t>
                              </m:r>
                            </m:den>
                          </m:f>
                          <m:r>
                            <a:rPr lang="en-US" sz="4400" b="1" i="1" smtClean="0">
                              <a:latin typeface="Cambria Math"/>
                            </a:rPr>
                            <m:t>;</m:t>
                          </m:r>
                          <m:f>
                            <m:fPr>
                              <m:ctrlPr>
                                <a:rPr lang="en-US" sz="4400" b="1" i="1">
                                  <a:latin typeface="Cambria Math" panose="02040503050406030204" pitchFamily="18" charset="0"/>
                                  <a:ea typeface="Cambria Math"/>
                                </a:rPr>
                              </m:ctrlPr>
                            </m:fPr>
                            <m:num>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i="1">
                                      <a:latin typeface="Cambria Math"/>
                                      <a:ea typeface="Tahoma" panose="020B0604030504040204" pitchFamily="34" charset="0"/>
                                      <a:cs typeface="Tahoma" panose="020B0604030504040204" pitchFamily="34" charset="0"/>
                                    </a:rPr>
                                    <m:t>  </m:t>
                                  </m:r>
                                  <m:sSubSup>
                                    <m:sSubSupPr>
                                      <m:ctrlPr>
                                        <a:rPr lang="en-US" sz="4400" b="1" i="1">
                                          <a:latin typeface="Cambria Math" panose="02040503050406030204" pitchFamily="18" charset="0"/>
                                          <a:ea typeface="Tahoma" panose="020B0604030504040204" pitchFamily="34" charset="0"/>
                                          <a:cs typeface="Tahoma" panose="020B0604030504040204" pitchFamily="34" charset="0"/>
                                        </a:rPr>
                                      </m:ctrlPr>
                                    </m:sSubSup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i="1">
                                              <a:latin typeface="Cambria Math"/>
                                              <a:ea typeface="Tahoma" panose="020B0604030504040204" pitchFamily="34" charset="0"/>
                                              <a:cs typeface="Tahoma" panose="020B0604030504040204" pitchFamily="34" charset="0"/>
                                            </a:rPr>
                                            <m:t>𝒗</m:t>
                                          </m:r>
                                        </m:e>
                                        <m:sub>
                                          <m:r>
                                            <a:rPr lang="en-US" sz="4400" b="1" i="1">
                                              <a:latin typeface="Cambria Math"/>
                                              <a:ea typeface="Tahoma" panose="020B0604030504040204" pitchFamily="34" charset="0"/>
                                              <a:cs typeface="Tahoma" panose="020B0604030504040204" pitchFamily="34" charset="0"/>
                                            </a:rPr>
                                            <m:t>𝟎</m:t>
                                          </m:r>
                                        </m:sub>
                                      </m:sSub>
                                    </m:e>
                                    <m:sub/>
                                    <m:sup>
                                      <m:r>
                                        <a:rPr lang="en-US" sz="4400" b="1" i="1">
                                          <a:latin typeface="Cambria Math"/>
                                          <a:ea typeface="Tahoma" panose="020B0604030504040204" pitchFamily="34" charset="0"/>
                                          <a:cs typeface="Tahoma" panose="020B0604030504040204" pitchFamily="34" charset="0"/>
                                        </a:rPr>
                                        <m:t>𝟐</m:t>
                                      </m:r>
                                    </m:sup>
                                  </m:sSubSup>
                                  <m:r>
                                    <a:rPr lang="en-US" sz="4400" b="1" i="1">
                                      <a:latin typeface="Cambria Math"/>
                                      <a:ea typeface="Tahoma" panose="020B0604030504040204" pitchFamily="34" charset="0"/>
                                      <a:cs typeface="Tahoma" panose="020B0604030504040204" pitchFamily="34" charset="0"/>
                                    </a:rPr>
                                    <m:t>. </m:t>
                                  </m:r>
                                  <m:r>
                                    <a:rPr lang="en-US" sz="4400" b="1">
                                      <a:latin typeface="Cambria Math"/>
                                      <a:ea typeface="Tahoma" panose="020B0604030504040204" pitchFamily="34" charset="0"/>
                                      <a:cs typeface="Tahoma" panose="020B0604030504040204" pitchFamily="34" charset="0"/>
                                    </a:rPr>
                                    <m:t>𝐬𝐢𝐧</m:t>
                                  </m:r>
                                </m:e>
                                <m:sup>
                                  <m:r>
                                    <a:rPr lang="en-US" sz="4400" b="1" i="1">
                                      <a:latin typeface="Cambria Math"/>
                                      <a:ea typeface="Tahoma" panose="020B0604030504040204" pitchFamily="34" charset="0"/>
                                      <a:cs typeface="Tahoma" panose="020B0604030504040204" pitchFamily="34" charset="0"/>
                                    </a:rPr>
                                    <m:t>𝟐</m:t>
                                  </m:r>
                                </m:sup>
                              </m:sSup>
                              <m:r>
                                <a:rPr lang="en-US" sz="4400" b="1" i="1">
                                  <a:latin typeface="Cambria Math"/>
                                  <a:ea typeface="Cambria Math"/>
                                  <a:cs typeface="Tahoma" panose="020B0604030504040204" pitchFamily="34" charset="0"/>
                                </a:rPr>
                                <m:t>𝜶</m:t>
                              </m:r>
                            </m:num>
                            <m:den>
                              <m:r>
                                <a:rPr lang="en-US" sz="4400" b="1" i="1">
                                  <a:latin typeface="Cambria Math"/>
                                  <a:ea typeface="Cambria Math"/>
                                  <a:cs typeface="Tahoma" panose="020B0604030504040204" pitchFamily="34" charset="0"/>
                                </a:rPr>
                                <m:t>𝟐</m:t>
                              </m:r>
                              <m:r>
                                <a:rPr lang="en-US" sz="4400" b="1" i="1">
                                  <a:latin typeface="Cambria Math"/>
                                  <a:ea typeface="Cambria Math"/>
                                </a:rPr>
                                <m:t>𝒈</m:t>
                              </m:r>
                            </m:den>
                          </m:f>
                        </m:e>
                      </m:d>
                    </m:oMath>
                  </m:oMathPara>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3578367" y="9534696"/>
                <a:ext cx="7403691" cy="184242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8033469" y="11594456"/>
                <a:ext cx="43248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a:latin typeface="Cambria Math"/>
                          <a:ea typeface="Cambria Math"/>
                        </a:rPr>
                        <m:t>𝐬𝐢𝐧</m:t>
                      </m:r>
                      <m:r>
                        <a:rPr lang="en-US" sz="4800" b="1" i="1">
                          <a:latin typeface="Cambria Math"/>
                          <a:ea typeface="Cambria Math"/>
                        </a:rPr>
                        <m:t>𝜶</m:t>
                      </m:r>
                      <m:r>
                        <a:rPr lang="en-US" sz="4800" b="1" i="1" dirty="0">
                          <a:latin typeface="Cambria Math"/>
                        </a:rPr>
                        <m:t>=</m:t>
                      </m:r>
                      <m:r>
                        <a:rPr lang="en-US" sz="4800" b="1" i="1" dirty="0" smtClean="0">
                          <a:latin typeface="Cambria Math"/>
                        </a:rPr>
                        <m:t>𝟏</m:t>
                      </m:r>
                    </m:oMath>
                  </m:oMathPara>
                </a14:m>
                <a:endParaRPr lang="en-US" sz="48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8033469" y="11594456"/>
                <a:ext cx="4324811" cy="83099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0806640" y="11333103"/>
                <a:ext cx="4914805" cy="11496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800" b="1" i="1" smtClean="0">
                              <a:latin typeface="Cambria Math" panose="02040503050406030204" pitchFamily="18" charset="0"/>
                            </a:rPr>
                          </m:ctrlPr>
                        </m:groupChrPr>
                        <m:e/>
                      </m:groupChr>
                      <m:r>
                        <a:rPr lang="en-US" sz="4800" b="1" i="1" smtClean="0">
                          <a:latin typeface="Cambria Math"/>
                          <a:ea typeface="Cambria Math"/>
                        </a:rPr>
                        <m:t>𝜶</m:t>
                      </m:r>
                      <m:r>
                        <a:rPr lang="en-US" sz="4800" b="1" i="1" smtClean="0">
                          <a:latin typeface="Cambria Math"/>
                          <a:ea typeface="Cambria Math"/>
                        </a:rPr>
                        <m:t>=</m:t>
                      </m:r>
                      <m:sSup>
                        <m:sSupPr>
                          <m:ctrlPr>
                            <a:rPr lang="en-US" sz="4800" b="1" i="1" smtClean="0">
                              <a:latin typeface="Cambria Math" panose="02040503050406030204" pitchFamily="18" charset="0"/>
                              <a:ea typeface="Cambria Math"/>
                            </a:rPr>
                          </m:ctrlPr>
                        </m:sSupPr>
                        <m:e>
                          <m:r>
                            <a:rPr lang="en-US" sz="4800" b="1" i="1" smtClean="0">
                              <a:latin typeface="Cambria Math"/>
                              <a:ea typeface="Cambria Math"/>
                            </a:rPr>
                            <m:t>𝟗𝟎</m:t>
                          </m:r>
                        </m:e>
                        <m:sup>
                          <m:r>
                            <a:rPr lang="en-US" sz="4800" b="1" i="1" smtClean="0">
                              <a:latin typeface="Cambria Math"/>
                              <a:ea typeface="Cambria Math"/>
                            </a:rPr>
                            <m:t>𝟎</m:t>
                          </m:r>
                        </m:sup>
                      </m:sSup>
                    </m:oMath>
                  </m:oMathPara>
                </a14:m>
                <a:endParaRPr lang="en-US" sz="48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10806640" y="11333103"/>
                <a:ext cx="4914805" cy="1149674"/>
              </a:xfrm>
              <a:prstGeom prst="rect">
                <a:avLst/>
              </a:prstGeom>
              <a:blipFill rotWithShape="1">
                <a:blip r:embed="rId9"/>
                <a:stretch>
                  <a:fillRect/>
                </a:stretch>
              </a:blipFill>
            </p:spPr>
            <p:txBody>
              <a:bodyPr/>
              <a:lstStyle/>
              <a:p>
                <a:r>
                  <a:rPr lang="en-US">
                    <a:noFill/>
                  </a:rPr>
                  <a:t> </a:t>
                </a:r>
              </a:p>
            </p:txBody>
          </p:sp>
        </mc:Fallback>
      </mc:AlternateContent>
      <p:sp>
        <p:nvSpPr>
          <p:cNvPr id="7" name="Rectangle 6"/>
          <p:cNvSpPr/>
          <p:nvPr/>
        </p:nvSpPr>
        <p:spPr>
          <a:xfrm>
            <a:off x="1183313" y="11563679"/>
            <a:ext cx="8023350" cy="830997"/>
          </a:xfrm>
          <a:prstGeom prst="rect">
            <a:avLst/>
          </a:prstGeom>
        </p:spPr>
        <p:txBody>
          <a:bodyPr wrap="non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lớn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grpSp>
        <p:nvGrpSpPr>
          <p:cNvPr id="40" name="Group 47">
            <a:extLst>
              <a:ext uri="{FF2B5EF4-FFF2-40B4-BE49-F238E27FC236}">
                <a16:creationId xmlns:a16="http://schemas.microsoft.com/office/drawing/2014/main" id="{A91951E0-2211-08D7-5E22-EAFA1718558E}"/>
              </a:ext>
            </a:extLst>
          </p:cNvPr>
          <p:cNvGrpSpPr/>
          <p:nvPr/>
        </p:nvGrpSpPr>
        <p:grpSpPr>
          <a:xfrm>
            <a:off x="8033469" y="952549"/>
            <a:ext cx="7643051" cy="968318"/>
            <a:chOff x="739068" y="1515168"/>
            <a:chExt cx="6961968" cy="968444"/>
          </a:xfrm>
          <a:solidFill>
            <a:srgbClr val="00B050"/>
          </a:solidFill>
        </p:grpSpPr>
        <p:sp>
          <p:nvSpPr>
            <p:cNvPr id="41" name="Freeform 71">
              <a:extLst>
                <a:ext uri="{FF2B5EF4-FFF2-40B4-BE49-F238E27FC236}">
                  <a16:creationId xmlns:a16="http://schemas.microsoft.com/office/drawing/2014/main" id="{BFC57702-497A-7322-A0D8-423313F0B873}"/>
                </a:ext>
              </a:extLst>
            </p:cNvPr>
            <p:cNvSpPr>
              <a:spLocks/>
            </p:cNvSpPr>
            <p:nvPr/>
          </p:nvSpPr>
          <p:spPr bwMode="auto">
            <a:xfrm flipH="1">
              <a:off x="3250416" y="1964378"/>
              <a:ext cx="4433183" cy="519234"/>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43" name="Group 30">
              <a:extLst>
                <a:ext uri="{FF2B5EF4-FFF2-40B4-BE49-F238E27FC236}">
                  <a16:creationId xmlns:a16="http://schemas.microsoft.com/office/drawing/2014/main" id="{DB5D54E3-CCFD-17A3-21FB-AEF4B9478D8C}"/>
                </a:ext>
              </a:extLst>
            </p:cNvPr>
            <p:cNvGrpSpPr/>
            <p:nvPr/>
          </p:nvGrpSpPr>
          <p:grpSpPr>
            <a:xfrm>
              <a:off x="739068" y="1515168"/>
              <a:ext cx="6961968" cy="960327"/>
              <a:chOff x="739068" y="1515168"/>
              <a:chExt cx="6961968" cy="960327"/>
            </a:xfrm>
            <a:grpFill/>
          </p:grpSpPr>
          <p:sp>
            <p:nvSpPr>
              <p:cNvPr id="44"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6"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8"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49"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0"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3"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6"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7"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9"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0" name="TextBox 43">
                <a:extLst>
                  <a:ext uri="{FF2B5EF4-FFF2-40B4-BE49-F238E27FC236}">
                    <a16:creationId xmlns:a16="http://schemas.microsoft.com/office/drawing/2014/main" id="{0C1BE070-82A6-5DBB-D815-FE1B069FF99F}"/>
                  </a:ext>
                </a:extLst>
              </p:cNvPr>
              <p:cNvSpPr txBox="1"/>
              <p:nvPr/>
            </p:nvSpPr>
            <p:spPr>
              <a:xfrm>
                <a:off x="2132733" y="1579607"/>
                <a:ext cx="4603160" cy="76954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SGK</a:t>
                </a:r>
                <a:endPar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2747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7" grpId="0"/>
      <p:bldP spid="2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301439" y="1684902"/>
            <a:ext cx="23920162" cy="4423046"/>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7" name="Group 36"/>
          <p:cNvGrpSpPr/>
          <p:nvPr/>
        </p:nvGrpSpPr>
        <p:grpSpPr>
          <a:xfrm>
            <a:off x="106957" y="1222494"/>
            <a:ext cx="3701132" cy="964231"/>
            <a:chOff x="1171059" y="3991939"/>
            <a:chExt cx="3701132" cy="913062"/>
          </a:xfrm>
        </p:grpSpPr>
        <p:grpSp>
          <p:nvGrpSpPr>
            <p:cNvPr id="38" name="Group 37"/>
            <p:cNvGrpSpPr/>
            <p:nvPr/>
          </p:nvGrpSpPr>
          <p:grpSpPr>
            <a:xfrm>
              <a:off x="1362045" y="4071155"/>
              <a:ext cx="3510146" cy="745750"/>
              <a:chOff x="2028795" y="4433105"/>
              <a:chExt cx="3510146" cy="745750"/>
            </a:xfrm>
          </p:grpSpPr>
          <p:sp>
            <p:nvSpPr>
              <p:cNvPr id="54"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55" name="TextBox 54"/>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1.23</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6" name="Rectangle 5"/>
              <p:cNvSpPr/>
              <p:nvPr/>
            </p:nvSpPr>
            <p:spPr>
              <a:xfrm>
                <a:off x="926883" y="2201750"/>
                <a:ext cx="22995616" cy="3906198"/>
              </a:xfrm>
              <a:prstGeom prst="rect">
                <a:avLst/>
              </a:prstGeom>
            </p:spPr>
            <p:txBody>
              <a:bodyPr wrap="square">
                <a:spAutoFit/>
              </a:bodyPr>
              <a:lstStyle/>
              <a:p>
                <a:pPr lvl="0" algn="just"/>
                <a:r>
                  <a:rPr lang="vi-VN" sz="4400" b="1" dirty="0">
                    <a:latin typeface="Tahoma" panose="020B0604030504040204" pitchFamily="34" charset="0"/>
                    <a:ea typeface="Tahoma" panose="020B0604030504040204" pitchFamily="34" charset="0"/>
                    <a:cs typeface="Tahoma" panose="020B0604030504040204" pitchFamily="34" charset="0"/>
                  </a:rPr>
                  <a:t>Giả sử một vật dao động điều hòa xung quanh vị trí cân bằng theo phương trình </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smtClean="0">
                        <a:latin typeface="Cambria Math"/>
                        <a:ea typeface="Tahoma" panose="020B0604030504040204" pitchFamily="34" charset="0"/>
                        <a:cs typeface="Tahoma" panose="020B0604030504040204" pitchFamily="34" charset="0"/>
                      </a:rPr>
                      <m:t>                                             </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𝟐</m:t>
                    </m:r>
                    <m:r>
                      <a:rPr lang="en-US" sz="4800" b="1" i="0" smtClean="0">
                        <a:latin typeface="Cambria Math"/>
                        <a:ea typeface="Tahoma" panose="020B0604030504040204" pitchFamily="34" charset="0"/>
                        <a:cs typeface="Tahoma" panose="020B0604030504040204" pitchFamily="34" charset="0"/>
                      </a:rPr>
                      <m:t>𝐜𝐨𝐬</m:t>
                    </m:r>
                    <m:d>
                      <m:dPr>
                        <m:ctrlPr>
                          <a:rPr lang="en-US" sz="4800" b="1" i="1" smtClean="0">
                            <a:latin typeface="Cambria Math" panose="02040503050406030204" pitchFamily="18" charset="0"/>
                            <a:ea typeface="Tahoma" panose="020B0604030504040204" pitchFamily="34" charset="0"/>
                            <a:cs typeface="Tahoma" panose="020B0604030504040204" pitchFamily="34" charset="0"/>
                          </a:rPr>
                        </m:ctrlPr>
                      </m:dPr>
                      <m:e>
                        <m:r>
                          <a:rPr lang="en-US" sz="4800" b="1" i="1" smtClean="0">
                            <a:latin typeface="Cambria Math"/>
                            <a:ea typeface="Tahoma" panose="020B0604030504040204" pitchFamily="34" charset="0"/>
                            <a:cs typeface="Tahoma" panose="020B0604030504040204" pitchFamily="34" charset="0"/>
                          </a:rPr>
                          <m:t>𝟓</m:t>
                        </m:r>
                        <m:r>
                          <a:rPr lang="en-US" sz="4800" b="1" i="1" smtClean="0">
                            <a:latin typeface="Cambria Math"/>
                            <a:ea typeface="Tahoma" panose="020B0604030504040204" pitchFamily="34" charset="0"/>
                            <a:cs typeface="Tahoma" panose="020B0604030504040204" pitchFamily="34" charset="0"/>
                          </a:rPr>
                          <m:t>𝒕</m:t>
                        </m:r>
                        <m:r>
                          <a:rPr lang="en-US" sz="4800" b="1" i="1" smtClean="0">
                            <a:latin typeface="Cambria Math"/>
                            <a:ea typeface="Tahoma" panose="020B0604030504040204" pitchFamily="34" charset="0"/>
                            <a:cs typeface="Tahoma" panose="020B0604030504040204" pitchFamily="34" charset="0"/>
                          </a:rPr>
                          <m:t>−</m:t>
                        </m:r>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l-GR" sz="4800" b="1" i="1" smtClean="0">
                                <a:latin typeface="Cambria Math"/>
                                <a:ea typeface="Tahoma" panose="020B0604030504040204" pitchFamily="34" charset="0"/>
                                <a:cs typeface="Tahoma" panose="020B0604030504040204" pitchFamily="34" charset="0"/>
                              </a:rPr>
                              <m:t>𝝅</m:t>
                            </m:r>
                          </m:num>
                          <m:den>
                            <m:r>
                              <a:rPr lang="en-US" sz="4800" b="1" i="1" smtClean="0">
                                <a:latin typeface="Cambria Math"/>
                                <a:ea typeface="Tahoma" panose="020B0604030504040204" pitchFamily="34" charset="0"/>
                                <a:cs typeface="Tahoma" panose="020B0604030504040204" pitchFamily="34" charset="0"/>
                              </a:rPr>
                              <m:t>𝟔</m:t>
                            </m:r>
                          </m:den>
                        </m:f>
                      </m:e>
                    </m:d>
                  </m:oMath>
                </a14:m>
                <a:r>
                  <a:rPr lang="vi-VN" sz="4800" b="1" dirty="0">
                    <a:latin typeface="Tahoma" panose="020B0604030504040204" pitchFamily="34" charset="0"/>
                    <a:ea typeface="Tahoma" panose="020B0604030504040204" pitchFamily="34" charset="0"/>
                    <a:cs typeface="Tahoma" panose="020B0604030504040204" pitchFamily="34" charset="0"/>
                  </a:rPr>
                  <a:t>.</a:t>
                </a:r>
              </a:p>
              <a:p>
                <a:pPr lvl="0" algn="just"/>
                <a:r>
                  <a:rPr lang="vi-VN" sz="4400" b="1" dirty="0">
                    <a:latin typeface="Tahoma" panose="020B0604030504040204" pitchFamily="34" charset="0"/>
                    <a:ea typeface="Tahoma" panose="020B0604030504040204" pitchFamily="34" charset="0"/>
                    <a:cs typeface="Tahoma" panose="020B0604030504040204" pitchFamily="34" charset="0"/>
                  </a:rPr>
                  <a:t>Ở đây, thời gian </a:t>
                </a:r>
                <a14:m>
                  <m:oMath xmlns:m="http://schemas.openxmlformats.org/officeDocument/2006/math">
                    <m:r>
                      <a:rPr lang="vi-VN" sz="4400" b="1" i="1" dirty="0" smtClean="0">
                        <a:latin typeface="Cambria Math"/>
                        <a:ea typeface="Tahoma" panose="020B0604030504040204" pitchFamily="34" charset="0"/>
                        <a:cs typeface="Tahoma" panose="020B0604030504040204" pitchFamily="34" charset="0"/>
                      </a:rPr>
                      <m:t>𝒕</m:t>
                    </m:r>
                  </m:oMath>
                </a14:m>
                <a:r>
                  <a:rPr lang="vi-VN" sz="4400" b="1" dirty="0">
                    <a:latin typeface="Tahoma" panose="020B0604030504040204" pitchFamily="34" charset="0"/>
                    <a:ea typeface="Tahoma" panose="020B0604030504040204" pitchFamily="34" charset="0"/>
                    <a:cs typeface="Tahoma" panose="020B0604030504040204" pitchFamily="34" charset="0"/>
                  </a:rPr>
                  <a:t> tính bằng giây và quãng đường </a:t>
                </a:r>
                <a14:m>
                  <m:oMath xmlns:m="http://schemas.openxmlformats.org/officeDocument/2006/math">
                    <m:r>
                      <a:rPr lang="vi-VN" sz="4400" b="1" i="1" dirty="0" smtClean="0">
                        <a:latin typeface="Cambria Math"/>
                        <a:ea typeface="Tahoma" panose="020B0604030504040204" pitchFamily="34" charset="0"/>
                        <a:cs typeface="Tahoma" panose="020B0604030504040204" pitchFamily="34" charset="0"/>
                      </a:rPr>
                      <m:t>𝒙</m:t>
                    </m:r>
                  </m:oMath>
                </a14:m>
                <a:r>
                  <a:rPr lang="vi-VN" sz="4400" b="1" dirty="0">
                    <a:latin typeface="Tahoma" panose="020B0604030504040204" pitchFamily="34" charset="0"/>
                    <a:ea typeface="Tahoma" panose="020B0604030504040204" pitchFamily="34" charset="0"/>
                    <a:cs typeface="Tahoma" panose="020B0604030504040204" pitchFamily="34" charset="0"/>
                  </a:rPr>
                  <a:t> tính bằng centimét. Hãy cho biết trong khoảng thời gian từ 0 đến 6 giây, vật đi qua vị trí cân bằng bao nhiêu lần?</a:t>
                </a:r>
              </a:p>
            </p:txBody>
          </p:sp>
        </mc:Choice>
        <mc:Fallback xmlns="">
          <p:sp>
            <p:nvSpPr>
              <p:cNvPr id="6" name="Rectangle 5"/>
              <p:cNvSpPr>
                <a:spLocks noRot="1" noChangeAspect="1" noMove="1" noResize="1" noEditPoints="1" noAdjustHandles="1" noChangeArrowheads="1" noChangeShapeType="1" noTextEdit="1"/>
              </p:cNvSpPr>
              <p:nvPr/>
            </p:nvSpPr>
            <p:spPr>
              <a:xfrm>
                <a:off x="926883" y="2201750"/>
                <a:ext cx="22995616" cy="3906198"/>
              </a:xfrm>
              <a:prstGeom prst="rect">
                <a:avLst/>
              </a:prstGeom>
              <a:blipFill rotWithShape="1">
                <a:blip r:embed="rId5"/>
                <a:stretch>
                  <a:fillRect l="-1060" t="-3120" r="-1087" b="-6552"/>
                </a:stretch>
              </a:blipFill>
            </p:spPr>
            <p:txBody>
              <a:bodyPr/>
              <a:lstStyle/>
              <a:p>
                <a:r>
                  <a:rPr lang="en-US">
                    <a:noFill/>
                  </a:rPr>
                  <a:t> </a:t>
                </a:r>
              </a:p>
            </p:txBody>
          </p:sp>
        </mc:Fallback>
      </mc:AlternateContent>
      <p:sp>
        <p:nvSpPr>
          <p:cNvPr id="4" name="Rounded Rectangle 52">
            <a:extLst>
              <a:ext uri="{FF2B5EF4-FFF2-40B4-BE49-F238E27FC236}">
                <a16:creationId xmlns:a16="http://schemas.microsoft.com/office/drawing/2014/main" id="{41AACCF6-7BF0-6CA0-2309-865E33F71119}"/>
              </a:ext>
            </a:extLst>
          </p:cNvPr>
          <p:cNvSpPr/>
          <p:nvPr/>
        </p:nvSpPr>
        <p:spPr>
          <a:xfrm>
            <a:off x="214084" y="6818150"/>
            <a:ext cx="23952019" cy="6583526"/>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5" name="Group 5">
            <a:extLst>
              <a:ext uri="{FF2B5EF4-FFF2-40B4-BE49-F238E27FC236}">
                <a16:creationId xmlns:a16="http://schemas.microsoft.com/office/drawing/2014/main" id="{525B7B4F-0AE7-FE75-35C8-3E7B970B6F4A}"/>
              </a:ext>
            </a:extLst>
          </p:cNvPr>
          <p:cNvGrpSpPr/>
          <p:nvPr/>
        </p:nvGrpSpPr>
        <p:grpSpPr>
          <a:xfrm>
            <a:off x="524220" y="6407831"/>
            <a:ext cx="3600000" cy="900000"/>
            <a:chOff x="410517" y="4609437"/>
            <a:chExt cx="3984115" cy="1079473"/>
          </a:xfrm>
          <a:solidFill>
            <a:srgbClr val="C9E2B8"/>
          </a:solidFill>
        </p:grpSpPr>
        <p:sp>
          <p:nvSpPr>
            <p:cNvPr id="17"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2"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2" name="Rectangle 1"/>
          <p:cNvSpPr/>
          <p:nvPr/>
        </p:nvSpPr>
        <p:spPr>
          <a:xfrm>
            <a:off x="645135" y="7639479"/>
            <a:ext cx="7790942"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Vật ở vị trí cân bằng khi</a:t>
            </a:r>
          </a:p>
        </p:txBody>
      </p:sp>
      <mc:AlternateContent xmlns:mc="http://schemas.openxmlformats.org/markup-compatibility/2006" xmlns:a14="http://schemas.microsoft.com/office/drawing/2010/main">
        <mc:Choice Requires="a14">
          <p:sp>
            <p:nvSpPr>
              <p:cNvPr id="3" name="Rectangle 2"/>
              <p:cNvSpPr/>
              <p:nvPr/>
            </p:nvSpPr>
            <p:spPr>
              <a:xfrm>
                <a:off x="7923883" y="7560483"/>
                <a:ext cx="1895647" cy="83099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800" b="1" i="1" dirty="0" smtClean="0">
                          <a:latin typeface="Cambria Math"/>
                        </a:rPr>
                        <m:t>𝒙</m:t>
                      </m:r>
                      <m:r>
                        <a:rPr lang="en-US" sz="4800" b="1" i="1" dirty="0" smtClean="0">
                          <a:latin typeface="Cambria Math"/>
                        </a:rPr>
                        <m:t>=</m:t>
                      </m:r>
                      <m:r>
                        <a:rPr lang="en-US" sz="4800" b="1" i="1" dirty="0" smtClean="0">
                          <a:latin typeface="Cambria Math"/>
                        </a:rPr>
                        <m:t>𝟎</m:t>
                      </m:r>
                    </m:oMath>
                  </m:oMathPara>
                </a14:m>
                <a:endParaRPr lang="vi-VN" sz="4800" b="1" dirty="0"/>
              </a:p>
            </p:txBody>
          </p:sp>
        </mc:Choice>
        <mc:Fallback xmlns="">
          <p:sp>
            <p:nvSpPr>
              <p:cNvPr id="3" name="Rectangle 2"/>
              <p:cNvSpPr>
                <a:spLocks noRot="1" noChangeAspect="1" noMove="1" noResize="1" noEditPoints="1" noAdjustHandles="1" noChangeArrowheads="1" noChangeShapeType="1" noTextEdit="1"/>
              </p:cNvSpPr>
              <p:nvPr/>
            </p:nvSpPr>
            <p:spPr>
              <a:xfrm>
                <a:off x="7923883" y="7560483"/>
                <a:ext cx="1895647" cy="830997"/>
              </a:xfrm>
              <a:prstGeom prst="rect">
                <a:avLst/>
              </a:prstGeom>
              <a:blipFill rotWithShape="1">
                <a:blip r:embed="rId7"/>
                <a:stretch>
                  <a:fillRect/>
                </a:stretch>
              </a:blipFill>
            </p:spPr>
            <p:txBody>
              <a:bodyPr/>
              <a:lstStyle/>
              <a:p>
                <a:r>
                  <a:rPr lang="en-US">
                    <a:noFill/>
                  </a:rPr>
                  <a:t> </a:t>
                </a:r>
              </a:p>
            </p:txBody>
          </p:sp>
        </mc:Fallback>
      </mc:AlternateContent>
      <p:sp>
        <p:nvSpPr>
          <p:cNvPr id="7" name="Rectangle 6"/>
          <p:cNvSpPr/>
          <p:nvPr/>
        </p:nvSpPr>
        <p:spPr>
          <a:xfrm>
            <a:off x="825193" y="10765279"/>
            <a:ext cx="2208375" cy="769441"/>
          </a:xfrm>
          <a:prstGeom prst="rect">
            <a:avLst/>
          </a:prstGeom>
        </p:spPr>
        <p:txBody>
          <a:bodyPr wrap="square">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Ta có </a:t>
            </a:r>
          </a:p>
        </p:txBody>
      </p:sp>
      <mc:AlternateContent xmlns:mc="http://schemas.openxmlformats.org/markup-compatibility/2006" xmlns:a14="http://schemas.microsoft.com/office/drawing/2010/main">
        <mc:Choice Requires="a14">
          <p:sp>
            <p:nvSpPr>
              <p:cNvPr id="8" name="TextBox 7"/>
              <p:cNvSpPr txBox="1"/>
              <p:nvPr/>
            </p:nvSpPr>
            <p:spPr>
              <a:xfrm>
                <a:off x="5027178" y="8787008"/>
                <a:ext cx="6846147" cy="1282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000" b="1" i="1" smtClean="0">
                              <a:latin typeface="Cambria Math" panose="02040503050406030204" pitchFamily="18" charset="0"/>
                            </a:rPr>
                          </m:ctrlPr>
                        </m:groupChrPr>
                        <m:e/>
                      </m:groupChr>
                      <m:r>
                        <a:rPr lang="en-US" sz="4400" b="1">
                          <a:latin typeface="Cambria Math"/>
                          <a:ea typeface="Tahoma" panose="020B0604030504040204" pitchFamily="34" charset="0"/>
                          <a:cs typeface="Tahoma" panose="020B0604030504040204" pitchFamily="34" charset="0"/>
                        </a:rPr>
                        <m:t>𝐜𝐨𝐬</m:t>
                      </m:r>
                      <m:d>
                        <m:dPr>
                          <m:ctrlPr>
                            <a:rPr lang="en-US" sz="4400" b="1" i="1">
                              <a:latin typeface="Cambria Math" panose="02040503050406030204" pitchFamily="18" charset="0"/>
                              <a:ea typeface="Tahoma" panose="020B0604030504040204" pitchFamily="34" charset="0"/>
                              <a:cs typeface="Tahoma" panose="020B0604030504040204" pitchFamily="34" charset="0"/>
                            </a:rPr>
                          </m:ctrlPr>
                        </m:dPr>
                        <m:e>
                          <m:r>
                            <a:rPr lang="en-US" sz="4400" b="1" i="1">
                              <a:latin typeface="Cambria Math"/>
                              <a:ea typeface="Tahoma" panose="020B0604030504040204" pitchFamily="34" charset="0"/>
                              <a:cs typeface="Tahoma" panose="020B0604030504040204" pitchFamily="34" charset="0"/>
                            </a:rPr>
                            <m:t>𝟓</m:t>
                          </m:r>
                          <m:r>
                            <a:rPr lang="en-US" sz="4400" b="1" i="1">
                              <a:latin typeface="Cambria Math"/>
                              <a:ea typeface="Tahoma" panose="020B0604030504040204" pitchFamily="34" charset="0"/>
                              <a:cs typeface="Tahoma" panose="020B0604030504040204" pitchFamily="34" charset="0"/>
                            </a:rPr>
                            <m:t>𝒕</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l-GR" sz="4400" b="1" i="1">
                                  <a:latin typeface="Cambria Math"/>
                                  <a:ea typeface="Tahoma" panose="020B0604030504040204" pitchFamily="34" charset="0"/>
                                  <a:cs typeface="Tahoma" panose="020B0604030504040204" pitchFamily="34" charset="0"/>
                                </a:rPr>
                                <m:t>𝝅</m:t>
                              </m:r>
                            </m:num>
                            <m:den>
                              <m:r>
                                <a:rPr lang="en-US" sz="4400" b="1" i="1">
                                  <a:latin typeface="Cambria Math"/>
                                  <a:ea typeface="Tahoma" panose="020B0604030504040204" pitchFamily="34" charset="0"/>
                                  <a:cs typeface="Tahoma" panose="020B0604030504040204" pitchFamily="34" charset="0"/>
                                </a:rPr>
                                <m:t>𝟔</m:t>
                              </m:r>
                            </m:den>
                          </m:f>
                        </m:e>
                      </m:d>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𝟎</m:t>
                      </m:r>
                    </m:oMath>
                  </m:oMathPara>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027178" y="8787008"/>
                <a:ext cx="6846147" cy="128221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0934949" y="8751100"/>
                <a:ext cx="6134076" cy="13181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b="1" i="1" smtClean="0">
                              <a:latin typeface="Cambria Math" panose="02040503050406030204" pitchFamily="18" charset="0"/>
                            </a:rPr>
                          </m:ctrlPr>
                        </m:groupChrPr>
                        <m:e/>
                      </m:groupChr>
                      <m:r>
                        <a:rPr lang="en-US" sz="4400" b="1" i="1">
                          <a:latin typeface="Cambria Math"/>
                          <a:ea typeface="Tahoma" panose="020B0604030504040204" pitchFamily="34" charset="0"/>
                          <a:cs typeface="Tahoma" panose="020B0604030504040204" pitchFamily="34" charset="0"/>
                        </a:rPr>
                        <m:t>𝟓</m:t>
                      </m:r>
                      <m:r>
                        <a:rPr lang="en-US" sz="4400" b="1" i="1">
                          <a:latin typeface="Cambria Math"/>
                          <a:ea typeface="Tahoma" panose="020B0604030504040204" pitchFamily="34" charset="0"/>
                          <a:cs typeface="Tahoma" panose="020B0604030504040204" pitchFamily="34" charset="0"/>
                        </a:rPr>
                        <m:t>𝒕</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l-GR" sz="4400" b="1" i="1">
                              <a:latin typeface="Cambria Math"/>
                              <a:ea typeface="Tahoma" panose="020B0604030504040204" pitchFamily="34" charset="0"/>
                              <a:cs typeface="Tahoma" panose="020B0604030504040204" pitchFamily="34" charset="0"/>
                            </a:rPr>
                            <m:t>𝝅</m:t>
                          </m:r>
                        </m:num>
                        <m:den>
                          <m:r>
                            <a:rPr lang="en-US" sz="4400" b="1" i="1">
                              <a:latin typeface="Cambria Math"/>
                              <a:ea typeface="Tahoma" panose="020B0604030504040204" pitchFamily="34" charset="0"/>
                              <a:cs typeface="Tahoma" panose="020B0604030504040204" pitchFamily="34" charset="0"/>
                            </a:rPr>
                            <m:t>𝟔</m:t>
                          </m:r>
                        </m:den>
                      </m:f>
                      <m:r>
                        <a:rPr lang="en-US" sz="4400" b="1" i="1" smtClean="0">
                          <a:latin typeface="Cambria Math"/>
                          <a:ea typeface="Tahoma" panose="020B0604030504040204" pitchFamily="34" charset="0"/>
                          <a:cs typeface="Tahoma" panose="020B0604030504040204" pitchFamily="34" charset="0"/>
                        </a:rPr>
                        <m:t>=</m:t>
                      </m:r>
                      <m:f>
                        <m:fPr>
                          <m:ctrlPr>
                            <a:rPr lang="el-GR" sz="4400" b="1" i="1" smtClean="0">
                              <a:latin typeface="Cambria Math" panose="02040503050406030204" pitchFamily="18" charset="0"/>
                              <a:ea typeface="Tahoma" panose="020B0604030504040204" pitchFamily="34" charset="0"/>
                              <a:cs typeface="Tahoma" panose="020B0604030504040204" pitchFamily="34" charset="0"/>
                            </a:rPr>
                          </m:ctrlPr>
                        </m:fPr>
                        <m:num>
                          <m:r>
                            <a:rPr lang="el-GR" sz="4400" b="1" i="1" smtClean="0">
                              <a:latin typeface="Cambria Math"/>
                              <a:ea typeface="Tahoma" panose="020B0604030504040204" pitchFamily="34" charset="0"/>
                              <a:cs typeface="Tahoma" panose="020B0604030504040204" pitchFamily="34" charset="0"/>
                            </a:rPr>
                            <m:t>𝝅</m:t>
                          </m:r>
                        </m:num>
                        <m:den>
                          <m:r>
                            <a:rPr lang="el-GR" sz="4400" b="1" i="1" smtClean="0">
                              <a:latin typeface="Cambria Math"/>
                              <a:ea typeface="Tahoma" panose="020B0604030504040204" pitchFamily="34" charset="0"/>
                              <a:cs typeface="Tahoma" panose="020B0604030504040204" pitchFamily="34" charset="0"/>
                            </a:rPr>
                            <m:t>𝟐</m:t>
                          </m:r>
                        </m:den>
                      </m:f>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𝒌</m:t>
                      </m:r>
                      <m:r>
                        <a:rPr lang="en-US" sz="4400" b="1" i="1" smtClean="0">
                          <a:latin typeface="Cambria Math"/>
                          <a:ea typeface="Cambria Math"/>
                          <a:cs typeface="Tahoma" panose="020B0604030504040204" pitchFamily="34" charset="0"/>
                        </a:rPr>
                        <m:t>𝝅</m:t>
                      </m:r>
                    </m:oMath>
                  </m:oMathPara>
                </a14:m>
                <a:endParaRPr lang="en-US" sz="44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10934949" y="8751100"/>
                <a:ext cx="6134076" cy="1318118"/>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6726125" y="8717100"/>
                <a:ext cx="6298944" cy="1359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b="1" i="1" smtClean="0">
                              <a:latin typeface="Cambria Math" panose="02040503050406030204" pitchFamily="18" charset="0"/>
                            </a:rPr>
                          </m:ctrlPr>
                        </m:groupChrPr>
                        <m:e/>
                      </m:groupChr>
                      <m:r>
                        <a:rPr lang="en-US" sz="4400" b="1" i="1">
                          <a:latin typeface="Cambria Math"/>
                          <a:ea typeface="Tahoma" panose="020B0604030504040204" pitchFamily="34" charset="0"/>
                          <a:cs typeface="Tahoma" panose="020B0604030504040204" pitchFamily="34" charset="0"/>
                        </a:rPr>
                        <m:t>𝒕</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a:ea typeface="Tahoma" panose="020B0604030504040204" pitchFamily="34" charset="0"/>
                              <a:cs typeface="Tahoma" panose="020B0604030504040204" pitchFamily="34" charset="0"/>
                            </a:rPr>
                            <m:t>𝟐</m:t>
                          </m:r>
                          <m:r>
                            <a:rPr lang="el-GR" sz="4400" b="1" i="1">
                              <a:latin typeface="Cambria Math"/>
                              <a:ea typeface="Tahoma" panose="020B0604030504040204" pitchFamily="34" charset="0"/>
                              <a:cs typeface="Tahoma" panose="020B0604030504040204" pitchFamily="34" charset="0"/>
                            </a:rPr>
                            <m:t>𝝅</m:t>
                          </m:r>
                        </m:num>
                        <m:den>
                          <m:r>
                            <a:rPr lang="en-US" sz="4400" b="1" i="1" smtClean="0">
                              <a:latin typeface="Cambria Math"/>
                              <a:ea typeface="Tahoma" panose="020B0604030504040204" pitchFamily="34" charset="0"/>
                              <a:cs typeface="Tahoma" panose="020B0604030504040204" pitchFamily="34" charset="0"/>
                            </a:rPr>
                            <m:t>𝟏𝟓</m:t>
                          </m:r>
                        </m:den>
                      </m:f>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𝒌</m:t>
                      </m:r>
                      <m:f>
                        <m:fPr>
                          <m:ctrlPr>
                            <a:rPr lang="el-GR" sz="4400" b="1" i="1" smtClean="0">
                              <a:latin typeface="Cambria Math" panose="02040503050406030204" pitchFamily="18" charset="0"/>
                              <a:ea typeface="Tahoma" panose="020B0604030504040204" pitchFamily="34" charset="0"/>
                              <a:cs typeface="Tahoma" panose="020B0604030504040204" pitchFamily="34" charset="0"/>
                            </a:rPr>
                          </m:ctrlPr>
                        </m:fPr>
                        <m:num>
                          <m:r>
                            <a:rPr lang="el-GR" sz="4400" b="1" i="1" smtClean="0">
                              <a:latin typeface="Cambria Math"/>
                              <a:ea typeface="Tahoma" panose="020B0604030504040204" pitchFamily="34" charset="0"/>
                              <a:cs typeface="Tahoma" panose="020B0604030504040204" pitchFamily="34" charset="0"/>
                            </a:rPr>
                            <m:t>𝝅</m:t>
                          </m:r>
                        </m:num>
                        <m:den>
                          <m:r>
                            <a:rPr lang="en-US" sz="4400" b="1" i="1" smtClean="0">
                              <a:latin typeface="Cambria Math"/>
                              <a:ea typeface="Tahoma" panose="020B0604030504040204" pitchFamily="34" charset="0"/>
                              <a:cs typeface="Tahoma" panose="020B0604030504040204" pitchFamily="34" charset="0"/>
                            </a:rPr>
                            <m:t>𝟓</m:t>
                          </m:r>
                        </m:den>
                      </m:f>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𝒌</m:t>
                      </m:r>
                      <m:r>
                        <a:rPr lang="en-US" sz="4400" b="1" i="1" smtClean="0">
                          <a:latin typeface="Cambria Math"/>
                          <a:ea typeface="Cambria Math"/>
                          <a:cs typeface="Tahoma" panose="020B0604030504040204" pitchFamily="34" charset="0"/>
                        </a:rPr>
                        <m:t>∈</m:t>
                      </m:r>
                      <m:r>
                        <a:rPr lang="en-US" sz="4400" b="1" i="1" smtClean="0">
                          <a:latin typeface="Cambria Math"/>
                          <a:ea typeface="Cambria Math"/>
                          <a:cs typeface="Tahoma" panose="020B0604030504040204" pitchFamily="34" charset="0"/>
                        </a:rPr>
                        <m:t>𝒁</m:t>
                      </m:r>
                      <m:r>
                        <a:rPr lang="en-US" sz="4400" b="1" i="1" smtClean="0">
                          <a:latin typeface="Cambria Math"/>
                          <a:ea typeface="Cambria Math"/>
                          <a:cs typeface="Tahoma" panose="020B0604030504040204" pitchFamily="34" charset="0"/>
                        </a:rPr>
                        <m:t>.</m:t>
                      </m:r>
                    </m:oMath>
                  </m:oMathPara>
                </a14:m>
                <a:endParaRPr lang="en-US" sz="44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16726125" y="8717100"/>
                <a:ext cx="6298944" cy="1359988"/>
              </a:xfrm>
              <a:prstGeom prst="rect">
                <a:avLst/>
              </a:prstGeom>
              <a:blipFill rotWithShape="1">
                <a:blip r:embed="rId10"/>
                <a:stretch>
                  <a:fillRect/>
                </a:stretch>
              </a:blipFill>
            </p:spPr>
            <p:txBody>
              <a:bodyPr/>
              <a:lstStyle/>
              <a:p>
                <a:r>
                  <a:rPr lang="en-US">
                    <a:noFill/>
                  </a:rPr>
                  <a:t> </a:t>
                </a:r>
              </a:p>
            </p:txBody>
          </p:sp>
        </mc:Fallback>
      </mc:AlternateContent>
      <p:sp>
        <p:nvSpPr>
          <p:cNvPr id="9" name="Rectangle 8"/>
          <p:cNvSpPr/>
          <p:nvPr/>
        </p:nvSpPr>
        <p:spPr>
          <a:xfrm>
            <a:off x="786009" y="11928320"/>
            <a:ext cx="23277364" cy="830997"/>
          </a:xfrm>
          <a:prstGeom prst="rect">
            <a:avLst/>
          </a:prstGeom>
          <a:noFill/>
        </p:spPr>
        <p:txBody>
          <a:bodyPr wrap="squar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Vậy trong khoảng thời gian từ 0 đến 6 giây, vật đi qua vị trí cân bằng 9 lần.</a:t>
            </a:r>
          </a:p>
        </p:txBody>
      </p:sp>
      <mc:AlternateContent xmlns:mc="http://schemas.openxmlformats.org/markup-compatibility/2006" xmlns:a14="http://schemas.microsoft.com/office/drawing/2010/main">
        <mc:Choice Requires="a14">
          <p:sp>
            <p:nvSpPr>
              <p:cNvPr id="10" name="Rectangle 9"/>
              <p:cNvSpPr/>
              <p:nvPr/>
            </p:nvSpPr>
            <p:spPr>
              <a:xfrm>
                <a:off x="3033569" y="10409990"/>
                <a:ext cx="5865516" cy="1480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ea typeface="Tahoma" panose="020B0604030504040204" pitchFamily="34" charset="0"/>
                          <a:cs typeface="Tahoma" panose="020B0604030504040204" pitchFamily="34" charset="0"/>
                        </a:rPr>
                        <m:t>𝟎</m:t>
                      </m:r>
                      <m:r>
                        <a:rPr lang="en-US" sz="4800" b="1" i="1" smtClean="0">
                          <a:latin typeface="Cambria Math"/>
                          <a:ea typeface="Tahoma" panose="020B0604030504040204" pitchFamily="34" charset="0"/>
                          <a:cs typeface="Tahoma" panose="020B0604030504040204" pitchFamily="34" charset="0"/>
                        </a:rPr>
                        <m:t>&lt;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n-US" sz="4800" b="1" i="1">
                              <a:latin typeface="Cambria Math"/>
                              <a:ea typeface="Tahoma" panose="020B0604030504040204" pitchFamily="34" charset="0"/>
                              <a:cs typeface="Tahoma" panose="020B0604030504040204" pitchFamily="34" charset="0"/>
                            </a:rPr>
                            <m:t>𝟐</m:t>
                          </m:r>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𝟏𝟓</m:t>
                          </m:r>
                        </m:den>
                      </m:f>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𝒌</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𝟓</m:t>
                          </m:r>
                        </m:den>
                      </m:f>
                      <m:r>
                        <a:rPr lang="en-US" sz="4800" b="1" i="1" smtClean="0">
                          <a:latin typeface="Cambria Math"/>
                          <a:ea typeface="Tahoma" panose="020B0604030504040204" pitchFamily="34" charset="0"/>
                          <a:cs typeface="Tahoma" panose="020B0604030504040204" pitchFamily="34" charset="0"/>
                        </a:rPr>
                        <m:t>&lt;</m:t>
                      </m:r>
                      <m:r>
                        <a:rPr lang="en-US" sz="4800" b="1" i="1" smtClean="0">
                          <a:latin typeface="Cambria Math"/>
                          <a:ea typeface="Tahoma" panose="020B0604030504040204" pitchFamily="34" charset="0"/>
                          <a:cs typeface="Tahoma" panose="020B0604030504040204" pitchFamily="34" charset="0"/>
                        </a:rPr>
                        <m:t>𝟔</m:t>
                      </m:r>
                      <m:groupChr>
                        <m:groupChrPr>
                          <m:chr m:val="⇔"/>
                          <m:pos m:val="top"/>
                          <m:ctrlPr>
                            <a:rPr lang="en-US" sz="4800" b="1" i="1" smtClean="0">
                              <a:latin typeface="Cambria Math" panose="02040503050406030204" pitchFamily="18" charset="0"/>
                              <a:ea typeface="Tahoma" panose="020B0604030504040204" pitchFamily="34" charset="0"/>
                              <a:cs typeface="Tahoma" panose="020B0604030504040204" pitchFamily="34" charset="0"/>
                            </a:rPr>
                          </m:ctrlPr>
                        </m:groupChrPr>
                        <m:e/>
                      </m:groupChr>
                    </m:oMath>
                  </m:oMathPara>
                </a14:m>
                <a:endParaRPr lang="en-US" sz="4800" dirty="0"/>
              </a:p>
            </p:txBody>
          </p:sp>
        </mc:Choice>
        <mc:Fallback xmlns="">
          <p:sp>
            <p:nvSpPr>
              <p:cNvPr id="10" name="Rectangle 9"/>
              <p:cNvSpPr>
                <a:spLocks noRot="1" noChangeAspect="1" noMove="1" noResize="1" noEditPoints="1" noAdjustHandles="1" noChangeArrowheads="1" noChangeShapeType="1" noTextEdit="1"/>
              </p:cNvSpPr>
              <p:nvPr/>
            </p:nvSpPr>
            <p:spPr>
              <a:xfrm>
                <a:off x="3033569" y="10409990"/>
                <a:ext cx="5865516" cy="148002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9051485" y="10409990"/>
                <a:ext cx="3766929" cy="1480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ea typeface="Tahoma" panose="020B0604030504040204" pitchFamily="34" charset="0"/>
                          <a:cs typeface="Tahoma" panose="020B0604030504040204" pitchFamily="34" charset="0"/>
                        </a:rPr>
                        <m:t>−</m:t>
                      </m:r>
                      <m:f>
                        <m:fPr>
                          <m:ctrlPr>
                            <a:rPr lang="en-US"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smtClean="0">
                              <a:latin typeface="Cambria Math"/>
                              <a:ea typeface="Tahoma" panose="020B0604030504040204" pitchFamily="34" charset="0"/>
                              <a:cs typeface="Tahoma" panose="020B0604030504040204" pitchFamily="34" charset="0"/>
                            </a:rPr>
                            <m:t>𝟐</m:t>
                          </m:r>
                        </m:num>
                        <m:den>
                          <m:r>
                            <a:rPr lang="en-US" sz="4800" b="1" i="1" smtClean="0">
                              <a:latin typeface="Cambria Math"/>
                              <a:ea typeface="Tahoma" panose="020B0604030504040204" pitchFamily="34" charset="0"/>
                              <a:cs typeface="Tahoma" panose="020B0604030504040204" pitchFamily="34" charset="0"/>
                            </a:rPr>
                            <m:t>𝟑</m:t>
                          </m:r>
                        </m:den>
                      </m:f>
                      <m:r>
                        <a:rPr lang="en-US" sz="4800" b="1" i="1" smtClean="0">
                          <a:latin typeface="Cambria Math"/>
                          <a:ea typeface="Tahoma" panose="020B0604030504040204" pitchFamily="34" charset="0"/>
                          <a:cs typeface="Tahoma" panose="020B0604030504040204" pitchFamily="34" charset="0"/>
                        </a:rPr>
                        <m:t>&lt;</m:t>
                      </m:r>
                      <m:r>
                        <a:rPr lang="en-US" sz="4800" b="1" i="1" smtClean="0">
                          <a:latin typeface="Cambria Math"/>
                          <a:ea typeface="Tahoma" panose="020B0604030504040204" pitchFamily="34" charset="0"/>
                          <a:cs typeface="Tahoma" panose="020B0604030504040204" pitchFamily="34" charset="0"/>
                        </a:rPr>
                        <m:t>𝒌</m:t>
                      </m:r>
                      <m:r>
                        <a:rPr lang="en-US" sz="4800" b="1" i="1" smtClean="0">
                          <a:latin typeface="Cambria Math"/>
                          <a:ea typeface="Tahoma" panose="020B0604030504040204" pitchFamily="34" charset="0"/>
                          <a:cs typeface="Tahoma" panose="020B0604030504040204" pitchFamily="34" charset="0"/>
                        </a:rPr>
                        <m:t>&lt;</m:t>
                      </m:r>
                      <m:r>
                        <a:rPr lang="en-US" sz="4800" b="1" i="1" smtClean="0">
                          <a:latin typeface="Cambria Math"/>
                          <a:ea typeface="Tahoma" panose="020B0604030504040204" pitchFamily="34" charset="0"/>
                          <a:cs typeface="Tahoma" panose="020B0604030504040204" pitchFamily="34" charset="0"/>
                        </a:rPr>
                        <m:t>𝟗</m:t>
                      </m:r>
                      <m:r>
                        <a:rPr lang="en-US" sz="4800" b="1" i="1" smtClean="0">
                          <a:latin typeface="Cambria Math"/>
                          <a:ea typeface="Tahoma" panose="020B0604030504040204" pitchFamily="34" charset="0"/>
                          <a:cs typeface="Tahoma" panose="020B0604030504040204" pitchFamily="34" charset="0"/>
                        </a:rPr>
                        <m:t>.</m:t>
                      </m:r>
                    </m:oMath>
                  </m:oMathPara>
                </a14:m>
                <a:endParaRPr lang="en-US" sz="4800" dirty="0"/>
              </a:p>
            </p:txBody>
          </p:sp>
        </mc:Choice>
        <mc:Fallback xmlns="">
          <p:sp>
            <p:nvSpPr>
              <p:cNvPr id="24" name="Rectangle 23"/>
              <p:cNvSpPr>
                <a:spLocks noRot="1" noChangeAspect="1" noMove="1" noResize="1" noEditPoints="1" noAdjustHandles="1" noChangeArrowheads="1" noChangeShapeType="1" noTextEdit="1"/>
              </p:cNvSpPr>
              <p:nvPr/>
            </p:nvSpPr>
            <p:spPr>
              <a:xfrm>
                <a:off x="9051485" y="10409990"/>
                <a:ext cx="3766929" cy="1480021"/>
              </a:xfrm>
              <a:prstGeom prst="rect">
                <a:avLst/>
              </a:prstGeom>
              <a:blipFill rotWithShape="1">
                <a:blip r:embed="rId12"/>
                <a:stretch>
                  <a:fillRect/>
                </a:stretch>
              </a:blipFill>
            </p:spPr>
            <p:txBody>
              <a:bodyPr/>
              <a:lstStyle/>
              <a:p>
                <a:r>
                  <a:rPr lang="en-US">
                    <a:noFill/>
                  </a:rPr>
                  <a:t> </a:t>
                </a:r>
              </a:p>
            </p:txBody>
          </p:sp>
        </mc:Fallback>
      </mc:AlternateContent>
      <p:grpSp>
        <p:nvGrpSpPr>
          <p:cNvPr id="45" name="Group 47">
            <a:extLst>
              <a:ext uri="{FF2B5EF4-FFF2-40B4-BE49-F238E27FC236}">
                <a16:creationId xmlns:a16="http://schemas.microsoft.com/office/drawing/2014/main" id="{A91951E0-2211-08D7-5E22-EAFA1718558E}"/>
              </a:ext>
            </a:extLst>
          </p:cNvPr>
          <p:cNvGrpSpPr/>
          <p:nvPr/>
        </p:nvGrpSpPr>
        <p:grpSpPr>
          <a:xfrm>
            <a:off x="7923883" y="1002979"/>
            <a:ext cx="7643051" cy="968318"/>
            <a:chOff x="739068" y="1515168"/>
            <a:chExt cx="6961968" cy="968444"/>
          </a:xfrm>
          <a:solidFill>
            <a:srgbClr val="00B050"/>
          </a:solidFill>
        </p:grpSpPr>
        <p:sp>
          <p:nvSpPr>
            <p:cNvPr id="46" name="Freeform 71">
              <a:extLst>
                <a:ext uri="{FF2B5EF4-FFF2-40B4-BE49-F238E27FC236}">
                  <a16:creationId xmlns:a16="http://schemas.microsoft.com/office/drawing/2014/main" id="{BFC57702-497A-7322-A0D8-423313F0B873}"/>
                </a:ext>
              </a:extLst>
            </p:cNvPr>
            <p:cNvSpPr>
              <a:spLocks/>
            </p:cNvSpPr>
            <p:nvPr/>
          </p:nvSpPr>
          <p:spPr bwMode="auto">
            <a:xfrm flipH="1">
              <a:off x="3250416" y="1964378"/>
              <a:ext cx="4433183" cy="519234"/>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30">
              <a:extLst>
                <a:ext uri="{FF2B5EF4-FFF2-40B4-BE49-F238E27FC236}">
                  <a16:creationId xmlns:a16="http://schemas.microsoft.com/office/drawing/2014/main" id="{DB5D54E3-CCFD-17A3-21FB-AEF4B9478D8C}"/>
                </a:ext>
              </a:extLst>
            </p:cNvPr>
            <p:cNvGrpSpPr/>
            <p:nvPr/>
          </p:nvGrpSpPr>
          <p:grpSpPr>
            <a:xfrm>
              <a:off x="739068" y="1515168"/>
              <a:ext cx="6961968" cy="960327"/>
              <a:chOff x="739068" y="1515168"/>
              <a:chExt cx="6961968" cy="960327"/>
            </a:xfrm>
            <a:grpFill/>
          </p:grpSpPr>
          <p:sp>
            <p:nvSpPr>
              <p:cNvPr id="50" name="Freeform 71">
                <a:extLst>
                  <a:ext uri="{FF2B5EF4-FFF2-40B4-BE49-F238E27FC236}">
                    <a16:creationId xmlns:a16="http://schemas.microsoft.com/office/drawing/2014/main" id="{C0A28170-BCA8-E3F6-AFA3-7E3EFEE840A6}"/>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72">
                <a:extLst>
                  <a:ext uri="{FF2B5EF4-FFF2-40B4-BE49-F238E27FC236}">
                    <a16:creationId xmlns:a16="http://schemas.microsoft.com/office/drawing/2014/main" id="{3C754175-B5A5-60E7-BDE7-4EA026EF2662}"/>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3" name="Freeform 73">
                <a:extLst>
                  <a:ext uri="{FF2B5EF4-FFF2-40B4-BE49-F238E27FC236}">
                    <a16:creationId xmlns:a16="http://schemas.microsoft.com/office/drawing/2014/main" id="{607E4DC5-42E9-C27B-89E0-D1F55702EF40}"/>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6" name="Freeform 74">
                <a:extLst>
                  <a:ext uri="{FF2B5EF4-FFF2-40B4-BE49-F238E27FC236}">
                    <a16:creationId xmlns:a16="http://schemas.microsoft.com/office/drawing/2014/main" id="{46CEA9AA-EE0E-530C-404E-F6D9C52C15DC}"/>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7" name="Freeform 75">
                <a:extLst>
                  <a:ext uri="{FF2B5EF4-FFF2-40B4-BE49-F238E27FC236}">
                    <a16:creationId xmlns:a16="http://schemas.microsoft.com/office/drawing/2014/main" id="{1187F821-CA1F-72D6-EC97-FA5E5D98719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76">
                <a:extLst>
                  <a:ext uri="{FF2B5EF4-FFF2-40B4-BE49-F238E27FC236}">
                    <a16:creationId xmlns:a16="http://schemas.microsoft.com/office/drawing/2014/main" id="{784E4916-CA49-8D43-F78B-2AACE28D4A8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9" name="Freeform 77">
                <a:extLst>
                  <a:ext uri="{FF2B5EF4-FFF2-40B4-BE49-F238E27FC236}">
                    <a16:creationId xmlns:a16="http://schemas.microsoft.com/office/drawing/2014/main" id="{E5C58E94-5A3D-48B5-B042-90634458039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0" name="Freeform 78">
                <a:extLst>
                  <a:ext uri="{FF2B5EF4-FFF2-40B4-BE49-F238E27FC236}">
                    <a16:creationId xmlns:a16="http://schemas.microsoft.com/office/drawing/2014/main" id="{FC33E5AD-2012-9DFF-627B-0C59ED0FAF6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1" name="Freeform 79">
                <a:extLst>
                  <a:ext uri="{FF2B5EF4-FFF2-40B4-BE49-F238E27FC236}">
                    <a16:creationId xmlns:a16="http://schemas.microsoft.com/office/drawing/2014/main" id="{44B11EA8-399E-9CBD-0A44-508DB30AD40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2" name="Freeform 80">
                <a:extLst>
                  <a:ext uri="{FF2B5EF4-FFF2-40B4-BE49-F238E27FC236}">
                    <a16:creationId xmlns:a16="http://schemas.microsoft.com/office/drawing/2014/main" id="{1CC0D9E8-DF40-7C9C-24F9-B0143620462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3" name="Freeform 81">
                <a:extLst>
                  <a:ext uri="{FF2B5EF4-FFF2-40B4-BE49-F238E27FC236}">
                    <a16:creationId xmlns:a16="http://schemas.microsoft.com/office/drawing/2014/main" id="{F0757931-8601-E24C-C785-B221AC721FE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4" name="Freeform 82">
                <a:extLst>
                  <a:ext uri="{FF2B5EF4-FFF2-40B4-BE49-F238E27FC236}">
                    <a16:creationId xmlns:a16="http://schemas.microsoft.com/office/drawing/2014/main" id="{A88F34E0-2935-404D-999C-CC1E4022DB4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43">
                <a:extLst>
                  <a:ext uri="{FF2B5EF4-FFF2-40B4-BE49-F238E27FC236}">
                    <a16:creationId xmlns:a16="http://schemas.microsoft.com/office/drawing/2014/main" id="{0C1BE070-82A6-5DBB-D815-FE1B069FF99F}"/>
                  </a:ext>
                </a:extLst>
              </p:cNvPr>
              <p:cNvSpPr txBox="1"/>
              <p:nvPr/>
            </p:nvSpPr>
            <p:spPr>
              <a:xfrm>
                <a:off x="2132733" y="1579607"/>
                <a:ext cx="4603160" cy="76954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SGK</a:t>
                </a:r>
                <a:endParaRPr kumimoji="0" lang="en-US" sz="4400"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16741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 grpId="0"/>
      <p:bldP spid="4" grpId="0" animBg="1"/>
      <p:bldP spid="2" grpId="0"/>
      <p:bldP spid="3" grpId="0"/>
      <p:bldP spid="7" grpId="0"/>
      <p:bldP spid="8" grpId="0"/>
      <p:bldP spid="47" grpId="0"/>
      <p:bldP spid="49" grpId="0"/>
      <p:bldP spid="9" grpId="0"/>
      <p:bldP spid="10"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155797"/>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3516828" y="3891854"/>
            <a:ext cx="16886708" cy="3432052"/>
            <a:chOff x="55473" y="4539337"/>
            <a:chExt cx="16886708" cy="3432052"/>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55473" y="4539337"/>
              <a:ext cx="16886708" cy="3415608"/>
              <a:chOff x="56142" y="2201212"/>
              <a:chExt cx="8443354" cy="1707804"/>
            </a:xfrm>
            <a:grp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342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65572" y="2243981"/>
                <a:ext cx="342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342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079496" y="3153016"/>
                <a:ext cx="342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94C6D3-FF37-C5E7-C606-CF2640B619CC}"/>
                    </a:ext>
                  </a:extLst>
                </p:cNvPr>
                <p:cNvSpPr/>
                <p:nvPr/>
              </p:nvSpPr>
              <p:spPr>
                <a:xfrm>
                  <a:off x="819517" y="4861050"/>
                  <a:ext cx="6822768" cy="847733"/>
                </a:xfrm>
                <a:prstGeom prst="rect">
                  <a:avLst/>
                </a:prstGeom>
                <a:noFill/>
              </p:spPr>
              <p:txBody>
                <a:bodyPr wrap="square">
                  <a:spAutoFit/>
                </a:bodyPr>
                <a:lstStyle/>
                <a:p>
                  <a:pPr lvl="0" algn="ct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𝒄𝒐𝒕𝒙</m:t>
                        </m:r>
                        <m:r>
                          <a:rPr lang="en-US" sz="4800" b="1" i="1" smtClean="0">
                            <a:solidFill>
                              <a:schemeClr val="bg1"/>
                            </a:solidFill>
                            <a:latin typeface="Cambria Math"/>
                          </a:rPr>
                          <m:t>=−</m:t>
                        </m:r>
                        <m:r>
                          <a:rPr lang="en-US" sz="4800" b="1" i="1" smtClean="0">
                            <a:solidFill>
                              <a:schemeClr val="bg1"/>
                            </a:solidFill>
                            <a:latin typeface="Cambria Math"/>
                          </a:rPr>
                          <m:t>𝟐</m:t>
                        </m:r>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 xmlns:a16="http://schemas.microsoft.com/office/drawing/2014/main" xmlns:a14="http://schemas.microsoft.com/office/drawing/2010/main" id="{E394C6D3-FF37-C5E7-C606-CF2640B619CC}"/>
                    </a:ext>
                  </a:extLst>
                </p:cNvPr>
                <p:cNvSpPr>
                  <a:spLocks noRot="1" noChangeAspect="1" noMove="1" noResize="1" noEditPoints="1" noAdjustHandles="1" noChangeArrowheads="1" noChangeShapeType="1" noTextEdit="1"/>
                </p:cNvSpPr>
                <p:nvPr/>
              </p:nvSpPr>
              <p:spPr>
                <a:xfrm>
                  <a:off x="819517" y="4861050"/>
                  <a:ext cx="6822768" cy="84773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64AC40-9B4C-9EC2-5C70-524A8E691D9F}"/>
                    </a:ext>
                  </a:extLst>
                </p:cNvPr>
                <p:cNvSpPr/>
                <p:nvPr/>
              </p:nvSpPr>
              <p:spPr>
                <a:xfrm>
                  <a:off x="10801394" y="4770835"/>
                  <a:ext cx="5760000" cy="830997"/>
                </a:xfrm>
                <a:prstGeom prst="rect">
                  <a:avLst/>
                </a:prstGeom>
                <a:noFill/>
              </p:spPr>
              <p:txBody>
                <a:bodyPr wrap="square">
                  <a:spAutoFit/>
                </a:bodyPr>
                <a:lstStyle/>
                <a:p>
                  <a:pPr lvl="0" algn="ct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𝒔𝒊𝒏</m:t>
                        </m:r>
                        <m:d>
                          <m:dPr>
                            <m:ctrlPr>
                              <a:rPr lang="en-US" sz="4800" b="1" i="1" smtClean="0">
                                <a:solidFill>
                                  <a:schemeClr val="bg1"/>
                                </a:solidFill>
                                <a:latin typeface="Cambria Math" panose="02040503050406030204" pitchFamily="18" charset="0"/>
                              </a:rPr>
                            </m:ctrlPr>
                          </m:dPr>
                          <m:e>
                            <m:r>
                              <a:rPr lang="en-US" sz="4800" b="1" i="1" smtClean="0">
                                <a:solidFill>
                                  <a:schemeClr val="bg1"/>
                                </a:solidFill>
                                <a:latin typeface="Cambria Math"/>
                              </a:rPr>
                              <m:t>𝒙</m:t>
                            </m:r>
                            <m:r>
                              <a:rPr lang="en-US" sz="4800" b="1" i="1" smtClean="0">
                                <a:solidFill>
                                  <a:schemeClr val="bg1"/>
                                </a:solidFill>
                                <a:latin typeface="Cambria Math"/>
                              </a:rPr>
                              <m:t>−</m:t>
                            </m:r>
                            <m:r>
                              <a:rPr lang="en-US" sz="4800" b="1" i="1" smtClean="0">
                                <a:solidFill>
                                  <a:schemeClr val="bg1"/>
                                </a:solidFill>
                                <a:latin typeface="Cambria Math"/>
                                <a:ea typeface="Cambria Math"/>
                              </a:rPr>
                              <m:t>𝝅</m:t>
                            </m:r>
                          </m:e>
                        </m:d>
                        <m:r>
                          <a:rPr lang="en-US" sz="4800" b="1" i="1" smtClean="0">
                            <a:solidFill>
                              <a:schemeClr val="bg1"/>
                            </a:solidFill>
                            <a:latin typeface="Cambria Math"/>
                            <a:ea typeface="Cambria Math"/>
                          </a:rPr>
                          <m:t>=</m:t>
                        </m:r>
                        <m:r>
                          <a:rPr lang="en-US" sz="4800" b="1" i="1" smtClean="0">
                            <a:solidFill>
                              <a:schemeClr val="bg1"/>
                            </a:solidFill>
                            <a:latin typeface="Cambria Math"/>
                            <a:ea typeface="Cambria Math"/>
                          </a:rPr>
                          <m:t>𝟏</m:t>
                        </m:r>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 xmlns:a16="http://schemas.microsoft.com/office/drawing/2014/main" xmlns:a14="http://schemas.microsoft.com/office/drawing/2010/main" id="{A064AC40-9B4C-9EC2-5C70-524A8E691D9F}"/>
                    </a:ext>
                  </a:extLst>
                </p:cNvPr>
                <p:cNvSpPr>
                  <a:spLocks noRot="1" noChangeAspect="1" noMove="1" noResize="1" noEditPoints="1" noAdjustHandles="1" noChangeArrowheads="1" noChangeShapeType="1" noTextEdit="1"/>
                </p:cNvSpPr>
                <p:nvPr/>
              </p:nvSpPr>
              <p:spPr>
                <a:xfrm>
                  <a:off x="10801394" y="4770835"/>
                  <a:ext cx="5760000" cy="83099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2024985-9FD3-0583-8207-6A9982DAF2BE}"/>
                    </a:ext>
                  </a:extLst>
                </p:cNvPr>
                <p:cNvSpPr/>
                <p:nvPr/>
              </p:nvSpPr>
              <p:spPr>
                <a:xfrm>
                  <a:off x="1365616" y="6613068"/>
                  <a:ext cx="6072650" cy="1358321"/>
                </a:xfrm>
                <a:prstGeom prst="rect">
                  <a:avLst/>
                </a:prstGeom>
                <a:noFill/>
              </p:spPr>
              <p:txBody>
                <a:bodyPr wrap="square">
                  <a:spAutoFit/>
                </a:bodyPr>
                <a:lstStyle/>
                <a:p>
                  <a:pPr lvl="0" algn="ct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𝒄𝒐𝒔</m:t>
                        </m:r>
                        <m:r>
                          <a:rPr lang="en-US" sz="4800" b="1" i="1" smtClean="0">
                            <a:solidFill>
                              <a:schemeClr val="bg1"/>
                            </a:solidFill>
                            <a:latin typeface="Cambria Math"/>
                          </a:rPr>
                          <m:t>𝟐</m:t>
                        </m:r>
                        <m:r>
                          <a:rPr lang="en-US" sz="4800" b="1" i="1">
                            <a:solidFill>
                              <a:schemeClr val="bg1"/>
                            </a:solidFill>
                            <a:latin typeface="Cambria Math"/>
                          </a:rPr>
                          <m:t>𝒙</m:t>
                        </m:r>
                        <m:r>
                          <a:rPr lang="en-US" sz="4800" b="1" i="1">
                            <a:solidFill>
                              <a:schemeClr val="bg1"/>
                            </a:solidFill>
                            <a:latin typeface="Cambria Math"/>
                          </a:rPr>
                          <m:t>=</m:t>
                        </m:r>
                        <m:f>
                          <m:fPr>
                            <m:ctrlPr>
                              <a:rPr lang="el-GR" sz="4800" b="1" i="1" smtClean="0">
                                <a:solidFill>
                                  <a:schemeClr val="bg1"/>
                                </a:solidFill>
                                <a:latin typeface="Cambria Math" panose="02040503050406030204" pitchFamily="18" charset="0"/>
                              </a:rPr>
                            </m:ctrlPr>
                          </m:fPr>
                          <m:num>
                            <m:r>
                              <a:rPr lang="el-GR" sz="4800" b="1" i="1" smtClean="0">
                                <a:solidFill>
                                  <a:schemeClr val="bg1"/>
                                </a:solidFill>
                                <a:latin typeface="Cambria Math"/>
                              </a:rPr>
                              <m:t>𝝅</m:t>
                            </m:r>
                          </m:num>
                          <m:den>
                            <m:r>
                              <a:rPr lang="en-US" sz="4800" b="1" i="1" smtClean="0">
                                <a:solidFill>
                                  <a:schemeClr val="bg1"/>
                                </a:solidFill>
                                <a:latin typeface="Cambria Math"/>
                              </a:rPr>
                              <m:t>𝟑</m:t>
                            </m:r>
                          </m:den>
                        </m:f>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 xmlns:a16="http://schemas.microsoft.com/office/drawing/2014/main" xmlns:a14="http://schemas.microsoft.com/office/drawing/2010/main" id="{22024985-9FD3-0583-8207-6A9982DAF2BE}"/>
                    </a:ext>
                  </a:extLst>
                </p:cNvPr>
                <p:cNvSpPr>
                  <a:spLocks noRot="1" noChangeAspect="1" noMove="1" noResize="1" noEditPoints="1" noAdjustHandles="1" noChangeArrowheads="1" noChangeShapeType="1" noTextEdit="1"/>
                </p:cNvSpPr>
                <p:nvPr/>
              </p:nvSpPr>
              <p:spPr>
                <a:xfrm>
                  <a:off x="1365616" y="6613068"/>
                  <a:ext cx="6072650" cy="135832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0C14A7A-66A0-141F-A815-11C56EC691A9}"/>
                    </a:ext>
                  </a:extLst>
                </p:cNvPr>
                <p:cNvSpPr/>
                <p:nvPr/>
              </p:nvSpPr>
              <p:spPr>
                <a:xfrm>
                  <a:off x="10761407" y="6442513"/>
                  <a:ext cx="5521548" cy="1475212"/>
                </a:xfrm>
                <a:prstGeom prst="rect">
                  <a:avLst/>
                </a:prstGeom>
                <a:noFill/>
              </p:spPr>
              <p:txBody>
                <a:bodyPr wrap="square">
                  <a:spAutoFit/>
                </a:bodyPr>
                <a:lstStyle/>
                <a:p>
                  <a:pP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𝟐</m:t>
                        </m:r>
                        <m:r>
                          <a:rPr lang="en-US" sz="4800" b="1" i="1" smtClean="0">
                            <a:solidFill>
                              <a:schemeClr val="bg1"/>
                            </a:solidFill>
                            <a:latin typeface="Cambria Math"/>
                          </a:rPr>
                          <m:t>𝒔𝒊𝒏𝒙</m:t>
                        </m:r>
                        <m:r>
                          <a:rPr lang="en-US" sz="4800" b="1" i="1" smtClean="0">
                            <a:solidFill>
                              <a:schemeClr val="bg1"/>
                            </a:solidFill>
                            <a:latin typeface="Cambria Math"/>
                          </a:rPr>
                          <m:t>=</m:t>
                        </m:r>
                        <m:f>
                          <m:fPr>
                            <m:ctrlPr>
                              <a:rPr lang="el-GR" sz="4800" b="1" i="1" smtClean="0">
                                <a:solidFill>
                                  <a:schemeClr val="bg1"/>
                                </a:solidFill>
                                <a:latin typeface="Cambria Math" panose="02040503050406030204" pitchFamily="18" charset="0"/>
                              </a:rPr>
                            </m:ctrlPr>
                          </m:fPr>
                          <m:num>
                            <m:r>
                              <a:rPr lang="en-US" sz="4800" b="1" i="1" smtClean="0">
                                <a:solidFill>
                                  <a:schemeClr val="bg1"/>
                                </a:solidFill>
                                <a:latin typeface="Cambria Math"/>
                              </a:rPr>
                              <m:t>𝟑</m:t>
                            </m:r>
                          </m:num>
                          <m:den>
                            <m:r>
                              <a:rPr lang="el-GR" sz="4800" b="1" i="1" smtClean="0">
                                <a:solidFill>
                                  <a:schemeClr val="bg1"/>
                                </a:solidFill>
                                <a:latin typeface="Cambria Math"/>
                              </a:rPr>
                              <m:t>𝟐</m:t>
                            </m:r>
                          </m:den>
                        </m:f>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a:extLst>
                    <a:ext uri="{FF2B5EF4-FFF2-40B4-BE49-F238E27FC236}">
                      <a16:creationId xmlns="" xmlns:a16="http://schemas.microsoft.com/office/drawing/2014/main" xmlns:a14="http://schemas.microsoft.com/office/drawing/2010/main" id="{70C14A7A-66A0-141F-A815-11C56EC691A9}"/>
                    </a:ext>
                  </a:extLst>
                </p:cNvPr>
                <p:cNvSpPr>
                  <a:spLocks noRot="1" noChangeAspect="1" noMove="1" noResize="1" noEditPoints="1" noAdjustHandles="1" noChangeArrowheads="1" noChangeShapeType="1" noTextEdit="1"/>
                </p:cNvSpPr>
                <p:nvPr/>
              </p:nvSpPr>
              <p:spPr>
                <a:xfrm>
                  <a:off x="10761407" y="6442513"/>
                  <a:ext cx="5521548" cy="1475212"/>
                </a:xfrm>
                <a:prstGeom prst="rect">
                  <a:avLst/>
                </a:prstGeom>
                <a:blipFill rotWithShape="1">
                  <a:blip r:embed="rId6"/>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3549762" y="6031869"/>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0FB2F11-95C4-2F14-8423-2E196BEFECB0}"/>
              </a:ext>
            </a:extLst>
          </p:cNvPr>
          <p:cNvSpPr txBox="1"/>
          <p:nvPr/>
        </p:nvSpPr>
        <p:spPr>
          <a:xfrm>
            <a:off x="3953741" y="2236123"/>
            <a:ext cx="19343581" cy="830997"/>
          </a:xfrm>
          <a:prstGeom prst="rect">
            <a:avLst/>
          </a:prstGeom>
          <a:noFill/>
        </p:spPr>
        <p:txBody>
          <a:bodyPr wrap="square" rtlCol="0">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vô</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1</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46" name="Group 47">
            <a:extLst>
              <a:ext uri="{FF2B5EF4-FFF2-40B4-BE49-F238E27FC236}">
                <a16:creationId xmlns:a16="http://schemas.microsoft.com/office/drawing/2014/main" id="{B6C56E29-C6BF-7AA5-603C-7441AC93E516}"/>
              </a:ext>
            </a:extLst>
          </p:cNvPr>
          <p:cNvGrpSpPr/>
          <p:nvPr/>
        </p:nvGrpSpPr>
        <p:grpSpPr>
          <a:xfrm>
            <a:off x="7946319" y="770148"/>
            <a:ext cx="12457216" cy="968318"/>
            <a:chOff x="739068" y="1515168"/>
            <a:chExt cx="11347136" cy="968444"/>
          </a:xfrm>
          <a:solidFill>
            <a:srgbClr val="00B050"/>
          </a:solidFill>
        </p:grpSpPr>
        <p:sp>
          <p:nvSpPr>
            <p:cNvPr id="47" name="Freeform 71">
              <a:extLst>
                <a:ext uri="{FF2B5EF4-FFF2-40B4-BE49-F238E27FC236}">
                  <a16:creationId xmlns:a16="http://schemas.microsoft.com/office/drawing/2014/main" id="{45FE6FBD-BDD4-8607-D10F-0E8ADDB5A6E9}"/>
                </a:ext>
              </a:extLst>
            </p:cNvPr>
            <p:cNvSpPr>
              <a:spLocks/>
            </p:cNvSpPr>
            <p:nvPr/>
          </p:nvSpPr>
          <p:spPr bwMode="auto">
            <a:xfrm flipH="1">
              <a:off x="3250418"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49"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3"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4"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5"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6"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7"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59"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0"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TRẮC</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NGHIỆM</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grpSp>
        <p:nvGrpSpPr>
          <p:cNvPr id="62" name="Group 61">
            <a:extLst>
              <a:ext uri="{FF2B5EF4-FFF2-40B4-BE49-F238E27FC236}">
                <a16:creationId xmlns:a16="http://schemas.microsoft.com/office/drawing/2014/main" id="{CE2B0210-A332-C599-79A2-936FB3928C7F}"/>
              </a:ext>
            </a:extLst>
          </p:cNvPr>
          <p:cNvGrpSpPr/>
          <p:nvPr/>
        </p:nvGrpSpPr>
        <p:grpSpPr>
          <a:xfrm>
            <a:off x="260813" y="7541262"/>
            <a:ext cx="23862374" cy="5519710"/>
            <a:chOff x="48567" y="4381499"/>
            <a:chExt cx="23018772" cy="5519709"/>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6"/>
              <a:ext cx="22682027" cy="4959652"/>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E7E3880-2153-65E7-152D-F4A417449147}"/>
                  </a:ext>
                </a:extLst>
              </p:cNvPr>
              <p:cNvSpPr txBox="1"/>
              <p:nvPr/>
            </p:nvSpPr>
            <p:spPr>
              <a:xfrm>
                <a:off x="1782248" y="9290573"/>
                <a:ext cx="18386880" cy="1812547"/>
              </a:xfrm>
              <a:prstGeom prst="rect">
                <a:avLst/>
              </a:prstGeom>
              <a:noFill/>
            </p:spPr>
            <p:txBody>
              <a:bodyPr wrap="square">
                <a:spAutoFit/>
              </a:bodyPr>
              <a:lstStyle/>
              <a:p>
                <a:pPr lvl="0"/>
                <a:r>
                  <a:rPr kumimoji="0" 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chemeClr val="tx1"/>
                        </a:solidFill>
                        <a:latin typeface="Cambria Math"/>
                      </a:rPr>
                      <m:t>𝒄𝒐</m:t>
                    </m:r>
                    <m:r>
                      <a:rPr lang="en-US" sz="4800" b="1" i="1" smtClean="0">
                        <a:solidFill>
                          <a:schemeClr val="tx1"/>
                        </a:solidFill>
                        <a:latin typeface="Cambria Math"/>
                      </a:rPr>
                      <m:t>𝒔</m:t>
                    </m:r>
                    <m:r>
                      <a:rPr lang="en-US" sz="4800" b="1" i="1">
                        <a:solidFill>
                          <a:schemeClr val="tx1"/>
                        </a:solidFill>
                        <a:latin typeface="Cambria Math"/>
                      </a:rPr>
                      <m:t>𝟐</m:t>
                    </m:r>
                    <m:r>
                      <a:rPr lang="en-US" sz="4800" b="1" i="1">
                        <a:solidFill>
                          <a:schemeClr val="tx1"/>
                        </a:solidFill>
                        <a:latin typeface="Cambria Math"/>
                      </a:rPr>
                      <m:t>𝒙</m:t>
                    </m:r>
                    <m:r>
                      <a:rPr lang="en-US" sz="4800" b="1" i="1">
                        <a:solidFill>
                          <a:schemeClr val="tx1"/>
                        </a:solidFill>
                        <a:latin typeface="Cambria Math"/>
                      </a:rPr>
                      <m:t>=</m:t>
                    </m:r>
                    <m:f>
                      <m:fPr>
                        <m:ctrlPr>
                          <a:rPr lang="el-GR" sz="4800" b="1" i="1">
                            <a:solidFill>
                              <a:schemeClr val="tx1"/>
                            </a:solidFill>
                            <a:latin typeface="Cambria Math" panose="02040503050406030204" pitchFamily="18" charset="0"/>
                          </a:rPr>
                        </m:ctrlPr>
                      </m:fPr>
                      <m:num>
                        <m:r>
                          <a:rPr lang="el-GR" sz="4800" b="1" i="1">
                            <a:solidFill>
                              <a:schemeClr val="tx1"/>
                            </a:solidFill>
                            <a:latin typeface="Cambria Math"/>
                          </a:rPr>
                          <m:t>𝝅</m:t>
                        </m:r>
                      </m:num>
                      <m:den>
                        <m:r>
                          <a:rPr lang="en-US" sz="4800" b="1" i="1">
                            <a:solidFill>
                              <a:schemeClr val="tx1"/>
                            </a:solidFill>
                            <a:latin typeface="Cambria Math"/>
                          </a:rPr>
                          <m:t>𝟑</m:t>
                        </m:r>
                      </m:den>
                    </m:f>
                  </m:oMath>
                </a14:m>
                <a:r>
                  <a:rPr kumimoji="0" 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vô</a:t>
                </a:r>
                <a:r>
                  <a:rPr kumimoji="0" lang="en-US" sz="4800" b="1" i="0" u="none" strike="noStrike" kern="1200" cap="none" spc="0" normalizeH="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nghiệm</a:t>
                </a:r>
                <a:r>
                  <a:rPr kumimoji="0" lang="en-US" sz="4800" b="1" i="0" u="none" strike="noStrike" kern="1200" cap="none" spc="0" normalizeH="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f>
                      <m:fPr>
                        <m:ctrlPr>
                          <a:rPr lang="el-GR" sz="4800" b="1" i="1">
                            <a:solidFill>
                              <a:schemeClr val="tx1"/>
                            </a:solidFill>
                            <a:latin typeface="Cambria Math" panose="02040503050406030204" pitchFamily="18" charset="0"/>
                          </a:rPr>
                        </m:ctrlPr>
                      </m:fPr>
                      <m:num>
                        <m:r>
                          <a:rPr lang="el-GR" sz="4800" b="1" i="1">
                            <a:solidFill>
                              <a:schemeClr val="tx1"/>
                            </a:solidFill>
                            <a:latin typeface="Cambria Math"/>
                          </a:rPr>
                          <m:t>𝝅</m:t>
                        </m:r>
                      </m:num>
                      <m:den>
                        <m:r>
                          <a:rPr lang="en-US" sz="4800" b="1" i="1">
                            <a:solidFill>
                              <a:schemeClr val="tx1"/>
                            </a:solidFill>
                            <a:latin typeface="Cambria Math"/>
                          </a:rPr>
                          <m:t>𝟑</m:t>
                        </m:r>
                      </m:den>
                    </m:f>
                    <m:r>
                      <a:rPr lang="en-US" sz="4800" b="1" i="1" smtClean="0">
                        <a:solidFill>
                          <a:schemeClr val="tx1"/>
                        </a:solidFill>
                        <a:latin typeface="Cambria Math"/>
                      </a:rPr>
                      <m:t>&gt;</m:t>
                    </m:r>
                    <m:r>
                      <a:rPr lang="en-US" sz="4800" b="1" i="1" smtClean="0">
                        <a:solidFill>
                          <a:schemeClr val="tx1"/>
                        </a:solidFill>
                        <a:latin typeface="Cambria Math"/>
                      </a:rPr>
                      <m:t>𝟏</m:t>
                    </m:r>
                    <m:r>
                      <a:rPr lang="en-US" sz="4800" b="1" i="1">
                        <a:solidFill>
                          <a:schemeClr val="tx1"/>
                        </a:solidFill>
                        <a:latin typeface="Cambria Math" panose="02040503050406030204" pitchFamily="18" charset="0"/>
                      </a:rPr>
                      <m:t>.</m:t>
                    </m:r>
                  </m:oMath>
                </a14:m>
                <a:endPar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kumimoji="0" 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 xmlns:a16="http://schemas.microsoft.com/office/drawing/2014/main" xmlns:a14="http://schemas.microsoft.com/office/drawing/2010/main" id="{5E7E3880-2153-65E7-152D-F4A417449147}"/>
                  </a:ext>
                </a:extLst>
              </p:cNvPr>
              <p:cNvSpPr txBox="1">
                <a:spLocks noRot="1" noChangeAspect="1" noMove="1" noResize="1" noEditPoints="1" noAdjustHandles="1" noChangeArrowheads="1" noChangeShapeType="1" noTextEdit="1"/>
              </p:cNvSpPr>
              <p:nvPr/>
            </p:nvSpPr>
            <p:spPr>
              <a:xfrm>
                <a:off x="1782248" y="9290573"/>
                <a:ext cx="18386880" cy="1812547"/>
              </a:xfrm>
              <a:prstGeom prst="rect">
                <a:avLst/>
              </a:prstGeom>
              <a:blipFill rotWithShape="1">
                <a:blip r:embed="rId9"/>
                <a:stretch>
                  <a:fillRect t="-4377"/>
                </a:stretch>
              </a:blipFill>
            </p:spPr>
            <p:txBody>
              <a:bodyPr/>
              <a:lstStyle/>
              <a:p>
                <a:r>
                  <a:rPr lang="en-US">
                    <a:noFill/>
                  </a:rPr>
                  <a:t> </a:t>
                </a:r>
              </a:p>
            </p:txBody>
          </p:sp>
        </mc:Fallback>
      </mc:AlternateContent>
    </p:spTree>
    <p:extLst>
      <p:ext uri="{BB962C8B-B14F-4D97-AF65-F5344CB8AC3E}">
        <p14:creationId xmlns:p14="http://schemas.microsoft.com/office/powerpoint/2010/main" val="153058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wipe(left)">
                                      <p:cBhvr>
                                        <p:cTn id="28" dur="500"/>
                                        <p:tgtEl>
                                          <p:spTgt spid="6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155797"/>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3516828" y="3891854"/>
            <a:ext cx="18971811" cy="3415608"/>
            <a:chOff x="55473" y="4539337"/>
            <a:chExt cx="18971811" cy="3415608"/>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55473" y="4539337"/>
              <a:ext cx="18514498" cy="3415608"/>
              <a:chOff x="56142" y="2201212"/>
              <a:chExt cx="9257249" cy="1707804"/>
            </a:xfrm>
            <a:grp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4233895"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65572" y="2243981"/>
                <a:ext cx="411542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413625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079496" y="3153016"/>
                <a:ext cx="4233895"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94C6D3-FF37-C5E7-C606-CF2640B619CC}"/>
                    </a:ext>
                  </a:extLst>
                </p:cNvPr>
                <p:cNvSpPr/>
                <p:nvPr/>
              </p:nvSpPr>
              <p:spPr>
                <a:xfrm>
                  <a:off x="1080698" y="4888245"/>
                  <a:ext cx="7824490" cy="1252843"/>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vi-VN" sz="4400" b="1" dirty="0" smtClean="0">
                            <a:solidFill>
                              <a:schemeClr val="bg1"/>
                            </a:solidFill>
                            <a:latin typeface="Cambria Math"/>
                            <a:ea typeface="Tahoma" panose="020B0604030504040204" pitchFamily="34" charset="0"/>
                            <a:cs typeface="Tahoma" panose="020B0604030504040204" pitchFamily="34" charset="0"/>
                            <a:sym typeface="Calibri"/>
                          </a:rPr>
                          <m:t>𝐬𝐢𝐧</m:t>
                        </m:r>
                        <m:r>
                          <a:rPr lang="vi-VN" sz="4400" b="1" i="1" dirty="0">
                            <a:solidFill>
                              <a:schemeClr val="bg1"/>
                            </a:solidFill>
                            <a:latin typeface="Cambria Math"/>
                            <a:ea typeface="Tahoma" panose="020B0604030504040204" pitchFamily="34" charset="0"/>
                            <a:cs typeface="Tahoma" panose="020B0604030504040204" pitchFamily="34" charset="0"/>
                            <a:sym typeface="Calibri"/>
                          </a:rPr>
                          <m:t>𝒙</m:t>
                        </m:r>
                        <m:r>
                          <a:rPr lang="vi-VN" sz="4400" b="1" i="1" dirty="0">
                            <a:solidFill>
                              <a:schemeClr val="bg1"/>
                            </a:solidFill>
                            <a:latin typeface="Cambria Math"/>
                            <a:ea typeface="Tahoma" panose="020B0604030504040204" pitchFamily="34" charset="0"/>
                            <a:cs typeface="Tahoma" panose="020B0604030504040204" pitchFamily="34" charset="0"/>
                            <a:sym typeface="Calibri"/>
                          </a:rPr>
                          <m:t> =−</m:t>
                        </m:r>
                        <m:r>
                          <a:rPr lang="en-US" sz="4400" b="1" i="1" dirty="0">
                            <a:solidFill>
                              <a:schemeClr val="bg1"/>
                            </a:solidFill>
                            <a:latin typeface="Cambria Math"/>
                            <a:ea typeface="Tahoma" panose="020B0604030504040204" pitchFamily="34" charset="0"/>
                            <a:cs typeface="Tahoma" panose="020B0604030504040204" pitchFamily="34" charset="0"/>
                            <a:sym typeface="Calibri"/>
                          </a:rPr>
                          <m:t>𝟏</m:t>
                        </m:r>
                        <m:groupChr>
                          <m:groupChrPr>
                            <m:chr m:val="⇔"/>
                            <m:pos m:val="top"/>
                            <m:ctrlPr>
                              <a:rPr lang="en-US" sz="4400" b="1" i="1" dirty="0" smtClean="0">
                                <a:solidFill>
                                  <a:schemeClr val="bg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400" b="1" i="1">
                            <a:solidFill>
                              <a:schemeClr val="bg1"/>
                            </a:solidFill>
                            <a:latin typeface="Cambria Math"/>
                          </a:rPr>
                          <m:t>𝒙</m:t>
                        </m:r>
                        <m:r>
                          <a:rPr lang="en-US" sz="4400" b="1" i="1">
                            <a:solidFill>
                              <a:schemeClr val="bg1"/>
                            </a:solidFill>
                            <a:latin typeface="Cambria Math"/>
                          </a:rPr>
                          <m:t>=</m:t>
                        </m:r>
                        <m:f>
                          <m:fPr>
                            <m:ctrlPr>
                              <a:rPr lang="el-GR" sz="4400" b="1" i="1">
                                <a:solidFill>
                                  <a:schemeClr val="bg1"/>
                                </a:solidFill>
                                <a:latin typeface="Cambria Math" panose="02040503050406030204" pitchFamily="18" charset="0"/>
                              </a:rPr>
                            </m:ctrlPr>
                          </m:fPr>
                          <m:num>
                            <m:r>
                              <a:rPr lang="en-US" sz="4400" b="1" i="1">
                                <a:solidFill>
                                  <a:schemeClr val="bg1"/>
                                </a:solidFill>
                                <a:latin typeface="Cambria Math"/>
                              </a:rPr>
                              <m:t>−</m:t>
                            </m:r>
                            <m:r>
                              <a:rPr lang="el-GR" sz="4400" b="1" i="1">
                                <a:solidFill>
                                  <a:schemeClr val="bg1"/>
                                </a:solidFill>
                                <a:latin typeface="Cambria Math"/>
                              </a:rPr>
                              <m:t>𝝅</m:t>
                            </m:r>
                          </m:num>
                          <m:den>
                            <m:r>
                              <a:rPr lang="el-GR" sz="4400" b="1" i="1">
                                <a:solidFill>
                                  <a:schemeClr val="bg1"/>
                                </a:solidFill>
                                <a:latin typeface="Cambria Math"/>
                              </a:rPr>
                              <m:t>𝟐</m:t>
                            </m:r>
                          </m:den>
                        </m:f>
                        <m:r>
                          <a:rPr lang="en-US" sz="4400" b="1" i="1">
                            <a:solidFill>
                              <a:schemeClr val="bg1"/>
                            </a:solidFill>
                            <a:latin typeface="Cambria Math"/>
                          </a:rPr>
                          <m:t>+</m:t>
                        </m:r>
                        <m:r>
                          <a:rPr lang="en-US" sz="4400" b="1" i="1">
                            <a:solidFill>
                              <a:schemeClr val="bg1"/>
                            </a:solidFill>
                            <a:latin typeface="Cambria Math"/>
                          </a:rPr>
                          <m:t>𝒌</m:t>
                        </m:r>
                        <m:r>
                          <a:rPr lang="en-US" sz="4400" b="1" i="1">
                            <a:solidFill>
                              <a:schemeClr val="bg1"/>
                            </a:solidFill>
                            <a:latin typeface="Cambria Math"/>
                          </a:rPr>
                          <m:t>𝟐</m:t>
                        </m:r>
                        <m:r>
                          <a:rPr lang="en-US" sz="4400" b="1" i="1">
                            <a:solidFill>
                              <a:schemeClr val="bg1"/>
                            </a:solidFill>
                            <a:latin typeface="Cambria Math"/>
                            <a:ea typeface="Cambria Math"/>
                          </a:rPr>
                          <m:t>𝝅</m:t>
                        </m:r>
                      </m:oMath>
                    </m:oMathPara>
                  </a14:m>
                  <a:endParaRPr lang="en-US" sz="4400" b="1" dirty="0">
                    <a:solidFill>
                      <a:schemeClr val="bg1"/>
                    </a:solidFill>
                  </a:endParaRPr>
                </a:p>
              </p:txBody>
            </p:sp>
          </mc:Choice>
          <mc:Fallback xmlns="">
            <p:sp>
              <p:nvSpPr>
                <p:cNvPr id="5" name="Rectangle 4">
                  <a:extLst>
                    <a:ext uri="{FF2B5EF4-FFF2-40B4-BE49-F238E27FC236}">
                      <a16:creationId xmlns="" xmlns:a16="http://schemas.microsoft.com/office/drawing/2014/main" xmlns:a14="http://schemas.microsoft.com/office/drawing/2010/main" id="{E394C6D3-FF37-C5E7-C606-CF2640B619CC}"/>
                    </a:ext>
                  </a:extLst>
                </p:cNvPr>
                <p:cNvSpPr>
                  <a:spLocks noRot="1" noChangeAspect="1" noMove="1" noResize="1" noEditPoints="1" noAdjustHandles="1" noChangeArrowheads="1" noChangeShapeType="1" noTextEdit="1"/>
                </p:cNvSpPr>
                <p:nvPr/>
              </p:nvSpPr>
              <p:spPr>
                <a:xfrm>
                  <a:off x="1080698" y="4888245"/>
                  <a:ext cx="7824490" cy="125284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64AC40-9B4C-9EC2-5C70-524A8E691D9F}"/>
                    </a:ext>
                  </a:extLst>
                </p:cNvPr>
                <p:cNvSpPr/>
                <p:nvPr/>
              </p:nvSpPr>
              <p:spPr>
                <a:xfrm>
                  <a:off x="10440545" y="4770835"/>
                  <a:ext cx="7615075" cy="1047723"/>
                </a:xfrm>
                <a:prstGeom prst="rect">
                  <a:avLst/>
                </a:prstGeom>
                <a:noFill/>
              </p:spPr>
              <p:txBody>
                <a:bodyPr wrap="square">
                  <a:spAutoFit/>
                </a:bodyPr>
                <a:lstStyle/>
                <a:p>
                  <a:pPr algn="ctr" defTabSz="2177278">
                    <a:buClrTx/>
                    <a:defRPr/>
                  </a:pPr>
                  <a14:m>
                    <m:oMathPara xmlns:m="http://schemas.openxmlformats.org/officeDocument/2006/math">
                      <m:oMathParaPr>
                        <m:jc m:val="centerGroup"/>
                      </m:oMathParaPr>
                      <m:oMath xmlns:m="http://schemas.openxmlformats.org/officeDocument/2006/math">
                        <m:r>
                          <a:rPr lang="vi-VN" sz="4800" b="1" dirty="0" smtClean="0">
                            <a:solidFill>
                              <a:schemeClr val="bg1"/>
                            </a:solidFill>
                            <a:latin typeface="Cambria Math"/>
                            <a:ea typeface="Tahoma" panose="020B0604030504040204" pitchFamily="34" charset="0"/>
                            <a:cs typeface="Tahoma" panose="020B0604030504040204" pitchFamily="34" charset="0"/>
                            <a:sym typeface="Calibri"/>
                          </a:rPr>
                          <m:t>𝐬𝐢𝐧</m:t>
                        </m:r>
                        <m:r>
                          <a:rPr lang="vi-VN" sz="4800" b="1" i="1" dirty="0">
                            <a:solidFill>
                              <a:schemeClr val="bg1"/>
                            </a:solidFill>
                            <a:latin typeface="Cambria Math"/>
                            <a:ea typeface="Tahoma" panose="020B0604030504040204" pitchFamily="34" charset="0"/>
                            <a:cs typeface="Tahoma" panose="020B0604030504040204" pitchFamily="34" charset="0"/>
                            <a:sym typeface="Calibri"/>
                          </a:rPr>
                          <m:t>𝒙</m:t>
                        </m:r>
                        <m:r>
                          <a:rPr lang="vi-VN" sz="4800" b="1" i="1" dirty="0">
                            <a:solidFill>
                              <a:schemeClr val="bg1"/>
                            </a:solidFill>
                            <a:latin typeface="Cambria Math"/>
                            <a:ea typeface="Tahoma" panose="020B0604030504040204" pitchFamily="34" charset="0"/>
                            <a:cs typeface="Tahoma" panose="020B0604030504040204" pitchFamily="34" charset="0"/>
                            <a:sym typeface="Calibri"/>
                          </a:rPr>
                          <m:t> =</m:t>
                        </m:r>
                        <m:r>
                          <a:rPr lang="en-US" sz="4800" b="1" i="1" dirty="0" smtClean="0">
                            <a:solidFill>
                              <a:schemeClr val="bg1"/>
                            </a:solidFill>
                            <a:latin typeface="Cambria Math"/>
                            <a:ea typeface="Tahoma" panose="020B0604030504040204" pitchFamily="34" charset="0"/>
                            <a:cs typeface="Tahoma" panose="020B0604030504040204" pitchFamily="34" charset="0"/>
                            <a:sym typeface="Calibri"/>
                          </a:rPr>
                          <m:t>𝟎</m:t>
                        </m:r>
                        <m:groupChr>
                          <m:groupChrPr>
                            <m:chr m:val="⇔"/>
                            <m:pos m:val="top"/>
                            <m:ctrlPr>
                              <a:rPr lang="en-US" sz="4800" b="1" i="1" dirty="0">
                                <a:solidFill>
                                  <a:schemeClr val="bg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800" b="1" i="1">
                            <a:solidFill>
                              <a:schemeClr val="bg1"/>
                            </a:solidFill>
                            <a:latin typeface="Cambria Math"/>
                          </a:rPr>
                          <m:t>𝒙</m:t>
                        </m:r>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𝝅</m:t>
                        </m:r>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 xmlns:a16="http://schemas.microsoft.com/office/drawing/2014/main" xmlns:a14="http://schemas.microsoft.com/office/drawing/2010/main" id="{A064AC40-9B4C-9EC2-5C70-524A8E691D9F}"/>
                    </a:ext>
                  </a:extLst>
                </p:cNvPr>
                <p:cNvSpPr>
                  <a:spLocks noRot="1" noChangeAspect="1" noMove="1" noResize="1" noEditPoints="1" noAdjustHandles="1" noChangeArrowheads="1" noChangeShapeType="1" noTextEdit="1"/>
                </p:cNvSpPr>
                <p:nvPr/>
              </p:nvSpPr>
              <p:spPr>
                <a:xfrm>
                  <a:off x="10440545" y="4770835"/>
                  <a:ext cx="7615075" cy="104772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2024985-9FD3-0583-8207-6A9982DAF2BE}"/>
                    </a:ext>
                  </a:extLst>
                </p:cNvPr>
                <p:cNvSpPr/>
                <p:nvPr/>
              </p:nvSpPr>
              <p:spPr>
                <a:xfrm>
                  <a:off x="1365615" y="6613068"/>
                  <a:ext cx="7278391" cy="1047723"/>
                </a:xfrm>
                <a:prstGeom prst="rect">
                  <a:avLst/>
                </a:prstGeom>
                <a:noFill/>
              </p:spPr>
              <p:txBody>
                <a:bodyPr wrap="square">
                  <a:spAutoFit/>
                </a:bodyPr>
                <a:lstStyle/>
                <a:p>
                  <a:pPr algn="ctr" defTabSz="2177278">
                    <a:buClrTx/>
                    <a:defRPr/>
                  </a:pPr>
                  <a14:m>
                    <m:oMathPara xmlns:m="http://schemas.openxmlformats.org/officeDocument/2006/math">
                      <m:oMathParaPr>
                        <m:jc m:val="centerGroup"/>
                      </m:oMathParaPr>
                      <m:oMath xmlns:m="http://schemas.openxmlformats.org/officeDocument/2006/math">
                        <m:r>
                          <a:rPr lang="vi-VN" sz="4800" b="1" dirty="0" smtClean="0">
                            <a:solidFill>
                              <a:schemeClr val="bg1"/>
                            </a:solidFill>
                            <a:latin typeface="Cambria Math"/>
                            <a:ea typeface="Tahoma" panose="020B0604030504040204" pitchFamily="34" charset="0"/>
                            <a:cs typeface="Tahoma" panose="020B0604030504040204" pitchFamily="34" charset="0"/>
                            <a:sym typeface="Calibri"/>
                          </a:rPr>
                          <m:t>𝐬𝐢𝐧</m:t>
                        </m:r>
                        <m:r>
                          <a:rPr lang="vi-VN" sz="4800" b="1" i="1" dirty="0">
                            <a:solidFill>
                              <a:schemeClr val="bg1"/>
                            </a:solidFill>
                            <a:latin typeface="Cambria Math"/>
                            <a:ea typeface="Tahoma" panose="020B0604030504040204" pitchFamily="34" charset="0"/>
                            <a:cs typeface="Tahoma" panose="020B0604030504040204" pitchFamily="34" charset="0"/>
                            <a:sym typeface="Calibri"/>
                          </a:rPr>
                          <m:t>𝒙</m:t>
                        </m:r>
                        <m:r>
                          <a:rPr lang="vi-VN" sz="4800" b="1" i="1" dirty="0">
                            <a:solidFill>
                              <a:schemeClr val="bg1"/>
                            </a:solidFill>
                            <a:latin typeface="Cambria Math"/>
                            <a:ea typeface="Tahoma" panose="020B0604030504040204" pitchFamily="34" charset="0"/>
                            <a:cs typeface="Tahoma" panose="020B0604030504040204" pitchFamily="34" charset="0"/>
                            <a:sym typeface="Calibri"/>
                          </a:rPr>
                          <m:t> =</m:t>
                        </m:r>
                        <m:r>
                          <a:rPr lang="en-US" sz="4800" b="1" i="1" dirty="0">
                            <a:solidFill>
                              <a:schemeClr val="bg1"/>
                            </a:solidFill>
                            <a:latin typeface="Cambria Math"/>
                            <a:ea typeface="Tahoma" panose="020B0604030504040204" pitchFamily="34" charset="0"/>
                            <a:cs typeface="Tahoma" panose="020B0604030504040204" pitchFamily="34" charset="0"/>
                            <a:sym typeface="Calibri"/>
                          </a:rPr>
                          <m:t>𝟎</m:t>
                        </m:r>
                        <m:groupChr>
                          <m:groupChrPr>
                            <m:chr m:val="⇔"/>
                            <m:pos m:val="top"/>
                            <m:ctrlPr>
                              <a:rPr lang="en-US" sz="4800" b="1" i="1" dirty="0">
                                <a:solidFill>
                                  <a:schemeClr val="bg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800" b="1" i="1">
                            <a:solidFill>
                              <a:schemeClr val="bg1"/>
                            </a:solidFill>
                            <a:latin typeface="Cambria Math"/>
                          </a:rPr>
                          <m:t>𝒙</m:t>
                        </m:r>
                        <m:r>
                          <a:rPr lang="en-US" sz="4800" b="1" i="1">
                            <a:solidFill>
                              <a:schemeClr val="bg1"/>
                            </a:solidFill>
                            <a:latin typeface="Cambria Math"/>
                          </a:rPr>
                          <m:t>=</m:t>
                        </m:r>
                        <m:r>
                          <a:rPr lang="en-US" sz="4800" b="1" i="1">
                            <a:solidFill>
                              <a:schemeClr val="bg1"/>
                            </a:solidFill>
                            <a:latin typeface="Cambria Math"/>
                          </a:rPr>
                          <m:t>𝒌</m:t>
                        </m:r>
                        <m:r>
                          <a:rPr lang="en-US" sz="4800" b="1" i="1" smtClean="0">
                            <a:solidFill>
                              <a:schemeClr val="bg1"/>
                            </a:solidFill>
                            <a:latin typeface="Cambria Math"/>
                          </a:rPr>
                          <m:t>𝟐</m:t>
                        </m:r>
                        <m:r>
                          <a:rPr lang="en-US" sz="4800" b="1" i="1">
                            <a:solidFill>
                              <a:schemeClr val="bg1"/>
                            </a:solidFill>
                            <a:latin typeface="Cambria Math"/>
                            <a:ea typeface="Cambria Math"/>
                          </a:rPr>
                          <m:t>𝝅</m:t>
                        </m:r>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 xmlns:a16="http://schemas.microsoft.com/office/drawing/2014/main" xmlns:a14="http://schemas.microsoft.com/office/drawing/2010/main" id="{22024985-9FD3-0583-8207-6A9982DAF2BE}"/>
                    </a:ext>
                  </a:extLst>
                </p:cNvPr>
                <p:cNvSpPr>
                  <a:spLocks noRot="1" noChangeAspect="1" noMove="1" noResize="1" noEditPoints="1" noAdjustHandles="1" noChangeArrowheads="1" noChangeShapeType="1" noTextEdit="1"/>
                </p:cNvSpPr>
                <p:nvPr/>
              </p:nvSpPr>
              <p:spPr>
                <a:xfrm>
                  <a:off x="1365615" y="6613068"/>
                  <a:ext cx="7278391" cy="104772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0C14A7A-66A0-141F-A815-11C56EC691A9}"/>
                    </a:ext>
                  </a:extLst>
                </p:cNvPr>
                <p:cNvSpPr/>
                <p:nvPr/>
              </p:nvSpPr>
              <p:spPr>
                <a:xfrm>
                  <a:off x="9876854" y="6579230"/>
                  <a:ext cx="9150430" cy="1358321"/>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vi-VN" sz="4800" b="1" dirty="0">
                            <a:solidFill>
                              <a:schemeClr val="bg1"/>
                            </a:solidFill>
                            <a:latin typeface="Cambria Math"/>
                            <a:ea typeface="Tahoma" panose="020B0604030504040204" pitchFamily="34" charset="0"/>
                            <a:cs typeface="Tahoma" panose="020B0604030504040204" pitchFamily="34" charset="0"/>
                            <a:sym typeface="Calibri"/>
                          </a:rPr>
                          <m:t>𝐬𝐢𝐧</m:t>
                        </m:r>
                        <m:r>
                          <a:rPr lang="vi-VN" sz="4800" b="1" i="1" dirty="0">
                            <a:solidFill>
                              <a:schemeClr val="bg1"/>
                            </a:solidFill>
                            <a:latin typeface="Cambria Math"/>
                            <a:ea typeface="Tahoma" panose="020B0604030504040204" pitchFamily="34" charset="0"/>
                            <a:cs typeface="Tahoma" panose="020B0604030504040204" pitchFamily="34" charset="0"/>
                            <a:sym typeface="Calibri"/>
                          </a:rPr>
                          <m:t>𝒙</m:t>
                        </m:r>
                        <m:r>
                          <a:rPr lang="vi-VN" sz="4800" b="1" i="1" dirty="0">
                            <a:solidFill>
                              <a:schemeClr val="bg1"/>
                            </a:solidFill>
                            <a:latin typeface="Cambria Math"/>
                            <a:ea typeface="Tahoma" panose="020B0604030504040204" pitchFamily="34" charset="0"/>
                            <a:cs typeface="Tahoma" panose="020B0604030504040204" pitchFamily="34" charset="0"/>
                            <a:sym typeface="Calibri"/>
                          </a:rPr>
                          <m:t> =</m:t>
                        </m:r>
                        <m:r>
                          <a:rPr lang="en-US" sz="4800" b="1" i="1" dirty="0">
                            <a:solidFill>
                              <a:schemeClr val="bg1"/>
                            </a:solidFill>
                            <a:latin typeface="Cambria Math"/>
                            <a:ea typeface="Tahoma" panose="020B0604030504040204" pitchFamily="34" charset="0"/>
                            <a:cs typeface="Tahoma" panose="020B0604030504040204" pitchFamily="34" charset="0"/>
                            <a:sym typeface="Calibri"/>
                          </a:rPr>
                          <m:t>𝟏</m:t>
                        </m:r>
                        <m:groupChr>
                          <m:groupChrPr>
                            <m:chr m:val="⇔"/>
                            <m:pos m:val="top"/>
                            <m:ctrlPr>
                              <a:rPr lang="en-US" sz="4800" b="1" i="1" dirty="0">
                                <a:solidFill>
                                  <a:schemeClr val="bg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800" b="1" i="1">
                            <a:solidFill>
                              <a:schemeClr val="bg1"/>
                            </a:solidFill>
                            <a:latin typeface="Cambria Math"/>
                          </a:rPr>
                          <m:t>𝒙</m:t>
                        </m:r>
                        <m:r>
                          <a:rPr lang="en-US" sz="4800" b="1" i="1">
                            <a:solidFill>
                              <a:schemeClr val="bg1"/>
                            </a:solidFill>
                            <a:latin typeface="Cambria Math"/>
                          </a:rPr>
                          <m:t>=</m:t>
                        </m:r>
                        <m:f>
                          <m:fPr>
                            <m:ctrlPr>
                              <a:rPr lang="el-GR" sz="4800" b="1" i="1">
                                <a:solidFill>
                                  <a:schemeClr val="bg1"/>
                                </a:solidFill>
                                <a:latin typeface="Cambria Math" panose="02040503050406030204" pitchFamily="18" charset="0"/>
                              </a:rPr>
                            </m:ctrlPr>
                          </m:fPr>
                          <m:num>
                            <m:r>
                              <a:rPr lang="el-GR" sz="4800" b="1" i="1">
                                <a:solidFill>
                                  <a:schemeClr val="bg1"/>
                                </a:solidFill>
                                <a:latin typeface="Cambria Math"/>
                              </a:rPr>
                              <m:t>𝝅</m:t>
                            </m:r>
                          </m:num>
                          <m:den>
                            <m:r>
                              <a:rPr lang="el-GR" sz="4800" b="1" i="1">
                                <a:solidFill>
                                  <a:schemeClr val="bg1"/>
                                </a:solidFill>
                                <a:latin typeface="Cambria Math"/>
                              </a:rPr>
                              <m:t>𝟐</m:t>
                            </m:r>
                          </m:den>
                        </m:f>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rPr>
                          <m:t>𝟐</m:t>
                        </m:r>
                        <m:r>
                          <a:rPr lang="en-US" sz="4800" b="1" i="1">
                            <a:solidFill>
                              <a:schemeClr val="bg1"/>
                            </a:solidFill>
                            <a:latin typeface="Cambria Math"/>
                            <a:ea typeface="Cambria Math"/>
                          </a:rPr>
                          <m:t>𝝅</m:t>
                        </m:r>
                      </m:oMath>
                    </m:oMathPara>
                  </a14:m>
                  <a:endParaRPr lang="en-US" sz="4800" b="1" dirty="0">
                    <a:solidFill>
                      <a:schemeClr val="bg1"/>
                    </a:solidFill>
                  </a:endParaRPr>
                </a:p>
              </p:txBody>
            </p:sp>
          </mc:Choice>
          <mc:Fallback xmlns="">
            <p:sp>
              <p:nvSpPr>
                <p:cNvPr id="8" name="Rectangle 7">
                  <a:extLst>
                    <a:ext uri="{FF2B5EF4-FFF2-40B4-BE49-F238E27FC236}">
                      <a16:creationId xmlns="" xmlns:a16="http://schemas.microsoft.com/office/drawing/2014/main" xmlns:a14="http://schemas.microsoft.com/office/drawing/2010/main" id="{70C14A7A-66A0-141F-A815-11C56EC691A9}"/>
                    </a:ext>
                  </a:extLst>
                </p:cNvPr>
                <p:cNvSpPr>
                  <a:spLocks noRot="1" noChangeAspect="1" noMove="1" noResize="1" noEditPoints="1" noAdjustHandles="1" noChangeArrowheads="1" noChangeShapeType="1" noTextEdit="1"/>
                </p:cNvSpPr>
                <p:nvPr/>
              </p:nvSpPr>
              <p:spPr>
                <a:xfrm>
                  <a:off x="9876854" y="6579230"/>
                  <a:ext cx="9150430" cy="1358321"/>
                </a:xfrm>
                <a:prstGeom prst="rect">
                  <a:avLst/>
                </a:prstGeom>
                <a:blipFill rotWithShape="1">
                  <a:blip r:embed="rId6"/>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3549762" y="6031869"/>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0FB2F11-95C4-2F14-8423-2E196BEFECB0}"/>
              </a:ext>
            </a:extLst>
          </p:cNvPr>
          <p:cNvSpPr txBox="1"/>
          <p:nvPr/>
        </p:nvSpPr>
        <p:spPr>
          <a:xfrm>
            <a:off x="3953741" y="2236123"/>
            <a:ext cx="19343581" cy="830997"/>
          </a:xfrm>
          <a:prstGeom prst="rect">
            <a:avLst/>
          </a:prstGeom>
          <a:noFill/>
        </p:spPr>
        <p:txBody>
          <a:bodyPr wrap="square" rtlCol="0">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2</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62" name="Group 61">
            <a:extLst>
              <a:ext uri="{FF2B5EF4-FFF2-40B4-BE49-F238E27FC236}">
                <a16:creationId xmlns:a16="http://schemas.microsoft.com/office/drawing/2014/main" id="{CE2B0210-A332-C599-79A2-936FB3928C7F}"/>
              </a:ext>
            </a:extLst>
          </p:cNvPr>
          <p:cNvGrpSpPr/>
          <p:nvPr/>
        </p:nvGrpSpPr>
        <p:grpSpPr>
          <a:xfrm>
            <a:off x="260813" y="7541262"/>
            <a:ext cx="23862374" cy="5519710"/>
            <a:chOff x="48567" y="4381499"/>
            <a:chExt cx="23018772" cy="5519709"/>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6"/>
              <a:ext cx="22682027" cy="4959652"/>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E7E3880-2153-65E7-152D-F4A417449147}"/>
                  </a:ext>
                </a:extLst>
              </p:cNvPr>
              <p:cNvSpPr txBox="1"/>
              <p:nvPr/>
            </p:nvSpPr>
            <p:spPr>
              <a:xfrm>
                <a:off x="1782248" y="9290573"/>
                <a:ext cx="13533952" cy="1047723"/>
              </a:xfrm>
              <a:prstGeom prst="rect">
                <a:avLst/>
              </a:prstGeom>
              <a:noFill/>
            </p:spPr>
            <p:txBody>
              <a:bodyPr wrap="square">
                <a:spAutoFit/>
              </a:bodyPr>
              <a:lstStyle/>
              <a:p>
                <a:pPr lvl="0"/>
                <a:r>
                  <a:rPr kumimoji="0" 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Vì</a:t>
                </a:r>
                <a:r>
                  <a:rPr kumimoji="0" lang="en-US" sz="4800" b="1" i="0" u="none" strike="noStrike" kern="1200" cap="none" spc="0" normalizeH="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dirty="0">
                        <a:solidFill>
                          <a:schemeClr val="tx1"/>
                        </a:solidFill>
                        <a:latin typeface="Cambria Math"/>
                        <a:ea typeface="Tahoma" panose="020B0604030504040204" pitchFamily="34" charset="0"/>
                        <a:cs typeface="Tahoma" panose="020B0604030504040204" pitchFamily="34" charset="0"/>
                        <a:sym typeface="Calibri"/>
                      </a:rPr>
                      <m:t>𝐬𝐢𝐧</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groupChr>
                      <m:groupChrPr>
                        <m:chr m:val="⇔"/>
                        <m:pos m:val="top"/>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800" b="1" i="1">
                        <a:solidFill>
                          <a:schemeClr val="tx1"/>
                        </a:solidFill>
                        <a:latin typeface="Cambria Math"/>
                      </a:rPr>
                      <m:t>𝒙</m:t>
                    </m:r>
                    <m:r>
                      <a:rPr lang="en-US" sz="4800" b="1" i="1">
                        <a:solidFill>
                          <a:schemeClr val="tx1"/>
                        </a:solidFill>
                        <a:latin typeface="Cambria Math"/>
                      </a:rPr>
                      <m:t>=</m:t>
                    </m:r>
                    <m:r>
                      <a:rPr lang="en-US" sz="4800" b="1" i="1">
                        <a:solidFill>
                          <a:schemeClr val="tx1"/>
                        </a:solidFill>
                        <a:latin typeface="Cambria Math"/>
                      </a:rPr>
                      <m:t>𝒌</m:t>
                    </m:r>
                    <m:r>
                      <a:rPr lang="en-US" sz="4800" b="1" i="1">
                        <a:solidFill>
                          <a:schemeClr val="tx1"/>
                        </a:solidFill>
                        <a:latin typeface="Cambria Math"/>
                        <a:ea typeface="Cambria Math"/>
                      </a:rPr>
                      <m:t>𝝅</m:t>
                    </m:r>
                  </m:oMath>
                </a14:m>
                <a:endParaRPr kumimoji="0" 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 xmlns:a16="http://schemas.microsoft.com/office/drawing/2014/main" xmlns:a14="http://schemas.microsoft.com/office/drawing/2010/main" id="{5E7E3880-2153-65E7-152D-F4A417449147}"/>
                  </a:ext>
                </a:extLst>
              </p:cNvPr>
              <p:cNvSpPr txBox="1">
                <a:spLocks noRot="1" noChangeAspect="1" noMove="1" noResize="1" noEditPoints="1" noAdjustHandles="1" noChangeArrowheads="1" noChangeShapeType="1" noTextEdit="1"/>
              </p:cNvSpPr>
              <p:nvPr/>
            </p:nvSpPr>
            <p:spPr>
              <a:xfrm>
                <a:off x="1782248" y="9290573"/>
                <a:ext cx="13533952" cy="1047723"/>
              </a:xfrm>
              <a:prstGeom prst="rect">
                <a:avLst/>
              </a:prstGeom>
              <a:blipFill rotWithShape="1">
                <a:blip r:embed="rId9"/>
                <a:stretch>
                  <a:fillRect t="-14535" b="-8140"/>
                </a:stretch>
              </a:blipFill>
            </p:spPr>
            <p:txBody>
              <a:bodyPr/>
              <a:lstStyle/>
              <a:p>
                <a:r>
                  <a:rPr lang="en-US">
                    <a:noFill/>
                  </a:rPr>
                  <a:t> </a:t>
                </a:r>
              </a:p>
            </p:txBody>
          </p:sp>
        </mc:Fallback>
      </mc:AlternateContent>
      <p:grpSp>
        <p:nvGrpSpPr>
          <p:cNvPr id="69" name="Group 47">
            <a:extLst>
              <a:ext uri="{FF2B5EF4-FFF2-40B4-BE49-F238E27FC236}">
                <a16:creationId xmlns:a16="http://schemas.microsoft.com/office/drawing/2014/main" id="{B6C56E29-C6BF-7AA5-603C-7441AC93E516}"/>
              </a:ext>
            </a:extLst>
          </p:cNvPr>
          <p:cNvGrpSpPr/>
          <p:nvPr/>
        </p:nvGrpSpPr>
        <p:grpSpPr>
          <a:xfrm>
            <a:off x="7946319" y="770148"/>
            <a:ext cx="12457216" cy="968318"/>
            <a:chOff x="739068" y="1515168"/>
            <a:chExt cx="11347136" cy="968444"/>
          </a:xfrm>
          <a:solidFill>
            <a:srgbClr val="00B050"/>
          </a:solidFill>
        </p:grpSpPr>
        <p:sp>
          <p:nvSpPr>
            <p:cNvPr id="70" name="Freeform 71">
              <a:extLst>
                <a:ext uri="{FF2B5EF4-FFF2-40B4-BE49-F238E27FC236}">
                  <a16:creationId xmlns:a16="http://schemas.microsoft.com/office/drawing/2014/main" id="{45FE6FBD-BDD4-8607-D10F-0E8ADDB5A6E9}"/>
                </a:ext>
              </a:extLst>
            </p:cNvPr>
            <p:cNvSpPr>
              <a:spLocks/>
            </p:cNvSpPr>
            <p:nvPr/>
          </p:nvSpPr>
          <p:spPr bwMode="auto">
            <a:xfrm flipH="1">
              <a:off x="3250418"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72"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4"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6"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7"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9"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0"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2"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3"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TRẮC</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NGHIỆM</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Tree>
    <p:extLst>
      <p:ext uri="{BB962C8B-B14F-4D97-AF65-F5344CB8AC3E}">
        <p14:creationId xmlns:p14="http://schemas.microsoft.com/office/powerpoint/2010/main" val="3851453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wipe(left)">
                                      <p:cBhvr>
                                        <p:cTn id="28" dur="500"/>
                                        <p:tgtEl>
                                          <p:spTgt spid="6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155797"/>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3516828" y="3891854"/>
            <a:ext cx="18971811" cy="3415608"/>
            <a:chOff x="55473" y="4539337"/>
            <a:chExt cx="18971811" cy="3415608"/>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55473" y="4539337"/>
              <a:ext cx="18514498" cy="3415608"/>
              <a:chOff x="56142" y="2201212"/>
              <a:chExt cx="9257249" cy="1707804"/>
            </a:xfrm>
            <a:grp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4233895"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65572" y="2201212"/>
                <a:ext cx="4115428" cy="798769"/>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413625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079496" y="3153016"/>
                <a:ext cx="4233895"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E394C6D3-FF37-C5E7-C606-CF2640B619CC}"/>
                </a:ext>
              </a:extLst>
            </p:cNvPr>
            <p:cNvSpPr/>
            <p:nvPr/>
          </p:nvSpPr>
          <p:spPr>
            <a:xfrm>
              <a:off x="1836222" y="4888245"/>
              <a:ext cx="4249427" cy="830997"/>
            </a:xfrm>
            <a:prstGeom prst="rect">
              <a:avLst/>
            </a:prstGeom>
            <a:noFill/>
          </p:spPr>
          <p:txBody>
            <a:bodyPr wrap="square">
              <a:spAutoFit/>
            </a:bodyPr>
            <a:lstStyle/>
            <a:p>
              <a:pPr fontAlgn="base">
                <a:spcBef>
                  <a:spcPct val="50000"/>
                </a:spcBef>
                <a:spcAft>
                  <a:spcPct val="0"/>
                </a:spcAft>
                <a:buClrTx/>
                <a:defRPr/>
              </a:pP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vô</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nghiệm</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64AC40-9B4C-9EC2-5C70-524A8E691D9F}"/>
                    </a:ext>
                  </a:extLst>
                </p:cNvPr>
                <p:cNvSpPr/>
                <p:nvPr/>
              </p:nvSpPr>
              <p:spPr>
                <a:xfrm>
                  <a:off x="10440545" y="4770835"/>
                  <a:ext cx="7615075" cy="1358321"/>
                </a:xfrm>
                <a:prstGeom prst="rect">
                  <a:avLst/>
                </a:prstGeom>
                <a:noFill/>
              </p:spPr>
              <p:txBody>
                <a:bodyPr wrap="square">
                  <a:spAutoFit/>
                </a:bodyPr>
                <a:lstStyle/>
                <a:p>
                  <a:pPr algn="ct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f>
                          <m:fPr>
                            <m:ctrlPr>
                              <a:rPr lang="el-GR" sz="4800" b="1" i="1" smtClean="0">
                                <a:solidFill>
                                  <a:schemeClr val="bg1"/>
                                </a:solidFill>
                                <a:latin typeface="Cambria Math" panose="02040503050406030204" pitchFamily="18" charset="0"/>
                              </a:rPr>
                            </m:ctrlPr>
                          </m:fPr>
                          <m:num>
                            <m:r>
                              <a:rPr lang="el-GR" sz="4800" b="1" i="1" smtClean="0">
                                <a:solidFill>
                                  <a:schemeClr val="bg1"/>
                                </a:solidFill>
                                <a:latin typeface="Cambria Math"/>
                              </a:rPr>
                              <m:t>𝝅</m:t>
                            </m:r>
                          </m:num>
                          <m:den>
                            <m:r>
                              <a:rPr lang="en-US" sz="4800" b="1" i="1" smtClean="0">
                                <a:solidFill>
                                  <a:schemeClr val="bg1"/>
                                </a:solidFill>
                                <a:latin typeface="Cambria Math"/>
                              </a:rPr>
                              <m:t>𝟒</m:t>
                            </m:r>
                          </m:den>
                        </m:f>
                        <m:r>
                          <a:rPr lang="en-US" sz="4800" b="1" i="1" smtClean="0">
                            <a:solidFill>
                              <a:schemeClr val="bg1"/>
                            </a:solidFill>
                            <a:latin typeface="Cambria Math"/>
                          </a:rPr>
                          <m:t>+</m:t>
                        </m:r>
                        <m:r>
                          <a:rPr lang="en-US" sz="4800" b="1" i="1" smtClean="0">
                            <a:solidFill>
                              <a:schemeClr val="bg1"/>
                            </a:solidFill>
                            <a:latin typeface="Cambria Math"/>
                          </a:rPr>
                          <m:t>𝒌</m:t>
                        </m:r>
                        <m:r>
                          <a:rPr lang="en-US" sz="4800" b="1" i="1">
                            <a:solidFill>
                              <a:schemeClr val="bg1"/>
                            </a:solidFill>
                            <a:latin typeface="Cambria Math"/>
                            <a:ea typeface="Cambria Math"/>
                          </a:rPr>
                          <m:t>𝝅</m:t>
                        </m:r>
                        <m:r>
                          <a:rPr lang="en-US" sz="4800" b="1" i="1" smtClean="0">
                            <a:solidFill>
                              <a:schemeClr val="bg1"/>
                            </a:solidFill>
                            <a:latin typeface="Cambria Math"/>
                            <a:ea typeface="Cambria Math"/>
                          </a:rPr>
                          <m:t>,</m:t>
                        </m:r>
                        <m:r>
                          <a:rPr lang="en-US" sz="4800" b="1" i="1" smtClean="0">
                            <a:solidFill>
                              <a:schemeClr val="bg1"/>
                            </a:solidFill>
                            <a:latin typeface="Cambria Math"/>
                            <a:ea typeface="Cambria Math"/>
                          </a:rPr>
                          <m:t>𝒌</m:t>
                        </m:r>
                        <m:r>
                          <a:rPr lang="en-US" sz="4800" b="1" i="1" smtClean="0">
                            <a:solidFill>
                              <a:schemeClr val="bg1"/>
                            </a:solidFill>
                            <a:latin typeface="Cambria Math"/>
                            <a:ea typeface="Cambria Math"/>
                          </a:rPr>
                          <m:t>∈</m:t>
                        </m:r>
                        <m:r>
                          <a:rPr lang="en-US" sz="4800" b="1" i="1" smtClean="0">
                            <a:solidFill>
                              <a:schemeClr val="bg1"/>
                            </a:solidFill>
                            <a:latin typeface="Cambria Math"/>
                            <a:ea typeface="Cambria Math"/>
                          </a:rPr>
                          <m:t>𝒁</m:t>
                        </m:r>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 xmlns:a16="http://schemas.microsoft.com/office/drawing/2014/main" xmlns:a14="http://schemas.microsoft.com/office/drawing/2010/main" id="{A064AC40-9B4C-9EC2-5C70-524A8E691D9F}"/>
                    </a:ext>
                  </a:extLst>
                </p:cNvPr>
                <p:cNvSpPr>
                  <a:spLocks noRot="1" noChangeAspect="1" noMove="1" noResize="1" noEditPoints="1" noAdjustHandles="1" noChangeArrowheads="1" noChangeShapeType="1" noTextEdit="1"/>
                </p:cNvSpPr>
                <p:nvPr/>
              </p:nvSpPr>
              <p:spPr>
                <a:xfrm>
                  <a:off x="10440545" y="4770835"/>
                  <a:ext cx="7615075" cy="135832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2024985-9FD3-0583-8207-6A9982DAF2BE}"/>
                    </a:ext>
                  </a:extLst>
                </p:cNvPr>
                <p:cNvSpPr/>
                <p:nvPr/>
              </p:nvSpPr>
              <p:spPr>
                <a:xfrm>
                  <a:off x="1365615" y="6613068"/>
                  <a:ext cx="7278391" cy="830997"/>
                </a:xfrm>
                <a:prstGeom prst="rect">
                  <a:avLst/>
                </a:prstGeom>
                <a:noFill/>
              </p:spPr>
              <p:txBody>
                <a:bodyPr wrap="square">
                  <a:spAutoFit/>
                </a:bodyPr>
                <a:lstStyle/>
                <a:p>
                  <a:pPr algn="ct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r>
                          <a:rPr lang="en-US" sz="4800" b="1" i="1" smtClean="0">
                            <a:solidFill>
                              <a:schemeClr val="bg1"/>
                            </a:solidFill>
                            <a:latin typeface="Cambria Math"/>
                          </a:rPr>
                          <m:t>𝒂𝒓𝒄𝒕𝒂𝒏</m:t>
                        </m:r>
                        <m:r>
                          <a:rPr lang="en-US" sz="4800" b="1" i="1" smtClean="0">
                            <a:solidFill>
                              <a:schemeClr val="bg1"/>
                            </a:solidFill>
                            <a:latin typeface="Cambria Math"/>
                          </a:rPr>
                          <m:t>𝟒</m:t>
                        </m:r>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𝝅</m:t>
                        </m:r>
                        <m:r>
                          <a:rPr lang="en-US" sz="4800" b="1" i="1">
                            <a:solidFill>
                              <a:schemeClr val="bg1"/>
                            </a:solidFill>
                            <a:latin typeface="Cambria Math"/>
                            <a:ea typeface="Cambria Math"/>
                          </a:rPr>
                          <m:t>,</m:t>
                        </m:r>
                        <m:r>
                          <a:rPr lang="en-US" sz="4800" b="1" i="1">
                            <a:solidFill>
                              <a:schemeClr val="bg1"/>
                            </a:solidFill>
                            <a:latin typeface="Cambria Math"/>
                            <a:ea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r>
                          <a:rPr lang="en-US" sz="4800" b="1" i="1">
                            <a:solidFill>
                              <a:schemeClr val="bg1"/>
                            </a:solidFill>
                            <a:latin typeface="Cambria Math" panose="02040503050406030204" pitchFamily="18" charset="0"/>
                          </a:rPr>
                          <m:t>.</m:t>
                        </m:r>
                      </m:oMath>
                    </m:oMathPara>
                  </a14:m>
                  <a:endParaRPr lang="en-US" sz="48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 xmlns:a16="http://schemas.microsoft.com/office/drawing/2014/main" xmlns:a14="http://schemas.microsoft.com/office/drawing/2010/main" id="{22024985-9FD3-0583-8207-6A9982DAF2BE}"/>
                    </a:ext>
                  </a:extLst>
                </p:cNvPr>
                <p:cNvSpPr>
                  <a:spLocks noRot="1" noChangeAspect="1" noMove="1" noResize="1" noEditPoints="1" noAdjustHandles="1" noChangeArrowheads="1" noChangeShapeType="1" noTextEdit="1"/>
                </p:cNvSpPr>
                <p:nvPr/>
              </p:nvSpPr>
              <p:spPr>
                <a:xfrm>
                  <a:off x="1365615" y="6613068"/>
                  <a:ext cx="7278391" cy="83099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0C14A7A-66A0-141F-A815-11C56EC691A9}"/>
                    </a:ext>
                  </a:extLst>
                </p:cNvPr>
                <p:cNvSpPr/>
                <p:nvPr/>
              </p:nvSpPr>
              <p:spPr>
                <a:xfrm>
                  <a:off x="9876854" y="6579230"/>
                  <a:ext cx="9150430" cy="830997"/>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r>
                          <a:rPr lang="en-US" sz="4800" b="1" i="1" smtClean="0">
                            <a:solidFill>
                              <a:schemeClr val="bg1"/>
                            </a:solidFill>
                            <a:latin typeface="Cambria Math"/>
                          </a:rPr>
                          <m:t>𝒂𝒓𝒄𝒕𝒂𝒏</m:t>
                        </m:r>
                        <m:r>
                          <a:rPr lang="en-US" sz="4800" b="1" i="1" smtClean="0">
                            <a:solidFill>
                              <a:schemeClr val="bg1"/>
                            </a:solidFill>
                            <a:latin typeface="Cambria Math"/>
                          </a:rPr>
                          <m:t>𝟒</m:t>
                        </m:r>
                        <m:r>
                          <a:rPr lang="en-US" sz="4800" b="1" i="1">
                            <a:solidFill>
                              <a:schemeClr val="bg1"/>
                            </a:solidFill>
                            <a:latin typeface="Cambria Math"/>
                          </a:rPr>
                          <m:t>+</m:t>
                        </m:r>
                        <m:r>
                          <a:rPr lang="en-US" sz="4800" b="1" i="1">
                            <a:solidFill>
                              <a:schemeClr val="bg1"/>
                            </a:solidFill>
                            <a:latin typeface="Cambria Math"/>
                          </a:rPr>
                          <m:t>𝒌</m:t>
                        </m:r>
                        <m:r>
                          <a:rPr lang="en-US" sz="4800" b="1" i="1" smtClean="0">
                            <a:solidFill>
                              <a:schemeClr val="bg1"/>
                            </a:solidFill>
                            <a:latin typeface="Cambria Math"/>
                          </a:rPr>
                          <m:t>𝟐</m:t>
                        </m:r>
                        <m:r>
                          <a:rPr lang="en-US" sz="4800" b="1" i="1">
                            <a:solidFill>
                              <a:schemeClr val="bg1"/>
                            </a:solidFill>
                            <a:latin typeface="Cambria Math"/>
                            <a:ea typeface="Cambria Math"/>
                          </a:rPr>
                          <m:t>𝝅</m:t>
                        </m:r>
                        <m:r>
                          <a:rPr lang="en-US" sz="4800" b="1" i="1">
                            <a:solidFill>
                              <a:schemeClr val="bg1"/>
                            </a:solidFill>
                            <a:latin typeface="Cambria Math"/>
                            <a:ea typeface="Cambria Math"/>
                          </a:rPr>
                          <m:t>,</m:t>
                        </m:r>
                        <m:r>
                          <a:rPr lang="en-US" sz="4800" b="1" i="1">
                            <a:solidFill>
                              <a:schemeClr val="bg1"/>
                            </a:solidFill>
                            <a:latin typeface="Cambria Math"/>
                            <a:ea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r>
                          <a:rPr lang="en-US" sz="4800" b="1" i="1" smtClean="0">
                            <a:solidFill>
                              <a:schemeClr val="bg1"/>
                            </a:solidFill>
                            <a:latin typeface="Cambria Math"/>
                            <a:ea typeface="Cambria Math"/>
                          </a:rPr>
                          <m:t>.</m:t>
                        </m:r>
                      </m:oMath>
                    </m:oMathPara>
                  </a14:m>
                  <a:endParaRPr lang="en-US" sz="4800" b="1" dirty="0">
                    <a:solidFill>
                      <a:schemeClr val="bg1"/>
                    </a:solidFill>
                  </a:endParaRPr>
                </a:p>
              </p:txBody>
            </p:sp>
          </mc:Choice>
          <mc:Fallback xmlns="">
            <p:sp>
              <p:nvSpPr>
                <p:cNvPr id="8" name="Rectangle 7">
                  <a:extLst>
                    <a:ext uri="{FF2B5EF4-FFF2-40B4-BE49-F238E27FC236}">
                      <a16:creationId xmlns="" xmlns:a16="http://schemas.microsoft.com/office/drawing/2014/main" xmlns:a14="http://schemas.microsoft.com/office/drawing/2010/main" id="{70C14A7A-66A0-141F-A815-11C56EC691A9}"/>
                    </a:ext>
                  </a:extLst>
                </p:cNvPr>
                <p:cNvSpPr>
                  <a:spLocks noRot="1" noChangeAspect="1" noMove="1" noResize="1" noEditPoints="1" noAdjustHandles="1" noChangeArrowheads="1" noChangeShapeType="1" noTextEdit="1"/>
                </p:cNvSpPr>
                <p:nvPr/>
              </p:nvSpPr>
              <p:spPr>
                <a:xfrm>
                  <a:off x="9876854" y="6579230"/>
                  <a:ext cx="9150430" cy="830997"/>
                </a:xfrm>
                <a:prstGeom prst="rect">
                  <a:avLst/>
                </a:prstGeom>
                <a:blipFill rotWithShape="1">
                  <a:blip r:embed="rId5"/>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3549762" y="6031869"/>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0FB2F11-95C4-2F14-8423-2E196BEFECB0}"/>
                  </a:ext>
                </a:extLst>
              </p:cNvPr>
              <p:cNvSpPr txBox="1"/>
              <p:nvPr/>
            </p:nvSpPr>
            <p:spPr>
              <a:xfrm>
                <a:off x="3953741" y="2236123"/>
                <a:ext cx="19343581" cy="830997"/>
              </a:xfrm>
              <a:prstGeom prst="rect">
                <a:avLst/>
              </a:prstGeom>
              <a:noFill/>
            </p:spPr>
            <p:txBody>
              <a:bodyPr wrap="square" rtlCol="0">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dirty="0" smtClean="0">
                        <a:latin typeface="Cambria Math"/>
                        <a:ea typeface="Tahoma" panose="020B0604030504040204" pitchFamily="34" charset="0"/>
                        <a:cs typeface="Tahoma" panose="020B0604030504040204" pitchFamily="34" charset="0"/>
                      </a:rPr>
                      <m:t>𝒕𝒂𝒏𝒙</m:t>
                    </m:r>
                    <m:r>
                      <a:rPr lang="en-US" sz="4800" b="1" i="1" dirty="0" smtClean="0">
                        <a:latin typeface="Cambria Math"/>
                        <a:ea typeface="Tahoma" panose="020B0604030504040204" pitchFamily="34" charset="0"/>
                        <a:cs typeface="Tahoma" panose="020B0604030504040204" pitchFamily="34" charset="0"/>
                      </a:rPr>
                      <m:t>=</m:t>
                    </m:r>
                    <m:r>
                      <a:rPr lang="en-US" sz="4800" b="1" i="1" dirty="0" smtClean="0">
                        <a:latin typeface="Cambria Math"/>
                        <a:ea typeface="Tahoma" panose="020B0604030504040204" pitchFamily="34" charset="0"/>
                        <a:cs typeface="Tahoma" panose="020B0604030504040204" pitchFamily="34" charset="0"/>
                      </a:rPr>
                      <m:t>𝟒</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 xmlns:a16="http://schemas.microsoft.com/office/drawing/2014/main" xmlns:a14="http://schemas.microsoft.com/office/drawing/2010/main" id="{80FB2F11-95C4-2F14-8423-2E196BEFECB0}"/>
                  </a:ext>
                </a:extLst>
              </p:cNvPr>
              <p:cNvSpPr txBox="1">
                <a:spLocks noRot="1" noChangeAspect="1" noMove="1" noResize="1" noEditPoints="1" noAdjustHandles="1" noChangeArrowheads="1" noChangeShapeType="1" noTextEdit="1"/>
              </p:cNvSpPr>
              <p:nvPr/>
            </p:nvSpPr>
            <p:spPr>
              <a:xfrm>
                <a:off x="3953741" y="2236123"/>
                <a:ext cx="19343581" cy="830997"/>
              </a:xfrm>
              <a:prstGeom prst="rect">
                <a:avLst/>
              </a:prstGeom>
              <a:blipFill rotWithShape="1">
                <a:blip r:embed="rId6"/>
                <a:stretch>
                  <a:fillRect l="-1450" t="-17647" b="-37500"/>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3</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62" name="Group 61">
            <a:extLst>
              <a:ext uri="{FF2B5EF4-FFF2-40B4-BE49-F238E27FC236}">
                <a16:creationId xmlns:a16="http://schemas.microsoft.com/office/drawing/2014/main" id="{CE2B0210-A332-C599-79A2-936FB3928C7F}"/>
              </a:ext>
            </a:extLst>
          </p:cNvPr>
          <p:cNvGrpSpPr/>
          <p:nvPr/>
        </p:nvGrpSpPr>
        <p:grpSpPr>
          <a:xfrm>
            <a:off x="260813" y="7541262"/>
            <a:ext cx="23862374" cy="5519710"/>
            <a:chOff x="48567" y="4381499"/>
            <a:chExt cx="23018772" cy="5519709"/>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6"/>
              <a:ext cx="22682027" cy="4959652"/>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E7E3880-2153-65E7-152D-F4A417449147}"/>
                  </a:ext>
                </a:extLst>
              </p:cNvPr>
              <p:cNvSpPr txBox="1"/>
              <p:nvPr/>
            </p:nvSpPr>
            <p:spPr>
              <a:xfrm>
                <a:off x="2079002" y="9533422"/>
                <a:ext cx="17248702" cy="1047723"/>
              </a:xfrm>
              <a:prstGeom prst="rect">
                <a:avLst/>
              </a:prstGeom>
              <a:noFill/>
            </p:spPr>
            <p:txBody>
              <a:bodyPr wrap="square">
                <a:spAutoFit/>
              </a:bodyPr>
              <a:lstStyle/>
              <a:p>
                <a:pPr lvl="0"/>
                <a:r>
                  <a:rPr kumimoji="0" 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Vì</a:t>
                </a:r>
                <a:r>
                  <a:rPr kumimoji="0" lang="en-US" sz="4800" b="1" i="0" u="none" strike="noStrike" kern="1200" cap="none" spc="0" normalizeH="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14:m>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rPr>
                      <m:t>   </m:t>
                    </m:r>
                    <m:r>
                      <a:rPr lang="en-US" sz="4800" b="1" i="1" dirty="0">
                        <a:solidFill>
                          <a:schemeClr val="tx1"/>
                        </a:solidFill>
                        <a:latin typeface="Cambria Math"/>
                        <a:ea typeface="Tahoma" panose="020B0604030504040204" pitchFamily="34" charset="0"/>
                        <a:cs typeface="Tahoma" panose="020B0604030504040204" pitchFamily="34" charset="0"/>
                      </a:rPr>
                      <m:t>𝒕𝒂𝒏𝒙</m:t>
                    </m:r>
                    <m:r>
                      <a:rPr lang="en-US" sz="4800" b="1" i="1" dirty="0">
                        <a:solidFill>
                          <a:schemeClr val="tx1"/>
                        </a:solidFill>
                        <a:latin typeface="Cambria Math"/>
                        <a:ea typeface="Tahoma" panose="020B0604030504040204" pitchFamily="34" charset="0"/>
                        <a:cs typeface="Tahoma" panose="020B0604030504040204" pitchFamily="34" charset="0"/>
                      </a:rPr>
                      <m:t>=</m:t>
                    </m:r>
                    <m:r>
                      <a:rPr lang="en-US" sz="4800" b="1" i="1" dirty="0">
                        <a:solidFill>
                          <a:schemeClr val="tx1"/>
                        </a:solidFill>
                        <a:latin typeface="Cambria Math"/>
                        <a:ea typeface="Tahoma" panose="020B0604030504040204" pitchFamily="34" charset="0"/>
                        <a:cs typeface="Tahoma" panose="020B0604030504040204" pitchFamily="34" charset="0"/>
                      </a:rPr>
                      <m:t>𝟒</m:t>
                    </m:r>
                    <m:groupChr>
                      <m:groupChrPr>
                        <m:chr m:val="⇔"/>
                        <m:pos m:val="top"/>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800" b="1" i="1">
                        <a:solidFill>
                          <a:schemeClr val="tx1"/>
                        </a:solidFill>
                        <a:latin typeface="Cambria Math"/>
                      </a:rPr>
                      <m:t>𝒙</m:t>
                    </m:r>
                    <m:r>
                      <a:rPr lang="en-US" sz="4800" b="1" i="1">
                        <a:solidFill>
                          <a:schemeClr val="tx1"/>
                        </a:solidFill>
                        <a:latin typeface="Cambria Math"/>
                      </a:rPr>
                      <m:t>=</m:t>
                    </m:r>
                    <m:r>
                      <a:rPr lang="en-US" sz="4800" b="1" i="1">
                        <a:solidFill>
                          <a:schemeClr val="tx1"/>
                        </a:solidFill>
                        <a:latin typeface="Cambria Math"/>
                      </a:rPr>
                      <m:t>𝒂𝒓𝒄𝒕𝒂𝒏</m:t>
                    </m:r>
                    <m:r>
                      <a:rPr lang="en-US" sz="4800" b="1" i="1">
                        <a:solidFill>
                          <a:schemeClr val="tx1"/>
                        </a:solidFill>
                        <a:latin typeface="Cambria Math"/>
                      </a:rPr>
                      <m:t>𝟒</m:t>
                    </m:r>
                    <m:r>
                      <a:rPr lang="en-US" sz="4800" b="1" i="1">
                        <a:solidFill>
                          <a:schemeClr val="tx1"/>
                        </a:solidFill>
                        <a:latin typeface="Cambria Math"/>
                      </a:rPr>
                      <m:t>+</m:t>
                    </m:r>
                    <m:r>
                      <a:rPr lang="en-US" sz="4800" b="1" i="1">
                        <a:solidFill>
                          <a:schemeClr val="tx1"/>
                        </a:solidFill>
                        <a:latin typeface="Cambria Math"/>
                      </a:rPr>
                      <m:t>𝒌</m:t>
                    </m:r>
                    <m:r>
                      <a:rPr lang="en-US" sz="4800" b="1" i="1">
                        <a:solidFill>
                          <a:schemeClr val="tx1"/>
                        </a:solidFill>
                        <a:latin typeface="Cambria Math"/>
                        <a:ea typeface="Cambria Math"/>
                      </a:rPr>
                      <m:t>𝝅</m:t>
                    </m:r>
                    <m:r>
                      <a:rPr lang="en-US" sz="4800" b="1" i="1">
                        <a:solidFill>
                          <a:schemeClr val="tx1"/>
                        </a:solidFill>
                        <a:latin typeface="Cambria Math"/>
                        <a:ea typeface="Cambria Math"/>
                      </a:rPr>
                      <m:t>,</m:t>
                    </m:r>
                    <m:r>
                      <a:rPr lang="en-US" sz="4800" b="1" i="1">
                        <a:solidFill>
                          <a:schemeClr val="tx1"/>
                        </a:solidFill>
                        <a:latin typeface="Cambria Math"/>
                        <a:ea typeface="Cambria Math"/>
                      </a:rPr>
                      <m:t>𝒌</m:t>
                    </m:r>
                    <m:r>
                      <a:rPr lang="en-US" sz="4800" b="1" i="1">
                        <a:solidFill>
                          <a:schemeClr val="tx1"/>
                        </a:solidFill>
                        <a:latin typeface="Cambria Math"/>
                        <a:ea typeface="Cambria Math"/>
                      </a:rPr>
                      <m:t>∈</m:t>
                    </m:r>
                    <m:r>
                      <a:rPr lang="en-US" sz="4800" b="1" i="1">
                        <a:solidFill>
                          <a:schemeClr val="tx1"/>
                        </a:solidFill>
                        <a:latin typeface="Cambria Math"/>
                        <a:ea typeface="Cambria Math"/>
                      </a:rPr>
                      <m:t>𝒁</m:t>
                    </m:r>
                  </m:oMath>
                </a14:m>
                <a:endParaRPr kumimoji="0" 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 xmlns:a16="http://schemas.microsoft.com/office/drawing/2014/main" xmlns:a14="http://schemas.microsoft.com/office/drawing/2010/main" id="{5E7E3880-2153-65E7-152D-F4A417449147}"/>
                  </a:ext>
                </a:extLst>
              </p:cNvPr>
              <p:cNvSpPr txBox="1">
                <a:spLocks noRot="1" noChangeAspect="1" noMove="1" noResize="1" noEditPoints="1" noAdjustHandles="1" noChangeArrowheads="1" noChangeShapeType="1" noTextEdit="1"/>
              </p:cNvSpPr>
              <p:nvPr/>
            </p:nvSpPr>
            <p:spPr>
              <a:xfrm>
                <a:off x="2079002" y="9533422"/>
                <a:ext cx="17248702" cy="1047723"/>
              </a:xfrm>
              <a:prstGeom prst="rect">
                <a:avLst/>
              </a:prstGeom>
              <a:blipFill rotWithShape="1">
                <a:blip r:embed="rId9"/>
                <a:stretch>
                  <a:fillRect t="-14535" b="-8140"/>
                </a:stretch>
              </a:blipFill>
            </p:spPr>
            <p:txBody>
              <a:bodyPr/>
              <a:lstStyle/>
              <a:p>
                <a:r>
                  <a:rPr lang="en-US">
                    <a:noFill/>
                  </a:rPr>
                  <a:t> </a:t>
                </a:r>
              </a:p>
            </p:txBody>
          </p:sp>
        </mc:Fallback>
      </mc:AlternateContent>
      <p:grpSp>
        <p:nvGrpSpPr>
          <p:cNvPr id="69" name="Group 47">
            <a:extLst>
              <a:ext uri="{FF2B5EF4-FFF2-40B4-BE49-F238E27FC236}">
                <a16:creationId xmlns:a16="http://schemas.microsoft.com/office/drawing/2014/main" id="{B6C56E29-C6BF-7AA5-603C-7441AC93E516}"/>
              </a:ext>
            </a:extLst>
          </p:cNvPr>
          <p:cNvGrpSpPr/>
          <p:nvPr/>
        </p:nvGrpSpPr>
        <p:grpSpPr>
          <a:xfrm>
            <a:off x="7946319" y="770148"/>
            <a:ext cx="12457216" cy="968318"/>
            <a:chOff x="739068" y="1515168"/>
            <a:chExt cx="11347136" cy="968444"/>
          </a:xfrm>
          <a:solidFill>
            <a:srgbClr val="00B050"/>
          </a:solidFill>
        </p:grpSpPr>
        <p:sp>
          <p:nvSpPr>
            <p:cNvPr id="70" name="Freeform 71">
              <a:extLst>
                <a:ext uri="{FF2B5EF4-FFF2-40B4-BE49-F238E27FC236}">
                  <a16:creationId xmlns:a16="http://schemas.microsoft.com/office/drawing/2014/main" id="{45FE6FBD-BDD4-8607-D10F-0E8ADDB5A6E9}"/>
                </a:ext>
              </a:extLst>
            </p:cNvPr>
            <p:cNvSpPr>
              <a:spLocks/>
            </p:cNvSpPr>
            <p:nvPr/>
          </p:nvSpPr>
          <p:spPr bwMode="auto">
            <a:xfrm flipH="1">
              <a:off x="3250418"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72"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4"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6"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7"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9"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0"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2"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3"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TRẮC</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NGHIỆM</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Tree>
    <p:extLst>
      <p:ext uri="{BB962C8B-B14F-4D97-AF65-F5344CB8AC3E}">
        <p14:creationId xmlns:p14="http://schemas.microsoft.com/office/powerpoint/2010/main" val="2983347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wipe(left)">
                                      <p:cBhvr>
                                        <p:cTn id="28" dur="500"/>
                                        <p:tgtEl>
                                          <p:spTgt spid="6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155797"/>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958568" y="3723707"/>
            <a:ext cx="23425432" cy="3500363"/>
            <a:chOff x="55473" y="4531241"/>
            <a:chExt cx="23425432" cy="3500363"/>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55473" y="4531241"/>
              <a:ext cx="22801476" cy="3423272"/>
              <a:chOff x="56142" y="2197164"/>
              <a:chExt cx="11400738" cy="1711636"/>
            </a:xfrm>
            <a:grpFill/>
          </p:grpSpPr>
          <p:sp>
            <p:nvSpPr>
              <p:cNvPr id="9" name="Rectangle 8">
                <a:extLst>
                  <a:ext uri="{FF2B5EF4-FFF2-40B4-BE49-F238E27FC236}">
                    <a16:creationId xmlns:a16="http://schemas.microsoft.com/office/drawing/2014/main" id="{BDCEEA44-5419-3143-0113-7D2C87D5BA5C}"/>
                  </a:ext>
                </a:extLst>
              </p:cNvPr>
              <p:cNvSpPr/>
              <p:nvPr/>
            </p:nvSpPr>
            <p:spPr>
              <a:xfrm>
                <a:off x="6076686" y="2197164"/>
                <a:ext cx="5380194"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65572" y="2201212"/>
                <a:ext cx="5422174" cy="798769"/>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5828373" y="2386835"/>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541538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6076686" y="3151119"/>
                <a:ext cx="5380194"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5855146"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94C6D3-FF37-C5E7-C606-CF2640B619CC}"/>
                    </a:ext>
                  </a:extLst>
                </p:cNvPr>
                <p:cNvSpPr/>
                <p:nvPr/>
              </p:nvSpPr>
              <p:spPr>
                <a:xfrm>
                  <a:off x="1273231" y="4722565"/>
                  <a:ext cx="10192971" cy="1267335"/>
                </a:xfrm>
                <a:prstGeom prst="rect">
                  <a:avLst/>
                </a:prstGeom>
                <a:noFill/>
              </p:spPr>
              <p:txBody>
                <a:bodyPr wrap="square">
                  <a:spAutoFit/>
                </a:bodyPr>
                <a:lstStyle/>
                <a:p>
                  <a:pPr fontAlgn="base">
                    <a:spcBef>
                      <a:spcPct val="50000"/>
                    </a:spcBef>
                    <a:spcAft>
                      <a:spcPct val="0"/>
                    </a:spcAft>
                    <a:buClrTx/>
                    <a:defRPr/>
                  </a:pP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000" b="1" dirty="0">
                          <a:solidFill>
                            <a:schemeClr val="bg1"/>
                          </a:solidFill>
                          <a:latin typeface="Cambria Math"/>
                          <a:ea typeface="Tahoma" panose="020B0604030504040204" pitchFamily="34" charset="0"/>
                          <a:cs typeface="Tahoma" panose="020B0604030504040204" pitchFamily="34" charset="0"/>
                          <a:sym typeface="Calibri"/>
                        </a:rPr>
                        <m:t>𝐬𝐢𝐧</m:t>
                      </m:r>
                      <m:r>
                        <a:rPr lang="en-US" sz="4000" b="1" i="1" dirty="0" smtClean="0">
                          <a:solidFill>
                            <a:schemeClr val="bg1"/>
                          </a:solidFill>
                          <a:latin typeface="Cambria Math"/>
                          <a:ea typeface="Tahoma" panose="020B0604030504040204" pitchFamily="34" charset="0"/>
                          <a:cs typeface="Tahoma" panose="020B0604030504040204" pitchFamily="34" charset="0"/>
                          <a:sym typeface="Calibri"/>
                        </a:rPr>
                        <m:t>𝒙</m:t>
                      </m:r>
                      <m:r>
                        <a:rPr lang="vi-VN" sz="4000" b="1" i="1" dirty="0">
                          <a:solidFill>
                            <a:schemeClr val="bg1"/>
                          </a:solidFill>
                          <a:latin typeface="Cambria Math"/>
                          <a:ea typeface="Tahoma" panose="020B0604030504040204" pitchFamily="34" charset="0"/>
                          <a:cs typeface="Tahoma" panose="020B0604030504040204" pitchFamily="34" charset="0"/>
                          <a:sym typeface="Calibri"/>
                        </a:rPr>
                        <m:t> =</m:t>
                      </m:r>
                      <m:r>
                        <a:rPr lang="vi-VN" sz="4000" b="1" dirty="0">
                          <a:solidFill>
                            <a:schemeClr val="bg1"/>
                          </a:solidFill>
                          <a:latin typeface="Cambria Math"/>
                          <a:ea typeface="Tahoma" panose="020B0604030504040204" pitchFamily="34" charset="0"/>
                          <a:cs typeface="Tahoma" panose="020B0604030504040204" pitchFamily="34" charset="0"/>
                          <a:sym typeface="Calibri"/>
                        </a:rPr>
                        <m:t>𝐬𝐢𝐧</m:t>
                      </m:r>
                      <m:r>
                        <a:rPr lang="en-US" sz="4000" b="1" i="1" dirty="0" smtClean="0">
                          <a:solidFill>
                            <a:schemeClr val="bg1"/>
                          </a:solidFill>
                          <a:latin typeface="Cambria Math"/>
                          <a:ea typeface="Tahoma" panose="020B0604030504040204" pitchFamily="34" charset="0"/>
                          <a:cs typeface="Tahoma" panose="020B0604030504040204" pitchFamily="34" charset="0"/>
                          <a:sym typeface="Calibri"/>
                        </a:rPr>
                        <m:t>𝒚</m:t>
                      </m:r>
                      <m:groupChr>
                        <m:groupChrPr>
                          <m:chr m:val="⇔"/>
                          <m:pos m:val="top"/>
                          <m:ctrlPr>
                            <a:rPr lang="en-US" sz="4000" b="1" i="1" dirty="0" smtClean="0">
                              <a:solidFill>
                                <a:schemeClr val="bg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d>
                        <m:dPr>
                          <m:begChr m:val="["/>
                          <m:endChr m:val=""/>
                          <m:ctrlPr>
                            <a:rPr lang="en-US" sz="4000" b="1" i="1">
                              <a:solidFill>
                                <a:schemeClr val="bg1"/>
                              </a:solidFill>
                              <a:latin typeface="Cambria Math" panose="02040503050406030204" pitchFamily="18" charset="0"/>
                            </a:rPr>
                          </m:ctrlPr>
                        </m:dPr>
                        <m:e>
                          <m:eqArr>
                            <m:eqArrPr>
                              <m:ctrlPr>
                                <a:rPr lang="en-US" sz="4000" b="1" i="1">
                                  <a:solidFill>
                                    <a:schemeClr val="bg1"/>
                                  </a:solidFill>
                                  <a:latin typeface="Cambria Math" panose="02040503050406030204" pitchFamily="18" charset="0"/>
                                </a:rPr>
                              </m:ctrlPr>
                            </m:eqArrPr>
                            <m:e>
                              <m:r>
                                <a:rPr lang="en-US" sz="4000" b="1" i="1" smtClean="0">
                                  <a:solidFill>
                                    <a:schemeClr val="bg1"/>
                                  </a:solidFill>
                                  <a:latin typeface="Cambria Math"/>
                                </a:rPr>
                                <m:t>𝒙</m:t>
                              </m:r>
                              <m:r>
                                <a:rPr lang="en-US" sz="4000" b="1" i="1">
                                  <a:solidFill>
                                    <a:schemeClr val="bg1"/>
                                  </a:solidFill>
                                  <a:latin typeface="Cambria Math"/>
                                </a:rPr>
                                <m:t>=</m:t>
                              </m:r>
                              <m:r>
                                <a:rPr lang="en-US" sz="4000" b="1" i="1" smtClean="0">
                                  <a:solidFill>
                                    <a:schemeClr val="bg1"/>
                                  </a:solidFill>
                                  <a:latin typeface="Cambria Math"/>
                                  <a:ea typeface="Cambria Math"/>
                                </a:rPr>
                                <m:t>𝒚</m:t>
                              </m:r>
                              <m:r>
                                <a:rPr lang="en-US" sz="4000" b="1" i="1">
                                  <a:solidFill>
                                    <a:schemeClr val="bg1"/>
                                  </a:solidFill>
                                  <a:latin typeface="Cambria Math"/>
                                </a:rPr>
                                <m:t>+</m:t>
                              </m:r>
                              <m:r>
                                <a:rPr lang="en-US" sz="4000" b="1" i="1">
                                  <a:solidFill>
                                    <a:schemeClr val="bg1"/>
                                  </a:solidFill>
                                  <a:latin typeface="Cambria Math"/>
                                </a:rPr>
                                <m:t>𝒌</m:t>
                              </m:r>
                              <m:r>
                                <a:rPr lang="en-US" sz="4000" b="1" i="1">
                                  <a:solidFill>
                                    <a:schemeClr val="bg1"/>
                                  </a:solidFill>
                                  <a:latin typeface="Cambria Math"/>
                                </a:rPr>
                                <m:t>𝟐</m:t>
                              </m:r>
                              <m:r>
                                <a:rPr lang="en-US" sz="4000" b="1" i="1">
                                  <a:solidFill>
                                    <a:schemeClr val="bg1"/>
                                  </a:solidFill>
                                  <a:latin typeface="Cambria Math"/>
                                  <a:ea typeface="Cambria Math"/>
                                </a:rPr>
                                <m:t>𝝅</m:t>
                              </m:r>
                            </m:e>
                            <m:e>
                              <m:r>
                                <a:rPr lang="en-US" sz="4000" b="1" i="1" smtClean="0">
                                  <a:solidFill>
                                    <a:schemeClr val="bg1"/>
                                  </a:solidFill>
                                  <a:latin typeface="Cambria Math"/>
                                </a:rPr>
                                <m:t>𝒙</m:t>
                              </m:r>
                              <m:r>
                                <a:rPr lang="en-US" sz="4000" b="1" i="1">
                                  <a:solidFill>
                                    <a:schemeClr val="bg1"/>
                                  </a:solidFill>
                                  <a:latin typeface="Cambria Math"/>
                                </a:rPr>
                                <m:t>=</m:t>
                              </m:r>
                              <m:r>
                                <a:rPr lang="el-GR" sz="4000" b="1" i="1">
                                  <a:solidFill>
                                    <a:schemeClr val="bg1"/>
                                  </a:solidFill>
                                  <a:latin typeface="Cambria Math"/>
                                  <a:ea typeface="Cambria Math"/>
                                </a:rPr>
                                <m:t>𝝅</m:t>
                              </m:r>
                              <m:r>
                                <a:rPr lang="en-US" sz="4000" b="1" i="1">
                                  <a:solidFill>
                                    <a:schemeClr val="bg1"/>
                                  </a:solidFill>
                                  <a:latin typeface="Cambria Math"/>
                                  <a:ea typeface="Cambria Math"/>
                                </a:rPr>
                                <m:t>−</m:t>
                              </m:r>
                              <m:r>
                                <a:rPr lang="en-US" sz="4000" b="1" i="1" smtClean="0">
                                  <a:solidFill>
                                    <a:schemeClr val="bg1"/>
                                  </a:solidFill>
                                  <a:latin typeface="Cambria Math"/>
                                  <a:ea typeface="Cambria Math"/>
                                </a:rPr>
                                <m:t>𝒚</m:t>
                              </m:r>
                              <m:r>
                                <a:rPr lang="en-US" sz="4000" b="1" i="1">
                                  <a:solidFill>
                                    <a:schemeClr val="bg1"/>
                                  </a:solidFill>
                                  <a:latin typeface="Cambria Math"/>
                                </a:rPr>
                                <m:t>+</m:t>
                              </m:r>
                              <m:r>
                                <a:rPr lang="en-US" sz="4000" b="1" i="1">
                                  <a:solidFill>
                                    <a:schemeClr val="bg1"/>
                                  </a:solidFill>
                                  <a:latin typeface="Cambria Math"/>
                                </a:rPr>
                                <m:t>𝒌</m:t>
                              </m:r>
                              <m:r>
                                <a:rPr lang="en-US" sz="4000" b="1" i="1">
                                  <a:solidFill>
                                    <a:schemeClr val="bg1"/>
                                  </a:solidFill>
                                  <a:latin typeface="Cambria Math"/>
                                </a:rPr>
                                <m:t>𝟐</m:t>
                              </m:r>
                              <m:r>
                                <a:rPr lang="en-US" sz="4000" b="1" i="1">
                                  <a:solidFill>
                                    <a:schemeClr val="bg1"/>
                                  </a:solidFill>
                                  <a:latin typeface="Cambria Math"/>
                                  <a:ea typeface="Cambria Math"/>
                                </a:rPr>
                                <m:t>𝝅</m:t>
                              </m:r>
                            </m:e>
                          </m:eqArr>
                          <m:r>
                            <a:rPr lang="en-US" sz="4000" b="1" i="1" smtClean="0">
                              <a:solidFill>
                                <a:schemeClr val="bg1"/>
                              </a:solidFill>
                              <a:latin typeface="Cambria Math"/>
                              <a:ea typeface="Cambria Math"/>
                            </a:rPr>
                            <m:t>,(</m:t>
                          </m:r>
                          <m:r>
                            <a:rPr lang="en-US" sz="4400" b="1" i="1">
                              <a:solidFill>
                                <a:schemeClr val="bg1"/>
                              </a:solidFill>
                              <a:latin typeface="Cambria Math"/>
                              <a:ea typeface="Cambria Math"/>
                            </a:rPr>
                            <m:t>𝒌</m:t>
                          </m:r>
                          <m:r>
                            <a:rPr lang="en-US" sz="4400" b="1" i="1">
                              <a:solidFill>
                                <a:schemeClr val="bg1"/>
                              </a:solidFill>
                              <a:latin typeface="Cambria Math"/>
                              <a:ea typeface="Cambria Math"/>
                            </a:rPr>
                            <m:t>∈</m:t>
                          </m:r>
                          <m:r>
                            <a:rPr lang="en-US" sz="4400" b="1" i="1">
                              <a:solidFill>
                                <a:schemeClr val="bg1"/>
                              </a:solidFill>
                              <a:latin typeface="Cambria Math"/>
                              <a:ea typeface="Cambria Math"/>
                            </a:rPr>
                            <m:t>𝒁</m:t>
                          </m:r>
                          <m:r>
                            <a:rPr lang="en-US" sz="4400" b="1" i="1" smtClean="0">
                              <a:solidFill>
                                <a:schemeClr val="bg1"/>
                              </a:solidFill>
                              <a:latin typeface="Cambria Math"/>
                              <a:ea typeface="Cambria Math"/>
                            </a:rPr>
                            <m:t>)</m:t>
                          </m:r>
                        </m:e>
                      </m:d>
                    </m:oMath>
                  </a14:m>
                  <a:endParaRPr lang="en-US" sz="4400" b="1" dirty="0">
                    <a:solidFill>
                      <a:schemeClr val="bg1"/>
                    </a:solidFill>
                  </a:endParaRPr>
                </a:p>
              </p:txBody>
            </p:sp>
          </mc:Choice>
          <mc:Fallback xmlns="">
            <p:sp>
              <p:nvSpPr>
                <p:cNvPr id="5" name="Rectangle 4">
                  <a:extLst>
                    <a:ext uri="{FF2B5EF4-FFF2-40B4-BE49-F238E27FC236}">
                      <a16:creationId xmlns="" xmlns:a16="http://schemas.microsoft.com/office/drawing/2014/main" xmlns:a14="http://schemas.microsoft.com/office/drawing/2010/main" id="{E394C6D3-FF37-C5E7-C606-CF2640B619CC}"/>
                    </a:ext>
                  </a:extLst>
                </p:cNvPr>
                <p:cNvSpPr>
                  <a:spLocks noRot="1" noChangeAspect="1" noMove="1" noResize="1" noEditPoints="1" noAdjustHandles="1" noChangeArrowheads="1" noChangeShapeType="1" noTextEdit="1"/>
                </p:cNvSpPr>
                <p:nvPr/>
              </p:nvSpPr>
              <p:spPr>
                <a:xfrm>
                  <a:off x="1273231" y="4722565"/>
                  <a:ext cx="10192971" cy="126733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64AC40-9B4C-9EC2-5C70-524A8E691D9F}"/>
                    </a:ext>
                  </a:extLst>
                </p:cNvPr>
                <p:cNvSpPr/>
                <p:nvPr/>
              </p:nvSpPr>
              <p:spPr>
                <a:xfrm>
                  <a:off x="12361099" y="4645704"/>
                  <a:ext cx="11119806" cy="1384803"/>
                </a:xfrm>
                <a:prstGeom prst="rect">
                  <a:avLst/>
                </a:prstGeom>
                <a:noFill/>
              </p:spPr>
              <p:txBody>
                <a:bodyPr wrap="square">
                  <a:spAutoFit/>
                </a:bodyPr>
                <a:lstStyle/>
                <a:p>
                  <a:pPr algn="ctr" defTabSz="2177278">
                    <a:buClrTx/>
                    <a:defRPr/>
                  </a:pPr>
                  <a14:m>
                    <m:oMathPara xmlns:m="http://schemas.openxmlformats.org/officeDocument/2006/math">
                      <m:oMathParaPr>
                        <m:jc m:val="centerGroup"/>
                      </m:oMathParaPr>
                      <m:oMath xmlns:m="http://schemas.openxmlformats.org/officeDocument/2006/math">
                        <m:r>
                          <a:rPr lang="vi-VN" sz="4400" b="1" dirty="0">
                            <a:solidFill>
                              <a:schemeClr val="bg1"/>
                            </a:solidFill>
                            <a:latin typeface="Cambria Math"/>
                            <a:ea typeface="Tahoma" panose="020B0604030504040204" pitchFamily="34" charset="0"/>
                            <a:cs typeface="Tahoma" panose="020B0604030504040204" pitchFamily="34" charset="0"/>
                            <a:sym typeface="Calibri"/>
                          </a:rPr>
                          <m:t>𝐬𝐢𝐧</m:t>
                        </m:r>
                        <m:r>
                          <a:rPr lang="en-US" sz="4400" b="1" i="1" dirty="0">
                            <a:solidFill>
                              <a:schemeClr val="bg1"/>
                            </a:solidFill>
                            <a:latin typeface="Cambria Math"/>
                            <a:ea typeface="Tahoma" panose="020B0604030504040204" pitchFamily="34" charset="0"/>
                            <a:cs typeface="Tahoma" panose="020B0604030504040204" pitchFamily="34" charset="0"/>
                            <a:sym typeface="Calibri"/>
                          </a:rPr>
                          <m:t>𝒙</m:t>
                        </m:r>
                        <m:r>
                          <a:rPr lang="vi-VN" sz="4400" b="1" i="1" dirty="0">
                            <a:solidFill>
                              <a:schemeClr val="bg1"/>
                            </a:solidFill>
                            <a:latin typeface="Cambria Math"/>
                            <a:ea typeface="Tahoma" panose="020B0604030504040204" pitchFamily="34" charset="0"/>
                            <a:cs typeface="Tahoma" panose="020B0604030504040204" pitchFamily="34" charset="0"/>
                            <a:sym typeface="Calibri"/>
                          </a:rPr>
                          <m:t> =</m:t>
                        </m:r>
                        <m:r>
                          <a:rPr lang="vi-VN" sz="4400" b="1" dirty="0">
                            <a:solidFill>
                              <a:schemeClr val="bg1"/>
                            </a:solidFill>
                            <a:latin typeface="Cambria Math"/>
                            <a:ea typeface="Tahoma" panose="020B0604030504040204" pitchFamily="34" charset="0"/>
                            <a:cs typeface="Tahoma" panose="020B0604030504040204" pitchFamily="34" charset="0"/>
                            <a:sym typeface="Calibri"/>
                          </a:rPr>
                          <m:t>𝐬𝐢𝐧</m:t>
                        </m:r>
                        <m:r>
                          <a:rPr lang="en-US" sz="4400" b="1" i="1" dirty="0">
                            <a:solidFill>
                              <a:schemeClr val="bg1"/>
                            </a:solidFill>
                            <a:latin typeface="Cambria Math"/>
                            <a:ea typeface="Tahoma" panose="020B0604030504040204" pitchFamily="34" charset="0"/>
                            <a:cs typeface="Tahoma" panose="020B0604030504040204" pitchFamily="34" charset="0"/>
                            <a:sym typeface="Calibri"/>
                          </a:rPr>
                          <m:t>𝒚</m:t>
                        </m:r>
                        <m:groupChr>
                          <m:groupChrPr>
                            <m:chr m:val="⇔"/>
                            <m:pos m:val="top"/>
                            <m:ctrlPr>
                              <a:rPr lang="en-US" sz="4400" b="1" i="1" dirty="0">
                                <a:solidFill>
                                  <a:schemeClr val="bg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d>
                          <m:dPr>
                            <m:begChr m:val="["/>
                            <m:endChr m:val=""/>
                            <m:ctrlPr>
                              <a:rPr lang="en-US" sz="4400" b="1" i="1">
                                <a:solidFill>
                                  <a:schemeClr val="bg1"/>
                                </a:solidFill>
                                <a:latin typeface="Cambria Math" panose="02040503050406030204" pitchFamily="18" charset="0"/>
                              </a:rPr>
                            </m:ctrlPr>
                          </m:dPr>
                          <m:e>
                            <m:eqArr>
                              <m:eqArrPr>
                                <m:ctrlPr>
                                  <a:rPr lang="en-US" sz="4400" b="1" i="1">
                                    <a:solidFill>
                                      <a:schemeClr val="bg1"/>
                                    </a:solidFill>
                                    <a:latin typeface="Cambria Math" panose="02040503050406030204" pitchFamily="18" charset="0"/>
                                  </a:rPr>
                                </m:ctrlPr>
                              </m:eqArrPr>
                              <m:e>
                                <m:r>
                                  <a:rPr lang="en-US" sz="4400" b="1" i="1">
                                    <a:solidFill>
                                      <a:schemeClr val="bg1"/>
                                    </a:solidFill>
                                    <a:latin typeface="Cambria Math"/>
                                  </a:rPr>
                                  <m:t>𝒙</m:t>
                                </m:r>
                                <m:r>
                                  <a:rPr lang="en-US" sz="4400" b="1" i="1">
                                    <a:solidFill>
                                      <a:schemeClr val="bg1"/>
                                    </a:solidFill>
                                    <a:latin typeface="Cambria Math"/>
                                  </a:rPr>
                                  <m:t>=</m:t>
                                </m:r>
                                <m:r>
                                  <a:rPr lang="en-US" sz="4400" b="1" i="1">
                                    <a:solidFill>
                                      <a:schemeClr val="bg1"/>
                                    </a:solidFill>
                                    <a:latin typeface="Cambria Math"/>
                                    <a:ea typeface="Cambria Math"/>
                                  </a:rPr>
                                  <m:t>𝒚</m:t>
                                </m:r>
                                <m:r>
                                  <a:rPr lang="en-US" sz="4400" b="1" i="1">
                                    <a:solidFill>
                                      <a:schemeClr val="bg1"/>
                                    </a:solidFill>
                                    <a:latin typeface="Cambria Math"/>
                                  </a:rPr>
                                  <m:t>+</m:t>
                                </m:r>
                                <m:r>
                                  <a:rPr lang="en-US" sz="4400" b="1" i="1">
                                    <a:solidFill>
                                      <a:schemeClr val="bg1"/>
                                    </a:solidFill>
                                    <a:latin typeface="Cambria Math"/>
                                  </a:rPr>
                                  <m:t>𝒌</m:t>
                                </m:r>
                                <m:r>
                                  <a:rPr lang="en-US" sz="4400" b="1" i="1">
                                    <a:solidFill>
                                      <a:schemeClr val="bg1"/>
                                    </a:solidFill>
                                    <a:latin typeface="Cambria Math"/>
                                    <a:ea typeface="Cambria Math"/>
                                  </a:rPr>
                                  <m:t>𝝅</m:t>
                                </m:r>
                              </m:e>
                              <m:e>
                                <m:r>
                                  <a:rPr lang="en-US" sz="4400" b="1" i="1">
                                    <a:solidFill>
                                      <a:schemeClr val="bg1"/>
                                    </a:solidFill>
                                    <a:latin typeface="Cambria Math"/>
                                  </a:rPr>
                                  <m:t>𝒙</m:t>
                                </m:r>
                                <m:r>
                                  <a:rPr lang="en-US" sz="4400" b="1" i="1">
                                    <a:solidFill>
                                      <a:schemeClr val="bg1"/>
                                    </a:solidFill>
                                    <a:latin typeface="Cambria Math"/>
                                  </a:rPr>
                                  <m:t>=</m:t>
                                </m:r>
                                <m:r>
                                  <a:rPr lang="el-GR" sz="4400" b="1" i="1">
                                    <a:solidFill>
                                      <a:schemeClr val="bg1"/>
                                    </a:solidFill>
                                    <a:latin typeface="Cambria Math"/>
                                    <a:ea typeface="Cambria Math"/>
                                  </a:rPr>
                                  <m:t>𝝅</m:t>
                                </m:r>
                                <m:r>
                                  <a:rPr lang="en-US" sz="4400" b="1" i="1">
                                    <a:solidFill>
                                      <a:schemeClr val="bg1"/>
                                    </a:solidFill>
                                    <a:latin typeface="Cambria Math"/>
                                    <a:ea typeface="Cambria Math"/>
                                  </a:rPr>
                                  <m:t>−</m:t>
                                </m:r>
                                <m:r>
                                  <a:rPr lang="en-US" sz="4400" b="1" i="1">
                                    <a:solidFill>
                                      <a:schemeClr val="bg1"/>
                                    </a:solidFill>
                                    <a:latin typeface="Cambria Math"/>
                                    <a:ea typeface="Cambria Math"/>
                                  </a:rPr>
                                  <m:t>𝒚</m:t>
                                </m:r>
                                <m:r>
                                  <a:rPr lang="en-US" sz="4400" b="1" i="1">
                                    <a:solidFill>
                                      <a:schemeClr val="bg1"/>
                                    </a:solidFill>
                                    <a:latin typeface="Cambria Math"/>
                                  </a:rPr>
                                  <m:t>+</m:t>
                                </m:r>
                                <m:r>
                                  <a:rPr lang="en-US" sz="4400" b="1" i="1">
                                    <a:solidFill>
                                      <a:schemeClr val="bg1"/>
                                    </a:solidFill>
                                    <a:latin typeface="Cambria Math"/>
                                  </a:rPr>
                                  <m:t>𝒌</m:t>
                                </m:r>
                                <m:r>
                                  <a:rPr lang="en-US" sz="4400" b="1" i="1">
                                    <a:solidFill>
                                      <a:schemeClr val="bg1"/>
                                    </a:solidFill>
                                    <a:latin typeface="Cambria Math"/>
                                    <a:ea typeface="Cambria Math"/>
                                  </a:rPr>
                                  <m:t>𝝅</m:t>
                                </m:r>
                              </m:e>
                            </m:eqArr>
                            <m:r>
                              <a:rPr lang="en-US" sz="4400" b="1" i="1">
                                <a:solidFill>
                                  <a:schemeClr val="bg1"/>
                                </a:solidFill>
                                <a:latin typeface="Cambria Math"/>
                                <a:ea typeface="Cambria Math"/>
                              </a:rPr>
                              <m:t>,(</m:t>
                            </m:r>
                            <m:r>
                              <a:rPr lang="en-US" sz="4400" b="1" i="1">
                                <a:solidFill>
                                  <a:schemeClr val="bg1"/>
                                </a:solidFill>
                                <a:latin typeface="Cambria Math"/>
                                <a:ea typeface="Cambria Math"/>
                              </a:rPr>
                              <m:t>𝒌</m:t>
                            </m:r>
                            <m:r>
                              <a:rPr lang="en-US" sz="4400" b="1" i="1">
                                <a:solidFill>
                                  <a:schemeClr val="bg1"/>
                                </a:solidFill>
                                <a:latin typeface="Cambria Math"/>
                                <a:ea typeface="Cambria Math"/>
                              </a:rPr>
                              <m:t>∈</m:t>
                            </m:r>
                            <m:r>
                              <a:rPr lang="en-US" sz="4400" b="1" i="1">
                                <a:solidFill>
                                  <a:schemeClr val="bg1"/>
                                </a:solidFill>
                                <a:latin typeface="Cambria Math"/>
                                <a:ea typeface="Cambria Math"/>
                              </a:rPr>
                              <m:t>𝒁</m:t>
                            </m:r>
                            <m:r>
                              <a:rPr lang="en-US" sz="4400" b="1" i="1">
                                <a:solidFill>
                                  <a:schemeClr val="bg1"/>
                                </a:solidFill>
                                <a:latin typeface="Cambria Math"/>
                                <a:ea typeface="Cambria Math"/>
                              </a:rPr>
                              <m:t>)</m:t>
                            </m:r>
                          </m:e>
                        </m:d>
                      </m:oMath>
                    </m:oMathPara>
                  </a14:m>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 xmlns:a16="http://schemas.microsoft.com/office/drawing/2014/main" xmlns:a14="http://schemas.microsoft.com/office/drawing/2010/main" id="{A064AC40-9B4C-9EC2-5C70-524A8E691D9F}"/>
                    </a:ext>
                  </a:extLst>
                </p:cNvPr>
                <p:cNvSpPr>
                  <a:spLocks noRot="1" noChangeAspect="1" noMove="1" noResize="1" noEditPoints="1" noAdjustHandles="1" noChangeArrowheads="1" noChangeShapeType="1" noTextEdit="1"/>
                </p:cNvSpPr>
                <p:nvPr/>
              </p:nvSpPr>
              <p:spPr>
                <a:xfrm>
                  <a:off x="12361099" y="4645704"/>
                  <a:ext cx="11119806" cy="138480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2024985-9FD3-0583-8207-6A9982DAF2BE}"/>
                    </a:ext>
                  </a:extLst>
                </p:cNvPr>
                <p:cNvSpPr/>
                <p:nvPr/>
              </p:nvSpPr>
              <p:spPr>
                <a:xfrm>
                  <a:off x="846204" y="6502749"/>
                  <a:ext cx="10925571" cy="1384803"/>
                </a:xfrm>
                <a:prstGeom prst="rect">
                  <a:avLst/>
                </a:prstGeom>
                <a:noFill/>
              </p:spPr>
              <p:txBody>
                <a:bodyPr wrap="square">
                  <a:spAutoFit/>
                </a:bodyPr>
                <a:lstStyle/>
                <a:p>
                  <a:pPr algn="ctr" defTabSz="2177278">
                    <a:buClrTx/>
                    <a:defRPr/>
                  </a:pPr>
                  <a14:m>
                    <m:oMathPara xmlns:m="http://schemas.openxmlformats.org/officeDocument/2006/math">
                      <m:oMathParaPr>
                        <m:jc m:val="centerGroup"/>
                      </m:oMathParaPr>
                      <m:oMath xmlns:m="http://schemas.openxmlformats.org/officeDocument/2006/math">
                        <m:r>
                          <a:rPr lang="vi-VN" sz="4400" b="1" dirty="0">
                            <a:solidFill>
                              <a:schemeClr val="bg1"/>
                            </a:solidFill>
                            <a:latin typeface="Cambria Math"/>
                            <a:ea typeface="Tahoma" panose="020B0604030504040204" pitchFamily="34" charset="0"/>
                            <a:cs typeface="Tahoma" panose="020B0604030504040204" pitchFamily="34" charset="0"/>
                            <a:sym typeface="Calibri"/>
                          </a:rPr>
                          <m:t>𝐬𝐢𝐧</m:t>
                        </m:r>
                        <m:r>
                          <a:rPr lang="en-US" sz="4400" b="1" i="1" dirty="0">
                            <a:solidFill>
                              <a:schemeClr val="bg1"/>
                            </a:solidFill>
                            <a:latin typeface="Cambria Math"/>
                            <a:ea typeface="Tahoma" panose="020B0604030504040204" pitchFamily="34" charset="0"/>
                            <a:cs typeface="Tahoma" panose="020B0604030504040204" pitchFamily="34" charset="0"/>
                            <a:sym typeface="Calibri"/>
                          </a:rPr>
                          <m:t>𝒙</m:t>
                        </m:r>
                        <m:r>
                          <a:rPr lang="vi-VN" sz="4400" b="1" i="1" dirty="0">
                            <a:solidFill>
                              <a:schemeClr val="bg1"/>
                            </a:solidFill>
                            <a:latin typeface="Cambria Math"/>
                            <a:ea typeface="Tahoma" panose="020B0604030504040204" pitchFamily="34" charset="0"/>
                            <a:cs typeface="Tahoma" panose="020B0604030504040204" pitchFamily="34" charset="0"/>
                            <a:sym typeface="Calibri"/>
                          </a:rPr>
                          <m:t> =</m:t>
                        </m:r>
                        <m:r>
                          <a:rPr lang="vi-VN" sz="4400" b="1" dirty="0">
                            <a:solidFill>
                              <a:schemeClr val="bg1"/>
                            </a:solidFill>
                            <a:latin typeface="Cambria Math"/>
                            <a:ea typeface="Tahoma" panose="020B0604030504040204" pitchFamily="34" charset="0"/>
                            <a:cs typeface="Tahoma" panose="020B0604030504040204" pitchFamily="34" charset="0"/>
                            <a:sym typeface="Calibri"/>
                          </a:rPr>
                          <m:t>𝐬𝐢𝐧</m:t>
                        </m:r>
                        <m:r>
                          <a:rPr lang="en-US" sz="4400" b="1" i="1" dirty="0">
                            <a:solidFill>
                              <a:schemeClr val="bg1"/>
                            </a:solidFill>
                            <a:latin typeface="Cambria Math"/>
                            <a:ea typeface="Tahoma" panose="020B0604030504040204" pitchFamily="34" charset="0"/>
                            <a:cs typeface="Tahoma" panose="020B0604030504040204" pitchFamily="34" charset="0"/>
                            <a:sym typeface="Calibri"/>
                          </a:rPr>
                          <m:t>𝒚</m:t>
                        </m:r>
                        <m:groupChr>
                          <m:groupChrPr>
                            <m:chr m:val="⇔"/>
                            <m:pos m:val="top"/>
                            <m:ctrlPr>
                              <a:rPr lang="en-US" sz="4400" b="1" i="1" dirty="0">
                                <a:solidFill>
                                  <a:schemeClr val="bg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d>
                          <m:dPr>
                            <m:begChr m:val="["/>
                            <m:endChr m:val=""/>
                            <m:ctrlPr>
                              <a:rPr lang="en-US" sz="4400" b="1" i="1">
                                <a:solidFill>
                                  <a:schemeClr val="bg1"/>
                                </a:solidFill>
                                <a:latin typeface="Cambria Math" panose="02040503050406030204" pitchFamily="18" charset="0"/>
                              </a:rPr>
                            </m:ctrlPr>
                          </m:dPr>
                          <m:e>
                            <m:eqArr>
                              <m:eqArrPr>
                                <m:ctrlPr>
                                  <a:rPr lang="en-US" sz="4400" b="1" i="1">
                                    <a:solidFill>
                                      <a:schemeClr val="bg1"/>
                                    </a:solidFill>
                                    <a:latin typeface="Cambria Math" panose="02040503050406030204" pitchFamily="18" charset="0"/>
                                  </a:rPr>
                                </m:ctrlPr>
                              </m:eqArrPr>
                              <m:e>
                                <m:r>
                                  <a:rPr lang="en-US" sz="4400" b="1" i="1">
                                    <a:solidFill>
                                      <a:schemeClr val="bg1"/>
                                    </a:solidFill>
                                    <a:latin typeface="Cambria Math"/>
                                  </a:rPr>
                                  <m:t>𝒙</m:t>
                                </m:r>
                                <m:r>
                                  <a:rPr lang="en-US" sz="4400" b="1" i="1">
                                    <a:solidFill>
                                      <a:schemeClr val="bg1"/>
                                    </a:solidFill>
                                    <a:latin typeface="Cambria Math"/>
                                  </a:rPr>
                                  <m:t>=</m:t>
                                </m:r>
                                <m:r>
                                  <a:rPr lang="en-US" sz="4400" b="1" i="1">
                                    <a:solidFill>
                                      <a:schemeClr val="bg1"/>
                                    </a:solidFill>
                                    <a:latin typeface="Cambria Math"/>
                                    <a:ea typeface="Cambria Math"/>
                                  </a:rPr>
                                  <m:t>𝒚</m:t>
                                </m:r>
                                <m:r>
                                  <a:rPr lang="en-US" sz="4400" b="1" i="1">
                                    <a:solidFill>
                                      <a:schemeClr val="bg1"/>
                                    </a:solidFill>
                                    <a:latin typeface="Cambria Math"/>
                                  </a:rPr>
                                  <m:t>+</m:t>
                                </m:r>
                                <m:r>
                                  <a:rPr lang="en-US" sz="4400" b="1" i="1">
                                    <a:solidFill>
                                      <a:schemeClr val="bg1"/>
                                    </a:solidFill>
                                    <a:latin typeface="Cambria Math"/>
                                  </a:rPr>
                                  <m:t>𝒌</m:t>
                                </m:r>
                                <m:r>
                                  <a:rPr lang="en-US" sz="4400" b="1" i="1">
                                    <a:solidFill>
                                      <a:schemeClr val="bg1"/>
                                    </a:solidFill>
                                    <a:latin typeface="Cambria Math"/>
                                  </a:rPr>
                                  <m:t>𝟐</m:t>
                                </m:r>
                                <m:r>
                                  <a:rPr lang="en-US" sz="4400" b="1" i="1">
                                    <a:solidFill>
                                      <a:schemeClr val="bg1"/>
                                    </a:solidFill>
                                    <a:latin typeface="Cambria Math"/>
                                    <a:ea typeface="Cambria Math"/>
                                  </a:rPr>
                                  <m:t>𝝅</m:t>
                                </m:r>
                              </m:e>
                              <m:e>
                                <m:r>
                                  <a:rPr lang="en-US" sz="4400" b="1" i="1">
                                    <a:solidFill>
                                      <a:schemeClr val="bg1"/>
                                    </a:solidFill>
                                    <a:latin typeface="Cambria Math"/>
                                  </a:rPr>
                                  <m:t>𝒙</m:t>
                                </m:r>
                                <m:r>
                                  <a:rPr lang="en-US" sz="4400" b="1" i="1">
                                    <a:solidFill>
                                      <a:schemeClr val="bg1"/>
                                    </a:solidFill>
                                    <a:latin typeface="Cambria Math"/>
                                  </a:rPr>
                                  <m:t>=−</m:t>
                                </m:r>
                                <m:r>
                                  <a:rPr lang="en-US" sz="4400" b="1" i="1">
                                    <a:solidFill>
                                      <a:schemeClr val="bg1"/>
                                    </a:solidFill>
                                    <a:latin typeface="Cambria Math"/>
                                    <a:ea typeface="Cambria Math"/>
                                  </a:rPr>
                                  <m:t>𝒚</m:t>
                                </m:r>
                                <m:r>
                                  <a:rPr lang="en-US" sz="4400" b="1" i="1">
                                    <a:solidFill>
                                      <a:schemeClr val="bg1"/>
                                    </a:solidFill>
                                    <a:latin typeface="Cambria Math"/>
                                  </a:rPr>
                                  <m:t>+</m:t>
                                </m:r>
                                <m:r>
                                  <a:rPr lang="en-US" sz="4400" b="1" i="1">
                                    <a:solidFill>
                                      <a:schemeClr val="bg1"/>
                                    </a:solidFill>
                                    <a:latin typeface="Cambria Math"/>
                                  </a:rPr>
                                  <m:t>𝒌</m:t>
                                </m:r>
                                <m:r>
                                  <a:rPr lang="en-US" sz="4400" b="1" i="1">
                                    <a:solidFill>
                                      <a:schemeClr val="bg1"/>
                                    </a:solidFill>
                                    <a:latin typeface="Cambria Math"/>
                                  </a:rPr>
                                  <m:t>𝟐</m:t>
                                </m:r>
                                <m:r>
                                  <a:rPr lang="en-US" sz="4400" b="1" i="1">
                                    <a:solidFill>
                                      <a:schemeClr val="bg1"/>
                                    </a:solidFill>
                                    <a:latin typeface="Cambria Math"/>
                                    <a:ea typeface="Cambria Math"/>
                                  </a:rPr>
                                  <m:t>𝝅</m:t>
                                </m:r>
                              </m:e>
                            </m:eqArr>
                            <m:r>
                              <a:rPr lang="en-US" sz="4400" b="1" i="1">
                                <a:solidFill>
                                  <a:schemeClr val="bg1"/>
                                </a:solidFill>
                                <a:latin typeface="Cambria Math"/>
                                <a:ea typeface="Cambria Math"/>
                              </a:rPr>
                              <m:t>,(</m:t>
                            </m:r>
                            <m:r>
                              <a:rPr lang="en-US" sz="4400" b="1" i="1">
                                <a:solidFill>
                                  <a:schemeClr val="bg1"/>
                                </a:solidFill>
                                <a:latin typeface="Cambria Math"/>
                                <a:ea typeface="Cambria Math"/>
                              </a:rPr>
                              <m:t>𝒌</m:t>
                            </m:r>
                            <m:r>
                              <a:rPr lang="en-US" sz="4400" b="1" i="1">
                                <a:solidFill>
                                  <a:schemeClr val="bg1"/>
                                </a:solidFill>
                                <a:latin typeface="Cambria Math"/>
                                <a:ea typeface="Cambria Math"/>
                              </a:rPr>
                              <m:t>∈</m:t>
                            </m:r>
                            <m:r>
                              <a:rPr lang="en-US" sz="4400" b="1" i="1">
                                <a:solidFill>
                                  <a:schemeClr val="bg1"/>
                                </a:solidFill>
                                <a:latin typeface="Cambria Math"/>
                                <a:ea typeface="Cambria Math"/>
                              </a:rPr>
                              <m:t>𝒁</m:t>
                            </m:r>
                            <m:r>
                              <a:rPr lang="en-US" sz="4400" b="1" i="1">
                                <a:solidFill>
                                  <a:schemeClr val="bg1"/>
                                </a:solidFill>
                                <a:latin typeface="Cambria Math"/>
                                <a:ea typeface="Cambria Math"/>
                              </a:rPr>
                              <m:t>)</m:t>
                            </m:r>
                          </m:e>
                        </m:d>
                      </m:oMath>
                    </m:oMathPara>
                  </a14:m>
                  <a:endParaRPr lang="en-US" sz="4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 xmlns:a16="http://schemas.microsoft.com/office/drawing/2014/main" xmlns:a14="http://schemas.microsoft.com/office/drawing/2010/main" id="{22024985-9FD3-0583-8207-6A9982DAF2BE}"/>
                    </a:ext>
                  </a:extLst>
                </p:cNvPr>
                <p:cNvSpPr>
                  <a:spLocks noRot="1" noChangeAspect="1" noMove="1" noResize="1" noEditPoints="1" noAdjustHandles="1" noChangeArrowheads="1" noChangeShapeType="1" noTextEdit="1"/>
                </p:cNvSpPr>
                <p:nvPr/>
              </p:nvSpPr>
              <p:spPr>
                <a:xfrm>
                  <a:off x="846204" y="6502749"/>
                  <a:ext cx="10925571" cy="138480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0C14A7A-66A0-141F-A815-11C56EC691A9}"/>
                    </a:ext>
                  </a:extLst>
                </p:cNvPr>
                <p:cNvSpPr/>
                <p:nvPr/>
              </p:nvSpPr>
              <p:spPr>
                <a:xfrm>
                  <a:off x="12691208" y="6646801"/>
                  <a:ext cx="10528883" cy="1384803"/>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vi-VN" sz="4400" b="1" dirty="0">
                            <a:solidFill>
                              <a:srgbClr val="FFFFFF"/>
                            </a:solidFill>
                            <a:latin typeface="Cambria Math"/>
                            <a:ea typeface="Tahoma" panose="020B0604030504040204" pitchFamily="34" charset="0"/>
                            <a:cs typeface="Tahoma" panose="020B0604030504040204" pitchFamily="34" charset="0"/>
                            <a:sym typeface="Calibri"/>
                          </a:rPr>
                          <m:t>𝐬𝐢𝐧</m:t>
                        </m:r>
                        <m:r>
                          <a:rPr lang="en-US" sz="4400" b="1" i="1" dirty="0">
                            <a:solidFill>
                              <a:srgbClr val="FFFFFF"/>
                            </a:solidFill>
                            <a:latin typeface="Cambria Math"/>
                            <a:ea typeface="Tahoma" panose="020B0604030504040204" pitchFamily="34" charset="0"/>
                            <a:cs typeface="Tahoma" panose="020B0604030504040204" pitchFamily="34" charset="0"/>
                            <a:sym typeface="Calibri"/>
                          </a:rPr>
                          <m:t>𝒙</m:t>
                        </m:r>
                        <m:r>
                          <a:rPr lang="vi-VN" sz="4400" b="1" i="1" dirty="0">
                            <a:solidFill>
                              <a:srgbClr val="FFFFFF"/>
                            </a:solidFill>
                            <a:latin typeface="Cambria Math"/>
                            <a:ea typeface="Tahoma" panose="020B0604030504040204" pitchFamily="34" charset="0"/>
                            <a:cs typeface="Tahoma" panose="020B0604030504040204" pitchFamily="34" charset="0"/>
                            <a:sym typeface="Calibri"/>
                          </a:rPr>
                          <m:t> =</m:t>
                        </m:r>
                        <m:r>
                          <a:rPr lang="vi-VN" sz="4400" b="1" dirty="0">
                            <a:solidFill>
                              <a:srgbClr val="FFFFFF"/>
                            </a:solidFill>
                            <a:latin typeface="Cambria Math"/>
                            <a:ea typeface="Tahoma" panose="020B0604030504040204" pitchFamily="34" charset="0"/>
                            <a:cs typeface="Tahoma" panose="020B0604030504040204" pitchFamily="34" charset="0"/>
                            <a:sym typeface="Calibri"/>
                          </a:rPr>
                          <m:t>𝐬𝐢𝐧</m:t>
                        </m:r>
                        <m:r>
                          <a:rPr lang="en-US" sz="4400" b="1" i="1" dirty="0">
                            <a:solidFill>
                              <a:srgbClr val="FFFFFF"/>
                            </a:solidFill>
                            <a:latin typeface="Cambria Math"/>
                            <a:ea typeface="Tahoma" panose="020B0604030504040204" pitchFamily="34" charset="0"/>
                            <a:cs typeface="Tahoma" panose="020B0604030504040204" pitchFamily="34" charset="0"/>
                            <a:sym typeface="Calibri"/>
                          </a:rPr>
                          <m:t>𝒚</m:t>
                        </m:r>
                        <m:groupChr>
                          <m:groupChrPr>
                            <m:chr m:val="⇔"/>
                            <m:pos m:val="top"/>
                            <m:ctrlPr>
                              <a:rPr lang="en-US" sz="4400" b="1" i="1" dirty="0">
                                <a:solidFill>
                                  <a:srgbClr val="FFFFFF"/>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d>
                          <m:dPr>
                            <m:begChr m:val="["/>
                            <m:endChr m:val=""/>
                            <m:ctrlPr>
                              <a:rPr lang="en-US" sz="4400" b="1" i="1">
                                <a:solidFill>
                                  <a:srgbClr val="FFFFFF"/>
                                </a:solidFill>
                                <a:latin typeface="Cambria Math" panose="02040503050406030204" pitchFamily="18" charset="0"/>
                              </a:rPr>
                            </m:ctrlPr>
                          </m:dPr>
                          <m:e>
                            <m:eqArr>
                              <m:eqArrPr>
                                <m:ctrlPr>
                                  <a:rPr lang="en-US" sz="4400" b="1" i="1">
                                    <a:solidFill>
                                      <a:srgbClr val="FFFFFF"/>
                                    </a:solidFill>
                                    <a:latin typeface="Cambria Math" panose="02040503050406030204" pitchFamily="18" charset="0"/>
                                  </a:rPr>
                                </m:ctrlPr>
                              </m:eqArrPr>
                              <m:e>
                                <m:r>
                                  <a:rPr lang="en-US" sz="4400" b="1" i="1">
                                    <a:solidFill>
                                      <a:srgbClr val="FFFFFF"/>
                                    </a:solidFill>
                                    <a:latin typeface="Cambria Math"/>
                                  </a:rPr>
                                  <m:t>𝒙</m:t>
                                </m:r>
                                <m:r>
                                  <a:rPr lang="en-US" sz="4400" b="1" i="1">
                                    <a:solidFill>
                                      <a:srgbClr val="FFFFFF"/>
                                    </a:solidFill>
                                    <a:latin typeface="Cambria Math"/>
                                  </a:rPr>
                                  <m:t>=</m:t>
                                </m:r>
                                <m:r>
                                  <a:rPr lang="en-US" sz="4400" b="1" i="1">
                                    <a:solidFill>
                                      <a:srgbClr val="FFFFFF"/>
                                    </a:solidFill>
                                    <a:latin typeface="Cambria Math"/>
                                    <a:ea typeface="Cambria Math"/>
                                  </a:rPr>
                                  <m:t>𝒚</m:t>
                                </m:r>
                                <m:r>
                                  <a:rPr lang="en-US" sz="4400" b="1" i="1">
                                    <a:solidFill>
                                      <a:srgbClr val="FFFFFF"/>
                                    </a:solidFill>
                                    <a:latin typeface="Cambria Math"/>
                                  </a:rPr>
                                  <m:t>+</m:t>
                                </m:r>
                                <m:r>
                                  <a:rPr lang="en-US" sz="4400" b="1" i="1">
                                    <a:solidFill>
                                      <a:srgbClr val="FFFFFF"/>
                                    </a:solidFill>
                                    <a:latin typeface="Cambria Math"/>
                                  </a:rPr>
                                  <m:t>𝒌</m:t>
                                </m:r>
                                <m:r>
                                  <a:rPr lang="en-US" sz="4400" b="1" i="1">
                                    <a:solidFill>
                                      <a:srgbClr val="FFFFFF"/>
                                    </a:solidFill>
                                    <a:latin typeface="Cambria Math"/>
                                    <a:ea typeface="Cambria Math"/>
                                  </a:rPr>
                                  <m:t>𝝅</m:t>
                                </m:r>
                              </m:e>
                              <m:e>
                                <m:r>
                                  <a:rPr lang="en-US" sz="4400" b="1" i="1">
                                    <a:solidFill>
                                      <a:srgbClr val="FFFFFF"/>
                                    </a:solidFill>
                                    <a:latin typeface="Cambria Math"/>
                                  </a:rPr>
                                  <m:t>𝒙</m:t>
                                </m:r>
                                <m:r>
                                  <a:rPr lang="en-US" sz="4400" b="1" i="1">
                                    <a:solidFill>
                                      <a:srgbClr val="FFFFFF"/>
                                    </a:solidFill>
                                    <a:latin typeface="Cambria Math"/>
                                  </a:rPr>
                                  <m:t>=−</m:t>
                                </m:r>
                                <m:r>
                                  <a:rPr lang="en-US" sz="4400" b="1" i="1">
                                    <a:solidFill>
                                      <a:srgbClr val="FFFFFF"/>
                                    </a:solidFill>
                                    <a:latin typeface="Cambria Math"/>
                                    <a:ea typeface="Cambria Math"/>
                                  </a:rPr>
                                  <m:t>𝒚</m:t>
                                </m:r>
                                <m:r>
                                  <a:rPr lang="en-US" sz="4400" b="1" i="1">
                                    <a:solidFill>
                                      <a:srgbClr val="FFFFFF"/>
                                    </a:solidFill>
                                    <a:latin typeface="Cambria Math"/>
                                  </a:rPr>
                                  <m:t>+</m:t>
                                </m:r>
                                <m:r>
                                  <a:rPr lang="en-US" sz="4400" b="1" i="1">
                                    <a:solidFill>
                                      <a:srgbClr val="FFFFFF"/>
                                    </a:solidFill>
                                    <a:latin typeface="Cambria Math"/>
                                  </a:rPr>
                                  <m:t>𝒌</m:t>
                                </m:r>
                                <m:r>
                                  <a:rPr lang="en-US" sz="4400" b="1" i="1">
                                    <a:solidFill>
                                      <a:srgbClr val="FFFFFF"/>
                                    </a:solidFill>
                                    <a:latin typeface="Cambria Math"/>
                                    <a:ea typeface="Cambria Math"/>
                                  </a:rPr>
                                  <m:t>𝝅</m:t>
                                </m:r>
                              </m:e>
                            </m:eqArr>
                            <m:r>
                              <a:rPr lang="en-US" sz="4400" b="1" i="1">
                                <a:solidFill>
                                  <a:srgbClr val="FFFFFF"/>
                                </a:solidFill>
                                <a:latin typeface="Cambria Math"/>
                                <a:ea typeface="Cambria Math"/>
                              </a:rPr>
                              <m:t>,(</m:t>
                            </m:r>
                            <m:r>
                              <a:rPr lang="en-US" sz="4400" b="1" i="1">
                                <a:solidFill>
                                  <a:srgbClr val="FFFFFF"/>
                                </a:solidFill>
                                <a:latin typeface="Cambria Math"/>
                                <a:ea typeface="Cambria Math"/>
                              </a:rPr>
                              <m:t>𝒌</m:t>
                            </m:r>
                            <m:r>
                              <a:rPr lang="en-US" sz="4400" b="1" i="1">
                                <a:solidFill>
                                  <a:srgbClr val="FFFFFF"/>
                                </a:solidFill>
                                <a:latin typeface="Cambria Math"/>
                                <a:ea typeface="Cambria Math"/>
                              </a:rPr>
                              <m:t>∈</m:t>
                            </m:r>
                            <m:r>
                              <a:rPr lang="en-US" sz="4400" b="1" i="1">
                                <a:solidFill>
                                  <a:srgbClr val="FFFFFF"/>
                                </a:solidFill>
                                <a:latin typeface="Cambria Math"/>
                                <a:ea typeface="Cambria Math"/>
                              </a:rPr>
                              <m:t>𝒁</m:t>
                            </m:r>
                            <m:r>
                              <a:rPr lang="en-US" sz="4400" b="1" i="1">
                                <a:solidFill>
                                  <a:srgbClr val="FFFFFF"/>
                                </a:solidFill>
                                <a:latin typeface="Cambria Math"/>
                                <a:ea typeface="Cambria Math"/>
                              </a:rPr>
                              <m:t>)</m:t>
                            </m:r>
                          </m:e>
                        </m:d>
                      </m:oMath>
                    </m:oMathPara>
                  </a14:m>
                  <a:endParaRPr lang="en-US" sz="4800" b="1" dirty="0">
                    <a:solidFill>
                      <a:schemeClr val="bg1"/>
                    </a:solidFill>
                  </a:endParaRPr>
                </a:p>
              </p:txBody>
            </p:sp>
          </mc:Choice>
          <mc:Fallback xmlns="">
            <p:sp>
              <p:nvSpPr>
                <p:cNvPr id="8" name="Rectangle 7">
                  <a:extLst>
                    <a:ext uri="{FF2B5EF4-FFF2-40B4-BE49-F238E27FC236}">
                      <a16:creationId xmlns="" xmlns:a16="http://schemas.microsoft.com/office/drawing/2014/main" xmlns:a14="http://schemas.microsoft.com/office/drawing/2010/main" id="{70C14A7A-66A0-141F-A815-11C56EC691A9}"/>
                    </a:ext>
                  </a:extLst>
                </p:cNvPr>
                <p:cNvSpPr>
                  <a:spLocks noRot="1" noChangeAspect="1" noMove="1" noResize="1" noEditPoints="1" noAdjustHandles="1" noChangeArrowheads="1" noChangeShapeType="1" noTextEdit="1"/>
                </p:cNvSpPr>
                <p:nvPr/>
              </p:nvSpPr>
              <p:spPr>
                <a:xfrm>
                  <a:off x="12691208" y="6646801"/>
                  <a:ext cx="10528883" cy="1384803"/>
                </a:xfrm>
                <a:prstGeom prst="rect">
                  <a:avLst/>
                </a:prstGeom>
                <a:blipFill rotWithShape="1">
                  <a:blip r:embed="rId6"/>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972326" y="4089468"/>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0FB2F11-95C4-2F14-8423-2E196BEFECB0}"/>
              </a:ext>
            </a:extLst>
          </p:cNvPr>
          <p:cNvSpPr txBox="1"/>
          <p:nvPr/>
        </p:nvSpPr>
        <p:spPr>
          <a:xfrm>
            <a:off x="3953741" y="2236123"/>
            <a:ext cx="19343581" cy="830997"/>
          </a:xfrm>
          <a:prstGeom prst="rect">
            <a:avLst/>
          </a:prstGeom>
          <a:noFill/>
        </p:spPr>
        <p:txBody>
          <a:bodyPr wrap="square" rtlCol="0">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Chọn đáp án đúng trong các câu sau.</a:t>
            </a:r>
          </a:p>
        </p:txBody>
      </p:sp>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4</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62" name="Group 61">
            <a:extLst>
              <a:ext uri="{FF2B5EF4-FFF2-40B4-BE49-F238E27FC236}">
                <a16:creationId xmlns:a16="http://schemas.microsoft.com/office/drawing/2014/main" id="{CE2B0210-A332-C599-79A2-936FB3928C7F}"/>
              </a:ext>
            </a:extLst>
          </p:cNvPr>
          <p:cNvGrpSpPr/>
          <p:nvPr/>
        </p:nvGrpSpPr>
        <p:grpSpPr>
          <a:xfrm>
            <a:off x="260813" y="7541262"/>
            <a:ext cx="23862374" cy="5519710"/>
            <a:chOff x="48567" y="4381499"/>
            <a:chExt cx="23018772" cy="5519709"/>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6"/>
              <a:ext cx="22682027" cy="4959652"/>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p:sp>
        <p:nvSpPr>
          <p:cNvPr id="68" name="TextBox 67">
            <a:extLst>
              <a:ext uri="{FF2B5EF4-FFF2-40B4-BE49-F238E27FC236}">
                <a16:creationId xmlns:a16="http://schemas.microsoft.com/office/drawing/2014/main" id="{5E7E3880-2153-65E7-152D-F4A417449147}"/>
              </a:ext>
            </a:extLst>
          </p:cNvPr>
          <p:cNvSpPr txBox="1"/>
          <p:nvPr/>
        </p:nvSpPr>
        <p:spPr>
          <a:xfrm>
            <a:off x="2079002" y="9533422"/>
            <a:ext cx="17248702" cy="830997"/>
          </a:xfrm>
          <a:prstGeom prst="rect">
            <a:avLst/>
          </a:prstGeom>
          <a:noFill/>
        </p:spPr>
        <p:txBody>
          <a:bodyPr wrap="square">
            <a:spAutoFit/>
          </a:bodyPr>
          <a:lstStyle/>
          <a:p>
            <a:pPr lvl="0"/>
            <a:r>
              <a:rPr kumimoji="0" 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a:t>
            </a:r>
            <a:endParaRPr kumimoji="0" 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69" name="Rectangle 68"/>
              <p:cNvSpPr/>
              <p:nvPr/>
            </p:nvSpPr>
            <p:spPr>
              <a:xfrm>
                <a:off x="3394436" y="10703382"/>
                <a:ext cx="3817648"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vi-VN" sz="4800" b="1" dirty="0" smtClean="0">
                          <a:latin typeface="Cambria Math"/>
                          <a:ea typeface="Tahoma" panose="020B0604030504040204" pitchFamily="34" charset="0"/>
                          <a:cs typeface="Tahoma" panose="020B0604030504040204" pitchFamily="34" charset="0"/>
                          <a:sym typeface="Calibri"/>
                        </a:rPr>
                        <m:t>𝐬𝐢𝐧</m:t>
                      </m:r>
                      <m:r>
                        <a:rPr lang="en-US" sz="4800" b="1" i="1" dirty="0" smtClean="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vi-VN" sz="4800" b="1" dirty="0" smtClean="0">
                          <a:latin typeface="Cambria Math"/>
                          <a:ea typeface="Tahoma" panose="020B0604030504040204" pitchFamily="34" charset="0"/>
                          <a:cs typeface="Tahoma" panose="020B0604030504040204" pitchFamily="34" charset="0"/>
                          <a:sym typeface="Calibri"/>
                        </a:rPr>
                        <m:t>𝐬𝐢𝐧</m:t>
                      </m:r>
                      <m:r>
                        <a:rPr lang="en-US" sz="4800" b="1" i="1" dirty="0" smtClean="0">
                          <a:latin typeface="Cambria Math"/>
                          <a:ea typeface="Tahoma" panose="020B0604030504040204" pitchFamily="34" charset="0"/>
                          <a:cs typeface="Tahoma" panose="020B0604030504040204" pitchFamily="34" charset="0"/>
                          <a:sym typeface="Calibri"/>
                        </a:rPr>
                        <m:t>𝒚</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9" name="Rectangle 68"/>
              <p:cNvSpPr>
                <a:spLocks noRot="1" noChangeAspect="1" noMove="1" noResize="1" noEditPoints="1" noAdjustHandles="1" noChangeArrowheads="1" noChangeShapeType="1" noTextEdit="1"/>
              </p:cNvSpPr>
              <p:nvPr/>
            </p:nvSpPr>
            <p:spPr>
              <a:xfrm>
                <a:off x="3394436" y="10703382"/>
                <a:ext cx="3817648" cy="83099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7382026" y="10792556"/>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70" name="Rectangle 69"/>
              <p:cNvSpPr>
                <a:spLocks noRot="1" noChangeAspect="1" noMove="1" noResize="1" noEditPoints="1" noAdjustHandles="1" noChangeArrowheads="1" noChangeShapeType="1" noTextEdit="1"/>
              </p:cNvSpPr>
              <p:nvPr/>
            </p:nvSpPr>
            <p:spPr>
              <a:xfrm>
                <a:off x="7382026" y="10792556"/>
                <a:ext cx="993413" cy="104772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8375439" y="10338008"/>
                <a:ext cx="5311403" cy="15022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800" b="1" i="1" smtClean="0">
                              <a:latin typeface="Cambria Math" panose="02040503050406030204" pitchFamily="18" charset="0"/>
                            </a:rPr>
                          </m:ctrlPr>
                        </m:dPr>
                        <m:e>
                          <m:eqArr>
                            <m:eqArrPr>
                              <m:ctrlPr>
                                <a:rPr lang="en-US" sz="4800" b="1" i="1" smtClean="0">
                                  <a:latin typeface="Cambria Math" panose="02040503050406030204" pitchFamily="18" charset="0"/>
                                </a:rPr>
                              </m:ctrlPr>
                            </m:eqArrPr>
                            <m:e>
                              <m:r>
                                <a:rPr lang="en-US" sz="4800" b="1" i="1" smtClean="0">
                                  <a:latin typeface="Cambria Math"/>
                                </a:rPr>
                                <m:t>𝒙</m:t>
                              </m:r>
                              <m:r>
                                <a:rPr lang="en-US" sz="4800" b="1" i="1" smtClean="0">
                                  <a:latin typeface="Cambria Math"/>
                                </a:rPr>
                                <m:t>=</m:t>
                              </m:r>
                              <m:r>
                                <a:rPr lang="en-US" sz="4800" b="1" i="1" smtClean="0">
                                  <a:latin typeface="Cambria Math"/>
                                  <a:ea typeface="Cambria Math"/>
                                </a:rPr>
                                <m:t>𝒚</m:t>
                              </m:r>
                              <m:r>
                                <a:rPr lang="en-US" sz="4800" b="1" i="1" smtClean="0">
                                  <a:latin typeface="Cambria Math"/>
                                </a:rPr>
                                <m:t>+</m:t>
                              </m:r>
                              <m:r>
                                <a:rPr lang="en-US" sz="4800" b="1" i="1" smtClean="0">
                                  <a:latin typeface="Cambria Math"/>
                                </a:rPr>
                                <m:t>𝒌</m:t>
                              </m:r>
                              <m:r>
                                <a:rPr lang="en-US" sz="4800" b="1" i="1" smtClean="0">
                                  <a:latin typeface="Cambria Math"/>
                                </a:rPr>
                                <m:t>𝟐</m:t>
                              </m:r>
                              <m:r>
                                <a:rPr lang="en-US" sz="4800" b="1" i="1" smtClean="0">
                                  <a:latin typeface="Cambria Math"/>
                                  <a:ea typeface="Cambria Math"/>
                                </a:rPr>
                                <m:t>𝝅</m:t>
                              </m:r>
                            </m:e>
                            <m:e>
                              <m:r>
                                <a:rPr lang="en-US" sz="4800" b="1" i="1" smtClean="0">
                                  <a:latin typeface="Cambria Math"/>
                                </a:rPr>
                                <m:t>𝒙</m:t>
                              </m:r>
                              <m:r>
                                <a:rPr lang="en-US" sz="4800" b="1" i="1">
                                  <a:latin typeface="Cambria Math"/>
                                </a:rPr>
                                <m:t>=</m:t>
                              </m:r>
                              <m:r>
                                <a:rPr lang="el-GR" sz="4800" b="1" i="1" smtClean="0">
                                  <a:latin typeface="Cambria Math"/>
                                  <a:ea typeface="Cambria Math"/>
                                </a:rPr>
                                <m:t>𝝅</m:t>
                              </m:r>
                              <m:r>
                                <a:rPr lang="en-US" sz="4800" b="1" i="1" smtClean="0">
                                  <a:latin typeface="Cambria Math"/>
                                  <a:ea typeface="Cambria Math"/>
                                </a:rPr>
                                <m:t>−</m:t>
                              </m:r>
                              <m:r>
                                <a:rPr lang="en-US" sz="4800" b="1" i="1" smtClean="0">
                                  <a:latin typeface="Cambria Math"/>
                                  <a:ea typeface="Cambria Math"/>
                                </a:rPr>
                                <m:t>𝒚</m:t>
                              </m:r>
                              <m:r>
                                <a:rPr lang="en-US" sz="4800" b="1" i="1">
                                  <a:latin typeface="Cambria Math"/>
                                </a:rPr>
                                <m:t>+</m:t>
                              </m:r>
                              <m:r>
                                <a:rPr lang="en-US" sz="4800" b="1" i="1">
                                  <a:latin typeface="Cambria Math"/>
                                </a:rPr>
                                <m:t>𝒌</m:t>
                              </m:r>
                              <m:r>
                                <a:rPr lang="en-US" sz="4800" b="1" i="1">
                                  <a:latin typeface="Cambria Math"/>
                                </a:rPr>
                                <m:t>𝟐</m:t>
                              </m:r>
                              <m:r>
                                <a:rPr lang="en-US" sz="4800" b="1" i="1">
                                  <a:latin typeface="Cambria Math"/>
                                  <a:ea typeface="Cambria Math"/>
                                </a:rPr>
                                <m:t>𝝅</m:t>
                              </m:r>
                            </m:e>
                          </m:eqArr>
                        </m:e>
                      </m:d>
                    </m:oMath>
                  </m:oMathPara>
                </a14:m>
                <a:endParaRPr lang="en-US" sz="4800" b="1" dirty="0"/>
              </a:p>
            </p:txBody>
          </p:sp>
        </mc:Choice>
        <mc:Fallback xmlns="">
          <p:sp>
            <p:nvSpPr>
              <p:cNvPr id="71" name="TextBox 70"/>
              <p:cNvSpPr txBox="1">
                <a:spLocks noRot="1" noChangeAspect="1" noMove="1" noResize="1" noEditPoints="1" noAdjustHandles="1" noChangeArrowheads="1" noChangeShapeType="1" noTextEdit="1"/>
              </p:cNvSpPr>
              <p:nvPr/>
            </p:nvSpPr>
            <p:spPr>
              <a:xfrm>
                <a:off x="8375439" y="10338008"/>
                <a:ext cx="5311403" cy="1502271"/>
              </a:xfrm>
              <a:prstGeom prst="rect">
                <a:avLst/>
              </a:prstGeom>
              <a:blipFill>
                <a:blip r:embed="rId11"/>
                <a:stretch>
                  <a:fillRect b="-11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13541646" y="10736864"/>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72" name="TextBox 71"/>
              <p:cNvSpPr txBox="1">
                <a:spLocks noRot="1" noChangeAspect="1" noMove="1" noResize="1" noEditPoints="1" noAdjustHandles="1" noChangeArrowheads="1" noChangeShapeType="1" noTextEdit="1"/>
              </p:cNvSpPr>
              <p:nvPr/>
            </p:nvSpPr>
            <p:spPr>
              <a:xfrm>
                <a:off x="13541646" y="10736864"/>
                <a:ext cx="2861187" cy="830997"/>
              </a:xfrm>
              <a:prstGeom prst="rect">
                <a:avLst/>
              </a:prstGeom>
              <a:blipFill rotWithShape="1">
                <a:blip r:embed="rId12"/>
                <a:stretch>
                  <a:fillRect/>
                </a:stretch>
              </a:blipFill>
            </p:spPr>
            <p:txBody>
              <a:bodyPr/>
              <a:lstStyle/>
              <a:p>
                <a:r>
                  <a:rPr lang="en-US">
                    <a:noFill/>
                  </a:rPr>
                  <a:t> </a:t>
                </a:r>
              </a:p>
            </p:txBody>
          </p:sp>
        </mc:Fallback>
      </mc:AlternateContent>
      <p:grpSp>
        <p:nvGrpSpPr>
          <p:cNvPr id="73" name="Group 47">
            <a:extLst>
              <a:ext uri="{FF2B5EF4-FFF2-40B4-BE49-F238E27FC236}">
                <a16:creationId xmlns:a16="http://schemas.microsoft.com/office/drawing/2014/main" id="{B6C56E29-C6BF-7AA5-603C-7441AC93E516}"/>
              </a:ext>
            </a:extLst>
          </p:cNvPr>
          <p:cNvGrpSpPr/>
          <p:nvPr/>
        </p:nvGrpSpPr>
        <p:grpSpPr>
          <a:xfrm>
            <a:off x="7946319" y="770148"/>
            <a:ext cx="12457216" cy="968318"/>
            <a:chOff x="739068" y="1515168"/>
            <a:chExt cx="11347136" cy="968444"/>
          </a:xfrm>
          <a:solidFill>
            <a:srgbClr val="00B050"/>
          </a:solidFill>
        </p:grpSpPr>
        <p:sp>
          <p:nvSpPr>
            <p:cNvPr id="74" name="Freeform 71">
              <a:extLst>
                <a:ext uri="{FF2B5EF4-FFF2-40B4-BE49-F238E27FC236}">
                  <a16:creationId xmlns:a16="http://schemas.microsoft.com/office/drawing/2014/main" id="{45FE6FBD-BDD4-8607-D10F-0E8ADDB5A6E9}"/>
                </a:ext>
              </a:extLst>
            </p:cNvPr>
            <p:cNvSpPr>
              <a:spLocks/>
            </p:cNvSpPr>
            <p:nvPr/>
          </p:nvSpPr>
          <p:spPr bwMode="auto">
            <a:xfrm flipH="1">
              <a:off x="3250418"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5"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76"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9"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0"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2"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3"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4"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5"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6"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7"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8"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TRẮC</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NGHIỆM</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Tree>
    <p:extLst>
      <p:ext uri="{BB962C8B-B14F-4D97-AF65-F5344CB8AC3E}">
        <p14:creationId xmlns:p14="http://schemas.microsoft.com/office/powerpoint/2010/main" val="3708460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wipe(left)">
                                      <p:cBhvr>
                                        <p:cTn id="28" dur="500"/>
                                        <p:tgtEl>
                                          <p:spTgt spid="6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420962"/>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3516828" y="3891854"/>
            <a:ext cx="18971811" cy="3415608"/>
            <a:chOff x="55473" y="4539337"/>
            <a:chExt cx="18971811" cy="3415608"/>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55473" y="4539337"/>
              <a:ext cx="18514498" cy="3415608"/>
              <a:chOff x="56142" y="2201212"/>
              <a:chExt cx="9257249" cy="1707804"/>
            </a:xfrm>
            <a:grp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4233895"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65572" y="2201212"/>
                <a:ext cx="4115428" cy="798769"/>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413625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079496" y="3153016"/>
                <a:ext cx="4233895"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94C6D3-FF37-C5E7-C606-CF2640B619CC}"/>
                    </a:ext>
                  </a:extLst>
                </p:cNvPr>
                <p:cNvSpPr/>
                <p:nvPr/>
              </p:nvSpPr>
              <p:spPr>
                <a:xfrm>
                  <a:off x="2360250" y="4964606"/>
                  <a:ext cx="4249427" cy="830997"/>
                </a:xfrm>
                <a:prstGeom prst="rect">
                  <a:avLst/>
                </a:prstGeom>
                <a:noFill/>
              </p:spPr>
              <p:txBody>
                <a:bodyPr wrap="square">
                  <a:spAutoFit/>
                </a:bodyPr>
                <a:lstStyle/>
                <a:p>
                  <a:pPr fontAlgn="base">
                    <a:spcBef>
                      <a:spcPct val="50000"/>
                    </a:spcBef>
                    <a:spcAft>
                      <a:spcPct val="0"/>
                    </a:spcAft>
                    <a:buClrTx/>
                    <a:defRPr/>
                  </a:pP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dirty="0" smtClean="0">
                          <a:solidFill>
                            <a:schemeClr val="bg1"/>
                          </a:solidFill>
                          <a:latin typeface="Cambria Math"/>
                          <a:ea typeface="Tahoma" panose="020B0604030504040204" pitchFamily="34" charset="0"/>
                          <a:cs typeface="Tahoma" panose="020B0604030504040204" pitchFamily="34" charset="0"/>
                        </a:rPr>
                        <m:t>−</m:t>
                      </m:r>
                      <m:r>
                        <a:rPr lang="en-US" sz="4800" b="1" i="1" dirty="0" smtClean="0">
                          <a:solidFill>
                            <a:schemeClr val="bg1"/>
                          </a:solidFill>
                          <a:latin typeface="Cambria Math"/>
                          <a:ea typeface="Tahoma" panose="020B0604030504040204" pitchFamily="34" charset="0"/>
                          <a:cs typeface="Tahoma" panose="020B0604030504040204" pitchFamily="34" charset="0"/>
                        </a:rPr>
                        <m:t>𝟐</m:t>
                      </m:r>
                      <m:r>
                        <a:rPr lang="en-US" sz="4800" b="1" i="1" smtClean="0">
                          <a:solidFill>
                            <a:schemeClr val="bg1"/>
                          </a:solidFill>
                          <a:latin typeface="Cambria Math"/>
                          <a:ea typeface="Cambria Math"/>
                          <a:cs typeface="Tahoma" panose="020B0604030504040204" pitchFamily="34" charset="0"/>
                        </a:rPr>
                        <m:t>≤</m:t>
                      </m:r>
                      <m:r>
                        <a:rPr lang="en-US" sz="4800" b="1" i="1" smtClean="0">
                          <a:solidFill>
                            <a:schemeClr val="bg1"/>
                          </a:solidFill>
                          <a:latin typeface="Cambria Math"/>
                          <a:ea typeface="Cambria Math"/>
                          <a:cs typeface="Tahoma" panose="020B0604030504040204" pitchFamily="34" charset="0"/>
                        </a:rPr>
                        <m:t>𝒎</m:t>
                      </m:r>
                      <m:r>
                        <a:rPr lang="en-US" sz="4800" b="1" i="1" smtClean="0">
                          <a:solidFill>
                            <a:schemeClr val="bg1"/>
                          </a:solidFill>
                          <a:latin typeface="Cambria Math"/>
                          <a:ea typeface="Cambria Math"/>
                          <a:cs typeface="Tahoma" panose="020B0604030504040204" pitchFamily="34" charset="0"/>
                        </a:rPr>
                        <m:t>≤</m:t>
                      </m:r>
                      <m:r>
                        <a:rPr lang="en-US" sz="4800" b="1" i="1" smtClean="0">
                          <a:solidFill>
                            <a:schemeClr val="bg1"/>
                          </a:solidFill>
                          <a:latin typeface="Cambria Math"/>
                          <a:ea typeface="Cambria Math"/>
                          <a:cs typeface="Tahoma" panose="020B0604030504040204" pitchFamily="34" charset="0"/>
                        </a:rPr>
                        <m:t>𝟐</m:t>
                      </m:r>
                    </m:oMath>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 xmlns:a16="http://schemas.microsoft.com/office/drawing/2014/main" xmlns:a14="http://schemas.microsoft.com/office/drawing/2010/main" id="{E394C6D3-FF37-C5E7-C606-CF2640B619CC}"/>
                    </a:ext>
                  </a:extLst>
                </p:cNvPr>
                <p:cNvSpPr>
                  <a:spLocks noRot="1" noChangeAspect="1" noMove="1" noResize="1" noEditPoints="1" noAdjustHandles="1" noChangeArrowheads="1" noChangeShapeType="1" noTextEdit="1"/>
                </p:cNvSpPr>
                <p:nvPr/>
              </p:nvSpPr>
              <p:spPr>
                <a:xfrm>
                  <a:off x="2360250" y="4964606"/>
                  <a:ext cx="4249427" cy="83099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64AC40-9B4C-9EC2-5C70-524A8E691D9F}"/>
                    </a:ext>
                  </a:extLst>
                </p:cNvPr>
                <p:cNvSpPr/>
                <p:nvPr/>
              </p:nvSpPr>
              <p:spPr>
                <a:xfrm>
                  <a:off x="10440545" y="4770835"/>
                  <a:ext cx="7615075" cy="830997"/>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ea typeface="Cambria Math"/>
                            <a:cs typeface="Tahoma" panose="020B0604030504040204" pitchFamily="34" charset="0"/>
                          </a:rPr>
                          <m:t>𝒎</m:t>
                        </m:r>
                        <m:r>
                          <a:rPr lang="en-US" sz="4800" b="1" i="1" smtClean="0">
                            <a:solidFill>
                              <a:schemeClr val="bg1"/>
                            </a:solidFill>
                            <a:latin typeface="Cambria Math"/>
                            <a:ea typeface="Cambria Math"/>
                            <a:cs typeface="Tahoma" panose="020B0604030504040204" pitchFamily="34" charset="0"/>
                          </a:rPr>
                          <m:t>≤</m:t>
                        </m:r>
                        <m:r>
                          <a:rPr lang="en-US" sz="4800" b="1" i="1" smtClean="0">
                            <a:solidFill>
                              <a:schemeClr val="bg1"/>
                            </a:solidFill>
                            <a:latin typeface="Cambria Math"/>
                            <a:ea typeface="Cambria Math"/>
                            <a:cs typeface="Tahoma" panose="020B0604030504040204" pitchFamily="34" charset="0"/>
                          </a:rPr>
                          <m:t>𝟏</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 xmlns:a16="http://schemas.microsoft.com/office/drawing/2014/main" xmlns:a14="http://schemas.microsoft.com/office/drawing/2010/main" id="{A064AC40-9B4C-9EC2-5C70-524A8E691D9F}"/>
                    </a:ext>
                  </a:extLst>
                </p:cNvPr>
                <p:cNvSpPr>
                  <a:spLocks noRot="1" noChangeAspect="1" noMove="1" noResize="1" noEditPoints="1" noAdjustHandles="1" noChangeArrowheads="1" noChangeShapeType="1" noTextEdit="1"/>
                </p:cNvSpPr>
                <p:nvPr/>
              </p:nvSpPr>
              <p:spPr>
                <a:xfrm>
                  <a:off x="10440545" y="4770835"/>
                  <a:ext cx="7615075" cy="83099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2024985-9FD3-0583-8207-6A9982DAF2BE}"/>
                    </a:ext>
                  </a:extLst>
                </p:cNvPr>
                <p:cNvSpPr/>
                <p:nvPr/>
              </p:nvSpPr>
              <p:spPr>
                <a:xfrm>
                  <a:off x="1365615" y="6613068"/>
                  <a:ext cx="7278391" cy="830997"/>
                </a:xfrm>
                <a:prstGeom prst="rect">
                  <a:avLst/>
                </a:prstGeom>
                <a:noFill/>
              </p:spPr>
              <p:txBody>
                <a:bodyPr wrap="square">
                  <a:spAutoFit/>
                </a:bodyPr>
                <a:lstStyle/>
                <a:p>
                  <a:pPr algn="ct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ea typeface="Cambria Math"/>
                            <a:cs typeface="Tahoma" panose="020B0604030504040204" pitchFamily="34" charset="0"/>
                          </a:rPr>
                          <m:t>−</m:t>
                        </m:r>
                        <m:r>
                          <a:rPr lang="en-US" sz="4800" b="1" i="1" smtClean="0">
                            <a:solidFill>
                              <a:schemeClr val="bg1"/>
                            </a:solidFill>
                            <a:latin typeface="Cambria Math"/>
                            <a:ea typeface="Cambria Math"/>
                            <a:cs typeface="Tahoma" panose="020B0604030504040204" pitchFamily="34" charset="0"/>
                          </a:rPr>
                          <m:t>𝟏</m:t>
                        </m:r>
                        <m:r>
                          <a:rPr lang="en-US" sz="4800" b="1" i="1" smtClean="0">
                            <a:solidFill>
                              <a:schemeClr val="bg1"/>
                            </a:solidFill>
                            <a:latin typeface="Cambria Math"/>
                            <a:ea typeface="Cambria Math"/>
                            <a:cs typeface="Tahoma" panose="020B0604030504040204" pitchFamily="34" charset="0"/>
                          </a:rPr>
                          <m:t>≤</m:t>
                        </m:r>
                        <m:r>
                          <a:rPr lang="en-US" sz="4800" b="1" i="1">
                            <a:solidFill>
                              <a:schemeClr val="bg1"/>
                            </a:solidFill>
                            <a:latin typeface="Cambria Math"/>
                            <a:ea typeface="Cambria Math"/>
                            <a:cs typeface="Tahoma" panose="020B0604030504040204" pitchFamily="34" charset="0"/>
                          </a:rPr>
                          <m:t>𝒎</m:t>
                        </m:r>
                        <m:r>
                          <a:rPr lang="en-US" sz="4800" b="1" i="1">
                            <a:solidFill>
                              <a:schemeClr val="bg1"/>
                            </a:solidFill>
                            <a:latin typeface="Cambria Math"/>
                            <a:ea typeface="Cambria Math"/>
                            <a:cs typeface="Tahoma" panose="020B0604030504040204" pitchFamily="34" charset="0"/>
                          </a:rPr>
                          <m:t>≤</m:t>
                        </m:r>
                        <m:r>
                          <a:rPr lang="en-US" sz="4800" b="1" i="1" smtClean="0">
                            <a:solidFill>
                              <a:schemeClr val="bg1"/>
                            </a:solidFill>
                            <a:latin typeface="Cambria Math"/>
                            <a:ea typeface="Cambria Math"/>
                            <a:cs typeface="Tahoma" panose="020B0604030504040204" pitchFamily="34" charset="0"/>
                          </a:rPr>
                          <m:t>𝟏</m:t>
                        </m:r>
                        <m:r>
                          <a:rPr lang="en-US" sz="4800" b="1" i="1">
                            <a:solidFill>
                              <a:schemeClr val="bg1"/>
                            </a:solidFill>
                            <a:latin typeface="Cambria Math" panose="02040503050406030204" pitchFamily="18" charset="0"/>
                          </a:rPr>
                          <m:t>.</m:t>
                        </m:r>
                      </m:oMath>
                    </m:oMathPara>
                  </a14:m>
                  <a:endParaRPr lang="en-US" sz="48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 xmlns:a16="http://schemas.microsoft.com/office/drawing/2014/main" xmlns:a14="http://schemas.microsoft.com/office/drawing/2010/main" id="{22024985-9FD3-0583-8207-6A9982DAF2BE}"/>
                    </a:ext>
                  </a:extLst>
                </p:cNvPr>
                <p:cNvSpPr>
                  <a:spLocks noRot="1" noChangeAspect="1" noMove="1" noResize="1" noEditPoints="1" noAdjustHandles="1" noChangeArrowheads="1" noChangeShapeType="1" noTextEdit="1"/>
                </p:cNvSpPr>
                <p:nvPr/>
              </p:nvSpPr>
              <p:spPr>
                <a:xfrm>
                  <a:off x="1365615" y="6613068"/>
                  <a:ext cx="7278391" cy="83099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0C14A7A-66A0-141F-A815-11C56EC691A9}"/>
                    </a:ext>
                  </a:extLst>
                </p:cNvPr>
                <p:cNvSpPr/>
                <p:nvPr/>
              </p:nvSpPr>
              <p:spPr>
                <a:xfrm>
                  <a:off x="9876854" y="6579230"/>
                  <a:ext cx="9150430" cy="830997"/>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𝒎</m:t>
                        </m:r>
                        <m:r>
                          <a:rPr lang="en-US" sz="4800" b="1" i="1" smtClean="0">
                            <a:solidFill>
                              <a:schemeClr val="bg1"/>
                            </a:solidFill>
                            <a:latin typeface="Cambria Math"/>
                          </a:rPr>
                          <m:t>&lt;</m:t>
                        </m:r>
                        <m:r>
                          <a:rPr lang="en-US" sz="4800" b="1" i="1" smtClean="0">
                            <a:solidFill>
                              <a:schemeClr val="bg1"/>
                            </a:solidFill>
                            <a:latin typeface="Cambria Math"/>
                          </a:rPr>
                          <m:t>𝟐</m:t>
                        </m:r>
                      </m:oMath>
                    </m:oMathPara>
                  </a14:m>
                  <a:endParaRPr lang="en-US" sz="4800" b="1" dirty="0">
                    <a:solidFill>
                      <a:schemeClr val="bg1"/>
                    </a:solidFill>
                  </a:endParaRPr>
                </a:p>
              </p:txBody>
            </p:sp>
          </mc:Choice>
          <mc:Fallback xmlns="">
            <p:sp>
              <p:nvSpPr>
                <p:cNvPr id="8" name="Rectangle 7">
                  <a:extLst>
                    <a:ext uri="{FF2B5EF4-FFF2-40B4-BE49-F238E27FC236}">
                      <a16:creationId xmlns="" xmlns:a16="http://schemas.microsoft.com/office/drawing/2014/main" xmlns:a14="http://schemas.microsoft.com/office/drawing/2010/main" id="{70C14A7A-66A0-141F-A815-11C56EC691A9}"/>
                    </a:ext>
                  </a:extLst>
                </p:cNvPr>
                <p:cNvSpPr>
                  <a:spLocks noRot="1" noChangeAspect="1" noMove="1" noResize="1" noEditPoints="1" noAdjustHandles="1" noChangeArrowheads="1" noChangeShapeType="1" noTextEdit="1"/>
                </p:cNvSpPr>
                <p:nvPr/>
              </p:nvSpPr>
              <p:spPr>
                <a:xfrm>
                  <a:off x="9876854" y="6579230"/>
                  <a:ext cx="9150430" cy="830997"/>
                </a:xfrm>
                <a:prstGeom prst="rect">
                  <a:avLst/>
                </a:prstGeom>
                <a:blipFill rotWithShape="1">
                  <a:blip r:embed="rId6"/>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3549762" y="6031869"/>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0FB2F11-95C4-2F14-8423-2E196BEFECB0}"/>
                  </a:ext>
                </a:extLst>
              </p:cNvPr>
              <p:cNvSpPr txBox="1"/>
              <p:nvPr/>
            </p:nvSpPr>
            <p:spPr>
              <a:xfrm>
                <a:off x="3891745" y="2435762"/>
                <a:ext cx="19343581" cy="830997"/>
              </a:xfrm>
              <a:prstGeom prst="rect">
                <a:avLst/>
              </a:prstGeom>
              <a:noFill/>
            </p:spPr>
            <p:txBody>
              <a:bodyPr wrap="square" rtlCol="0">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Tìm các giá trị của </a:t>
                </a:r>
                <a14:m>
                  <m:oMath xmlns:m="http://schemas.openxmlformats.org/officeDocument/2006/math">
                    <m:r>
                      <a:rPr lang="vi-VN" sz="4800" b="1" i="1" dirty="0" smtClean="0">
                        <a:latin typeface="Cambria Math"/>
                        <a:ea typeface="Tahoma" panose="020B0604030504040204" pitchFamily="34" charset="0"/>
                        <a:cs typeface="Tahoma" panose="020B0604030504040204" pitchFamily="34" charset="0"/>
                      </a:rPr>
                      <m:t>𝒎</m:t>
                    </m:r>
                  </m:oMath>
                </a14:m>
                <a:r>
                  <a:rPr lang="vi-VN" sz="4800" b="1" dirty="0">
                    <a:latin typeface="Tahoma" panose="020B0604030504040204" pitchFamily="34" charset="0"/>
                    <a:ea typeface="Tahoma" panose="020B0604030504040204" pitchFamily="34" charset="0"/>
                    <a:cs typeface="Tahoma" panose="020B0604030504040204" pitchFamily="34" charset="0"/>
                  </a:rPr>
                  <a:t> để phương trình</a:t>
                </a:r>
                <a14:m>
                  <m:oMath xmlns:m="http://schemas.openxmlformats.org/officeDocument/2006/math">
                    <m:r>
                      <a:rPr lang="en-US" sz="4800" b="1" i="0" dirty="0" smtClean="0">
                        <a:latin typeface="Cambria Math"/>
                        <a:ea typeface="Tahoma" panose="020B0604030504040204" pitchFamily="34" charset="0"/>
                        <a:cs typeface="Tahoma" panose="020B0604030504040204" pitchFamily="34" charset="0"/>
                      </a:rPr>
                      <m:t>  </m:t>
                    </m:r>
                    <m:r>
                      <a:rPr lang="en-US" sz="4800" b="1" i="1" dirty="0" smtClean="0">
                        <a:latin typeface="Cambria Math"/>
                        <a:ea typeface="Tahoma" panose="020B0604030504040204" pitchFamily="34" charset="0"/>
                        <a:cs typeface="Tahoma" panose="020B0604030504040204" pitchFamily="34" charset="0"/>
                      </a:rPr>
                      <m:t>𝒄𝒐𝒔</m:t>
                    </m:r>
                    <m:r>
                      <a:rPr lang="en-US" sz="4800" b="1" i="1" dirty="0" smtClean="0">
                        <a:latin typeface="Cambria Math"/>
                        <a:ea typeface="Tahoma" panose="020B0604030504040204" pitchFamily="34" charset="0"/>
                        <a:cs typeface="Tahoma" panose="020B0604030504040204" pitchFamily="34" charset="0"/>
                      </a:rPr>
                      <m:t>𝟐</m:t>
                    </m:r>
                    <m:r>
                      <a:rPr lang="en-US" sz="4800" b="1" i="1" dirty="0" smtClean="0">
                        <a:latin typeface="Cambria Math"/>
                        <a:ea typeface="Tahoma" panose="020B0604030504040204" pitchFamily="34" charset="0"/>
                        <a:cs typeface="Tahoma" panose="020B0604030504040204" pitchFamily="34" charset="0"/>
                      </a:rPr>
                      <m:t>𝒙</m:t>
                    </m:r>
                    <m:r>
                      <a:rPr lang="en-US" sz="4800" b="1" i="1" dirty="0" smtClean="0">
                        <a:latin typeface="Cambria Math"/>
                        <a:ea typeface="Tahoma" panose="020B0604030504040204" pitchFamily="34" charset="0"/>
                        <a:cs typeface="Tahoma" panose="020B0604030504040204" pitchFamily="34" charset="0"/>
                      </a:rPr>
                      <m:t>=</m:t>
                    </m:r>
                    <m:r>
                      <a:rPr lang="en-US" sz="4800" b="1" i="1" dirty="0" smtClean="0">
                        <a:latin typeface="Cambria Math"/>
                        <a:ea typeface="Tahoma" panose="020B0604030504040204" pitchFamily="34" charset="0"/>
                        <a:cs typeface="Tahoma" panose="020B0604030504040204" pitchFamily="34" charset="0"/>
                      </a:rPr>
                      <m:t>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 xmlns:a16="http://schemas.microsoft.com/office/drawing/2014/main" xmlns:a14="http://schemas.microsoft.com/office/drawing/2010/main" id="{80FB2F11-95C4-2F14-8423-2E196BEFECB0}"/>
                  </a:ext>
                </a:extLst>
              </p:cNvPr>
              <p:cNvSpPr txBox="1">
                <a:spLocks noRot="1" noChangeAspect="1" noMove="1" noResize="1" noEditPoints="1" noAdjustHandles="1" noChangeArrowheads="1" noChangeShapeType="1" noTextEdit="1"/>
              </p:cNvSpPr>
              <p:nvPr/>
            </p:nvSpPr>
            <p:spPr>
              <a:xfrm>
                <a:off x="3891745" y="2435762"/>
                <a:ext cx="19343581" cy="830997"/>
              </a:xfrm>
              <a:prstGeom prst="rect">
                <a:avLst/>
              </a:prstGeom>
              <a:blipFill rotWithShape="1">
                <a:blip r:embed="rId7"/>
                <a:stretch>
                  <a:fillRect l="-1418" t="-17647" b="-37500"/>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5</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62" name="Group 61">
            <a:extLst>
              <a:ext uri="{FF2B5EF4-FFF2-40B4-BE49-F238E27FC236}">
                <a16:creationId xmlns:a16="http://schemas.microsoft.com/office/drawing/2014/main" id="{CE2B0210-A332-C599-79A2-936FB3928C7F}"/>
              </a:ext>
            </a:extLst>
          </p:cNvPr>
          <p:cNvGrpSpPr/>
          <p:nvPr/>
        </p:nvGrpSpPr>
        <p:grpSpPr>
          <a:xfrm>
            <a:off x="260813" y="7541262"/>
            <a:ext cx="23862374" cy="5519710"/>
            <a:chOff x="48567" y="4381499"/>
            <a:chExt cx="23018772" cy="5519709"/>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6"/>
              <a:ext cx="22682027" cy="4959652"/>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p:sp>
        <p:nvSpPr>
          <p:cNvPr id="68" name="TextBox 67">
            <a:extLst>
              <a:ext uri="{FF2B5EF4-FFF2-40B4-BE49-F238E27FC236}">
                <a16:creationId xmlns:a16="http://schemas.microsoft.com/office/drawing/2014/main" id="{5E7E3880-2153-65E7-152D-F4A417449147}"/>
              </a:ext>
            </a:extLst>
          </p:cNvPr>
          <p:cNvSpPr txBox="1"/>
          <p:nvPr/>
        </p:nvSpPr>
        <p:spPr>
          <a:xfrm>
            <a:off x="2079002" y="9533422"/>
            <a:ext cx="6402296" cy="830997"/>
          </a:xfrm>
          <a:prstGeom prst="rect">
            <a:avLst/>
          </a:prstGeom>
          <a:noFill/>
        </p:spPr>
        <p:txBody>
          <a:bodyPr wrap="square">
            <a:spAutoFit/>
          </a:bodyPr>
          <a:lstStyle/>
          <a:p>
            <a:pPr lvl="0"/>
            <a:r>
              <a:rPr kumimoji="0" 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C. </a:t>
            </a:r>
            <a:endParaRPr kumimoji="0" 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9" name="Group 47">
            <a:extLst>
              <a:ext uri="{FF2B5EF4-FFF2-40B4-BE49-F238E27FC236}">
                <a16:creationId xmlns:a16="http://schemas.microsoft.com/office/drawing/2014/main" id="{B6C56E29-C6BF-7AA5-603C-7441AC93E516}"/>
              </a:ext>
            </a:extLst>
          </p:cNvPr>
          <p:cNvGrpSpPr/>
          <p:nvPr/>
        </p:nvGrpSpPr>
        <p:grpSpPr>
          <a:xfrm>
            <a:off x="7946319" y="770148"/>
            <a:ext cx="12457216" cy="968318"/>
            <a:chOff x="739068" y="1515168"/>
            <a:chExt cx="11347136" cy="968444"/>
          </a:xfrm>
          <a:solidFill>
            <a:srgbClr val="00B050"/>
          </a:solidFill>
        </p:grpSpPr>
        <p:sp>
          <p:nvSpPr>
            <p:cNvPr id="70" name="Freeform 71">
              <a:extLst>
                <a:ext uri="{FF2B5EF4-FFF2-40B4-BE49-F238E27FC236}">
                  <a16:creationId xmlns:a16="http://schemas.microsoft.com/office/drawing/2014/main" id="{45FE6FBD-BDD4-8607-D10F-0E8ADDB5A6E9}"/>
                </a:ext>
              </a:extLst>
            </p:cNvPr>
            <p:cNvSpPr>
              <a:spLocks/>
            </p:cNvSpPr>
            <p:nvPr/>
          </p:nvSpPr>
          <p:spPr bwMode="auto">
            <a:xfrm flipH="1">
              <a:off x="3250418"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72"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4"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6"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7"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9"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0"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2"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3"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TRẮC</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NGHIỆM</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Tree>
    <p:extLst>
      <p:ext uri="{BB962C8B-B14F-4D97-AF65-F5344CB8AC3E}">
        <p14:creationId xmlns:p14="http://schemas.microsoft.com/office/powerpoint/2010/main" val="1393538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wipe(left)">
                                      <p:cBhvr>
                                        <p:cTn id="28" dur="500"/>
                                        <p:tgtEl>
                                          <p:spTgt spid="6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9" name="Group 18"/>
          <p:cNvGrpSpPr/>
          <p:nvPr/>
        </p:nvGrpSpPr>
        <p:grpSpPr>
          <a:xfrm>
            <a:off x="365597" y="1277448"/>
            <a:ext cx="5131486" cy="953920"/>
            <a:chOff x="541847" y="2678192"/>
            <a:chExt cx="5131486" cy="953920"/>
          </a:xfrm>
        </p:grpSpPr>
        <p:sp>
          <p:nvSpPr>
            <p:cNvPr id="20" name="Freeform: Shape 2">
              <a:extLst>
                <a:ext uri="{FF2B5EF4-FFF2-40B4-BE49-F238E27FC236}">
                  <a16:creationId xmlns:a16="http://schemas.microsoft.com/office/drawing/2014/main" id="{FCBAB073-AA42-D868-A9E7-BDFA91474D75}"/>
                </a:ext>
              </a:extLst>
            </p:cNvPr>
            <p:cNvSpPr/>
            <p:nvPr/>
          </p:nvSpPr>
          <p:spPr>
            <a:xfrm rot="10800000">
              <a:off x="541847" y="2697684"/>
              <a:ext cx="5131486" cy="9344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5">
              <a:extLst>
                <a:ext uri="{FF2B5EF4-FFF2-40B4-BE49-F238E27FC236}">
                  <a16:creationId xmlns:a16="http://schemas.microsoft.com/office/drawing/2014/main" id="{770A1A89-EC09-E8AC-A29F-48F73FCB79A3}"/>
                </a:ext>
              </a:extLst>
            </p:cNvPr>
            <p:cNvSpPr/>
            <p:nvPr/>
          </p:nvSpPr>
          <p:spPr>
            <a:xfrm rot="10800000">
              <a:off x="804783" y="2759146"/>
              <a:ext cx="4605612" cy="750043"/>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48C4DA01-9EFF-7E04-B80A-B03CF9F384DC}"/>
                </a:ext>
              </a:extLst>
            </p:cNvPr>
            <p:cNvSpPr txBox="1"/>
            <p:nvPr/>
          </p:nvSpPr>
          <p:spPr>
            <a:xfrm>
              <a:off x="1020005" y="2678192"/>
              <a:ext cx="4261859"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4</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954ACD6-1D85-750D-E5E3-F12DEDA23C0C}"/>
                  </a:ext>
                </a:extLst>
              </p:cNvPr>
              <p:cNvSpPr txBox="1"/>
              <p:nvPr/>
            </p:nvSpPr>
            <p:spPr>
              <a:xfrm>
                <a:off x="1273163" y="2229595"/>
                <a:ext cx="22654529" cy="1782796"/>
              </a:xfrm>
              <a:prstGeom prst="rect">
                <a:avLst/>
              </a:prstGeom>
              <a:noFill/>
            </p:spPr>
            <p:txBody>
              <a:bodyPr wrap="square">
                <a:spAutoFit/>
              </a:bodyPr>
              <a:lstStyle/>
              <a:p>
                <a:pPr marL="742950" lvl="0" indent="-742950">
                  <a:spcAft>
                    <a:spcPts val="800"/>
                  </a:spcAft>
                  <a:buFont typeface="Arial"/>
                  <a:buAutoNum type="alphaLcParenR"/>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Quan sát Hình 1.24, hãy cho biết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solidFill>
                          <a:schemeClr val="tx1"/>
                        </a:solidFill>
                        <a:latin typeface="Cambria Math"/>
                        <a:ea typeface="Tahoma" panose="020B0604030504040204" pitchFamily="34" charset="0"/>
                        <a:cs typeface="Tahoma" panose="020B0604030504040204" pitchFamily="34" charset="0"/>
                      </a:rPr>
                      <m:t>𝒚</m:t>
                    </m:r>
                    <m:r>
                      <a:rPr lang="en-US" sz="4400" b="1" i="1" dirty="0" smtClean="0">
                        <a:solidFill>
                          <a:schemeClr val="tx1"/>
                        </a:solidFill>
                        <a:latin typeface="Cambria Math"/>
                        <a:ea typeface="Tahoma" panose="020B0604030504040204" pitchFamily="34" charset="0"/>
                        <a:cs typeface="Tahoma" panose="020B0604030504040204" pitchFamily="34" charset="0"/>
                      </a:rPr>
                      <m:t> =</m:t>
                    </m:r>
                    <m:r>
                      <a:rPr lang="en-US" sz="4400" b="1" i="1" dirty="0" smtClean="0">
                        <a:solidFill>
                          <a:schemeClr val="tx1"/>
                        </a:solidFill>
                        <a:latin typeface="Cambria Math"/>
                        <a:ea typeface="Tahoma" panose="020B0604030504040204" pitchFamily="34" charset="0"/>
                        <a:cs typeface="Tahoma" panose="020B0604030504040204" pitchFamily="34" charset="0"/>
                      </a:rPr>
                      <m:t>𝟏</m:t>
                    </m:r>
                    <m:r>
                      <a:rPr lang="vi-VN" sz="4400" b="1" i="1" dirty="0" smtClean="0">
                        <a:solidFill>
                          <a:schemeClr val="tx1"/>
                        </a:solidFill>
                        <a:latin typeface="Cambria Math"/>
                        <a:ea typeface="Tahoma" panose="020B0604030504040204" pitchFamily="34" charset="0"/>
                        <a:cs typeface="Tahoma" panose="020B0604030504040204" pitchFamily="34" charset="0"/>
                      </a:rPr>
                      <m:t>  </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cắt đồ thị hàm số </a:t>
                </a:r>
                <a14:m>
                  <m:oMath xmlns:m="http://schemas.openxmlformats.org/officeDocument/2006/math">
                    <m:r>
                      <a:rPr lang="en-US" sz="4400" b="1" i="1" dirty="0" smtClean="0">
                        <a:solidFill>
                          <a:schemeClr val="tx1"/>
                        </a:solidFill>
                        <a:latin typeface="Cambria Math"/>
                        <a:ea typeface="Tahoma" panose="020B0604030504040204" pitchFamily="34" charset="0"/>
                        <a:cs typeface="Tahoma" panose="020B0604030504040204" pitchFamily="34" charset="0"/>
                      </a:rPr>
                      <m:t>𝒚</m:t>
                    </m:r>
                    <m:r>
                      <a:rPr lang="en-US" sz="4400" b="1" i="1" dirty="0" smtClean="0">
                        <a:solidFill>
                          <a:schemeClr val="tx1"/>
                        </a:solidFill>
                        <a:latin typeface="Cambria Math"/>
                        <a:ea typeface="Tahoma" panose="020B0604030504040204" pitchFamily="34" charset="0"/>
                        <a:cs typeface="Tahoma" panose="020B0604030504040204" pitchFamily="34" charset="0"/>
                      </a:rPr>
                      <m:t>=</m:t>
                    </m:r>
                    <m:r>
                      <a:rPr lang="en-US" sz="4400" b="1" i="0" dirty="0" err="1" smtClean="0">
                        <a:solidFill>
                          <a:schemeClr val="tx1"/>
                        </a:solidFill>
                        <a:latin typeface="Cambria Math"/>
                        <a:ea typeface="Tahoma" panose="020B0604030504040204" pitchFamily="34" charset="0"/>
                        <a:cs typeface="Tahoma" panose="020B0604030504040204" pitchFamily="34" charset="0"/>
                      </a:rPr>
                      <m:t>𝐭𝐚𝐧</m:t>
                    </m:r>
                    <m:r>
                      <a:rPr lang="en-US" sz="4400" b="1" i="1" dirty="0" smtClean="0">
                        <a:solidFill>
                          <a:schemeClr val="tx1"/>
                        </a:solidFill>
                        <a:latin typeface="Cambria Math"/>
                        <a:ea typeface="Tahoma" panose="020B0604030504040204" pitchFamily="34" charset="0"/>
                        <a:cs typeface="Tahoma" panose="020B0604030504040204" pitchFamily="34" charset="0"/>
                      </a:rPr>
                      <m:t> </m:t>
                    </m:r>
                    <m:r>
                      <a:rPr lang="en-US" sz="4400" b="1" i="1" dirty="0" err="1" smtClean="0">
                        <a:solidFill>
                          <a:schemeClr val="tx1"/>
                        </a:solidFill>
                        <a:latin typeface="Cambria Math"/>
                        <a:ea typeface="Tahoma" panose="020B0604030504040204" pitchFamily="34" charset="0"/>
                        <a:cs typeface="Tahoma" panose="020B0604030504040204" pitchFamily="34" charset="0"/>
                      </a:rPr>
                      <m:t>𝒙</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tại mấy điểm tr</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ong</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khoảng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latin typeface="Cambria Math"/>
                            <a:ea typeface="Tahoma" panose="020B0604030504040204" pitchFamily="34" charset="0"/>
                            <a:cs typeface="Tahoma" panose="020B0604030504040204" pitchFamily="34" charset="0"/>
                          </a:rPr>
                          <m:t>−</m:t>
                        </m:r>
                        <m:f>
                          <m:fPr>
                            <m:ctrlPr>
                              <a:rPr lang="el-GR"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fPr>
                          <m:num>
                            <m:r>
                              <a:rPr lang="el-GR" sz="4400" b="1" i="1" smtClean="0">
                                <a:solidFill>
                                  <a:schemeClr val="tx1"/>
                                </a:solidFill>
                                <a:latin typeface="Cambria Math"/>
                                <a:ea typeface="Tahoma" panose="020B0604030504040204" pitchFamily="34" charset="0"/>
                                <a:cs typeface="Tahoma" panose="020B0604030504040204" pitchFamily="34" charset="0"/>
                              </a:rPr>
                              <m:t>𝝅</m:t>
                            </m:r>
                          </m:num>
                          <m:den>
                            <m:r>
                              <a:rPr lang="el-GR" sz="4400" b="1" i="1" smtClean="0">
                                <a:solidFill>
                                  <a:schemeClr val="tx1"/>
                                </a:solidFill>
                                <a:latin typeface="Cambria Math"/>
                                <a:ea typeface="Tahoma" panose="020B0604030504040204" pitchFamily="34" charset="0"/>
                                <a:cs typeface="Tahoma" panose="020B0604030504040204" pitchFamily="34" charset="0"/>
                              </a:rPr>
                              <m:t>𝟐</m:t>
                            </m:r>
                          </m:den>
                        </m:f>
                        <m:r>
                          <a:rPr lang="en-US" sz="4400" b="1" i="1" smtClean="0">
                            <a:solidFill>
                              <a:schemeClr val="tx1"/>
                            </a:solidFill>
                            <a:latin typeface="Cambria Math"/>
                            <a:ea typeface="Tahoma" panose="020B0604030504040204" pitchFamily="34" charset="0"/>
                            <a:cs typeface="Tahoma" panose="020B0604030504040204" pitchFamily="34" charset="0"/>
                          </a:rPr>
                          <m:t>; </m:t>
                        </m:r>
                        <m:f>
                          <m:fPr>
                            <m:ctrlPr>
                              <a:rPr lang="el-GR"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fPr>
                          <m:num>
                            <m:r>
                              <a:rPr lang="el-GR" sz="4400" b="1" i="1" smtClean="0">
                                <a:solidFill>
                                  <a:schemeClr val="tx1"/>
                                </a:solidFill>
                                <a:latin typeface="Cambria Math"/>
                                <a:ea typeface="Tahoma" panose="020B0604030504040204" pitchFamily="34" charset="0"/>
                                <a:cs typeface="Tahoma" panose="020B0604030504040204" pitchFamily="34" charset="0"/>
                              </a:rPr>
                              <m:t>𝝅</m:t>
                            </m:r>
                          </m:num>
                          <m:den>
                            <m:r>
                              <a:rPr lang="el-GR" sz="4400" b="1" i="1" smtClean="0">
                                <a:solidFill>
                                  <a:schemeClr val="tx1"/>
                                </a:solidFill>
                                <a:latin typeface="Cambria Math"/>
                                <a:ea typeface="Tahoma" panose="020B0604030504040204" pitchFamily="34" charset="0"/>
                                <a:cs typeface="Tahoma" panose="020B0604030504040204" pitchFamily="34" charset="0"/>
                              </a:rPr>
                              <m:t>𝟐</m:t>
                            </m:r>
                          </m:den>
                        </m:f>
                      </m:e>
                    </m:d>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dirty="0" smtClean="0">
                        <a:solidFill>
                          <a:schemeClr val="tx1"/>
                        </a:solidFill>
                        <a:latin typeface="Cambria Math"/>
                        <a:ea typeface="Tahoma" panose="020B0604030504040204" pitchFamily="34" charset="0"/>
                        <a:cs typeface="Tahoma" panose="020B0604030504040204" pitchFamily="34"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 xmlns:a16="http://schemas.microsoft.com/office/drawing/2014/main" xmlns:a14="http://schemas.microsoft.com/office/drawing/2010/main" id="{0954ACD6-1D85-750D-E5E3-F12DEDA23C0C}"/>
                  </a:ext>
                </a:extLst>
              </p:cNvPr>
              <p:cNvSpPr txBox="1">
                <a:spLocks noRot="1" noChangeAspect="1" noMove="1" noResize="1" noEditPoints="1" noAdjustHandles="1" noChangeArrowheads="1" noChangeShapeType="1" noTextEdit="1"/>
              </p:cNvSpPr>
              <p:nvPr/>
            </p:nvSpPr>
            <p:spPr>
              <a:xfrm>
                <a:off x="1273163" y="2229595"/>
                <a:ext cx="22654529" cy="1782796"/>
              </a:xfrm>
              <a:prstGeom prst="rect">
                <a:avLst/>
              </a:prstGeom>
              <a:blipFill rotWithShape="1">
                <a:blip r:embed="rId3"/>
                <a:stretch>
                  <a:fillRect l="-1103" t="-7534" b="-5137"/>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E728877C-8C56-13AC-3782-DC6BBCC2EA24}"/>
              </a:ext>
            </a:extLst>
          </p:cNvPr>
          <p:cNvSpPr txBox="1"/>
          <p:nvPr/>
        </p:nvSpPr>
        <p:spPr>
          <a:xfrm>
            <a:off x="757067" y="9616680"/>
            <a:ext cx="2655591" cy="769441"/>
          </a:xfrm>
          <a:prstGeom prst="rect">
            <a:avLst/>
          </a:prstGeom>
          <a:noFill/>
        </p:spPr>
        <p:txBody>
          <a:bodyPr wrap="square">
            <a:spAutoFit/>
          </a:bodyPr>
          <a:lstStyle/>
          <a:p>
            <a:r>
              <a:rPr kumimoji="0" lang="fr-FR" sz="44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fr-FR"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fr-FR" sz="44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fr-FR"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sz="4400" dirty="0"/>
          </a:p>
        </p:txBody>
      </p:sp>
      <mc:AlternateContent xmlns:mc="http://schemas.openxmlformats.org/markup-compatibility/2006" xmlns:a14="http://schemas.microsoft.com/office/drawing/2010/main">
        <mc:Choice Requires="a14">
          <p:sp>
            <p:nvSpPr>
              <p:cNvPr id="7" name="Rectangle 6"/>
              <p:cNvSpPr/>
              <p:nvPr/>
            </p:nvSpPr>
            <p:spPr>
              <a:xfrm>
                <a:off x="5453739" y="1277448"/>
                <a:ext cx="18069037" cy="769441"/>
              </a:xfrm>
              <a:prstGeom prst="rect">
                <a:avLst/>
              </a:prstGeom>
            </p:spPr>
            <p:txBody>
              <a:bodyPr wrap="square">
                <a:spAutoFit/>
              </a:bodyPr>
              <a:lstStyle/>
              <a:p>
                <a:r>
                  <a:rPr lang="vi-VN" sz="4400" b="1" dirty="0">
                    <a:solidFill>
                      <a:srgbClr val="0033CC"/>
                    </a:solidFill>
                    <a:latin typeface="Tahoma" panose="020B0604030504040204" pitchFamily="34" charset="0"/>
                    <a:ea typeface="Tahoma" panose="020B0604030504040204" pitchFamily="34" charset="0"/>
                    <a:cs typeface="Tahoma" panose="020B0604030504040204" pitchFamily="34" charset="0"/>
                  </a:rPr>
                  <a:t>Nhận biết công thức nghiệm của phương trình</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dirty="0" smtClean="0">
                        <a:solidFill>
                          <a:srgbClr val="0033CC"/>
                        </a:solidFill>
                        <a:latin typeface="Cambria Math"/>
                        <a:ea typeface="Tahoma" panose="020B0604030504040204" pitchFamily="34" charset="0"/>
                        <a:cs typeface="Tahoma" panose="020B0604030504040204" pitchFamily="34" charset="0"/>
                        <a:sym typeface="Calibri"/>
                      </a:rPr>
                      <m:t>𝐭𝐚𝐧</m:t>
                    </m:r>
                    <m:r>
                      <a:rPr lang="vi-VN" sz="4400" b="1" i="1" dirty="0">
                        <a:solidFill>
                          <a:srgbClr val="0033CC"/>
                        </a:solidFill>
                        <a:latin typeface="Cambria Math"/>
                        <a:ea typeface="Tahoma" panose="020B0604030504040204" pitchFamily="34" charset="0"/>
                        <a:cs typeface="Tahoma" panose="020B0604030504040204" pitchFamily="34" charset="0"/>
                        <a:sym typeface="Calibri"/>
                      </a:rPr>
                      <m:t>𝒙</m:t>
                    </m:r>
                    <m:r>
                      <a:rPr lang="vi-VN" sz="4400" b="1" i="1" dirty="0">
                        <a:solidFill>
                          <a:srgbClr val="0033CC"/>
                        </a:solidFill>
                        <a:latin typeface="Cambria Math"/>
                        <a:ea typeface="Tahoma" panose="020B0604030504040204" pitchFamily="34" charset="0"/>
                        <a:cs typeface="Tahoma" panose="020B0604030504040204" pitchFamily="34" charset="0"/>
                        <a:sym typeface="Calibri"/>
                      </a:rPr>
                      <m:t> =</m:t>
                    </m:r>
                    <m:r>
                      <a:rPr lang="en-US" sz="4400" b="1" i="1" dirty="0" smtClean="0">
                        <a:solidFill>
                          <a:srgbClr val="0033CC"/>
                        </a:solidFill>
                        <a:latin typeface="Cambria Math"/>
                        <a:ea typeface="Tahoma" panose="020B0604030504040204" pitchFamily="34" charset="0"/>
                        <a:cs typeface="Tahoma" panose="020B0604030504040204" pitchFamily="34" charset="0"/>
                        <a:sym typeface="Calibri"/>
                      </a:rPr>
                      <m:t>𝟏</m:t>
                    </m:r>
                  </m:oMath>
                </a14:m>
                <a:endPar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453739" y="1277448"/>
                <a:ext cx="18069037" cy="769441"/>
              </a:xfrm>
              <a:prstGeom prst="rect">
                <a:avLst/>
              </a:prstGeom>
              <a:blipFill rotWithShape="1">
                <a:blip r:embed="rId4"/>
                <a:stretch>
                  <a:fillRect l="-1383"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981205" y="12486188"/>
                <a:ext cx="2336893" cy="830997"/>
              </a:xfrm>
              <a:prstGeom prst="rect">
                <a:avLst/>
              </a:prstGeom>
              <a:noFill/>
            </p:spPr>
            <p:txBody>
              <a:bodyPr wrap="square" rtlCol="0">
                <a:spAutoFit/>
              </a:bodyPr>
              <a:lstStyle/>
              <a:p>
                <a14:m>
                  <m:oMath xmlns:m="http://schemas.openxmlformats.org/officeDocument/2006/math">
                    <m:r>
                      <a:rPr lang="en-US" sz="4800" b="1" i="1">
                        <a:latin typeface="Cambria Math"/>
                      </a:rPr>
                      <m:t>𝒙</m:t>
                    </m:r>
                    <m:r>
                      <a:rPr lang="en-US" sz="4800" b="1" i="1">
                        <a:latin typeface="Cambria Math"/>
                      </a:rPr>
                      <m:t>=</m:t>
                    </m:r>
                  </m:oMath>
                </a14:m>
                <a:r>
                  <a:rPr lang="en-US" sz="4800" b="1" dirty="0"/>
                  <a:t> </a:t>
                </a:r>
                <a14:m>
                  <m:oMath xmlns:m="http://schemas.openxmlformats.org/officeDocument/2006/math">
                    <m:r>
                      <a:rPr lang="en-US" sz="4800" b="1" i="1" dirty="0" smtClean="0">
                        <a:latin typeface="Cambria Math"/>
                      </a:rPr>
                      <m:t>?</m:t>
                    </m:r>
                  </m:oMath>
                </a14:m>
                <a:endParaRPr lang="en-US" sz="4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0981205" y="12486188"/>
                <a:ext cx="2336893" cy="83099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38408" y="11301113"/>
                <a:ext cx="12626918" cy="1105687"/>
              </a:xfrm>
              <a:prstGeom prst="rect">
                <a:avLst/>
              </a:prstGeom>
            </p:spPr>
            <p:txBody>
              <a:bodyPr wrap="none">
                <a:spAutoFit/>
              </a:bodyPr>
              <a:lstStyle/>
              <a:p>
                <a:pPr marL="742950" lvl="0" indent="-742950">
                  <a:spcAft>
                    <a:spcPts val="800"/>
                  </a:spcAft>
                  <a:buFont typeface="Arial"/>
                  <a:buAutoNum type="alphaLcParenR"/>
                </a:pP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thấy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a:solidFill>
                              <a:schemeClr val="tx1"/>
                            </a:solidFill>
                            <a:latin typeface="Cambria Math"/>
                            <a:ea typeface="Tahoma" panose="020B0604030504040204" pitchFamily="34" charset="0"/>
                            <a:cs typeface="Tahoma" panose="020B0604030504040204" pitchFamily="34" charset="0"/>
                          </a:rPr>
                          <m:t>−</m:t>
                        </m:r>
                        <m:f>
                          <m:fPr>
                            <m:ctrlPr>
                              <a:rPr lang="el-GR"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fPr>
                          <m:num>
                            <m:r>
                              <a:rPr lang="el-GR" sz="4400" b="1" i="1">
                                <a:solidFill>
                                  <a:schemeClr val="tx1"/>
                                </a:solidFill>
                                <a:latin typeface="Cambria Math"/>
                                <a:ea typeface="Tahoma" panose="020B0604030504040204" pitchFamily="34" charset="0"/>
                                <a:cs typeface="Tahoma" panose="020B0604030504040204" pitchFamily="34" charset="0"/>
                              </a:rPr>
                              <m:t>𝝅</m:t>
                            </m:r>
                          </m:num>
                          <m:den>
                            <m:r>
                              <a:rPr lang="el-GR" sz="4400" b="1" i="1">
                                <a:solidFill>
                                  <a:schemeClr val="tx1"/>
                                </a:solidFill>
                                <a:latin typeface="Cambria Math"/>
                                <a:ea typeface="Tahoma" panose="020B0604030504040204" pitchFamily="34" charset="0"/>
                                <a:cs typeface="Tahoma" panose="020B0604030504040204" pitchFamily="34" charset="0"/>
                              </a:rPr>
                              <m:t>𝟐</m:t>
                            </m:r>
                          </m:den>
                        </m:f>
                        <m:r>
                          <a:rPr lang="en-US" sz="4400" b="1" i="1">
                            <a:solidFill>
                              <a:schemeClr val="tx1"/>
                            </a:solidFill>
                            <a:latin typeface="Cambria Math"/>
                            <a:ea typeface="Tahoma" panose="020B0604030504040204" pitchFamily="34" charset="0"/>
                            <a:cs typeface="Tahoma" panose="020B0604030504040204" pitchFamily="34" charset="0"/>
                          </a:rPr>
                          <m:t>; </m:t>
                        </m:r>
                        <m:f>
                          <m:fPr>
                            <m:ctrlPr>
                              <a:rPr lang="el-GR"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fPr>
                          <m:num>
                            <m:r>
                              <a:rPr lang="el-GR" sz="4400" b="1" i="1">
                                <a:solidFill>
                                  <a:schemeClr val="tx1"/>
                                </a:solidFill>
                                <a:latin typeface="Cambria Math"/>
                                <a:ea typeface="Tahoma" panose="020B0604030504040204" pitchFamily="34" charset="0"/>
                                <a:cs typeface="Tahoma" panose="020B0604030504040204" pitchFamily="34" charset="0"/>
                              </a:rPr>
                              <m:t>𝝅</m:t>
                            </m:r>
                          </m:num>
                          <m:den>
                            <m:r>
                              <a:rPr lang="el-GR" sz="4400" b="1" i="1">
                                <a:solidFill>
                                  <a:schemeClr val="tx1"/>
                                </a:solidFill>
                                <a:latin typeface="Cambria Math"/>
                                <a:ea typeface="Tahoma" panose="020B0604030504040204" pitchFamily="34" charset="0"/>
                                <a:cs typeface="Tahoma" panose="020B0604030504040204" pitchFamily="34" charset="0"/>
                              </a:rPr>
                              <m:t>𝟐</m:t>
                            </m:r>
                          </m:den>
                        </m:f>
                      </m:e>
                    </m:d>
                    <m:r>
                      <a:rPr lang="en-US" sz="4400" b="1" i="1" smtClean="0">
                        <a:solidFill>
                          <a:schemeClr val="tx1"/>
                        </a:solidFill>
                        <a:latin typeface="Cambria Math"/>
                        <a:ea typeface="Tahoma" panose="020B0604030504040204" pitchFamily="34" charset="0"/>
                        <a:cs typeface="Tahoma" panose="020B0604030504040204" pitchFamily="34"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38408" y="11301113"/>
                <a:ext cx="12626918" cy="1105687"/>
              </a:xfrm>
              <a:prstGeom prst="rect">
                <a:avLst/>
              </a:prstGeom>
              <a:blipFill rotWithShape="1">
                <a:blip r:embed="rId6"/>
                <a:stretch>
                  <a:fillRect l="-1980" b="-8840"/>
                </a:stretch>
              </a:blipFill>
            </p:spPr>
            <p:txBody>
              <a:bodyPr/>
              <a:lstStyle/>
              <a:p>
                <a:r>
                  <a:rPr lang="en-US">
                    <a:noFill/>
                  </a:rPr>
                  <a:t> </a:t>
                </a:r>
              </a:p>
            </p:txBody>
          </p:sp>
        </mc:Fallback>
      </mc:AlternateContent>
      <p:grpSp>
        <p:nvGrpSpPr>
          <p:cNvPr id="26" name="Google Shape;209;p31"/>
          <p:cNvGrpSpPr/>
          <p:nvPr/>
        </p:nvGrpSpPr>
        <p:grpSpPr>
          <a:xfrm>
            <a:off x="282364" y="0"/>
            <a:ext cx="11424102" cy="1277449"/>
            <a:chOff x="10444842" y="2554465"/>
            <a:chExt cx="12033290" cy="1304531"/>
          </a:xfrm>
        </p:grpSpPr>
        <mc:AlternateContent xmlns:mc="http://schemas.openxmlformats.org/markup-compatibility/2006" xmlns:a14="http://schemas.microsoft.com/office/drawing/2010/main">
          <mc:Choice Requires="a14">
            <p:sp>
              <p:nvSpPr>
                <p:cNvPr id="27" name="Google Shape;210;p3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r>
                    <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PHƯƠNG TRÌNH </a:t>
                  </a:r>
                  <a14:m>
                    <m:oMath xmlns:m="http://schemas.openxmlformats.org/officeDocument/2006/math">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 </m:t>
                      </m:r>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𝐭𝐚𝐧</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𝒙</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 = </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𝒎</m:t>
                      </m:r>
                    </m:oMath>
                  </a14:m>
                  <a:endPar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27" name="Google Shape;210;p31"/>
                <p:cNvSpPr>
                  <a:spLocks noRot="1" noChangeAspect="1" noMove="1" noResize="1" noEditPoints="1" noAdjustHandles="1" noChangeArrowheads="1" noChangeShapeType="1" noTextEdit="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blipFill rotWithShape="1">
                  <a:blip r:embed="rId7"/>
                  <a:stretch>
                    <a:fillRect b="-2941"/>
                  </a:stretch>
                </a:blipFill>
                <a:ln>
                  <a:noFill/>
                </a:ln>
              </p:spPr>
              <p:txBody>
                <a:bodyPr/>
                <a:lstStyle/>
                <a:p>
                  <a:r>
                    <a:rPr lang="en-US">
                      <a:noFill/>
                    </a:rPr>
                    <a:t> </a:t>
                  </a:r>
                </a:p>
              </p:txBody>
            </p:sp>
          </mc:Fallback>
        </mc:AlternateContent>
        <p:sp>
          <p:nvSpPr>
            <p:cNvPr id="28" name="Google Shape;211;p31"/>
            <p:cNvSpPr/>
            <p:nvPr/>
          </p:nvSpPr>
          <p:spPr>
            <a:xfrm>
              <a:off x="10444842" y="2554465"/>
              <a:ext cx="1295399" cy="1304530"/>
            </a:xfrm>
            <a:prstGeom prst="ellipse">
              <a:avLst/>
            </a:pr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4436FA"/>
                  </a:solidFill>
                  <a:effectLst/>
                  <a:uLnTx/>
                  <a:uFillTx/>
                  <a:latin typeface="Calibri"/>
                  <a:ea typeface="Calibri"/>
                  <a:cs typeface="Calibri"/>
                  <a:sym typeface="Calibri"/>
                </a:rPr>
                <a:t>❹</a:t>
              </a:r>
              <a:endParaRPr kumimoji="0" sz="4800" b="1" i="0" u="none" strike="noStrike" kern="0" cap="none" spc="0" normalizeH="0" baseline="0" noProof="0" dirty="0">
                <a:ln>
                  <a:noFill/>
                </a:ln>
                <a:solidFill>
                  <a:srgbClr val="4436FA"/>
                </a:solidFill>
                <a:effectLst/>
                <a:uLnTx/>
                <a:uFillTx/>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2" name="Rectangle 1"/>
              <p:cNvSpPr/>
              <p:nvPr/>
            </p:nvSpPr>
            <p:spPr>
              <a:xfrm>
                <a:off x="892717" y="12537714"/>
                <a:ext cx="20399643"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đường</a:t>
                </a:r>
                <a:r>
                  <a:rPr lang="vi-VN" sz="4400" b="1" dirty="0">
                    <a:latin typeface="Tahoma" panose="020B0604030504040204" pitchFamily="34" charset="0"/>
                    <a:ea typeface="Tahoma" panose="020B0604030504040204" pitchFamily="34" charset="0"/>
                    <a:cs typeface="Tahoma" panose="020B0604030504040204" pitchFamily="34" charset="0"/>
                  </a:rPr>
                  <a:t> thẳng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a:latin typeface="Cambria Math"/>
                        <a:ea typeface="Tahoma" panose="020B0604030504040204" pitchFamily="34" charset="0"/>
                        <a:cs typeface="Tahoma" panose="020B0604030504040204" pitchFamily="34" charset="0"/>
                      </a:rPr>
                      <m:t>𝒚</m:t>
                    </m:r>
                    <m:r>
                      <a:rPr lang="en-US" sz="4400" b="1" i="1" dirty="0">
                        <a:latin typeface="Cambria Math"/>
                        <a:ea typeface="Tahoma" panose="020B0604030504040204" pitchFamily="34" charset="0"/>
                        <a:cs typeface="Tahoma" panose="020B0604030504040204" pitchFamily="34" charset="0"/>
                      </a:rPr>
                      <m:t> =</m:t>
                    </m:r>
                    <m:r>
                      <a:rPr lang="en-US" sz="4400" b="1" i="1" dirty="0">
                        <a:latin typeface="Cambria Math"/>
                        <a:ea typeface="Tahoma" panose="020B0604030504040204" pitchFamily="34" charset="0"/>
                        <a:cs typeface="Tahoma" panose="020B0604030504040204" pitchFamily="34" charset="0"/>
                      </a:rPr>
                      <m:t>𝟏</m:t>
                    </m:r>
                    <m:r>
                      <a:rPr lang="vi-VN" sz="4400" b="1" i="1" dirty="0">
                        <a:latin typeface="Cambria Math"/>
                        <a:ea typeface="Tahoma" panose="020B0604030504040204" pitchFamily="34" charset="0"/>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cắt đồ thị hàm số </a:t>
                </a:r>
                <a14:m>
                  <m:oMath xmlns:m="http://schemas.openxmlformats.org/officeDocument/2006/math">
                    <m:r>
                      <a:rPr lang="en-US" sz="4400" b="1" i="1" dirty="0">
                        <a:latin typeface="Cambria Math"/>
                        <a:ea typeface="Tahoma" panose="020B0604030504040204" pitchFamily="34" charset="0"/>
                        <a:cs typeface="Tahoma" panose="020B0604030504040204" pitchFamily="34" charset="0"/>
                      </a:rPr>
                      <m:t>𝒚</m:t>
                    </m:r>
                    <m:r>
                      <a:rPr lang="en-US" sz="4400" b="1" i="1" dirty="0">
                        <a:latin typeface="Cambria Math"/>
                        <a:ea typeface="Tahoma" panose="020B0604030504040204" pitchFamily="34" charset="0"/>
                        <a:cs typeface="Tahoma" panose="020B0604030504040204" pitchFamily="34" charset="0"/>
                      </a:rPr>
                      <m:t>=</m:t>
                    </m:r>
                    <m:r>
                      <a:rPr lang="en-US" sz="4400" b="1" dirty="0" err="1">
                        <a:latin typeface="Cambria Math"/>
                        <a:ea typeface="Tahoma" panose="020B0604030504040204" pitchFamily="34" charset="0"/>
                        <a:cs typeface="Tahoma" panose="020B0604030504040204" pitchFamily="34" charset="0"/>
                      </a:rPr>
                      <m:t>𝐭𝐚𝐧</m:t>
                    </m:r>
                    <m:r>
                      <a:rPr lang="en-US" sz="4400" b="1" i="1" dirty="0">
                        <a:latin typeface="Cambria Math"/>
                        <a:ea typeface="Tahoma" panose="020B0604030504040204" pitchFamily="34" charset="0"/>
                        <a:cs typeface="Tahoma" panose="020B0604030504040204" pitchFamily="34" charset="0"/>
                      </a:rPr>
                      <m:t> </m:t>
                    </m:r>
                    <m:r>
                      <a:rPr lang="en-US" sz="4400" b="1" i="1" dirty="0" err="1">
                        <a:latin typeface="Cambria Math"/>
                        <a:ea typeface="Tahoma" panose="020B0604030504040204" pitchFamily="34" charset="0"/>
                        <a:cs typeface="Tahoma" panose="020B0604030504040204" pitchFamily="34" charset="0"/>
                      </a:rPr>
                      <m:t>𝒙</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tại </a:t>
                </a:r>
                <a:r>
                  <a:rPr lang="en-US" sz="4400" b="1" dirty="0">
                    <a:latin typeface="Tahoma" panose="020B0604030504040204" pitchFamily="34" charset="0"/>
                    <a:ea typeface="Tahoma" panose="020B0604030504040204" pitchFamily="34" charset="0"/>
                    <a:cs typeface="Tahoma" panose="020B0604030504040204" pitchFamily="34" charset="0"/>
                  </a:rPr>
                  <a:t>1</a:t>
                </a:r>
                <a:r>
                  <a:rPr lang="vi-VN" sz="4400" b="1" dirty="0">
                    <a:latin typeface="Tahoma" panose="020B0604030504040204" pitchFamily="34" charset="0"/>
                    <a:ea typeface="Tahoma" panose="020B0604030504040204" pitchFamily="34" charset="0"/>
                    <a:cs typeface="Tahoma" panose="020B0604030504040204" pitchFamily="34" charset="0"/>
                  </a:rPr>
                  <a:t> 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892717" y="12537714"/>
                <a:ext cx="20399643" cy="769441"/>
              </a:xfrm>
              <a:prstGeom prst="rect">
                <a:avLst/>
              </a:prstGeom>
              <a:blipFill rotWithShape="1">
                <a:blip r:embed="rId8"/>
                <a:stretch>
                  <a:fillRect l="-1195"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919467" y="11979864"/>
                <a:ext cx="2460368" cy="13583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a:rPr>
                        <m:t>𝒙</m:t>
                      </m:r>
                      <m:r>
                        <a:rPr lang="en-US" sz="4800" b="1" i="1" smtClean="0">
                          <a:solidFill>
                            <a:srgbClr val="FF0000"/>
                          </a:solidFill>
                          <a:latin typeface="Cambria Math"/>
                        </a:rPr>
                        <m:t>=</m:t>
                      </m:r>
                      <m:f>
                        <m:fPr>
                          <m:ctrlPr>
                            <a:rPr lang="el-GR" sz="4800" b="1" i="1">
                              <a:solidFill>
                                <a:srgbClr val="FF0000"/>
                              </a:solidFill>
                              <a:latin typeface="Cambria Math" panose="02040503050406030204" pitchFamily="18" charset="0"/>
                            </a:rPr>
                          </m:ctrlPr>
                        </m:fPr>
                        <m:num>
                          <m:r>
                            <a:rPr lang="el-GR" sz="4800" b="1" i="1">
                              <a:solidFill>
                                <a:srgbClr val="FF0000"/>
                              </a:solidFill>
                              <a:latin typeface="Cambria Math"/>
                            </a:rPr>
                            <m:t>𝝅</m:t>
                          </m:r>
                        </m:num>
                        <m:den>
                          <m:r>
                            <a:rPr lang="en-US" sz="4800" b="1" i="1" smtClean="0">
                              <a:solidFill>
                                <a:srgbClr val="FF0000"/>
                              </a:solidFill>
                              <a:latin typeface="Cambria Math"/>
                            </a:rPr>
                            <m:t>𝟒</m:t>
                          </m:r>
                        </m:den>
                      </m:f>
                    </m:oMath>
                  </m:oMathPara>
                </a14:m>
                <a:endParaRPr lang="en-US" sz="48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0919467" y="11979864"/>
                <a:ext cx="2460368" cy="1358321"/>
              </a:xfrm>
              <a:prstGeom prst="rect">
                <a:avLst/>
              </a:prstGeom>
              <a:blipFill>
                <a:blip r:embed="rId9"/>
                <a:stretch>
                  <a:fillRect/>
                </a:stretch>
              </a:blipFill>
            </p:spPr>
            <p:txBody>
              <a:bodyPr/>
              <a:lstStyle/>
              <a:p>
                <a:r>
                  <a:rPr lang="en-US">
                    <a:noFill/>
                  </a:rPr>
                  <a:t> </a:t>
                </a:r>
              </a:p>
            </p:txBody>
          </p:sp>
        </mc:Fallback>
      </mc:AlternateContent>
      <p:pic>
        <p:nvPicPr>
          <p:cNvPr id="3584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16795" y="3491146"/>
            <a:ext cx="11942924" cy="783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9816715" y="10303438"/>
            <a:ext cx="2700386" cy="707886"/>
          </a:xfrm>
          <a:prstGeom prst="rect">
            <a:avLst/>
          </a:prstGeom>
          <a:noFill/>
        </p:spPr>
        <p:txBody>
          <a:bodyPr wrap="square" rtlCol="0">
            <a:spAutoFit/>
          </a:bodyPr>
          <a:lstStyle/>
          <a:p>
            <a:r>
              <a:rPr lang="en-US" sz="4000" b="1" dirty="0" err="1">
                <a:solidFill>
                  <a:srgbClr val="C00000"/>
                </a:solidFill>
              </a:rPr>
              <a:t>Hình</a:t>
            </a:r>
            <a:r>
              <a:rPr lang="en-US" sz="4000" b="1" dirty="0">
                <a:solidFill>
                  <a:srgbClr val="C00000"/>
                </a:solidFill>
              </a:rPr>
              <a:t> 1.24</a:t>
            </a:r>
          </a:p>
        </p:txBody>
      </p:sp>
      <p:sp>
        <p:nvSpPr>
          <p:cNvPr id="31" name="Line 41"/>
          <p:cNvSpPr>
            <a:spLocks noChangeShapeType="1"/>
          </p:cNvSpPr>
          <p:nvPr/>
        </p:nvSpPr>
        <p:spPr bwMode="auto">
          <a:xfrm flipV="1">
            <a:off x="8516795" y="6731005"/>
            <a:ext cx="11942924"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217709" tIns="108855" rIns="217709" bIns="108855"/>
          <a:lstStyle/>
          <a:p>
            <a:endParaRPr lang="en-US"/>
          </a:p>
        </p:txBody>
      </p:sp>
      <mc:AlternateContent xmlns:mc="http://schemas.openxmlformats.org/markup-compatibility/2006" xmlns:a14="http://schemas.microsoft.com/office/drawing/2010/main">
        <mc:Choice Requires="a14">
          <p:sp>
            <p:nvSpPr>
              <p:cNvPr id="3" name="Rectangle 2"/>
              <p:cNvSpPr/>
              <p:nvPr/>
            </p:nvSpPr>
            <p:spPr>
              <a:xfrm>
                <a:off x="18828562" y="5948319"/>
                <a:ext cx="2001702"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i="1" dirty="0" smtClean="0">
                          <a:solidFill>
                            <a:srgbClr val="FF0000"/>
                          </a:solidFill>
                          <a:latin typeface="Cambria Math"/>
                          <a:ea typeface="Tahoma" panose="020B0604030504040204" pitchFamily="34" charset="0"/>
                          <a:cs typeface="Tahoma" panose="020B0604030504040204" pitchFamily="34" charset="0"/>
                        </a:rPr>
                        <m:t>𝒚</m:t>
                      </m:r>
                      <m:r>
                        <a:rPr lang="en-US" sz="4400" b="1" i="1" dirty="0" smtClean="0">
                          <a:solidFill>
                            <a:srgbClr val="FF0000"/>
                          </a:solidFill>
                          <a:latin typeface="Cambria Math"/>
                          <a:ea typeface="Tahoma" panose="020B0604030504040204" pitchFamily="34" charset="0"/>
                          <a:cs typeface="Tahoma" panose="020B0604030504040204" pitchFamily="34" charset="0"/>
                        </a:rPr>
                        <m:t> =</m:t>
                      </m:r>
                      <m:r>
                        <a:rPr lang="en-US" sz="4400" b="1" i="1" dirty="0" smtClean="0">
                          <a:solidFill>
                            <a:srgbClr val="FF0000"/>
                          </a:solidFill>
                          <a:latin typeface="Cambria Math"/>
                          <a:ea typeface="Tahoma" panose="020B0604030504040204" pitchFamily="34" charset="0"/>
                          <a:cs typeface="Tahoma" panose="020B0604030504040204" pitchFamily="34" charset="0"/>
                        </a:rPr>
                        <m:t>𝟏</m:t>
                      </m:r>
                      <m:r>
                        <a:rPr lang="vi-VN" sz="4400" b="1" i="1" dirty="0">
                          <a:solidFill>
                            <a:srgbClr val="FF0000"/>
                          </a:solidFill>
                          <a:latin typeface="Cambria Math"/>
                          <a:ea typeface="Tahoma" panose="020B0604030504040204" pitchFamily="34" charset="0"/>
                          <a:cs typeface="Tahoma" panose="020B0604030504040204" pitchFamily="34" charset="0"/>
                        </a:rPr>
                        <m:t> </m:t>
                      </m:r>
                    </m:oMath>
                  </m:oMathPara>
                </a14:m>
                <a:endParaRPr lang="en-US"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8828562" y="5948319"/>
                <a:ext cx="2001702" cy="769441"/>
              </a:xfrm>
              <a:prstGeom prst="rect">
                <a:avLst/>
              </a:prstGeom>
              <a:blipFill rotWithShape="1">
                <a:blip r:embed="rId11"/>
                <a:stretch>
                  <a:fillRect/>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FC968170-F40A-0935-ACCF-37362F0138B7}"/>
              </a:ext>
            </a:extLst>
          </p:cNvPr>
          <p:cNvSpPr/>
          <p:nvPr/>
        </p:nvSpPr>
        <p:spPr>
          <a:xfrm>
            <a:off x="15087600" y="6650185"/>
            <a:ext cx="272989" cy="207811"/>
          </a:xfrm>
          <a:prstGeom prst="ellipse">
            <a:avLst/>
          </a:prstGeom>
          <a:solidFill>
            <a:srgbClr val="4031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9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500"/>
                                        <p:tgtEl>
                                          <p:spTgt spid="2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5842"/>
                                        </p:tgtEl>
                                        <p:attrNameLst>
                                          <p:attrName>style.visibility</p:attrName>
                                        </p:attrNameLst>
                                      </p:cBhvr>
                                      <p:to>
                                        <p:strVal val="visible"/>
                                      </p:to>
                                    </p:set>
                                    <p:animEffect transition="in" filter="barn(inVertical)">
                                      <p:cBhvr>
                                        <p:cTn id="23" dur="500"/>
                                        <p:tgtEl>
                                          <p:spTgt spid="35842"/>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p:bldP spid="7" grpId="0"/>
      <p:bldP spid="8" grpId="0"/>
      <p:bldP spid="9" grpId="0"/>
      <p:bldP spid="2" grpId="0"/>
      <p:bldP spid="25" grpId="0" animBg="1"/>
      <p:bldP spid="30" grpId="0"/>
      <p:bldP spid="31" grpId="0" animBg="1"/>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506687"/>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3516828" y="3885658"/>
            <a:ext cx="18971811" cy="3526110"/>
            <a:chOff x="55473" y="4533141"/>
            <a:chExt cx="18971811" cy="3526110"/>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55473" y="4539337"/>
              <a:ext cx="18514498" cy="3415608"/>
              <a:chOff x="56142" y="2201212"/>
              <a:chExt cx="9257249" cy="1707804"/>
            </a:xfrm>
            <a:grp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4233895"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65572" y="2243981"/>
                <a:ext cx="411542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413625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079496" y="3153016"/>
                <a:ext cx="4233895"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94C6D3-FF37-C5E7-C606-CF2640B619CC}"/>
                    </a:ext>
                  </a:extLst>
                </p:cNvPr>
                <p:cNvSpPr/>
                <p:nvPr/>
              </p:nvSpPr>
              <p:spPr>
                <a:xfrm>
                  <a:off x="721595" y="4581511"/>
                  <a:ext cx="8547901" cy="1469826"/>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f>
                          <m:fPr>
                            <m:ctrlPr>
                              <a:rPr lang="el-GR" sz="4800" b="1" i="1">
                                <a:solidFill>
                                  <a:schemeClr val="bg1"/>
                                </a:solidFill>
                                <a:latin typeface="Cambria Math" panose="02040503050406030204" pitchFamily="18" charset="0"/>
                              </a:rPr>
                            </m:ctrlPr>
                          </m:fPr>
                          <m:num>
                            <m:r>
                              <a:rPr lang="en-US" sz="4800" b="1" i="1" smtClean="0">
                                <a:solidFill>
                                  <a:schemeClr val="bg1"/>
                                </a:solidFill>
                                <a:latin typeface="Cambria Math"/>
                                <a:ea typeface="Cambria Math"/>
                              </a:rPr>
                              <m:t>±</m:t>
                            </m:r>
                            <m:r>
                              <a:rPr lang="el-GR" sz="4800" b="1" i="1">
                                <a:solidFill>
                                  <a:schemeClr val="bg1"/>
                                </a:solidFill>
                                <a:latin typeface="Cambria Math"/>
                              </a:rPr>
                              <m:t>𝝅</m:t>
                            </m:r>
                          </m:num>
                          <m:den>
                            <m:r>
                              <a:rPr lang="en-US" sz="4800" b="1" i="1" smtClean="0">
                                <a:solidFill>
                                  <a:schemeClr val="bg1"/>
                                </a:solidFill>
                                <a:latin typeface="Cambria Math"/>
                              </a:rPr>
                              <m:t>𝟑</m:t>
                            </m:r>
                          </m:den>
                        </m:f>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rPr>
                          <m:t>𝟐</m:t>
                        </m:r>
                        <m:r>
                          <a:rPr lang="en-US" sz="4800" b="1" i="1">
                            <a:solidFill>
                              <a:schemeClr val="bg1"/>
                            </a:solidFill>
                            <a:latin typeface="Cambria Math"/>
                            <a:ea typeface="Cambria Math"/>
                          </a:rPr>
                          <m:t>𝝅</m:t>
                        </m:r>
                        <m:r>
                          <a:rPr lang="en-US" sz="4800" b="1" i="1" smtClean="0">
                            <a:solidFill>
                              <a:schemeClr val="bg1"/>
                            </a:solidFill>
                            <a:latin typeface="Cambria Math"/>
                            <a:ea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oMath>
                    </m:oMathPara>
                  </a14:m>
                  <a:endParaRPr lang="en-US" sz="4800" b="1" dirty="0">
                    <a:solidFill>
                      <a:schemeClr val="bg1"/>
                    </a:solidFill>
                  </a:endParaRPr>
                </a:p>
              </p:txBody>
            </p:sp>
          </mc:Choice>
          <mc:Fallback xmlns="">
            <p:sp>
              <p:nvSpPr>
                <p:cNvPr id="5" name="Rectangle 4">
                  <a:extLst>
                    <a:ext uri="{FF2B5EF4-FFF2-40B4-BE49-F238E27FC236}">
                      <a16:creationId xmlns="" xmlns:a16="http://schemas.microsoft.com/office/drawing/2014/main" xmlns:a14="http://schemas.microsoft.com/office/drawing/2010/main" id="{E394C6D3-FF37-C5E7-C606-CF2640B619CC}"/>
                    </a:ext>
                  </a:extLst>
                </p:cNvPr>
                <p:cNvSpPr>
                  <a:spLocks noRot="1" noChangeAspect="1" noMove="1" noResize="1" noEditPoints="1" noAdjustHandles="1" noChangeArrowheads="1" noChangeShapeType="1" noTextEdit="1"/>
                </p:cNvSpPr>
                <p:nvPr/>
              </p:nvSpPr>
              <p:spPr>
                <a:xfrm>
                  <a:off x="721595" y="4581511"/>
                  <a:ext cx="8547901" cy="146982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64AC40-9B4C-9EC2-5C70-524A8E691D9F}"/>
                    </a:ext>
                  </a:extLst>
                </p:cNvPr>
                <p:cNvSpPr/>
                <p:nvPr/>
              </p:nvSpPr>
              <p:spPr>
                <a:xfrm>
                  <a:off x="10528538" y="4533141"/>
                  <a:ext cx="7615075" cy="1469826"/>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f>
                          <m:fPr>
                            <m:ctrlPr>
                              <a:rPr lang="el-GR" sz="4800" b="1" i="1">
                                <a:solidFill>
                                  <a:schemeClr val="bg1"/>
                                </a:solidFill>
                                <a:latin typeface="Cambria Math" panose="02040503050406030204" pitchFamily="18" charset="0"/>
                              </a:rPr>
                            </m:ctrlPr>
                          </m:fPr>
                          <m:num>
                            <m:r>
                              <a:rPr lang="en-US" sz="4800" b="1" i="1">
                                <a:solidFill>
                                  <a:schemeClr val="bg1"/>
                                </a:solidFill>
                                <a:latin typeface="Cambria Math"/>
                                <a:ea typeface="Cambria Math"/>
                              </a:rPr>
                              <m:t>±</m:t>
                            </m:r>
                            <m:r>
                              <a:rPr lang="en-US" sz="4800" b="1" i="1" smtClean="0">
                                <a:solidFill>
                                  <a:schemeClr val="bg1"/>
                                </a:solidFill>
                                <a:latin typeface="Cambria Math"/>
                                <a:ea typeface="Cambria Math"/>
                              </a:rPr>
                              <m:t>𝟐</m:t>
                            </m:r>
                            <m:r>
                              <a:rPr lang="el-GR" sz="4800" b="1" i="1">
                                <a:solidFill>
                                  <a:schemeClr val="bg1"/>
                                </a:solidFill>
                                <a:latin typeface="Cambria Math"/>
                              </a:rPr>
                              <m:t>𝝅</m:t>
                            </m:r>
                          </m:num>
                          <m:den>
                            <m:r>
                              <a:rPr lang="en-US" sz="4800" b="1" i="1">
                                <a:solidFill>
                                  <a:schemeClr val="bg1"/>
                                </a:solidFill>
                                <a:latin typeface="Cambria Math"/>
                              </a:rPr>
                              <m:t>𝟑</m:t>
                            </m:r>
                          </m:den>
                        </m:f>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𝝅</m:t>
                        </m:r>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oMath>
                    </m:oMathPara>
                  </a14:m>
                  <a:endParaRPr lang="en-US" sz="4800" b="1" dirty="0">
                    <a:solidFill>
                      <a:schemeClr val="bg1"/>
                    </a:solidFill>
                  </a:endParaRPr>
                </a:p>
              </p:txBody>
            </p:sp>
          </mc:Choice>
          <mc:Fallback xmlns="">
            <p:sp>
              <p:nvSpPr>
                <p:cNvPr id="6" name="Rectangle 5">
                  <a:extLst>
                    <a:ext uri="{FF2B5EF4-FFF2-40B4-BE49-F238E27FC236}">
                      <a16:creationId xmlns="" xmlns:a16="http://schemas.microsoft.com/office/drawing/2014/main" xmlns:a14="http://schemas.microsoft.com/office/drawing/2010/main" id="{A064AC40-9B4C-9EC2-5C70-524A8E691D9F}"/>
                    </a:ext>
                  </a:extLst>
                </p:cNvPr>
                <p:cNvSpPr>
                  <a:spLocks noRot="1" noChangeAspect="1" noMove="1" noResize="1" noEditPoints="1" noAdjustHandles="1" noChangeArrowheads="1" noChangeShapeType="1" noTextEdit="1"/>
                </p:cNvSpPr>
                <p:nvPr/>
              </p:nvSpPr>
              <p:spPr>
                <a:xfrm>
                  <a:off x="10528538" y="4533141"/>
                  <a:ext cx="7615075" cy="146982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2024985-9FD3-0583-8207-6A9982DAF2BE}"/>
                    </a:ext>
                  </a:extLst>
                </p:cNvPr>
                <p:cNvSpPr/>
                <p:nvPr/>
              </p:nvSpPr>
              <p:spPr>
                <a:xfrm>
                  <a:off x="1129734" y="6474924"/>
                  <a:ext cx="7278391" cy="1480021"/>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f>
                          <m:fPr>
                            <m:ctrlPr>
                              <a:rPr lang="el-GR" sz="4800" b="1" i="1">
                                <a:solidFill>
                                  <a:schemeClr val="bg1"/>
                                </a:solidFill>
                                <a:latin typeface="Cambria Math" panose="02040503050406030204" pitchFamily="18" charset="0"/>
                              </a:rPr>
                            </m:ctrlPr>
                          </m:fPr>
                          <m:num>
                            <m:r>
                              <a:rPr lang="en-US" sz="4800" b="1" i="1">
                                <a:solidFill>
                                  <a:schemeClr val="bg1"/>
                                </a:solidFill>
                                <a:latin typeface="Cambria Math"/>
                                <a:ea typeface="Cambria Math"/>
                              </a:rPr>
                              <m:t>±</m:t>
                            </m:r>
                            <m:r>
                              <a:rPr lang="en-US" sz="4800" b="1" i="1">
                                <a:solidFill>
                                  <a:schemeClr val="bg1"/>
                                </a:solidFill>
                                <a:latin typeface="Cambria Math"/>
                                <a:ea typeface="Cambria Math"/>
                              </a:rPr>
                              <m:t>𝟐</m:t>
                            </m:r>
                            <m:r>
                              <a:rPr lang="el-GR" sz="4800" b="1" i="1">
                                <a:solidFill>
                                  <a:schemeClr val="bg1"/>
                                </a:solidFill>
                                <a:latin typeface="Cambria Math"/>
                              </a:rPr>
                              <m:t>𝝅</m:t>
                            </m:r>
                          </m:num>
                          <m:den>
                            <m:r>
                              <a:rPr lang="en-US" sz="4800" b="1" i="1">
                                <a:solidFill>
                                  <a:schemeClr val="bg1"/>
                                </a:solidFill>
                                <a:latin typeface="Cambria Math"/>
                              </a:rPr>
                              <m:t>𝟑</m:t>
                            </m:r>
                          </m:den>
                        </m:f>
                        <m:r>
                          <a:rPr lang="en-US" sz="4800" b="1" i="1">
                            <a:solidFill>
                              <a:schemeClr val="bg1"/>
                            </a:solidFill>
                            <a:latin typeface="Cambria Math"/>
                          </a:rPr>
                          <m:t>+</m:t>
                        </m:r>
                        <m:r>
                          <a:rPr lang="en-US" sz="4800" b="1" i="1">
                            <a:solidFill>
                              <a:schemeClr val="bg1"/>
                            </a:solidFill>
                            <a:latin typeface="Cambria Math"/>
                          </a:rPr>
                          <m:t>𝒌</m:t>
                        </m:r>
                        <m:r>
                          <a:rPr lang="en-US" sz="4800" b="1" i="1" smtClean="0">
                            <a:solidFill>
                              <a:schemeClr val="bg1"/>
                            </a:solidFill>
                            <a:latin typeface="Cambria Math"/>
                          </a:rPr>
                          <m:t>𝟐</m:t>
                        </m:r>
                        <m:r>
                          <a:rPr lang="en-US" sz="4800" b="1" i="1">
                            <a:solidFill>
                              <a:schemeClr val="bg1"/>
                            </a:solidFill>
                            <a:latin typeface="Cambria Math"/>
                            <a:ea typeface="Cambria Math"/>
                          </a:rPr>
                          <m:t>𝝅</m:t>
                        </m:r>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oMath>
                    </m:oMathPara>
                  </a14:m>
                  <a:endParaRPr lang="en-US" sz="4800" b="1" dirty="0">
                    <a:solidFill>
                      <a:schemeClr val="bg1"/>
                    </a:solidFill>
                  </a:endParaRPr>
                </a:p>
              </p:txBody>
            </p:sp>
          </mc:Choice>
          <mc:Fallback xmlns="">
            <p:sp>
              <p:nvSpPr>
                <p:cNvPr id="7" name="Rectangle 6">
                  <a:extLst>
                    <a:ext uri="{FF2B5EF4-FFF2-40B4-BE49-F238E27FC236}">
                      <a16:creationId xmlns="" xmlns:a16="http://schemas.microsoft.com/office/drawing/2014/main" xmlns:a14="http://schemas.microsoft.com/office/drawing/2010/main" id="{22024985-9FD3-0583-8207-6A9982DAF2BE}"/>
                    </a:ext>
                  </a:extLst>
                </p:cNvPr>
                <p:cNvSpPr>
                  <a:spLocks noRot="1" noChangeAspect="1" noMove="1" noResize="1" noEditPoints="1" noAdjustHandles="1" noChangeArrowheads="1" noChangeShapeType="1" noTextEdit="1"/>
                </p:cNvSpPr>
                <p:nvPr/>
              </p:nvSpPr>
              <p:spPr>
                <a:xfrm>
                  <a:off x="1129734" y="6474924"/>
                  <a:ext cx="7278391" cy="148002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0C14A7A-66A0-141F-A815-11C56EC691A9}"/>
                    </a:ext>
                  </a:extLst>
                </p:cNvPr>
                <p:cNvSpPr/>
                <p:nvPr/>
              </p:nvSpPr>
              <p:spPr>
                <a:xfrm>
                  <a:off x="9876854" y="6579230"/>
                  <a:ext cx="9150430" cy="1480021"/>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f>
                          <m:fPr>
                            <m:ctrlPr>
                              <a:rPr lang="el-GR" sz="4800" b="1" i="1">
                                <a:solidFill>
                                  <a:schemeClr val="bg1"/>
                                </a:solidFill>
                                <a:latin typeface="Cambria Math" panose="02040503050406030204" pitchFamily="18" charset="0"/>
                              </a:rPr>
                            </m:ctrlPr>
                          </m:fPr>
                          <m:num>
                            <m:r>
                              <a:rPr lang="en-US" sz="4800" b="1" i="1">
                                <a:solidFill>
                                  <a:schemeClr val="bg1"/>
                                </a:solidFill>
                                <a:latin typeface="Cambria Math"/>
                                <a:ea typeface="Cambria Math"/>
                              </a:rPr>
                              <m:t>±</m:t>
                            </m:r>
                            <m:r>
                              <a:rPr lang="el-GR" sz="4800" b="1" i="1">
                                <a:solidFill>
                                  <a:schemeClr val="bg1"/>
                                </a:solidFill>
                                <a:latin typeface="Cambria Math"/>
                              </a:rPr>
                              <m:t>𝝅</m:t>
                            </m:r>
                          </m:num>
                          <m:den>
                            <m:r>
                              <a:rPr lang="en-US" sz="4800" b="1" i="1" smtClean="0">
                                <a:solidFill>
                                  <a:schemeClr val="bg1"/>
                                </a:solidFill>
                                <a:latin typeface="Cambria Math"/>
                              </a:rPr>
                              <m:t>𝟔</m:t>
                            </m:r>
                          </m:den>
                        </m:f>
                        <m:r>
                          <a:rPr lang="en-US" sz="4800" b="1" i="1">
                            <a:solidFill>
                              <a:schemeClr val="bg1"/>
                            </a:solidFill>
                            <a:latin typeface="Cambria Math"/>
                          </a:rPr>
                          <m:t>+</m:t>
                        </m:r>
                        <m:r>
                          <a:rPr lang="en-US" sz="4800" b="1" i="1">
                            <a:solidFill>
                              <a:schemeClr val="bg1"/>
                            </a:solidFill>
                            <a:latin typeface="Cambria Math"/>
                          </a:rPr>
                          <m:t>𝒌</m:t>
                        </m:r>
                        <m:r>
                          <a:rPr lang="en-US" sz="4800" b="1" i="1" smtClean="0">
                            <a:solidFill>
                              <a:schemeClr val="bg1"/>
                            </a:solidFill>
                            <a:latin typeface="Cambria Math"/>
                          </a:rPr>
                          <m:t>𝟐</m:t>
                        </m:r>
                        <m:r>
                          <a:rPr lang="en-US" sz="4800" b="1" i="1">
                            <a:solidFill>
                              <a:schemeClr val="bg1"/>
                            </a:solidFill>
                            <a:latin typeface="Cambria Math"/>
                            <a:ea typeface="Cambria Math"/>
                          </a:rPr>
                          <m:t>𝝅</m:t>
                        </m:r>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oMath>
                    </m:oMathPara>
                  </a14:m>
                  <a:endParaRPr lang="en-US" sz="4800" b="1" dirty="0">
                    <a:solidFill>
                      <a:schemeClr val="bg1"/>
                    </a:solidFill>
                  </a:endParaRPr>
                </a:p>
              </p:txBody>
            </p:sp>
          </mc:Choice>
          <mc:Fallback xmlns="">
            <p:sp>
              <p:nvSpPr>
                <p:cNvPr id="8" name="Rectangle 7">
                  <a:extLst>
                    <a:ext uri="{FF2B5EF4-FFF2-40B4-BE49-F238E27FC236}">
                      <a16:creationId xmlns="" xmlns:a16="http://schemas.microsoft.com/office/drawing/2014/main" xmlns:a14="http://schemas.microsoft.com/office/drawing/2010/main" id="{70C14A7A-66A0-141F-A815-11C56EC691A9}"/>
                    </a:ext>
                  </a:extLst>
                </p:cNvPr>
                <p:cNvSpPr>
                  <a:spLocks noRot="1" noChangeAspect="1" noMove="1" noResize="1" noEditPoints="1" noAdjustHandles="1" noChangeArrowheads="1" noChangeShapeType="1" noTextEdit="1"/>
                </p:cNvSpPr>
                <p:nvPr/>
              </p:nvSpPr>
              <p:spPr>
                <a:xfrm>
                  <a:off x="9876854" y="6579230"/>
                  <a:ext cx="9150430" cy="1480021"/>
                </a:xfrm>
                <a:prstGeom prst="rect">
                  <a:avLst/>
                </a:prstGeom>
                <a:blipFill rotWithShape="1">
                  <a:blip r:embed="rId6"/>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3549762" y="6031869"/>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0FB2F11-95C4-2F14-8423-2E196BEFECB0}"/>
                  </a:ext>
                </a:extLst>
              </p:cNvPr>
              <p:cNvSpPr txBox="1"/>
              <p:nvPr/>
            </p:nvSpPr>
            <p:spPr>
              <a:xfrm>
                <a:off x="3953740" y="2320934"/>
                <a:ext cx="19343581" cy="1155766"/>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Nghiệm của phương trình </a:t>
                </a:r>
                <a14:m>
                  <m:oMath xmlns:m="http://schemas.openxmlformats.org/officeDocument/2006/math">
                    <m:r>
                      <a:rPr lang="en-US" sz="4800" b="1" i="1" smtClean="0">
                        <a:latin typeface="Cambria Math"/>
                        <a:ea typeface="Tahoma" panose="020B0604030504040204" pitchFamily="34" charset="0"/>
                        <a:cs typeface="Tahoma" panose="020B0604030504040204" pitchFamily="34" charset="0"/>
                      </a:rPr>
                      <m:t>𝒄𝒐𝒔𝒙</m:t>
                    </m:r>
                    <m:r>
                      <a:rPr lang="en-US" sz="4800" b="1" i="1" smtClean="0">
                        <a:latin typeface="Cambria Math"/>
                        <a:ea typeface="Tahoma" panose="020B0604030504040204" pitchFamily="34" charset="0"/>
                        <a:cs typeface="Tahoma" panose="020B0604030504040204" pitchFamily="34" charset="0"/>
                      </a:rPr>
                      <m:t>=−</m:t>
                    </m:r>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smtClean="0">
                            <a:latin typeface="Cambria Math"/>
                            <a:ea typeface="Tahoma" panose="020B0604030504040204" pitchFamily="34" charset="0"/>
                            <a:cs typeface="Tahoma" panose="020B0604030504040204" pitchFamily="34" charset="0"/>
                          </a:rPr>
                          <m:t>𝟏</m:t>
                        </m:r>
                      </m:num>
                      <m:den>
                        <m:r>
                          <a:rPr lang="el-GR" sz="4800" b="1" i="1" smtClean="0">
                            <a:latin typeface="Cambria Math"/>
                            <a:ea typeface="Tahoma" panose="020B0604030504040204" pitchFamily="34" charset="0"/>
                            <a:cs typeface="Tahoma" panose="020B0604030504040204" pitchFamily="34" charset="0"/>
                          </a:rPr>
                          <m:t>𝟐</m:t>
                        </m:r>
                      </m:den>
                    </m:f>
                  </m:oMath>
                </a14:m>
                <a:r>
                  <a:rPr lang="vi-VN" sz="4800" b="1" dirty="0">
                    <a:latin typeface="Tahoma" panose="020B0604030504040204" pitchFamily="34" charset="0"/>
                    <a:ea typeface="Tahoma" panose="020B0604030504040204" pitchFamily="34" charset="0"/>
                    <a:cs typeface="Tahoma" panose="020B0604030504040204" pitchFamily="34" charset="0"/>
                  </a:rPr>
                  <a:t>  là</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 xmlns:a16="http://schemas.microsoft.com/office/drawing/2014/main" xmlns:a14="http://schemas.microsoft.com/office/drawing/2010/main" id="{80FB2F11-95C4-2F14-8423-2E196BEFECB0}"/>
                  </a:ext>
                </a:extLst>
              </p:cNvPr>
              <p:cNvSpPr txBox="1">
                <a:spLocks noRot="1" noChangeAspect="1" noMove="1" noResize="1" noEditPoints="1" noAdjustHandles="1" noChangeArrowheads="1" noChangeShapeType="1" noTextEdit="1"/>
              </p:cNvSpPr>
              <p:nvPr/>
            </p:nvSpPr>
            <p:spPr>
              <a:xfrm>
                <a:off x="3953740" y="2320934"/>
                <a:ext cx="19343581" cy="1155766"/>
              </a:xfrm>
              <a:prstGeom prst="rect">
                <a:avLst/>
              </a:prstGeom>
              <a:blipFill rotWithShape="1">
                <a:blip r:embed="rId7"/>
                <a:stretch>
                  <a:fillRect l="-536" b="-11640"/>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6</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62" name="Group 61">
            <a:extLst>
              <a:ext uri="{FF2B5EF4-FFF2-40B4-BE49-F238E27FC236}">
                <a16:creationId xmlns:a16="http://schemas.microsoft.com/office/drawing/2014/main" id="{CE2B0210-A332-C599-79A2-936FB3928C7F}"/>
              </a:ext>
            </a:extLst>
          </p:cNvPr>
          <p:cNvGrpSpPr/>
          <p:nvPr/>
        </p:nvGrpSpPr>
        <p:grpSpPr>
          <a:xfrm>
            <a:off x="260813" y="7541262"/>
            <a:ext cx="23862374" cy="5519710"/>
            <a:chOff x="48567" y="4381499"/>
            <a:chExt cx="23018772" cy="5519709"/>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6"/>
              <a:ext cx="22682027" cy="4959652"/>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p:sp>
        <p:nvSpPr>
          <p:cNvPr id="68" name="TextBox 67">
            <a:extLst>
              <a:ext uri="{FF2B5EF4-FFF2-40B4-BE49-F238E27FC236}">
                <a16:creationId xmlns:a16="http://schemas.microsoft.com/office/drawing/2014/main" id="{5E7E3880-2153-65E7-152D-F4A417449147}"/>
              </a:ext>
            </a:extLst>
          </p:cNvPr>
          <p:cNvSpPr txBox="1"/>
          <p:nvPr/>
        </p:nvSpPr>
        <p:spPr>
          <a:xfrm>
            <a:off x="1782248" y="9290573"/>
            <a:ext cx="4818577" cy="830997"/>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C. </a:t>
            </a:r>
          </a:p>
        </p:txBody>
      </p:sp>
      <p:grpSp>
        <p:nvGrpSpPr>
          <p:cNvPr id="69" name="Group 47">
            <a:extLst>
              <a:ext uri="{FF2B5EF4-FFF2-40B4-BE49-F238E27FC236}">
                <a16:creationId xmlns:a16="http://schemas.microsoft.com/office/drawing/2014/main" id="{B6C56E29-C6BF-7AA5-603C-7441AC93E516}"/>
              </a:ext>
            </a:extLst>
          </p:cNvPr>
          <p:cNvGrpSpPr/>
          <p:nvPr/>
        </p:nvGrpSpPr>
        <p:grpSpPr>
          <a:xfrm>
            <a:off x="7946319" y="770148"/>
            <a:ext cx="12457216" cy="968318"/>
            <a:chOff x="739068" y="1515168"/>
            <a:chExt cx="11347136" cy="968444"/>
          </a:xfrm>
          <a:solidFill>
            <a:srgbClr val="00B050"/>
          </a:solidFill>
        </p:grpSpPr>
        <p:sp>
          <p:nvSpPr>
            <p:cNvPr id="70" name="Freeform 71">
              <a:extLst>
                <a:ext uri="{FF2B5EF4-FFF2-40B4-BE49-F238E27FC236}">
                  <a16:creationId xmlns:a16="http://schemas.microsoft.com/office/drawing/2014/main" id="{45FE6FBD-BDD4-8607-D10F-0E8ADDB5A6E9}"/>
                </a:ext>
              </a:extLst>
            </p:cNvPr>
            <p:cNvSpPr>
              <a:spLocks/>
            </p:cNvSpPr>
            <p:nvPr/>
          </p:nvSpPr>
          <p:spPr bwMode="auto">
            <a:xfrm flipH="1">
              <a:off x="3250418"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72"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4"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6"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7"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9"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0"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2"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3"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TRẮC</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NGHIỆM</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Tree>
    <p:extLst>
      <p:ext uri="{BB962C8B-B14F-4D97-AF65-F5344CB8AC3E}">
        <p14:creationId xmlns:p14="http://schemas.microsoft.com/office/powerpoint/2010/main" val="929403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wipe(left)">
                                      <p:cBhvr>
                                        <p:cTn id="28" dur="500"/>
                                        <p:tgtEl>
                                          <p:spTgt spid="6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506687"/>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3516828" y="3813740"/>
            <a:ext cx="18894686" cy="3493290"/>
            <a:chOff x="55473" y="4461223"/>
            <a:chExt cx="18894686" cy="3493290"/>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55473" y="4539337"/>
              <a:ext cx="18514498" cy="3415176"/>
              <a:chOff x="56142" y="2201212"/>
              <a:chExt cx="9257249" cy="1707588"/>
            </a:xfrm>
            <a:grp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4233895"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65572" y="2243981"/>
                <a:ext cx="411542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413625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4996350" y="3024933"/>
                <a:ext cx="4233895"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94C6D3-FF37-C5E7-C606-CF2640B619CC}"/>
                    </a:ext>
                  </a:extLst>
                </p:cNvPr>
                <p:cNvSpPr/>
                <p:nvPr/>
              </p:nvSpPr>
              <p:spPr>
                <a:xfrm>
                  <a:off x="573632" y="4461223"/>
                  <a:ext cx="8547901" cy="1675652"/>
                </a:xfrm>
                <a:prstGeom prst="rect">
                  <a:avLst/>
                </a:prstGeom>
                <a:noFill/>
              </p:spPr>
              <p:txBody>
                <a:bodyPr wrap="square">
                  <a:spAutoFit/>
                </a:bodyPr>
                <a:lstStyle/>
                <a:p>
                  <a:pP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𝒔𝒊𝒏𝒙</m:t>
                        </m:r>
                        <m:r>
                          <a:rPr lang="en-US" sz="4800" b="1" i="1" smtClean="0">
                            <a:solidFill>
                              <a:schemeClr val="bg1"/>
                            </a:solidFill>
                            <a:latin typeface="Cambria Math"/>
                          </a:rPr>
                          <m:t>=</m:t>
                        </m:r>
                        <m:f>
                          <m:fPr>
                            <m:ctrlPr>
                              <a:rPr lang="el-GR" sz="4800" b="1" i="1">
                                <a:solidFill>
                                  <a:schemeClr val="bg1"/>
                                </a:solidFill>
                                <a:latin typeface="Cambria Math" panose="02040503050406030204" pitchFamily="18" charset="0"/>
                              </a:rPr>
                            </m:ctrlPr>
                          </m:fPr>
                          <m:num>
                            <m:rad>
                              <m:radPr>
                                <m:degHide m:val="on"/>
                                <m:ctrlPr>
                                  <a:rPr lang="el-GR" sz="4800" b="1" i="1" smtClean="0">
                                    <a:solidFill>
                                      <a:schemeClr val="bg1"/>
                                    </a:solidFill>
                                    <a:latin typeface="Cambria Math" panose="02040503050406030204" pitchFamily="18" charset="0"/>
                                  </a:rPr>
                                </m:ctrlPr>
                              </m:radPr>
                              <m:deg/>
                              <m:e>
                                <m:r>
                                  <a:rPr lang="en-US" sz="4800" b="1" i="1" smtClean="0">
                                    <a:solidFill>
                                      <a:schemeClr val="bg1"/>
                                    </a:solidFill>
                                    <a:latin typeface="Cambria Math"/>
                                  </a:rPr>
                                  <m:t>𝟑</m:t>
                                </m:r>
                              </m:e>
                            </m:rad>
                          </m:num>
                          <m:den>
                            <m:r>
                              <a:rPr lang="el-GR" sz="4800" b="1" i="1">
                                <a:solidFill>
                                  <a:schemeClr val="bg1"/>
                                </a:solidFill>
                                <a:latin typeface="Cambria Math"/>
                              </a:rPr>
                              <m:t>𝟐</m:t>
                            </m:r>
                          </m:den>
                        </m:f>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 xmlns:a16="http://schemas.microsoft.com/office/drawing/2014/main" xmlns:a14="http://schemas.microsoft.com/office/drawing/2010/main" id="{E394C6D3-FF37-C5E7-C606-CF2640B619CC}"/>
                    </a:ext>
                  </a:extLst>
                </p:cNvPr>
                <p:cNvSpPr>
                  <a:spLocks noRot="1" noChangeAspect="1" noMove="1" noResize="1" noEditPoints="1" noAdjustHandles="1" noChangeArrowheads="1" noChangeShapeType="1" noTextEdit="1"/>
                </p:cNvSpPr>
                <p:nvPr/>
              </p:nvSpPr>
              <p:spPr>
                <a:xfrm>
                  <a:off x="573632" y="4461223"/>
                  <a:ext cx="8547901" cy="167565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64AC40-9B4C-9EC2-5C70-524A8E691D9F}"/>
                    </a:ext>
                  </a:extLst>
                </p:cNvPr>
                <p:cNvSpPr/>
                <p:nvPr/>
              </p:nvSpPr>
              <p:spPr>
                <a:xfrm>
                  <a:off x="10528538" y="4533141"/>
                  <a:ext cx="7615075" cy="1641347"/>
                </a:xfrm>
                <a:prstGeom prst="rect">
                  <a:avLst/>
                </a:prstGeom>
                <a:noFill/>
              </p:spPr>
              <p:txBody>
                <a:bodyPr wrap="square">
                  <a:spAutoFit/>
                </a:bodyPr>
                <a:lstStyle/>
                <a:p>
                  <a:pP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𝒔𝒊𝒏𝒙</m:t>
                        </m:r>
                        <m:r>
                          <a:rPr lang="en-US" sz="4800" b="1" i="1" smtClean="0">
                            <a:solidFill>
                              <a:schemeClr val="bg1"/>
                            </a:solidFill>
                            <a:latin typeface="Cambria Math"/>
                          </a:rPr>
                          <m:t>=−</m:t>
                        </m:r>
                        <m:f>
                          <m:fPr>
                            <m:ctrlPr>
                              <a:rPr lang="el-GR" sz="4800" b="1" i="1">
                                <a:solidFill>
                                  <a:schemeClr val="bg1"/>
                                </a:solidFill>
                                <a:latin typeface="Cambria Math" panose="02040503050406030204" pitchFamily="18" charset="0"/>
                              </a:rPr>
                            </m:ctrlPr>
                          </m:fPr>
                          <m:num>
                            <m:rad>
                              <m:radPr>
                                <m:degHide m:val="on"/>
                                <m:ctrlPr>
                                  <a:rPr lang="el-GR" sz="4800" b="1" i="1">
                                    <a:solidFill>
                                      <a:schemeClr val="bg1"/>
                                    </a:solidFill>
                                    <a:latin typeface="Cambria Math" panose="02040503050406030204" pitchFamily="18" charset="0"/>
                                  </a:rPr>
                                </m:ctrlPr>
                              </m:radPr>
                              <m:deg/>
                              <m:e>
                                <m:r>
                                  <a:rPr lang="en-US" sz="4800" b="1" i="1">
                                    <a:solidFill>
                                      <a:schemeClr val="bg1"/>
                                    </a:solidFill>
                                    <a:latin typeface="Cambria Math"/>
                                  </a:rPr>
                                  <m:t>𝟑</m:t>
                                </m:r>
                              </m:e>
                            </m:rad>
                          </m:num>
                          <m:den>
                            <m:r>
                              <a:rPr lang="el-GR" sz="4800" b="1" i="1">
                                <a:solidFill>
                                  <a:schemeClr val="bg1"/>
                                </a:solidFill>
                                <a:latin typeface="Cambria Math"/>
                              </a:rPr>
                              <m:t>𝟐</m:t>
                            </m:r>
                          </m:den>
                        </m:f>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 xmlns:a16="http://schemas.microsoft.com/office/drawing/2014/main" xmlns:a14="http://schemas.microsoft.com/office/drawing/2010/main" id="{A064AC40-9B4C-9EC2-5C70-524A8E691D9F}"/>
                    </a:ext>
                  </a:extLst>
                </p:cNvPr>
                <p:cNvSpPr>
                  <a:spLocks noRot="1" noChangeAspect="1" noMove="1" noResize="1" noEditPoints="1" noAdjustHandles="1" noChangeArrowheads="1" noChangeShapeType="1" noTextEdit="1"/>
                </p:cNvSpPr>
                <p:nvPr/>
              </p:nvSpPr>
              <p:spPr>
                <a:xfrm>
                  <a:off x="10528538" y="4533141"/>
                  <a:ext cx="7615075" cy="164134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2024985-9FD3-0583-8207-6A9982DAF2BE}"/>
                    </a:ext>
                  </a:extLst>
                </p:cNvPr>
                <p:cNvSpPr/>
                <p:nvPr/>
              </p:nvSpPr>
              <p:spPr>
                <a:xfrm>
                  <a:off x="1129734" y="6313166"/>
                  <a:ext cx="7278391" cy="1641347"/>
                </a:xfrm>
                <a:prstGeom prst="rect">
                  <a:avLst/>
                </a:prstGeom>
                <a:noFill/>
              </p:spPr>
              <p:txBody>
                <a:bodyPr wrap="square">
                  <a:spAutoFit/>
                </a:bodyPr>
                <a:lstStyle/>
                <a:p>
                  <a:pP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𝒄𝒐𝒔</m:t>
                        </m:r>
                        <m:r>
                          <a:rPr lang="en-US" sz="4800" b="1" i="1">
                            <a:solidFill>
                              <a:schemeClr val="bg1"/>
                            </a:solidFill>
                            <a:latin typeface="Cambria Math"/>
                          </a:rPr>
                          <m:t>𝒙</m:t>
                        </m:r>
                        <m:r>
                          <a:rPr lang="en-US" sz="4800" b="1" i="1">
                            <a:solidFill>
                              <a:schemeClr val="bg1"/>
                            </a:solidFill>
                            <a:latin typeface="Cambria Math"/>
                          </a:rPr>
                          <m:t>=</m:t>
                        </m:r>
                        <m:f>
                          <m:fPr>
                            <m:ctrlPr>
                              <a:rPr lang="el-GR" sz="4800" b="1" i="1">
                                <a:solidFill>
                                  <a:schemeClr val="bg1"/>
                                </a:solidFill>
                                <a:latin typeface="Cambria Math" panose="02040503050406030204" pitchFamily="18" charset="0"/>
                              </a:rPr>
                            </m:ctrlPr>
                          </m:fPr>
                          <m:num>
                            <m:rad>
                              <m:radPr>
                                <m:degHide m:val="on"/>
                                <m:ctrlPr>
                                  <a:rPr lang="el-GR" sz="4800" b="1" i="1">
                                    <a:solidFill>
                                      <a:schemeClr val="bg1"/>
                                    </a:solidFill>
                                    <a:latin typeface="Cambria Math" panose="02040503050406030204" pitchFamily="18" charset="0"/>
                                  </a:rPr>
                                </m:ctrlPr>
                              </m:radPr>
                              <m:deg/>
                              <m:e>
                                <m:r>
                                  <a:rPr lang="en-US" sz="4800" b="1" i="1">
                                    <a:solidFill>
                                      <a:schemeClr val="bg1"/>
                                    </a:solidFill>
                                    <a:latin typeface="Cambria Math"/>
                                  </a:rPr>
                                  <m:t>𝟑</m:t>
                                </m:r>
                              </m:e>
                            </m:rad>
                          </m:num>
                          <m:den>
                            <m:r>
                              <a:rPr lang="el-GR" sz="4800" b="1" i="1">
                                <a:solidFill>
                                  <a:schemeClr val="bg1"/>
                                </a:solidFill>
                                <a:latin typeface="Cambria Math"/>
                              </a:rPr>
                              <m:t>𝟐</m:t>
                            </m:r>
                          </m:den>
                        </m:f>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 xmlns:a16="http://schemas.microsoft.com/office/drawing/2014/main" xmlns:a14="http://schemas.microsoft.com/office/drawing/2010/main" id="{22024985-9FD3-0583-8207-6A9982DAF2BE}"/>
                    </a:ext>
                  </a:extLst>
                </p:cNvPr>
                <p:cNvSpPr>
                  <a:spLocks noRot="1" noChangeAspect="1" noMove="1" noResize="1" noEditPoints="1" noAdjustHandles="1" noChangeArrowheads="1" noChangeShapeType="1" noTextEdit="1"/>
                </p:cNvSpPr>
                <p:nvPr/>
              </p:nvSpPr>
              <p:spPr>
                <a:xfrm>
                  <a:off x="1129734" y="6313166"/>
                  <a:ext cx="7278391" cy="164134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0C14A7A-66A0-141F-A815-11C56EC691A9}"/>
                    </a:ext>
                  </a:extLst>
                </p:cNvPr>
                <p:cNvSpPr/>
                <p:nvPr/>
              </p:nvSpPr>
              <p:spPr>
                <a:xfrm>
                  <a:off x="9799729" y="6122105"/>
                  <a:ext cx="9150430" cy="1641347"/>
                </a:xfrm>
                <a:prstGeom prst="rect">
                  <a:avLst/>
                </a:prstGeom>
                <a:noFill/>
              </p:spPr>
              <p:txBody>
                <a:bodyPr wrap="square">
                  <a:spAutoFit/>
                </a:bodyPr>
                <a:lstStyle/>
                <a:p>
                  <a:pP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𝒄𝒐𝒔</m:t>
                        </m:r>
                        <m:r>
                          <a:rPr lang="en-US" sz="4800" b="1" i="1">
                            <a:solidFill>
                              <a:schemeClr val="bg1"/>
                            </a:solidFill>
                            <a:latin typeface="Cambria Math"/>
                          </a:rPr>
                          <m:t>𝒙</m:t>
                        </m:r>
                        <m:r>
                          <a:rPr lang="en-US" sz="4800" b="1" i="1">
                            <a:solidFill>
                              <a:schemeClr val="bg1"/>
                            </a:solidFill>
                            <a:latin typeface="Cambria Math"/>
                          </a:rPr>
                          <m:t>=</m:t>
                        </m:r>
                        <m:f>
                          <m:fPr>
                            <m:ctrlPr>
                              <a:rPr lang="el-GR" sz="4800" b="1" i="1">
                                <a:solidFill>
                                  <a:schemeClr val="bg1"/>
                                </a:solidFill>
                                <a:latin typeface="Cambria Math" panose="02040503050406030204" pitchFamily="18" charset="0"/>
                              </a:rPr>
                            </m:ctrlPr>
                          </m:fPr>
                          <m:num>
                            <m:r>
                              <a:rPr lang="en-US" sz="4800" b="1" i="1" smtClean="0">
                                <a:solidFill>
                                  <a:schemeClr val="bg1"/>
                                </a:solidFill>
                                <a:latin typeface="Cambria Math"/>
                              </a:rPr>
                              <m:t>−</m:t>
                            </m:r>
                            <m:rad>
                              <m:radPr>
                                <m:degHide m:val="on"/>
                                <m:ctrlPr>
                                  <a:rPr lang="el-GR" sz="4800" b="1" i="1">
                                    <a:solidFill>
                                      <a:schemeClr val="bg1"/>
                                    </a:solidFill>
                                    <a:latin typeface="Cambria Math" panose="02040503050406030204" pitchFamily="18" charset="0"/>
                                  </a:rPr>
                                </m:ctrlPr>
                              </m:radPr>
                              <m:deg/>
                              <m:e>
                                <m:r>
                                  <a:rPr lang="en-US" sz="4800" b="1" i="1">
                                    <a:solidFill>
                                      <a:schemeClr val="bg1"/>
                                    </a:solidFill>
                                    <a:latin typeface="Cambria Math"/>
                                  </a:rPr>
                                  <m:t>𝟑</m:t>
                                </m:r>
                              </m:e>
                            </m:rad>
                          </m:num>
                          <m:den>
                            <m:r>
                              <a:rPr lang="el-GR" sz="4800" b="1" i="1">
                                <a:solidFill>
                                  <a:schemeClr val="bg1"/>
                                </a:solidFill>
                                <a:latin typeface="Cambria Math"/>
                              </a:rPr>
                              <m:t>𝟐</m:t>
                            </m:r>
                          </m:den>
                        </m:f>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a:extLst>
                    <a:ext uri="{FF2B5EF4-FFF2-40B4-BE49-F238E27FC236}">
                      <a16:creationId xmlns="" xmlns:a16="http://schemas.microsoft.com/office/drawing/2014/main" xmlns:a14="http://schemas.microsoft.com/office/drawing/2010/main" id="{70C14A7A-66A0-141F-A815-11C56EC691A9}"/>
                    </a:ext>
                  </a:extLst>
                </p:cNvPr>
                <p:cNvSpPr>
                  <a:spLocks noRot="1" noChangeAspect="1" noMove="1" noResize="1" noEditPoints="1" noAdjustHandles="1" noChangeArrowheads="1" noChangeShapeType="1" noTextEdit="1"/>
                </p:cNvSpPr>
                <p:nvPr/>
              </p:nvSpPr>
              <p:spPr>
                <a:xfrm>
                  <a:off x="9799729" y="6122105"/>
                  <a:ext cx="9150430" cy="1641347"/>
                </a:xfrm>
                <a:prstGeom prst="rect">
                  <a:avLst/>
                </a:prstGeom>
                <a:blipFill rotWithShape="1">
                  <a:blip r:embed="rId6"/>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3549762" y="6031869"/>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0FB2F11-95C4-2F14-8423-2E196BEFECB0}"/>
                  </a:ext>
                </a:extLst>
              </p:cNvPr>
              <p:cNvSpPr txBox="1"/>
              <p:nvPr/>
            </p:nvSpPr>
            <p:spPr>
              <a:xfrm>
                <a:off x="3953740" y="2320934"/>
                <a:ext cx="19343581" cy="1070421"/>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l-GR" sz="4800" b="1" i="1" smtClean="0">
                            <a:latin typeface="Cambria Math"/>
                            <a:ea typeface="Tahoma" panose="020B0604030504040204" pitchFamily="34" charset="0"/>
                            <a:cs typeface="Tahoma" panose="020B0604030504040204" pitchFamily="34" charset="0"/>
                          </a:rPr>
                          <m:t>𝝅</m:t>
                        </m:r>
                      </m:num>
                      <m:den>
                        <m:r>
                          <a:rPr lang="en-US" sz="4800" b="1" i="1" smtClean="0">
                            <a:latin typeface="Cambria Math"/>
                            <a:ea typeface="Tahoma" panose="020B0604030504040204" pitchFamily="34" charset="0"/>
                            <a:cs typeface="Tahoma" panose="020B0604030504040204" pitchFamily="34" charset="0"/>
                          </a:rPr>
                          <m:t>𝟔</m:t>
                        </m:r>
                      </m:den>
                    </m:f>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𝒌</m:t>
                    </m:r>
                    <m:r>
                      <a:rPr lang="en-US" sz="4800" b="1" i="1" smtClean="0">
                        <a:latin typeface="Cambria Math"/>
                        <a:ea typeface="Tahoma" panose="020B0604030504040204" pitchFamily="34" charset="0"/>
                        <a:cs typeface="Tahoma" panose="020B0604030504040204" pitchFamily="34" charset="0"/>
                      </a:rPr>
                      <m:t>𝟐</m:t>
                    </m:r>
                    <m:r>
                      <a:rPr lang="en-US" sz="4800" b="1" i="1" smtClean="0">
                        <a:latin typeface="Cambria Math"/>
                        <a:ea typeface="Cambria Math"/>
                        <a:cs typeface="Tahoma" panose="020B0604030504040204" pitchFamily="34" charset="0"/>
                      </a:rPr>
                      <m:t>𝝅</m:t>
                    </m:r>
                    <m:r>
                      <a:rPr lang="en-US" sz="4800" b="1" i="1" smtClean="0">
                        <a:latin typeface="Cambria Math"/>
                        <a:ea typeface="Cambria Math"/>
                        <a:cs typeface="Tahoma" panose="020B0604030504040204" pitchFamily="34" charset="0"/>
                      </a:rPr>
                      <m:t>  </m:t>
                    </m:r>
                  </m:oMath>
                </a14:m>
                <a:r>
                  <a:rPr lang="vi-VN" sz="4800" b="1" dirty="0">
                    <a:latin typeface="Tahoma" panose="020B0604030504040204" pitchFamily="34" charset="0"/>
                    <a:ea typeface="Tahoma" panose="020B0604030504040204" pitchFamily="34" charset="0"/>
                    <a:cs typeface="Tahoma" panose="020B0604030504040204" pitchFamily="34" charset="0"/>
                  </a:rPr>
                  <a:t>là họ nghiệm của phương trình nào sau đây?</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 xmlns:a16="http://schemas.microsoft.com/office/drawing/2014/main" xmlns:a14="http://schemas.microsoft.com/office/drawing/2010/main" id="{80FB2F11-95C4-2F14-8423-2E196BEFECB0}"/>
                  </a:ext>
                </a:extLst>
              </p:cNvPr>
              <p:cNvSpPr txBox="1">
                <a:spLocks noRot="1" noChangeAspect="1" noMove="1" noResize="1" noEditPoints="1" noAdjustHandles="1" noChangeArrowheads="1" noChangeShapeType="1" noTextEdit="1"/>
              </p:cNvSpPr>
              <p:nvPr/>
            </p:nvSpPr>
            <p:spPr>
              <a:xfrm>
                <a:off x="3953740" y="2320934"/>
                <a:ext cx="19343581" cy="1070421"/>
              </a:xfrm>
              <a:prstGeom prst="rect">
                <a:avLst/>
              </a:prstGeom>
              <a:blipFill rotWithShape="1">
                <a:blip r:embed="rId7"/>
                <a:stretch>
                  <a:fillRect t="-7429" b="-13143"/>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7</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62" name="Group 61">
            <a:extLst>
              <a:ext uri="{FF2B5EF4-FFF2-40B4-BE49-F238E27FC236}">
                <a16:creationId xmlns:a16="http://schemas.microsoft.com/office/drawing/2014/main" id="{CE2B0210-A332-C599-79A2-936FB3928C7F}"/>
              </a:ext>
            </a:extLst>
          </p:cNvPr>
          <p:cNvGrpSpPr/>
          <p:nvPr/>
        </p:nvGrpSpPr>
        <p:grpSpPr>
          <a:xfrm>
            <a:off x="260813" y="7541262"/>
            <a:ext cx="23862374" cy="5519710"/>
            <a:chOff x="48567" y="4381499"/>
            <a:chExt cx="23018772" cy="5519709"/>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6"/>
              <a:ext cx="22682027" cy="4959652"/>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p:sp>
        <p:nvSpPr>
          <p:cNvPr id="68" name="TextBox 67">
            <a:extLst>
              <a:ext uri="{FF2B5EF4-FFF2-40B4-BE49-F238E27FC236}">
                <a16:creationId xmlns:a16="http://schemas.microsoft.com/office/drawing/2014/main" id="{5E7E3880-2153-65E7-152D-F4A417449147}"/>
              </a:ext>
            </a:extLst>
          </p:cNvPr>
          <p:cNvSpPr txBox="1"/>
          <p:nvPr/>
        </p:nvSpPr>
        <p:spPr>
          <a:xfrm>
            <a:off x="1782248" y="9290573"/>
            <a:ext cx="4818577" cy="830997"/>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C.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Vì</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11" name="Rectangle 10"/>
              <p:cNvSpPr/>
              <p:nvPr/>
            </p:nvSpPr>
            <p:spPr>
              <a:xfrm>
                <a:off x="5335243" y="8425344"/>
                <a:ext cx="10254127" cy="2813591"/>
              </a:xfrm>
              <a:prstGeom prst="rect">
                <a:avLst/>
              </a:prstGeom>
            </p:spPr>
            <p:txBody>
              <a:bodyPr wrap="square">
                <a:spAutoFit/>
              </a:bodyPr>
              <a:lstStyle/>
              <a:p>
                <a:pP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tx1"/>
                          </a:solidFill>
                          <a:latin typeface="Cambria Math"/>
                        </a:rPr>
                        <m:t>𝒄𝒐𝒔</m:t>
                      </m:r>
                      <m:r>
                        <a:rPr lang="en-US" sz="4800" b="1" i="1">
                          <a:solidFill>
                            <a:schemeClr val="tx1"/>
                          </a:solidFill>
                          <a:latin typeface="Cambria Math"/>
                        </a:rPr>
                        <m:t>𝒙</m:t>
                      </m:r>
                      <m:r>
                        <a:rPr lang="en-US" sz="4800" b="1" i="1">
                          <a:solidFill>
                            <a:schemeClr val="tx1"/>
                          </a:solidFill>
                          <a:latin typeface="Cambria Math"/>
                        </a:rPr>
                        <m:t>=</m:t>
                      </m:r>
                      <m:f>
                        <m:fPr>
                          <m:ctrlPr>
                            <a:rPr lang="el-GR" sz="4800" b="1" i="1">
                              <a:solidFill>
                                <a:schemeClr val="tx1"/>
                              </a:solidFill>
                              <a:latin typeface="Cambria Math" panose="02040503050406030204" pitchFamily="18" charset="0"/>
                            </a:rPr>
                          </m:ctrlPr>
                        </m:fPr>
                        <m:num>
                          <m:rad>
                            <m:radPr>
                              <m:degHide m:val="on"/>
                              <m:ctrlPr>
                                <a:rPr lang="el-GR" sz="4800" b="1" i="1">
                                  <a:solidFill>
                                    <a:schemeClr val="tx1"/>
                                  </a:solidFill>
                                  <a:latin typeface="Cambria Math" panose="02040503050406030204" pitchFamily="18" charset="0"/>
                                </a:rPr>
                              </m:ctrlPr>
                            </m:radPr>
                            <m:deg/>
                            <m:e>
                              <m:r>
                                <a:rPr lang="en-US" sz="4800" b="1" i="1">
                                  <a:solidFill>
                                    <a:schemeClr val="tx1"/>
                                  </a:solidFill>
                                  <a:latin typeface="Cambria Math"/>
                                </a:rPr>
                                <m:t>𝟑</m:t>
                              </m:r>
                            </m:e>
                          </m:rad>
                        </m:num>
                        <m:den>
                          <m:r>
                            <a:rPr lang="el-GR" sz="4800" b="1" i="1">
                              <a:solidFill>
                                <a:schemeClr val="tx1"/>
                              </a:solidFill>
                              <a:latin typeface="Cambria Math"/>
                            </a:rPr>
                            <m:t>𝟐</m:t>
                          </m:r>
                        </m:den>
                      </m:f>
                      <m:groupChr>
                        <m:groupChrPr>
                          <m:chr m:val="⇔"/>
                          <m:pos m:val="top"/>
                          <m:ctrlPr>
                            <a:rPr lang="el-GR" sz="4800" b="1" i="1" smtClean="0">
                              <a:solidFill>
                                <a:schemeClr val="tx1"/>
                              </a:solidFill>
                              <a:latin typeface="Cambria Math" panose="02040503050406030204" pitchFamily="18" charset="0"/>
                            </a:rPr>
                          </m:ctrlPr>
                        </m:groupChrPr>
                        <m:e/>
                      </m:groupChr>
                      <m:d>
                        <m:dPr>
                          <m:begChr m:val="["/>
                          <m:endChr m:val=""/>
                          <m:ctrlPr>
                            <a:rPr lang="el-GR" sz="4800" b="1" i="1" smtClean="0">
                              <a:solidFill>
                                <a:schemeClr val="tx1"/>
                              </a:solidFill>
                              <a:latin typeface="Cambria Math" panose="02040503050406030204" pitchFamily="18" charset="0"/>
                            </a:rPr>
                          </m:ctrlPr>
                        </m:dPr>
                        <m:e>
                          <m:eqArr>
                            <m:eqArrPr>
                              <m:ctrlPr>
                                <a:rPr lang="en-US" sz="4800" b="1" i="1">
                                  <a:latin typeface="Cambria Math" panose="02040503050406030204" pitchFamily="18" charset="0"/>
                                  <a:ea typeface="Tahoma" panose="020B0604030504040204" pitchFamily="34" charset="0"/>
                                  <a:cs typeface="Tahoma" panose="020B0604030504040204" pitchFamily="34" charset="0"/>
                                </a:rPr>
                              </m:ctrlPr>
                            </m:eqArrPr>
                            <m:e>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𝟔</m:t>
                                  </m:r>
                                </m:den>
                              </m:f>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𝒌</m:t>
                              </m:r>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Cambria Math"/>
                                  <a:cs typeface="Tahoma" panose="020B0604030504040204" pitchFamily="34" charset="0"/>
                                </a:rPr>
                                <m:t>𝝅</m:t>
                              </m:r>
                            </m:e>
                            <m:e>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𝟔</m:t>
                                  </m:r>
                                </m:den>
                              </m:f>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𝒌</m:t>
                              </m:r>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Cambria Math"/>
                                  <a:cs typeface="Tahoma" panose="020B0604030504040204" pitchFamily="34" charset="0"/>
                                </a:rPr>
                                <m:t>𝝅</m:t>
                              </m:r>
                            </m:e>
                          </m:eqArr>
                        </m:e>
                      </m:d>
                    </m:oMath>
                  </m:oMathPara>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335243" y="8425344"/>
                <a:ext cx="10254127" cy="2813591"/>
              </a:xfrm>
              <a:prstGeom prst="rect">
                <a:avLst/>
              </a:prstGeom>
              <a:blipFill rotWithShape="1">
                <a:blip r:embed="rId10"/>
                <a:stretch>
                  <a:fillRect/>
                </a:stretch>
              </a:blipFill>
            </p:spPr>
            <p:txBody>
              <a:bodyPr/>
              <a:lstStyle/>
              <a:p>
                <a:r>
                  <a:rPr lang="en-US">
                    <a:noFill/>
                  </a:rPr>
                  <a:t> </a:t>
                </a:r>
              </a:p>
            </p:txBody>
          </p:sp>
        </mc:Fallback>
      </mc:AlternateContent>
      <p:grpSp>
        <p:nvGrpSpPr>
          <p:cNvPr id="69" name="Group 47">
            <a:extLst>
              <a:ext uri="{FF2B5EF4-FFF2-40B4-BE49-F238E27FC236}">
                <a16:creationId xmlns:a16="http://schemas.microsoft.com/office/drawing/2014/main" id="{B6C56E29-C6BF-7AA5-603C-7441AC93E516}"/>
              </a:ext>
            </a:extLst>
          </p:cNvPr>
          <p:cNvGrpSpPr/>
          <p:nvPr/>
        </p:nvGrpSpPr>
        <p:grpSpPr>
          <a:xfrm>
            <a:off x="7946319" y="770148"/>
            <a:ext cx="12457216" cy="968318"/>
            <a:chOff x="739068" y="1515168"/>
            <a:chExt cx="11347136" cy="968444"/>
          </a:xfrm>
          <a:solidFill>
            <a:srgbClr val="00B050"/>
          </a:solidFill>
        </p:grpSpPr>
        <p:sp>
          <p:nvSpPr>
            <p:cNvPr id="70" name="Freeform 71">
              <a:extLst>
                <a:ext uri="{FF2B5EF4-FFF2-40B4-BE49-F238E27FC236}">
                  <a16:creationId xmlns:a16="http://schemas.microsoft.com/office/drawing/2014/main" id="{45FE6FBD-BDD4-8607-D10F-0E8ADDB5A6E9}"/>
                </a:ext>
              </a:extLst>
            </p:cNvPr>
            <p:cNvSpPr>
              <a:spLocks/>
            </p:cNvSpPr>
            <p:nvPr/>
          </p:nvSpPr>
          <p:spPr bwMode="auto">
            <a:xfrm flipH="1">
              <a:off x="3250418"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72"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4"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6"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7"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9"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0"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2"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3"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TRẮC</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NGHIỆM</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Tree>
    <p:extLst>
      <p:ext uri="{BB962C8B-B14F-4D97-AF65-F5344CB8AC3E}">
        <p14:creationId xmlns:p14="http://schemas.microsoft.com/office/powerpoint/2010/main" val="4294128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wipe(left)">
                                      <p:cBhvr>
                                        <p:cTn id="28" dur="500"/>
                                        <p:tgtEl>
                                          <p:spTgt spid="6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506687"/>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3516828" y="3885658"/>
            <a:ext cx="19520154" cy="3704818"/>
            <a:chOff x="55473" y="4533141"/>
            <a:chExt cx="19520154" cy="3704818"/>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55473" y="4539337"/>
              <a:ext cx="19520154" cy="3698622"/>
              <a:chOff x="56142" y="2201212"/>
              <a:chExt cx="9760077" cy="1849311"/>
            </a:xfrm>
            <a:grp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4736723"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65572" y="2243981"/>
                <a:ext cx="411542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4136258" cy="897723"/>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079496" y="3153016"/>
                <a:ext cx="4680499" cy="8729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94C6D3-FF37-C5E7-C606-CF2640B619CC}"/>
                    </a:ext>
                  </a:extLst>
                </p:cNvPr>
                <p:cNvSpPr/>
                <p:nvPr/>
              </p:nvSpPr>
              <p:spPr>
                <a:xfrm>
                  <a:off x="721595" y="4674668"/>
                  <a:ext cx="8547901" cy="1363130"/>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f>
                          <m:fPr>
                            <m:ctrlPr>
                              <a:rPr lang="el-GR" sz="4800" b="1" i="1">
                                <a:solidFill>
                                  <a:schemeClr val="bg1"/>
                                </a:solidFill>
                                <a:latin typeface="Cambria Math" panose="02040503050406030204" pitchFamily="18" charset="0"/>
                              </a:rPr>
                            </m:ctrlPr>
                          </m:fPr>
                          <m:num>
                            <m:r>
                              <a:rPr lang="en-US" sz="4800" b="1" i="1" smtClean="0">
                                <a:solidFill>
                                  <a:schemeClr val="bg1"/>
                                </a:solidFill>
                                <a:latin typeface="Cambria Math"/>
                              </a:rPr>
                              <m:t>−</m:t>
                            </m:r>
                            <m:r>
                              <a:rPr lang="el-GR" sz="4800" b="1" i="1">
                                <a:solidFill>
                                  <a:schemeClr val="bg1"/>
                                </a:solidFill>
                                <a:latin typeface="Cambria Math"/>
                              </a:rPr>
                              <m:t>𝝅</m:t>
                            </m:r>
                          </m:num>
                          <m:den>
                            <m:r>
                              <a:rPr lang="en-US" sz="4800" b="1" i="1" smtClean="0">
                                <a:solidFill>
                                  <a:schemeClr val="bg1"/>
                                </a:solidFill>
                                <a:latin typeface="Cambria Math"/>
                              </a:rPr>
                              <m:t>𝟔</m:t>
                            </m:r>
                          </m:den>
                        </m:f>
                        <m:r>
                          <a:rPr lang="en-US" sz="4800" b="1" i="1">
                            <a:solidFill>
                              <a:schemeClr val="bg1"/>
                            </a:solidFill>
                            <a:latin typeface="Cambria Math"/>
                          </a:rPr>
                          <m:t>+</m:t>
                        </m:r>
                        <m:r>
                          <a:rPr lang="en-US" sz="4800" b="1" i="1">
                            <a:solidFill>
                              <a:schemeClr val="bg1"/>
                            </a:solidFill>
                            <a:latin typeface="Cambria Math"/>
                          </a:rPr>
                          <m:t>𝒌</m:t>
                        </m:r>
                        <m:f>
                          <m:fPr>
                            <m:ctrlPr>
                              <a:rPr lang="el-GR" sz="4800" b="1" i="1" smtClean="0">
                                <a:solidFill>
                                  <a:schemeClr val="bg1"/>
                                </a:solidFill>
                                <a:latin typeface="Cambria Math" panose="02040503050406030204" pitchFamily="18" charset="0"/>
                              </a:rPr>
                            </m:ctrlPr>
                          </m:fPr>
                          <m:num>
                            <m:r>
                              <a:rPr lang="el-GR" sz="4800" b="1" i="1" smtClean="0">
                                <a:solidFill>
                                  <a:schemeClr val="bg1"/>
                                </a:solidFill>
                                <a:latin typeface="Cambria Math"/>
                              </a:rPr>
                              <m:t>𝝅</m:t>
                            </m:r>
                          </m:num>
                          <m:den>
                            <m:r>
                              <a:rPr lang="el-GR" sz="4800" b="1" i="1" smtClean="0">
                                <a:solidFill>
                                  <a:schemeClr val="bg1"/>
                                </a:solidFill>
                                <a:latin typeface="Cambria Math"/>
                              </a:rPr>
                              <m:t>𝟐</m:t>
                            </m:r>
                          </m:den>
                        </m:f>
                        <m:r>
                          <a:rPr lang="en-US" sz="4800" b="1" i="1" smtClean="0">
                            <a:solidFill>
                              <a:schemeClr val="bg1"/>
                            </a:solidFill>
                            <a:latin typeface="Cambria Math"/>
                            <a:ea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oMath>
                    </m:oMathPara>
                  </a14:m>
                  <a:endParaRPr lang="en-US" sz="4800" b="1" dirty="0">
                    <a:solidFill>
                      <a:schemeClr val="bg1"/>
                    </a:solidFill>
                  </a:endParaRPr>
                </a:p>
              </p:txBody>
            </p:sp>
          </mc:Choice>
          <mc:Fallback xmlns="">
            <p:sp>
              <p:nvSpPr>
                <p:cNvPr id="5" name="Rectangle 4">
                  <a:extLst>
                    <a:ext uri="{FF2B5EF4-FFF2-40B4-BE49-F238E27FC236}">
                      <a16:creationId xmlns="" xmlns:a16="http://schemas.microsoft.com/office/drawing/2014/main" xmlns:a14="http://schemas.microsoft.com/office/drawing/2010/main" id="{E394C6D3-FF37-C5E7-C606-CF2640B619CC}"/>
                    </a:ext>
                  </a:extLst>
                </p:cNvPr>
                <p:cNvSpPr>
                  <a:spLocks noRot="1" noChangeAspect="1" noMove="1" noResize="1" noEditPoints="1" noAdjustHandles="1" noChangeArrowheads="1" noChangeShapeType="1" noTextEdit="1"/>
                </p:cNvSpPr>
                <p:nvPr/>
              </p:nvSpPr>
              <p:spPr>
                <a:xfrm>
                  <a:off x="721595" y="4674668"/>
                  <a:ext cx="8547901" cy="13631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64AC40-9B4C-9EC2-5C70-524A8E691D9F}"/>
                    </a:ext>
                  </a:extLst>
                </p:cNvPr>
                <p:cNvSpPr/>
                <p:nvPr/>
              </p:nvSpPr>
              <p:spPr>
                <a:xfrm>
                  <a:off x="10528538" y="4533141"/>
                  <a:ext cx="7615075" cy="1363130"/>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f>
                          <m:fPr>
                            <m:ctrlPr>
                              <a:rPr lang="el-GR" sz="4800" b="1" i="1">
                                <a:solidFill>
                                  <a:schemeClr val="bg1"/>
                                </a:solidFill>
                                <a:latin typeface="Cambria Math" panose="02040503050406030204" pitchFamily="18" charset="0"/>
                              </a:rPr>
                            </m:ctrlPr>
                          </m:fPr>
                          <m:num>
                            <m:r>
                              <a:rPr lang="en-US" sz="4800" b="1" i="1" smtClean="0">
                                <a:solidFill>
                                  <a:schemeClr val="bg1"/>
                                </a:solidFill>
                                <a:latin typeface="Cambria Math"/>
                                <a:ea typeface="Cambria Math"/>
                              </a:rPr>
                              <m:t>−</m:t>
                            </m:r>
                            <m:r>
                              <a:rPr lang="el-GR" sz="4800" b="1" i="1">
                                <a:solidFill>
                                  <a:schemeClr val="bg1"/>
                                </a:solidFill>
                                <a:latin typeface="Cambria Math"/>
                              </a:rPr>
                              <m:t>𝝅</m:t>
                            </m:r>
                          </m:num>
                          <m:den>
                            <m:r>
                              <a:rPr lang="en-US" sz="4800" b="1" i="1" smtClean="0">
                                <a:solidFill>
                                  <a:schemeClr val="bg1"/>
                                </a:solidFill>
                                <a:latin typeface="Cambria Math"/>
                              </a:rPr>
                              <m:t>𝟏𝟐</m:t>
                            </m:r>
                          </m:den>
                        </m:f>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𝝅</m:t>
                        </m:r>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oMath>
                    </m:oMathPara>
                  </a14:m>
                  <a:endParaRPr lang="en-US" sz="4800" b="1" dirty="0">
                    <a:solidFill>
                      <a:schemeClr val="bg1"/>
                    </a:solidFill>
                  </a:endParaRPr>
                </a:p>
              </p:txBody>
            </p:sp>
          </mc:Choice>
          <mc:Fallback xmlns="">
            <p:sp>
              <p:nvSpPr>
                <p:cNvPr id="6" name="Rectangle 5">
                  <a:extLst>
                    <a:ext uri="{FF2B5EF4-FFF2-40B4-BE49-F238E27FC236}">
                      <a16:creationId xmlns="" xmlns:a16="http://schemas.microsoft.com/office/drawing/2014/main" xmlns:a14="http://schemas.microsoft.com/office/drawing/2010/main" id="{A064AC40-9B4C-9EC2-5C70-524A8E691D9F}"/>
                    </a:ext>
                  </a:extLst>
                </p:cNvPr>
                <p:cNvSpPr>
                  <a:spLocks noRot="1" noChangeAspect="1" noMove="1" noResize="1" noEditPoints="1" noAdjustHandles="1" noChangeArrowheads="1" noChangeShapeType="1" noTextEdit="1"/>
                </p:cNvSpPr>
                <p:nvPr/>
              </p:nvSpPr>
              <p:spPr>
                <a:xfrm>
                  <a:off x="10528538" y="4533141"/>
                  <a:ext cx="7615075" cy="136313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2024985-9FD3-0583-8207-6A9982DAF2BE}"/>
                    </a:ext>
                  </a:extLst>
                </p:cNvPr>
                <p:cNvSpPr/>
                <p:nvPr/>
              </p:nvSpPr>
              <p:spPr>
                <a:xfrm>
                  <a:off x="1176939" y="6634280"/>
                  <a:ext cx="7278391" cy="1363130"/>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f>
                          <m:fPr>
                            <m:ctrlPr>
                              <a:rPr lang="el-GR" sz="4800" b="1" i="1">
                                <a:solidFill>
                                  <a:schemeClr val="bg1"/>
                                </a:solidFill>
                                <a:latin typeface="Cambria Math" panose="02040503050406030204" pitchFamily="18" charset="0"/>
                              </a:rPr>
                            </m:ctrlPr>
                          </m:fPr>
                          <m:num>
                            <m:r>
                              <a:rPr lang="en-US" sz="4800" b="1" i="1" smtClean="0">
                                <a:solidFill>
                                  <a:schemeClr val="bg1"/>
                                </a:solidFill>
                                <a:latin typeface="Cambria Math"/>
                              </a:rPr>
                              <m:t>−</m:t>
                            </m:r>
                            <m:r>
                              <a:rPr lang="el-GR" sz="4800" b="1" i="1">
                                <a:solidFill>
                                  <a:schemeClr val="bg1"/>
                                </a:solidFill>
                                <a:latin typeface="Cambria Math"/>
                              </a:rPr>
                              <m:t>𝝅</m:t>
                            </m:r>
                          </m:num>
                          <m:den>
                            <m:r>
                              <a:rPr lang="en-US" sz="4800" b="1" i="1" smtClean="0">
                                <a:solidFill>
                                  <a:schemeClr val="bg1"/>
                                </a:solidFill>
                                <a:latin typeface="Cambria Math"/>
                              </a:rPr>
                              <m:t>𝟏𝟐</m:t>
                            </m:r>
                          </m:den>
                        </m:f>
                        <m:r>
                          <a:rPr lang="en-US" sz="4800" b="1" i="1">
                            <a:solidFill>
                              <a:schemeClr val="bg1"/>
                            </a:solidFill>
                            <a:latin typeface="Cambria Math"/>
                          </a:rPr>
                          <m:t>+</m:t>
                        </m:r>
                        <m:r>
                          <a:rPr lang="en-US" sz="4800" b="1" i="1">
                            <a:solidFill>
                              <a:schemeClr val="bg1"/>
                            </a:solidFill>
                            <a:latin typeface="Cambria Math"/>
                          </a:rPr>
                          <m:t>𝒌</m:t>
                        </m:r>
                        <m:f>
                          <m:fPr>
                            <m:ctrlPr>
                              <a:rPr lang="el-GR" sz="4800" b="1" i="1" smtClean="0">
                                <a:solidFill>
                                  <a:schemeClr val="bg1"/>
                                </a:solidFill>
                                <a:latin typeface="Cambria Math" panose="02040503050406030204" pitchFamily="18" charset="0"/>
                              </a:rPr>
                            </m:ctrlPr>
                          </m:fPr>
                          <m:num>
                            <m:r>
                              <a:rPr lang="el-GR" sz="4800" b="1" i="1" smtClean="0">
                                <a:solidFill>
                                  <a:schemeClr val="bg1"/>
                                </a:solidFill>
                                <a:latin typeface="Cambria Math"/>
                              </a:rPr>
                              <m:t>𝝅</m:t>
                            </m:r>
                          </m:num>
                          <m:den>
                            <m:r>
                              <a:rPr lang="el-GR" sz="4800" b="1" i="1" smtClean="0">
                                <a:solidFill>
                                  <a:schemeClr val="bg1"/>
                                </a:solidFill>
                                <a:latin typeface="Cambria Math"/>
                              </a:rPr>
                              <m:t>𝟐</m:t>
                            </m:r>
                          </m:den>
                        </m:f>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oMath>
                    </m:oMathPara>
                  </a14:m>
                  <a:endParaRPr lang="en-US" sz="4800" b="1" dirty="0">
                    <a:solidFill>
                      <a:schemeClr val="bg1"/>
                    </a:solidFill>
                  </a:endParaRPr>
                </a:p>
              </p:txBody>
            </p:sp>
          </mc:Choice>
          <mc:Fallback xmlns="">
            <p:sp>
              <p:nvSpPr>
                <p:cNvPr id="7" name="Rectangle 6">
                  <a:extLst>
                    <a:ext uri="{FF2B5EF4-FFF2-40B4-BE49-F238E27FC236}">
                      <a16:creationId xmlns="" xmlns:a16="http://schemas.microsoft.com/office/drawing/2014/main" xmlns:a14="http://schemas.microsoft.com/office/drawing/2010/main" id="{22024985-9FD3-0583-8207-6A9982DAF2BE}"/>
                    </a:ext>
                  </a:extLst>
                </p:cNvPr>
                <p:cNvSpPr>
                  <a:spLocks noRot="1" noChangeAspect="1" noMove="1" noResize="1" noEditPoints="1" noAdjustHandles="1" noChangeArrowheads="1" noChangeShapeType="1" noTextEdit="1"/>
                </p:cNvSpPr>
                <p:nvPr/>
              </p:nvSpPr>
              <p:spPr>
                <a:xfrm>
                  <a:off x="1176939" y="6634280"/>
                  <a:ext cx="7278391" cy="13631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0C14A7A-66A0-141F-A815-11C56EC691A9}"/>
                    </a:ext>
                  </a:extLst>
                </p:cNvPr>
                <p:cNvSpPr/>
                <p:nvPr/>
              </p:nvSpPr>
              <p:spPr>
                <a:xfrm>
                  <a:off x="10009798" y="6544994"/>
                  <a:ext cx="9545764" cy="1692964"/>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a:rPr>
                          <m:t>𝒙</m:t>
                        </m:r>
                        <m:r>
                          <a:rPr lang="en-US" sz="4400" b="1" i="1" smtClean="0">
                            <a:solidFill>
                              <a:schemeClr val="bg1"/>
                            </a:solidFill>
                            <a:latin typeface="Cambria Math"/>
                          </a:rPr>
                          <m:t>=</m:t>
                        </m:r>
                        <m:r>
                          <a:rPr lang="en-US" sz="4400" b="1" i="1" smtClean="0">
                            <a:solidFill>
                              <a:schemeClr val="bg1"/>
                            </a:solidFill>
                            <a:latin typeface="Cambria Math"/>
                          </a:rPr>
                          <m:t>𝒂𝒓𝒄𝒄𝒐𝒕</m:t>
                        </m:r>
                        <m:d>
                          <m:dPr>
                            <m:ctrlPr>
                              <a:rPr lang="en-US" sz="4400" b="1" i="1" smtClean="0">
                                <a:solidFill>
                                  <a:schemeClr val="bg1"/>
                                </a:solidFill>
                                <a:latin typeface="Cambria Math" panose="02040503050406030204" pitchFamily="18" charset="0"/>
                              </a:rPr>
                            </m:ctrlPr>
                          </m:dPr>
                          <m:e>
                            <m:f>
                              <m:fPr>
                                <m:ctrlPr>
                                  <a:rPr lang="en-US" sz="4400" b="1" i="1" smtClean="0">
                                    <a:solidFill>
                                      <a:schemeClr val="bg1"/>
                                    </a:solidFill>
                                    <a:latin typeface="Cambria Math" panose="02040503050406030204" pitchFamily="18" charset="0"/>
                                  </a:rPr>
                                </m:ctrlPr>
                              </m:fPr>
                              <m:num>
                                <m:r>
                                  <a:rPr lang="en-US" sz="4400" b="1" i="1" smtClean="0">
                                    <a:solidFill>
                                      <a:schemeClr val="bg1"/>
                                    </a:solidFill>
                                    <a:latin typeface="Cambria Math"/>
                                  </a:rPr>
                                  <m:t>−</m:t>
                                </m:r>
                                <m:rad>
                                  <m:radPr>
                                    <m:degHide m:val="on"/>
                                    <m:ctrlPr>
                                      <a:rPr lang="en-US" sz="4400" b="1" i="1" smtClean="0">
                                        <a:solidFill>
                                          <a:schemeClr val="bg1"/>
                                        </a:solidFill>
                                        <a:latin typeface="Cambria Math" panose="02040503050406030204" pitchFamily="18" charset="0"/>
                                      </a:rPr>
                                    </m:ctrlPr>
                                  </m:radPr>
                                  <m:deg/>
                                  <m:e>
                                    <m:r>
                                      <a:rPr lang="en-US" sz="4400" b="1" i="1" smtClean="0">
                                        <a:solidFill>
                                          <a:schemeClr val="bg1"/>
                                        </a:solidFill>
                                        <a:latin typeface="Cambria Math"/>
                                      </a:rPr>
                                      <m:t>𝟑</m:t>
                                    </m:r>
                                  </m:e>
                                </m:rad>
                              </m:num>
                              <m:den>
                                <m:r>
                                  <a:rPr lang="en-US" sz="4400" b="1" i="1" smtClean="0">
                                    <a:solidFill>
                                      <a:schemeClr val="bg1"/>
                                    </a:solidFill>
                                    <a:latin typeface="Cambria Math"/>
                                  </a:rPr>
                                  <m:t>𝟐</m:t>
                                </m:r>
                              </m:den>
                            </m:f>
                          </m:e>
                        </m:d>
                        <m:r>
                          <a:rPr lang="en-US" sz="4400" b="1" i="1">
                            <a:solidFill>
                              <a:schemeClr val="bg1"/>
                            </a:solidFill>
                            <a:latin typeface="Cambria Math"/>
                          </a:rPr>
                          <m:t>+</m:t>
                        </m:r>
                        <m:r>
                          <a:rPr lang="en-US" sz="4400" b="1" i="1">
                            <a:solidFill>
                              <a:schemeClr val="bg1"/>
                            </a:solidFill>
                            <a:latin typeface="Cambria Math"/>
                          </a:rPr>
                          <m:t>𝒌</m:t>
                        </m:r>
                        <m:f>
                          <m:fPr>
                            <m:ctrlPr>
                              <a:rPr lang="el-GR" sz="4400" b="1" i="1" smtClean="0">
                                <a:solidFill>
                                  <a:schemeClr val="bg1"/>
                                </a:solidFill>
                                <a:latin typeface="Cambria Math" panose="02040503050406030204" pitchFamily="18" charset="0"/>
                              </a:rPr>
                            </m:ctrlPr>
                          </m:fPr>
                          <m:num>
                            <m:r>
                              <a:rPr lang="el-GR" sz="4400" b="1" i="1" smtClean="0">
                                <a:solidFill>
                                  <a:schemeClr val="bg1"/>
                                </a:solidFill>
                                <a:latin typeface="Cambria Math"/>
                              </a:rPr>
                              <m:t>𝝅</m:t>
                            </m:r>
                          </m:num>
                          <m:den>
                            <m:r>
                              <a:rPr lang="el-GR" sz="4400" b="1" i="1" smtClean="0">
                                <a:solidFill>
                                  <a:schemeClr val="bg1"/>
                                </a:solidFill>
                                <a:latin typeface="Cambria Math"/>
                              </a:rPr>
                              <m:t>𝟐</m:t>
                            </m:r>
                          </m:den>
                        </m:f>
                        <m:r>
                          <a:rPr lang="en-US" sz="4400" b="1" i="1">
                            <a:solidFill>
                              <a:schemeClr val="bg1"/>
                            </a:solidFill>
                            <a:latin typeface="Cambria Math"/>
                          </a:rPr>
                          <m:t>,</m:t>
                        </m:r>
                        <m:r>
                          <a:rPr lang="en-US" sz="4400" b="1" i="1">
                            <a:solidFill>
                              <a:schemeClr val="bg1"/>
                            </a:solidFill>
                            <a:latin typeface="Cambria Math"/>
                          </a:rPr>
                          <m:t>𝒌</m:t>
                        </m:r>
                        <m:r>
                          <a:rPr lang="en-US" sz="4400" b="1" i="1">
                            <a:solidFill>
                              <a:schemeClr val="bg1"/>
                            </a:solidFill>
                            <a:latin typeface="Cambria Math"/>
                            <a:ea typeface="Cambria Math"/>
                          </a:rPr>
                          <m:t>∈</m:t>
                        </m:r>
                        <m:r>
                          <a:rPr lang="en-US" sz="4400" b="1" i="1">
                            <a:solidFill>
                              <a:schemeClr val="bg1"/>
                            </a:solidFill>
                            <a:latin typeface="Cambria Math"/>
                            <a:ea typeface="Cambria Math"/>
                          </a:rPr>
                          <m:t>𝒁</m:t>
                        </m:r>
                      </m:oMath>
                    </m:oMathPara>
                  </a14:m>
                  <a:endParaRPr lang="en-US" sz="4400" b="1" dirty="0">
                    <a:solidFill>
                      <a:schemeClr val="bg1"/>
                    </a:solidFill>
                  </a:endParaRPr>
                </a:p>
              </p:txBody>
            </p:sp>
          </mc:Choice>
          <mc:Fallback xmlns="">
            <p:sp>
              <p:nvSpPr>
                <p:cNvPr id="8" name="Rectangle 7">
                  <a:extLst>
                    <a:ext uri="{FF2B5EF4-FFF2-40B4-BE49-F238E27FC236}">
                      <a16:creationId xmlns="" xmlns:a16="http://schemas.microsoft.com/office/drawing/2014/main" xmlns:a14="http://schemas.microsoft.com/office/drawing/2010/main" id="{70C14A7A-66A0-141F-A815-11C56EC691A9}"/>
                    </a:ext>
                  </a:extLst>
                </p:cNvPr>
                <p:cNvSpPr>
                  <a:spLocks noRot="1" noChangeAspect="1" noMove="1" noResize="1" noEditPoints="1" noAdjustHandles="1" noChangeArrowheads="1" noChangeShapeType="1" noTextEdit="1"/>
                </p:cNvSpPr>
                <p:nvPr/>
              </p:nvSpPr>
              <p:spPr>
                <a:xfrm>
                  <a:off x="10009798" y="6544994"/>
                  <a:ext cx="9545764" cy="1692964"/>
                </a:xfrm>
                <a:prstGeom prst="rect">
                  <a:avLst/>
                </a:prstGeom>
                <a:blipFill rotWithShape="1">
                  <a:blip r:embed="rId6"/>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3591423" y="4248256"/>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0FB2F11-95C4-2F14-8423-2E196BEFECB0}"/>
                  </a:ext>
                </a:extLst>
              </p:cNvPr>
              <p:cNvSpPr txBox="1"/>
              <p:nvPr/>
            </p:nvSpPr>
            <p:spPr>
              <a:xfrm>
                <a:off x="3953740" y="2320934"/>
                <a:ext cx="19343581" cy="934743"/>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Nghiệm của phương trình </a:t>
                </a:r>
                <a14:m>
                  <m:oMath xmlns:m="http://schemas.openxmlformats.org/officeDocument/2006/math">
                    <m:r>
                      <a:rPr lang="en-US" sz="4800" b="1" i="1" smtClean="0">
                        <a:latin typeface="Cambria Math"/>
                        <a:ea typeface="Tahoma" panose="020B0604030504040204" pitchFamily="34" charset="0"/>
                        <a:cs typeface="Tahoma" panose="020B0604030504040204" pitchFamily="34" charset="0"/>
                      </a:rPr>
                      <m:t>𝒄𝒐𝒕</m:t>
                    </m:r>
                    <m:r>
                      <a:rPr lang="en-US" sz="4800" b="1" i="1" smtClean="0">
                        <a:latin typeface="Cambria Math"/>
                        <a:ea typeface="Tahoma" panose="020B0604030504040204" pitchFamily="34" charset="0"/>
                        <a:cs typeface="Tahoma" panose="020B0604030504040204" pitchFamily="34" charset="0"/>
                      </a:rPr>
                      <m:t>𝟐</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𝟑</m:t>
                        </m:r>
                      </m:e>
                    </m:rad>
                  </m:oMath>
                </a14:m>
                <a:r>
                  <a:rPr lang="vi-VN" sz="4800" b="1" dirty="0">
                    <a:latin typeface="Tahoma" panose="020B0604030504040204" pitchFamily="34" charset="0"/>
                    <a:ea typeface="Tahoma" panose="020B0604030504040204" pitchFamily="34" charset="0"/>
                    <a:cs typeface="Tahoma" panose="020B0604030504040204" pitchFamily="34" charset="0"/>
                  </a:rPr>
                  <a:t>  là</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 xmlns:a16="http://schemas.microsoft.com/office/drawing/2014/main" xmlns:a14="http://schemas.microsoft.com/office/drawing/2010/main" id="{80FB2F11-95C4-2F14-8423-2E196BEFECB0}"/>
                  </a:ext>
                </a:extLst>
              </p:cNvPr>
              <p:cNvSpPr txBox="1">
                <a:spLocks noRot="1" noChangeAspect="1" noMove="1" noResize="1" noEditPoints="1" noAdjustHandles="1" noChangeArrowheads="1" noChangeShapeType="1" noTextEdit="1"/>
              </p:cNvSpPr>
              <p:nvPr/>
            </p:nvSpPr>
            <p:spPr>
              <a:xfrm>
                <a:off x="3953740" y="2320934"/>
                <a:ext cx="19343581" cy="934743"/>
              </a:xfrm>
              <a:prstGeom prst="rect">
                <a:avLst/>
              </a:prstGeom>
              <a:blipFill rotWithShape="1">
                <a:blip r:embed="rId7"/>
                <a:stretch>
                  <a:fillRect l="-536" t="-8497" b="-29412"/>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8</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62" name="Group 61">
            <a:extLst>
              <a:ext uri="{FF2B5EF4-FFF2-40B4-BE49-F238E27FC236}">
                <a16:creationId xmlns:a16="http://schemas.microsoft.com/office/drawing/2014/main" id="{CE2B0210-A332-C599-79A2-936FB3928C7F}"/>
              </a:ext>
            </a:extLst>
          </p:cNvPr>
          <p:cNvGrpSpPr/>
          <p:nvPr/>
        </p:nvGrpSpPr>
        <p:grpSpPr>
          <a:xfrm>
            <a:off x="260813" y="7541262"/>
            <a:ext cx="23862374" cy="5519710"/>
            <a:chOff x="48567" y="4381499"/>
            <a:chExt cx="23018772" cy="5519709"/>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6"/>
              <a:ext cx="22682027" cy="4959652"/>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p:sp>
        <p:nvSpPr>
          <p:cNvPr id="68" name="TextBox 67">
            <a:extLst>
              <a:ext uri="{FF2B5EF4-FFF2-40B4-BE49-F238E27FC236}">
                <a16:creationId xmlns:a16="http://schemas.microsoft.com/office/drawing/2014/main" id="{5E7E3880-2153-65E7-152D-F4A417449147}"/>
              </a:ext>
            </a:extLst>
          </p:cNvPr>
          <p:cNvSpPr txBox="1"/>
          <p:nvPr/>
        </p:nvSpPr>
        <p:spPr>
          <a:xfrm>
            <a:off x="1782248" y="9290573"/>
            <a:ext cx="4818577" cy="830997"/>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 </a:t>
            </a:r>
          </a:p>
        </p:txBody>
      </p:sp>
      <p:grpSp>
        <p:nvGrpSpPr>
          <p:cNvPr id="69" name="Group 47">
            <a:extLst>
              <a:ext uri="{FF2B5EF4-FFF2-40B4-BE49-F238E27FC236}">
                <a16:creationId xmlns:a16="http://schemas.microsoft.com/office/drawing/2014/main" id="{B6C56E29-C6BF-7AA5-603C-7441AC93E516}"/>
              </a:ext>
            </a:extLst>
          </p:cNvPr>
          <p:cNvGrpSpPr/>
          <p:nvPr/>
        </p:nvGrpSpPr>
        <p:grpSpPr>
          <a:xfrm>
            <a:off x="7946319" y="770148"/>
            <a:ext cx="12457216" cy="968318"/>
            <a:chOff x="739068" y="1515168"/>
            <a:chExt cx="11347136" cy="968444"/>
          </a:xfrm>
          <a:solidFill>
            <a:srgbClr val="00B050"/>
          </a:solidFill>
        </p:grpSpPr>
        <p:sp>
          <p:nvSpPr>
            <p:cNvPr id="70" name="Freeform 71">
              <a:extLst>
                <a:ext uri="{FF2B5EF4-FFF2-40B4-BE49-F238E27FC236}">
                  <a16:creationId xmlns:a16="http://schemas.microsoft.com/office/drawing/2014/main" id="{45FE6FBD-BDD4-8607-D10F-0E8ADDB5A6E9}"/>
                </a:ext>
              </a:extLst>
            </p:cNvPr>
            <p:cNvSpPr>
              <a:spLocks/>
            </p:cNvSpPr>
            <p:nvPr/>
          </p:nvSpPr>
          <p:spPr bwMode="auto">
            <a:xfrm flipH="1">
              <a:off x="3250418"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72"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4"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6"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7"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9"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0"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2"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3"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TRẮC</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NGHIỆM</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Tree>
    <p:extLst>
      <p:ext uri="{BB962C8B-B14F-4D97-AF65-F5344CB8AC3E}">
        <p14:creationId xmlns:p14="http://schemas.microsoft.com/office/powerpoint/2010/main" val="1004527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wipe(left)">
                                      <p:cBhvr>
                                        <p:cTn id="28" dur="500"/>
                                        <p:tgtEl>
                                          <p:spTgt spid="6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985817"/>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3404380" y="4541086"/>
            <a:ext cx="19520154" cy="3247176"/>
            <a:chOff x="55473" y="4539337"/>
            <a:chExt cx="19520154" cy="3247176"/>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55473" y="4539337"/>
              <a:ext cx="19520154" cy="3247176"/>
              <a:chOff x="56142" y="2201212"/>
              <a:chExt cx="9760077" cy="1623588"/>
            </a:xfrm>
            <a:grp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4736723"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65572" y="2243981"/>
                <a:ext cx="411542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4136258" cy="672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079496" y="3153016"/>
                <a:ext cx="4680499" cy="671784"/>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94C6D3-FF37-C5E7-C606-CF2640B619CC}"/>
                    </a:ext>
                  </a:extLst>
                </p:cNvPr>
                <p:cNvSpPr/>
                <p:nvPr/>
              </p:nvSpPr>
              <p:spPr>
                <a:xfrm>
                  <a:off x="494980" y="4930851"/>
                  <a:ext cx="8547901" cy="830997"/>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𝟎</m:t>
                        </m:r>
                      </m:oMath>
                    </m:oMathPara>
                  </a14:m>
                  <a:endParaRPr lang="en-US" sz="4800" b="1" dirty="0">
                    <a:solidFill>
                      <a:schemeClr val="bg1"/>
                    </a:solidFill>
                  </a:endParaRPr>
                </a:p>
              </p:txBody>
            </p:sp>
          </mc:Choice>
          <mc:Fallback xmlns="">
            <p:sp>
              <p:nvSpPr>
                <p:cNvPr id="5" name="Rectangle 4">
                  <a:extLst>
                    <a:ext uri="{FF2B5EF4-FFF2-40B4-BE49-F238E27FC236}">
                      <a16:creationId xmlns:a16="http://schemas.microsoft.com/office/drawing/2014/main" xmlns="" xmlns:a14="http://schemas.microsoft.com/office/drawing/2010/main" id="{E394C6D3-FF37-C5E7-C606-CF2640B619CC}"/>
                    </a:ext>
                  </a:extLst>
                </p:cNvPr>
                <p:cNvSpPr>
                  <a:spLocks noRot="1" noChangeAspect="1" noMove="1" noResize="1" noEditPoints="1" noAdjustHandles="1" noChangeArrowheads="1" noChangeShapeType="1" noTextEdit="1"/>
                </p:cNvSpPr>
                <p:nvPr/>
              </p:nvSpPr>
              <p:spPr>
                <a:xfrm>
                  <a:off x="494980" y="4930851"/>
                  <a:ext cx="8547901" cy="83099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64AC40-9B4C-9EC2-5C70-524A8E691D9F}"/>
                    </a:ext>
                  </a:extLst>
                </p:cNvPr>
                <p:cNvSpPr/>
                <p:nvPr/>
              </p:nvSpPr>
              <p:spPr>
                <a:xfrm>
                  <a:off x="11031366" y="4879838"/>
                  <a:ext cx="7615075" cy="830997"/>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𝟏</m:t>
                        </m:r>
                      </m:oMath>
                    </m:oMathPara>
                  </a14:m>
                  <a:endParaRPr lang="en-US" sz="4800" b="1" dirty="0">
                    <a:solidFill>
                      <a:schemeClr val="bg1"/>
                    </a:solidFill>
                  </a:endParaRPr>
                </a:p>
              </p:txBody>
            </p:sp>
          </mc:Choice>
          <mc:Fallback xmlns="">
            <p:sp>
              <p:nvSpPr>
                <p:cNvPr id="6" name="Rectangle 5">
                  <a:extLst>
                    <a:ext uri="{FF2B5EF4-FFF2-40B4-BE49-F238E27FC236}">
                      <a16:creationId xmlns:a16="http://schemas.microsoft.com/office/drawing/2014/main" xmlns="" xmlns:a14="http://schemas.microsoft.com/office/drawing/2010/main" id="{A064AC40-9B4C-9EC2-5C70-524A8E691D9F}"/>
                    </a:ext>
                  </a:extLst>
                </p:cNvPr>
                <p:cNvSpPr>
                  <a:spLocks noRot="1" noChangeAspect="1" noMove="1" noResize="1" noEditPoints="1" noAdjustHandles="1" noChangeArrowheads="1" noChangeShapeType="1" noTextEdit="1"/>
                </p:cNvSpPr>
                <p:nvPr/>
              </p:nvSpPr>
              <p:spPr>
                <a:xfrm>
                  <a:off x="11031366" y="4879838"/>
                  <a:ext cx="7615075" cy="83099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2024985-9FD3-0583-8207-6A9982DAF2BE}"/>
                    </a:ext>
                  </a:extLst>
                </p:cNvPr>
                <p:cNvSpPr/>
                <p:nvPr/>
              </p:nvSpPr>
              <p:spPr>
                <a:xfrm>
                  <a:off x="1176939" y="6634280"/>
                  <a:ext cx="7278391" cy="830997"/>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𝟐</m:t>
                        </m:r>
                      </m:oMath>
                    </m:oMathPara>
                  </a14:m>
                  <a:endParaRPr lang="en-US" sz="4800" b="1" dirty="0">
                    <a:solidFill>
                      <a:schemeClr val="bg1"/>
                    </a:solidFill>
                  </a:endParaRPr>
                </a:p>
              </p:txBody>
            </p:sp>
          </mc:Choice>
          <mc:Fallback xmlns="">
            <p:sp>
              <p:nvSpPr>
                <p:cNvPr id="7" name="Rectangle 6">
                  <a:extLst>
                    <a:ext uri="{FF2B5EF4-FFF2-40B4-BE49-F238E27FC236}">
                      <a16:creationId xmlns="" xmlns:a16="http://schemas.microsoft.com/office/drawing/2014/main" xmlns:a14="http://schemas.microsoft.com/office/drawing/2010/main" id="{22024985-9FD3-0583-8207-6A9982DAF2BE}"/>
                    </a:ext>
                  </a:extLst>
                </p:cNvPr>
                <p:cNvSpPr>
                  <a:spLocks noRot="1" noChangeAspect="1" noMove="1" noResize="1" noEditPoints="1" noAdjustHandles="1" noChangeArrowheads="1" noChangeShapeType="1" noTextEdit="1"/>
                </p:cNvSpPr>
                <p:nvPr/>
              </p:nvSpPr>
              <p:spPr>
                <a:xfrm>
                  <a:off x="1176939" y="6634280"/>
                  <a:ext cx="7278391" cy="83099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0C14A7A-66A0-141F-A815-11C56EC691A9}"/>
                    </a:ext>
                  </a:extLst>
                </p:cNvPr>
                <p:cNvSpPr/>
                <p:nvPr/>
              </p:nvSpPr>
              <p:spPr>
                <a:xfrm>
                  <a:off x="10009798" y="6553555"/>
                  <a:ext cx="9545764" cy="830997"/>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𝟑</m:t>
                        </m:r>
                      </m:oMath>
                    </m:oMathPara>
                  </a14:m>
                  <a:endParaRPr lang="en-US" sz="4800" b="1" dirty="0">
                    <a:solidFill>
                      <a:schemeClr val="bg1"/>
                    </a:solidFill>
                  </a:endParaRPr>
                </a:p>
              </p:txBody>
            </p:sp>
          </mc:Choice>
          <mc:Fallback xmlns="">
            <p:sp>
              <p:nvSpPr>
                <p:cNvPr id="8" name="Rectangle 7">
                  <a:extLst>
                    <a:ext uri="{FF2B5EF4-FFF2-40B4-BE49-F238E27FC236}">
                      <a16:creationId xmlns:a16="http://schemas.microsoft.com/office/drawing/2014/main" xmlns="" xmlns:a14="http://schemas.microsoft.com/office/drawing/2010/main" id="{70C14A7A-66A0-141F-A815-11C56EC691A9}"/>
                    </a:ext>
                  </a:extLst>
                </p:cNvPr>
                <p:cNvSpPr>
                  <a:spLocks noRot="1" noChangeAspect="1" noMove="1" noResize="1" noEditPoints="1" noAdjustHandles="1" noChangeArrowheads="1" noChangeShapeType="1" noTextEdit="1"/>
                </p:cNvSpPr>
                <p:nvPr/>
              </p:nvSpPr>
              <p:spPr>
                <a:xfrm>
                  <a:off x="10009798" y="6553555"/>
                  <a:ext cx="9545764" cy="830997"/>
                </a:xfrm>
                <a:prstGeom prst="rect">
                  <a:avLst/>
                </a:prstGeom>
                <a:blipFill rotWithShape="1">
                  <a:blip r:embed="rId6"/>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3409475" y="6712185"/>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0FB2F11-95C4-2F14-8423-2E196BEFECB0}"/>
                  </a:ext>
                </a:extLst>
              </p:cNvPr>
              <p:cNvSpPr txBox="1"/>
              <p:nvPr/>
            </p:nvSpPr>
            <p:spPr>
              <a:xfrm>
                <a:off x="3953740" y="2320934"/>
                <a:ext cx="19343581" cy="1787221"/>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n</a:t>
                </a:r>
                <a:r>
                  <a:rPr lang="vi-VN" sz="4800" b="1" dirty="0">
                    <a:latin typeface="Tahoma" panose="020B0604030504040204" pitchFamily="34" charset="0"/>
                    <a:ea typeface="Tahoma" panose="020B0604030504040204" pitchFamily="34" charset="0"/>
                    <a:cs typeface="Tahoma" panose="020B0604030504040204" pitchFamily="34" charset="0"/>
                  </a:rPr>
                  <a:t>ghiệm của phương trình </a:t>
                </a:r>
                <a14:m>
                  <m:oMath xmlns:m="http://schemas.openxmlformats.org/officeDocument/2006/math">
                    <m:r>
                      <a:rPr lang="en-US" sz="4800" b="1" i="1" smtClean="0">
                        <a:latin typeface="Cambria Math"/>
                        <a:ea typeface="Tahoma" panose="020B0604030504040204" pitchFamily="34" charset="0"/>
                        <a:cs typeface="Tahoma" panose="020B0604030504040204" pitchFamily="34" charset="0"/>
                      </a:rPr>
                      <m:t>𝒔𝒊𝒏</m:t>
                    </m:r>
                    <m:d>
                      <m:dPr>
                        <m:ctrlPr>
                          <a:rPr lang="en-US" sz="4800" b="1" i="1" smtClean="0">
                            <a:latin typeface="Cambria Math" panose="02040503050406030204" pitchFamily="18" charset="0"/>
                            <a:ea typeface="Tahoma" panose="020B0604030504040204" pitchFamily="34" charset="0"/>
                            <a:cs typeface="Tahoma" panose="020B0604030504040204" pitchFamily="34" charset="0"/>
                          </a:rPr>
                        </m:ctrlPr>
                      </m:dPr>
                      <m:e>
                        <m:r>
                          <a:rPr lang="en-US" sz="4800" b="1" i="1" smtClean="0">
                            <a:latin typeface="Cambria Math"/>
                            <a:ea typeface="Tahoma" panose="020B0604030504040204" pitchFamily="34" charset="0"/>
                            <a:cs typeface="Tahoma" panose="020B0604030504040204" pitchFamily="34" charset="0"/>
                          </a:rPr>
                          <m:t>𝟐</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sSup>
                          <m:sSupPr>
                            <m:ctrlPr>
                              <a:rPr lang="en-US" sz="4800" b="1" i="1" smtClean="0">
                                <a:latin typeface="Cambria Math" panose="02040503050406030204" pitchFamily="18" charset="0"/>
                                <a:ea typeface="Tahoma" panose="020B0604030504040204" pitchFamily="34" charset="0"/>
                                <a:cs typeface="Tahoma" panose="020B0604030504040204" pitchFamily="34" charset="0"/>
                              </a:rPr>
                            </m:ctrlPr>
                          </m:sSupPr>
                          <m:e>
                            <m:r>
                              <a:rPr lang="en-US" sz="4800" b="1" i="1" smtClean="0">
                                <a:latin typeface="Cambria Math"/>
                                <a:ea typeface="Tahoma" panose="020B0604030504040204" pitchFamily="34" charset="0"/>
                                <a:cs typeface="Tahoma" panose="020B0604030504040204" pitchFamily="34" charset="0"/>
                              </a:rPr>
                              <m:t>𝟑𝟎</m:t>
                            </m:r>
                          </m:e>
                          <m:sup>
                            <m:r>
                              <a:rPr lang="en-US" sz="4800" b="1" i="1" smtClean="0">
                                <a:latin typeface="Cambria Math"/>
                                <a:ea typeface="Tahoma" panose="020B0604030504040204" pitchFamily="34" charset="0"/>
                                <a:cs typeface="Tahoma" panose="020B0604030504040204" pitchFamily="34" charset="0"/>
                              </a:rPr>
                              <m:t>𝟎</m:t>
                            </m:r>
                          </m:sup>
                        </m:sSup>
                      </m:e>
                    </m:d>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𝟏</m:t>
                    </m:r>
                    <m:r>
                      <a:rPr lang="en-US" sz="4800" b="1" i="1" smtClean="0">
                        <a:latin typeface="Cambria Math"/>
                        <a:ea typeface="Tahoma" panose="020B0604030504040204" pitchFamily="34" charset="0"/>
                        <a:cs typeface="Tahoma" panose="020B0604030504040204" pitchFamily="34" charset="0"/>
                      </a:rPr>
                      <m:t>   </m:t>
                    </m:r>
                  </m:oMath>
                </a14:m>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smtClean="0">
                            <a:latin typeface="Cambria Math" panose="02040503050406030204" pitchFamily="18" charset="0"/>
                            <a:ea typeface="Tahoma" panose="020B0604030504040204" pitchFamily="34" charset="0"/>
                            <a:cs typeface="Tahoma" panose="020B0604030504040204" pitchFamily="34" charset="0"/>
                          </a:rPr>
                        </m:ctrlPr>
                      </m:dPr>
                      <m:e>
                        <m:r>
                          <a:rPr lang="en-US" sz="4800" b="1" i="1" smtClean="0">
                            <a:latin typeface="Cambria Math"/>
                            <a:ea typeface="Tahoma" panose="020B0604030504040204" pitchFamily="34" charset="0"/>
                            <a:cs typeface="Tahoma" panose="020B0604030504040204" pitchFamily="34" charset="0"/>
                          </a:rPr>
                          <m:t>−</m:t>
                        </m:r>
                        <m:sSup>
                          <m:sSupPr>
                            <m:ctrlPr>
                              <a:rPr lang="en-US" sz="4800" b="1" i="1" smtClean="0">
                                <a:latin typeface="Cambria Math" panose="02040503050406030204" pitchFamily="18" charset="0"/>
                                <a:ea typeface="Tahoma" panose="020B0604030504040204" pitchFamily="34" charset="0"/>
                                <a:cs typeface="Tahoma" panose="020B0604030504040204" pitchFamily="34" charset="0"/>
                              </a:rPr>
                            </m:ctrlPr>
                          </m:sSupPr>
                          <m:e>
                            <m:r>
                              <a:rPr lang="en-US" sz="4800" b="1" i="1" smtClean="0">
                                <a:latin typeface="Cambria Math"/>
                                <a:ea typeface="Tahoma" panose="020B0604030504040204" pitchFamily="34" charset="0"/>
                                <a:cs typeface="Tahoma" panose="020B0604030504040204" pitchFamily="34" charset="0"/>
                              </a:rPr>
                              <m:t>𝟏𝟖𝟎</m:t>
                            </m:r>
                          </m:e>
                          <m:sup>
                            <m:r>
                              <a:rPr lang="en-US" sz="4800" b="1" i="1" smtClean="0">
                                <a:latin typeface="Cambria Math"/>
                                <a:ea typeface="Tahoma" panose="020B0604030504040204" pitchFamily="34" charset="0"/>
                                <a:cs typeface="Tahoma" panose="020B0604030504040204" pitchFamily="34" charset="0"/>
                              </a:rPr>
                              <m:t>𝟎</m:t>
                            </m:r>
                          </m:sup>
                        </m:sSup>
                        <m:r>
                          <a:rPr lang="en-US" sz="4800" b="1" i="1" smtClean="0">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𝟏𝟖𝟎</m:t>
                            </m:r>
                          </m:e>
                          <m:sup>
                            <m:r>
                              <a:rPr lang="en-US" sz="4800" b="1" i="1">
                                <a:latin typeface="Cambria Math"/>
                                <a:ea typeface="Tahoma" panose="020B0604030504040204" pitchFamily="34" charset="0"/>
                                <a:cs typeface="Tahoma" panose="020B0604030504040204" pitchFamily="34" charset="0"/>
                              </a:rPr>
                              <m:t>𝟎</m:t>
                            </m:r>
                          </m:sup>
                        </m:sSup>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là</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xmlns="" xmlns:a14="http://schemas.microsoft.com/office/drawing/2010/main" id="{80FB2F11-95C4-2F14-8423-2E196BEFECB0}"/>
                  </a:ext>
                </a:extLst>
              </p:cNvPr>
              <p:cNvSpPr txBox="1">
                <a:spLocks noRot="1" noChangeAspect="1" noMove="1" noResize="1" noEditPoints="1" noAdjustHandles="1" noChangeArrowheads="1" noChangeShapeType="1" noTextEdit="1"/>
              </p:cNvSpPr>
              <p:nvPr/>
            </p:nvSpPr>
            <p:spPr>
              <a:xfrm>
                <a:off x="3953740" y="2320934"/>
                <a:ext cx="19343581" cy="1787221"/>
              </a:xfrm>
              <a:prstGeom prst="rect">
                <a:avLst/>
              </a:prstGeom>
              <a:blipFill rotWithShape="1">
                <a:blip r:embed="rId7"/>
                <a:stretch>
                  <a:fillRect l="-536" t="-6143" b="-11945"/>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9</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62" name="Group 61">
            <a:extLst>
              <a:ext uri="{FF2B5EF4-FFF2-40B4-BE49-F238E27FC236}">
                <a16:creationId xmlns:a16="http://schemas.microsoft.com/office/drawing/2014/main" id="{CE2B0210-A332-C599-79A2-936FB3928C7F}"/>
              </a:ext>
            </a:extLst>
          </p:cNvPr>
          <p:cNvGrpSpPr/>
          <p:nvPr/>
        </p:nvGrpSpPr>
        <p:grpSpPr>
          <a:xfrm>
            <a:off x="148365" y="7996572"/>
            <a:ext cx="23862374" cy="5519710"/>
            <a:chOff x="48567" y="4381499"/>
            <a:chExt cx="23018772" cy="5519709"/>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6"/>
              <a:ext cx="22682027" cy="4959652"/>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p:sp>
        <p:nvSpPr>
          <p:cNvPr id="68" name="TextBox 67">
            <a:extLst>
              <a:ext uri="{FF2B5EF4-FFF2-40B4-BE49-F238E27FC236}">
                <a16:creationId xmlns:a16="http://schemas.microsoft.com/office/drawing/2014/main" id="{5E7E3880-2153-65E7-152D-F4A417449147}"/>
              </a:ext>
            </a:extLst>
          </p:cNvPr>
          <p:cNvSpPr txBox="1"/>
          <p:nvPr/>
        </p:nvSpPr>
        <p:spPr>
          <a:xfrm>
            <a:off x="1333007" y="9076046"/>
            <a:ext cx="3461268" cy="830997"/>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627E6C8-FA94-0CF2-D050-62393B35A305}"/>
                  </a:ext>
                </a:extLst>
              </p:cNvPr>
              <p:cNvSpPr txBox="1"/>
              <p:nvPr/>
            </p:nvSpPr>
            <p:spPr>
              <a:xfrm>
                <a:off x="4123313" y="8998714"/>
                <a:ext cx="6586364" cy="1087029"/>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i="1">
                          <a:latin typeface="Cambria Math"/>
                          <a:ea typeface="Tahoma" panose="020B0604030504040204" pitchFamily="34" charset="0"/>
                          <a:cs typeface="Tahoma" panose="020B0604030504040204" pitchFamily="34" charset="0"/>
                        </a:rPr>
                        <m:t>𝒔𝒊𝒏</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𝟑𝟎</m:t>
                              </m:r>
                            </m:e>
                            <m:sup>
                              <m:r>
                                <a:rPr lang="en-US" sz="4800" b="1" i="1">
                                  <a:latin typeface="Cambria Math"/>
                                  <a:ea typeface="Tahoma" panose="020B0604030504040204" pitchFamily="34" charset="0"/>
                                  <a:cs typeface="Tahoma" panose="020B0604030504040204" pitchFamily="34" charset="0"/>
                                </a:rPr>
                                <m:t>𝟎</m:t>
                              </m:r>
                            </m:sup>
                          </m:sSup>
                        </m:e>
                      </m:d>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𝟏</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4123313" y="8998714"/>
                <a:ext cx="6586364" cy="108702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9696775" y="9027648"/>
                <a:ext cx="9802156" cy="1065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𝟑𝟎</m:t>
                          </m:r>
                        </m:e>
                        <m:sup>
                          <m:r>
                            <a:rPr lang="en-US" sz="4800" b="1" i="1">
                              <a:latin typeface="Cambria Math"/>
                              <a:ea typeface="Tahoma" panose="020B0604030504040204" pitchFamily="34" charset="0"/>
                              <a:cs typeface="Tahoma" panose="020B0604030504040204" pitchFamily="34" charset="0"/>
                            </a:rPr>
                            <m:t>𝟎</m:t>
                          </m:r>
                        </m:sup>
                      </m:sSup>
                      <m:r>
                        <a:rPr lang="en-US" sz="4800" b="1" i="1" smtClean="0">
                          <a:latin typeface="Cambria Math"/>
                          <a:ea typeface="Tahoma" panose="020B0604030504040204" pitchFamily="34" charset="0"/>
                          <a:cs typeface="Tahoma" panose="020B0604030504040204" pitchFamily="34" charset="0"/>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𝟗</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r>
                        <a:rPr lang="en-US" sz="4800" b="1" i="1" dirty="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𝟑𝟔𝟎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oMath>
                  </m:oMathPara>
                </a14:m>
                <a:endParaRPr lang="en-US" sz="4800" b="1" dirty="0"/>
              </a:p>
            </p:txBody>
          </p:sp>
        </mc:Choice>
        <mc:Fallback xmlns="">
          <p:sp>
            <p:nvSpPr>
              <p:cNvPr id="71" name="TextBox 70"/>
              <p:cNvSpPr txBox="1">
                <a:spLocks noRot="1" noChangeAspect="1" noMove="1" noResize="1" noEditPoints="1" noAdjustHandles="1" noChangeArrowheads="1" noChangeShapeType="1" noTextEdit="1"/>
              </p:cNvSpPr>
              <p:nvPr/>
            </p:nvSpPr>
            <p:spPr>
              <a:xfrm>
                <a:off x="9696775" y="9027648"/>
                <a:ext cx="9802156" cy="106580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6745549" y="10021127"/>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73" name="TextBox 72"/>
              <p:cNvSpPr txBox="1">
                <a:spLocks noRot="1" noChangeAspect="1" noMove="1" noResize="1" noEditPoints="1" noAdjustHandles="1" noChangeArrowheads="1" noChangeShapeType="1" noTextEdit="1"/>
              </p:cNvSpPr>
              <p:nvPr/>
            </p:nvSpPr>
            <p:spPr>
              <a:xfrm>
                <a:off x="16745549" y="10021127"/>
                <a:ext cx="2861187" cy="83099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9864842" y="10093453"/>
                <a:ext cx="2525371" cy="1032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oMath>
                  </m:oMathPara>
                </a14:m>
                <a:endParaRPr lang="en-US" sz="4800" b="1" dirty="0"/>
              </a:p>
            </p:txBody>
          </p:sp>
        </mc:Choice>
        <mc:Fallback xmlns="">
          <p:sp>
            <p:nvSpPr>
              <p:cNvPr id="75" name="TextBox 74"/>
              <p:cNvSpPr txBox="1">
                <a:spLocks noRot="1" noChangeAspect="1" noMove="1" noResize="1" noEditPoints="1" noAdjustHandles="1" noChangeArrowheads="1" noChangeShapeType="1" noTextEdit="1"/>
              </p:cNvSpPr>
              <p:nvPr/>
            </p:nvSpPr>
            <p:spPr>
              <a:xfrm>
                <a:off x="9864842" y="10093453"/>
                <a:ext cx="2525371" cy="10320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0357404" y="9964631"/>
                <a:ext cx="7956270" cy="8477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𝟔</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r>
                        <a:rPr lang="en-US" sz="4800" b="1" i="1" dirty="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𝟏𝟖</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oMath>
                  </m:oMathPara>
                </a14:m>
                <a:endParaRPr lang="en-US" sz="4800" b="1" dirty="0"/>
              </a:p>
            </p:txBody>
          </p:sp>
        </mc:Choice>
        <mc:Fallback xmlns="">
          <p:sp>
            <p:nvSpPr>
              <p:cNvPr id="78" name="TextBox 77"/>
              <p:cNvSpPr txBox="1">
                <a:spLocks noRot="1" noChangeAspect="1" noMove="1" noResize="1" noEditPoints="1" noAdjustHandles="1" noChangeArrowheads="1" noChangeShapeType="1" noTextEdit="1"/>
              </p:cNvSpPr>
              <p:nvPr/>
            </p:nvSpPr>
            <p:spPr>
              <a:xfrm>
                <a:off x="10357404" y="9964631"/>
                <a:ext cx="7956270" cy="84773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5E7E3880-2153-65E7-152D-F4A417449147}"/>
                  </a:ext>
                </a:extLst>
              </p:cNvPr>
              <p:cNvSpPr txBox="1"/>
              <p:nvPr/>
            </p:nvSpPr>
            <p:spPr>
              <a:xfrm>
                <a:off x="1327712" y="11036455"/>
                <a:ext cx="21611561" cy="1100558"/>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nghiệm</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kern="1200" smtClean="0">
                        <a:solidFill>
                          <a:schemeClr val="tx1"/>
                        </a:solidFill>
                        <a:latin typeface="Cambria Math"/>
                        <a:ea typeface="Cambria Math"/>
                        <a:cs typeface="Tahoma" panose="020B0604030504040204" pitchFamily="34" charset="0"/>
                      </a:rPr>
                      <m:t>∈</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𝟏𝟖𝟎</m:t>
                            </m:r>
                          </m:e>
                          <m:sup>
                            <m:r>
                              <a:rPr lang="en-US" sz="4800" b="1" i="1">
                                <a:latin typeface="Cambria Math"/>
                                <a:ea typeface="Tahoma" panose="020B0604030504040204" pitchFamily="34" charset="0"/>
                                <a:cs typeface="Tahoma" panose="020B0604030504040204" pitchFamily="34" charset="0"/>
                              </a:rPr>
                              <m:t>𝟎</m:t>
                            </m:r>
                          </m:sup>
                        </m:sSup>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𝟏𝟖𝟎</m:t>
                            </m:r>
                          </m:e>
                          <m:sup>
                            <m:r>
                              <a:rPr lang="en-US" sz="4800" b="1" i="1">
                                <a:latin typeface="Cambria Math"/>
                                <a:ea typeface="Tahoma" panose="020B0604030504040204" pitchFamily="34" charset="0"/>
                                <a:cs typeface="Tahoma" panose="020B0604030504040204" pitchFamily="34" charset="0"/>
                              </a:rPr>
                              <m:t>𝟎</m:t>
                            </m:r>
                          </m:sup>
                        </m:sSup>
                      </m:e>
                    </m:d>
                    <m:groupChr>
                      <m:groupChrPr>
                        <m:chr m:val="⇔"/>
                        <m:pos m:val="top"/>
                        <m:ctrlPr>
                          <a:rPr lang="en-US" sz="4800" b="1" i="1" smtClean="0">
                            <a:latin typeface="Cambria Math" panose="02040503050406030204" pitchFamily="18" charset="0"/>
                            <a:ea typeface="Tahoma" panose="020B0604030504040204" pitchFamily="34" charset="0"/>
                            <a:cs typeface="Tahoma" panose="020B0604030504040204" pitchFamily="34" charset="0"/>
                          </a:rPr>
                        </m:ctrlPr>
                      </m:groupChrPr>
                      <m:e/>
                    </m:groupCh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𝟏𝟖𝟎</m:t>
                            </m:r>
                          </m:e>
                          <m:sup>
                            <m:r>
                              <a:rPr lang="en-US" sz="4800" b="1" i="1">
                                <a:latin typeface="Cambria Math"/>
                                <a:ea typeface="Tahoma" panose="020B0604030504040204" pitchFamily="34" charset="0"/>
                                <a:cs typeface="Tahoma" panose="020B0604030504040204" pitchFamily="34" charset="0"/>
                              </a:rPr>
                              <m:t>𝟎</m:t>
                            </m:r>
                          </m:sup>
                        </m:sSup>
                        <m:r>
                          <a:rPr lang="en-US" sz="4800" b="1" i="1" smtClean="0">
                            <a:latin typeface="Cambria Math"/>
                            <a:ea typeface="Cambria Math"/>
                            <a:cs typeface="Tahoma" panose="020B0604030504040204" pitchFamily="34" charset="0"/>
                          </a:rPr>
                          <m:t>≤</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𝟔𝟎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r>
                      <a:rPr lang="en-US" sz="4800" b="1" i="1" dirty="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𝟏𝟖𝟎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r>
                      <a:rPr lang="en-US" sz="4800" b="1" i="1" dirty="0" smtClean="0">
                        <a:solidFill>
                          <a:schemeClr val="tx1"/>
                        </a:solidFill>
                        <a:latin typeface="Cambria Math"/>
                        <a:ea typeface="Cambria Math"/>
                        <a:cs typeface="Tahoma" panose="020B0604030504040204" pitchFamily="34" charset="0"/>
                        <a:sym typeface="Calibri"/>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𝟏𝟖𝟎</m:t>
                        </m:r>
                      </m:e>
                      <m:sup>
                        <m:r>
                          <a:rPr lang="en-US" sz="4800" b="1" i="1">
                            <a:latin typeface="Cambria Math"/>
                            <a:ea typeface="Tahoma" panose="020B0604030504040204" pitchFamily="34" charset="0"/>
                            <a:cs typeface="Tahoma" panose="020B0604030504040204" pitchFamily="34" charset="0"/>
                          </a:rPr>
                          <m:t>𝟎</m:t>
                        </m:r>
                      </m:sup>
                    </m:sSup>
                  </m:oMath>
                </a14:m>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800" b="1" dirty="0"/>
                  <a:t> </a:t>
                </a:r>
                <a14:m>
                  <m:oMath xmlns:m="http://schemas.openxmlformats.org/officeDocument/2006/math">
                    <m:r>
                      <a:rPr lang="en-US" sz="4800" b="1" i="1">
                        <a:latin typeface="Cambria Math"/>
                      </a:rPr>
                      <m:t>𝒌</m:t>
                    </m:r>
                    <m:r>
                      <a:rPr lang="en-US" sz="4800" b="1" i="1">
                        <a:latin typeface="Cambria Math"/>
                        <a:ea typeface="Cambria Math"/>
                      </a:rPr>
                      <m:t>∈</m:t>
                    </m:r>
                    <m:r>
                      <a:rPr lang="en-US" sz="4800" b="1" i="1">
                        <a:latin typeface="Cambria Math"/>
                        <a:ea typeface="Cambria Math"/>
                      </a:rPr>
                      <m:t>𝒁</m:t>
                    </m:r>
                  </m:oMath>
                </a14:m>
                <a:endPar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4="http://schemas.microsoft.com/office/drawing/2010/main" xmlns:a16="http://schemas.microsoft.com/office/drawing/2014/main" xmlns="" id="{5E7E3880-2153-65E7-152D-F4A417449147}"/>
                  </a:ext>
                </a:extLst>
              </p:cNvPr>
              <p:cNvSpPr txBox="1">
                <a:spLocks noRot="1" noChangeAspect="1" noMove="1" noResize="1" noEditPoints="1" noAdjustHandles="1" noChangeArrowheads="1" noChangeShapeType="1" noTextEdit="1"/>
              </p:cNvSpPr>
              <p:nvPr/>
            </p:nvSpPr>
            <p:spPr>
              <a:xfrm>
                <a:off x="1327712" y="11036455"/>
                <a:ext cx="21611561" cy="1100558"/>
              </a:xfrm>
              <a:prstGeom prst="rect">
                <a:avLst/>
              </a:prstGeom>
              <a:blipFill rotWithShape="1">
                <a:blip r:embed="rId15"/>
                <a:stretch>
                  <a:fillRect t="-9945" b="-6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017899" y="12137010"/>
                <a:ext cx="4496843" cy="1047723"/>
              </a:xfrm>
              <a:prstGeom prst="rect">
                <a:avLst/>
              </a:prstGeom>
              <a:noFill/>
            </p:spPr>
            <p:txBody>
              <a:bodyPr wrap="square" rtlCol="0">
                <a:spAutoFit/>
              </a:bodyPr>
              <a:lstStyle/>
              <a:p>
                <a14:m>
                  <m:oMath xmlns:m="http://schemas.openxmlformats.org/officeDocument/2006/math">
                    <m:groupChr>
                      <m:groupChrPr>
                        <m:chr m:val="⇔"/>
                        <m:pos m:val="top"/>
                        <m:ctrlPr>
                          <a:rPr lang="en-US" sz="4800" i="1" smtClean="0">
                            <a:latin typeface="Cambria Math" panose="02040503050406030204" pitchFamily="18" charset="0"/>
                          </a:rPr>
                        </m:ctrlPr>
                      </m:groupChrPr>
                      <m:e/>
                    </m:groupChr>
                  </m:oMath>
                </a14:m>
                <a:r>
                  <a:rPr lang="en-US" sz="4800" dirty="0"/>
                  <a:t> </a:t>
                </a:r>
                <a14:m>
                  <m:oMath xmlns:m="http://schemas.openxmlformats.org/officeDocument/2006/math">
                    <m:r>
                      <a:rPr lang="en-US" sz="4800" b="1" i="1">
                        <a:latin typeface="Cambria Math"/>
                      </a:rPr>
                      <m:t>𝒌</m:t>
                    </m:r>
                    <m:r>
                      <a:rPr lang="en-US" sz="4800" b="1" i="1">
                        <a:latin typeface="Cambria Math"/>
                        <a:ea typeface="Cambria Math"/>
                      </a:rPr>
                      <m:t>∈</m:t>
                    </m:r>
                    <m:d>
                      <m:dPr>
                        <m:begChr m:val="{"/>
                        <m:endChr m:val="}"/>
                        <m:ctrlPr>
                          <a:rPr lang="en-US" sz="4800" b="1" i="1" smtClean="0">
                            <a:latin typeface="Cambria Math" panose="02040503050406030204" pitchFamily="18" charset="0"/>
                            <a:ea typeface="Cambria Math"/>
                          </a:rPr>
                        </m:ctrlPr>
                      </m:dPr>
                      <m:e>
                        <m:r>
                          <a:rPr lang="en-US" sz="4800" b="1" i="1" smtClean="0">
                            <a:latin typeface="Cambria Math"/>
                            <a:ea typeface="Cambria Math"/>
                          </a:rPr>
                          <m:t>−</m:t>
                        </m:r>
                        <m:r>
                          <a:rPr lang="en-US" sz="4800" b="1" i="1" smtClean="0">
                            <a:latin typeface="Cambria Math"/>
                            <a:ea typeface="Cambria Math"/>
                          </a:rPr>
                          <m:t>𝟏</m:t>
                        </m:r>
                        <m:r>
                          <a:rPr lang="en-US" sz="4800" b="1" i="1" smtClean="0">
                            <a:latin typeface="Cambria Math"/>
                            <a:ea typeface="Cambria Math"/>
                          </a:rPr>
                          <m:t>;</m:t>
                        </m:r>
                        <m:r>
                          <a:rPr lang="en-US" sz="4800" b="1" i="1" smtClean="0">
                            <a:latin typeface="Cambria Math"/>
                            <a:ea typeface="Cambria Math"/>
                          </a:rPr>
                          <m:t>𝟎</m:t>
                        </m:r>
                      </m:e>
                    </m:d>
                  </m:oMath>
                </a14:m>
                <a:endParaRPr lang="en-US" sz="4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017899" y="12137010"/>
                <a:ext cx="4496843" cy="1047723"/>
              </a:xfrm>
              <a:prstGeom prst="rect">
                <a:avLst/>
              </a:prstGeom>
              <a:blipFill rotWithShape="1">
                <a:blip r:embed="rId16"/>
                <a:stretch>
                  <a:fillRect/>
                </a:stretch>
              </a:blipFill>
            </p:spPr>
            <p:txBody>
              <a:bodyPr/>
              <a:lstStyle/>
              <a:p>
                <a:r>
                  <a:rPr lang="en-US">
                    <a:noFill/>
                  </a:rPr>
                  <a:t> </a:t>
                </a:r>
              </a:p>
            </p:txBody>
          </p:sp>
        </mc:Fallback>
      </mc:AlternateContent>
      <p:sp>
        <p:nvSpPr>
          <p:cNvPr id="80" name="TextBox 79">
            <a:extLst>
              <a:ext uri="{FF2B5EF4-FFF2-40B4-BE49-F238E27FC236}">
                <a16:creationId xmlns:a16="http://schemas.microsoft.com/office/drawing/2014/main" id="{5E7E3880-2153-65E7-152D-F4A417449147}"/>
              </a:ext>
            </a:extLst>
          </p:cNvPr>
          <p:cNvSpPr txBox="1"/>
          <p:nvPr/>
        </p:nvSpPr>
        <p:spPr>
          <a:xfrm>
            <a:off x="15016934" y="12140711"/>
            <a:ext cx="4156892" cy="830997"/>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C. </a:t>
            </a:r>
          </a:p>
        </p:txBody>
      </p:sp>
      <p:grpSp>
        <p:nvGrpSpPr>
          <p:cNvPr id="81" name="Group 47">
            <a:extLst>
              <a:ext uri="{FF2B5EF4-FFF2-40B4-BE49-F238E27FC236}">
                <a16:creationId xmlns:a16="http://schemas.microsoft.com/office/drawing/2014/main" id="{B6C56E29-C6BF-7AA5-603C-7441AC93E516}"/>
              </a:ext>
            </a:extLst>
          </p:cNvPr>
          <p:cNvGrpSpPr/>
          <p:nvPr/>
        </p:nvGrpSpPr>
        <p:grpSpPr>
          <a:xfrm>
            <a:off x="7946319" y="770148"/>
            <a:ext cx="12457216" cy="968318"/>
            <a:chOff x="739068" y="1515168"/>
            <a:chExt cx="11347136" cy="968444"/>
          </a:xfrm>
          <a:solidFill>
            <a:srgbClr val="00B050"/>
          </a:solidFill>
        </p:grpSpPr>
        <p:sp>
          <p:nvSpPr>
            <p:cNvPr id="82" name="Freeform 71">
              <a:extLst>
                <a:ext uri="{FF2B5EF4-FFF2-40B4-BE49-F238E27FC236}">
                  <a16:creationId xmlns:a16="http://schemas.microsoft.com/office/drawing/2014/main" id="{45FE6FBD-BDD4-8607-D10F-0E8ADDB5A6E9}"/>
                </a:ext>
              </a:extLst>
            </p:cNvPr>
            <p:cNvSpPr>
              <a:spLocks/>
            </p:cNvSpPr>
            <p:nvPr/>
          </p:nvSpPr>
          <p:spPr bwMode="auto">
            <a:xfrm flipH="1">
              <a:off x="3250418"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83"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84"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5"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6"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7"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8"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9"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0"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1"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2"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3"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4"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6"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TRẮC</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NGHIỆM</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Tree>
    <p:extLst>
      <p:ext uri="{BB962C8B-B14F-4D97-AF65-F5344CB8AC3E}">
        <p14:creationId xmlns:p14="http://schemas.microsoft.com/office/powerpoint/2010/main" val="1047995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left)">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9">
                                            <p:txEl>
                                              <p:pRg st="0" end="0"/>
                                            </p:txEl>
                                          </p:spTgt>
                                        </p:tgtEl>
                                        <p:attrNameLst>
                                          <p:attrName>style.visibility</p:attrName>
                                        </p:attrNameLst>
                                      </p:cBhvr>
                                      <p:to>
                                        <p:strVal val="visible"/>
                                      </p:to>
                                    </p:set>
                                    <p:animEffect transition="in" filter="wipe(left)">
                                      <p:cBhvr>
                                        <p:cTn id="61" dur="500"/>
                                        <p:tgtEl>
                                          <p:spTgt spid="79">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80">
                                            <p:txEl>
                                              <p:pRg st="0" end="0"/>
                                            </p:txEl>
                                          </p:spTgt>
                                        </p:tgtEl>
                                        <p:attrNameLst>
                                          <p:attrName>style.visibility</p:attrName>
                                        </p:attrNameLst>
                                      </p:cBhvr>
                                      <p:to>
                                        <p:strVal val="visible"/>
                                      </p:to>
                                    </p:set>
                                    <p:animEffect transition="in" filter="wipe(left)">
                                      <p:cBhvr>
                                        <p:cTn id="70"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68" grpId="0"/>
      <p:bldP spid="70" grpId="0"/>
      <p:bldP spid="71" grpId="0"/>
      <p:bldP spid="73" grpId="0"/>
      <p:bldP spid="75" grpId="0"/>
      <p:bldP spid="7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1020704"/>
            <a:ext cx="23309364" cy="1763320"/>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3377948" y="3045988"/>
            <a:ext cx="20150832" cy="3477504"/>
            <a:chOff x="55473" y="4533141"/>
            <a:chExt cx="20150832" cy="3477504"/>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55473" y="4539337"/>
              <a:ext cx="19407706" cy="3471308"/>
              <a:chOff x="56142" y="2201212"/>
              <a:chExt cx="9703853" cy="1735654"/>
            </a:xfrm>
            <a:grp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4680499"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65572" y="2243981"/>
                <a:ext cx="4115428"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4136258" cy="784066"/>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079496" y="3153016"/>
                <a:ext cx="4680499" cy="78385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94C6D3-FF37-C5E7-C606-CF2640B619CC}"/>
                    </a:ext>
                  </a:extLst>
                </p:cNvPr>
                <p:cNvSpPr/>
                <p:nvPr/>
              </p:nvSpPr>
              <p:spPr>
                <a:xfrm>
                  <a:off x="721595" y="4674668"/>
                  <a:ext cx="8547901" cy="830997"/>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r>
                          <a:rPr lang="en-US" sz="4800" b="1" i="1">
                            <a:solidFill>
                              <a:schemeClr val="bg1"/>
                            </a:solidFill>
                            <a:latin typeface="Cambria Math"/>
                          </a:rPr>
                          <m:t>𝒌</m:t>
                        </m:r>
                        <m:r>
                          <a:rPr lang="en-US" sz="4800" b="1" i="1" smtClean="0">
                            <a:solidFill>
                              <a:schemeClr val="bg1"/>
                            </a:solidFill>
                            <a:latin typeface="Cambria Math"/>
                            <a:ea typeface="Cambria Math"/>
                          </a:rPr>
                          <m:t>𝝅</m:t>
                        </m:r>
                        <m:r>
                          <a:rPr lang="en-US" sz="4800" b="1" i="1" smtClean="0">
                            <a:solidFill>
                              <a:schemeClr val="bg1"/>
                            </a:solidFill>
                            <a:latin typeface="Cambria Math"/>
                            <a:ea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oMath>
                    </m:oMathPara>
                  </a14:m>
                  <a:endParaRPr lang="en-US" sz="4800" b="1" dirty="0">
                    <a:solidFill>
                      <a:schemeClr val="bg1"/>
                    </a:solidFill>
                  </a:endParaRPr>
                </a:p>
              </p:txBody>
            </p:sp>
          </mc:Choice>
          <mc:Fallback xmlns="">
            <p:sp>
              <p:nvSpPr>
                <p:cNvPr id="5" name="Rectangle 4">
                  <a:extLst>
                    <a:ext uri="{FF2B5EF4-FFF2-40B4-BE49-F238E27FC236}">
                      <a16:creationId xmlns:a16="http://schemas.microsoft.com/office/drawing/2014/main" xmlns="" xmlns:a14="http://schemas.microsoft.com/office/drawing/2010/main" id="{E394C6D3-FF37-C5E7-C606-CF2640B619CC}"/>
                    </a:ext>
                  </a:extLst>
                </p:cNvPr>
                <p:cNvSpPr>
                  <a:spLocks noRot="1" noChangeAspect="1" noMove="1" noResize="1" noEditPoints="1" noAdjustHandles="1" noChangeArrowheads="1" noChangeShapeType="1" noTextEdit="1"/>
                </p:cNvSpPr>
                <p:nvPr/>
              </p:nvSpPr>
              <p:spPr>
                <a:xfrm>
                  <a:off x="721595" y="4674668"/>
                  <a:ext cx="8547901" cy="83099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064AC40-9B4C-9EC2-5C70-524A8E691D9F}"/>
                    </a:ext>
                  </a:extLst>
                </p:cNvPr>
                <p:cNvSpPr/>
                <p:nvPr/>
              </p:nvSpPr>
              <p:spPr>
                <a:xfrm>
                  <a:off x="10528538" y="4533141"/>
                  <a:ext cx="7615075" cy="1363130"/>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f>
                          <m:fPr>
                            <m:ctrlPr>
                              <a:rPr lang="el-GR" sz="4800" b="1" i="1">
                                <a:solidFill>
                                  <a:schemeClr val="bg1"/>
                                </a:solidFill>
                                <a:latin typeface="Cambria Math" panose="02040503050406030204" pitchFamily="18" charset="0"/>
                              </a:rPr>
                            </m:ctrlPr>
                          </m:fPr>
                          <m:num>
                            <m:r>
                              <a:rPr lang="el-GR" sz="4800" b="1" i="1">
                                <a:solidFill>
                                  <a:schemeClr val="bg1"/>
                                </a:solidFill>
                                <a:latin typeface="Cambria Math"/>
                              </a:rPr>
                              <m:t>𝝅</m:t>
                            </m:r>
                          </m:num>
                          <m:den>
                            <m:r>
                              <a:rPr lang="en-US" sz="4800" b="1" i="1" smtClean="0">
                                <a:solidFill>
                                  <a:schemeClr val="bg1"/>
                                </a:solidFill>
                                <a:latin typeface="Cambria Math"/>
                              </a:rPr>
                              <m:t>𝟐</m:t>
                            </m:r>
                          </m:den>
                        </m:f>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𝝅</m:t>
                        </m:r>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oMath>
                    </m:oMathPara>
                  </a14:m>
                  <a:endParaRPr lang="en-US" sz="4800" b="1" dirty="0">
                    <a:solidFill>
                      <a:schemeClr val="bg1"/>
                    </a:solidFill>
                  </a:endParaRPr>
                </a:p>
              </p:txBody>
            </p:sp>
          </mc:Choice>
          <mc:Fallback xmlns="">
            <p:sp>
              <p:nvSpPr>
                <p:cNvPr id="6" name="Rectangle 5">
                  <a:extLst>
                    <a:ext uri="{FF2B5EF4-FFF2-40B4-BE49-F238E27FC236}">
                      <a16:creationId xmlns:a16="http://schemas.microsoft.com/office/drawing/2014/main" xmlns="" xmlns:a14="http://schemas.microsoft.com/office/drawing/2010/main" id="{A064AC40-9B4C-9EC2-5C70-524A8E691D9F}"/>
                    </a:ext>
                  </a:extLst>
                </p:cNvPr>
                <p:cNvSpPr>
                  <a:spLocks noRot="1" noChangeAspect="1" noMove="1" noResize="1" noEditPoints="1" noAdjustHandles="1" noChangeArrowheads="1" noChangeShapeType="1" noTextEdit="1"/>
                </p:cNvSpPr>
                <p:nvPr/>
              </p:nvSpPr>
              <p:spPr>
                <a:xfrm>
                  <a:off x="10528538" y="4533141"/>
                  <a:ext cx="7615075" cy="136313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2024985-9FD3-0583-8207-6A9982DAF2BE}"/>
                    </a:ext>
                  </a:extLst>
                </p:cNvPr>
                <p:cNvSpPr/>
                <p:nvPr/>
              </p:nvSpPr>
              <p:spPr>
                <a:xfrm>
                  <a:off x="1176939" y="6634280"/>
                  <a:ext cx="7278391" cy="830997"/>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a:rPr>
                          <m:t>𝒙</m:t>
                        </m:r>
                        <m:r>
                          <a:rPr lang="en-US" sz="4800" b="1" i="1" smtClean="0">
                            <a:solidFill>
                              <a:schemeClr val="bg1"/>
                            </a:solidFill>
                            <a:latin typeface="Cambria Math"/>
                          </a:rPr>
                          <m:t>=</m:t>
                        </m:r>
                        <m:r>
                          <a:rPr lang="en-US" sz="4800" b="1" i="1" smtClean="0">
                            <a:solidFill>
                              <a:schemeClr val="bg1"/>
                            </a:solidFill>
                            <a:latin typeface="Cambria Math"/>
                            <a:ea typeface="Cambria Math"/>
                          </a:rPr>
                          <m:t>𝝅</m:t>
                        </m:r>
                        <m:r>
                          <a:rPr lang="en-US" sz="4800" b="1" i="1">
                            <a:solidFill>
                              <a:schemeClr val="bg1"/>
                            </a:solidFill>
                            <a:latin typeface="Cambria Math"/>
                          </a:rPr>
                          <m:t>+</m:t>
                        </m:r>
                        <m:r>
                          <a:rPr lang="en-US" sz="4800" b="1" i="1">
                            <a:solidFill>
                              <a:schemeClr val="bg1"/>
                            </a:solidFill>
                            <a:latin typeface="Cambria Math"/>
                          </a:rPr>
                          <m:t>𝒌</m:t>
                        </m:r>
                        <m:r>
                          <a:rPr lang="en-US" sz="4800" b="1" i="1" smtClean="0">
                            <a:solidFill>
                              <a:schemeClr val="bg1"/>
                            </a:solidFill>
                            <a:latin typeface="Cambria Math"/>
                          </a:rPr>
                          <m:t>𝟐</m:t>
                        </m:r>
                        <m:r>
                          <a:rPr lang="en-US" sz="4800" b="1" i="1" smtClean="0">
                            <a:solidFill>
                              <a:schemeClr val="bg1"/>
                            </a:solidFill>
                            <a:latin typeface="Cambria Math"/>
                            <a:ea typeface="Cambria Math"/>
                          </a:rPr>
                          <m:t>𝝅</m:t>
                        </m:r>
                        <m:r>
                          <a:rPr lang="en-US" sz="4800" b="1" i="1">
                            <a:solidFill>
                              <a:schemeClr val="bg1"/>
                            </a:solidFill>
                            <a:latin typeface="Cambria Math"/>
                          </a:rPr>
                          <m:t>,</m:t>
                        </m:r>
                        <m:r>
                          <a:rPr lang="en-US" sz="4800" b="1" i="1">
                            <a:solidFill>
                              <a:schemeClr val="bg1"/>
                            </a:solidFill>
                            <a:latin typeface="Cambria Math"/>
                          </a:rPr>
                          <m:t>𝒌</m:t>
                        </m:r>
                        <m:r>
                          <a:rPr lang="en-US" sz="4800" b="1" i="1">
                            <a:solidFill>
                              <a:schemeClr val="bg1"/>
                            </a:solidFill>
                            <a:latin typeface="Cambria Math"/>
                            <a:ea typeface="Cambria Math"/>
                          </a:rPr>
                          <m:t>∈</m:t>
                        </m:r>
                        <m:r>
                          <a:rPr lang="en-US" sz="4800" b="1" i="1">
                            <a:solidFill>
                              <a:schemeClr val="bg1"/>
                            </a:solidFill>
                            <a:latin typeface="Cambria Math"/>
                            <a:ea typeface="Cambria Math"/>
                          </a:rPr>
                          <m:t>𝒁</m:t>
                        </m:r>
                      </m:oMath>
                    </m:oMathPara>
                  </a14:m>
                  <a:endParaRPr lang="en-US" sz="4800" b="1" dirty="0">
                    <a:solidFill>
                      <a:schemeClr val="bg1"/>
                    </a:solidFill>
                  </a:endParaRPr>
                </a:p>
              </p:txBody>
            </p:sp>
          </mc:Choice>
          <mc:Fallback xmlns="">
            <p:sp>
              <p:nvSpPr>
                <p:cNvPr id="7" name="Rectangle 6">
                  <a:extLst>
                    <a:ext uri="{FF2B5EF4-FFF2-40B4-BE49-F238E27FC236}">
                      <a16:creationId xmlns:a16="http://schemas.microsoft.com/office/drawing/2014/main" xmlns="" xmlns:a14="http://schemas.microsoft.com/office/drawing/2010/main" id="{22024985-9FD3-0583-8207-6A9982DAF2BE}"/>
                    </a:ext>
                  </a:extLst>
                </p:cNvPr>
                <p:cNvSpPr>
                  <a:spLocks noRot="1" noChangeAspect="1" noMove="1" noResize="1" noEditPoints="1" noAdjustHandles="1" noChangeArrowheads="1" noChangeShapeType="1" noTextEdit="1"/>
                </p:cNvSpPr>
                <p:nvPr/>
              </p:nvSpPr>
              <p:spPr>
                <a:xfrm>
                  <a:off x="1176939" y="6634280"/>
                  <a:ext cx="7278391" cy="83099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0C14A7A-66A0-141F-A815-11C56EC691A9}"/>
                    </a:ext>
                  </a:extLst>
                </p:cNvPr>
                <p:cNvSpPr/>
                <p:nvPr/>
              </p:nvSpPr>
              <p:spPr>
                <a:xfrm>
                  <a:off x="9917414" y="6645341"/>
                  <a:ext cx="10288891" cy="1172244"/>
                </a:xfrm>
                <a:prstGeom prst="rect">
                  <a:avLst/>
                </a:prstGeom>
                <a:noFill/>
              </p:spPr>
              <p:txBody>
                <a:bodyPr wrap="square">
                  <a:spAutoFit/>
                </a:bodyPr>
                <a:lstStyle/>
                <a:p>
                  <a:pPr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000" b="1" i="1" smtClean="0">
                            <a:solidFill>
                              <a:schemeClr val="bg1"/>
                            </a:solidFill>
                            <a:latin typeface="Cambria Math"/>
                          </a:rPr>
                          <m:t>𝒙</m:t>
                        </m:r>
                        <m:r>
                          <a:rPr lang="en-US" sz="4000" b="1" i="1" smtClean="0">
                            <a:solidFill>
                              <a:schemeClr val="bg1"/>
                            </a:solidFill>
                            <a:latin typeface="Cambria Math"/>
                          </a:rPr>
                          <m:t>=</m:t>
                        </m:r>
                        <m:f>
                          <m:fPr>
                            <m:ctrlPr>
                              <a:rPr lang="el-GR" sz="4400" b="1" i="1">
                                <a:solidFill>
                                  <a:schemeClr val="bg1"/>
                                </a:solidFill>
                                <a:latin typeface="Cambria Math" panose="02040503050406030204" pitchFamily="18" charset="0"/>
                              </a:rPr>
                            </m:ctrlPr>
                          </m:fPr>
                          <m:num>
                            <m:r>
                              <a:rPr lang="en-US" sz="4400" b="1" i="1" smtClean="0">
                                <a:solidFill>
                                  <a:schemeClr val="bg1"/>
                                </a:solidFill>
                                <a:latin typeface="Cambria Math"/>
                              </a:rPr>
                              <m:t>−</m:t>
                            </m:r>
                            <m:r>
                              <a:rPr lang="el-GR" sz="4400" b="1" i="1">
                                <a:solidFill>
                                  <a:schemeClr val="bg1"/>
                                </a:solidFill>
                                <a:latin typeface="Cambria Math"/>
                              </a:rPr>
                              <m:t>𝝅</m:t>
                            </m:r>
                          </m:num>
                          <m:den>
                            <m:r>
                              <a:rPr lang="en-US" sz="4400" b="1" i="1">
                                <a:solidFill>
                                  <a:schemeClr val="bg1"/>
                                </a:solidFill>
                                <a:latin typeface="Cambria Math"/>
                              </a:rPr>
                              <m:t>𝟐</m:t>
                            </m:r>
                          </m:den>
                        </m:f>
                        <m:r>
                          <a:rPr lang="en-US" sz="4400" b="1" i="1">
                            <a:solidFill>
                              <a:schemeClr val="bg1"/>
                            </a:solidFill>
                            <a:latin typeface="Cambria Math"/>
                          </a:rPr>
                          <m:t>+</m:t>
                        </m:r>
                        <m:r>
                          <a:rPr lang="en-US" sz="4400" b="1" i="1">
                            <a:solidFill>
                              <a:schemeClr val="bg1"/>
                            </a:solidFill>
                            <a:latin typeface="Cambria Math"/>
                          </a:rPr>
                          <m:t>𝒌</m:t>
                        </m:r>
                        <m:r>
                          <a:rPr lang="en-US" sz="4400" b="1" i="1" smtClean="0">
                            <a:solidFill>
                              <a:schemeClr val="bg1"/>
                            </a:solidFill>
                            <a:latin typeface="Cambria Math"/>
                          </a:rPr>
                          <m:t>𝟐</m:t>
                        </m:r>
                        <m:r>
                          <a:rPr lang="en-US" sz="4400" b="1" i="1">
                            <a:solidFill>
                              <a:schemeClr val="bg1"/>
                            </a:solidFill>
                            <a:latin typeface="Cambria Math"/>
                            <a:ea typeface="Cambria Math"/>
                          </a:rPr>
                          <m:t>𝝅</m:t>
                        </m:r>
                        <m:r>
                          <a:rPr lang="en-US" sz="4400" b="1" i="1">
                            <a:solidFill>
                              <a:schemeClr val="bg1"/>
                            </a:solidFill>
                            <a:latin typeface="Cambria Math"/>
                          </a:rPr>
                          <m:t>,</m:t>
                        </m:r>
                        <m:r>
                          <a:rPr lang="en-US" sz="4400" b="1" i="1">
                            <a:solidFill>
                              <a:schemeClr val="bg1"/>
                            </a:solidFill>
                            <a:latin typeface="Cambria Math"/>
                          </a:rPr>
                          <m:t>𝒌</m:t>
                        </m:r>
                        <m:r>
                          <a:rPr lang="en-US" sz="4400" b="1" i="1">
                            <a:solidFill>
                              <a:schemeClr val="bg1"/>
                            </a:solidFill>
                            <a:latin typeface="Cambria Math"/>
                            <a:ea typeface="Cambria Math"/>
                          </a:rPr>
                          <m:t>∈</m:t>
                        </m:r>
                        <m:r>
                          <a:rPr lang="en-US" sz="4400" b="1" i="1">
                            <a:solidFill>
                              <a:schemeClr val="bg1"/>
                            </a:solidFill>
                            <a:latin typeface="Cambria Math"/>
                            <a:ea typeface="Cambria Math"/>
                          </a:rPr>
                          <m:t>𝒁</m:t>
                        </m:r>
                      </m:oMath>
                    </m:oMathPara>
                  </a14:m>
                  <a:endParaRPr lang="en-US" sz="4400" b="1" dirty="0">
                    <a:solidFill>
                      <a:schemeClr val="bg1"/>
                    </a:solidFill>
                  </a:endParaRPr>
                </a:p>
              </p:txBody>
            </p:sp>
          </mc:Choice>
          <mc:Fallback xmlns="">
            <p:sp>
              <p:nvSpPr>
                <p:cNvPr id="8" name="Rectangle 7">
                  <a:extLst>
                    <a:ext uri="{FF2B5EF4-FFF2-40B4-BE49-F238E27FC236}">
                      <a16:creationId xmlns:a16="http://schemas.microsoft.com/office/drawing/2014/main" xmlns="" xmlns:a14="http://schemas.microsoft.com/office/drawing/2010/main" id="{70C14A7A-66A0-141F-A815-11C56EC691A9}"/>
                    </a:ext>
                  </a:extLst>
                </p:cNvPr>
                <p:cNvSpPr>
                  <a:spLocks noRot="1" noChangeAspect="1" noMove="1" noResize="1" noEditPoints="1" noAdjustHandles="1" noChangeArrowheads="1" noChangeShapeType="1" noTextEdit="1"/>
                </p:cNvSpPr>
                <p:nvPr/>
              </p:nvSpPr>
              <p:spPr>
                <a:xfrm>
                  <a:off x="9917414" y="6645341"/>
                  <a:ext cx="10288891" cy="1172244"/>
                </a:xfrm>
                <a:prstGeom prst="rect">
                  <a:avLst/>
                </a:prstGeom>
                <a:blipFill rotWithShape="1">
                  <a:blip r:embed="rId6"/>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12674870" y="5244044"/>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0FB2F11-95C4-2F14-8423-2E196BEFECB0}"/>
                  </a:ext>
                </a:extLst>
              </p:cNvPr>
              <p:cNvSpPr txBox="1"/>
              <p:nvPr/>
            </p:nvSpPr>
            <p:spPr>
              <a:xfrm>
                <a:off x="3953740" y="1219300"/>
                <a:ext cx="19343581" cy="1417055"/>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P</a:t>
                </a:r>
                <a:r>
                  <a:rPr lang="vi-VN" sz="4800" b="1" dirty="0">
                    <a:latin typeface="Tahoma" panose="020B0604030504040204" pitchFamily="34" charset="0"/>
                    <a:ea typeface="Tahoma" panose="020B0604030504040204" pitchFamily="34" charset="0"/>
                    <a:cs typeface="Tahoma" panose="020B0604030504040204" pitchFamily="34" charset="0"/>
                  </a:rPr>
                  <a:t>hương trình </a:t>
                </a:r>
                <a14:m>
                  <m:oMath xmlns:m="http://schemas.openxmlformats.org/officeDocument/2006/math">
                    <m:f>
                      <m:fPr>
                        <m:ctrlPr>
                          <a:rPr lang="vi-VN" sz="5400" b="1" i="1" smtClean="0">
                            <a:latin typeface="Cambria Math" panose="02040503050406030204" pitchFamily="18" charset="0"/>
                            <a:ea typeface="Tahoma" panose="020B0604030504040204" pitchFamily="34" charset="0"/>
                            <a:cs typeface="Tahoma" panose="020B0604030504040204" pitchFamily="34" charset="0"/>
                          </a:rPr>
                        </m:ctrlPr>
                      </m:fPr>
                      <m:num>
                        <m:r>
                          <a:rPr lang="en-US" sz="5400" b="1" i="1" smtClean="0">
                            <a:latin typeface="Cambria Math"/>
                            <a:ea typeface="Tahoma" panose="020B0604030504040204" pitchFamily="34" charset="0"/>
                            <a:cs typeface="Tahoma" panose="020B0604030504040204" pitchFamily="34" charset="0"/>
                          </a:rPr>
                          <m:t>𝟑</m:t>
                        </m:r>
                        <m:r>
                          <a:rPr lang="en-US" sz="5400" b="1" i="1" smtClean="0">
                            <a:latin typeface="Cambria Math"/>
                            <a:ea typeface="Tahoma" panose="020B0604030504040204" pitchFamily="34" charset="0"/>
                            <a:cs typeface="Tahoma" panose="020B0604030504040204" pitchFamily="34" charset="0"/>
                          </a:rPr>
                          <m:t>.</m:t>
                        </m:r>
                        <m:sSup>
                          <m:sSupPr>
                            <m:ctrlPr>
                              <a:rPr lang="en-US" sz="5400" b="1" i="1" smtClean="0">
                                <a:latin typeface="Cambria Math" panose="02040503050406030204" pitchFamily="18" charset="0"/>
                                <a:ea typeface="Tahoma" panose="020B0604030504040204" pitchFamily="34" charset="0"/>
                                <a:cs typeface="Tahoma" panose="020B0604030504040204" pitchFamily="34" charset="0"/>
                              </a:rPr>
                            </m:ctrlPr>
                          </m:sSupPr>
                          <m:e>
                            <m:r>
                              <a:rPr lang="en-US" sz="5400" b="1" i="1" smtClean="0">
                                <a:latin typeface="Cambria Math"/>
                                <a:ea typeface="Tahoma" panose="020B0604030504040204" pitchFamily="34" charset="0"/>
                                <a:cs typeface="Tahoma" panose="020B0604030504040204" pitchFamily="34" charset="0"/>
                              </a:rPr>
                              <m:t>𝒄𝒐𝒔</m:t>
                            </m:r>
                          </m:e>
                          <m:sup>
                            <m:r>
                              <a:rPr lang="en-US" sz="5400" b="1" i="1" smtClean="0">
                                <a:latin typeface="Cambria Math"/>
                                <a:ea typeface="Tahoma" panose="020B0604030504040204" pitchFamily="34" charset="0"/>
                                <a:cs typeface="Tahoma" panose="020B0604030504040204" pitchFamily="34" charset="0"/>
                              </a:rPr>
                              <m:t>𝟐</m:t>
                            </m:r>
                          </m:sup>
                        </m:sSup>
                        <m:r>
                          <a:rPr lang="en-US" sz="5400" b="1" i="1" smtClean="0">
                            <a:latin typeface="Cambria Math"/>
                            <a:ea typeface="Tahoma" panose="020B0604030504040204" pitchFamily="34" charset="0"/>
                            <a:cs typeface="Tahoma" panose="020B0604030504040204" pitchFamily="34" charset="0"/>
                          </a:rPr>
                          <m:t>𝟐</m:t>
                        </m:r>
                        <m:r>
                          <a:rPr lang="en-US" sz="5400" b="1" i="1" smtClean="0">
                            <a:latin typeface="Cambria Math"/>
                            <a:ea typeface="Tahoma" panose="020B0604030504040204" pitchFamily="34" charset="0"/>
                            <a:cs typeface="Tahoma" panose="020B0604030504040204" pitchFamily="34" charset="0"/>
                          </a:rPr>
                          <m:t>𝒙</m:t>
                        </m:r>
                        <m:r>
                          <a:rPr lang="en-US" sz="5400" b="1" i="1" smtClean="0">
                            <a:latin typeface="Cambria Math"/>
                            <a:ea typeface="Tahoma" panose="020B0604030504040204" pitchFamily="34" charset="0"/>
                            <a:cs typeface="Tahoma" panose="020B0604030504040204" pitchFamily="34" charset="0"/>
                          </a:rPr>
                          <m:t>+</m:t>
                        </m:r>
                        <m:r>
                          <a:rPr lang="en-US" sz="5400" b="1" i="1" smtClean="0">
                            <a:latin typeface="Cambria Math"/>
                            <a:ea typeface="Tahoma" panose="020B0604030504040204" pitchFamily="34" charset="0"/>
                            <a:cs typeface="Tahoma" panose="020B0604030504040204" pitchFamily="34" charset="0"/>
                          </a:rPr>
                          <m:t>𝟐</m:t>
                        </m:r>
                        <m:sSup>
                          <m:sSupPr>
                            <m:ctrlPr>
                              <a:rPr lang="en-US" sz="5400" b="1" i="1" smtClean="0">
                                <a:latin typeface="Cambria Math" panose="02040503050406030204" pitchFamily="18" charset="0"/>
                                <a:ea typeface="Tahoma" panose="020B0604030504040204" pitchFamily="34" charset="0"/>
                                <a:cs typeface="Tahoma" panose="020B0604030504040204" pitchFamily="34" charset="0"/>
                              </a:rPr>
                            </m:ctrlPr>
                          </m:sSupPr>
                          <m:e>
                            <m:r>
                              <a:rPr lang="en-US" sz="5400" b="1" i="1" smtClean="0">
                                <a:latin typeface="Cambria Math"/>
                                <a:ea typeface="Tahoma" panose="020B0604030504040204" pitchFamily="34" charset="0"/>
                                <a:cs typeface="Tahoma" panose="020B0604030504040204" pitchFamily="34" charset="0"/>
                              </a:rPr>
                              <m:t>𝒔𝒊𝒏</m:t>
                            </m:r>
                          </m:e>
                          <m:sup>
                            <m:r>
                              <a:rPr lang="en-US" sz="5400" b="1" i="1" smtClean="0">
                                <a:latin typeface="Cambria Math"/>
                                <a:ea typeface="Tahoma" panose="020B0604030504040204" pitchFamily="34" charset="0"/>
                                <a:cs typeface="Tahoma" panose="020B0604030504040204" pitchFamily="34" charset="0"/>
                              </a:rPr>
                              <m:t>𝟐</m:t>
                            </m:r>
                          </m:sup>
                        </m:sSup>
                        <m:r>
                          <a:rPr lang="en-US" sz="5400" b="1" i="1" smtClean="0">
                            <a:latin typeface="Cambria Math"/>
                            <a:ea typeface="Tahoma" panose="020B0604030504040204" pitchFamily="34" charset="0"/>
                            <a:cs typeface="Tahoma" panose="020B0604030504040204" pitchFamily="34" charset="0"/>
                          </a:rPr>
                          <m:t>𝒙</m:t>
                        </m:r>
                        <m:r>
                          <a:rPr lang="en-US" sz="5400" b="1" i="1" smtClean="0">
                            <a:latin typeface="Cambria Math"/>
                            <a:ea typeface="Tahoma" panose="020B0604030504040204" pitchFamily="34" charset="0"/>
                            <a:cs typeface="Tahoma" panose="020B0604030504040204" pitchFamily="34" charset="0"/>
                          </a:rPr>
                          <m:t>−</m:t>
                        </m:r>
                        <m:r>
                          <a:rPr lang="en-US" sz="5400" b="1" i="1" smtClean="0">
                            <a:latin typeface="Cambria Math"/>
                            <a:ea typeface="Tahoma" panose="020B0604030504040204" pitchFamily="34" charset="0"/>
                            <a:cs typeface="Tahoma" panose="020B0604030504040204" pitchFamily="34" charset="0"/>
                          </a:rPr>
                          <m:t>𝟓</m:t>
                        </m:r>
                      </m:num>
                      <m:den>
                        <m:r>
                          <a:rPr lang="en-US" sz="5400" b="1" i="1" smtClean="0">
                            <a:latin typeface="Cambria Math"/>
                            <a:ea typeface="Tahoma" panose="020B0604030504040204" pitchFamily="34" charset="0"/>
                            <a:cs typeface="Tahoma" panose="020B0604030504040204" pitchFamily="34" charset="0"/>
                          </a:rPr>
                          <m:t>𝟏</m:t>
                        </m:r>
                        <m:r>
                          <a:rPr lang="en-US" sz="5400" b="1" i="1" smtClean="0">
                            <a:latin typeface="Cambria Math"/>
                            <a:ea typeface="Tahoma" panose="020B0604030504040204" pitchFamily="34" charset="0"/>
                            <a:cs typeface="Tahoma" panose="020B0604030504040204" pitchFamily="34" charset="0"/>
                          </a:rPr>
                          <m:t>−</m:t>
                        </m:r>
                        <m:r>
                          <a:rPr lang="en-US" sz="5400" b="1" i="1" smtClean="0">
                            <a:latin typeface="Cambria Math"/>
                            <a:ea typeface="Tahoma" panose="020B0604030504040204" pitchFamily="34" charset="0"/>
                            <a:cs typeface="Tahoma" panose="020B0604030504040204" pitchFamily="34" charset="0"/>
                          </a:rPr>
                          <m:t>𝒔𝒊𝒏𝒙</m:t>
                        </m:r>
                      </m:den>
                    </m:f>
                    <m:r>
                      <a:rPr lang="en-US" sz="5400" b="1" i="1" smtClean="0">
                        <a:latin typeface="Cambria Math"/>
                        <a:ea typeface="Tahoma" panose="020B0604030504040204" pitchFamily="34" charset="0"/>
                        <a:cs typeface="Tahoma" panose="020B0604030504040204" pitchFamily="34" charset="0"/>
                      </a:rPr>
                      <m:t>=</m:t>
                    </m:r>
                    <m:r>
                      <a:rPr lang="en-US" sz="5400" b="1" i="1" smtClean="0">
                        <a:latin typeface="Cambria Math"/>
                        <a:ea typeface="Tahoma" panose="020B0604030504040204" pitchFamily="34" charset="0"/>
                        <a:cs typeface="Tahoma" panose="020B0604030504040204" pitchFamily="34" charset="0"/>
                      </a:rPr>
                      <m:t>𝟎</m:t>
                    </m:r>
                    <m:r>
                      <a:rPr lang="en-US" sz="5400" b="1" i="1" smtClean="0">
                        <a:latin typeface="Cambria Math"/>
                        <a:ea typeface="Tahoma" panose="020B0604030504040204" pitchFamily="34" charset="0"/>
                        <a:cs typeface="Tahoma" panose="020B0604030504040204" pitchFamily="34" charset="0"/>
                      </a:rPr>
                      <m:t>  </m:t>
                    </m:r>
                  </m:oMath>
                </a14:m>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là</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xmlns="" xmlns:a14="http://schemas.microsoft.com/office/drawing/2010/main" id="{80FB2F11-95C4-2F14-8423-2E196BEFECB0}"/>
                  </a:ext>
                </a:extLst>
              </p:cNvPr>
              <p:cNvSpPr txBox="1">
                <a:spLocks noRot="1" noChangeAspect="1" noMove="1" noResize="1" noEditPoints="1" noAdjustHandles="1" noChangeArrowheads="1" noChangeShapeType="1" noTextEdit="1"/>
              </p:cNvSpPr>
              <p:nvPr/>
            </p:nvSpPr>
            <p:spPr>
              <a:xfrm>
                <a:off x="3953740" y="1219300"/>
                <a:ext cx="19343581" cy="1417055"/>
              </a:xfrm>
              <a:prstGeom prst="rect">
                <a:avLst/>
              </a:prstGeom>
              <a:blipFill rotWithShape="1">
                <a:blip r:embed="rId7"/>
                <a:stretch>
                  <a:fillRect l="-536" b="-6466"/>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99862314-8DFC-FCE6-3FE8-67C65CD08E36}"/>
              </a:ext>
            </a:extLst>
          </p:cNvPr>
          <p:cNvGrpSpPr/>
          <p:nvPr/>
        </p:nvGrpSpPr>
        <p:grpSpPr>
          <a:xfrm>
            <a:off x="11769" y="688973"/>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10</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62" name="Group 61">
            <a:extLst>
              <a:ext uri="{FF2B5EF4-FFF2-40B4-BE49-F238E27FC236}">
                <a16:creationId xmlns:a16="http://schemas.microsoft.com/office/drawing/2014/main" id="{CE2B0210-A332-C599-79A2-936FB3928C7F}"/>
              </a:ext>
            </a:extLst>
          </p:cNvPr>
          <p:cNvGrpSpPr/>
          <p:nvPr/>
        </p:nvGrpSpPr>
        <p:grpSpPr>
          <a:xfrm>
            <a:off x="260813" y="6439628"/>
            <a:ext cx="23862374" cy="7135007"/>
            <a:chOff x="48567" y="4381499"/>
            <a:chExt cx="23018772" cy="7135006"/>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5"/>
              <a:ext cx="22682027" cy="6574950"/>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p:sp>
        <p:nvSpPr>
          <p:cNvPr id="69" name="TextBox 68">
            <a:extLst>
              <a:ext uri="{FF2B5EF4-FFF2-40B4-BE49-F238E27FC236}">
                <a16:creationId xmlns:a16="http://schemas.microsoft.com/office/drawing/2014/main" id="{5E7E3880-2153-65E7-152D-F4A417449147}"/>
              </a:ext>
            </a:extLst>
          </p:cNvPr>
          <p:cNvSpPr txBox="1"/>
          <p:nvPr/>
        </p:nvSpPr>
        <p:spPr>
          <a:xfrm>
            <a:off x="11769" y="7573476"/>
            <a:ext cx="3461268" cy="830997"/>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627E6C8-FA94-0CF2-D050-62393B35A305}"/>
                  </a:ext>
                </a:extLst>
              </p:cNvPr>
              <p:cNvSpPr txBox="1"/>
              <p:nvPr/>
            </p:nvSpPr>
            <p:spPr>
              <a:xfrm>
                <a:off x="3091621" y="7240197"/>
                <a:ext cx="8572311" cy="1801134"/>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vi-VN" sz="4800" b="1" i="1">
                              <a:latin typeface="Cambria Math" panose="02040503050406030204" pitchFamily="18" charset="0"/>
                              <a:ea typeface="Tahoma" panose="020B0604030504040204" pitchFamily="34" charset="0"/>
                              <a:cs typeface="Tahoma" panose="020B0604030504040204" pitchFamily="34" charset="0"/>
                            </a:rPr>
                          </m:ctrlPr>
                        </m:fPr>
                        <m:num>
                          <m:r>
                            <a:rPr lang="en-US" sz="4800" b="1" i="1">
                              <a:latin typeface="Cambria Math"/>
                              <a:ea typeface="Tahoma" panose="020B0604030504040204" pitchFamily="34" charset="0"/>
                              <a:cs typeface="Tahoma" panose="020B0604030504040204" pitchFamily="34" charset="0"/>
                            </a:rPr>
                            <m:t>𝟑</m:t>
                          </m:r>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𝒄𝒐𝒔</m:t>
                              </m:r>
                            </m:e>
                            <m:sup>
                              <m:r>
                                <a:rPr lang="en-US" sz="4800" b="1" i="1">
                                  <a:latin typeface="Cambria Math"/>
                                  <a:ea typeface="Tahoma" panose="020B0604030504040204" pitchFamily="34" charset="0"/>
                                  <a:cs typeface="Tahoma" panose="020B0604030504040204" pitchFamily="34" charset="0"/>
                                </a:rPr>
                                <m:t>𝟐</m:t>
                              </m:r>
                            </m:sup>
                          </m:sSup>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𝟐</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𝒔𝒊𝒏</m:t>
                              </m:r>
                            </m:e>
                            <m:sup>
                              <m:r>
                                <a:rPr lang="en-US" sz="4800" b="1" i="1">
                                  <a:latin typeface="Cambria Math"/>
                                  <a:ea typeface="Tahoma" panose="020B0604030504040204" pitchFamily="34" charset="0"/>
                                  <a:cs typeface="Tahoma" panose="020B0604030504040204" pitchFamily="34" charset="0"/>
                                </a:rPr>
                                <m:t>𝟐</m:t>
                              </m:r>
                            </m:sup>
                          </m:sSup>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𝟓</m:t>
                          </m:r>
                        </m:num>
                        <m:den>
                          <m:r>
                            <a:rPr lang="en-US" sz="4800" b="1" i="1">
                              <a:latin typeface="Cambria Math"/>
                              <a:ea typeface="Tahoma" panose="020B0604030504040204" pitchFamily="34" charset="0"/>
                              <a:cs typeface="Tahoma" panose="020B0604030504040204" pitchFamily="34" charset="0"/>
                            </a:rPr>
                            <m:t>𝟏</m:t>
                          </m:r>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𝒔𝒊𝒏𝒙</m:t>
                          </m:r>
                        </m:den>
                      </m:f>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𝟎</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3091621" y="7240197"/>
                <a:ext cx="8572311" cy="1801134"/>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11663932" y="7424446"/>
                <a:ext cx="9802156" cy="14326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d>
                        <m:dPr>
                          <m:begChr m:val="{"/>
                          <m:endChr m:val=""/>
                          <m:ctrlPr>
                            <a:rPr lang="en-US" sz="4800" b="1" i="1" smtClean="0">
                              <a:latin typeface="Cambria Math" panose="02040503050406030204" pitchFamily="18" charset="0"/>
                            </a:rPr>
                          </m:ctrlPr>
                        </m:dPr>
                        <m:e>
                          <m:eqArr>
                            <m:eqArrPr>
                              <m:ctrlPr>
                                <a:rPr lang="en-US" sz="4800" b="1" i="1">
                                  <a:latin typeface="Cambria Math" panose="02040503050406030204" pitchFamily="18" charset="0"/>
                                  <a:ea typeface="Tahoma" panose="020B0604030504040204" pitchFamily="34" charset="0"/>
                                  <a:cs typeface="Tahoma" panose="020B0604030504040204" pitchFamily="34" charset="0"/>
                                </a:rPr>
                              </m:ctrlPr>
                            </m:eqArrPr>
                            <m:e>
                              <m:r>
                                <a:rPr lang="en-US" sz="4800" b="1" i="1">
                                  <a:latin typeface="Cambria Math"/>
                                  <a:ea typeface="Tahoma" panose="020B0604030504040204" pitchFamily="34" charset="0"/>
                                  <a:cs typeface="Tahoma" panose="020B0604030504040204" pitchFamily="34" charset="0"/>
                                </a:rPr>
                                <m:t>𝟑</m:t>
                              </m:r>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𝒄𝒐𝒔</m:t>
                                  </m:r>
                                </m:e>
                                <m:sup>
                                  <m:r>
                                    <a:rPr lang="en-US" sz="4800" b="1" i="1">
                                      <a:latin typeface="Cambria Math"/>
                                      <a:ea typeface="Tahoma" panose="020B0604030504040204" pitchFamily="34" charset="0"/>
                                      <a:cs typeface="Tahoma" panose="020B0604030504040204" pitchFamily="34" charset="0"/>
                                    </a:rPr>
                                    <m:t>𝟐</m:t>
                                  </m:r>
                                </m:sup>
                              </m:sSup>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𝟐</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𝒔𝒊𝒏</m:t>
                                  </m:r>
                                </m:e>
                                <m:sup>
                                  <m:r>
                                    <a:rPr lang="en-US" sz="4800" b="1" i="1">
                                      <a:latin typeface="Cambria Math"/>
                                      <a:ea typeface="Tahoma" panose="020B0604030504040204" pitchFamily="34" charset="0"/>
                                      <a:cs typeface="Tahoma" panose="020B0604030504040204" pitchFamily="34" charset="0"/>
                                    </a:rPr>
                                    <m:t>𝟐</m:t>
                                  </m:r>
                                </m:sup>
                              </m:sSup>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𝟓</m:t>
                              </m:r>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𝟎</m:t>
                              </m:r>
                            </m:e>
                            <m:e>
                              <m:r>
                                <a:rPr lang="en-US" sz="4800" b="1" i="1" smtClean="0">
                                  <a:latin typeface="Cambria Math"/>
                                  <a:ea typeface="Tahoma" panose="020B0604030504040204" pitchFamily="34" charset="0"/>
                                  <a:cs typeface="Tahoma" panose="020B0604030504040204" pitchFamily="34" charset="0"/>
                                </a:rPr>
                                <m:t>𝒔𝒊𝒏𝒙</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𝟏</m:t>
                              </m:r>
                            </m:e>
                          </m:eqArr>
                        </m:e>
                      </m:d>
                    </m:oMath>
                  </m:oMathPara>
                </a14:m>
                <a:endParaRPr lang="en-US" sz="4800" b="1" dirty="0"/>
              </a:p>
            </p:txBody>
          </p:sp>
        </mc:Choice>
        <mc:Fallback xmlns="">
          <p:sp>
            <p:nvSpPr>
              <p:cNvPr id="71" name="TextBox 70"/>
              <p:cNvSpPr txBox="1">
                <a:spLocks noRot="1" noChangeAspect="1" noMove="1" noResize="1" noEditPoints="1" noAdjustHandles="1" noChangeArrowheads="1" noChangeShapeType="1" noTextEdit="1"/>
              </p:cNvSpPr>
              <p:nvPr/>
            </p:nvSpPr>
            <p:spPr>
              <a:xfrm>
                <a:off x="11663932" y="7424446"/>
                <a:ext cx="9802156" cy="1432636"/>
              </a:xfrm>
              <a:prstGeom prst="rect">
                <a:avLst/>
              </a:prstGeom>
              <a:blipFill rotWithShape="1">
                <a:blip r:embed="rId11"/>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5E7E3880-2153-65E7-152D-F4A417449147}"/>
              </a:ext>
            </a:extLst>
          </p:cNvPr>
          <p:cNvSpPr txBox="1"/>
          <p:nvPr/>
        </p:nvSpPr>
        <p:spPr>
          <a:xfrm>
            <a:off x="20043530" y="12743638"/>
            <a:ext cx="4156892" cy="830997"/>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D. </a:t>
            </a:r>
          </a:p>
        </p:txBody>
      </p:sp>
      <mc:AlternateContent xmlns:mc="http://schemas.openxmlformats.org/markup-compatibility/2006" xmlns:a14="http://schemas.microsoft.com/office/drawing/2010/main">
        <mc:Choice Requires="a14">
          <p:sp>
            <p:nvSpPr>
              <p:cNvPr id="78" name="TextBox 77"/>
              <p:cNvSpPr txBox="1"/>
              <p:nvPr/>
            </p:nvSpPr>
            <p:spPr>
              <a:xfrm>
                <a:off x="1292835" y="9125524"/>
                <a:ext cx="11299136" cy="14734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d>
                        <m:dPr>
                          <m:begChr m:val="{"/>
                          <m:endChr m:val=""/>
                          <m:ctrlPr>
                            <a:rPr lang="en-US" sz="4800" b="1" i="1" smtClean="0">
                              <a:latin typeface="Cambria Math" panose="02040503050406030204" pitchFamily="18" charset="0"/>
                            </a:rPr>
                          </m:ctrlPr>
                        </m:dPr>
                        <m:e>
                          <m:eqArr>
                            <m:eqArrPr>
                              <m:ctrlPr>
                                <a:rPr lang="en-US" sz="4800" b="1" i="1">
                                  <a:latin typeface="Cambria Math" panose="02040503050406030204" pitchFamily="18" charset="0"/>
                                  <a:ea typeface="Tahoma" panose="020B0604030504040204" pitchFamily="34" charset="0"/>
                                  <a:cs typeface="Tahoma" panose="020B0604030504040204" pitchFamily="34" charset="0"/>
                                </a:rPr>
                              </m:ctrlPr>
                            </m:eqArrPr>
                            <m:e>
                              <m:r>
                                <a:rPr lang="en-US" sz="4800" b="1" i="1">
                                  <a:latin typeface="Cambria Math"/>
                                  <a:ea typeface="Tahoma" panose="020B0604030504040204" pitchFamily="34" charset="0"/>
                                  <a:cs typeface="Tahoma" panose="020B0604030504040204" pitchFamily="34" charset="0"/>
                                </a:rPr>
                                <m:t>𝟑</m:t>
                              </m:r>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𝒄𝒐𝒔</m:t>
                                  </m:r>
                                </m:e>
                                <m:sup>
                                  <m:r>
                                    <a:rPr lang="en-US" sz="4800" b="1" i="1">
                                      <a:latin typeface="Cambria Math"/>
                                      <a:ea typeface="Tahoma" panose="020B0604030504040204" pitchFamily="34" charset="0"/>
                                      <a:cs typeface="Tahoma" panose="020B0604030504040204" pitchFamily="34" charset="0"/>
                                    </a:rPr>
                                    <m:t>𝟐</m:t>
                                  </m:r>
                                </m:sup>
                              </m:sSup>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𝟏</m:t>
                              </m:r>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𝒄𝒐𝒔</m:t>
                              </m:r>
                              <m:r>
                                <a:rPr lang="en-US" sz="4800" b="1" i="1" smtClean="0">
                                  <a:latin typeface="Cambria Math"/>
                                  <a:ea typeface="Tahoma" panose="020B0604030504040204" pitchFamily="34" charset="0"/>
                                  <a:cs typeface="Tahoma" panose="020B0604030504040204" pitchFamily="34" charset="0"/>
                                </a:rPr>
                                <m:t>𝟐</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𝟓</m:t>
                              </m:r>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𝟎</m:t>
                              </m:r>
                            </m:e>
                            <m:e>
                              <m:r>
                                <a:rPr lang="en-US" sz="4800" b="1" i="1" smtClean="0">
                                  <a:latin typeface="Cambria Math"/>
                                  <a:ea typeface="Tahoma" panose="020B0604030504040204" pitchFamily="34" charset="0"/>
                                  <a:cs typeface="Tahoma" panose="020B0604030504040204" pitchFamily="34" charset="0"/>
                                </a:rPr>
                                <m:t>𝒔𝒊𝒏𝒙</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𝟏</m:t>
                              </m:r>
                            </m:e>
                          </m:eqArr>
                        </m:e>
                      </m:d>
                    </m:oMath>
                  </m:oMathPara>
                </a14:m>
                <a:endParaRPr lang="en-US" sz="4800" b="1" dirty="0"/>
              </a:p>
            </p:txBody>
          </p:sp>
        </mc:Choice>
        <mc:Fallback xmlns="">
          <p:sp>
            <p:nvSpPr>
              <p:cNvPr id="78" name="TextBox 77"/>
              <p:cNvSpPr txBox="1">
                <a:spLocks noRot="1" noChangeAspect="1" noMove="1" noResize="1" noEditPoints="1" noAdjustHandles="1" noChangeArrowheads="1" noChangeShapeType="1" noTextEdit="1"/>
              </p:cNvSpPr>
              <p:nvPr/>
            </p:nvSpPr>
            <p:spPr>
              <a:xfrm>
                <a:off x="1292835" y="9125524"/>
                <a:ext cx="11299136" cy="147348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10972338" y="9125524"/>
                <a:ext cx="11299136" cy="14734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d>
                        <m:dPr>
                          <m:begChr m:val="{"/>
                          <m:endChr m:val=""/>
                          <m:ctrlPr>
                            <a:rPr lang="en-US" sz="4800" b="1" i="1" smtClean="0">
                              <a:latin typeface="Cambria Math" panose="02040503050406030204" pitchFamily="18" charset="0"/>
                            </a:rPr>
                          </m:ctrlPr>
                        </m:dPr>
                        <m:e>
                          <m:eqArr>
                            <m:eqArrPr>
                              <m:ctrlPr>
                                <a:rPr lang="en-US" sz="4800" b="1" i="1">
                                  <a:latin typeface="Cambria Math" panose="02040503050406030204" pitchFamily="18" charset="0"/>
                                  <a:ea typeface="Tahoma" panose="020B0604030504040204" pitchFamily="34" charset="0"/>
                                  <a:cs typeface="Tahoma" panose="020B0604030504040204" pitchFamily="34" charset="0"/>
                                </a:rPr>
                              </m:ctrlPr>
                            </m:eqArrPr>
                            <m:e>
                              <m:r>
                                <a:rPr lang="en-US" sz="4800" b="1" i="1">
                                  <a:latin typeface="Cambria Math"/>
                                  <a:ea typeface="Tahoma" panose="020B0604030504040204" pitchFamily="34" charset="0"/>
                                  <a:cs typeface="Tahoma" panose="020B0604030504040204" pitchFamily="34" charset="0"/>
                                </a:rPr>
                                <m:t>𝟑</m:t>
                              </m:r>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𝒄𝒐𝒔</m:t>
                                  </m:r>
                                </m:e>
                                <m:sup>
                                  <m:r>
                                    <a:rPr lang="en-US" sz="4800" b="1" i="1">
                                      <a:latin typeface="Cambria Math"/>
                                      <a:ea typeface="Tahoma" panose="020B0604030504040204" pitchFamily="34" charset="0"/>
                                      <a:cs typeface="Tahoma" panose="020B0604030504040204" pitchFamily="34" charset="0"/>
                                    </a:rPr>
                                    <m:t>𝟐</m:t>
                                  </m:r>
                                </m:sup>
                              </m:sSup>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𝒄𝒐𝒔</m:t>
                              </m:r>
                              <m:r>
                                <a:rPr lang="en-US" sz="4800" b="1" i="1" smtClean="0">
                                  <a:latin typeface="Cambria Math"/>
                                  <a:ea typeface="Tahoma" panose="020B0604030504040204" pitchFamily="34" charset="0"/>
                                  <a:cs typeface="Tahoma" panose="020B0604030504040204" pitchFamily="34" charset="0"/>
                                </a:rPr>
                                <m:t>𝟐</m:t>
                              </m:r>
                              <m:r>
                                <a:rPr lang="en-US" sz="4800" b="1" i="1" smtClean="0">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𝟒</m:t>
                              </m:r>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𝟎</m:t>
                              </m:r>
                            </m:e>
                            <m:e>
                              <m:r>
                                <a:rPr lang="en-US" sz="4800" b="1" i="1" smtClean="0">
                                  <a:latin typeface="Cambria Math"/>
                                  <a:ea typeface="Tahoma" panose="020B0604030504040204" pitchFamily="34" charset="0"/>
                                  <a:cs typeface="Tahoma" panose="020B0604030504040204" pitchFamily="34" charset="0"/>
                                </a:rPr>
                                <m:t>𝒔𝒊𝒏𝒙</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𝟏</m:t>
                              </m:r>
                            </m:e>
                          </m:eqArr>
                        </m:e>
                      </m:d>
                    </m:oMath>
                  </m:oMathPara>
                </a14:m>
                <a:endParaRPr lang="en-US" sz="4800" b="1" dirty="0"/>
              </a:p>
            </p:txBody>
          </p:sp>
        </mc:Choice>
        <mc:Fallback xmlns="">
          <p:sp>
            <p:nvSpPr>
              <p:cNvPr id="79" name="TextBox 78"/>
              <p:cNvSpPr txBox="1">
                <a:spLocks noRot="1" noChangeAspect="1" noMove="1" noResize="1" noEditPoints="1" noAdjustHandles="1" noChangeArrowheads="1" noChangeShapeType="1" noTextEdit="1"/>
              </p:cNvSpPr>
              <p:nvPr/>
            </p:nvSpPr>
            <p:spPr>
              <a:xfrm>
                <a:off x="10972338" y="9125524"/>
                <a:ext cx="11299136" cy="147348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609899" y="10834404"/>
                <a:ext cx="9463402" cy="2827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d>
                        <m:dPr>
                          <m:begChr m:val="{"/>
                          <m:endChr m:val=""/>
                          <m:ctrlPr>
                            <a:rPr lang="en-US" sz="4800" b="1" i="1" smtClean="0">
                              <a:latin typeface="Cambria Math" panose="02040503050406030204" pitchFamily="18" charset="0"/>
                            </a:rPr>
                          </m:ctrlPr>
                        </m:dPr>
                        <m:e>
                          <m:eqArr>
                            <m:eqArrPr>
                              <m:ctrlPr>
                                <a:rPr lang="en-US" sz="4800" b="1" i="1">
                                  <a:latin typeface="Cambria Math" panose="02040503050406030204" pitchFamily="18" charset="0"/>
                                  <a:ea typeface="Tahoma" panose="020B0604030504040204" pitchFamily="34" charset="0"/>
                                  <a:cs typeface="Tahoma" panose="020B0604030504040204" pitchFamily="34" charset="0"/>
                                </a:rPr>
                              </m:ctrlPr>
                            </m:eqArrPr>
                            <m:e>
                              <m:d>
                                <m:dPr>
                                  <m:begChr m:val="["/>
                                  <m:endChr m:val=""/>
                                  <m:ctrlPr>
                                    <a:rPr lang="en-US" sz="4800" b="1" i="1" smtClean="0">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smtClean="0">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latin typeface="Cambria Math"/>
                                          <a:ea typeface="Tahoma" panose="020B0604030504040204" pitchFamily="34" charset="0"/>
                                          <a:cs typeface="Tahoma" panose="020B0604030504040204" pitchFamily="34" charset="0"/>
                                        </a:rPr>
                                        <m:t>𝒄𝒐𝒔</m:t>
                                      </m:r>
                                      <m:r>
                                        <a:rPr lang="en-US" sz="4800" b="1" i="1" smtClean="0">
                                          <a:latin typeface="Cambria Math"/>
                                          <a:ea typeface="Tahoma" panose="020B0604030504040204" pitchFamily="34" charset="0"/>
                                          <a:cs typeface="Tahoma" panose="020B0604030504040204" pitchFamily="34" charset="0"/>
                                        </a:rPr>
                                        <m:t>𝟐</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𝟏</m:t>
                                      </m:r>
                                    </m:e>
                                    <m:e>
                                      <m:r>
                                        <a:rPr lang="en-US" sz="4800" b="1" i="1" smtClean="0">
                                          <a:latin typeface="Cambria Math"/>
                                          <a:ea typeface="Tahoma" panose="020B0604030504040204" pitchFamily="34" charset="0"/>
                                          <a:cs typeface="Tahoma" panose="020B0604030504040204" pitchFamily="34" charset="0"/>
                                        </a:rPr>
                                        <m:t>𝒄𝒐𝒔</m:t>
                                      </m:r>
                                      <m:r>
                                        <a:rPr lang="en-US" sz="4800" b="1" i="1" smtClean="0">
                                          <a:latin typeface="Cambria Math"/>
                                          <a:ea typeface="Tahoma" panose="020B0604030504040204" pitchFamily="34" charset="0"/>
                                          <a:cs typeface="Tahoma" panose="020B0604030504040204" pitchFamily="34" charset="0"/>
                                        </a:rPr>
                                        <m:t>𝟐</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f>
                                        <m:fPr>
                                          <m:ctrlPr>
                                            <a:rPr lang="en-US"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smtClean="0">
                                              <a:latin typeface="Cambria Math"/>
                                              <a:ea typeface="Tahoma" panose="020B0604030504040204" pitchFamily="34" charset="0"/>
                                              <a:cs typeface="Tahoma" panose="020B0604030504040204" pitchFamily="34" charset="0"/>
                                            </a:rPr>
                                            <m:t>𝟒</m:t>
                                          </m:r>
                                        </m:num>
                                        <m:den>
                                          <m:r>
                                            <a:rPr lang="en-US" sz="4800" b="1" i="1" smtClean="0">
                                              <a:latin typeface="Cambria Math"/>
                                              <a:ea typeface="Tahoma" panose="020B0604030504040204" pitchFamily="34" charset="0"/>
                                              <a:cs typeface="Tahoma" panose="020B0604030504040204" pitchFamily="34" charset="0"/>
                                            </a:rPr>
                                            <m:t>𝟑</m:t>
                                          </m:r>
                                        </m:den>
                                      </m:f>
                                      <m:r>
                                        <a:rPr lang="en-US" sz="4800" b="1" i="1" smtClean="0">
                                          <a:latin typeface="Cambria Math"/>
                                          <a:ea typeface="Tahoma" panose="020B0604030504040204" pitchFamily="34" charset="0"/>
                                          <a:cs typeface="Tahoma" panose="020B0604030504040204" pitchFamily="34" charset="0"/>
                                        </a:rPr>
                                        <m:t>&gt;</m:t>
                                      </m:r>
                                      <m:r>
                                        <a:rPr lang="en-US" sz="4800" b="1" i="1" smtClean="0">
                                          <a:latin typeface="Cambria Math"/>
                                          <a:ea typeface="Tahoma" panose="020B0604030504040204" pitchFamily="34" charset="0"/>
                                          <a:cs typeface="Tahoma" panose="020B0604030504040204" pitchFamily="34" charset="0"/>
                                        </a:rPr>
                                        <m:t>𝟏</m:t>
                                      </m:r>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𝒍𝒐</m:t>
                                      </m:r>
                                      <m:r>
                                        <a:rPr lang="en-US" sz="4800" b="1" i="1" smtClean="0">
                                          <a:latin typeface="Cambria Math"/>
                                          <a:ea typeface="Tahoma" panose="020B0604030504040204" pitchFamily="34" charset="0"/>
                                          <a:cs typeface="Tahoma" panose="020B0604030504040204" pitchFamily="34" charset="0"/>
                                        </a:rPr>
                                        <m:t>ạ</m:t>
                                      </m:r>
                                      <m:r>
                                        <a:rPr lang="en-US" sz="4800" b="1" i="1" smtClean="0">
                                          <a:latin typeface="Cambria Math"/>
                                          <a:ea typeface="Tahoma" panose="020B0604030504040204" pitchFamily="34" charset="0"/>
                                          <a:cs typeface="Tahoma" panose="020B0604030504040204" pitchFamily="34" charset="0"/>
                                        </a:rPr>
                                        <m:t>𝒊</m:t>
                                      </m:r>
                                    </m:e>
                                  </m:eqArr>
                                </m:e>
                              </m:d>
                            </m:e>
                            <m:e>
                              <m:r>
                                <a:rPr lang="en-US" sz="4800" b="1" i="1" smtClean="0">
                                  <a:latin typeface="Cambria Math"/>
                                  <a:ea typeface="Tahoma" panose="020B0604030504040204" pitchFamily="34" charset="0"/>
                                  <a:cs typeface="Tahoma" panose="020B0604030504040204" pitchFamily="34" charset="0"/>
                                </a:rPr>
                                <m:t>𝒔𝒊𝒏𝒙</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𝟏</m:t>
                              </m:r>
                            </m:e>
                          </m:eqArr>
                        </m:e>
                      </m:d>
                    </m:oMath>
                  </m:oMathPara>
                </a14:m>
                <a:endParaRPr lang="en-US" sz="4800" b="1" dirty="0"/>
              </a:p>
            </p:txBody>
          </p:sp>
        </mc:Choice>
        <mc:Fallback xmlns="">
          <p:sp>
            <p:nvSpPr>
              <p:cNvPr id="80" name="TextBox 79"/>
              <p:cNvSpPr txBox="1">
                <a:spLocks noRot="1" noChangeAspect="1" noMove="1" noResize="1" noEditPoints="1" noAdjustHandles="1" noChangeArrowheads="1" noChangeShapeType="1" noTextEdit="1"/>
              </p:cNvSpPr>
              <p:nvPr/>
            </p:nvSpPr>
            <p:spPr>
              <a:xfrm>
                <a:off x="609899" y="10834404"/>
                <a:ext cx="9463402" cy="2827441"/>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9631740" y="10747194"/>
                <a:ext cx="6352664" cy="2827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d>
                        <m:dPr>
                          <m:begChr m:val="{"/>
                          <m:endChr m:val=""/>
                          <m:ctrlPr>
                            <a:rPr lang="en-US" sz="4800" b="1" i="1" smtClean="0">
                              <a:latin typeface="Cambria Math" panose="02040503050406030204" pitchFamily="18" charset="0"/>
                            </a:rPr>
                          </m:ctrlPr>
                        </m:dPr>
                        <m:e>
                          <m:eqArr>
                            <m:eqArrPr>
                              <m:ctrlPr>
                                <a:rPr lang="en-US" sz="4800" b="1" i="1">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l-GR" sz="4800" b="1" i="1" smtClean="0">
                                      <a:latin typeface="Cambria Math"/>
                                      <a:ea typeface="Tahoma" panose="020B0604030504040204" pitchFamily="34" charset="0"/>
                                      <a:cs typeface="Tahoma" panose="020B0604030504040204" pitchFamily="34" charset="0"/>
                                    </a:rPr>
                                    <m:t>𝝅</m:t>
                                  </m:r>
                                </m:num>
                                <m:den>
                                  <m:r>
                                    <a:rPr lang="el-GR" sz="4800" b="1" i="1" smtClean="0">
                                      <a:latin typeface="Cambria Math"/>
                                      <a:ea typeface="Tahoma" panose="020B0604030504040204" pitchFamily="34" charset="0"/>
                                      <a:cs typeface="Tahoma" panose="020B0604030504040204" pitchFamily="34" charset="0"/>
                                    </a:rPr>
                                    <m:t>𝟐</m:t>
                                  </m:r>
                                </m:den>
                              </m:f>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𝒌</m:t>
                              </m:r>
                              <m:r>
                                <a:rPr lang="en-US" sz="4800" b="1" i="1" smtClean="0">
                                  <a:latin typeface="Cambria Math"/>
                                  <a:ea typeface="Cambria Math"/>
                                  <a:cs typeface="Tahoma" panose="020B0604030504040204" pitchFamily="34" charset="0"/>
                                </a:rPr>
                                <m:t>𝝅</m:t>
                              </m:r>
                              <m:r>
                                <a:rPr lang="en-US" sz="4800" b="1" i="1" smtClean="0">
                                  <a:latin typeface="Cambria Math"/>
                                  <a:ea typeface="Cambria Math"/>
                                  <a:cs typeface="Tahoma" panose="020B0604030504040204" pitchFamily="34" charset="0"/>
                                </a:rPr>
                                <m:t>,</m:t>
                              </m:r>
                              <m:r>
                                <a:rPr lang="en-US" sz="4800" b="1" i="1">
                                  <a:latin typeface="Cambria Math"/>
                                </a:rPr>
                                <m:t>𝒌</m:t>
                              </m:r>
                              <m:r>
                                <a:rPr lang="en-US" sz="4800" b="1" i="1">
                                  <a:latin typeface="Cambria Math"/>
                                  <a:ea typeface="Cambria Math"/>
                                </a:rPr>
                                <m:t>∈</m:t>
                              </m:r>
                              <m:r>
                                <a:rPr lang="en-US" sz="4800" b="1" i="1">
                                  <a:latin typeface="Cambria Math"/>
                                  <a:ea typeface="Cambria Math"/>
                                </a:rPr>
                                <m:t>𝒁</m:t>
                              </m:r>
                            </m:e>
                            <m:e>
                              <m:r>
                                <a:rPr lang="en-US" sz="4800" b="1" i="1">
                                  <a:latin typeface="Cambria Math"/>
                                  <a:ea typeface="Tahoma" panose="020B0604030504040204" pitchFamily="34" charset="0"/>
                                  <a:cs typeface="Tahoma" panose="020B0604030504040204" pitchFamily="34" charset="0"/>
                                </a:rPr>
                                <m:t>𝒙</m:t>
                              </m:r>
                              <m:r>
                                <a:rPr lang="en-US" sz="4800" b="1" i="1" smtClean="0">
                                  <a:latin typeface="Cambria Math"/>
                                  <a:ea typeface="Cambria Math"/>
                                  <a:cs typeface="Tahoma" panose="020B0604030504040204" pitchFamily="34" charset="0"/>
                                </a:rPr>
                                <m: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l-GR" sz="4800" b="1" i="1">
                                      <a:latin typeface="Cambria Math"/>
                                      <a:ea typeface="Tahoma" panose="020B0604030504040204" pitchFamily="34" charset="0"/>
                                      <a:cs typeface="Tahoma" panose="020B0604030504040204" pitchFamily="34" charset="0"/>
                                    </a:rPr>
                                    <m:t>𝟐</m:t>
                                  </m:r>
                                </m:den>
                              </m:f>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𝒌</m:t>
                              </m:r>
                              <m:r>
                                <a:rPr lang="en-US" sz="4800" b="1" i="1" smtClean="0">
                                  <a:latin typeface="Cambria Math"/>
                                  <a:ea typeface="Tahoma" panose="020B0604030504040204" pitchFamily="34" charset="0"/>
                                  <a:cs typeface="Tahoma" panose="020B0604030504040204" pitchFamily="34" charset="0"/>
                                </a:rPr>
                                <m:t>𝟐</m:t>
                              </m:r>
                              <m:r>
                                <a:rPr lang="en-US" sz="4800" b="1" i="1">
                                  <a:latin typeface="Cambria Math"/>
                                  <a:ea typeface="Cambria Math"/>
                                  <a:cs typeface="Tahoma" panose="020B0604030504040204" pitchFamily="34" charset="0"/>
                                </a:rPr>
                                <m:t>𝝅</m:t>
                              </m:r>
                              <m:r>
                                <a:rPr lang="en-US" sz="4800" b="1" i="1" smtClean="0">
                                  <a:latin typeface="Cambria Math"/>
                                  <a:ea typeface="Cambria Math"/>
                                  <a:cs typeface="Tahoma" panose="020B0604030504040204" pitchFamily="34" charset="0"/>
                                </a:rPr>
                                <m:t>,</m:t>
                              </m:r>
                              <m:r>
                                <a:rPr lang="en-US" sz="4800" b="1" i="1">
                                  <a:latin typeface="Cambria Math"/>
                                </a:rPr>
                                <m:t>𝒌</m:t>
                              </m:r>
                              <m:r>
                                <a:rPr lang="en-US" sz="4800" b="1" i="1">
                                  <a:latin typeface="Cambria Math"/>
                                  <a:ea typeface="Cambria Math"/>
                                </a:rPr>
                                <m:t>∈</m:t>
                              </m:r>
                              <m:r>
                                <a:rPr lang="en-US" sz="4800" b="1" i="1">
                                  <a:latin typeface="Cambria Math"/>
                                  <a:ea typeface="Cambria Math"/>
                                </a:rPr>
                                <m:t>𝒁</m:t>
                              </m:r>
                            </m:e>
                          </m:eqArr>
                        </m:e>
                      </m:d>
                    </m:oMath>
                  </m:oMathPara>
                </a14:m>
                <a:endParaRPr lang="en-US" sz="4800" b="1" dirty="0"/>
              </a:p>
            </p:txBody>
          </p:sp>
        </mc:Choice>
        <mc:Fallback xmlns="">
          <p:sp>
            <p:nvSpPr>
              <p:cNvPr id="81" name="TextBox 80"/>
              <p:cNvSpPr txBox="1">
                <a:spLocks noRot="1" noChangeAspect="1" noMove="1" noResize="1" noEditPoints="1" noAdjustHandles="1" noChangeArrowheads="1" noChangeShapeType="1" noTextEdit="1"/>
              </p:cNvSpPr>
              <p:nvPr/>
            </p:nvSpPr>
            <p:spPr>
              <a:xfrm>
                <a:off x="9631740" y="10747194"/>
                <a:ext cx="6352664" cy="2827441"/>
              </a:xfrm>
              <a:prstGeom prst="rect">
                <a:avLst/>
              </a:prstGeom>
              <a:blipFill rotWithShape="1">
                <a:blip r:embed="rId15"/>
                <a:stretch>
                  <a:fillRect r="-2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7116425" y="11460825"/>
                <a:ext cx="6180896" cy="12528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400" i="1" smtClean="0">
                              <a:latin typeface="Cambria Math" panose="02040503050406030204" pitchFamily="18" charset="0"/>
                            </a:rPr>
                          </m:ctrlPr>
                        </m:groupChrPr>
                        <m:e/>
                      </m:groupChr>
                      <m:r>
                        <a:rPr lang="en-US" sz="4400" b="1" i="1">
                          <a:latin typeface="Cambria Math"/>
                          <a:ea typeface="Tahoma" panose="020B0604030504040204" pitchFamily="34" charset="0"/>
                          <a:cs typeface="Tahoma" panose="020B0604030504040204" pitchFamily="34" charset="0"/>
                        </a:rPr>
                        <m:t>𝒙</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a:ea typeface="Tahoma" panose="020B0604030504040204" pitchFamily="34" charset="0"/>
                              <a:cs typeface="Tahoma" panose="020B0604030504040204" pitchFamily="34" charset="0"/>
                            </a:rPr>
                            <m:t>−</m:t>
                          </m:r>
                          <m:r>
                            <a:rPr lang="el-GR" sz="4400" b="1" i="1">
                              <a:latin typeface="Cambria Math"/>
                              <a:ea typeface="Tahoma" panose="020B0604030504040204" pitchFamily="34" charset="0"/>
                              <a:cs typeface="Tahoma" panose="020B0604030504040204" pitchFamily="34" charset="0"/>
                            </a:rPr>
                            <m:t>𝝅</m:t>
                          </m:r>
                        </m:num>
                        <m:den>
                          <m:r>
                            <a:rPr lang="el-GR" sz="4400" b="1" i="1">
                              <a:latin typeface="Cambria Math"/>
                              <a:ea typeface="Tahoma" panose="020B0604030504040204" pitchFamily="34" charset="0"/>
                              <a:cs typeface="Tahoma" panose="020B0604030504040204" pitchFamily="34" charset="0"/>
                            </a:rPr>
                            <m:t>𝟐</m:t>
                          </m:r>
                        </m:den>
                      </m:f>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𝒌</m:t>
                      </m:r>
                      <m:r>
                        <a:rPr lang="en-US" sz="4400" b="1" i="1" smtClean="0">
                          <a:latin typeface="Cambria Math"/>
                          <a:ea typeface="Tahoma" panose="020B0604030504040204" pitchFamily="34" charset="0"/>
                          <a:cs typeface="Tahoma" panose="020B0604030504040204" pitchFamily="34" charset="0"/>
                        </a:rPr>
                        <m:t>𝟐</m:t>
                      </m:r>
                      <m:r>
                        <a:rPr lang="en-US" sz="4400" b="1" i="1">
                          <a:latin typeface="Cambria Math"/>
                          <a:ea typeface="Cambria Math"/>
                          <a:cs typeface="Tahoma" panose="020B0604030504040204" pitchFamily="34" charset="0"/>
                        </a:rPr>
                        <m:t>𝝅</m:t>
                      </m:r>
                      <m:r>
                        <a:rPr lang="en-US" sz="4400" b="1" i="1">
                          <a:latin typeface="Cambria Math"/>
                          <a:ea typeface="Cambria Math"/>
                          <a:cs typeface="Tahoma" panose="020B0604030504040204" pitchFamily="34" charset="0"/>
                        </a:rPr>
                        <m:t>,</m:t>
                      </m:r>
                      <m:r>
                        <a:rPr lang="en-US" sz="4400" b="1" i="1">
                          <a:latin typeface="Cambria Math"/>
                        </a:rPr>
                        <m:t>𝒌</m:t>
                      </m:r>
                      <m:r>
                        <a:rPr lang="en-US" sz="4400" b="1" i="1">
                          <a:latin typeface="Cambria Math"/>
                          <a:ea typeface="Cambria Math"/>
                        </a:rPr>
                        <m:t>∈</m:t>
                      </m:r>
                      <m:r>
                        <a:rPr lang="en-US" sz="4400" b="1" i="1" smtClean="0">
                          <a:latin typeface="Cambria Math"/>
                          <a:ea typeface="Cambria Math"/>
                        </a:rPr>
                        <m:t>𝒁</m:t>
                      </m:r>
                    </m:oMath>
                  </m:oMathPara>
                </a14:m>
                <a:endParaRPr lang="en-US" sz="4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7116425" y="11460825"/>
                <a:ext cx="6180896" cy="1252843"/>
              </a:xfrm>
              <a:prstGeom prst="rect">
                <a:avLst/>
              </a:prstGeom>
              <a:blipFill rotWithShape="1">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9769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left)">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wipe(left)">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left)">
                                      <p:cBhvr>
                                        <p:cTn id="57" dur="500"/>
                                        <p:tgtEl>
                                          <p:spTgt spid="8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left)">
                                      <p:cBhvr>
                                        <p:cTn id="62" dur="500"/>
                                        <p:tgtEl>
                                          <p:spTgt spid="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77">
                                            <p:txEl>
                                              <p:pRg st="0" end="0"/>
                                            </p:txEl>
                                          </p:spTgt>
                                        </p:tgtEl>
                                        <p:attrNameLst>
                                          <p:attrName>style.visibility</p:attrName>
                                        </p:attrNameLst>
                                      </p:cBhvr>
                                      <p:to>
                                        <p:strVal val="visible"/>
                                      </p:to>
                                    </p:set>
                                    <p:animEffect transition="in" filter="wipe(left)">
                                      <p:cBhvr>
                                        <p:cTn id="72" dur="500"/>
                                        <p:tgtEl>
                                          <p:spTgt spid="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69" grpId="0"/>
      <p:bldP spid="70" grpId="0"/>
      <p:bldP spid="71" grpId="0"/>
      <p:bldP spid="78" grpId="0"/>
      <p:bldP spid="79" grpId="0"/>
      <p:bldP spid="80" grpId="0"/>
      <p:bldP spid="81"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7">
            <a:extLst>
              <a:ext uri="{FF2B5EF4-FFF2-40B4-BE49-F238E27FC236}">
                <a16:creationId xmlns:a16="http://schemas.microsoft.com/office/drawing/2014/main" id="{B6C56E29-C6BF-7AA5-603C-7441AC93E516}"/>
              </a:ext>
            </a:extLst>
          </p:cNvPr>
          <p:cNvGrpSpPr/>
          <p:nvPr/>
        </p:nvGrpSpPr>
        <p:grpSpPr>
          <a:xfrm>
            <a:off x="6910603" y="1682225"/>
            <a:ext cx="12438945" cy="968318"/>
            <a:chOff x="739068" y="1515168"/>
            <a:chExt cx="11330493" cy="968444"/>
          </a:xfrm>
          <a:solidFill>
            <a:srgbClr val="00B050"/>
          </a:solidFill>
        </p:grpSpPr>
        <p:sp>
          <p:nvSpPr>
            <p:cNvPr id="4" name="Freeform 71">
              <a:extLst>
                <a:ext uri="{FF2B5EF4-FFF2-40B4-BE49-F238E27FC236}">
                  <a16:creationId xmlns:a16="http://schemas.microsoft.com/office/drawing/2014/main" id="{45FE6FBD-BDD4-8607-D10F-0E8ADDB5A6E9}"/>
                </a:ext>
              </a:extLst>
            </p:cNvPr>
            <p:cNvSpPr>
              <a:spLocks/>
            </p:cNvSpPr>
            <p:nvPr/>
          </p:nvSpPr>
          <p:spPr bwMode="auto">
            <a:xfrm flipH="1">
              <a:off x="3233775"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6"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LUẬN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
        <p:nvSpPr>
          <p:cNvPr id="19" name="Rounded Rectangle 18"/>
          <p:cNvSpPr/>
          <p:nvPr/>
        </p:nvSpPr>
        <p:spPr>
          <a:xfrm>
            <a:off x="626342" y="3113850"/>
            <a:ext cx="23449517" cy="2286825"/>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20" name="Group 19"/>
          <p:cNvGrpSpPr/>
          <p:nvPr/>
        </p:nvGrpSpPr>
        <p:grpSpPr>
          <a:xfrm>
            <a:off x="132404" y="2890294"/>
            <a:ext cx="3701132" cy="964231"/>
            <a:chOff x="1171059" y="3991939"/>
            <a:chExt cx="3701132" cy="913062"/>
          </a:xfrm>
        </p:grpSpPr>
        <p:grpSp>
          <p:nvGrpSpPr>
            <p:cNvPr id="21" name="Group 20"/>
            <p:cNvGrpSpPr/>
            <p:nvPr/>
          </p:nvGrpSpPr>
          <p:grpSpPr>
            <a:xfrm>
              <a:off x="1362045" y="4071155"/>
              <a:ext cx="3510146" cy="745750"/>
              <a:chOff x="2028795" y="4433105"/>
              <a:chExt cx="3510146" cy="745750"/>
            </a:xfrm>
          </p:grpSpPr>
          <p:sp>
            <p:nvSpPr>
              <p:cNvPr id="23"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24" name="TextBox 23"/>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1</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5" name="Rectangle 24"/>
              <p:cNvSpPr/>
              <p:nvPr/>
            </p:nvSpPr>
            <p:spPr>
              <a:xfrm>
                <a:off x="3949678" y="3705820"/>
                <a:ext cx="20126181" cy="1197764"/>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Giải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 </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smtClean="0">
                        <a:latin typeface="Cambria Math"/>
                        <a:ea typeface="Tahoma" panose="020B0604030504040204" pitchFamily="34" charset="0"/>
                        <a:cs typeface="Tahoma" panose="020B0604030504040204" pitchFamily="34" charset="0"/>
                      </a:rPr>
                      <m:t>𝐜𝐨𝐭</m:t>
                    </m:r>
                    <m:d>
                      <m:dPr>
                        <m:ctrlPr>
                          <a:rPr lang="en-US" sz="4800" b="1" i="1" smtClean="0">
                            <a:latin typeface="Cambria Math" panose="02040503050406030204" pitchFamily="18" charset="0"/>
                            <a:ea typeface="Tahoma" panose="020B0604030504040204" pitchFamily="34" charset="0"/>
                            <a:cs typeface="Tahoma" panose="020B0604030504040204" pitchFamily="34" charset="0"/>
                          </a:rPr>
                        </m:ctrlPr>
                      </m:dPr>
                      <m:e>
                        <m:r>
                          <a:rPr lang="en-US" sz="4800" b="1" i="1" smtClean="0">
                            <a:latin typeface="Cambria Math"/>
                            <a:ea typeface="Tahoma" panose="020B0604030504040204" pitchFamily="34" charset="0"/>
                            <a:cs typeface="Tahoma" panose="020B0604030504040204" pitchFamily="34" charset="0"/>
                          </a:rPr>
                          <m:t>𝟒</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l-GR" sz="4800" b="1" i="1" smtClean="0">
                                <a:latin typeface="Cambria Math"/>
                                <a:ea typeface="Tahoma" panose="020B0604030504040204" pitchFamily="34" charset="0"/>
                                <a:cs typeface="Tahoma" panose="020B0604030504040204" pitchFamily="34" charset="0"/>
                              </a:rPr>
                              <m:t>𝝅</m:t>
                            </m:r>
                          </m:num>
                          <m:den>
                            <m:r>
                              <a:rPr lang="en-US" sz="4800" b="1" i="1" smtClean="0">
                                <a:latin typeface="Cambria Math"/>
                                <a:ea typeface="Tahoma" panose="020B0604030504040204" pitchFamily="34" charset="0"/>
                                <a:cs typeface="Tahoma" panose="020B0604030504040204" pitchFamily="34" charset="0"/>
                              </a:rPr>
                              <m:t>𝟔</m:t>
                            </m:r>
                          </m:den>
                        </m:f>
                      </m:e>
                    </m:d>
                    <m:r>
                      <a:rPr lang="en-US" sz="4800" b="1" i="1" smtClean="0">
                        <a:latin typeface="Cambria Math"/>
                        <a:ea typeface="Tahoma" panose="020B0604030504040204" pitchFamily="34" charset="0"/>
                        <a:cs typeface="Tahoma" panose="020B0604030504040204" pitchFamily="34" charset="0"/>
                      </a:rPr>
                      <m:t>=</m:t>
                    </m:r>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𝟑</m:t>
                        </m:r>
                      </m:e>
                    </m:rad>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949678" y="3705820"/>
                <a:ext cx="20126181" cy="1197764"/>
              </a:xfrm>
              <a:prstGeom prst="rect">
                <a:avLst/>
              </a:prstGeom>
              <a:blipFill rotWithShape="1">
                <a:blip r:embed="rId3"/>
                <a:stretch>
                  <a:fillRect l="-1394" b="-9694"/>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41AACCF6-7BF0-6CA0-2309-865E33F71119}"/>
              </a:ext>
            </a:extLst>
          </p:cNvPr>
          <p:cNvSpPr/>
          <p:nvPr/>
        </p:nvSpPr>
        <p:spPr>
          <a:xfrm>
            <a:off x="707368" y="6261626"/>
            <a:ext cx="23368491" cy="6875942"/>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525B7B4F-0AE7-FE75-35C8-3E7B970B6F4A}"/>
              </a:ext>
            </a:extLst>
          </p:cNvPr>
          <p:cNvGrpSpPr/>
          <p:nvPr/>
        </p:nvGrpSpPr>
        <p:grpSpPr>
          <a:xfrm>
            <a:off x="542483" y="5844258"/>
            <a:ext cx="3600000" cy="900000"/>
            <a:chOff x="410517" y="4609437"/>
            <a:chExt cx="3984115" cy="1079473"/>
          </a:xfrm>
          <a:solidFill>
            <a:srgbClr val="C9E2B8"/>
          </a:solidFill>
        </p:grpSpPr>
        <p:sp>
          <p:nvSpPr>
            <p:cNvPr id="28"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43" name="Rectangle 42"/>
              <p:cNvSpPr/>
              <p:nvPr/>
            </p:nvSpPr>
            <p:spPr>
              <a:xfrm>
                <a:off x="11693547" y="7289487"/>
                <a:ext cx="6571030" cy="1236429"/>
              </a:xfrm>
              <a:prstGeom prst="rect">
                <a:avLst/>
              </a:prstGeom>
            </p:spPr>
            <p:txBody>
              <a:bodyPr wrap="none">
                <a:spAutoFit/>
              </a:bodyPr>
              <a:lstStyle/>
              <a:p>
                <a:pPr lvl="0"/>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groupChr>
                      <m:groupChrPr>
                        <m:chr m:val="⇔"/>
                        <m:pos m:val="top"/>
                        <m:ctrlPr>
                          <a:rPr lang="en-US" sz="4800" b="1" i="1" smtClean="0">
                            <a:latin typeface="Cambria Math" panose="02040503050406030204" pitchFamily="18" charset="0"/>
                            <a:ea typeface="Tahoma" panose="020B0604030504040204" pitchFamily="34" charset="0"/>
                            <a:cs typeface="Tahoma" panose="020B0604030504040204" pitchFamily="34" charset="0"/>
                          </a:rPr>
                        </m:ctrlPr>
                      </m:groupChrPr>
                      <m:e/>
                    </m:groupChr>
                    <m:r>
                      <a:rPr lang="en-US" sz="4800" b="1">
                        <a:latin typeface="Cambria Math"/>
                        <a:ea typeface="Tahoma" panose="020B0604030504040204" pitchFamily="34" charset="0"/>
                        <a:cs typeface="Tahoma" panose="020B0604030504040204" pitchFamily="34" charset="0"/>
                      </a:rPr>
                      <m:t>𝐜𝐨𝐭</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𝟒</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𝟔</m:t>
                            </m:r>
                          </m:den>
                        </m:f>
                      </m:e>
                    </m:d>
                    <m:r>
                      <a:rPr lang="en-US" sz="4800" b="1" i="1">
                        <a:latin typeface="Cambria Math"/>
                        <a:ea typeface="Tahoma" panose="020B0604030504040204" pitchFamily="34" charset="0"/>
                        <a:cs typeface="Tahoma" panose="020B0604030504040204" pitchFamily="34" charset="0"/>
                      </a:rPr>
                      <m:t>=</m:t>
                    </m:r>
                    <m:r>
                      <a:rPr lang="en-US" sz="4800" b="1">
                        <a:latin typeface="Cambria Math"/>
                        <a:ea typeface="Tahoma" panose="020B0604030504040204" pitchFamily="34" charset="0"/>
                        <a:cs typeface="Tahoma" panose="020B0604030504040204" pitchFamily="34" charset="0"/>
                      </a:rPr>
                      <m:t>𝐜𝐨𝐭</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n-US" sz="4800" b="1" i="1" smtClean="0">
                            <a:latin typeface="Cambria Math"/>
                            <a:ea typeface="Tahoma" panose="020B0604030504040204" pitchFamily="34" charset="0"/>
                            <a:cs typeface="Tahoma" panose="020B0604030504040204" pitchFamily="34" charset="0"/>
                          </a:rPr>
                          <m:t>𝟔</m:t>
                        </m:r>
                      </m:den>
                    </m:f>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1693547" y="7289487"/>
                <a:ext cx="6571030" cy="123642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6833983" y="10991049"/>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16833983" y="10991049"/>
                <a:ext cx="2861187" cy="83099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1693547" y="9092089"/>
                <a:ext cx="6500904" cy="1363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groupChr>
                      <m:r>
                        <a:rPr lang="en-US" sz="4800" b="1" i="1">
                          <a:latin typeface="Cambria Math"/>
                          <a:ea typeface="Tahoma" panose="020B0604030504040204" pitchFamily="34" charset="0"/>
                          <a:cs typeface="Tahoma" panose="020B0604030504040204" pitchFamily="34" charset="0"/>
                        </a:rPr>
                        <m:t>𝟒</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𝟔</m:t>
                          </m:r>
                        </m:den>
                      </m:f>
                      <m:r>
                        <a:rPr lang="en-US" sz="4800" b="1" i="1">
                          <a:latin typeface="Cambria Math"/>
                        </a:rPr>
                        <m:t>=</m:t>
                      </m:r>
                      <m:f>
                        <m:fPr>
                          <m:ctrlPr>
                            <a:rPr lang="el-GR"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l-GR" sz="4800" b="1" i="1" dirty="0">
                              <a:solidFill>
                                <a:schemeClr val="tx1"/>
                              </a:solidFill>
                              <a:latin typeface="Cambria Math"/>
                              <a:ea typeface="Tahoma" panose="020B0604030504040204" pitchFamily="34" charset="0"/>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𝟔</m:t>
                          </m:r>
                        </m:den>
                      </m:f>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smtClean="0">
                          <a:solidFill>
                            <a:schemeClr val="tx1"/>
                          </a:solidFill>
                          <a:latin typeface="Cambria Math"/>
                          <a:ea typeface="Cambria Math"/>
                          <a:cs typeface="Tahoma" panose="020B0604030504040204" pitchFamily="34" charset="0"/>
                          <a:sym typeface="Calibri"/>
                        </a:rPr>
                        <m:t>𝝅</m:t>
                      </m:r>
                    </m:oMath>
                  </m:oMathPara>
                </a14:m>
                <a:endParaRPr lang="en-US" sz="48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11693547" y="9092089"/>
                <a:ext cx="6500904" cy="13631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0569657" y="10727388"/>
                <a:ext cx="7830347" cy="1358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groupChr>
                      <m:r>
                        <a:rPr lang="en-US" sz="4800" b="1" i="1" smtClean="0">
                          <a:latin typeface="Cambria Math"/>
                        </a:rPr>
                        <m:t>𝒙</m:t>
                      </m:r>
                      <m:r>
                        <a:rPr lang="en-US" sz="4800" b="1" i="1">
                          <a:latin typeface="Cambria Math"/>
                        </a:rPr>
                        <m:t>=</m:t>
                      </m:r>
                      <m:f>
                        <m:fPr>
                          <m:ctrlPr>
                            <a:rPr lang="el-GR"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l-GR" sz="4800" b="1" i="1" dirty="0">
                              <a:solidFill>
                                <a:schemeClr val="tx1"/>
                              </a:solidFill>
                              <a:latin typeface="Cambria Math"/>
                              <a:ea typeface="Tahoma" panose="020B0604030504040204" pitchFamily="34" charset="0"/>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𝟏𝟐</m:t>
                          </m:r>
                        </m:den>
                      </m:f>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𝒌</m:t>
                      </m:r>
                      <m:f>
                        <m:fPr>
                          <m:ctrlPr>
                            <a:rPr lang="el-GR"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l-GR" sz="4800" b="1" i="1" dirty="0" smtClean="0">
                              <a:solidFill>
                                <a:schemeClr val="tx1"/>
                              </a:solidFill>
                              <a:latin typeface="Cambria Math"/>
                              <a:ea typeface="Tahoma" panose="020B0604030504040204" pitchFamily="34" charset="0"/>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𝟒</m:t>
                          </m:r>
                        </m:den>
                      </m:f>
                    </m:oMath>
                  </m:oMathPara>
                </a14:m>
                <a:endParaRPr lang="en-US" sz="4800"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10569657" y="10727388"/>
                <a:ext cx="7830347" cy="1358321"/>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040506" y="7306096"/>
                <a:ext cx="10653041" cy="1363130"/>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m:rPr>
                          <m:nor/>
                        </m:rPr>
                        <a:rPr lang="en-US" sz="4800" b="1" i="0" dirty="0" smtClean="0">
                          <a:latin typeface="Tahoma" panose="020B0604030504040204" pitchFamily="34" charset="0"/>
                          <a:ea typeface="Tahoma" panose="020B0604030504040204" pitchFamily="34" charset="0"/>
                          <a:cs typeface="Tahoma" panose="020B0604030504040204" pitchFamily="34" charset="0"/>
                        </a:rPr>
                        <m:t>P</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h</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ươ</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ng</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 </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tr</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ì</m:t>
                      </m:r>
                      <m:r>
                        <m:rPr>
                          <m:nor/>
                        </m:rPr>
                        <a:rPr lang="en-US" sz="4800" b="1" dirty="0" smtClean="0">
                          <a:latin typeface="Tahoma" panose="020B0604030504040204" pitchFamily="34" charset="0"/>
                          <a:ea typeface="Tahoma" panose="020B0604030504040204" pitchFamily="34" charset="0"/>
                          <a:cs typeface="Tahoma" panose="020B0604030504040204" pitchFamily="34" charset="0"/>
                        </a:rPr>
                        <m:t>nh</m:t>
                      </m:r>
                      <m:r>
                        <a:rPr lang="en-US" sz="4800" b="1" i="0" dirty="0" smtClean="0">
                          <a:latin typeface="Cambria Math"/>
                          <a:ea typeface="Tahoma" panose="020B0604030504040204" pitchFamily="34" charset="0"/>
                          <a:cs typeface="Tahoma" panose="020B0604030504040204" pitchFamily="34" charset="0"/>
                        </a:rPr>
                        <m:t>   </m:t>
                      </m:r>
                      <m:r>
                        <a:rPr lang="en-US" sz="4800" b="1">
                          <a:latin typeface="Cambria Math"/>
                          <a:ea typeface="Tahoma" panose="020B0604030504040204" pitchFamily="34" charset="0"/>
                          <a:cs typeface="Tahoma" panose="020B0604030504040204" pitchFamily="34" charset="0"/>
                        </a:rPr>
                        <m:t>𝐜𝐨𝐭</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𝟒</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𝟔</m:t>
                              </m:r>
                            </m:den>
                          </m:f>
                        </m:e>
                      </m:d>
                      <m:r>
                        <a:rPr lang="en-US" sz="4800" b="1" i="1">
                          <a:latin typeface="Cambria Math"/>
                          <a:ea typeface="Tahoma" panose="020B0604030504040204" pitchFamily="34" charset="0"/>
                          <a:cs typeface="Tahoma" panose="020B0604030504040204" pitchFamily="34" charset="0"/>
                        </a:rPr>
                        <m:t>=</m:t>
                      </m:r>
                      <m:rad>
                        <m:radPr>
                          <m:degHide m:val="on"/>
                          <m:ctrlPr>
                            <a:rPr lang="en-US" sz="4800" b="1" i="1">
                              <a:latin typeface="Cambria Math" panose="02040503050406030204" pitchFamily="18" charset="0"/>
                              <a:ea typeface="Tahoma" panose="020B0604030504040204" pitchFamily="34" charset="0"/>
                              <a:cs typeface="Tahoma" panose="020B0604030504040204" pitchFamily="34" charset="0"/>
                            </a:rPr>
                          </m:ctrlPr>
                        </m:radPr>
                        <m:deg/>
                        <m:e>
                          <m:r>
                            <a:rPr lang="en-US" sz="4800" b="1" i="1">
                              <a:latin typeface="Cambria Math"/>
                              <a:ea typeface="Tahoma" panose="020B0604030504040204" pitchFamily="34" charset="0"/>
                              <a:cs typeface="Tahoma" panose="020B0604030504040204" pitchFamily="34" charset="0"/>
                            </a:rPr>
                            <m:t>𝟑</m:t>
                          </m:r>
                        </m:e>
                      </m:ra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040506" y="7306096"/>
                <a:ext cx="10653041" cy="136313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12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animBg="1"/>
      <p:bldP spid="43" grpId="0"/>
      <p:bldP spid="44" grpId="0"/>
      <p:bldP spid="45" grpId="0"/>
      <p:bldP spid="46" grpId="0"/>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7">
            <a:extLst>
              <a:ext uri="{FF2B5EF4-FFF2-40B4-BE49-F238E27FC236}">
                <a16:creationId xmlns:a16="http://schemas.microsoft.com/office/drawing/2014/main" id="{B6C56E29-C6BF-7AA5-603C-7441AC93E516}"/>
              </a:ext>
            </a:extLst>
          </p:cNvPr>
          <p:cNvGrpSpPr/>
          <p:nvPr/>
        </p:nvGrpSpPr>
        <p:grpSpPr>
          <a:xfrm>
            <a:off x="6910603" y="1682225"/>
            <a:ext cx="12438945" cy="968318"/>
            <a:chOff x="739068" y="1515168"/>
            <a:chExt cx="11330493" cy="968444"/>
          </a:xfrm>
          <a:solidFill>
            <a:srgbClr val="00B050"/>
          </a:solidFill>
        </p:grpSpPr>
        <p:sp>
          <p:nvSpPr>
            <p:cNvPr id="4" name="Freeform 71">
              <a:extLst>
                <a:ext uri="{FF2B5EF4-FFF2-40B4-BE49-F238E27FC236}">
                  <a16:creationId xmlns:a16="http://schemas.microsoft.com/office/drawing/2014/main" id="{45FE6FBD-BDD4-8607-D10F-0E8ADDB5A6E9}"/>
                </a:ext>
              </a:extLst>
            </p:cNvPr>
            <p:cNvSpPr>
              <a:spLocks/>
            </p:cNvSpPr>
            <p:nvPr/>
          </p:nvSpPr>
          <p:spPr bwMode="auto">
            <a:xfrm flipH="1">
              <a:off x="3233775"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6"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LUẬN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
        <p:nvSpPr>
          <p:cNvPr id="19" name="Rounded Rectangle 18"/>
          <p:cNvSpPr/>
          <p:nvPr/>
        </p:nvSpPr>
        <p:spPr>
          <a:xfrm>
            <a:off x="626342" y="2874099"/>
            <a:ext cx="23449517" cy="2048085"/>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20" name="Group 19"/>
          <p:cNvGrpSpPr/>
          <p:nvPr/>
        </p:nvGrpSpPr>
        <p:grpSpPr>
          <a:xfrm>
            <a:off x="132404" y="2650543"/>
            <a:ext cx="3701132" cy="964231"/>
            <a:chOff x="1171059" y="3991939"/>
            <a:chExt cx="3701132" cy="913062"/>
          </a:xfrm>
        </p:grpSpPr>
        <p:grpSp>
          <p:nvGrpSpPr>
            <p:cNvPr id="21" name="Group 20"/>
            <p:cNvGrpSpPr/>
            <p:nvPr/>
          </p:nvGrpSpPr>
          <p:grpSpPr>
            <a:xfrm>
              <a:off x="1362045" y="4071155"/>
              <a:ext cx="3510146" cy="745750"/>
              <a:chOff x="2028795" y="4433105"/>
              <a:chExt cx="3510146" cy="745750"/>
            </a:xfrm>
          </p:grpSpPr>
          <p:sp>
            <p:nvSpPr>
              <p:cNvPr id="23"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24" name="TextBox 23"/>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2</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5" name="Rectangle 24"/>
              <p:cNvSpPr/>
              <p:nvPr/>
            </p:nvSpPr>
            <p:spPr>
              <a:xfrm>
                <a:off x="707369" y="3521742"/>
                <a:ext cx="23676632" cy="959686"/>
              </a:xfrm>
              <a:prstGeom prst="rect">
                <a:avLst/>
              </a:prstGeom>
            </p:spPr>
            <p:txBody>
              <a:bodyPr wrap="squar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Tìm nghiệm của phương 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dirty="0" smtClean="0">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𝒔𝒊𝒏</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smtClean="0">
                                <a:latin typeface="Cambria Math"/>
                                <a:ea typeface="Tahoma" panose="020B0604030504040204" pitchFamily="34" charset="0"/>
                                <a:cs typeface="Tahoma" panose="020B0604030504040204" pitchFamily="34" charset="0"/>
                              </a:rPr>
                              <m:t>𝟒</m:t>
                            </m:r>
                            <m:r>
                              <a:rPr lang="en-US" sz="4800" b="1" i="1">
                                <a:latin typeface="Cambria Math"/>
                                <a:ea typeface="Tahoma" panose="020B0604030504040204" pitchFamily="34" charset="0"/>
                                <a:cs typeface="Tahoma" panose="020B0604030504040204" pitchFamily="34" charset="0"/>
                              </a:rPr>
                              <m:t>𝟎</m:t>
                            </m:r>
                          </m:e>
                          <m:sup>
                            <m:r>
                              <a:rPr lang="en-US" sz="4800" b="1" i="1">
                                <a:latin typeface="Cambria Math"/>
                                <a:ea typeface="Tahoma" panose="020B0604030504040204" pitchFamily="34" charset="0"/>
                                <a:cs typeface="Tahoma" panose="020B0604030504040204" pitchFamily="34" charset="0"/>
                              </a:rPr>
                              <m:t>𝟎</m:t>
                            </m:r>
                          </m:sup>
                        </m:sSup>
                      </m:e>
                    </m:d>
                    <m:r>
                      <a:rPr lang="en-US" sz="4800" b="1" i="1">
                        <a:latin typeface="Cambria Math"/>
                        <a:ea typeface="Tahoma" panose="020B0604030504040204" pitchFamily="34" charset="0"/>
                        <a:cs typeface="Tahoma" panose="020B0604030504040204" pitchFamily="34" charset="0"/>
                      </a:rPr>
                      <m:t>=</m:t>
                    </m:r>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𝟑</m:t>
                        </m:r>
                      </m:e>
                    </m:rad>
                    <m:r>
                      <a:rPr lang="en-US" sz="4800" b="1" i="1">
                        <a:latin typeface="Cambria Math"/>
                        <a:ea typeface="Tahoma" panose="020B0604030504040204" pitchFamily="34" charset="0"/>
                        <a:cs typeface="Tahoma" panose="020B0604030504040204" pitchFamily="34" charset="0"/>
                      </a:rPr>
                      <m:t>   </m:t>
                    </m:r>
                  </m:oMath>
                </a14:m>
                <a:r>
                  <a:rPr lang="en-US" sz="4800" b="1" dirty="0">
                    <a:latin typeface="Tahoma" panose="020B0604030504040204" pitchFamily="34" charset="0"/>
                    <a:ea typeface="Tahoma" panose="020B0604030504040204" pitchFamily="34" charset="0"/>
                    <a:cs typeface="Tahoma" panose="020B0604030504040204" pitchFamily="34" charset="0"/>
                  </a:rPr>
                  <a:t>trên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𝟏𝟖𝟎</m:t>
                            </m:r>
                          </m:e>
                          <m:sup>
                            <m:r>
                              <a:rPr lang="en-US" sz="4800" b="1" i="1">
                                <a:latin typeface="Cambria Math"/>
                                <a:ea typeface="Tahoma" panose="020B0604030504040204" pitchFamily="34" charset="0"/>
                                <a:cs typeface="Tahoma" panose="020B0604030504040204" pitchFamily="34" charset="0"/>
                              </a:rPr>
                              <m:t>𝟎</m:t>
                            </m:r>
                          </m:sup>
                        </m:sSup>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𝟏𝟖𝟎</m:t>
                            </m:r>
                          </m:e>
                          <m:sup>
                            <m:r>
                              <a:rPr lang="en-US" sz="4800" b="1" i="1">
                                <a:latin typeface="Cambria Math"/>
                                <a:ea typeface="Tahoma" panose="020B0604030504040204" pitchFamily="34" charset="0"/>
                                <a:cs typeface="Tahoma" panose="020B0604030504040204" pitchFamily="34" charset="0"/>
                              </a:rPr>
                              <m:t>𝟎</m:t>
                            </m:r>
                          </m:sup>
                        </m:sSup>
                      </m:e>
                    </m:d>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707369" y="3521742"/>
                <a:ext cx="23676632" cy="959686"/>
              </a:xfrm>
              <a:prstGeom prst="rect">
                <a:avLst/>
              </a:prstGeom>
              <a:blipFill rotWithShape="1">
                <a:blip r:embed="rId3"/>
                <a:stretch>
                  <a:fillRect l="-1159" t="-8280" r="-1107" b="-26115"/>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41AACCF6-7BF0-6CA0-2309-865E33F71119}"/>
              </a:ext>
            </a:extLst>
          </p:cNvPr>
          <p:cNvSpPr/>
          <p:nvPr/>
        </p:nvSpPr>
        <p:spPr>
          <a:xfrm>
            <a:off x="707368" y="5650950"/>
            <a:ext cx="23368491" cy="7568124"/>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525B7B4F-0AE7-FE75-35C8-3E7B970B6F4A}"/>
              </a:ext>
            </a:extLst>
          </p:cNvPr>
          <p:cNvGrpSpPr/>
          <p:nvPr/>
        </p:nvGrpSpPr>
        <p:grpSpPr>
          <a:xfrm>
            <a:off x="542483" y="5233582"/>
            <a:ext cx="3600000" cy="900000"/>
            <a:chOff x="410517" y="4609437"/>
            <a:chExt cx="3984115" cy="1079473"/>
          </a:xfrm>
          <a:solidFill>
            <a:srgbClr val="C9E2B8"/>
          </a:solidFill>
        </p:grpSpPr>
        <p:sp>
          <p:nvSpPr>
            <p:cNvPr id="28"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43" name="Rectangle 42"/>
              <p:cNvSpPr/>
              <p:nvPr/>
            </p:nvSpPr>
            <p:spPr>
              <a:xfrm>
                <a:off x="9238260" y="6463880"/>
                <a:ext cx="6225679" cy="1363002"/>
              </a:xfrm>
              <a:prstGeom prst="rect">
                <a:avLst/>
              </a:prstGeom>
            </p:spPr>
            <p:txBody>
              <a:bodyPr wrap="none">
                <a:spAutoFit/>
              </a:bodyPr>
              <a:lstStyle/>
              <a:p>
                <a:pPr lvl="0"/>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groupChr>
                      <m:groupChrPr>
                        <m:chr m:val="⇔"/>
                        <m:pos m:val="top"/>
                        <m:ctrlPr>
                          <a:rPr lang="en-US" sz="4800" b="1" i="1" smtClean="0">
                            <a:latin typeface="Cambria Math" panose="02040503050406030204" pitchFamily="18" charset="0"/>
                            <a:ea typeface="Tahoma" panose="020B0604030504040204" pitchFamily="34" charset="0"/>
                            <a:cs typeface="Tahoma" panose="020B0604030504040204" pitchFamily="34" charset="0"/>
                          </a:rPr>
                        </m:ctrlPr>
                      </m:groupChrPr>
                      <m:e/>
                    </m:groupChr>
                    <m:r>
                      <a:rPr lang="en-US" sz="4800" b="1" i="1">
                        <a:latin typeface="Cambria Math"/>
                        <a:ea typeface="Tahoma" panose="020B0604030504040204" pitchFamily="34" charset="0"/>
                        <a:cs typeface="Tahoma" panose="020B0604030504040204" pitchFamily="34" charset="0"/>
                      </a:rPr>
                      <m:t>𝒔𝒊𝒏</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𝟒𝟎</m:t>
                            </m:r>
                          </m:e>
                          <m:sup>
                            <m:r>
                              <a:rPr lang="en-US" sz="4800" b="1" i="1">
                                <a:latin typeface="Cambria Math"/>
                                <a:ea typeface="Tahoma" panose="020B0604030504040204" pitchFamily="34" charset="0"/>
                                <a:cs typeface="Tahoma" panose="020B0604030504040204" pitchFamily="34" charset="0"/>
                              </a:rPr>
                              <m:t>𝟎</m:t>
                            </m:r>
                          </m:sup>
                        </m:sSup>
                      </m:e>
                    </m:d>
                    <m:r>
                      <a:rPr lang="en-US" sz="4800" b="1" i="1">
                        <a:latin typeface="Cambria Math"/>
                        <a:ea typeface="Tahoma" panose="020B0604030504040204" pitchFamily="34" charset="0"/>
                        <a:cs typeface="Tahoma" panose="020B0604030504040204" pitchFamily="34" charset="0"/>
                      </a:rPr>
                      <m:t>=</m:t>
                    </m:r>
                    <m:f>
                      <m:fPr>
                        <m:ctrlPr>
                          <a:rPr lang="en-US" sz="4800" b="1" i="1" smtClean="0">
                            <a:latin typeface="Cambria Math" panose="02040503050406030204" pitchFamily="18" charset="0"/>
                            <a:ea typeface="Tahoma" panose="020B0604030504040204" pitchFamily="34" charset="0"/>
                            <a:cs typeface="Tahoma" panose="020B0604030504040204" pitchFamily="34" charset="0"/>
                          </a:rPr>
                        </m:ctrlPr>
                      </m:fPr>
                      <m:num>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𝟑</m:t>
                            </m:r>
                          </m:e>
                        </m:rad>
                      </m:num>
                      <m:den>
                        <m:r>
                          <a:rPr lang="en-US" sz="4800" b="1" i="1" smtClean="0">
                            <a:latin typeface="Cambria Math"/>
                            <a:ea typeface="Tahoma" panose="020B0604030504040204" pitchFamily="34" charset="0"/>
                            <a:cs typeface="Tahoma" panose="020B0604030504040204" pitchFamily="34" charset="0"/>
                          </a:rPr>
                          <m:t>𝟐</m:t>
                        </m:r>
                      </m:den>
                    </m:f>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9238260" y="6463880"/>
                <a:ext cx="6225679" cy="136300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443526" y="6732222"/>
                <a:ext cx="10653041" cy="977127"/>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m:rPr>
                          <m:nor/>
                        </m:rPr>
                        <a:rPr lang="en-US" sz="4800" b="1" i="0" dirty="0" smtClean="0">
                          <a:latin typeface="Tahoma" panose="020B0604030504040204" pitchFamily="34" charset="0"/>
                          <a:ea typeface="Tahoma" panose="020B0604030504040204" pitchFamily="34" charset="0"/>
                          <a:cs typeface="Tahoma" panose="020B0604030504040204" pitchFamily="34" charset="0"/>
                        </a:rPr>
                        <m:t>Ta</m:t>
                      </m:r>
                      <m:r>
                        <m:rPr>
                          <m:nor/>
                        </m:rPr>
                        <a:rPr lang="en-US" sz="4800" b="1" i="0" dirty="0" smtClean="0">
                          <a:latin typeface="Tahoma" panose="020B0604030504040204" pitchFamily="34" charset="0"/>
                          <a:ea typeface="Tahoma" panose="020B0604030504040204" pitchFamily="34" charset="0"/>
                          <a:cs typeface="Tahoma" panose="020B0604030504040204" pitchFamily="34" charset="0"/>
                        </a:rPr>
                        <m:t> </m:t>
                      </m:r>
                      <m:r>
                        <m:rPr>
                          <m:nor/>
                        </m:rPr>
                        <a:rPr lang="en-US" sz="4800" b="1" i="0" dirty="0" smtClean="0">
                          <a:latin typeface="Tahoma" panose="020B0604030504040204" pitchFamily="34" charset="0"/>
                          <a:ea typeface="Tahoma" panose="020B0604030504040204" pitchFamily="34" charset="0"/>
                          <a:cs typeface="Tahoma" panose="020B0604030504040204" pitchFamily="34" charset="0"/>
                        </a:rPr>
                        <m:t>c</m:t>
                      </m:r>
                      <m:r>
                        <m:rPr>
                          <m:nor/>
                        </m:rPr>
                        <a:rPr lang="en-US" sz="4800" b="1" i="0" dirty="0" smtClean="0">
                          <a:latin typeface="Tahoma" panose="020B0604030504040204" pitchFamily="34" charset="0"/>
                          <a:ea typeface="Tahoma" panose="020B0604030504040204" pitchFamily="34" charset="0"/>
                          <a:cs typeface="Tahoma" panose="020B0604030504040204" pitchFamily="34" charset="0"/>
                        </a:rPr>
                        <m:t>ó:</m:t>
                      </m:r>
                      <m:r>
                        <a:rPr lang="en-US" sz="4800" b="1" i="1" dirty="0" smtClean="0">
                          <a:latin typeface="Cambria Math"/>
                          <a:ea typeface="Tahoma" panose="020B0604030504040204" pitchFamily="34" charset="0"/>
                          <a:cs typeface="Tahoma" panose="020B0604030504040204" pitchFamily="34" charset="0"/>
                        </a:rPr>
                        <m:t>  </m:t>
                      </m:r>
                      <m:r>
                        <a:rPr lang="en-US" sz="4800" b="1" i="1" dirty="0">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𝒔𝒊𝒏</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𝟒𝟎</m:t>
                              </m:r>
                            </m:e>
                            <m:sup>
                              <m:r>
                                <a:rPr lang="en-US" sz="4800" b="1" i="1">
                                  <a:latin typeface="Cambria Math"/>
                                  <a:ea typeface="Tahoma" panose="020B0604030504040204" pitchFamily="34" charset="0"/>
                                  <a:cs typeface="Tahoma" panose="020B0604030504040204" pitchFamily="34" charset="0"/>
                                </a:rPr>
                                <m:t>𝟎</m:t>
                              </m:r>
                            </m:sup>
                          </m:sSup>
                        </m:e>
                      </m:d>
                      <m:r>
                        <a:rPr lang="en-US" sz="4800" b="1" i="1">
                          <a:latin typeface="Cambria Math"/>
                          <a:ea typeface="Tahoma" panose="020B0604030504040204" pitchFamily="34" charset="0"/>
                          <a:cs typeface="Tahoma" panose="020B0604030504040204" pitchFamily="34" charset="0"/>
                        </a:rPr>
                        <m:t>=</m:t>
                      </m:r>
                      <m:rad>
                        <m:radPr>
                          <m:degHide m:val="on"/>
                          <m:ctrlPr>
                            <a:rPr lang="en-US" sz="4800" b="1" i="1">
                              <a:latin typeface="Cambria Math" panose="02040503050406030204" pitchFamily="18" charset="0"/>
                              <a:ea typeface="Tahoma" panose="020B0604030504040204" pitchFamily="34" charset="0"/>
                              <a:cs typeface="Tahoma" panose="020B0604030504040204" pitchFamily="34" charset="0"/>
                            </a:rPr>
                          </m:ctrlPr>
                        </m:radPr>
                        <m:deg/>
                        <m:e>
                          <m:r>
                            <a:rPr lang="en-US" sz="4800" b="1" i="1">
                              <a:latin typeface="Cambria Math"/>
                              <a:ea typeface="Tahoma" panose="020B0604030504040204" pitchFamily="34" charset="0"/>
                              <a:cs typeface="Tahoma" panose="020B0604030504040204" pitchFamily="34" charset="0"/>
                            </a:rPr>
                            <m:t>𝟑</m:t>
                          </m:r>
                        </m:e>
                      </m:ra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443526" y="6732222"/>
                <a:ext cx="10653041" cy="97712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5534721" y="6656818"/>
                <a:ext cx="7629653" cy="1127937"/>
              </a:xfrm>
              <a:prstGeom prst="rect">
                <a:avLst/>
              </a:prstGeom>
            </p:spPr>
            <p:txBody>
              <a:bodyPr wrap="none">
                <a:spAutoFit/>
              </a:bodyPr>
              <a:lstStyle/>
              <a:p>
                <a:pPr lvl="0"/>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groupChr>
                      <m:groupChrPr>
                        <m:chr m:val="⇔"/>
                        <m:pos m:val="top"/>
                        <m:ctrlPr>
                          <a:rPr lang="en-US" sz="4800" b="1" i="1" smtClean="0">
                            <a:latin typeface="Cambria Math" panose="02040503050406030204" pitchFamily="18" charset="0"/>
                            <a:ea typeface="Tahoma" panose="020B0604030504040204" pitchFamily="34" charset="0"/>
                            <a:cs typeface="Tahoma" panose="020B0604030504040204" pitchFamily="34" charset="0"/>
                          </a:rPr>
                        </m:ctrlPr>
                      </m:groupChrPr>
                      <m:e/>
                    </m:groupChr>
                    <m:r>
                      <a:rPr lang="en-US" sz="4800" b="1" i="1">
                        <a:latin typeface="Cambria Math"/>
                        <a:ea typeface="Tahoma" panose="020B0604030504040204" pitchFamily="34" charset="0"/>
                        <a:cs typeface="Tahoma" panose="020B0604030504040204" pitchFamily="34" charset="0"/>
                      </a:rPr>
                      <m:t>𝒔𝒊𝒏</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𝟒𝟎</m:t>
                            </m:r>
                          </m:e>
                          <m:sup>
                            <m:r>
                              <a:rPr lang="en-US" sz="4800" b="1" i="1">
                                <a:latin typeface="Cambria Math"/>
                                <a:ea typeface="Tahoma" panose="020B0604030504040204" pitchFamily="34" charset="0"/>
                                <a:cs typeface="Tahoma" panose="020B0604030504040204" pitchFamily="34" charset="0"/>
                              </a:rPr>
                              <m:t>𝟎</m:t>
                            </m:r>
                          </m:sup>
                        </m:sSup>
                      </m:e>
                    </m:d>
                    <m:r>
                      <a:rPr lang="en-US" sz="4800" b="1" i="1">
                        <a:latin typeface="Cambria Math"/>
                        <a:ea typeface="Tahoma" panose="020B0604030504040204" pitchFamily="34" charset="0"/>
                        <a:cs typeface="Tahoma" panose="020B0604030504040204" pitchFamily="34" charset="0"/>
                      </a:rPr>
                      <m:t>=</m:t>
                    </m:r>
                    <m:r>
                      <a:rPr lang="en-US" sz="4800" b="1" i="0" smtClean="0">
                        <a:latin typeface="Cambria Math"/>
                        <a:ea typeface="Tahoma" panose="020B0604030504040204" pitchFamily="34" charset="0"/>
                        <a:cs typeface="Tahoma" panose="020B0604030504040204" pitchFamily="34" charset="0"/>
                      </a:rPr>
                      <m:t>𝐬𝐢𝐧</m:t>
                    </m:r>
                    <m:sSup>
                      <m:sSupPr>
                        <m:ctrlPr>
                          <a:rPr lang="en-US" sz="4800" b="1" i="1" smtClean="0">
                            <a:latin typeface="Cambria Math" panose="02040503050406030204" pitchFamily="18" charset="0"/>
                            <a:ea typeface="Tahoma" panose="020B0604030504040204" pitchFamily="34" charset="0"/>
                            <a:cs typeface="Tahoma" panose="020B0604030504040204" pitchFamily="34" charset="0"/>
                          </a:rPr>
                        </m:ctrlPr>
                      </m:sSupPr>
                      <m:e>
                        <m:r>
                          <a:rPr lang="en-US" sz="4800" b="1" i="1" smtClean="0">
                            <a:latin typeface="Cambria Math"/>
                            <a:ea typeface="Tahoma" panose="020B0604030504040204" pitchFamily="34" charset="0"/>
                            <a:cs typeface="Tahoma" panose="020B0604030504040204" pitchFamily="34" charset="0"/>
                          </a:rPr>
                          <m:t>𝟔𝟎</m:t>
                        </m:r>
                      </m:e>
                      <m:sup>
                        <m:r>
                          <a:rPr lang="en-US" sz="4800" b="1" i="1" smtClean="0">
                            <a:latin typeface="Cambria Math"/>
                            <a:ea typeface="Tahoma" panose="020B0604030504040204" pitchFamily="34" charset="0"/>
                            <a:cs typeface="Tahoma" panose="020B0604030504040204" pitchFamily="34" charset="0"/>
                          </a:rPr>
                          <m:t>𝟎</m:t>
                        </m:r>
                      </m:sup>
                    </m:sSup>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15534721" y="6656818"/>
                <a:ext cx="7629653" cy="112793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910603" y="8455950"/>
                <a:ext cx="2525371" cy="1032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oMath>
                  </m:oMathPara>
                </a14:m>
                <a:endParaRPr lang="en-US" sz="48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6910603" y="8455950"/>
                <a:ext cx="2525371" cy="103207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708819" y="8237012"/>
                <a:ext cx="9787898" cy="14699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800" b="1" i="1" smtClean="0">
                              <a:latin typeface="Cambria Math" panose="02040503050406030204" pitchFamily="18" charset="0"/>
                            </a:rPr>
                          </m:ctrlPr>
                        </m:dPr>
                        <m:e>
                          <m:eqArr>
                            <m:eqArrPr>
                              <m:ctrlPr>
                                <a:rPr lang="en-US" sz="4800" b="1" i="1" smtClean="0">
                                  <a:latin typeface="Cambria Math" panose="02040503050406030204" pitchFamily="18" charset="0"/>
                                </a:rPr>
                              </m:ctrlPr>
                            </m:eqArrPr>
                            <m:e>
                              <m:r>
                                <a:rPr lang="en-US" sz="4800" b="1" i="1" smtClean="0">
                                  <a:latin typeface="Cambria Math"/>
                                </a:rPr>
                                <m:t>𝒙</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𝟒𝟎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a:latin typeface="Cambria Math"/>
                                      <a:ea typeface="Tahoma" panose="020B0604030504040204" pitchFamily="34" charset="0"/>
                                      <a:cs typeface="Tahoma" panose="020B0604030504040204" pitchFamily="34" charset="0"/>
                                    </a:rPr>
                                    <m:t>𝟔𝟎</m:t>
                                  </m:r>
                                </m:e>
                                <m:sup>
                                  <m:r>
                                    <a:rPr lang="en-US" sz="4800" b="1" i="1">
                                      <a:latin typeface="Cambria Math"/>
                                      <a:ea typeface="Tahoma" panose="020B0604030504040204" pitchFamily="34" charset="0"/>
                                      <a:cs typeface="Tahoma" panose="020B0604030504040204" pitchFamily="34" charset="0"/>
                                    </a:rPr>
                                    <m:t>𝟎</m:t>
                                  </m:r>
                                </m:sup>
                              </m:sSup>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𝟑𝟔𝟎</m:t>
                                  </m:r>
                                </m:e>
                                <m:sup>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𝟎</m:t>
                                  </m:r>
                                </m:sup>
                              </m:sSup>
                            </m:e>
                            <m:e>
                              <m:r>
                                <a:rPr lang="en-US" sz="4800" b="1" i="1">
                                  <a:latin typeface="Cambria Math"/>
                                </a:rPr>
                                <m:t>𝒙</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𝟒𝟎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sSup>
                                <m:sSupPr>
                                  <m:ctrlPr>
                                    <a:rPr lang="en-US" sz="4800" b="1" i="1" smtClean="0">
                                      <a:latin typeface="Cambria Math" panose="02040503050406030204" pitchFamily="18" charset="0"/>
                                    </a:rPr>
                                  </m:ctrlPr>
                                </m:sSupPr>
                                <m:e>
                                  <m:r>
                                    <a:rPr lang="en-US" sz="4800" b="1" i="1" smtClean="0">
                                      <a:latin typeface="Cambria Math"/>
                                    </a:rPr>
                                    <m:t>=</m:t>
                                  </m:r>
                                  <m:r>
                                    <a:rPr lang="en-US" sz="4800" b="1" i="1" smtClean="0">
                                      <a:latin typeface="Cambria Math"/>
                                    </a:rPr>
                                    <m:t>𝟏𝟐𝟎</m:t>
                                  </m:r>
                                </m:e>
                                <m:sup>
                                  <m:r>
                                    <a:rPr lang="en-US" sz="4800" b="1" i="1" smtClean="0">
                                      <a:latin typeface="Cambria Math"/>
                                    </a:rPr>
                                    <m:t>𝟎</m:t>
                                  </m:r>
                                </m:sup>
                              </m:sSup>
                              <m:r>
                                <a:rPr lang="en-US" sz="4800" b="1" i="1" dirty="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𝟑𝟔𝟎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e>
                          </m:eqArr>
                        </m:e>
                      </m:d>
                    </m:oMath>
                  </m:oMathPara>
                </a14:m>
                <a:endParaRPr lang="en-US" sz="48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7708819" y="8237012"/>
                <a:ext cx="9787898" cy="1469954"/>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4287961" y="8237012"/>
                <a:ext cx="9787898" cy="1516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groupChr>
                      <m:d>
                        <m:dPr>
                          <m:begChr m:val="["/>
                          <m:endChr m:val=""/>
                          <m:ctrlPr>
                            <a:rPr lang="en-US" sz="4800" b="1" i="1" smtClean="0">
                              <a:latin typeface="Cambria Math" panose="02040503050406030204" pitchFamily="18" charset="0"/>
                            </a:rPr>
                          </m:ctrlPr>
                        </m:dPr>
                        <m:e>
                          <m:eqArr>
                            <m:eqArrPr>
                              <m:ctrlPr>
                                <a:rPr lang="en-US" sz="4800" b="1" i="1" smtClean="0">
                                  <a:latin typeface="Cambria Math" panose="02040503050406030204" pitchFamily="18" charset="0"/>
                                </a:rPr>
                              </m:ctrlPr>
                            </m:eqArrPr>
                            <m:e>
                              <m:r>
                                <a:rPr lang="en-US" sz="4800" b="1" i="1" smtClean="0">
                                  <a:latin typeface="Cambria Math"/>
                                </a:rPr>
                                <m:t>𝒙</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a:latin typeface="Cambria Math" panose="02040503050406030204" pitchFamily="18" charset="0"/>
                                      <a:ea typeface="Tahoma" panose="020B0604030504040204" pitchFamily="34" charset="0"/>
                                      <a:cs typeface="Tahoma" panose="020B0604030504040204" pitchFamily="34" charset="0"/>
                                    </a:rPr>
                                  </m:ctrlPr>
                                </m:sSupPr>
                                <m:e>
                                  <m:r>
                                    <a:rPr lang="en-US" sz="4800" b="1" i="1" smtClean="0">
                                      <a:latin typeface="Cambria Math"/>
                                      <a:ea typeface="Tahoma" panose="020B0604030504040204" pitchFamily="34" charset="0"/>
                                      <a:cs typeface="Tahoma" panose="020B0604030504040204" pitchFamily="34" charset="0"/>
                                    </a:rPr>
                                    <m:t>𝟐</m:t>
                                  </m:r>
                                  <m:r>
                                    <a:rPr lang="en-US" sz="4800" b="1" i="1">
                                      <a:latin typeface="Cambria Math"/>
                                      <a:ea typeface="Tahoma" panose="020B0604030504040204" pitchFamily="34" charset="0"/>
                                      <a:cs typeface="Tahoma" panose="020B0604030504040204" pitchFamily="34" charset="0"/>
                                    </a:rPr>
                                    <m:t>𝟎</m:t>
                                  </m:r>
                                </m:e>
                                <m:sup>
                                  <m:r>
                                    <a:rPr lang="en-US" sz="4800" b="1" i="1">
                                      <a:latin typeface="Cambria Math"/>
                                      <a:ea typeface="Tahoma" panose="020B0604030504040204" pitchFamily="34" charset="0"/>
                                      <a:cs typeface="Tahoma" panose="020B0604030504040204" pitchFamily="34" charset="0"/>
                                    </a:rPr>
                                    <m:t>𝟎</m:t>
                                  </m:r>
                                </m:sup>
                              </m:sSup>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𝟑𝟔𝟎</m:t>
                                  </m:r>
                                </m:e>
                                <m:sup>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𝟎</m:t>
                                  </m:r>
                                </m:sup>
                              </m:sSup>
                            </m:e>
                            <m:e>
                              <m:r>
                                <a:rPr lang="en-US" sz="4800" b="1" i="1">
                                  <a:latin typeface="Cambria Math"/>
                                </a:rPr>
                                <m:t>𝒙</m:t>
                              </m:r>
                              <m:sSup>
                                <m:sSupPr>
                                  <m:ctrlPr>
                                    <a:rPr lang="en-US" sz="4800" b="1" i="1" smtClean="0">
                                      <a:latin typeface="Cambria Math" panose="02040503050406030204" pitchFamily="18" charset="0"/>
                                    </a:rPr>
                                  </m:ctrlPr>
                                </m:sSupPr>
                                <m:e>
                                  <m:r>
                                    <a:rPr lang="en-US" sz="4800" b="1" i="1" smtClean="0">
                                      <a:latin typeface="Cambria Math"/>
                                    </a:rPr>
                                    <m:t>=</m:t>
                                  </m:r>
                                  <m:r>
                                    <a:rPr lang="en-US" sz="4800" b="1" i="1" smtClean="0">
                                      <a:latin typeface="Cambria Math"/>
                                    </a:rPr>
                                    <m:t>𝟖𝟎</m:t>
                                  </m:r>
                                </m:e>
                                <m:sup>
                                  <m:r>
                                    <a:rPr lang="en-US" sz="4800" b="1" i="1" smtClean="0">
                                      <a:latin typeface="Cambria Math"/>
                                    </a:rPr>
                                    <m:t>𝟎</m:t>
                                  </m:r>
                                </m:sup>
                              </m:sSup>
                              <m:r>
                                <a:rPr lang="en-US" sz="4800" b="1" i="1" dirty="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𝟑𝟔𝟎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e>
                          </m:eqArr>
                        </m:e>
                      </m:d>
                    </m:oMath>
                  </m:oMathPara>
                </a14:m>
                <a:endParaRPr lang="en-US" sz="48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14287961" y="8237012"/>
                <a:ext cx="9787898" cy="1516441"/>
              </a:xfrm>
              <a:prstGeom prst="rect">
                <a:avLst/>
              </a:prstGeom>
              <a:blipFill rotWithShape="1">
                <a:blip r:embed="rId10"/>
                <a:stretch>
                  <a:fillRect/>
                </a:stretch>
              </a:blipFill>
            </p:spPr>
            <p:txBody>
              <a:bodyPr/>
              <a:lstStyle/>
              <a:p>
                <a:r>
                  <a:rPr lang="en-US">
                    <a:noFill/>
                  </a:rPr>
                  <a:t> </a:t>
                </a:r>
              </a:p>
            </p:txBody>
          </p:sp>
        </mc:Fallback>
      </mc:AlternateContent>
      <p:sp>
        <p:nvSpPr>
          <p:cNvPr id="31" name="Rectangle 30"/>
          <p:cNvSpPr/>
          <p:nvPr/>
        </p:nvSpPr>
        <p:spPr>
          <a:xfrm>
            <a:off x="1074728" y="10197989"/>
            <a:ext cx="4497397" cy="769441"/>
          </a:xfrm>
          <a:prstGeom prst="rect">
            <a:avLst/>
          </a:prstGeom>
        </p:spPr>
        <p:txBody>
          <a:bodyPr wrap="square">
            <a:spAutoFit/>
          </a:bodyPr>
          <a:lstStyle/>
          <a:p>
            <a:pPr lvl="0"/>
            <a:r>
              <a:rPr lang="vi-VN" sz="4400" b="1" dirty="0">
                <a:latin typeface="Tahoma" panose="020B0604030504040204" pitchFamily="34" charset="0"/>
                <a:ea typeface="Tahoma" panose="020B0604030504040204" pitchFamily="34" charset="0"/>
                <a:cs typeface="Tahoma" panose="020B0604030504040204" pitchFamily="34" charset="0"/>
              </a:rPr>
              <a:t> Theo đề bài:</a:t>
            </a:r>
            <a:endParaRPr lang="en-US"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E7E3880-2153-65E7-152D-F4A417449147}"/>
                  </a:ext>
                </a:extLst>
              </p:cNvPr>
              <p:cNvSpPr txBox="1"/>
              <p:nvPr/>
            </p:nvSpPr>
            <p:spPr>
              <a:xfrm>
                <a:off x="4929032" y="10211381"/>
                <a:ext cx="12857524" cy="847733"/>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smtClean="0">
                            <a:latin typeface="Cambria Math" panose="02040503050406030204" pitchFamily="18" charset="0"/>
                            <a:ea typeface="Tahoma" panose="020B0604030504040204" pitchFamily="34" charset="0"/>
                            <a:cs typeface="Tahoma" panose="020B0604030504040204" pitchFamily="34" charset="0"/>
                          </a:rPr>
                        </m:ctrlPr>
                      </m:sSupPr>
                      <m:e>
                        <m:sSup>
                          <m:sSupPr>
                            <m:ctrlPr>
                              <a:rPr lang="en-US" sz="4800" b="1" i="1" dirty="0">
                                <a:solidFill>
                                  <a:schemeClr val="tx1"/>
                                </a:solidFill>
                                <a:latin typeface="Cambria Math" panose="02040503050406030204" pitchFamily="18" charset="0"/>
                                <a:ea typeface="Cambria Math"/>
                                <a:cs typeface="Tahoma" panose="020B0604030504040204" pitchFamily="34" charset="0"/>
                                <a:sym typeface="Calibri"/>
                              </a:rPr>
                            </m:ctrlPr>
                          </m:sSupPr>
                          <m:e>
                            <m:r>
                              <a:rPr lang="en-US" sz="4800" b="1" i="1" dirty="0" smtClean="0">
                                <a:solidFill>
                                  <a:schemeClr val="tx1"/>
                                </a:solidFill>
                                <a:latin typeface="Cambria Math"/>
                                <a:ea typeface="Cambria Math"/>
                                <a:cs typeface="Tahoma" panose="020B0604030504040204" pitchFamily="34" charset="0"/>
                                <a:sym typeface="Calibri"/>
                              </a:rPr>
                              <m:t>−</m:t>
                            </m:r>
                            <m:r>
                              <a:rPr lang="en-US" sz="4800" b="1" i="1" dirty="0">
                                <a:solidFill>
                                  <a:schemeClr val="tx1"/>
                                </a:solidFill>
                                <a:latin typeface="Cambria Math"/>
                                <a:ea typeface="Cambria Math"/>
                                <a:cs typeface="Tahoma" panose="020B0604030504040204" pitchFamily="34" charset="0"/>
                                <a:sym typeface="Calibri"/>
                              </a:rPr>
                              <m:t>𝟏𝟖𝟎</m:t>
                            </m:r>
                          </m:e>
                          <m:sup>
                            <m:r>
                              <a:rPr lang="en-US" sz="4800" b="1" i="1" dirty="0">
                                <a:solidFill>
                                  <a:schemeClr val="tx1"/>
                                </a:solidFill>
                                <a:latin typeface="Cambria Math"/>
                                <a:ea typeface="Cambria Math"/>
                                <a:cs typeface="Tahoma" panose="020B0604030504040204" pitchFamily="34" charset="0"/>
                                <a:sym typeface="Calibri"/>
                              </a:rPr>
                              <m:t>𝟎</m:t>
                            </m:r>
                          </m:sup>
                        </m:sSup>
                        <m:r>
                          <a:rPr lang="en-US" sz="4800" b="1" i="1" dirty="0" smtClean="0">
                            <a:solidFill>
                              <a:schemeClr val="tx1"/>
                            </a:solidFill>
                            <a:latin typeface="Cambria Math"/>
                            <a:ea typeface="Cambria Math"/>
                            <a:cs typeface="Tahoma" panose="020B0604030504040204" pitchFamily="34" charset="0"/>
                            <a:sym typeface="Calibri"/>
                          </a:rPr>
                          <m:t>≤</m:t>
                        </m:r>
                        <m:r>
                          <a:rPr lang="en-US" sz="4800" b="1" i="1">
                            <a:latin typeface="Cambria Math"/>
                            <a:ea typeface="Tahoma" panose="020B0604030504040204" pitchFamily="34" charset="0"/>
                            <a:cs typeface="Tahoma" panose="020B0604030504040204" pitchFamily="34" charset="0"/>
                          </a:rPr>
                          <m:t>𝟐𝟎</m:t>
                        </m:r>
                      </m:e>
                      <m:sup>
                        <m:r>
                          <a:rPr lang="en-US" sz="4800" b="1" i="1">
                            <a:latin typeface="Cambria Math"/>
                            <a:ea typeface="Tahoma" panose="020B0604030504040204" pitchFamily="34" charset="0"/>
                            <a:cs typeface="Tahoma" panose="020B0604030504040204" pitchFamily="34" charset="0"/>
                          </a:rPr>
                          <m:t>𝟎</m:t>
                        </m:r>
                      </m:sup>
                    </m:sSup>
                    <m:r>
                      <a:rPr lang="en-US" sz="4800" b="1" i="1" dirty="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𝟑𝟔𝟎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r>
                      <a:rPr lang="en-US" sz="4800" b="1" i="1" dirty="0" smtClean="0">
                        <a:solidFill>
                          <a:schemeClr val="tx1"/>
                        </a:solidFill>
                        <a:latin typeface="Cambria Math"/>
                        <a:ea typeface="Cambria Math"/>
                        <a:cs typeface="Tahoma" panose="020B0604030504040204" pitchFamily="34" charset="0"/>
                        <a:sym typeface="Calibri"/>
                      </a:rPr>
                      <m:t>≤</m:t>
                    </m:r>
                    <m:sSup>
                      <m:sSupPr>
                        <m:ctrlPr>
                          <a:rPr lang="en-US" sz="4800" b="1" i="1" dirty="0" smtClean="0">
                            <a:solidFill>
                              <a:schemeClr val="tx1"/>
                            </a:solidFill>
                            <a:latin typeface="Cambria Math" panose="02040503050406030204" pitchFamily="18" charset="0"/>
                            <a:ea typeface="Cambria Math"/>
                            <a:cs typeface="Tahoma" panose="020B0604030504040204" pitchFamily="34" charset="0"/>
                            <a:sym typeface="Calibri"/>
                          </a:rPr>
                        </m:ctrlPr>
                      </m:sSupPr>
                      <m:e>
                        <m:r>
                          <a:rPr lang="en-US" sz="4800" b="1" i="1" dirty="0" smtClean="0">
                            <a:solidFill>
                              <a:schemeClr val="tx1"/>
                            </a:solidFill>
                            <a:latin typeface="Cambria Math"/>
                            <a:ea typeface="Cambria Math"/>
                            <a:cs typeface="Tahoma" panose="020B0604030504040204" pitchFamily="34" charset="0"/>
                            <a:sym typeface="Calibri"/>
                          </a:rPr>
                          <m:t>𝟏𝟖𝟎</m:t>
                        </m:r>
                      </m:e>
                      <m:sup>
                        <m:r>
                          <a:rPr lang="en-US" sz="4800" b="1" i="1" dirty="0" smtClean="0">
                            <a:solidFill>
                              <a:schemeClr val="tx1"/>
                            </a:solidFill>
                            <a:latin typeface="Cambria Math"/>
                            <a:ea typeface="Cambria Math"/>
                            <a:cs typeface="Tahoma" panose="020B0604030504040204" pitchFamily="34" charset="0"/>
                            <a:sym typeface="Calibri"/>
                          </a:rPr>
                          <m:t>𝟎</m:t>
                        </m:r>
                      </m:sup>
                    </m:sSup>
                  </m:oMath>
                </a14:m>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800" b="1" dirty="0"/>
                  <a:t> </a:t>
                </a:r>
                <a14:m>
                  <m:oMath xmlns:m="http://schemas.openxmlformats.org/officeDocument/2006/math">
                    <m:r>
                      <a:rPr lang="en-US" sz="4800" b="1" i="1">
                        <a:latin typeface="Cambria Math"/>
                      </a:rPr>
                      <m:t>𝒌</m:t>
                    </m:r>
                    <m:r>
                      <a:rPr lang="en-US" sz="4800" b="1" i="1">
                        <a:latin typeface="Cambria Math"/>
                        <a:ea typeface="Cambria Math"/>
                      </a:rPr>
                      <m:t>∈</m:t>
                    </m:r>
                    <m:r>
                      <a:rPr lang="en-US" sz="4800" b="1" i="1">
                        <a:latin typeface="Cambria Math"/>
                        <a:ea typeface="Cambria Math"/>
                      </a:rPr>
                      <m:t>𝒁</m:t>
                    </m:r>
                  </m:oMath>
                </a14:m>
                <a:endPar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7" name="TextBox 46">
                <a:extLst>
                  <a:ext uri="{FF2B5EF4-FFF2-40B4-BE49-F238E27FC236}">
                    <a16:creationId xmlns:a14="http://schemas.microsoft.com/office/drawing/2010/main" xmlns:a16="http://schemas.microsoft.com/office/drawing/2014/main" xmlns="" id="{5E7E3880-2153-65E7-152D-F4A417449147}"/>
                  </a:ext>
                </a:extLst>
              </p:cNvPr>
              <p:cNvSpPr txBox="1">
                <a:spLocks noRot="1" noChangeAspect="1" noMove="1" noResize="1" noEditPoints="1" noAdjustHandles="1" noChangeArrowheads="1" noChangeShapeType="1" noTextEdit="1"/>
              </p:cNvSpPr>
              <p:nvPr/>
            </p:nvSpPr>
            <p:spPr>
              <a:xfrm>
                <a:off x="4929032" y="10211381"/>
                <a:ext cx="12857524" cy="847733"/>
              </a:xfrm>
              <a:prstGeom prst="rect">
                <a:avLst/>
              </a:prstGeom>
              <a:blipFill rotWithShape="1">
                <a:blip r:embed="rId11"/>
                <a:stretch>
                  <a:fillRect t="-15827" b="-35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6731062" y="10208122"/>
                <a:ext cx="3179261" cy="1047723"/>
              </a:xfrm>
              <a:prstGeom prst="rect">
                <a:avLst/>
              </a:prstGeom>
              <a:noFill/>
            </p:spPr>
            <p:txBody>
              <a:bodyPr wrap="square" rtlCol="0">
                <a:spAutoFit/>
              </a:bodyPr>
              <a:lstStyle/>
              <a:p>
                <a14:m>
                  <m:oMath xmlns:m="http://schemas.openxmlformats.org/officeDocument/2006/math">
                    <m:groupChr>
                      <m:groupChrPr>
                        <m:chr m:val="⇔"/>
                        <m:pos m:val="top"/>
                        <m:ctrlPr>
                          <a:rPr lang="en-US" sz="4800" i="1" smtClean="0">
                            <a:latin typeface="Cambria Math" panose="02040503050406030204" pitchFamily="18" charset="0"/>
                          </a:rPr>
                        </m:ctrlPr>
                      </m:groupChrPr>
                      <m:e/>
                    </m:groupChr>
                  </m:oMath>
                </a14:m>
                <a:r>
                  <a:rPr lang="en-US" sz="4800" dirty="0"/>
                  <a:t> </a:t>
                </a:r>
                <a14:m>
                  <m:oMath xmlns:m="http://schemas.openxmlformats.org/officeDocument/2006/math">
                    <m:r>
                      <a:rPr lang="en-US" sz="4800" b="1" i="1">
                        <a:latin typeface="Cambria Math"/>
                      </a:rPr>
                      <m:t>𝒌</m:t>
                    </m:r>
                    <m:r>
                      <a:rPr lang="en-US" sz="4800" b="1" i="1" smtClean="0">
                        <a:latin typeface="Cambria Math"/>
                        <a:ea typeface="Cambria Math"/>
                      </a:rPr>
                      <m:t>=</m:t>
                    </m:r>
                    <m:r>
                      <a:rPr lang="en-US" sz="4800" b="1" i="1" smtClean="0">
                        <a:latin typeface="Cambria Math"/>
                        <a:ea typeface="Cambria Math"/>
                      </a:rPr>
                      <m:t>𝟎</m:t>
                    </m:r>
                  </m:oMath>
                </a14:m>
                <a:endParaRPr lang="en-US" sz="4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6731062" y="10208122"/>
                <a:ext cx="3179261" cy="1047723"/>
              </a:xfrm>
              <a:prstGeom prst="rect">
                <a:avLst/>
              </a:prstGeom>
              <a:blipFill rotWithShape="1">
                <a:blip r:embed="rId12"/>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5E7E3880-2153-65E7-152D-F4A417449147}"/>
              </a:ext>
            </a:extLst>
          </p:cNvPr>
          <p:cNvSpPr txBox="1"/>
          <p:nvPr/>
        </p:nvSpPr>
        <p:spPr>
          <a:xfrm>
            <a:off x="14117762" y="12149833"/>
            <a:ext cx="4156892" cy="830997"/>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C.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E7E3880-2153-65E7-152D-F4A417449147}"/>
                  </a:ext>
                </a:extLst>
              </p:cNvPr>
              <p:cNvSpPr txBox="1"/>
              <p:nvPr/>
            </p:nvSpPr>
            <p:spPr>
              <a:xfrm>
                <a:off x="4882994" y="11316496"/>
                <a:ext cx="12857524" cy="847733"/>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smtClean="0">
                            <a:latin typeface="Cambria Math" panose="02040503050406030204" pitchFamily="18" charset="0"/>
                            <a:ea typeface="Tahoma" panose="020B0604030504040204" pitchFamily="34" charset="0"/>
                            <a:cs typeface="Tahoma" panose="020B0604030504040204" pitchFamily="34" charset="0"/>
                          </a:rPr>
                        </m:ctrlPr>
                      </m:sSupPr>
                      <m:e>
                        <m:sSup>
                          <m:sSupPr>
                            <m:ctrlPr>
                              <a:rPr lang="en-US" sz="4800" b="1" i="1" dirty="0">
                                <a:solidFill>
                                  <a:schemeClr val="tx1"/>
                                </a:solidFill>
                                <a:latin typeface="Cambria Math" panose="02040503050406030204" pitchFamily="18" charset="0"/>
                                <a:ea typeface="Cambria Math"/>
                                <a:cs typeface="Tahoma" panose="020B0604030504040204" pitchFamily="34" charset="0"/>
                                <a:sym typeface="Calibri"/>
                              </a:rPr>
                            </m:ctrlPr>
                          </m:sSupPr>
                          <m:e>
                            <m:r>
                              <a:rPr lang="en-US" sz="4800" b="1" i="1" dirty="0" smtClean="0">
                                <a:solidFill>
                                  <a:schemeClr val="tx1"/>
                                </a:solidFill>
                                <a:latin typeface="Cambria Math"/>
                                <a:ea typeface="Cambria Math"/>
                                <a:cs typeface="Tahoma" panose="020B0604030504040204" pitchFamily="34" charset="0"/>
                                <a:sym typeface="Calibri"/>
                              </a:rPr>
                              <m:t>−</m:t>
                            </m:r>
                            <m:r>
                              <a:rPr lang="en-US" sz="4800" b="1" i="1" dirty="0">
                                <a:solidFill>
                                  <a:schemeClr val="tx1"/>
                                </a:solidFill>
                                <a:latin typeface="Cambria Math"/>
                                <a:ea typeface="Cambria Math"/>
                                <a:cs typeface="Tahoma" panose="020B0604030504040204" pitchFamily="34" charset="0"/>
                                <a:sym typeface="Calibri"/>
                              </a:rPr>
                              <m:t>𝟏𝟖𝟎</m:t>
                            </m:r>
                          </m:e>
                          <m:sup>
                            <m:r>
                              <a:rPr lang="en-US" sz="4800" b="1" i="1" dirty="0">
                                <a:solidFill>
                                  <a:schemeClr val="tx1"/>
                                </a:solidFill>
                                <a:latin typeface="Cambria Math"/>
                                <a:ea typeface="Cambria Math"/>
                                <a:cs typeface="Tahoma" panose="020B0604030504040204" pitchFamily="34" charset="0"/>
                                <a:sym typeface="Calibri"/>
                              </a:rPr>
                              <m:t>𝟎</m:t>
                            </m:r>
                          </m:sup>
                        </m:sSup>
                        <m:r>
                          <a:rPr lang="en-US" sz="4800" b="1" i="1" dirty="0" smtClean="0">
                            <a:solidFill>
                              <a:schemeClr val="tx1"/>
                            </a:solidFill>
                            <a:latin typeface="Cambria Math"/>
                            <a:ea typeface="Cambria Math"/>
                            <a:cs typeface="Tahoma" panose="020B0604030504040204" pitchFamily="34" charset="0"/>
                            <a:sym typeface="Calibri"/>
                          </a:rPr>
                          <m:t>≤</m:t>
                        </m:r>
                        <m:r>
                          <a:rPr lang="en-US" sz="4800" b="1" i="1" smtClean="0">
                            <a:latin typeface="Cambria Math"/>
                            <a:ea typeface="Tahoma" panose="020B0604030504040204" pitchFamily="34" charset="0"/>
                            <a:cs typeface="Tahoma" panose="020B0604030504040204" pitchFamily="34" charset="0"/>
                          </a:rPr>
                          <m:t>𝟖</m:t>
                        </m:r>
                        <m:r>
                          <a:rPr lang="en-US" sz="4800" b="1" i="1">
                            <a:latin typeface="Cambria Math"/>
                            <a:ea typeface="Tahoma" panose="020B0604030504040204" pitchFamily="34" charset="0"/>
                            <a:cs typeface="Tahoma" panose="020B0604030504040204" pitchFamily="34" charset="0"/>
                          </a:rPr>
                          <m:t>𝟎</m:t>
                        </m:r>
                      </m:e>
                      <m:sup>
                        <m:r>
                          <a:rPr lang="en-US" sz="4800" b="1" i="1">
                            <a:latin typeface="Cambria Math"/>
                            <a:ea typeface="Tahoma" panose="020B0604030504040204" pitchFamily="34" charset="0"/>
                            <a:cs typeface="Tahoma" panose="020B0604030504040204" pitchFamily="34" charset="0"/>
                          </a:rPr>
                          <m:t>𝟎</m:t>
                        </m:r>
                      </m:sup>
                    </m:sSup>
                    <m:r>
                      <a:rPr lang="en-US" sz="4800" b="1" i="1" dirty="0">
                        <a:solidFill>
                          <a:schemeClr val="tx1"/>
                        </a:solidFill>
                        <a:latin typeface="Cambria Math"/>
                        <a:ea typeface="Tahoma" panose="020B0604030504040204" pitchFamily="34" charset="0"/>
                        <a:cs typeface="Tahoma" panose="020B0604030504040204" pitchFamily="34" charset="0"/>
                        <a:sym typeface="Calibri"/>
                      </a:rPr>
                      <m:t>+</m:t>
                    </m:r>
                    <m:sSup>
                      <m:sSup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a:solidFill>
                              <a:schemeClr val="tx1"/>
                            </a:solidFill>
                            <a:latin typeface="Cambria Math"/>
                            <a:ea typeface="Tahoma" panose="020B0604030504040204" pitchFamily="34" charset="0"/>
                            <a:cs typeface="Tahoma" panose="020B0604030504040204" pitchFamily="34" charset="0"/>
                            <a:sym typeface="Calibri"/>
                          </a:rPr>
                          <m:t>𝒌</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𝟑𝟔𝟎</m:t>
                        </m:r>
                      </m:e>
                      <m:sup>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sup>
                    </m:sSup>
                    <m:r>
                      <a:rPr lang="en-US" sz="4800" b="1" i="1" dirty="0" smtClean="0">
                        <a:solidFill>
                          <a:schemeClr val="tx1"/>
                        </a:solidFill>
                        <a:latin typeface="Cambria Math"/>
                        <a:ea typeface="Cambria Math"/>
                        <a:cs typeface="Tahoma" panose="020B0604030504040204" pitchFamily="34" charset="0"/>
                        <a:sym typeface="Calibri"/>
                      </a:rPr>
                      <m:t>≤</m:t>
                    </m:r>
                    <m:sSup>
                      <m:sSupPr>
                        <m:ctrlPr>
                          <a:rPr lang="en-US" sz="4800" b="1" i="1" dirty="0" smtClean="0">
                            <a:solidFill>
                              <a:schemeClr val="tx1"/>
                            </a:solidFill>
                            <a:latin typeface="Cambria Math" panose="02040503050406030204" pitchFamily="18" charset="0"/>
                            <a:ea typeface="Cambria Math"/>
                            <a:cs typeface="Tahoma" panose="020B0604030504040204" pitchFamily="34" charset="0"/>
                            <a:sym typeface="Calibri"/>
                          </a:rPr>
                        </m:ctrlPr>
                      </m:sSupPr>
                      <m:e>
                        <m:r>
                          <a:rPr lang="en-US" sz="4800" b="1" i="1" dirty="0" smtClean="0">
                            <a:solidFill>
                              <a:schemeClr val="tx1"/>
                            </a:solidFill>
                            <a:latin typeface="Cambria Math"/>
                            <a:ea typeface="Cambria Math"/>
                            <a:cs typeface="Tahoma" panose="020B0604030504040204" pitchFamily="34" charset="0"/>
                            <a:sym typeface="Calibri"/>
                          </a:rPr>
                          <m:t>𝟏𝟖𝟎</m:t>
                        </m:r>
                      </m:e>
                      <m:sup>
                        <m:r>
                          <a:rPr lang="en-US" sz="4800" b="1" i="1" dirty="0" smtClean="0">
                            <a:solidFill>
                              <a:schemeClr val="tx1"/>
                            </a:solidFill>
                            <a:latin typeface="Cambria Math"/>
                            <a:ea typeface="Cambria Math"/>
                            <a:cs typeface="Tahoma" panose="020B0604030504040204" pitchFamily="34" charset="0"/>
                            <a:sym typeface="Calibri"/>
                          </a:rPr>
                          <m:t>𝟎</m:t>
                        </m:r>
                      </m:sup>
                    </m:sSup>
                  </m:oMath>
                </a14:m>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800" b="1" dirty="0"/>
                  <a:t> </a:t>
                </a:r>
                <a14:m>
                  <m:oMath xmlns:m="http://schemas.openxmlformats.org/officeDocument/2006/math">
                    <m:r>
                      <a:rPr lang="en-US" sz="4800" b="1" i="1">
                        <a:latin typeface="Cambria Math"/>
                      </a:rPr>
                      <m:t>𝒌</m:t>
                    </m:r>
                    <m:r>
                      <a:rPr lang="en-US" sz="4800" b="1" i="1">
                        <a:latin typeface="Cambria Math"/>
                        <a:ea typeface="Cambria Math"/>
                      </a:rPr>
                      <m:t>∈</m:t>
                    </m:r>
                    <m:r>
                      <a:rPr lang="en-US" sz="4800" b="1" i="1">
                        <a:latin typeface="Cambria Math"/>
                        <a:ea typeface="Cambria Math"/>
                      </a:rPr>
                      <m:t>𝒁</m:t>
                    </m:r>
                  </m:oMath>
                </a14:m>
                <a:endPar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4="http://schemas.microsoft.com/office/drawing/2010/main" xmlns:a16="http://schemas.microsoft.com/office/drawing/2014/main" xmlns="" id="{5E7E3880-2153-65E7-152D-F4A417449147}"/>
                  </a:ext>
                </a:extLst>
              </p:cNvPr>
              <p:cNvSpPr txBox="1">
                <a:spLocks noRot="1" noChangeAspect="1" noMove="1" noResize="1" noEditPoints="1" noAdjustHandles="1" noChangeArrowheads="1" noChangeShapeType="1" noTextEdit="1"/>
              </p:cNvSpPr>
              <p:nvPr/>
            </p:nvSpPr>
            <p:spPr>
              <a:xfrm>
                <a:off x="4882994" y="11316496"/>
                <a:ext cx="12857524" cy="847733"/>
              </a:xfrm>
              <a:prstGeom prst="rect">
                <a:avLst/>
              </a:prstGeom>
              <a:blipFill rotWithShape="1">
                <a:blip r:embed="rId13"/>
                <a:stretch>
                  <a:fillRect t="-15827" b="-35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6685024" y="11313237"/>
                <a:ext cx="3179261" cy="1047723"/>
              </a:xfrm>
              <a:prstGeom prst="rect">
                <a:avLst/>
              </a:prstGeom>
              <a:noFill/>
            </p:spPr>
            <p:txBody>
              <a:bodyPr wrap="square" rtlCol="0">
                <a:spAutoFit/>
              </a:bodyPr>
              <a:lstStyle/>
              <a:p>
                <a14:m>
                  <m:oMath xmlns:m="http://schemas.openxmlformats.org/officeDocument/2006/math">
                    <m:groupChr>
                      <m:groupChrPr>
                        <m:chr m:val="⇔"/>
                        <m:pos m:val="top"/>
                        <m:ctrlPr>
                          <a:rPr lang="en-US" sz="4800" i="1" smtClean="0">
                            <a:latin typeface="Cambria Math" panose="02040503050406030204" pitchFamily="18" charset="0"/>
                          </a:rPr>
                        </m:ctrlPr>
                      </m:groupChrPr>
                      <m:e/>
                    </m:groupChr>
                  </m:oMath>
                </a14:m>
                <a:r>
                  <a:rPr lang="en-US" sz="4800" dirty="0"/>
                  <a:t> </a:t>
                </a:r>
                <a14:m>
                  <m:oMath xmlns:m="http://schemas.openxmlformats.org/officeDocument/2006/math">
                    <m:r>
                      <a:rPr lang="en-US" sz="4800" b="1" i="1">
                        <a:latin typeface="Cambria Math"/>
                      </a:rPr>
                      <m:t>𝒌</m:t>
                    </m:r>
                    <m:r>
                      <a:rPr lang="en-US" sz="4800" b="1" i="1" smtClean="0">
                        <a:latin typeface="Cambria Math"/>
                        <a:ea typeface="Cambria Math"/>
                      </a:rPr>
                      <m:t>=</m:t>
                    </m:r>
                    <m:r>
                      <a:rPr lang="en-US" sz="4800" b="1" i="1" smtClean="0">
                        <a:latin typeface="Cambria Math"/>
                        <a:ea typeface="Cambria Math"/>
                      </a:rPr>
                      <m:t>𝟎</m:t>
                    </m:r>
                  </m:oMath>
                </a14:m>
                <a:endParaRPr lang="en-US" sz="48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6685024" y="11313237"/>
                <a:ext cx="3179261" cy="1047723"/>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208760" y="12172949"/>
                <a:ext cx="13227019" cy="784767"/>
              </a:xfrm>
              <a:prstGeom prst="rect">
                <a:avLst/>
              </a:prstGeom>
            </p:spPr>
            <p:txBody>
              <a:bodyPr wrap="none">
                <a:spAutoFit/>
              </a:bodyPr>
              <a:lstStyle/>
              <a:p>
                <a:pPr lvl="0"/>
                <a:r>
                  <a:rPr lang="vi-VN" sz="4400" b="1" dirty="0">
                    <a:latin typeface="Tahoma" panose="020B0604030504040204" pitchFamily="34" charset="0"/>
                    <a:ea typeface="Tahoma" panose="020B0604030504040204" pitchFamily="34" charset="0"/>
                    <a:cs typeface="Tahoma" panose="020B0604030504040204" pitchFamily="34" charset="0"/>
                  </a:rPr>
                  <a:t>Vậy phương trình có hai nghiệm </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dirty="0">
                            <a:solidFill>
                              <a:schemeClr val="tx1"/>
                            </a:solidFill>
                            <a:latin typeface="Cambria Math" panose="02040503050406030204" pitchFamily="18" charset="0"/>
                            <a:ea typeface="Cambria Math"/>
                            <a:cs typeface="Tahoma" panose="020B0604030504040204" pitchFamily="34" charset="0"/>
                            <a:sym typeface="Calibri"/>
                          </a:rPr>
                        </m:ctrlPr>
                      </m:sSupPr>
                      <m:e>
                        <m:r>
                          <a:rPr lang="en-US" sz="4400" b="1" i="1" dirty="0" smtClean="0">
                            <a:solidFill>
                              <a:schemeClr val="tx1"/>
                            </a:solidFill>
                            <a:latin typeface="Cambria Math"/>
                            <a:ea typeface="Cambria Math"/>
                            <a:cs typeface="Tahoma" panose="020B0604030504040204" pitchFamily="34" charset="0"/>
                            <a:sym typeface="Calibri"/>
                          </a:rPr>
                          <m:t>𝟐</m:t>
                        </m:r>
                        <m:r>
                          <a:rPr lang="en-US" sz="4400" b="1" i="1" dirty="0">
                            <a:solidFill>
                              <a:schemeClr val="tx1"/>
                            </a:solidFill>
                            <a:latin typeface="Cambria Math"/>
                            <a:ea typeface="Cambria Math"/>
                            <a:cs typeface="Tahoma" panose="020B0604030504040204" pitchFamily="34" charset="0"/>
                            <a:sym typeface="Calibri"/>
                          </a:rPr>
                          <m:t>𝟎</m:t>
                        </m:r>
                      </m:e>
                      <m:sup>
                        <m:r>
                          <a:rPr lang="en-US" sz="4400" b="1" i="1" dirty="0">
                            <a:solidFill>
                              <a:schemeClr val="tx1"/>
                            </a:solidFill>
                            <a:latin typeface="Cambria Math"/>
                            <a:ea typeface="Cambria Math"/>
                            <a:cs typeface="Tahoma" panose="020B0604030504040204" pitchFamily="34" charset="0"/>
                            <a:sym typeface="Calibri"/>
                          </a:rPr>
                          <m:t>𝟎</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và</a:t>
                </a:r>
                <a14:m>
                  <m:oMath xmlns:m="http://schemas.openxmlformats.org/officeDocument/2006/math">
                    <m:sSup>
                      <m:sSupPr>
                        <m:ctrlPr>
                          <a:rPr lang="en-US" sz="4400" b="1" i="1" dirty="0">
                            <a:solidFill>
                              <a:schemeClr val="tx1"/>
                            </a:solidFill>
                            <a:latin typeface="Cambria Math" panose="02040503050406030204" pitchFamily="18" charset="0"/>
                            <a:ea typeface="Cambria Math"/>
                            <a:cs typeface="Tahoma" panose="020B0604030504040204" pitchFamily="34" charset="0"/>
                            <a:sym typeface="Calibri"/>
                          </a:rPr>
                        </m:ctrlPr>
                      </m:sSupPr>
                      <m:e>
                        <m:r>
                          <a:rPr lang="en-US" sz="4400" b="1" i="1" dirty="0" smtClean="0">
                            <a:solidFill>
                              <a:schemeClr val="tx1"/>
                            </a:solidFill>
                            <a:latin typeface="Cambria Math"/>
                            <a:ea typeface="Cambria Math"/>
                            <a:cs typeface="Tahoma" panose="020B0604030504040204" pitchFamily="34" charset="0"/>
                            <a:sym typeface="Calibri"/>
                          </a:rPr>
                          <m:t>  </m:t>
                        </m:r>
                        <m:r>
                          <a:rPr lang="en-US" sz="4400" b="1" i="1" dirty="0">
                            <a:solidFill>
                              <a:schemeClr val="tx1"/>
                            </a:solidFill>
                            <a:latin typeface="Cambria Math"/>
                            <a:ea typeface="Cambria Math"/>
                            <a:cs typeface="Tahoma" panose="020B0604030504040204" pitchFamily="34" charset="0"/>
                            <a:sym typeface="Calibri"/>
                          </a:rPr>
                          <m:t>𝟖𝟎</m:t>
                        </m:r>
                      </m:e>
                      <m:sup>
                        <m:r>
                          <a:rPr lang="en-US" sz="4400" b="1" i="1" dirty="0">
                            <a:solidFill>
                              <a:schemeClr val="tx1"/>
                            </a:solidFill>
                            <a:latin typeface="Cambria Math"/>
                            <a:ea typeface="Cambria Math"/>
                            <a:cs typeface="Tahoma" panose="020B0604030504040204" pitchFamily="34" charset="0"/>
                            <a:sym typeface="Calibri"/>
                          </a:rPr>
                          <m:t>𝟎</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2" name="Rectangle 31"/>
              <p:cNvSpPr>
                <a:spLocks noRot="1" noChangeAspect="1" noMove="1" noResize="1" noEditPoints="1" noAdjustHandles="1" noChangeArrowheads="1" noChangeShapeType="1" noTextEdit="1"/>
              </p:cNvSpPr>
              <p:nvPr/>
            </p:nvSpPr>
            <p:spPr>
              <a:xfrm>
                <a:off x="1208760" y="12172949"/>
                <a:ext cx="13227019" cy="784767"/>
              </a:xfrm>
              <a:prstGeom prst="rect">
                <a:avLst/>
              </a:prstGeom>
              <a:blipFill rotWithShape="1">
                <a:blip r:embed="rId15"/>
                <a:stretch>
                  <a:fillRect l="-1843" t="-14729" r="-922" b="-34884"/>
                </a:stretch>
              </a:blipFill>
            </p:spPr>
            <p:txBody>
              <a:bodyPr/>
              <a:lstStyle/>
              <a:p>
                <a:r>
                  <a:rPr lang="en-US">
                    <a:noFill/>
                  </a:rPr>
                  <a:t> </a:t>
                </a:r>
              </a:p>
            </p:txBody>
          </p:sp>
        </mc:Fallback>
      </mc:AlternateContent>
    </p:spTree>
    <p:extLst>
      <p:ext uri="{BB962C8B-B14F-4D97-AF65-F5344CB8AC3E}">
        <p14:creationId xmlns:p14="http://schemas.microsoft.com/office/powerpoint/2010/main" val="30404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7">
                                            <p:txEl>
                                              <p:pRg st="0" end="0"/>
                                            </p:txEl>
                                          </p:spTgt>
                                        </p:tgtEl>
                                        <p:attrNameLst>
                                          <p:attrName>style.visibility</p:attrName>
                                        </p:attrNameLst>
                                      </p:cBhvr>
                                      <p:to>
                                        <p:strVal val="visible"/>
                                      </p:to>
                                    </p:set>
                                    <p:animEffect transition="in" filter="wipe(left)">
                                      <p:cBhvr>
                                        <p:cTn id="61" dur="500"/>
                                        <p:tgtEl>
                                          <p:spTgt spid="4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0">
                                            <p:txEl>
                                              <p:pRg st="0" end="0"/>
                                            </p:txEl>
                                          </p:spTgt>
                                        </p:tgtEl>
                                        <p:attrNameLst>
                                          <p:attrName>style.visibility</p:attrName>
                                        </p:attrNameLst>
                                      </p:cBhvr>
                                      <p:to>
                                        <p:strVal val="visible"/>
                                      </p:to>
                                    </p:set>
                                    <p:animEffect transition="in" filter="wipe(left)">
                                      <p:cBhvr>
                                        <p:cTn id="70" dur="500"/>
                                        <p:tgtEl>
                                          <p:spTgt spid="5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49">
                                            <p:txEl>
                                              <p:pRg st="0" end="0"/>
                                            </p:txEl>
                                          </p:spTgt>
                                        </p:tgtEl>
                                        <p:attrNameLst>
                                          <p:attrName>style.visibility</p:attrName>
                                        </p:attrNameLst>
                                      </p:cBhvr>
                                      <p:to>
                                        <p:strVal val="visible"/>
                                      </p:to>
                                    </p:set>
                                    <p:animEffect transition="in" filter="wipe(left)">
                                      <p:cBhvr>
                                        <p:cTn id="84"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animBg="1"/>
      <p:bldP spid="43" grpId="0"/>
      <p:bldP spid="42" grpId="0"/>
      <p:bldP spid="37" grpId="0"/>
      <p:bldP spid="38" grpId="0"/>
      <p:bldP spid="39" grpId="0"/>
      <p:bldP spid="40" grpId="0"/>
      <p:bldP spid="31" grpId="0"/>
      <p:bldP spid="48" grpId="0"/>
      <p:bldP spid="5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7">
            <a:extLst>
              <a:ext uri="{FF2B5EF4-FFF2-40B4-BE49-F238E27FC236}">
                <a16:creationId xmlns:a16="http://schemas.microsoft.com/office/drawing/2014/main" id="{B6C56E29-C6BF-7AA5-603C-7441AC93E516}"/>
              </a:ext>
            </a:extLst>
          </p:cNvPr>
          <p:cNvGrpSpPr/>
          <p:nvPr/>
        </p:nvGrpSpPr>
        <p:grpSpPr>
          <a:xfrm>
            <a:off x="6910603" y="1418583"/>
            <a:ext cx="12438945" cy="968318"/>
            <a:chOff x="739068" y="1515168"/>
            <a:chExt cx="11330493" cy="968444"/>
          </a:xfrm>
          <a:solidFill>
            <a:srgbClr val="00B050"/>
          </a:solidFill>
        </p:grpSpPr>
        <p:sp>
          <p:nvSpPr>
            <p:cNvPr id="4" name="Freeform 71">
              <a:extLst>
                <a:ext uri="{FF2B5EF4-FFF2-40B4-BE49-F238E27FC236}">
                  <a16:creationId xmlns:a16="http://schemas.microsoft.com/office/drawing/2014/main" id="{45FE6FBD-BDD4-8607-D10F-0E8ADDB5A6E9}"/>
                </a:ext>
              </a:extLst>
            </p:cNvPr>
            <p:cNvSpPr>
              <a:spLocks/>
            </p:cNvSpPr>
            <p:nvPr/>
          </p:nvSpPr>
          <p:spPr bwMode="auto">
            <a:xfrm flipH="1">
              <a:off x="3233775"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6"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LUẬN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
        <p:nvSpPr>
          <p:cNvPr id="19" name="Rounded Rectangle 18"/>
          <p:cNvSpPr/>
          <p:nvPr/>
        </p:nvSpPr>
        <p:spPr>
          <a:xfrm>
            <a:off x="626342" y="2475638"/>
            <a:ext cx="23449517" cy="2048085"/>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20" name="Group 19"/>
          <p:cNvGrpSpPr/>
          <p:nvPr/>
        </p:nvGrpSpPr>
        <p:grpSpPr>
          <a:xfrm>
            <a:off x="132404" y="2252082"/>
            <a:ext cx="3701132" cy="964231"/>
            <a:chOff x="1171059" y="3991939"/>
            <a:chExt cx="3701132" cy="913062"/>
          </a:xfrm>
        </p:grpSpPr>
        <p:grpSp>
          <p:nvGrpSpPr>
            <p:cNvPr id="21" name="Group 20"/>
            <p:cNvGrpSpPr/>
            <p:nvPr/>
          </p:nvGrpSpPr>
          <p:grpSpPr>
            <a:xfrm>
              <a:off x="1362045" y="4071155"/>
              <a:ext cx="3510146" cy="745750"/>
              <a:chOff x="2028795" y="4433105"/>
              <a:chExt cx="3510146" cy="745750"/>
            </a:xfrm>
          </p:grpSpPr>
          <p:sp>
            <p:nvSpPr>
              <p:cNvPr id="23"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24" name="TextBox 23"/>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3</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5" name="Rectangle 24"/>
              <p:cNvSpPr/>
              <p:nvPr/>
            </p:nvSpPr>
            <p:spPr>
              <a:xfrm>
                <a:off x="3826451" y="2851970"/>
                <a:ext cx="19202954" cy="1295419"/>
              </a:xfrm>
              <a:prstGeom prst="rect">
                <a:avLst/>
              </a:prstGeom>
            </p:spPr>
            <p:txBody>
              <a:bodyPr wrap="squar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Tìm nghiệm của phương 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5400" b="1" i="1" smtClean="0">
                            <a:latin typeface="Cambria Math" panose="02040503050406030204" pitchFamily="18" charset="0"/>
                            <a:ea typeface="Tahoma" panose="020B0604030504040204" pitchFamily="34" charset="0"/>
                            <a:cs typeface="Tahoma" panose="020B0604030504040204" pitchFamily="34" charset="0"/>
                          </a:rPr>
                        </m:ctrlPr>
                      </m:fPr>
                      <m:num>
                        <m:r>
                          <a:rPr lang="en-US" sz="5400" b="1" i="1" smtClean="0">
                            <a:latin typeface="Cambria Math"/>
                            <a:ea typeface="Tahoma" panose="020B0604030504040204" pitchFamily="34" charset="0"/>
                            <a:cs typeface="Tahoma" panose="020B0604030504040204" pitchFamily="34" charset="0"/>
                          </a:rPr>
                          <m:t>𝒔𝒊𝒏</m:t>
                        </m:r>
                        <m:r>
                          <a:rPr lang="en-US" sz="5400" b="1" i="1" smtClean="0">
                            <a:latin typeface="Cambria Math"/>
                            <a:ea typeface="Tahoma" panose="020B0604030504040204" pitchFamily="34" charset="0"/>
                            <a:cs typeface="Tahoma" panose="020B0604030504040204" pitchFamily="34" charset="0"/>
                          </a:rPr>
                          <m:t>𝟑</m:t>
                        </m:r>
                        <m:r>
                          <a:rPr lang="en-US" sz="5400" b="1" i="1" smtClean="0">
                            <a:latin typeface="Cambria Math"/>
                            <a:ea typeface="Tahoma" panose="020B0604030504040204" pitchFamily="34" charset="0"/>
                            <a:cs typeface="Tahoma" panose="020B0604030504040204" pitchFamily="34" charset="0"/>
                          </a:rPr>
                          <m:t>𝒙</m:t>
                        </m:r>
                      </m:num>
                      <m:den>
                        <m:r>
                          <a:rPr lang="en-US" sz="5400" b="1" i="1" smtClean="0">
                            <a:latin typeface="Cambria Math"/>
                            <a:ea typeface="Tahoma" panose="020B0604030504040204" pitchFamily="34" charset="0"/>
                            <a:cs typeface="Tahoma" panose="020B0604030504040204" pitchFamily="34" charset="0"/>
                          </a:rPr>
                          <m:t>𝒄𝒐𝒔𝒙</m:t>
                        </m:r>
                        <m:r>
                          <a:rPr lang="en-US" sz="5400" b="1" i="1" smtClean="0">
                            <a:latin typeface="Cambria Math"/>
                            <a:ea typeface="Tahoma" panose="020B0604030504040204" pitchFamily="34" charset="0"/>
                            <a:cs typeface="Tahoma" panose="020B0604030504040204" pitchFamily="34" charset="0"/>
                          </a:rPr>
                          <m:t>+</m:t>
                        </m:r>
                        <m:r>
                          <a:rPr lang="en-US" sz="5400" b="1" i="1" smtClean="0">
                            <a:latin typeface="Cambria Math"/>
                            <a:ea typeface="Tahoma" panose="020B0604030504040204" pitchFamily="34" charset="0"/>
                            <a:cs typeface="Tahoma" panose="020B0604030504040204" pitchFamily="34" charset="0"/>
                          </a:rPr>
                          <m:t>𝟏</m:t>
                        </m:r>
                      </m:den>
                    </m:f>
                    <m:r>
                      <a:rPr lang="en-US" sz="5400" b="1" i="1">
                        <a:latin typeface="Cambria Math"/>
                        <a:ea typeface="Tahoma" panose="020B0604030504040204" pitchFamily="34" charset="0"/>
                        <a:cs typeface="Tahoma" panose="020B0604030504040204" pitchFamily="34" charset="0"/>
                      </a:rPr>
                      <m:t>=</m:t>
                    </m:r>
                    <m:r>
                      <a:rPr lang="en-US" sz="5400" b="1" i="1" smtClean="0">
                        <a:latin typeface="Cambria Math"/>
                        <a:ea typeface="Tahoma" panose="020B0604030504040204" pitchFamily="34" charset="0"/>
                        <a:cs typeface="Tahoma" panose="020B0604030504040204" pitchFamily="34" charset="0"/>
                      </a:rPr>
                      <m:t>𝟎</m:t>
                    </m:r>
                    <m:r>
                      <a:rPr lang="en-US" sz="5400" b="1" i="1">
                        <a:latin typeface="Cambria Math"/>
                        <a:ea typeface="Tahoma" panose="020B0604030504040204" pitchFamily="34" charset="0"/>
                        <a:cs typeface="Tahoma" panose="020B0604030504040204" pitchFamily="34" charset="0"/>
                      </a:rPr>
                      <m:t>   </m:t>
                    </m:r>
                  </m:oMath>
                </a14:m>
                <a:r>
                  <a:rPr lang="en-US" sz="4800" b="1" dirty="0" err="1">
                    <a:latin typeface="Tahoma" panose="020B0604030504040204" pitchFamily="34" charset="0"/>
                    <a:ea typeface="Tahoma" panose="020B0604030504040204" pitchFamily="34" charset="0"/>
                    <a:cs typeface="Tahoma" panose="020B0604030504040204" pitchFamily="34" charset="0"/>
                  </a:rPr>
                  <a:t>trên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đoạn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smtClean="0">
                            <a:latin typeface="Cambria Math" panose="02040503050406030204" pitchFamily="18" charset="0"/>
                            <a:ea typeface="Tahoma" panose="020B0604030504040204" pitchFamily="34" charset="0"/>
                            <a:cs typeface="Tahoma" panose="020B0604030504040204" pitchFamily="34" charset="0"/>
                          </a:rPr>
                        </m:ctrlPr>
                      </m:dPr>
                      <m:e>
                        <m:r>
                          <a:rPr lang="en-US" sz="4800" b="1" i="1" smtClean="0">
                            <a:latin typeface="Cambria Math"/>
                            <a:ea typeface="Tahoma" panose="020B0604030504040204" pitchFamily="34" charset="0"/>
                            <a:cs typeface="Tahoma" panose="020B0604030504040204" pitchFamily="34" charset="0"/>
                          </a:rPr>
                          <m:t>𝟐</m:t>
                        </m:r>
                        <m:r>
                          <a:rPr lang="en-US" sz="4800" b="1" i="1" smtClean="0">
                            <a:latin typeface="Cambria Math"/>
                            <a:ea typeface="Cambria Math"/>
                            <a:cs typeface="Tahoma" panose="020B0604030504040204" pitchFamily="34" charset="0"/>
                          </a:rPr>
                          <m:t>𝝅</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𝟒</m:t>
                        </m:r>
                        <m:r>
                          <a:rPr lang="en-US" sz="4800" b="1" i="1" smtClean="0">
                            <a:latin typeface="Cambria Math"/>
                            <a:ea typeface="Cambria Math"/>
                            <a:cs typeface="Tahoma" panose="020B0604030504040204" pitchFamily="34" charset="0"/>
                          </a:rPr>
                          <m:t>𝝅</m:t>
                        </m:r>
                      </m:e>
                    </m:d>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3826451" y="2851970"/>
                <a:ext cx="19202954" cy="1295419"/>
              </a:xfrm>
              <a:prstGeom prst="rect">
                <a:avLst/>
              </a:prstGeom>
              <a:blipFill rotWithShape="1">
                <a:blip r:embed="rId3"/>
                <a:stretch>
                  <a:fillRect l="-1460" b="-7075"/>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41AACCF6-7BF0-6CA0-2309-865E33F71119}"/>
              </a:ext>
            </a:extLst>
          </p:cNvPr>
          <p:cNvSpPr/>
          <p:nvPr/>
        </p:nvSpPr>
        <p:spPr>
          <a:xfrm>
            <a:off x="707368" y="5252489"/>
            <a:ext cx="23368491" cy="8149186"/>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525B7B4F-0AE7-FE75-35C8-3E7B970B6F4A}"/>
              </a:ext>
            </a:extLst>
          </p:cNvPr>
          <p:cNvGrpSpPr/>
          <p:nvPr/>
        </p:nvGrpSpPr>
        <p:grpSpPr>
          <a:xfrm>
            <a:off x="542483" y="4835121"/>
            <a:ext cx="3600000" cy="900000"/>
            <a:chOff x="410517" y="4609437"/>
            <a:chExt cx="3984115" cy="1079473"/>
          </a:xfrm>
          <a:solidFill>
            <a:srgbClr val="C9E2B8"/>
          </a:solidFill>
        </p:grpSpPr>
        <p:sp>
          <p:nvSpPr>
            <p:cNvPr id="28"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43" name="Rectangle 42"/>
              <p:cNvSpPr/>
              <p:nvPr/>
            </p:nvSpPr>
            <p:spPr>
              <a:xfrm>
                <a:off x="8099057" y="7296205"/>
                <a:ext cx="3935501" cy="1047723"/>
              </a:xfrm>
              <a:prstGeom prst="rect">
                <a:avLst/>
              </a:prstGeom>
            </p:spPr>
            <p:txBody>
              <a:bodyPr wrap="none">
                <a:spAutoFit/>
              </a:bodyPr>
              <a:lstStyle/>
              <a:p>
                <a:pPr lvl="0"/>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groupChr>
                      <m:groupChrPr>
                        <m:chr m:val="⇔"/>
                        <m:pos m:val="top"/>
                        <m:ctrlPr>
                          <a:rPr lang="en-US" sz="4800" b="1" i="1" smtClean="0">
                            <a:latin typeface="Cambria Math" panose="02040503050406030204" pitchFamily="18" charset="0"/>
                            <a:ea typeface="Tahoma" panose="020B0604030504040204" pitchFamily="34" charset="0"/>
                            <a:cs typeface="Tahoma" panose="020B0604030504040204" pitchFamily="34" charset="0"/>
                          </a:rPr>
                        </m:ctrlPr>
                      </m:groupChrPr>
                      <m:e/>
                    </m:groupChr>
                    <m:r>
                      <a:rPr lang="en-US" sz="4800" b="1" i="1">
                        <a:latin typeface="Cambria Math"/>
                        <a:ea typeface="Tahoma" panose="020B0604030504040204" pitchFamily="34" charset="0"/>
                        <a:cs typeface="Tahoma" panose="020B0604030504040204" pitchFamily="34" charset="0"/>
                      </a:rPr>
                      <m:t>𝒔𝒊𝒏</m:t>
                    </m:r>
                    <m:r>
                      <a:rPr lang="en-US" sz="4800" b="1" i="1" smtClean="0">
                        <a:latin typeface="Cambria Math"/>
                        <a:ea typeface="Tahoma" panose="020B0604030504040204" pitchFamily="34" charset="0"/>
                        <a:cs typeface="Tahoma" panose="020B0604030504040204" pitchFamily="34" charset="0"/>
                      </a:rPr>
                      <m:t>𝟑</m:t>
                    </m:r>
                    <m:r>
                      <a:rPr lang="en-US" sz="4800" b="1" i="1" smtClean="0">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𝟎</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8099057" y="7296205"/>
                <a:ext cx="3935501" cy="104772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657075" y="6972474"/>
                <a:ext cx="7864711" cy="141468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Khi</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đó:   </m:t>
                      </m:r>
                      <m:f>
                        <m:fPr>
                          <m:ctrlPr>
                            <a:rPr lang="en-US" sz="4800" b="1" i="1">
                              <a:latin typeface="Cambria Math" panose="02040503050406030204" pitchFamily="18" charset="0"/>
                              <a:ea typeface="Tahoma" panose="020B0604030504040204" pitchFamily="34" charset="0"/>
                              <a:cs typeface="Tahoma" panose="020B0604030504040204" pitchFamily="34" charset="0"/>
                            </a:rPr>
                          </m:ctrlPr>
                        </m:fPr>
                        <m:num>
                          <m:r>
                            <a:rPr lang="en-US" sz="4800" b="1" i="1">
                              <a:latin typeface="Cambria Math"/>
                              <a:ea typeface="Tahoma" panose="020B0604030504040204" pitchFamily="34" charset="0"/>
                              <a:cs typeface="Tahoma" panose="020B0604030504040204" pitchFamily="34" charset="0"/>
                            </a:rPr>
                            <m:t>𝒔𝒊𝒏</m:t>
                          </m:r>
                          <m:r>
                            <a:rPr lang="en-US" sz="4800" b="1" i="1">
                              <a:latin typeface="Cambria Math"/>
                              <a:ea typeface="Tahoma" panose="020B0604030504040204" pitchFamily="34" charset="0"/>
                              <a:cs typeface="Tahoma" panose="020B0604030504040204" pitchFamily="34" charset="0"/>
                            </a:rPr>
                            <m:t>𝟑</m:t>
                          </m:r>
                          <m:r>
                            <a:rPr lang="en-US" sz="4800" b="1" i="1">
                              <a:latin typeface="Cambria Math"/>
                              <a:ea typeface="Tahoma" panose="020B0604030504040204" pitchFamily="34" charset="0"/>
                              <a:cs typeface="Tahoma" panose="020B0604030504040204" pitchFamily="34" charset="0"/>
                            </a:rPr>
                            <m:t>𝒙</m:t>
                          </m:r>
                        </m:num>
                        <m:den>
                          <m:r>
                            <a:rPr lang="en-US" sz="4800" b="1" i="1">
                              <a:latin typeface="Cambria Math"/>
                              <a:ea typeface="Tahoma" panose="020B0604030504040204" pitchFamily="34" charset="0"/>
                              <a:cs typeface="Tahoma" panose="020B0604030504040204" pitchFamily="34" charset="0"/>
                            </a:rPr>
                            <m:t>𝒄𝒐𝒔𝒙</m:t>
                          </m:r>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𝟏</m:t>
                          </m:r>
                        </m:den>
                      </m:f>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𝟎</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657075" y="6972474"/>
                <a:ext cx="7864711" cy="141468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2351100" y="7276408"/>
                <a:ext cx="3428952" cy="1047723"/>
              </a:xfrm>
              <a:prstGeom prst="rect">
                <a:avLst/>
              </a:prstGeom>
            </p:spPr>
            <p:txBody>
              <a:bodyPr wrap="none">
                <a:spAutoFit/>
              </a:bodyPr>
              <a:lstStyle/>
              <a:p>
                <a:pPr lvl="0"/>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groupChr>
                      <m:groupChrPr>
                        <m:chr m:val="⇔"/>
                        <m:pos m:val="top"/>
                        <m:ctrlPr>
                          <a:rPr lang="en-US" sz="4800" b="1" i="1" smtClean="0">
                            <a:latin typeface="Cambria Math" panose="02040503050406030204" pitchFamily="18" charset="0"/>
                            <a:ea typeface="Tahoma" panose="020B0604030504040204" pitchFamily="34" charset="0"/>
                            <a:cs typeface="Tahoma" panose="020B0604030504040204" pitchFamily="34" charset="0"/>
                          </a:rPr>
                        </m:ctrlPr>
                      </m:groupChrPr>
                      <m:e/>
                    </m:groupChr>
                    <m:r>
                      <a:rPr lang="en-US" sz="4800" b="1" i="1" smtClean="0">
                        <a:latin typeface="Cambria Math"/>
                        <a:ea typeface="Tahoma" panose="020B0604030504040204" pitchFamily="34" charset="0"/>
                        <a:cs typeface="Tahoma" panose="020B0604030504040204" pitchFamily="34" charset="0"/>
                      </a:rPr>
                      <m:t>𝟑</m:t>
                    </m:r>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𝒌</m:t>
                    </m:r>
                    <m:r>
                      <a:rPr lang="en-US" sz="4800" b="1" i="1" smtClean="0">
                        <a:latin typeface="Cambria Math"/>
                        <a:ea typeface="Cambria Math"/>
                        <a:cs typeface="Tahoma" panose="020B0604030504040204" pitchFamily="34" charset="0"/>
                      </a:rPr>
                      <m:t>𝝅</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12351100" y="7276408"/>
                <a:ext cx="3428952" cy="104772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5780052" y="6945839"/>
                <a:ext cx="5497281" cy="1363130"/>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𝒌</m:t>
                      </m:r>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l-GR" sz="4800" b="1" i="1" smtClean="0">
                              <a:latin typeface="Cambria Math"/>
                              <a:ea typeface="Tahoma" panose="020B0604030504040204" pitchFamily="34" charset="0"/>
                              <a:cs typeface="Tahoma" panose="020B0604030504040204" pitchFamily="34" charset="0"/>
                            </a:rPr>
                            <m:t>𝝅</m:t>
                          </m:r>
                        </m:num>
                        <m:den>
                          <m:r>
                            <a:rPr lang="en-US" sz="4800" b="1" i="1" smtClean="0">
                              <a:latin typeface="Cambria Math"/>
                              <a:ea typeface="Tahoma" panose="020B0604030504040204" pitchFamily="34" charset="0"/>
                              <a:cs typeface="Tahoma" panose="020B0604030504040204" pitchFamily="34" charset="0"/>
                            </a:rPr>
                            <m:t>𝟑</m:t>
                          </m:r>
                        </m:den>
                      </m:f>
                      <m:r>
                        <a:rPr lang="en-US" sz="4800" b="1" i="0" smtClean="0">
                          <a:latin typeface="Cambria Math"/>
                          <a:ea typeface="Tahoma" panose="020B0604030504040204" pitchFamily="34" charset="0"/>
                          <a:cs typeface="Tahoma" panose="020B0604030504040204" pitchFamily="34" charset="0"/>
                        </a:rPr>
                        <m:t>,</m:t>
                      </m:r>
                      <m:r>
                        <a:rPr lang="en-US" sz="4800" b="1" i="0" smtClean="0">
                          <a:latin typeface="Cambria Math"/>
                          <a:ea typeface="Tahoma" panose="020B0604030504040204" pitchFamily="34" charset="0"/>
                          <a:cs typeface="Tahoma" panose="020B0604030504040204" pitchFamily="34" charset="0"/>
                        </a:rPr>
                        <m:t>𝐤</m:t>
                      </m:r>
                      <m:r>
                        <a:rPr lang="en-US" sz="4800" b="1" i="1">
                          <a:latin typeface="Cambria Math"/>
                          <a:ea typeface="Cambria Math"/>
                        </a:rPr>
                        <m:t>∈</m:t>
                      </m:r>
                      <m:r>
                        <a:rPr lang="en-US" sz="4800" b="1" i="1">
                          <a:latin typeface="Cambria Math"/>
                          <a:ea typeface="Cambria Math"/>
                        </a:rPr>
                        <m:t>𝒁</m:t>
                      </m:r>
                    </m:oMath>
                  </m:oMathPara>
                </a14:m>
                <a:endPar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5780052" y="6945839"/>
                <a:ext cx="5497281" cy="1363130"/>
              </a:xfrm>
              <a:prstGeom prst="rect">
                <a:avLst/>
              </a:prstGeom>
              <a:blipFill rotWithShape="1">
                <a:blip r:embed="rId8"/>
                <a:stretch>
                  <a:fillRect/>
                </a:stretch>
              </a:blipFill>
            </p:spPr>
            <p:txBody>
              <a:bodyPr/>
              <a:lstStyle/>
              <a:p>
                <a:r>
                  <a:rPr lang="en-US">
                    <a:noFill/>
                  </a:rPr>
                  <a:t> </a:t>
                </a:r>
              </a:p>
            </p:txBody>
          </p:sp>
        </mc:Fallback>
      </mc:AlternateContent>
      <p:sp>
        <p:nvSpPr>
          <p:cNvPr id="31" name="Rectangle 30"/>
          <p:cNvSpPr/>
          <p:nvPr/>
        </p:nvSpPr>
        <p:spPr>
          <a:xfrm>
            <a:off x="1208760" y="9213441"/>
            <a:ext cx="7783522" cy="769441"/>
          </a:xfrm>
          <a:prstGeom prst="rect">
            <a:avLst/>
          </a:prstGeom>
        </p:spPr>
        <p:txBody>
          <a:bodyPr wrap="square">
            <a:spAutoFit/>
          </a:bodyPr>
          <a:lstStyle/>
          <a:p>
            <a:pPr lvl="0"/>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4" name="Rectangle 43"/>
              <p:cNvSpPr/>
              <p:nvPr/>
            </p:nvSpPr>
            <p:spPr>
              <a:xfrm>
                <a:off x="3323426" y="5702051"/>
                <a:ext cx="7864711" cy="769441"/>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m:rPr>
                          <m:nor/>
                        </m:rPr>
                        <a:rPr lang="en-US" sz="4400" b="1" dirty="0" smtClean="0">
                          <a:latin typeface="Tahoma" panose="020B0604030504040204" pitchFamily="34" charset="0"/>
                          <a:ea typeface="Tahoma" panose="020B0604030504040204" pitchFamily="34" charset="0"/>
                          <a:cs typeface="Tahoma" panose="020B0604030504040204" pitchFamily="34" charset="0"/>
                        </a:rPr>
                        <m:t>Đ</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i</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ề</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u</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ki</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ệ</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n</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   </m:t>
                      </m:r>
                      <m:r>
                        <a:rPr lang="en-US" sz="4400" b="1" i="1">
                          <a:latin typeface="Cambria Math"/>
                          <a:ea typeface="Tahoma" panose="020B0604030504040204" pitchFamily="34" charset="0"/>
                          <a:cs typeface="Tahoma" panose="020B0604030504040204" pitchFamily="34" charset="0"/>
                        </a:rPr>
                        <m:t>𝒄𝒐𝒔𝒙</m:t>
                      </m:r>
                      <m:r>
                        <a:rPr lang="en-US" sz="4400" b="1" i="1" smtClean="0">
                          <a:latin typeface="Cambria Math"/>
                          <a:ea typeface="Cambria Math"/>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𝟏</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3323426" y="5702051"/>
                <a:ext cx="7864711" cy="76944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8440608" y="5702051"/>
                <a:ext cx="10389796" cy="1032077"/>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r>
                        <a:rPr lang="en-US" sz="4800" b="1" i="1">
                          <a:latin typeface="Cambria Math"/>
                          <a:ea typeface="Tahoma" panose="020B0604030504040204" pitchFamily="34" charset="0"/>
                          <a:cs typeface="Tahoma" panose="020B0604030504040204" pitchFamily="34" charset="0"/>
                        </a:rPr>
                        <m:t>𝒙</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𝝅</m:t>
                      </m:r>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𝒍</m:t>
                      </m:r>
                      <m:r>
                        <a:rPr lang="en-US" sz="4800" b="1" i="1" smtClean="0">
                          <a:latin typeface="Cambria Math"/>
                          <a:ea typeface="Cambria Math"/>
                          <a:cs typeface="Tahoma" panose="020B0604030504040204" pitchFamily="34" charset="0"/>
                        </a:rPr>
                        <m:t>𝟐</m:t>
                      </m:r>
                      <m:r>
                        <a:rPr lang="en-US" sz="4800" b="1" i="1" smtClean="0">
                          <a:latin typeface="Cambria Math"/>
                          <a:ea typeface="Cambria Math"/>
                          <a:cs typeface="Tahoma" panose="020B0604030504040204" pitchFamily="34" charset="0"/>
                        </a:rPr>
                        <m:t>𝝅</m:t>
                      </m:r>
                      <m:r>
                        <a:rPr lang="en-US" sz="4800" b="1" i="1" smtClean="0">
                          <a:latin typeface="Cambria Math"/>
                          <a:ea typeface="Cambria Math"/>
                          <a:cs typeface="Tahoma" panose="020B0604030504040204" pitchFamily="34" charset="0"/>
                        </a:rPr>
                        <m:t>,</m:t>
                      </m:r>
                      <m:r>
                        <a:rPr lang="en-US" sz="4800" b="1" i="0" smtClean="0">
                          <a:latin typeface="Cambria Math"/>
                          <a:ea typeface="Cambria Math"/>
                          <a:cs typeface="Tahoma" panose="020B0604030504040204" pitchFamily="34" charset="0"/>
                        </a:rPr>
                        <m:t> </m:t>
                      </m:r>
                      <m:r>
                        <a:rPr lang="en-US" sz="4800" b="1" i="1" smtClean="0">
                          <a:latin typeface="Cambria Math"/>
                          <a:ea typeface="Tahoma" panose="020B0604030504040204" pitchFamily="34" charset="0"/>
                          <a:cs typeface="Tahoma" panose="020B0604030504040204" pitchFamily="34" charset="0"/>
                        </a:rPr>
                        <m:t>𝒍</m:t>
                      </m:r>
                      <m:r>
                        <a:rPr lang="en-US" sz="4800" b="1" i="1">
                          <a:latin typeface="Cambria Math"/>
                          <a:ea typeface="Cambria Math"/>
                        </a:rPr>
                        <m:t>∈</m:t>
                      </m:r>
                      <m:r>
                        <a:rPr lang="en-US" sz="4800" b="1" i="1">
                          <a:latin typeface="Cambria Math"/>
                          <a:ea typeface="Cambria Math"/>
                        </a:rPr>
                        <m:t>𝒁</m:t>
                      </m:r>
                    </m:oMath>
                  </m:oMathPara>
                </a14:m>
                <a:endPar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8440608" y="5702051"/>
                <a:ext cx="10389796" cy="1032077"/>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7662995" y="8387157"/>
                <a:ext cx="7050284" cy="31914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smtClean="0">
                              <a:latin typeface="Cambria Math" panose="02040503050406030204" pitchFamily="18" charset="0"/>
                            </a:rPr>
                          </m:ctrlPr>
                        </m:dPr>
                        <m:e>
                          <m:eqArr>
                            <m:eqArrPr>
                              <m:ctrlPr>
                                <a:rPr lang="en-US" sz="4400" b="1" i="1" smtClean="0">
                                  <a:latin typeface="Cambria Math" panose="02040503050406030204" pitchFamily="18" charset="0"/>
                                </a:rPr>
                              </m:ctrlPr>
                            </m:eqArrPr>
                            <m:e>
                              <m:r>
                                <a:rPr lang="en-US" sz="4400" b="1" i="1" smtClean="0">
                                  <a:latin typeface="Cambria Math"/>
                                </a:rPr>
                                <m:t>𝒙</m:t>
                              </m:r>
                              <m:r>
                                <a:rPr lang="en-US" sz="4400" b="1" i="1" smtClean="0">
                                  <a:latin typeface="Cambria Math"/>
                                </a:rPr>
                                <m:t>=</m:t>
                              </m:r>
                              <m:r>
                                <a:rPr lang="en-US" sz="4400" b="1" i="1" smtClean="0">
                                  <a:latin typeface="Cambria Math"/>
                                </a:rPr>
                                <m:t>𝒎</m:t>
                              </m:r>
                              <m:r>
                                <a:rPr lang="en-US" sz="4400" b="1" i="1" smtClean="0">
                                  <a:latin typeface="Cambria Math"/>
                                </a:rPr>
                                <m:t>𝟐</m:t>
                              </m:r>
                              <m:r>
                                <a:rPr lang="en-US" sz="4400" b="1" i="1" smtClean="0">
                                  <a:latin typeface="Cambria Math"/>
                                  <a:ea typeface="Cambria Math"/>
                                </a:rPr>
                                <m:t>𝝅</m:t>
                              </m:r>
                            </m:e>
                            <m:e>
                              <m:r>
                                <a:rPr lang="en-US" sz="4400" b="1" i="1" smtClean="0">
                                  <a:latin typeface="Cambria Math"/>
                                  <a:ea typeface="Cambria Math"/>
                                </a:rPr>
                                <m:t>𝒙</m:t>
                              </m:r>
                              <m:r>
                                <a:rPr lang="en-US" sz="4400" b="1" i="1" smtClean="0">
                                  <a:latin typeface="Cambria Math"/>
                                  <a:ea typeface="Cambria Math"/>
                                </a:rPr>
                                <m:t>=</m:t>
                              </m:r>
                              <m:f>
                                <m:fPr>
                                  <m:ctrlPr>
                                    <a:rPr lang="el-GR" sz="4400" b="1" i="1" smtClean="0">
                                      <a:latin typeface="Cambria Math" panose="02040503050406030204" pitchFamily="18" charset="0"/>
                                      <a:ea typeface="Cambria Math"/>
                                    </a:rPr>
                                  </m:ctrlPr>
                                </m:fPr>
                                <m:num>
                                  <m:r>
                                    <a:rPr lang="el-GR" sz="4400" b="1" i="1" smtClean="0">
                                      <a:latin typeface="Cambria Math"/>
                                      <a:ea typeface="Cambria Math"/>
                                    </a:rPr>
                                    <m:t>𝝅</m:t>
                                  </m:r>
                                </m:num>
                                <m:den>
                                  <m:r>
                                    <a:rPr lang="en-US" sz="4400" b="1" i="1" smtClean="0">
                                      <a:latin typeface="Cambria Math"/>
                                      <a:ea typeface="Cambria Math"/>
                                    </a:rPr>
                                    <m:t>𝟑</m:t>
                                  </m:r>
                                </m:den>
                              </m:f>
                              <m:r>
                                <a:rPr lang="en-US" sz="4400" b="1" i="1" smtClean="0">
                                  <a:latin typeface="Cambria Math"/>
                                  <a:ea typeface="Cambria Math"/>
                                </a:rPr>
                                <m:t>+</m:t>
                              </m:r>
                              <m:r>
                                <a:rPr lang="en-US" sz="4400" b="1" i="1" smtClean="0">
                                  <a:latin typeface="Cambria Math"/>
                                  <a:ea typeface="Cambria Math"/>
                                </a:rPr>
                                <m:t>𝒎</m:t>
                              </m:r>
                              <m:r>
                                <a:rPr lang="en-US" sz="4400" b="1" i="1" smtClean="0">
                                  <a:latin typeface="Cambria Math"/>
                                  <a:ea typeface="Cambria Math"/>
                                </a:rPr>
                                <m:t>𝝅</m:t>
                              </m:r>
                            </m:e>
                            <m:e>
                              <m:r>
                                <a:rPr lang="en-US" sz="4400" b="1" i="1" smtClean="0">
                                  <a:latin typeface="Cambria Math"/>
                                  <a:ea typeface="Cambria Math"/>
                                </a:rPr>
                                <m:t>𝒙</m:t>
                              </m:r>
                              <m:r>
                                <a:rPr lang="en-US" sz="4400" b="1" i="1">
                                  <a:latin typeface="Cambria Math"/>
                                  <a:ea typeface="Cambria Math"/>
                                </a:rPr>
                                <m:t>=</m:t>
                              </m:r>
                              <m:f>
                                <m:fPr>
                                  <m:ctrlPr>
                                    <a:rPr lang="el-GR" sz="4400" b="1" i="1">
                                      <a:latin typeface="Cambria Math" panose="02040503050406030204" pitchFamily="18" charset="0"/>
                                      <a:ea typeface="Cambria Math"/>
                                    </a:rPr>
                                  </m:ctrlPr>
                                </m:fPr>
                                <m:num>
                                  <m:r>
                                    <a:rPr lang="en-US" sz="4400" b="1" i="1" smtClean="0">
                                      <a:latin typeface="Cambria Math"/>
                                      <a:ea typeface="Cambria Math"/>
                                    </a:rPr>
                                    <m:t>𝟐</m:t>
                                  </m:r>
                                  <m:r>
                                    <a:rPr lang="el-GR" sz="4400" b="1" i="1">
                                      <a:latin typeface="Cambria Math"/>
                                      <a:ea typeface="Cambria Math"/>
                                    </a:rPr>
                                    <m:t>𝝅</m:t>
                                  </m:r>
                                </m:num>
                                <m:den>
                                  <m:r>
                                    <a:rPr lang="en-US" sz="4400" b="1" i="1">
                                      <a:latin typeface="Cambria Math"/>
                                      <a:ea typeface="Cambria Math"/>
                                    </a:rPr>
                                    <m:t>𝟑</m:t>
                                  </m:r>
                                </m:den>
                              </m:f>
                              <m:r>
                                <a:rPr lang="en-US" sz="4400" b="1" i="1">
                                  <a:latin typeface="Cambria Math"/>
                                  <a:ea typeface="Cambria Math"/>
                                </a:rPr>
                                <m:t>+</m:t>
                              </m:r>
                              <m:r>
                                <a:rPr lang="en-US" sz="4400" b="1" i="1">
                                  <a:latin typeface="Cambria Math"/>
                                  <a:ea typeface="Cambria Math"/>
                                </a:rPr>
                                <m:t>𝒎</m:t>
                              </m:r>
                              <m:r>
                                <a:rPr lang="en-US" sz="4400" b="1" i="1">
                                  <a:latin typeface="Cambria Math"/>
                                  <a:ea typeface="Cambria Math"/>
                                </a:rPr>
                                <m:t>𝝅</m:t>
                              </m:r>
                            </m:e>
                          </m:eqArr>
                        </m:e>
                      </m:d>
                    </m:oMath>
                  </m:oMathPara>
                </a14:m>
                <a:endParaRPr lang="en-US" sz="4400" b="1" baseline="-25000" dirty="0"/>
              </a:p>
            </p:txBody>
          </p:sp>
        </mc:Choice>
        <mc:Fallback xmlns="">
          <p:sp>
            <p:nvSpPr>
              <p:cNvPr id="2" name="TextBox 1"/>
              <p:cNvSpPr txBox="1">
                <a:spLocks noRot="1" noChangeAspect="1" noMove="1" noResize="1" noEditPoints="1" noAdjustHandles="1" noChangeArrowheads="1" noChangeShapeType="1" noTextEdit="1"/>
              </p:cNvSpPr>
              <p:nvPr/>
            </p:nvSpPr>
            <p:spPr>
              <a:xfrm>
                <a:off x="7662995" y="8387157"/>
                <a:ext cx="7050284" cy="319145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68" name="Rectangle 7167"/>
              <p:cNvSpPr/>
              <p:nvPr/>
            </p:nvSpPr>
            <p:spPr>
              <a:xfrm>
                <a:off x="14117762" y="9469901"/>
                <a:ext cx="2775696" cy="83099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800" b="1" i="0" smtClean="0">
                          <a:latin typeface="Cambria Math"/>
                          <a:ea typeface="Tahoma" panose="020B0604030504040204" pitchFamily="34" charset="0"/>
                          <a:cs typeface="Tahoma" panose="020B0604030504040204" pitchFamily="34" charset="0"/>
                        </a:rPr>
                        <m:t>,(</m:t>
                      </m:r>
                      <m:r>
                        <a:rPr lang="en-US" sz="4800" b="1" i="0" smtClean="0">
                          <a:latin typeface="Cambria Math"/>
                          <a:ea typeface="Tahoma" panose="020B0604030504040204" pitchFamily="34" charset="0"/>
                          <a:cs typeface="Tahoma" panose="020B0604030504040204" pitchFamily="34" charset="0"/>
                        </a:rPr>
                        <m:t>𝐦</m:t>
                      </m:r>
                      <m:r>
                        <a:rPr lang="en-US" sz="4800" b="1" i="1">
                          <a:latin typeface="Cambria Math"/>
                          <a:ea typeface="Cambria Math"/>
                        </a:rPr>
                        <m:t>∈</m:t>
                      </m:r>
                      <m:r>
                        <a:rPr lang="en-US" sz="4800" b="1" i="1">
                          <a:latin typeface="Cambria Math"/>
                          <a:ea typeface="Cambria Math"/>
                        </a:rPr>
                        <m:t>𝒁</m:t>
                      </m:r>
                      <m:r>
                        <a:rPr lang="en-US" sz="4800" b="1" i="1" smtClean="0">
                          <a:latin typeface="Cambria Math"/>
                          <a:ea typeface="Cambria Math"/>
                        </a:rPr>
                        <m:t>)</m:t>
                      </m:r>
                    </m:oMath>
                  </m:oMathPara>
                </a14:m>
                <a:endParaRPr 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168" name="Rectangle 7167"/>
              <p:cNvSpPr>
                <a:spLocks noRot="1" noChangeAspect="1" noMove="1" noResize="1" noEditPoints="1" noAdjustHandles="1" noChangeArrowheads="1" noChangeShapeType="1" noTextEdit="1"/>
              </p:cNvSpPr>
              <p:nvPr/>
            </p:nvSpPr>
            <p:spPr>
              <a:xfrm>
                <a:off x="14117762" y="9469901"/>
                <a:ext cx="2775696" cy="83099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69" name="Rectangle 7168"/>
              <p:cNvSpPr/>
              <p:nvPr/>
            </p:nvSpPr>
            <p:spPr>
              <a:xfrm>
                <a:off x="1670009" y="11994105"/>
                <a:ext cx="5838842" cy="830997"/>
              </a:xfrm>
              <a:prstGeom prst="rect">
                <a:avLst/>
              </a:prstGeom>
            </p:spPr>
            <p:txBody>
              <a:bodyPr wrap="non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en-US" sz="4800" b="1" i="1" smtClean="0">
                        <a:latin typeface="Cambria Math"/>
                        <a:ea typeface="Tahoma" panose="020B0604030504040204" pitchFamily="34" charset="0"/>
                        <a:cs typeface="Tahoma" panose="020B0604030504040204" pitchFamily="34" charset="0"/>
                      </a:rPr>
                      <m:t>𝒙</m:t>
                    </m:r>
                    <m:r>
                      <a:rPr lang="en-US" sz="4800" b="1" i="1" smtClean="0">
                        <a:latin typeface="Cambria Math"/>
                        <a:ea typeface="Cambria Math"/>
                        <a:cs typeface="Tahoma" panose="020B0604030504040204" pitchFamily="34" charset="0"/>
                      </a:rPr>
                      <m:t>∈</m:t>
                    </m:r>
                    <m:d>
                      <m:dPr>
                        <m:begChr m:val="["/>
                        <m:endChr m:val="]"/>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Cambria Math"/>
                            <a:cs typeface="Tahoma" panose="020B0604030504040204" pitchFamily="34" charset="0"/>
                          </a:rPr>
                          <m:t>𝝅</m:t>
                        </m:r>
                        <m:r>
                          <a:rPr lang="en-US" sz="4800" b="1" i="1">
                            <a:latin typeface="Cambria Math"/>
                            <a:ea typeface="Cambria Math"/>
                            <a:cs typeface="Tahoma" panose="020B0604030504040204" pitchFamily="34" charset="0"/>
                          </a:rPr>
                          <m:t>;</m:t>
                        </m:r>
                        <m:r>
                          <a:rPr lang="en-US" sz="4800" b="1" i="1">
                            <a:latin typeface="Cambria Math"/>
                            <a:ea typeface="Cambria Math"/>
                            <a:cs typeface="Tahoma" panose="020B0604030504040204" pitchFamily="34" charset="0"/>
                          </a:rPr>
                          <m:t>𝟒</m:t>
                        </m:r>
                        <m:r>
                          <a:rPr lang="en-US" sz="4800" b="1" i="1">
                            <a:latin typeface="Cambria Math"/>
                            <a:ea typeface="Cambria Math"/>
                            <a:cs typeface="Tahoma" panose="020B0604030504040204" pitchFamily="34" charset="0"/>
                          </a:rPr>
                          <m:t>𝝅</m:t>
                        </m:r>
                      </m:e>
                    </m:d>
                  </m:oMath>
                </a14:m>
                <a:r>
                  <a:rPr lang="en-US" sz="4800" b="1" dirty="0">
                    <a:latin typeface="Tahoma" panose="020B0604030504040204" pitchFamily="34" charset="0"/>
                    <a:ea typeface="Tahoma" panose="020B0604030504040204" pitchFamily="34" charset="0"/>
                    <a:cs typeface="Tahoma" panose="020B0604030504040204" pitchFamily="34" charset="0"/>
                  </a:rPr>
                  <a:t>  nên</a:t>
                </a:r>
              </a:p>
            </p:txBody>
          </p:sp>
        </mc:Choice>
        <mc:Fallback xmlns="">
          <p:sp>
            <p:nvSpPr>
              <p:cNvPr id="7169" name="Rectangle 7168"/>
              <p:cNvSpPr>
                <a:spLocks noRot="1" noChangeAspect="1" noMove="1" noResize="1" noEditPoints="1" noAdjustHandles="1" noChangeArrowheads="1" noChangeShapeType="1" noTextEdit="1"/>
              </p:cNvSpPr>
              <p:nvPr/>
            </p:nvSpPr>
            <p:spPr>
              <a:xfrm>
                <a:off x="1670009" y="11994105"/>
                <a:ext cx="5838842" cy="830997"/>
              </a:xfrm>
              <a:prstGeom prst="rect">
                <a:avLst/>
              </a:prstGeom>
              <a:blipFill rotWithShape="1">
                <a:blip r:embed="rId13"/>
                <a:stretch>
                  <a:fillRect l="-4802" t="-17647" r="-3653"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71" name="TextBox 7170"/>
              <p:cNvSpPr txBox="1"/>
              <p:nvPr/>
            </p:nvSpPr>
            <p:spPr>
              <a:xfrm>
                <a:off x="6249718" y="11776959"/>
                <a:ext cx="10643740" cy="1383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ea typeface="Cambria Math"/>
                        </a:rPr>
                        <m:t>∈</m:t>
                      </m:r>
                      <m:d>
                        <m:dPr>
                          <m:begChr m:val="{"/>
                          <m:endChr m:val="}"/>
                          <m:ctrlPr>
                            <a:rPr lang="en-US" sz="4400" b="1" i="1" smtClean="0">
                              <a:latin typeface="Cambria Math" panose="02040503050406030204" pitchFamily="18" charset="0"/>
                              <a:ea typeface="Cambria Math"/>
                            </a:rPr>
                          </m:ctrlPr>
                        </m:dPr>
                        <m:e>
                          <m:r>
                            <a:rPr lang="en-US" sz="4400" b="1" i="1" smtClean="0">
                              <a:latin typeface="Cambria Math"/>
                              <a:ea typeface="Cambria Math"/>
                            </a:rPr>
                            <m:t>𝟐</m:t>
                          </m:r>
                          <m:r>
                            <a:rPr lang="en-US" sz="4400" b="1" i="1" smtClean="0">
                              <a:latin typeface="Cambria Math"/>
                              <a:ea typeface="Cambria Math"/>
                            </a:rPr>
                            <m:t>𝝅</m:t>
                          </m:r>
                          <m:r>
                            <a:rPr lang="en-US" sz="4400" b="1" i="1" smtClean="0">
                              <a:latin typeface="Cambria Math"/>
                              <a:ea typeface="Cambria Math"/>
                            </a:rPr>
                            <m:t>;</m:t>
                          </m:r>
                          <m:f>
                            <m:fPr>
                              <m:ctrlPr>
                                <a:rPr lang="el-GR" sz="4400" b="1" i="1" smtClean="0">
                                  <a:latin typeface="Cambria Math" panose="02040503050406030204" pitchFamily="18" charset="0"/>
                                  <a:ea typeface="Cambria Math"/>
                                </a:rPr>
                              </m:ctrlPr>
                            </m:fPr>
                            <m:num>
                              <m:r>
                                <a:rPr lang="en-US" sz="4400" b="1" i="1" smtClean="0">
                                  <a:latin typeface="Cambria Math"/>
                                  <a:ea typeface="Cambria Math"/>
                                </a:rPr>
                                <m:t>𝟕</m:t>
                              </m:r>
                              <m:r>
                                <a:rPr lang="el-GR" sz="4400" b="1" i="1" smtClean="0">
                                  <a:latin typeface="Cambria Math"/>
                                  <a:ea typeface="Cambria Math"/>
                                </a:rPr>
                                <m:t>𝝅</m:t>
                              </m:r>
                            </m:num>
                            <m:den>
                              <m:r>
                                <a:rPr lang="en-US" sz="4400" b="1" i="1" smtClean="0">
                                  <a:latin typeface="Cambria Math"/>
                                  <a:ea typeface="Cambria Math"/>
                                </a:rPr>
                                <m:t>𝟑</m:t>
                              </m:r>
                            </m:den>
                          </m:f>
                          <m:r>
                            <a:rPr lang="en-US" sz="4400" b="1" i="1" smtClean="0">
                              <a:latin typeface="Cambria Math"/>
                              <a:ea typeface="Cambria Math"/>
                            </a:rPr>
                            <m:t>;</m:t>
                          </m:r>
                          <m:f>
                            <m:fPr>
                              <m:ctrlPr>
                                <a:rPr lang="el-GR" sz="4400" b="1" i="1">
                                  <a:latin typeface="Cambria Math" panose="02040503050406030204" pitchFamily="18" charset="0"/>
                                  <a:ea typeface="Cambria Math"/>
                                </a:rPr>
                              </m:ctrlPr>
                            </m:fPr>
                            <m:num>
                              <m:r>
                                <a:rPr lang="en-US" sz="4400" b="1" i="1" smtClean="0">
                                  <a:latin typeface="Cambria Math"/>
                                  <a:ea typeface="Cambria Math"/>
                                </a:rPr>
                                <m:t>𝟖</m:t>
                              </m:r>
                              <m:r>
                                <a:rPr lang="el-GR" sz="4400" b="1" i="1">
                                  <a:latin typeface="Cambria Math"/>
                                  <a:ea typeface="Cambria Math"/>
                                </a:rPr>
                                <m:t>𝝅</m:t>
                              </m:r>
                            </m:num>
                            <m:den>
                              <m:r>
                                <a:rPr lang="en-US" sz="4400" b="1" i="1">
                                  <a:latin typeface="Cambria Math"/>
                                  <a:ea typeface="Cambria Math"/>
                                </a:rPr>
                                <m:t>𝟑</m:t>
                              </m:r>
                            </m:den>
                          </m:f>
                          <m:r>
                            <a:rPr lang="en-US" sz="4400" b="1" i="1" smtClean="0">
                              <a:latin typeface="Cambria Math"/>
                              <a:ea typeface="Cambria Math"/>
                            </a:rPr>
                            <m:t>;</m:t>
                          </m:r>
                          <m:f>
                            <m:fPr>
                              <m:ctrlPr>
                                <a:rPr lang="el-GR" sz="4400" b="1" i="1">
                                  <a:latin typeface="Cambria Math" panose="02040503050406030204" pitchFamily="18" charset="0"/>
                                  <a:ea typeface="Cambria Math"/>
                                </a:rPr>
                              </m:ctrlPr>
                            </m:fPr>
                            <m:num>
                              <m:r>
                                <a:rPr lang="en-US" sz="4400" b="1" i="1" smtClean="0">
                                  <a:latin typeface="Cambria Math"/>
                                  <a:ea typeface="Cambria Math"/>
                                </a:rPr>
                                <m:t>𝟏𝟎</m:t>
                              </m:r>
                              <m:r>
                                <a:rPr lang="el-GR" sz="4400" b="1" i="1">
                                  <a:latin typeface="Cambria Math"/>
                                  <a:ea typeface="Cambria Math"/>
                                </a:rPr>
                                <m:t>𝝅</m:t>
                              </m:r>
                            </m:num>
                            <m:den>
                              <m:r>
                                <a:rPr lang="en-US" sz="4400" b="1" i="1">
                                  <a:latin typeface="Cambria Math"/>
                                  <a:ea typeface="Cambria Math"/>
                                </a:rPr>
                                <m:t>𝟑</m:t>
                              </m:r>
                            </m:den>
                          </m:f>
                          <m:r>
                            <a:rPr lang="en-US" sz="4400" b="1" i="1" smtClean="0">
                              <a:latin typeface="Cambria Math"/>
                              <a:ea typeface="Cambria Math"/>
                            </a:rPr>
                            <m:t>;</m:t>
                          </m:r>
                          <m:f>
                            <m:fPr>
                              <m:ctrlPr>
                                <a:rPr lang="el-GR" sz="4400" b="1" i="1">
                                  <a:latin typeface="Cambria Math" panose="02040503050406030204" pitchFamily="18" charset="0"/>
                                  <a:ea typeface="Cambria Math"/>
                                </a:rPr>
                              </m:ctrlPr>
                            </m:fPr>
                            <m:num>
                              <m:r>
                                <a:rPr lang="en-US" sz="4400" b="1" i="1" smtClean="0">
                                  <a:latin typeface="Cambria Math"/>
                                  <a:ea typeface="Cambria Math"/>
                                </a:rPr>
                                <m:t>𝟏𝟏</m:t>
                              </m:r>
                              <m:r>
                                <a:rPr lang="el-GR" sz="4400" b="1" i="1">
                                  <a:latin typeface="Cambria Math"/>
                                  <a:ea typeface="Cambria Math"/>
                                </a:rPr>
                                <m:t>𝝅</m:t>
                              </m:r>
                            </m:num>
                            <m:den>
                              <m:r>
                                <a:rPr lang="en-US" sz="4400" b="1" i="1">
                                  <a:latin typeface="Cambria Math"/>
                                  <a:ea typeface="Cambria Math"/>
                                </a:rPr>
                                <m:t>𝟑</m:t>
                              </m:r>
                            </m:den>
                          </m:f>
                        </m:e>
                      </m:d>
                      <m:r>
                        <a:rPr lang="en-US" sz="4400" b="1" i="1" smtClean="0">
                          <a:latin typeface="Cambria Math"/>
                          <a:ea typeface="Cambria Math"/>
                        </a:rPr>
                        <m:t>.</m:t>
                      </m:r>
                    </m:oMath>
                  </m:oMathPara>
                </a14:m>
                <a:endParaRPr lang="en-US" sz="4400" b="1" dirty="0"/>
              </a:p>
            </p:txBody>
          </p:sp>
        </mc:Choice>
        <mc:Fallback xmlns="">
          <p:sp>
            <p:nvSpPr>
              <p:cNvPr id="7171" name="TextBox 7170"/>
              <p:cNvSpPr txBox="1">
                <a:spLocks noRot="1" noChangeAspect="1" noMove="1" noResize="1" noEditPoints="1" noAdjustHandles="1" noChangeArrowheads="1" noChangeShapeType="1" noTextEdit="1"/>
              </p:cNvSpPr>
              <p:nvPr/>
            </p:nvSpPr>
            <p:spPr>
              <a:xfrm>
                <a:off x="6249718" y="11776959"/>
                <a:ext cx="10643740" cy="1383649"/>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946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16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169"/>
                                        </p:tgtEl>
                                        <p:attrNameLst>
                                          <p:attrName>style.visibility</p:attrName>
                                        </p:attrNameLst>
                                      </p:cBhvr>
                                      <p:to>
                                        <p:strVal val="visible"/>
                                      </p:to>
                                    </p:set>
                                    <p:animEffect transition="in" filter="wipe(left)">
                                      <p:cBhvr>
                                        <p:cTn id="72" dur="500"/>
                                        <p:tgtEl>
                                          <p:spTgt spid="716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171"/>
                                        </p:tgtEl>
                                        <p:attrNameLst>
                                          <p:attrName>style.visibility</p:attrName>
                                        </p:attrNameLst>
                                      </p:cBhvr>
                                      <p:to>
                                        <p:strVal val="visible"/>
                                      </p:to>
                                    </p:set>
                                    <p:animEffect transition="in" filter="wipe(left)">
                                      <p:cBhvr>
                                        <p:cTn id="7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animBg="1"/>
      <p:bldP spid="43" grpId="0"/>
      <p:bldP spid="42" grpId="0"/>
      <p:bldP spid="37" grpId="0"/>
      <p:bldP spid="38" grpId="0"/>
      <p:bldP spid="31" grpId="0"/>
      <p:bldP spid="44" grpId="0"/>
      <p:bldP spid="45" grpId="0"/>
      <p:bldP spid="2" grpId="0"/>
      <p:bldP spid="7168" grpId="0"/>
      <p:bldP spid="7169" grpId="0"/>
      <p:bldP spid="717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7">
            <a:extLst>
              <a:ext uri="{FF2B5EF4-FFF2-40B4-BE49-F238E27FC236}">
                <a16:creationId xmlns:a16="http://schemas.microsoft.com/office/drawing/2014/main" id="{B6C56E29-C6BF-7AA5-603C-7441AC93E516}"/>
              </a:ext>
            </a:extLst>
          </p:cNvPr>
          <p:cNvGrpSpPr/>
          <p:nvPr/>
        </p:nvGrpSpPr>
        <p:grpSpPr>
          <a:xfrm>
            <a:off x="6910603" y="1418583"/>
            <a:ext cx="12438945" cy="968318"/>
            <a:chOff x="739068" y="1515168"/>
            <a:chExt cx="11330493" cy="968444"/>
          </a:xfrm>
          <a:solidFill>
            <a:srgbClr val="00B050"/>
          </a:solidFill>
        </p:grpSpPr>
        <p:sp>
          <p:nvSpPr>
            <p:cNvPr id="4" name="Freeform 71">
              <a:extLst>
                <a:ext uri="{FF2B5EF4-FFF2-40B4-BE49-F238E27FC236}">
                  <a16:creationId xmlns:a16="http://schemas.microsoft.com/office/drawing/2014/main" id="{45FE6FBD-BDD4-8607-D10F-0E8ADDB5A6E9}"/>
                </a:ext>
              </a:extLst>
            </p:cNvPr>
            <p:cNvSpPr>
              <a:spLocks/>
            </p:cNvSpPr>
            <p:nvPr/>
          </p:nvSpPr>
          <p:spPr bwMode="auto">
            <a:xfrm flipH="1">
              <a:off x="3233775"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6"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LUẬN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
        <p:nvSpPr>
          <p:cNvPr id="19" name="Rounded Rectangle 18"/>
          <p:cNvSpPr/>
          <p:nvPr/>
        </p:nvSpPr>
        <p:spPr>
          <a:xfrm>
            <a:off x="626342" y="2475639"/>
            <a:ext cx="23449517" cy="2048084"/>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20" name="Group 19"/>
          <p:cNvGrpSpPr/>
          <p:nvPr/>
        </p:nvGrpSpPr>
        <p:grpSpPr>
          <a:xfrm>
            <a:off x="132404" y="2252082"/>
            <a:ext cx="3701132" cy="964231"/>
            <a:chOff x="1171059" y="3991939"/>
            <a:chExt cx="3701132" cy="913062"/>
          </a:xfrm>
        </p:grpSpPr>
        <p:grpSp>
          <p:nvGrpSpPr>
            <p:cNvPr id="21" name="Group 20"/>
            <p:cNvGrpSpPr/>
            <p:nvPr/>
          </p:nvGrpSpPr>
          <p:grpSpPr>
            <a:xfrm>
              <a:off x="1362045" y="4071155"/>
              <a:ext cx="3510146" cy="745750"/>
              <a:chOff x="2028795" y="4433105"/>
              <a:chExt cx="3510146" cy="745750"/>
            </a:xfrm>
          </p:grpSpPr>
          <p:sp>
            <p:nvSpPr>
              <p:cNvPr id="23"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24" name="TextBox 23"/>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4</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5" name="Rectangle 24"/>
              <p:cNvSpPr/>
              <p:nvPr/>
            </p:nvSpPr>
            <p:spPr>
              <a:xfrm>
                <a:off x="1670009" y="3068433"/>
                <a:ext cx="22713990" cy="1105687"/>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P</a:t>
                </a:r>
                <a:r>
                  <a:rPr lang="vi-VN" sz="4400" b="1" dirty="0">
                    <a:latin typeface="Tahoma" panose="020B0604030504040204" pitchFamily="34" charset="0"/>
                    <a:ea typeface="Tahoma" panose="020B0604030504040204" pitchFamily="34" charset="0"/>
                    <a:cs typeface="Tahoma" panose="020B0604030504040204" pitchFamily="34" charset="0"/>
                  </a:rPr>
                  <a:t>hương trình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latin typeface="Cambria Math"/>
                            <a:ea typeface="Tahoma" panose="020B0604030504040204" pitchFamily="34" charset="0"/>
                            <a:cs typeface="Tahoma" panose="020B0604030504040204" pitchFamily="34" charset="0"/>
                          </a:rPr>
                          <m:t>𝟐</m:t>
                        </m:r>
                      </m:e>
                    </m:rad>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𝒄𝒐𝒔</m:t>
                    </m:r>
                    <m:d>
                      <m:dPr>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r>
                          <a:rPr lang="en-US" sz="4400" b="1" i="1" smtClean="0">
                            <a:latin typeface="Cambria Math"/>
                            <a:ea typeface="Tahoma" panose="020B0604030504040204" pitchFamily="34" charset="0"/>
                            <a:cs typeface="Tahoma" panose="020B0604030504040204" pitchFamily="34" charset="0"/>
                          </a:rPr>
                          <m:t>𝒙</m:t>
                        </m:r>
                        <m:r>
                          <a:rPr lang="en-US" sz="4400" b="1" i="1" smtClean="0">
                            <a:latin typeface="Cambria Math"/>
                            <a:ea typeface="Tahoma" panose="020B0604030504040204" pitchFamily="34" charset="0"/>
                            <a:cs typeface="Tahoma" panose="020B0604030504040204" pitchFamily="34" charset="0"/>
                          </a:rPr>
                          <m:t>+</m:t>
                        </m:r>
                        <m:f>
                          <m:fPr>
                            <m:ctrlPr>
                              <a:rPr lang="el-GR" sz="4400" b="1" i="1" smtClean="0">
                                <a:latin typeface="Cambria Math" panose="02040503050406030204" pitchFamily="18" charset="0"/>
                                <a:ea typeface="Tahoma" panose="020B0604030504040204" pitchFamily="34" charset="0"/>
                                <a:cs typeface="Tahoma" panose="020B0604030504040204" pitchFamily="34" charset="0"/>
                              </a:rPr>
                            </m:ctrlPr>
                          </m:fPr>
                          <m:num>
                            <m:r>
                              <a:rPr lang="el-GR" sz="4400" b="1" i="1" smtClean="0">
                                <a:latin typeface="Cambria Math"/>
                                <a:ea typeface="Tahoma" panose="020B0604030504040204" pitchFamily="34" charset="0"/>
                                <a:cs typeface="Tahoma" panose="020B0604030504040204" pitchFamily="34" charset="0"/>
                              </a:rPr>
                              <m:t>𝝅</m:t>
                            </m:r>
                          </m:num>
                          <m:den>
                            <m:r>
                              <a:rPr lang="en-US" sz="4400" b="1" i="1" smtClean="0">
                                <a:latin typeface="Cambria Math"/>
                                <a:ea typeface="Tahoma" panose="020B0604030504040204" pitchFamily="34" charset="0"/>
                                <a:cs typeface="Tahoma" panose="020B0604030504040204" pitchFamily="34" charset="0"/>
                              </a:rPr>
                              <m:t>𝟑</m:t>
                            </m:r>
                          </m:den>
                        </m:f>
                      </m:e>
                    </m:d>
                    <m:r>
                      <a:rPr lang="en-US" sz="4400" b="1" i="1">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𝟏</m:t>
                    </m:r>
                    <m:r>
                      <a:rPr lang="en-US" sz="4400" b="1" i="1">
                        <a:latin typeface="Cambria Math"/>
                        <a:ea typeface="Tahoma" panose="020B0604030504040204" pitchFamily="34" charset="0"/>
                        <a:cs typeface="Tahoma" panose="020B0604030504040204" pitchFamily="34" charset="0"/>
                      </a:rPr>
                      <m:t>   </m:t>
                    </m:r>
                  </m:oMath>
                </a14:m>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thõa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latin typeface="Cambria Math"/>
                        <a:ea typeface="Tahoma" panose="020B0604030504040204" pitchFamily="34" charset="0"/>
                        <a:cs typeface="Tahoma" panose="020B0604030504040204" pitchFamily="34" charset="0"/>
                      </a:rPr>
                      <m:t>𝟎</m:t>
                    </m:r>
                    <m:r>
                      <a:rPr lang="en-US" sz="4400" b="1" i="1" smtClean="0">
                        <a:latin typeface="Cambria Math"/>
                        <a:ea typeface="Cambria Math"/>
                        <a:cs typeface="Tahoma" panose="020B0604030504040204" pitchFamily="34" charset="0"/>
                      </a:rPr>
                      <m:t>≤</m:t>
                    </m:r>
                    <m:r>
                      <a:rPr lang="en-US" sz="4400" b="1" i="1" smtClean="0">
                        <a:latin typeface="Cambria Math"/>
                        <a:ea typeface="Cambria Math"/>
                        <a:cs typeface="Tahoma" panose="020B0604030504040204" pitchFamily="34" charset="0"/>
                      </a:rPr>
                      <m:t>𝒙</m:t>
                    </m:r>
                    <m:r>
                      <a:rPr lang="en-US" sz="4400" b="1" i="1" smtClean="0">
                        <a:latin typeface="Cambria Math"/>
                        <a:ea typeface="Cambria Math"/>
                        <a:cs typeface="Tahoma" panose="020B0604030504040204" pitchFamily="34" charset="0"/>
                      </a:rPr>
                      <m:t>≤</m:t>
                    </m:r>
                    <m:r>
                      <a:rPr lang="en-US" sz="4400" b="1" i="1" smtClean="0">
                        <a:latin typeface="Cambria Math"/>
                        <a:ea typeface="Cambria Math"/>
                        <a:cs typeface="Tahoma" panose="020B0604030504040204" pitchFamily="34" charset="0"/>
                      </a:rPr>
                      <m:t>𝟐</m:t>
                    </m:r>
                    <m:r>
                      <a:rPr lang="en-US" sz="4400" b="1" i="1" smtClean="0">
                        <a:latin typeface="Cambria Math"/>
                        <a:ea typeface="Cambria Math"/>
                        <a:cs typeface="Tahoma" panose="020B0604030504040204" pitchFamily="34" charset="0"/>
                      </a:rPr>
                      <m:t>𝝅</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670009" y="3068433"/>
                <a:ext cx="22713990" cy="1105687"/>
              </a:xfrm>
              <a:prstGeom prst="rect">
                <a:avLst/>
              </a:prstGeom>
              <a:blipFill rotWithShape="1">
                <a:blip r:embed="rId3"/>
                <a:stretch>
                  <a:fillRect l="-1100" b="-8242"/>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41AACCF6-7BF0-6CA0-2309-865E33F71119}"/>
              </a:ext>
            </a:extLst>
          </p:cNvPr>
          <p:cNvSpPr/>
          <p:nvPr/>
        </p:nvSpPr>
        <p:spPr>
          <a:xfrm>
            <a:off x="403008" y="5083910"/>
            <a:ext cx="23672851" cy="8149186"/>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525B7B4F-0AE7-FE75-35C8-3E7B970B6F4A}"/>
              </a:ext>
            </a:extLst>
          </p:cNvPr>
          <p:cNvGrpSpPr/>
          <p:nvPr/>
        </p:nvGrpSpPr>
        <p:grpSpPr>
          <a:xfrm>
            <a:off x="226451" y="4523723"/>
            <a:ext cx="3600000" cy="900000"/>
            <a:chOff x="410517" y="4609437"/>
            <a:chExt cx="3984115" cy="1079473"/>
          </a:xfrm>
          <a:solidFill>
            <a:srgbClr val="C9E2B8"/>
          </a:solidFill>
        </p:grpSpPr>
        <p:sp>
          <p:nvSpPr>
            <p:cNvPr id="28"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43" name="Rectangle 42"/>
              <p:cNvSpPr/>
              <p:nvPr/>
            </p:nvSpPr>
            <p:spPr>
              <a:xfrm>
                <a:off x="5829328" y="6193164"/>
                <a:ext cx="7045693" cy="1365887"/>
              </a:xfrm>
              <a:prstGeom prst="rect">
                <a:avLst/>
              </a:prstGeom>
            </p:spPr>
            <p:txBody>
              <a:bodyPr wrap="square">
                <a:spAutoFit/>
              </a:bodyPr>
              <a:lstStyle/>
              <a:p>
                <a:pPr lvl="0"/>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groupChr>
                      <m:groupChrPr>
                        <m:chr m:val="⇔"/>
                        <m:pos m:val="top"/>
                        <m:ctrlPr>
                          <a:rPr lang="en-US" sz="5400" b="1" i="1" smtClean="0">
                            <a:latin typeface="Cambria Math" panose="02040503050406030204" pitchFamily="18" charset="0"/>
                            <a:ea typeface="Tahoma" panose="020B0604030504040204" pitchFamily="34" charset="0"/>
                            <a:cs typeface="Tahoma" panose="020B0604030504040204" pitchFamily="34" charset="0"/>
                          </a:rPr>
                        </m:ctrlPr>
                      </m:groupChrPr>
                      <m:e/>
                    </m:groupChr>
                    <m:r>
                      <a:rPr lang="en-US" sz="4800" b="1" i="1">
                        <a:latin typeface="Cambria Math"/>
                        <a:ea typeface="Tahoma" panose="020B0604030504040204" pitchFamily="34" charset="0"/>
                        <a:cs typeface="Tahoma" panose="020B0604030504040204" pitchFamily="34" charset="0"/>
                      </a:rPr>
                      <m:t>𝒄𝒐𝒔</m:t>
                    </m:r>
                    <m:d>
                      <m:dPr>
                        <m:ctrlPr>
                          <a:rPr lang="en-US" sz="4800" b="1" i="1">
                            <a:latin typeface="Cambria Math" panose="02040503050406030204" pitchFamily="18" charset="0"/>
                            <a:ea typeface="Tahoma" panose="020B0604030504040204" pitchFamily="34" charset="0"/>
                            <a:cs typeface="Tahoma" panose="020B0604030504040204" pitchFamily="34" charset="0"/>
                          </a:rPr>
                        </m:ctrlPr>
                      </m:dPr>
                      <m:e>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𝟑</m:t>
                            </m:r>
                          </m:den>
                        </m:f>
                      </m:e>
                    </m:d>
                    <m:r>
                      <a:rPr lang="en-US" sz="4800" b="1" i="1">
                        <a:latin typeface="Cambria Math"/>
                        <a:ea typeface="Tahoma" panose="020B0604030504040204" pitchFamily="34" charset="0"/>
                        <a:cs typeface="Tahoma" panose="020B0604030504040204" pitchFamily="34" charset="0"/>
                      </a:rPr>
                      <m:t>=</m:t>
                    </m:r>
                    <m:f>
                      <m:fPr>
                        <m:ctrlPr>
                          <a:rPr lang="en-US"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smtClean="0">
                            <a:latin typeface="Cambria Math"/>
                            <a:ea typeface="Tahoma" panose="020B0604030504040204" pitchFamily="34" charset="0"/>
                            <a:cs typeface="Tahoma" panose="020B0604030504040204" pitchFamily="34" charset="0"/>
                          </a:rPr>
                          <m:t>𝟏</m:t>
                        </m:r>
                      </m:num>
                      <m:den>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𝟐</m:t>
                            </m:r>
                          </m:e>
                        </m:rad>
                      </m:den>
                    </m:f>
                    <m:r>
                      <a:rPr lang="en-US" sz="4800" b="1" i="1" smtClean="0">
                        <a:latin typeface="Cambria Math"/>
                        <a:ea typeface="Tahoma" panose="020B0604030504040204" pitchFamily="34" charset="0"/>
                        <a:cs typeface="Tahoma" panose="020B0604030504040204" pitchFamily="34" charset="0"/>
                      </a:rPr>
                      <m:t> </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5829328" y="6193164"/>
                <a:ext cx="7045693" cy="136588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704877" y="6196286"/>
                <a:ext cx="5280997" cy="1257267"/>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ad>
                        <m:radPr>
                          <m:degHide m:val="on"/>
                          <m:ctrlPr>
                            <a:rPr lang="en-US" sz="4400" b="1" i="1">
                              <a:latin typeface="Cambria Math" panose="02040503050406030204" pitchFamily="18" charset="0"/>
                              <a:ea typeface="Tahoma" panose="020B0604030504040204" pitchFamily="34" charset="0"/>
                              <a:cs typeface="Tahoma" panose="020B0604030504040204" pitchFamily="34" charset="0"/>
                            </a:rPr>
                          </m:ctrlPr>
                        </m:radPr>
                        <m:deg/>
                        <m:e>
                          <m:r>
                            <a:rPr lang="en-US" sz="4400" b="1" i="1">
                              <a:latin typeface="Cambria Math"/>
                              <a:ea typeface="Tahoma" panose="020B0604030504040204" pitchFamily="34" charset="0"/>
                              <a:cs typeface="Tahoma" panose="020B0604030504040204" pitchFamily="34" charset="0"/>
                            </a:rPr>
                            <m:t>𝟐</m:t>
                          </m:r>
                        </m:e>
                      </m:rad>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𝒄𝒐𝒔</m:t>
                      </m:r>
                      <m:d>
                        <m:dPr>
                          <m:ctrlPr>
                            <a:rPr lang="en-US" sz="4400" b="1" i="1">
                              <a:latin typeface="Cambria Math" panose="02040503050406030204" pitchFamily="18" charset="0"/>
                              <a:ea typeface="Tahoma" panose="020B0604030504040204" pitchFamily="34" charset="0"/>
                              <a:cs typeface="Tahoma" panose="020B0604030504040204" pitchFamily="34" charset="0"/>
                            </a:rPr>
                          </m:ctrlPr>
                        </m:dPr>
                        <m:e>
                          <m:r>
                            <a:rPr lang="en-US" sz="4400" b="1" i="1">
                              <a:latin typeface="Cambria Math"/>
                              <a:ea typeface="Tahoma" panose="020B0604030504040204" pitchFamily="34" charset="0"/>
                              <a:cs typeface="Tahoma" panose="020B0604030504040204" pitchFamily="34" charset="0"/>
                            </a:rPr>
                            <m:t>𝒙</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l-GR" sz="4400" b="1" i="1">
                                  <a:latin typeface="Cambria Math"/>
                                  <a:ea typeface="Tahoma" panose="020B0604030504040204" pitchFamily="34" charset="0"/>
                                  <a:cs typeface="Tahoma" panose="020B0604030504040204" pitchFamily="34" charset="0"/>
                                </a:rPr>
                                <m:t>𝝅</m:t>
                              </m:r>
                            </m:num>
                            <m:den>
                              <m:r>
                                <a:rPr lang="en-US" sz="4400" b="1" i="1">
                                  <a:latin typeface="Cambria Math"/>
                                  <a:ea typeface="Tahoma" panose="020B0604030504040204" pitchFamily="34" charset="0"/>
                                  <a:cs typeface="Tahoma" panose="020B0604030504040204" pitchFamily="34" charset="0"/>
                                </a:rPr>
                                <m:t>𝟑</m:t>
                              </m:r>
                            </m:den>
                          </m:f>
                        </m:e>
                      </m:d>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𝟏</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704877" y="6196286"/>
                <a:ext cx="5280997" cy="125726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1461162" y="5737102"/>
                <a:ext cx="5591531" cy="1989199"/>
              </a:xfrm>
              <a:prstGeom prst="rect">
                <a:avLst/>
              </a:prstGeom>
            </p:spPr>
            <p:txBody>
              <a:bodyPr wrap="none">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groupChr>
                      <m:groupChrPr>
                        <m:chr m:val="⇔"/>
                        <m:pos m:val="top"/>
                        <m:ctrlPr>
                          <a:rPr lang="en-US" sz="4400" b="1" i="1" smtClean="0">
                            <a:latin typeface="Cambria Math" panose="02040503050406030204" pitchFamily="18" charset="0"/>
                            <a:ea typeface="Tahoma" panose="020B0604030504040204" pitchFamily="34" charset="0"/>
                            <a:cs typeface="Tahoma" panose="020B0604030504040204" pitchFamily="34" charset="0"/>
                          </a:rPr>
                        </m:ctrlPr>
                      </m:groupChrPr>
                      <m:e/>
                    </m:groupChr>
                    <m:d>
                      <m:dPr>
                        <m:begChr m:val="["/>
                        <m:endChr m:val=""/>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eqArr>
                          <m:eqArrPr>
                            <m:ctrlPr>
                              <a:rPr lang="en-US" sz="4400" b="1" i="1">
                                <a:latin typeface="Cambria Math" panose="02040503050406030204" pitchFamily="18" charset="0"/>
                                <a:ea typeface="Tahoma" panose="020B0604030504040204" pitchFamily="34" charset="0"/>
                                <a:cs typeface="Tahoma" panose="020B0604030504040204" pitchFamily="34" charset="0"/>
                              </a:rPr>
                            </m:ctrlPr>
                          </m:eqArrPr>
                          <m:e>
                            <m:r>
                              <a:rPr lang="en-US" sz="4400" b="1" i="1">
                                <a:latin typeface="Cambria Math"/>
                                <a:ea typeface="Tahoma" panose="020B0604030504040204" pitchFamily="34" charset="0"/>
                                <a:cs typeface="Tahoma" panose="020B0604030504040204" pitchFamily="34" charset="0"/>
                              </a:rPr>
                              <m:t>𝒙</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l-GR" sz="4400" b="1" i="1">
                                    <a:latin typeface="Cambria Math"/>
                                    <a:ea typeface="Tahoma" panose="020B0604030504040204" pitchFamily="34" charset="0"/>
                                    <a:cs typeface="Tahoma" panose="020B0604030504040204" pitchFamily="34" charset="0"/>
                                  </a:rPr>
                                  <m:t>𝝅</m:t>
                                </m:r>
                              </m:num>
                              <m:den>
                                <m:r>
                                  <a:rPr lang="en-US" sz="4400" b="1" i="1">
                                    <a:latin typeface="Cambria Math"/>
                                    <a:ea typeface="Tahoma" panose="020B0604030504040204" pitchFamily="34" charset="0"/>
                                    <a:cs typeface="Tahoma" panose="020B0604030504040204" pitchFamily="34" charset="0"/>
                                  </a:rPr>
                                  <m:t>𝟑</m:t>
                                </m:r>
                              </m:den>
                            </m:f>
                            <m:r>
                              <a:rPr lang="en-US" sz="4400" b="1" i="1" smtClean="0">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l-GR" sz="4400" b="1" i="1">
                                    <a:latin typeface="Cambria Math"/>
                                    <a:ea typeface="Tahoma" panose="020B0604030504040204" pitchFamily="34" charset="0"/>
                                    <a:cs typeface="Tahoma" panose="020B0604030504040204" pitchFamily="34" charset="0"/>
                                  </a:rPr>
                                  <m:t>𝝅</m:t>
                                </m:r>
                              </m:num>
                              <m:den>
                                <m:r>
                                  <a:rPr lang="en-US" sz="4400" b="1" i="1" smtClean="0">
                                    <a:latin typeface="Cambria Math"/>
                                    <a:ea typeface="Tahoma" panose="020B0604030504040204" pitchFamily="34" charset="0"/>
                                    <a:cs typeface="Tahoma" panose="020B0604030504040204" pitchFamily="34" charset="0"/>
                                  </a:rPr>
                                  <m:t>𝟒</m:t>
                                </m:r>
                              </m:den>
                            </m:f>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𝒌</m:t>
                            </m:r>
                            <m:r>
                              <a:rPr lang="en-US" sz="4400" b="1" i="1" smtClean="0">
                                <a:latin typeface="Cambria Math"/>
                                <a:ea typeface="Tahoma" panose="020B0604030504040204" pitchFamily="34" charset="0"/>
                                <a:cs typeface="Tahoma" panose="020B0604030504040204" pitchFamily="34" charset="0"/>
                              </a:rPr>
                              <m:t>𝟐</m:t>
                            </m:r>
                            <m:r>
                              <a:rPr lang="en-US" sz="4400" b="1" i="1" smtClean="0">
                                <a:latin typeface="Cambria Math"/>
                                <a:ea typeface="Cambria Math"/>
                                <a:cs typeface="Tahoma" panose="020B0604030504040204" pitchFamily="34" charset="0"/>
                              </a:rPr>
                              <m:t>𝝅</m:t>
                            </m:r>
                          </m:e>
                          <m:e>
                            <m:r>
                              <a:rPr lang="en-US" sz="4400" b="1" i="1">
                                <a:latin typeface="Cambria Math"/>
                                <a:ea typeface="Tahoma" panose="020B0604030504040204" pitchFamily="34" charset="0"/>
                                <a:cs typeface="Tahoma" panose="020B0604030504040204" pitchFamily="34" charset="0"/>
                              </a:rPr>
                              <m:t>𝒙</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l-GR" sz="4400" b="1" i="1">
                                    <a:latin typeface="Cambria Math"/>
                                    <a:ea typeface="Tahoma" panose="020B0604030504040204" pitchFamily="34" charset="0"/>
                                    <a:cs typeface="Tahoma" panose="020B0604030504040204" pitchFamily="34" charset="0"/>
                                  </a:rPr>
                                  <m:t>𝝅</m:t>
                                </m:r>
                              </m:num>
                              <m:den>
                                <m:r>
                                  <a:rPr lang="en-US" sz="4400" b="1" i="1">
                                    <a:latin typeface="Cambria Math"/>
                                    <a:ea typeface="Tahoma" panose="020B0604030504040204" pitchFamily="34" charset="0"/>
                                    <a:cs typeface="Tahoma" panose="020B0604030504040204" pitchFamily="34" charset="0"/>
                                  </a:rPr>
                                  <m:t>𝟑</m:t>
                                </m:r>
                              </m:den>
                            </m:f>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a:ea typeface="Tahoma" panose="020B0604030504040204" pitchFamily="34" charset="0"/>
                                    <a:cs typeface="Tahoma" panose="020B0604030504040204" pitchFamily="34" charset="0"/>
                                  </a:rPr>
                                  <m:t>−</m:t>
                                </m:r>
                                <m:r>
                                  <a:rPr lang="el-GR" sz="4400" b="1" i="1">
                                    <a:latin typeface="Cambria Math"/>
                                    <a:ea typeface="Tahoma" panose="020B0604030504040204" pitchFamily="34" charset="0"/>
                                    <a:cs typeface="Tahoma" panose="020B0604030504040204" pitchFamily="34" charset="0"/>
                                  </a:rPr>
                                  <m:t>𝝅</m:t>
                                </m:r>
                              </m:num>
                              <m:den>
                                <m:r>
                                  <a:rPr lang="en-US" sz="4400" b="1" i="1">
                                    <a:latin typeface="Cambria Math"/>
                                    <a:ea typeface="Tahoma" panose="020B0604030504040204" pitchFamily="34" charset="0"/>
                                    <a:cs typeface="Tahoma" panose="020B0604030504040204" pitchFamily="34" charset="0"/>
                                  </a:rPr>
                                  <m:t>𝟒</m:t>
                                </m:r>
                              </m:den>
                            </m:f>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𝒌</m:t>
                            </m:r>
                            <m:r>
                              <a:rPr lang="en-US" sz="4400" b="1" i="1">
                                <a:latin typeface="Cambria Math"/>
                                <a:ea typeface="Tahoma" panose="020B0604030504040204" pitchFamily="34" charset="0"/>
                                <a:cs typeface="Tahoma" panose="020B0604030504040204" pitchFamily="34" charset="0"/>
                              </a:rPr>
                              <m:t>𝟐</m:t>
                            </m:r>
                            <m:r>
                              <a:rPr lang="en-US" sz="4400" b="1" i="1">
                                <a:latin typeface="Cambria Math"/>
                                <a:ea typeface="Cambria Math"/>
                                <a:cs typeface="Tahoma" panose="020B0604030504040204" pitchFamily="34" charset="0"/>
                              </a:rPr>
                              <m:t>𝝅</m:t>
                            </m:r>
                          </m:e>
                        </m:eqAr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11461162" y="5737102"/>
                <a:ext cx="5591531" cy="1989199"/>
              </a:xfrm>
              <a:prstGeom prst="rect">
                <a:avLst/>
              </a:prstGeom>
              <a:blipFill>
                <a:blip r:embed="rId7"/>
                <a:stretch>
                  <a:fillRect b="-10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6722355" y="5383794"/>
                <a:ext cx="7353504" cy="2613344"/>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groupChr>
                        <m:groupChrPr>
                          <m:chr m:val="⇔"/>
                          <m:pos m:val="top"/>
                          <m:ctrlPr>
                            <a:rPr lang="en-US" sz="4400" b="1" i="1" smtClean="0">
                              <a:latin typeface="Cambria Math" panose="02040503050406030204" pitchFamily="18" charset="0"/>
                              <a:ea typeface="Tahoma" panose="020B0604030504040204" pitchFamily="34" charset="0"/>
                              <a:cs typeface="Tahoma" panose="020B0604030504040204" pitchFamily="34" charset="0"/>
                            </a:rPr>
                          </m:ctrlPr>
                        </m:groupChrPr>
                        <m:e/>
                      </m:groupChr>
                      <m:d>
                        <m:dPr>
                          <m:begChr m:val="["/>
                          <m:endChr m:val=""/>
                          <m:ctrlPr>
                            <a:rPr lang="en-US" sz="4400" b="1" i="1">
                              <a:latin typeface="Cambria Math" panose="02040503050406030204" pitchFamily="18" charset="0"/>
                              <a:ea typeface="Tahoma" panose="020B0604030504040204" pitchFamily="34" charset="0"/>
                              <a:cs typeface="Tahoma" panose="020B0604030504040204" pitchFamily="34" charset="0"/>
                            </a:rPr>
                          </m:ctrlPr>
                        </m:dPr>
                        <m:e>
                          <m:eqArr>
                            <m:eqArrPr>
                              <m:ctrlPr>
                                <a:rPr lang="en-US" sz="4400" b="1" i="1">
                                  <a:latin typeface="Cambria Math" panose="02040503050406030204" pitchFamily="18" charset="0"/>
                                  <a:ea typeface="Tahoma" panose="020B0604030504040204" pitchFamily="34" charset="0"/>
                                  <a:cs typeface="Tahoma" panose="020B0604030504040204" pitchFamily="34" charset="0"/>
                                </a:rPr>
                              </m:ctrlPr>
                            </m:eqArrPr>
                            <m:e>
                              <m:r>
                                <a:rPr lang="en-US" sz="4400" b="1" i="1">
                                  <a:latin typeface="Cambria Math"/>
                                  <a:ea typeface="Tahoma" panose="020B0604030504040204" pitchFamily="34" charset="0"/>
                                  <a:cs typeface="Tahoma" panose="020B0604030504040204" pitchFamily="34" charset="0"/>
                                </a:rPr>
                                <m:t>𝒙</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a:ea typeface="Tahoma" panose="020B0604030504040204" pitchFamily="34" charset="0"/>
                                      <a:cs typeface="Tahoma" panose="020B0604030504040204" pitchFamily="34" charset="0"/>
                                    </a:rPr>
                                    <m:t>−</m:t>
                                  </m:r>
                                  <m:r>
                                    <a:rPr lang="el-GR" sz="4400" b="1" i="1">
                                      <a:latin typeface="Cambria Math"/>
                                      <a:ea typeface="Tahoma" panose="020B0604030504040204" pitchFamily="34" charset="0"/>
                                      <a:cs typeface="Tahoma" panose="020B0604030504040204" pitchFamily="34" charset="0"/>
                                    </a:rPr>
                                    <m:t>𝝅</m:t>
                                  </m:r>
                                </m:num>
                                <m:den>
                                  <m:r>
                                    <a:rPr lang="en-US" sz="4400" b="1" i="1" smtClean="0">
                                      <a:latin typeface="Cambria Math"/>
                                      <a:ea typeface="Tahoma" panose="020B0604030504040204" pitchFamily="34" charset="0"/>
                                      <a:cs typeface="Tahoma" panose="020B0604030504040204" pitchFamily="34" charset="0"/>
                                    </a:rPr>
                                    <m:t>𝟏𝟐</m:t>
                                  </m:r>
                                </m:den>
                              </m:f>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𝒌</m:t>
                              </m:r>
                              <m:r>
                                <a:rPr lang="en-US" sz="4400" b="1" i="1">
                                  <a:latin typeface="Cambria Math"/>
                                  <a:ea typeface="Tahoma" panose="020B0604030504040204" pitchFamily="34" charset="0"/>
                                  <a:cs typeface="Tahoma" panose="020B0604030504040204" pitchFamily="34" charset="0"/>
                                </a:rPr>
                                <m:t>𝟐</m:t>
                              </m:r>
                              <m:r>
                                <a:rPr lang="en-US" sz="4400" b="1" i="1">
                                  <a:latin typeface="Cambria Math"/>
                                  <a:ea typeface="Cambria Math"/>
                                  <a:cs typeface="Tahoma" panose="020B0604030504040204" pitchFamily="34" charset="0"/>
                                </a:rPr>
                                <m:t>𝝅</m:t>
                              </m:r>
                            </m:e>
                            <m:e>
                              <m:r>
                                <a:rPr lang="en-US" sz="4400" b="1" i="1">
                                  <a:latin typeface="Cambria Math"/>
                                  <a:ea typeface="Tahoma" panose="020B0604030504040204" pitchFamily="34" charset="0"/>
                                  <a:cs typeface="Tahoma" panose="020B0604030504040204" pitchFamily="34" charset="0"/>
                                </a:rPr>
                                <m:t>𝒙</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n-US" sz="4400" b="1" i="1">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𝟕</m:t>
                                  </m:r>
                                  <m:r>
                                    <a:rPr lang="el-GR" sz="4400" b="1" i="1">
                                      <a:latin typeface="Cambria Math"/>
                                      <a:ea typeface="Tahoma" panose="020B0604030504040204" pitchFamily="34" charset="0"/>
                                      <a:cs typeface="Tahoma" panose="020B0604030504040204" pitchFamily="34" charset="0"/>
                                    </a:rPr>
                                    <m:t>𝝅</m:t>
                                  </m:r>
                                </m:num>
                                <m:den>
                                  <m:r>
                                    <a:rPr lang="en-US" sz="4400" b="1" i="1" smtClean="0">
                                      <a:latin typeface="Cambria Math"/>
                                      <a:ea typeface="Tahoma" panose="020B0604030504040204" pitchFamily="34" charset="0"/>
                                      <a:cs typeface="Tahoma" panose="020B0604030504040204" pitchFamily="34" charset="0"/>
                                    </a:rPr>
                                    <m:t>𝟏𝟐</m:t>
                                  </m:r>
                                </m:den>
                              </m:f>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𝒌</m:t>
                              </m:r>
                              <m:r>
                                <a:rPr lang="en-US" sz="4400" b="1" i="1">
                                  <a:latin typeface="Cambria Math"/>
                                  <a:ea typeface="Tahoma" panose="020B0604030504040204" pitchFamily="34" charset="0"/>
                                  <a:cs typeface="Tahoma" panose="020B0604030504040204" pitchFamily="34" charset="0"/>
                                </a:rPr>
                                <m:t>𝟐</m:t>
                              </m:r>
                              <m:r>
                                <a:rPr lang="en-US" sz="4400" b="1" i="1">
                                  <a:latin typeface="Cambria Math"/>
                                  <a:ea typeface="Cambria Math"/>
                                  <a:cs typeface="Tahoma" panose="020B0604030504040204" pitchFamily="34" charset="0"/>
                                </a:rPr>
                                <m:t>𝝅</m:t>
                              </m:r>
                            </m:e>
                          </m:eqArr>
                        </m:e>
                      </m:d>
                      <m:r>
                        <a:rPr lang="en-US" sz="4400" b="1" i="0" smtClean="0">
                          <a:latin typeface="Cambria Math"/>
                          <a:ea typeface="Tahoma" panose="020B0604030504040204" pitchFamily="34" charset="0"/>
                          <a:cs typeface="Tahoma" panose="020B0604030504040204" pitchFamily="34" charset="0"/>
                        </a:rPr>
                        <m:t>,</m:t>
                      </m:r>
                      <m:r>
                        <a:rPr lang="en-US" sz="4400" b="1" i="0" smtClean="0">
                          <a:latin typeface="Cambria Math"/>
                          <a:ea typeface="Tahoma" panose="020B0604030504040204" pitchFamily="34" charset="0"/>
                          <a:cs typeface="Tahoma" panose="020B0604030504040204" pitchFamily="34" charset="0"/>
                        </a:rPr>
                        <m:t>𝐤</m:t>
                      </m:r>
                      <m:r>
                        <a:rPr lang="en-US" sz="4400" b="1" i="1">
                          <a:latin typeface="Cambria Math"/>
                          <a:ea typeface="Cambria Math"/>
                        </a:rPr>
                        <m:t>∈</m:t>
                      </m:r>
                      <m:r>
                        <a:rPr lang="en-US" sz="4400" b="1" i="1">
                          <a:latin typeface="Cambria Math"/>
                          <a:ea typeface="Cambria Math"/>
                        </a:rPr>
                        <m:t>𝒁</m:t>
                      </m:r>
                    </m:oMath>
                  </m:oMathPara>
                </a14:m>
                <a:endPar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6722355" y="5383794"/>
                <a:ext cx="7353504" cy="2613344"/>
              </a:xfrm>
              <a:prstGeom prst="rect">
                <a:avLst/>
              </a:prstGeom>
              <a:blipFill>
                <a:blip r:embed="rId8"/>
                <a:stretch>
                  <a:fillRect b="-2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69" name="Rectangle 7168"/>
              <p:cNvSpPr/>
              <p:nvPr/>
            </p:nvSpPr>
            <p:spPr>
              <a:xfrm>
                <a:off x="823171" y="8396229"/>
                <a:ext cx="5831596" cy="830997"/>
              </a:xfrm>
              <a:prstGeom prst="rect">
                <a:avLst/>
              </a:prstGeom>
            </p:spPr>
            <p:txBody>
              <a:bodyPr wrap="non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Vì</a:t>
                </a:r>
                <a14:m>
                  <m:oMath xmlns:m="http://schemas.openxmlformats.org/officeDocument/2006/math">
                    <m:r>
                      <a:rPr lang="en-US" sz="4800" b="1" i="0" smtClean="0">
                        <a:latin typeface="Cambria Math"/>
                        <a:ea typeface="Tahoma" panose="020B0604030504040204" pitchFamily="34" charset="0"/>
                        <a:cs typeface="Tahoma" panose="020B0604030504040204" pitchFamily="34" charset="0"/>
                      </a:rPr>
                      <m:t>   </m:t>
                    </m:r>
                    <m:r>
                      <a:rPr lang="en-US" sz="4800" b="1" i="1">
                        <a:latin typeface="Cambria Math"/>
                        <a:ea typeface="Tahoma" panose="020B0604030504040204" pitchFamily="34" charset="0"/>
                        <a:cs typeface="Tahoma" panose="020B0604030504040204" pitchFamily="34" charset="0"/>
                      </a:rPr>
                      <m:t>𝟎</m:t>
                    </m:r>
                    <m:r>
                      <a:rPr lang="en-US" sz="4800" b="1" i="1">
                        <a:latin typeface="Cambria Math"/>
                        <a:ea typeface="Cambria Math"/>
                        <a:cs typeface="Tahoma" panose="020B0604030504040204" pitchFamily="34" charset="0"/>
                      </a:rPr>
                      <m:t>≤</m:t>
                    </m:r>
                    <m:r>
                      <a:rPr lang="en-US" sz="4800" b="1" i="1">
                        <a:latin typeface="Cambria Math"/>
                        <a:ea typeface="Cambria Math"/>
                        <a:cs typeface="Tahoma" panose="020B0604030504040204" pitchFamily="34" charset="0"/>
                      </a:rPr>
                      <m:t>𝒙</m:t>
                    </m:r>
                    <m:r>
                      <a:rPr lang="en-US" sz="4800" b="1" i="1">
                        <a:latin typeface="Cambria Math"/>
                        <a:ea typeface="Cambria Math"/>
                        <a:cs typeface="Tahoma" panose="020B0604030504040204" pitchFamily="34" charset="0"/>
                      </a:rPr>
                      <m:t>≤</m:t>
                    </m:r>
                    <m:r>
                      <a:rPr lang="en-US" sz="4800" b="1" i="1">
                        <a:latin typeface="Cambria Math"/>
                        <a:ea typeface="Cambria Math"/>
                        <a:cs typeface="Tahoma" panose="020B0604030504040204" pitchFamily="34" charset="0"/>
                      </a:rPr>
                      <m:t>𝟐</m:t>
                    </m:r>
                    <m:r>
                      <a:rPr lang="en-US" sz="4800" b="1" i="1">
                        <a:latin typeface="Cambria Math"/>
                        <a:ea typeface="Cambria Math"/>
                        <a:cs typeface="Tahoma" panose="020B0604030504040204" pitchFamily="34" charset="0"/>
                      </a:rPr>
                      <m:t>𝝅</m:t>
                    </m:r>
                  </m:oMath>
                </a14:m>
                <a:r>
                  <a:rPr lang="en-US" sz="4800" b="1" dirty="0">
                    <a:latin typeface="Tahoma" panose="020B0604030504040204" pitchFamily="34" charset="0"/>
                    <a:ea typeface="Tahoma" panose="020B0604030504040204" pitchFamily="34" charset="0"/>
                    <a:cs typeface="Tahoma" panose="020B0604030504040204" pitchFamily="34" charset="0"/>
                  </a:rPr>
                  <a:t>  nên</a:t>
                </a:r>
              </a:p>
            </p:txBody>
          </p:sp>
        </mc:Choice>
        <mc:Fallback xmlns="">
          <p:sp>
            <p:nvSpPr>
              <p:cNvPr id="7169" name="Rectangle 7168"/>
              <p:cNvSpPr>
                <a:spLocks noRot="1" noChangeAspect="1" noMove="1" noResize="1" noEditPoints="1" noAdjustHandles="1" noChangeArrowheads="1" noChangeShapeType="1" noTextEdit="1"/>
              </p:cNvSpPr>
              <p:nvPr/>
            </p:nvSpPr>
            <p:spPr>
              <a:xfrm>
                <a:off x="823171" y="8396229"/>
                <a:ext cx="5831596" cy="830997"/>
              </a:xfrm>
              <a:prstGeom prst="rect">
                <a:avLst/>
              </a:prstGeom>
              <a:blipFill rotWithShape="1">
                <a:blip r:embed="rId9"/>
                <a:stretch>
                  <a:fillRect l="-4702" t="-17518" r="-3762" b="-364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70" name="Rectangle 7169"/>
              <p:cNvSpPr/>
              <p:nvPr/>
            </p:nvSpPr>
            <p:spPr>
              <a:xfrm>
                <a:off x="1670009" y="5423723"/>
                <a:ext cx="220765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400" b="1" dirty="0">
                          <a:latin typeface="Tahoma" panose="020B0604030504040204" pitchFamily="34" charset="0"/>
                          <a:ea typeface="Tahoma" panose="020B0604030504040204" pitchFamily="34" charset="0"/>
                          <a:cs typeface="Tahoma" panose="020B0604030504040204" pitchFamily="34" charset="0"/>
                        </a:rPr>
                        <m:t>Ta</m:t>
                      </m:r>
                      <m:r>
                        <m:rPr>
                          <m:nor/>
                        </m:rPr>
                        <a:rPr lang="en-US" sz="4400" b="1" dirty="0">
                          <a:latin typeface="Tahoma" panose="020B0604030504040204" pitchFamily="34" charset="0"/>
                          <a:ea typeface="Tahoma" panose="020B0604030504040204" pitchFamily="34" charset="0"/>
                          <a:cs typeface="Tahoma" panose="020B0604030504040204" pitchFamily="34" charset="0"/>
                        </a:rPr>
                        <m:t> </m:t>
                      </m:r>
                      <m:r>
                        <m:rPr>
                          <m:nor/>
                        </m:rPr>
                        <a:rPr lang="en-US" sz="4400" b="1" dirty="0">
                          <a:latin typeface="Tahoma" panose="020B0604030504040204" pitchFamily="34" charset="0"/>
                          <a:ea typeface="Tahoma" panose="020B0604030504040204" pitchFamily="34" charset="0"/>
                          <a:cs typeface="Tahoma" panose="020B0604030504040204" pitchFamily="34" charset="0"/>
                        </a:rPr>
                        <m:t>c</m:t>
                      </m:r>
                      <m:r>
                        <m:rPr>
                          <m:nor/>
                        </m:rPr>
                        <a:rPr lang="en-US" sz="4400" b="1" dirty="0">
                          <a:latin typeface="Tahoma" panose="020B0604030504040204" pitchFamily="34" charset="0"/>
                          <a:ea typeface="Tahoma" panose="020B0604030504040204" pitchFamily="34" charset="0"/>
                          <a:cs typeface="Tahoma" panose="020B0604030504040204" pitchFamily="34" charset="0"/>
                        </a:rPr>
                        <m:t>ó: </m:t>
                      </m:r>
                    </m:oMath>
                  </m:oMathPara>
                </a14:m>
                <a:endParaRPr lang="en-US" dirty="0"/>
              </a:p>
            </p:txBody>
          </p:sp>
        </mc:Choice>
        <mc:Fallback xmlns="">
          <p:sp>
            <p:nvSpPr>
              <p:cNvPr id="7170" name="Rectangle 7169"/>
              <p:cNvSpPr>
                <a:spLocks noRot="1" noChangeAspect="1" noMove="1" noResize="1" noEditPoints="1" noAdjustHandles="1" noChangeArrowheads="1" noChangeShapeType="1" noTextEdit="1"/>
              </p:cNvSpPr>
              <p:nvPr/>
            </p:nvSpPr>
            <p:spPr>
              <a:xfrm>
                <a:off x="1670009" y="5423723"/>
                <a:ext cx="2207656" cy="76944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E7E3880-2153-65E7-152D-F4A417449147}"/>
                  </a:ext>
                </a:extLst>
              </p:cNvPr>
              <p:cNvSpPr txBox="1"/>
              <p:nvPr/>
            </p:nvSpPr>
            <p:spPr>
              <a:xfrm>
                <a:off x="6910603" y="8379493"/>
                <a:ext cx="9188730" cy="1165512"/>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a:ea typeface="Tahoma" panose="020B0604030504040204" pitchFamily="34" charset="0"/>
                        <a:cs typeface="Tahoma" panose="020B0604030504040204" pitchFamily="34" charset="0"/>
                      </a:rPr>
                      <m:t>𝟎</m:t>
                    </m:r>
                    <m:r>
                      <a:rPr lang="en-US" sz="5400" b="1" i="1">
                        <a:latin typeface="Cambria Math"/>
                        <a:ea typeface="Cambria Math"/>
                        <a:cs typeface="Tahoma" panose="020B0604030504040204" pitchFamily="34" charset="0"/>
                      </a:rPr>
                      <m: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n-US" sz="4800" b="1" i="1">
                            <a:latin typeface="Cambria Math"/>
                            <a:ea typeface="Tahoma" panose="020B0604030504040204" pitchFamily="34" charset="0"/>
                            <a:cs typeface="Tahoma" panose="020B0604030504040204" pitchFamily="34" charset="0"/>
                          </a:rPr>
                          <m:t>−</m:t>
                        </m:r>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𝟏𝟐</m:t>
                        </m:r>
                      </m:den>
                    </m:f>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𝒌</m:t>
                    </m:r>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Cambria Math"/>
                        <a:cs typeface="Tahoma" panose="020B0604030504040204" pitchFamily="34" charset="0"/>
                      </a:rPr>
                      <m:t>𝝅</m:t>
                    </m:r>
                    <m:r>
                      <a:rPr lang="en-US" sz="5400" b="1" i="1">
                        <a:latin typeface="Cambria Math"/>
                        <a:ea typeface="Cambria Math"/>
                        <a:cs typeface="Tahoma" panose="020B0604030504040204" pitchFamily="34" charset="0"/>
                      </a:rPr>
                      <m:t>≤</m:t>
                    </m:r>
                    <m:r>
                      <a:rPr lang="en-US" sz="5400" b="1" i="1">
                        <a:latin typeface="Cambria Math"/>
                        <a:ea typeface="Cambria Math"/>
                        <a:cs typeface="Tahoma" panose="020B0604030504040204" pitchFamily="34" charset="0"/>
                      </a:rPr>
                      <m:t>𝟐</m:t>
                    </m:r>
                    <m:r>
                      <a:rPr lang="en-US" sz="5400" b="1" i="1">
                        <a:latin typeface="Cambria Math"/>
                        <a:ea typeface="Cambria Math"/>
                        <a:cs typeface="Tahoma" panose="020B0604030504040204" pitchFamily="34" charset="0"/>
                      </a:rPr>
                      <m:t>𝝅</m:t>
                    </m:r>
                  </m:oMath>
                </a14:m>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800" b="1" dirty="0"/>
                  <a:t> </a:t>
                </a:r>
                <a14:m>
                  <m:oMath xmlns:m="http://schemas.openxmlformats.org/officeDocument/2006/math">
                    <m:r>
                      <a:rPr lang="en-US" sz="4800" b="1" i="1">
                        <a:latin typeface="Cambria Math"/>
                      </a:rPr>
                      <m:t>𝒌</m:t>
                    </m:r>
                    <m:r>
                      <a:rPr lang="en-US" sz="4800" b="1" i="1">
                        <a:latin typeface="Cambria Math"/>
                        <a:ea typeface="Cambria Math"/>
                      </a:rPr>
                      <m:t>∈</m:t>
                    </m:r>
                    <m:r>
                      <a:rPr lang="en-US" sz="4800" b="1" i="1">
                        <a:latin typeface="Cambria Math"/>
                        <a:ea typeface="Cambria Math"/>
                      </a:rPr>
                      <m:t>𝒁</m:t>
                    </m:r>
                  </m:oMath>
                </a14:m>
                <a:endPar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TextBox 45">
                <a:extLst>
                  <a:ext uri="{FF2B5EF4-FFF2-40B4-BE49-F238E27FC236}">
                    <a16:creationId xmlns="" xmlns:a16="http://schemas.microsoft.com/office/drawing/2014/main" xmlns:a14="http://schemas.microsoft.com/office/drawing/2010/main" id="{5E7E3880-2153-65E7-152D-F4A417449147}"/>
                  </a:ext>
                </a:extLst>
              </p:cNvPr>
              <p:cNvSpPr txBox="1">
                <a:spLocks noRot="1" noChangeAspect="1" noMove="1" noResize="1" noEditPoints="1" noAdjustHandles="1" noChangeArrowheads="1" noChangeShapeType="1" noTextEdit="1"/>
              </p:cNvSpPr>
              <p:nvPr/>
            </p:nvSpPr>
            <p:spPr>
              <a:xfrm>
                <a:off x="6910603" y="8379493"/>
                <a:ext cx="9188730" cy="1165512"/>
              </a:xfrm>
              <a:prstGeom prst="rect">
                <a:avLst/>
              </a:prstGeom>
              <a:blipFill rotWithShape="1">
                <a:blip r:embed="rId11"/>
                <a:stretch>
                  <a:fillRect t="-2094" b="-8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5719803" y="8586765"/>
                <a:ext cx="3179261" cy="1047723"/>
              </a:xfrm>
              <a:prstGeom prst="rect">
                <a:avLst/>
              </a:prstGeom>
              <a:noFill/>
            </p:spPr>
            <p:txBody>
              <a:bodyPr wrap="square" rtlCol="0">
                <a:spAutoFit/>
              </a:bodyPr>
              <a:lstStyle/>
              <a:p>
                <a14:m>
                  <m:oMath xmlns:m="http://schemas.openxmlformats.org/officeDocument/2006/math">
                    <m:groupChr>
                      <m:groupChrPr>
                        <m:chr m:val="⇔"/>
                        <m:pos m:val="top"/>
                        <m:ctrlPr>
                          <a:rPr lang="en-US" sz="4800" i="1" smtClean="0">
                            <a:latin typeface="Cambria Math" panose="02040503050406030204" pitchFamily="18" charset="0"/>
                          </a:rPr>
                        </m:ctrlPr>
                      </m:groupChrPr>
                      <m:e/>
                    </m:groupChr>
                  </m:oMath>
                </a14:m>
                <a:r>
                  <a:rPr lang="en-US" sz="4800" dirty="0"/>
                  <a:t> </a:t>
                </a:r>
                <a14:m>
                  <m:oMath xmlns:m="http://schemas.openxmlformats.org/officeDocument/2006/math">
                    <m:r>
                      <a:rPr lang="en-US" sz="4800" b="1" i="1">
                        <a:latin typeface="Cambria Math"/>
                      </a:rPr>
                      <m:t>𝒌</m:t>
                    </m:r>
                    <m:r>
                      <a:rPr lang="en-US" sz="4800" b="1" i="1" smtClean="0">
                        <a:latin typeface="Cambria Math"/>
                        <a:ea typeface="Cambria Math"/>
                      </a:rPr>
                      <m:t>=</m:t>
                    </m:r>
                    <m:r>
                      <a:rPr lang="en-US" sz="4800" b="1" i="1" smtClean="0">
                        <a:latin typeface="Cambria Math"/>
                        <a:ea typeface="Cambria Math"/>
                      </a:rPr>
                      <m:t>𝟏</m:t>
                    </m:r>
                  </m:oMath>
                </a14:m>
                <a:endParaRPr lang="en-US" sz="48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5719803" y="8586765"/>
                <a:ext cx="3179261" cy="1047723"/>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E7E3880-2153-65E7-152D-F4A417449147}"/>
                  </a:ext>
                </a:extLst>
              </p:cNvPr>
              <p:cNvSpPr txBox="1"/>
              <p:nvPr/>
            </p:nvSpPr>
            <p:spPr>
              <a:xfrm>
                <a:off x="6910603" y="9794082"/>
                <a:ext cx="9101118" cy="1247329"/>
              </a:xfrm>
              <a:prstGeom prst="rect">
                <a:avLst/>
              </a:prstGeom>
              <a:noFill/>
            </p:spPr>
            <p:txBody>
              <a:bodyPr wrap="square">
                <a:spAutoFit/>
              </a:bodyPr>
              <a:lstStyle/>
              <a:p>
                <a:pPr lvl="0"/>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a:ea typeface="Tahoma" panose="020B0604030504040204" pitchFamily="34" charset="0"/>
                        <a:cs typeface="Tahoma" panose="020B0604030504040204" pitchFamily="34" charset="0"/>
                      </a:rPr>
                      <m:t>𝟎</m:t>
                    </m:r>
                    <m:r>
                      <a:rPr lang="en-US" sz="5400" b="1" i="1">
                        <a:latin typeface="Cambria Math"/>
                        <a:ea typeface="Cambria Math"/>
                        <a:cs typeface="Tahoma" panose="020B0604030504040204" pitchFamily="34" charset="0"/>
                      </a:rPr>
                      <m: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n-US" sz="4800" b="1" i="1">
                            <a:latin typeface="Cambria Math"/>
                            <a:ea typeface="Tahoma" panose="020B0604030504040204" pitchFamily="34" charset="0"/>
                            <a:cs typeface="Tahoma" panose="020B0604030504040204" pitchFamily="34" charset="0"/>
                          </a:rPr>
                          <m:t>−</m:t>
                        </m:r>
                        <m:r>
                          <a:rPr lang="en-US" sz="4800" b="1" i="1" smtClean="0">
                            <a:latin typeface="Cambria Math"/>
                            <a:ea typeface="Tahoma" panose="020B0604030504040204" pitchFamily="34" charset="0"/>
                            <a:cs typeface="Tahoma" panose="020B0604030504040204" pitchFamily="34" charset="0"/>
                          </a:rPr>
                          <m:t>𝟕</m:t>
                        </m:r>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𝟏𝟐</m:t>
                        </m:r>
                      </m:den>
                    </m:f>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𝒌</m:t>
                    </m:r>
                    <m:r>
                      <a:rPr lang="en-US" sz="4800" b="1" i="1">
                        <a:latin typeface="Cambria Math"/>
                        <a:ea typeface="Tahoma" panose="020B0604030504040204" pitchFamily="34" charset="0"/>
                        <a:cs typeface="Tahoma" panose="020B0604030504040204" pitchFamily="34" charset="0"/>
                      </a:rPr>
                      <m:t>𝟐</m:t>
                    </m:r>
                    <m:r>
                      <a:rPr lang="en-US" sz="4800" b="1" i="1">
                        <a:latin typeface="Cambria Math"/>
                        <a:ea typeface="Cambria Math"/>
                        <a:cs typeface="Tahoma" panose="020B0604030504040204" pitchFamily="34" charset="0"/>
                      </a:rPr>
                      <m:t>𝝅</m:t>
                    </m:r>
                    <m:r>
                      <a:rPr lang="en-US" sz="5400" b="1" i="1">
                        <a:latin typeface="Cambria Math"/>
                        <a:ea typeface="Cambria Math"/>
                        <a:cs typeface="Tahoma" panose="020B0604030504040204" pitchFamily="34" charset="0"/>
                      </a:rPr>
                      <m:t>≤</m:t>
                    </m:r>
                    <m:r>
                      <a:rPr lang="en-US" sz="5400" b="1" i="1">
                        <a:latin typeface="Cambria Math"/>
                        <a:ea typeface="Cambria Math"/>
                        <a:cs typeface="Tahoma" panose="020B0604030504040204" pitchFamily="34" charset="0"/>
                      </a:rPr>
                      <m:t>𝟐</m:t>
                    </m:r>
                    <m:r>
                      <a:rPr lang="en-US" sz="5400" b="1" i="1">
                        <a:latin typeface="Cambria Math"/>
                        <a:ea typeface="Cambria Math"/>
                        <a:cs typeface="Tahoma" panose="020B0604030504040204" pitchFamily="34" charset="0"/>
                      </a:rPr>
                      <m:t>𝝅</m:t>
                    </m:r>
                  </m:oMath>
                </a14:m>
                <a:r>
                  <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800" b="1" dirty="0"/>
                  <a:t> </a:t>
                </a:r>
                <a14:m>
                  <m:oMath xmlns:m="http://schemas.openxmlformats.org/officeDocument/2006/math">
                    <m:r>
                      <a:rPr lang="en-US" sz="4800" b="1" i="1">
                        <a:latin typeface="Cambria Math"/>
                      </a:rPr>
                      <m:t>𝒌</m:t>
                    </m:r>
                    <m:r>
                      <a:rPr lang="en-US" sz="4800" b="1" i="1">
                        <a:latin typeface="Cambria Math"/>
                        <a:ea typeface="Cambria Math"/>
                      </a:rPr>
                      <m:t>∈</m:t>
                    </m:r>
                    <m:r>
                      <a:rPr lang="en-US" sz="4800" b="1" i="1">
                        <a:latin typeface="Cambria Math"/>
                        <a:ea typeface="Cambria Math"/>
                      </a:rPr>
                      <m:t>𝒁</m:t>
                    </m:r>
                  </m:oMath>
                </a14:m>
                <a:endPar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TextBox 48">
                <a:extLst>
                  <a:ext uri="{FF2B5EF4-FFF2-40B4-BE49-F238E27FC236}">
                    <a16:creationId xmlns="" xmlns:a16="http://schemas.microsoft.com/office/drawing/2014/main" xmlns:a14="http://schemas.microsoft.com/office/drawing/2010/main" id="{5E7E3880-2153-65E7-152D-F4A417449147}"/>
                  </a:ext>
                </a:extLst>
              </p:cNvPr>
              <p:cNvSpPr txBox="1">
                <a:spLocks noRot="1" noChangeAspect="1" noMove="1" noResize="1" noEditPoints="1" noAdjustHandles="1" noChangeArrowheads="1" noChangeShapeType="1" noTextEdit="1"/>
              </p:cNvSpPr>
              <p:nvPr/>
            </p:nvSpPr>
            <p:spPr>
              <a:xfrm>
                <a:off x="6910603" y="9794082"/>
                <a:ext cx="9101118" cy="1247329"/>
              </a:xfrm>
              <a:prstGeom prst="rect">
                <a:avLst/>
              </a:prstGeom>
              <a:blipFill rotWithShape="1">
                <a:blip r:embed="rId13"/>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5965682" y="10014701"/>
                <a:ext cx="3179261" cy="1047723"/>
              </a:xfrm>
              <a:prstGeom prst="rect">
                <a:avLst/>
              </a:prstGeom>
              <a:noFill/>
            </p:spPr>
            <p:txBody>
              <a:bodyPr wrap="square" rtlCol="0">
                <a:spAutoFit/>
              </a:bodyPr>
              <a:lstStyle/>
              <a:p>
                <a14:m>
                  <m:oMath xmlns:m="http://schemas.openxmlformats.org/officeDocument/2006/math">
                    <m:groupChr>
                      <m:groupChrPr>
                        <m:chr m:val="⇔"/>
                        <m:pos m:val="top"/>
                        <m:ctrlPr>
                          <a:rPr lang="en-US" sz="4800" i="1" smtClean="0">
                            <a:latin typeface="Cambria Math" panose="02040503050406030204" pitchFamily="18" charset="0"/>
                          </a:rPr>
                        </m:ctrlPr>
                      </m:groupChrPr>
                      <m:e/>
                    </m:groupChr>
                  </m:oMath>
                </a14:m>
                <a:r>
                  <a:rPr lang="en-US" sz="4800" dirty="0"/>
                  <a:t> </a:t>
                </a:r>
                <a14:m>
                  <m:oMath xmlns:m="http://schemas.openxmlformats.org/officeDocument/2006/math">
                    <m:r>
                      <a:rPr lang="en-US" sz="4800" b="1" i="1">
                        <a:latin typeface="Cambria Math"/>
                      </a:rPr>
                      <m:t>𝒌</m:t>
                    </m:r>
                    <m:r>
                      <a:rPr lang="en-US" sz="4800" b="1" i="1" smtClean="0">
                        <a:latin typeface="Cambria Math"/>
                        <a:ea typeface="Cambria Math"/>
                      </a:rPr>
                      <m:t>=</m:t>
                    </m:r>
                    <m:r>
                      <a:rPr lang="en-US" sz="4800" b="1" i="1" smtClean="0">
                        <a:latin typeface="Cambria Math"/>
                        <a:ea typeface="Cambria Math"/>
                      </a:rPr>
                      <m:t>𝟏</m:t>
                    </m:r>
                  </m:oMath>
                </a14:m>
                <a:endParaRPr lang="en-US" sz="48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5965682" y="10014701"/>
                <a:ext cx="3179261" cy="1047723"/>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1040506" y="11594177"/>
                <a:ext cx="19308556" cy="1067152"/>
              </a:xfrm>
              <a:prstGeom prst="rect">
                <a:avLst/>
              </a:prstGeom>
            </p:spPr>
            <p:txBody>
              <a:bodyPr wrap="none">
                <a:spAutoFit/>
              </a:bodyPr>
              <a:lstStyle/>
              <a:p>
                <a:pPr lvl="0"/>
                <a:r>
                  <a:rPr lang="vi-VN" sz="4400" b="1" dirty="0">
                    <a:latin typeface="Tahoma" panose="020B0604030504040204" pitchFamily="34" charset="0"/>
                    <a:ea typeface="Tahoma" panose="020B0604030504040204" pitchFamily="34" charset="0"/>
                    <a:cs typeface="Tahoma" panose="020B0604030504040204" pitchFamily="34" charset="0"/>
                  </a:rPr>
                  <a:t>Vậy phương trình có hai 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thõa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ea typeface="Tahoma" panose="020B0604030504040204" pitchFamily="34" charset="0"/>
                        <a:cs typeface="Tahoma" panose="020B0604030504040204" pitchFamily="34" charset="0"/>
                      </a:rPr>
                      <m:t>𝟎</m:t>
                    </m:r>
                    <m:r>
                      <a:rPr lang="en-US" sz="4400" b="1" i="1">
                        <a:latin typeface="Cambria Math"/>
                        <a:ea typeface="Cambria Math"/>
                        <a:cs typeface="Tahoma" panose="020B0604030504040204" pitchFamily="34" charset="0"/>
                      </a:rPr>
                      <m:t>≤</m:t>
                    </m:r>
                    <m:r>
                      <a:rPr lang="en-US" sz="4400" b="1" i="1">
                        <a:latin typeface="Cambria Math"/>
                        <a:ea typeface="Cambria Math"/>
                        <a:cs typeface="Tahoma" panose="020B0604030504040204" pitchFamily="34" charset="0"/>
                      </a:rPr>
                      <m:t>𝒙</m:t>
                    </m:r>
                    <m:r>
                      <a:rPr lang="en-US" sz="4400" b="1" i="1">
                        <a:latin typeface="Cambria Math"/>
                        <a:ea typeface="Cambria Math"/>
                        <a:cs typeface="Tahoma" panose="020B0604030504040204" pitchFamily="34" charset="0"/>
                      </a:rPr>
                      <m:t>≤</m:t>
                    </m:r>
                    <m:r>
                      <a:rPr lang="en-US" sz="4400" b="1" i="1">
                        <a:latin typeface="Cambria Math"/>
                        <a:ea typeface="Cambria Math"/>
                        <a:cs typeface="Tahoma" panose="020B0604030504040204" pitchFamily="34" charset="0"/>
                      </a:rPr>
                      <m:t>𝟐</m:t>
                    </m:r>
                    <m:r>
                      <a:rPr lang="en-US" sz="4400" b="1" i="1">
                        <a:latin typeface="Cambria Math"/>
                        <a:ea typeface="Cambria Math"/>
                        <a:cs typeface="Tahoma" panose="020B0604030504040204" pitchFamily="34" charset="0"/>
                      </a:rPr>
                      <m:t>𝝅</m:t>
                    </m:r>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f>
                      <m:fPr>
                        <m:ctrlPr>
                          <a:rPr lang="en-US" sz="4400" b="1" i="1" dirty="0" smtClean="0">
                            <a:solidFill>
                              <a:schemeClr val="tx1"/>
                            </a:solidFill>
                            <a:latin typeface="Cambria Math" panose="02040503050406030204" pitchFamily="18" charset="0"/>
                            <a:ea typeface="Cambria Math"/>
                            <a:cs typeface="Tahoma" panose="020B0604030504040204" pitchFamily="34" charset="0"/>
                            <a:sym typeface="Calibri"/>
                          </a:rPr>
                        </m:ctrlPr>
                      </m:fPr>
                      <m:num>
                        <m:r>
                          <a:rPr lang="en-US" sz="4400" b="1" i="1" dirty="0" smtClean="0">
                            <a:solidFill>
                              <a:schemeClr val="tx1"/>
                            </a:solidFill>
                            <a:latin typeface="Cambria Math"/>
                            <a:ea typeface="Cambria Math"/>
                            <a:cs typeface="Tahoma" panose="020B0604030504040204" pitchFamily="34" charset="0"/>
                            <a:sym typeface="Calibri"/>
                          </a:rPr>
                          <m:t>𝟐𝟑</m:t>
                        </m:r>
                        <m:r>
                          <a:rPr lang="en-US" sz="4400" b="1" i="1" dirty="0" smtClean="0">
                            <a:solidFill>
                              <a:schemeClr val="tx1"/>
                            </a:solidFill>
                            <a:latin typeface="Cambria Math"/>
                            <a:ea typeface="Cambria Math"/>
                            <a:cs typeface="Tahoma" panose="020B0604030504040204" pitchFamily="34" charset="0"/>
                            <a:sym typeface="Calibri"/>
                          </a:rPr>
                          <m:t>𝝅</m:t>
                        </m:r>
                      </m:num>
                      <m:den>
                        <m:r>
                          <a:rPr lang="en-US" sz="4400" b="1" i="1" dirty="0" smtClean="0">
                            <a:solidFill>
                              <a:schemeClr val="tx1"/>
                            </a:solidFill>
                            <a:latin typeface="Cambria Math"/>
                            <a:ea typeface="Cambria Math"/>
                            <a:cs typeface="Tahoma" panose="020B0604030504040204" pitchFamily="34" charset="0"/>
                            <a:sym typeface="Calibri"/>
                          </a:rPr>
                          <m:t>𝟏𝟐</m:t>
                        </m:r>
                      </m:den>
                    </m:f>
                    <m:r>
                      <a:rPr lang="en-US" sz="4400" b="1" i="1" dirty="0" smtClean="0">
                        <a:solidFill>
                          <a:schemeClr val="tx1"/>
                        </a:solidFill>
                        <a:latin typeface="Cambria Math"/>
                        <a:ea typeface="Cambria Math"/>
                        <a:cs typeface="Tahoma" panose="020B0604030504040204" pitchFamily="34" charset="0"/>
                        <a:sym typeface="Calibri"/>
                      </a:rPr>
                      <m:t> </m:t>
                    </m:r>
                  </m:oMath>
                </a14:m>
                <a:r>
                  <a:rPr lang="vi-VN" sz="4400" b="1" dirty="0">
                    <a:latin typeface="Tahoma" panose="020B0604030504040204" pitchFamily="34" charset="0"/>
                    <a:ea typeface="Tahoma" panose="020B0604030504040204" pitchFamily="34" charset="0"/>
                    <a:cs typeface="Tahoma" panose="020B0604030504040204" pitchFamily="34" charset="0"/>
                  </a:rPr>
                  <a:t>  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dirty="0">
                            <a:solidFill>
                              <a:schemeClr val="tx1"/>
                            </a:solidFill>
                            <a:latin typeface="Cambria Math" panose="02040503050406030204" pitchFamily="18" charset="0"/>
                            <a:ea typeface="Cambria Math"/>
                            <a:cs typeface="Tahoma" panose="020B0604030504040204" pitchFamily="34" charset="0"/>
                            <a:sym typeface="Calibri"/>
                          </a:rPr>
                        </m:ctrlPr>
                      </m:fPr>
                      <m:num>
                        <m:r>
                          <a:rPr lang="en-US" sz="4400" b="1" i="1" dirty="0" smtClean="0">
                            <a:solidFill>
                              <a:schemeClr val="tx1"/>
                            </a:solidFill>
                            <a:latin typeface="Cambria Math"/>
                            <a:ea typeface="Cambria Math"/>
                            <a:cs typeface="Tahoma" panose="020B0604030504040204" pitchFamily="34" charset="0"/>
                            <a:sym typeface="Calibri"/>
                          </a:rPr>
                          <m:t>𝟏𝟕</m:t>
                        </m:r>
                        <m:r>
                          <a:rPr lang="en-US" sz="4400" b="1" i="1" dirty="0">
                            <a:solidFill>
                              <a:schemeClr val="tx1"/>
                            </a:solidFill>
                            <a:latin typeface="Cambria Math"/>
                            <a:ea typeface="Cambria Math"/>
                            <a:cs typeface="Tahoma" panose="020B0604030504040204" pitchFamily="34" charset="0"/>
                            <a:sym typeface="Calibri"/>
                          </a:rPr>
                          <m:t>𝝅</m:t>
                        </m:r>
                      </m:num>
                      <m:den>
                        <m:r>
                          <a:rPr lang="en-US" sz="4400" b="1" i="1" dirty="0">
                            <a:solidFill>
                              <a:schemeClr val="tx1"/>
                            </a:solidFill>
                            <a:latin typeface="Cambria Math"/>
                            <a:ea typeface="Cambria Math"/>
                            <a:cs typeface="Tahoma" panose="020B0604030504040204" pitchFamily="34" charset="0"/>
                            <a:sym typeface="Calibri"/>
                          </a:rPr>
                          <m:t>𝟏𝟐</m:t>
                        </m:r>
                      </m:den>
                    </m:f>
                  </m:oMath>
                </a14:m>
                <a:r>
                  <a:rPr lang="vi-VN"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1" name="Rectangle 50"/>
              <p:cNvSpPr>
                <a:spLocks noRot="1" noChangeAspect="1" noMove="1" noResize="1" noEditPoints="1" noAdjustHandles="1" noChangeArrowheads="1" noChangeShapeType="1" noTextEdit="1"/>
              </p:cNvSpPr>
              <p:nvPr/>
            </p:nvSpPr>
            <p:spPr>
              <a:xfrm>
                <a:off x="1040506" y="11594177"/>
                <a:ext cx="19308556" cy="1067152"/>
              </a:xfrm>
              <a:prstGeom prst="rect">
                <a:avLst/>
              </a:prstGeom>
              <a:blipFill rotWithShape="1">
                <a:blip r:embed="rId15"/>
                <a:stretch>
                  <a:fillRect l="-1295" r="-1168" b="-10857"/>
                </a:stretch>
              </a:blipFill>
            </p:spPr>
            <p:txBody>
              <a:bodyPr/>
              <a:lstStyle/>
              <a:p>
                <a:r>
                  <a:rPr lang="en-US">
                    <a:noFill/>
                  </a:rPr>
                  <a:t> </a:t>
                </a:r>
              </a:p>
            </p:txBody>
          </p:sp>
        </mc:Fallback>
      </mc:AlternateContent>
    </p:spTree>
    <p:extLst>
      <p:ext uri="{BB962C8B-B14F-4D97-AF65-F5344CB8AC3E}">
        <p14:creationId xmlns:p14="http://schemas.microsoft.com/office/powerpoint/2010/main" val="13056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69"/>
                                        </p:tgtEl>
                                        <p:attrNameLst>
                                          <p:attrName>style.visibility</p:attrName>
                                        </p:attrNameLst>
                                      </p:cBhvr>
                                      <p:to>
                                        <p:strVal val="visible"/>
                                      </p:to>
                                    </p:set>
                                    <p:animEffect transition="in" filter="wipe(left)">
                                      <p:cBhvr>
                                        <p:cTn id="32" dur="500"/>
                                        <p:tgtEl>
                                          <p:spTgt spid="71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
                                            <p:txEl>
                                              <p:pRg st="0" end="0"/>
                                            </p:txEl>
                                          </p:spTgt>
                                        </p:tgtEl>
                                        <p:attrNameLst>
                                          <p:attrName>style.visibility</p:attrName>
                                        </p:attrNameLst>
                                      </p:cBhvr>
                                      <p:to>
                                        <p:strVal val="visible"/>
                                      </p:to>
                                    </p:set>
                                    <p:animEffect transition="in" filter="wipe(left)">
                                      <p:cBhvr>
                                        <p:cTn id="37" dur="500"/>
                                        <p:tgtEl>
                                          <p:spTgt spid="4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wipe(left)">
                                      <p:cBhvr>
                                        <p:cTn id="46" dur="500"/>
                                        <p:tgtEl>
                                          <p:spTgt spid="4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3" grpId="0"/>
      <p:bldP spid="42" grpId="0"/>
      <p:bldP spid="37" grpId="0"/>
      <p:bldP spid="38" grpId="0"/>
      <p:bldP spid="7169" grpId="0"/>
      <p:bldP spid="47" grpId="0"/>
      <p:bldP spid="50" grpId="0"/>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7">
            <a:extLst>
              <a:ext uri="{FF2B5EF4-FFF2-40B4-BE49-F238E27FC236}">
                <a16:creationId xmlns:a16="http://schemas.microsoft.com/office/drawing/2014/main" id="{B6C56E29-C6BF-7AA5-603C-7441AC93E516}"/>
              </a:ext>
            </a:extLst>
          </p:cNvPr>
          <p:cNvGrpSpPr/>
          <p:nvPr/>
        </p:nvGrpSpPr>
        <p:grpSpPr>
          <a:xfrm>
            <a:off x="6910603" y="1418583"/>
            <a:ext cx="12438945" cy="968318"/>
            <a:chOff x="739068" y="1515168"/>
            <a:chExt cx="11330493" cy="968444"/>
          </a:xfrm>
          <a:solidFill>
            <a:srgbClr val="00B050"/>
          </a:solidFill>
        </p:grpSpPr>
        <p:sp>
          <p:nvSpPr>
            <p:cNvPr id="4" name="Freeform 71">
              <a:extLst>
                <a:ext uri="{FF2B5EF4-FFF2-40B4-BE49-F238E27FC236}">
                  <a16:creationId xmlns:a16="http://schemas.microsoft.com/office/drawing/2014/main" id="{45FE6FBD-BDD4-8607-D10F-0E8ADDB5A6E9}"/>
                </a:ext>
              </a:extLst>
            </p:cNvPr>
            <p:cNvSpPr>
              <a:spLocks/>
            </p:cNvSpPr>
            <p:nvPr/>
          </p:nvSpPr>
          <p:spPr bwMode="auto">
            <a:xfrm flipH="1">
              <a:off x="3233775" y="2058030"/>
              <a:ext cx="8835786" cy="425582"/>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30">
              <a:extLst>
                <a:ext uri="{FF2B5EF4-FFF2-40B4-BE49-F238E27FC236}">
                  <a16:creationId xmlns:a16="http://schemas.microsoft.com/office/drawing/2014/main" id="{FE207EAB-FAA4-CF01-A4F1-4040E2DBECC9}"/>
                </a:ext>
              </a:extLst>
            </p:cNvPr>
            <p:cNvGrpSpPr/>
            <p:nvPr/>
          </p:nvGrpSpPr>
          <p:grpSpPr>
            <a:xfrm>
              <a:off x="739068" y="1515168"/>
              <a:ext cx="9472176" cy="960327"/>
              <a:chOff x="739068" y="1515168"/>
              <a:chExt cx="9472176" cy="960327"/>
            </a:xfrm>
            <a:grpFill/>
          </p:grpSpPr>
          <p:sp>
            <p:nvSpPr>
              <p:cNvPr id="6"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43">
                <a:extLst>
                  <a:ext uri="{FF2B5EF4-FFF2-40B4-BE49-F238E27FC236}">
                    <a16:creationId xmlns:a16="http://schemas.microsoft.com/office/drawing/2014/main" id="{2E941BB9-25AD-2343-FCAC-CB1030F735FD}"/>
                  </a:ext>
                </a:extLst>
              </p:cNvPr>
              <p:cNvSpPr txBox="1"/>
              <p:nvPr/>
            </p:nvSpPr>
            <p:spPr>
              <a:xfrm>
                <a:off x="2132732" y="1601758"/>
                <a:ext cx="8078512" cy="769541"/>
              </a:xfrm>
              <a:prstGeom prst="rect">
                <a:avLst/>
              </a:prstGeom>
              <a:noFill/>
              <a:ln w="12700" cap="flat" cmpd="sng" algn="ctr">
                <a:noFill/>
                <a:prstDash val="solid"/>
                <a:miter lim="800000"/>
              </a:ln>
              <a:effectLst/>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BÀI</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TẬP</a:t>
                </a: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baseline="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LUYỆN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TỰ</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 </a:t>
                </a:r>
                <a:r>
                  <a:rPr kumimoji="0" lang="en-US" sz="4400" b="1" i="0" u="none" strike="noStrike" kern="1200" cap="none" spc="0" normalizeH="0" noProof="0" dirty="0" err="1">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LUẬN</a:t>
                </a:r>
                <a:r>
                  <a:rPr kumimoji="0" lang="en-US" sz="4400" b="1" i="0" u="none" strike="noStrike" kern="1200" cap="none" spc="0" normalizeH="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rPr>
                  <a:t>)</a:t>
                </a:r>
                <a:endPar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endParaRPr>
              </a:p>
            </p:txBody>
          </p:sp>
        </p:grpSp>
      </p:grpSp>
      <p:sp>
        <p:nvSpPr>
          <p:cNvPr id="19" name="Rounded Rectangle 18"/>
          <p:cNvSpPr/>
          <p:nvPr/>
        </p:nvSpPr>
        <p:spPr>
          <a:xfrm>
            <a:off x="626342" y="2475639"/>
            <a:ext cx="23449517" cy="1753462"/>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20" name="Group 19"/>
          <p:cNvGrpSpPr/>
          <p:nvPr/>
        </p:nvGrpSpPr>
        <p:grpSpPr>
          <a:xfrm>
            <a:off x="132404" y="2252082"/>
            <a:ext cx="3701132" cy="964231"/>
            <a:chOff x="1171059" y="3991939"/>
            <a:chExt cx="3701132" cy="913062"/>
          </a:xfrm>
        </p:grpSpPr>
        <p:grpSp>
          <p:nvGrpSpPr>
            <p:cNvPr id="21" name="Group 20"/>
            <p:cNvGrpSpPr/>
            <p:nvPr/>
          </p:nvGrpSpPr>
          <p:grpSpPr>
            <a:xfrm>
              <a:off x="1362045" y="4071155"/>
              <a:ext cx="3510146" cy="745750"/>
              <a:chOff x="2028795" y="4433105"/>
              <a:chExt cx="3510146" cy="745750"/>
            </a:xfrm>
          </p:grpSpPr>
          <p:sp>
            <p:nvSpPr>
              <p:cNvPr id="23"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24" name="TextBox 23"/>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ahoma" pitchFamily="34" charset="0"/>
                    <a:ea typeface="Tahoma" pitchFamily="34" charset="0"/>
                    <a:cs typeface="Tahoma" pitchFamily="34" charset="0"/>
                  </a:rPr>
                  <a:t>Bài</a:t>
                </a:r>
                <a:r>
                  <a:rPr kumimoji="0" lang="en-US" sz="4000" b="1" i="0" u="none" strike="noStrike" kern="1200" cap="none" spc="0" normalizeH="0" noProof="0" dirty="0">
                    <a:ln>
                      <a:noFill/>
                    </a:ln>
                    <a:solidFill>
                      <a:srgbClr val="0000FF"/>
                    </a:solidFill>
                    <a:effectLst/>
                    <a:uLnTx/>
                    <a:uFillTx/>
                    <a:latin typeface="Tahoma" pitchFamily="34" charset="0"/>
                    <a:ea typeface="Tahoma" pitchFamily="34" charset="0"/>
                    <a:cs typeface="Tahoma" pitchFamily="34" charset="0"/>
                  </a:rPr>
                  <a:t> 5</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5" name="Rectangle 24"/>
              <p:cNvSpPr/>
              <p:nvPr/>
            </p:nvSpPr>
            <p:spPr>
              <a:xfrm>
                <a:off x="4522082" y="2908690"/>
                <a:ext cx="13833873" cy="887359"/>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Giải </a:t>
                </a:r>
                <a:r>
                  <a:rPr lang="vi-VN" sz="4400" b="1" dirty="0">
                    <a:latin typeface="Tahoma" panose="020B0604030504040204" pitchFamily="34" charset="0"/>
                    <a:ea typeface="Tahoma" panose="020B0604030504040204" pitchFamily="34" charset="0"/>
                    <a:cs typeface="Tahoma" panose="020B0604030504040204" pitchFamily="34" charset="0"/>
                  </a:rPr>
                  <a:t>phương trình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r>
                          <a:rPr lang="en-US" sz="4400" b="1" i="1" smtClean="0">
                            <a:latin typeface="Cambria Math"/>
                            <a:ea typeface="Tahoma" panose="020B0604030504040204" pitchFamily="34" charset="0"/>
                            <a:cs typeface="Tahoma" panose="020B0604030504040204" pitchFamily="34" charset="0"/>
                          </a:rPr>
                          <m:t>𝟑</m:t>
                        </m:r>
                        <m:r>
                          <a:rPr lang="en-US" sz="4400" b="1" i="1" smtClean="0">
                            <a:latin typeface="Cambria Math"/>
                            <a:ea typeface="Tahoma" panose="020B0604030504040204" pitchFamily="34" charset="0"/>
                            <a:cs typeface="Tahoma" panose="020B0604030504040204" pitchFamily="34" charset="0"/>
                          </a:rPr>
                          <m:t>𝒕𝒂𝒏𝒙</m:t>
                        </m:r>
                        <m:r>
                          <a:rPr lang="en-US" sz="4400" b="1" i="1" smtClean="0">
                            <a:latin typeface="Cambria Math"/>
                            <a:ea typeface="Tahoma" panose="020B0604030504040204" pitchFamily="34" charset="0"/>
                            <a:cs typeface="Tahoma" panose="020B0604030504040204" pitchFamily="34" charset="0"/>
                          </a:rPr>
                          <m:t>+</m:t>
                        </m:r>
                        <m:rad>
                          <m:radPr>
                            <m:degHide m:val="on"/>
                            <m:ctrlPr>
                              <a:rPr lang="en-US" sz="44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latin typeface="Cambria Math"/>
                                <a:ea typeface="Tahoma" panose="020B0604030504040204" pitchFamily="34" charset="0"/>
                                <a:cs typeface="Tahoma" panose="020B0604030504040204" pitchFamily="34" charset="0"/>
                              </a:rPr>
                              <m:t>𝟑</m:t>
                            </m:r>
                          </m:e>
                        </m:rad>
                      </m:e>
                    </m:d>
                    <m:d>
                      <m:dPr>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r>
                          <a:rPr lang="en-US" sz="4400" b="1" i="1" smtClean="0">
                            <a:latin typeface="Cambria Math"/>
                            <a:ea typeface="Tahoma" panose="020B0604030504040204" pitchFamily="34" charset="0"/>
                            <a:cs typeface="Tahoma" panose="020B0604030504040204" pitchFamily="34" charset="0"/>
                          </a:rPr>
                          <m:t>𝟐</m:t>
                        </m:r>
                        <m:r>
                          <a:rPr lang="en-US" sz="4400" b="1" i="1" smtClean="0">
                            <a:latin typeface="Cambria Math"/>
                            <a:ea typeface="Tahoma" panose="020B0604030504040204" pitchFamily="34" charset="0"/>
                            <a:cs typeface="Tahoma" panose="020B0604030504040204" pitchFamily="34" charset="0"/>
                          </a:rPr>
                          <m:t>𝒔𝒊𝒏𝒙</m:t>
                        </m:r>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𝟏</m:t>
                        </m:r>
                      </m:e>
                    </m:d>
                    <m:r>
                      <a:rPr lang="en-US" sz="4400" b="1" i="1">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𝟎</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522082" y="2908690"/>
                <a:ext cx="13833873" cy="887359"/>
              </a:xfrm>
              <a:prstGeom prst="rect">
                <a:avLst/>
              </a:prstGeom>
              <a:blipFill rotWithShape="1">
                <a:blip r:embed="rId3"/>
                <a:stretch>
                  <a:fillRect l="-1807" t="-7534" b="-24658"/>
                </a:stretch>
              </a:blipFill>
            </p:spPr>
            <p:txBody>
              <a:bodyPr/>
              <a:lstStyle/>
              <a:p>
                <a:r>
                  <a:rPr lang="en-US">
                    <a:noFill/>
                  </a:rPr>
                  <a:t> </a:t>
                </a:r>
              </a:p>
            </p:txBody>
          </p:sp>
        </mc:Fallback>
      </mc:AlternateContent>
      <p:sp>
        <p:nvSpPr>
          <p:cNvPr id="26" name="Rounded Rectangle 52">
            <a:extLst>
              <a:ext uri="{FF2B5EF4-FFF2-40B4-BE49-F238E27FC236}">
                <a16:creationId xmlns:a16="http://schemas.microsoft.com/office/drawing/2014/main" id="{41AACCF6-7BF0-6CA0-2309-865E33F71119}"/>
              </a:ext>
            </a:extLst>
          </p:cNvPr>
          <p:cNvSpPr/>
          <p:nvPr/>
        </p:nvSpPr>
        <p:spPr>
          <a:xfrm>
            <a:off x="623509" y="4547089"/>
            <a:ext cx="23368491" cy="8854585"/>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27" name="Group 5">
            <a:extLst>
              <a:ext uri="{FF2B5EF4-FFF2-40B4-BE49-F238E27FC236}">
                <a16:creationId xmlns:a16="http://schemas.microsoft.com/office/drawing/2014/main" id="{525B7B4F-0AE7-FE75-35C8-3E7B970B6F4A}"/>
              </a:ext>
            </a:extLst>
          </p:cNvPr>
          <p:cNvGrpSpPr/>
          <p:nvPr/>
        </p:nvGrpSpPr>
        <p:grpSpPr>
          <a:xfrm>
            <a:off x="458624" y="4129722"/>
            <a:ext cx="3600000" cy="900000"/>
            <a:chOff x="410517" y="4609437"/>
            <a:chExt cx="3984115" cy="1079473"/>
          </a:xfrm>
          <a:solidFill>
            <a:srgbClr val="C9E2B8"/>
          </a:solidFill>
        </p:grpSpPr>
        <p:sp>
          <p:nvSpPr>
            <p:cNvPr id="28" name="Freeform 20">
              <a:extLst>
                <a:ext uri="{FF2B5EF4-FFF2-40B4-BE49-F238E27FC236}">
                  <a16:creationId xmlns:a16="http://schemas.microsoft.com/office/drawing/2014/main" id="{192206DE-30DA-F50C-DDE7-F84220F8B13F}"/>
                </a:ext>
              </a:extLst>
            </p:cNvPr>
            <p:cNvSpPr>
              <a:spLocks/>
            </p:cNvSpPr>
            <p:nvPr/>
          </p:nvSpPr>
          <p:spPr bwMode="auto">
            <a:xfrm rot="16200000" flipV="1">
              <a:off x="2413259" y="3633168"/>
              <a:ext cx="96634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Box 7">
              <a:extLst>
                <a:ext uri="{FF2B5EF4-FFF2-40B4-BE49-F238E27FC236}">
                  <a16:creationId xmlns:a16="http://schemas.microsoft.com/office/drawing/2014/main" id="{F526C877-4E16-FB55-6B89-7D59C06C0F2A}"/>
                </a:ext>
              </a:extLst>
            </p:cNvPr>
            <p:cNvSpPr txBox="1"/>
            <p:nvPr/>
          </p:nvSpPr>
          <p:spPr>
            <a:xfrm>
              <a:off x="1428985" y="4630138"/>
              <a:ext cx="2872840" cy="959794"/>
            </a:xfrm>
            <a:prstGeom prst="rect">
              <a:avLst/>
            </a:prstGeom>
            <a:noFill/>
          </p:spPr>
          <p:txBody>
            <a:bodyPr wrap="square" rtlCol="0">
              <a:spAutoFit/>
            </a:bodyPr>
            <a:lstStyle/>
            <a:p>
              <a:pPr algn="ctr"/>
              <a:r>
                <a:rPr lang="vi-VN" sz="4600" b="1" dirty="0">
                  <a:solidFill>
                    <a:srgbClr val="FF0000"/>
                  </a:solidFill>
                  <a:latin typeface="Tahoma" pitchFamily="34" charset="0"/>
                  <a:ea typeface="Tahoma" pitchFamily="34" charset="0"/>
                  <a:cs typeface="Tahoma" pitchFamily="34" charset="0"/>
                </a:rPr>
                <a:t>Bài giải</a:t>
              </a:r>
              <a:endParaRPr lang="en-US" sz="4600" b="1" dirty="0">
                <a:solidFill>
                  <a:srgbClr val="FF0000"/>
                </a:solidFill>
                <a:latin typeface="Tahoma" pitchFamily="34" charset="0"/>
                <a:ea typeface="Tahoma" pitchFamily="34" charset="0"/>
                <a:cs typeface="Tahoma" pitchFamily="34" charset="0"/>
              </a:endParaRPr>
            </a:p>
          </p:txBody>
        </p:sp>
        <p:pic>
          <p:nvPicPr>
            <p:cNvPr id="30" name="Picture 8">
              <a:extLst>
                <a:ext uri="{FF2B5EF4-FFF2-40B4-BE49-F238E27FC236}">
                  <a16:creationId xmlns:a16="http://schemas.microsoft.com/office/drawing/2014/main" id="{7FF701D1-A126-7C77-5D12-531D89D3C1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09437"/>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43" name="Rectangle 42"/>
              <p:cNvSpPr/>
              <p:nvPr/>
            </p:nvSpPr>
            <p:spPr>
              <a:xfrm>
                <a:off x="880875" y="7938583"/>
                <a:ext cx="4635436" cy="138967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d>
                        <m:dPr>
                          <m:begChr m:val="["/>
                          <m:endChr m:val=""/>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eqArr>
                            <m:eqArrPr>
                              <m:ctrlPr>
                                <a:rPr lang="en-US" sz="4400" b="1" i="1">
                                  <a:latin typeface="Cambria Math" panose="02040503050406030204" pitchFamily="18" charset="0"/>
                                  <a:ea typeface="Tahoma" panose="020B0604030504040204" pitchFamily="34" charset="0"/>
                                  <a:cs typeface="Tahoma" panose="020B0604030504040204" pitchFamily="34" charset="0"/>
                                </a:rPr>
                              </m:ctrlPr>
                            </m:eqArrPr>
                            <m:e>
                              <m:r>
                                <a:rPr lang="en-US" sz="4400" b="1" i="1">
                                  <a:latin typeface="Cambria Math"/>
                                  <a:ea typeface="Tahoma" panose="020B0604030504040204" pitchFamily="34" charset="0"/>
                                  <a:cs typeface="Tahoma" panose="020B0604030504040204" pitchFamily="34" charset="0"/>
                                </a:rPr>
                                <m:t>𝟑</m:t>
                              </m:r>
                              <m:r>
                                <a:rPr lang="en-US" sz="4400" b="1" i="1">
                                  <a:latin typeface="Cambria Math"/>
                                  <a:ea typeface="Tahoma" panose="020B0604030504040204" pitchFamily="34" charset="0"/>
                                  <a:cs typeface="Tahoma" panose="020B0604030504040204" pitchFamily="34" charset="0"/>
                                </a:rPr>
                                <m:t>𝒕𝒂𝒏𝒙</m:t>
                              </m:r>
                              <m:r>
                                <a:rPr lang="en-US" sz="4400" b="1" i="1">
                                  <a:latin typeface="Cambria Math"/>
                                  <a:ea typeface="Tahoma" panose="020B0604030504040204" pitchFamily="34" charset="0"/>
                                  <a:cs typeface="Tahoma" panose="020B0604030504040204" pitchFamily="34" charset="0"/>
                                </a:rPr>
                                <m:t>+</m:t>
                              </m:r>
                              <m:rad>
                                <m:radPr>
                                  <m:degHide m:val="on"/>
                                  <m:ctrlPr>
                                    <a:rPr lang="en-US" sz="4400" b="1" i="1">
                                      <a:latin typeface="Cambria Math" panose="02040503050406030204" pitchFamily="18" charset="0"/>
                                      <a:ea typeface="Tahoma" panose="020B0604030504040204" pitchFamily="34" charset="0"/>
                                      <a:cs typeface="Tahoma" panose="020B0604030504040204" pitchFamily="34" charset="0"/>
                                    </a:rPr>
                                  </m:ctrlPr>
                                </m:radPr>
                                <m:deg/>
                                <m:e>
                                  <m:r>
                                    <a:rPr lang="en-US" sz="4400" b="1" i="1">
                                      <a:latin typeface="Cambria Math"/>
                                      <a:ea typeface="Tahoma" panose="020B0604030504040204" pitchFamily="34" charset="0"/>
                                      <a:cs typeface="Tahoma" panose="020B0604030504040204" pitchFamily="34" charset="0"/>
                                    </a:rPr>
                                    <m:t>𝟑</m:t>
                                  </m:r>
                                </m:e>
                              </m:rad>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𝟎</m:t>
                              </m:r>
                            </m:e>
                            <m:e>
                              <m:r>
                                <a:rPr lang="en-US" sz="4400" b="1" i="1">
                                  <a:latin typeface="Cambria Math"/>
                                  <a:ea typeface="Tahoma" panose="020B0604030504040204" pitchFamily="34" charset="0"/>
                                  <a:cs typeface="Tahoma" panose="020B0604030504040204" pitchFamily="34" charset="0"/>
                                </a:rPr>
                                <m:t>𝟐</m:t>
                              </m:r>
                              <m:r>
                                <a:rPr lang="en-US" sz="4400" b="1" i="1">
                                  <a:latin typeface="Cambria Math"/>
                                  <a:ea typeface="Tahoma" panose="020B0604030504040204" pitchFamily="34" charset="0"/>
                                  <a:cs typeface="Tahoma" panose="020B0604030504040204" pitchFamily="34" charset="0"/>
                                </a:rPr>
                                <m:t>𝒔𝒊𝒏𝒙</m:t>
                              </m:r>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𝟏</m:t>
                              </m:r>
                              <m:r>
                                <a:rPr lang="en-US" sz="4400" b="1" i="1" smtClean="0">
                                  <a:latin typeface="Cambria Math"/>
                                  <a:ea typeface="Tahoma" panose="020B0604030504040204" pitchFamily="34" charset="0"/>
                                  <a:cs typeface="Tahoma" panose="020B0604030504040204" pitchFamily="34" charset="0"/>
                                </a:rPr>
                                <m:t>=</m:t>
                              </m:r>
                              <m:r>
                                <a:rPr lang="en-US" sz="4400" b="1" i="1" smtClean="0">
                                  <a:latin typeface="Cambria Math"/>
                                  <a:ea typeface="Tahoma" panose="020B0604030504040204" pitchFamily="34" charset="0"/>
                                  <a:cs typeface="Tahoma" panose="020B0604030504040204" pitchFamily="34" charset="0"/>
                                </a:rPr>
                                <m:t>𝟎</m:t>
                              </m:r>
                            </m:e>
                          </m:eqArr>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880875" y="7938583"/>
                <a:ext cx="4635436" cy="138967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292170" y="6060532"/>
                <a:ext cx="17098746" cy="769441"/>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V</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ớ</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i</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đ</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i</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ề</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u</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ki</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ệ</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n</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đó, </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ph</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ươ</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ng</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tr</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ì</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nh</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đã </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cho</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t</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ươ</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ng</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đươ</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ng</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v</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ớ</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i</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292170" y="6060532"/>
                <a:ext cx="17098746" cy="76944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337972" y="7527905"/>
                <a:ext cx="4535857" cy="2660857"/>
              </a:xfrm>
              <a:prstGeom prst="rect">
                <a:avLst/>
              </a:prstGeom>
            </p:spPr>
            <p:txBody>
              <a:bodyPr wrap="none">
                <a:spAutoFit/>
              </a:bodyPr>
              <a:lstStyle/>
              <a:p>
                <a:pPr lvl="0"/>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groupChr>
                      <m:groupChrPr>
                        <m:chr m:val="⇔"/>
                        <m:pos m:val="top"/>
                        <m:ctrlPr>
                          <a:rPr lang="en-US" sz="5400" b="1" i="1" smtClean="0">
                            <a:latin typeface="Cambria Math" panose="02040503050406030204" pitchFamily="18" charset="0"/>
                            <a:ea typeface="Tahoma" panose="020B0604030504040204" pitchFamily="34" charset="0"/>
                            <a:cs typeface="Tahoma" panose="020B0604030504040204" pitchFamily="34" charset="0"/>
                          </a:rPr>
                        </m:ctrlPr>
                      </m:groupChrPr>
                      <m:e/>
                    </m:groupChr>
                    <m:d>
                      <m:dPr>
                        <m:begChr m:val="["/>
                        <m:endChr m:val=""/>
                        <m:ctrlPr>
                          <a:rPr lang="en-US" sz="4800" b="1" i="1">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latin typeface="Cambria Math"/>
                                <a:ea typeface="Tahoma" panose="020B0604030504040204" pitchFamily="34" charset="0"/>
                                <a:cs typeface="Tahoma" panose="020B0604030504040204" pitchFamily="34" charset="0"/>
                              </a:rPr>
                              <m:t>𝒕</m:t>
                            </m:r>
                            <m:r>
                              <a:rPr lang="en-US" sz="4800" b="1" i="1">
                                <a:latin typeface="Cambria Math"/>
                                <a:ea typeface="Tahoma" panose="020B0604030504040204" pitchFamily="34" charset="0"/>
                                <a:cs typeface="Tahoma" panose="020B0604030504040204" pitchFamily="34" charset="0"/>
                              </a:rPr>
                              <m:t>𝒂𝒏𝒙</m:t>
                            </m:r>
                            <m:r>
                              <a:rPr lang="en-US" sz="4800" b="1" i="1" smtClean="0">
                                <a:latin typeface="Cambria Math"/>
                                <a:ea typeface="Tahoma" panose="020B0604030504040204" pitchFamily="34" charset="0"/>
                                <a:cs typeface="Tahoma" panose="020B0604030504040204" pitchFamily="34" charset="0"/>
                              </a:rPr>
                              <m:t>=</m:t>
                            </m:r>
                            <m:f>
                              <m:fPr>
                                <m:ctrlPr>
                                  <a:rPr lang="en-US"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smtClean="0">
                                    <a:latin typeface="Cambria Math"/>
                                    <a:ea typeface="Tahoma" panose="020B0604030504040204" pitchFamily="34" charset="0"/>
                                    <a:cs typeface="Tahoma" panose="020B0604030504040204" pitchFamily="34" charset="0"/>
                                  </a:rPr>
                                  <m:t>−</m:t>
                                </m:r>
                                <m:rad>
                                  <m:radPr>
                                    <m:degHide m:val="on"/>
                                    <m:ctrlPr>
                                      <a:rPr lang="en-US" sz="48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800" b="1" i="1" smtClean="0">
                                        <a:latin typeface="Cambria Math"/>
                                        <a:ea typeface="Tahoma" panose="020B0604030504040204" pitchFamily="34" charset="0"/>
                                        <a:cs typeface="Tahoma" panose="020B0604030504040204" pitchFamily="34" charset="0"/>
                                      </a:rPr>
                                      <m:t>𝟑</m:t>
                                    </m:r>
                                  </m:e>
                                </m:rad>
                              </m:num>
                              <m:den>
                                <m:r>
                                  <a:rPr lang="en-US" sz="4800" b="1" i="1" smtClean="0">
                                    <a:latin typeface="Cambria Math"/>
                                    <a:ea typeface="Tahoma" panose="020B0604030504040204" pitchFamily="34" charset="0"/>
                                    <a:cs typeface="Tahoma" panose="020B0604030504040204" pitchFamily="34" charset="0"/>
                                  </a:rPr>
                                  <m:t>𝟑</m:t>
                                </m:r>
                              </m:den>
                            </m:f>
                          </m:e>
                          <m:e>
                            <m:r>
                              <a:rPr lang="en-US" sz="4800" b="1" i="1">
                                <a:latin typeface="Cambria Math"/>
                                <a:ea typeface="Tahoma" panose="020B0604030504040204" pitchFamily="34" charset="0"/>
                                <a:cs typeface="Tahoma" panose="020B0604030504040204" pitchFamily="34" charset="0"/>
                              </a:rPr>
                              <m:t>𝒔𝒊𝒏𝒙</m:t>
                            </m:r>
                            <m:r>
                              <a:rPr lang="en-US" sz="4800" b="1" i="1">
                                <a:latin typeface="Cambria Math"/>
                                <a:ea typeface="Tahoma" panose="020B0604030504040204" pitchFamily="34" charset="0"/>
                                <a:cs typeface="Tahoma" panose="020B0604030504040204" pitchFamily="34" charset="0"/>
                              </a:rPr>
                              <m:t>=</m:t>
                            </m:r>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smtClean="0">
                                    <a:latin typeface="Cambria Math"/>
                                    <a:ea typeface="Tahoma" panose="020B0604030504040204" pitchFamily="34" charset="0"/>
                                    <a:cs typeface="Tahoma" panose="020B0604030504040204" pitchFamily="34" charset="0"/>
                                  </a:rPr>
                                  <m:t>𝟏</m:t>
                                </m:r>
                              </m:num>
                              <m:den>
                                <m:r>
                                  <a:rPr lang="el-GR" sz="4800" b="1" i="1" smtClean="0">
                                    <a:latin typeface="Cambria Math"/>
                                    <a:ea typeface="Tahoma" panose="020B0604030504040204" pitchFamily="34" charset="0"/>
                                    <a:cs typeface="Tahoma" panose="020B0604030504040204" pitchFamily="34" charset="0"/>
                                  </a:rPr>
                                  <m:t>𝟐</m:t>
                                </m:r>
                              </m:den>
                            </m:f>
                          </m:e>
                        </m:eqArr>
                      </m:e>
                    </m:d>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5337972" y="7527905"/>
                <a:ext cx="4535857" cy="266085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8900710" y="7168952"/>
                <a:ext cx="9378538" cy="3902607"/>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groupChr>
                        <m:groupChrPr>
                          <m:chr m:val="⇔"/>
                          <m:pos m:val="top"/>
                          <m:ctrlPr>
                            <a:rPr lang="en-US" sz="4400" b="1" i="1" smtClean="0">
                              <a:latin typeface="Cambria Math" panose="02040503050406030204" pitchFamily="18" charset="0"/>
                            </a:rPr>
                          </m:ctrlPr>
                        </m:groupChrPr>
                        <m:e>
                          <m:r>
                            <m:rPr>
                              <m:brk m:alnAt="1"/>
                            </m:rPr>
                            <a:rPr lang="en-US" sz="4400" b="1" i="1" smtClean="0">
                              <a:latin typeface="Cambria Math"/>
                            </a:rPr>
                            <m:t> </m:t>
                          </m:r>
                        </m:e>
                      </m:groupChr>
                      <m:d>
                        <m:dPr>
                          <m:begChr m:val="["/>
                          <m:endChr m:val=""/>
                          <m:ctrlPr>
                            <a:rPr lang="en-US" sz="4400" b="1" i="1" smtClean="0">
                              <a:latin typeface="Cambria Math" panose="02040503050406030204" pitchFamily="18" charset="0"/>
                            </a:rPr>
                          </m:ctrlPr>
                        </m:dPr>
                        <m:e>
                          <m:eqArr>
                            <m:eqArrPr>
                              <m:ctrlPr>
                                <a:rPr lang="en-US" sz="4400" b="1" i="1">
                                  <a:latin typeface="Cambria Math" panose="02040503050406030204" pitchFamily="18" charset="0"/>
                                  <a:ea typeface="Tahoma" panose="020B0604030504040204" pitchFamily="34" charset="0"/>
                                  <a:cs typeface="Tahoma" panose="020B0604030504040204" pitchFamily="34" charset="0"/>
                                </a:rPr>
                              </m:ctrlPr>
                            </m:eqArrPr>
                            <m:e>
                              <m:r>
                                <a:rPr lang="en-US" sz="4400" b="1" i="1">
                                  <a:latin typeface="Cambria Math"/>
                                  <a:ea typeface="Tahoma" panose="020B0604030504040204" pitchFamily="34" charset="0"/>
                                  <a:cs typeface="Tahoma" panose="020B0604030504040204" pitchFamily="34" charset="0"/>
                                </a:rPr>
                                <m:t>𝒙</m:t>
                              </m:r>
                              <m:r>
                                <a:rPr lang="en-US" sz="4400" b="1" i="1">
                                  <a:latin typeface="Cambria Math"/>
                                  <a:ea typeface="Tahoma" panose="020B0604030504040204" pitchFamily="34" charset="0"/>
                                  <a:cs typeface="Tahoma" panose="020B0604030504040204" pitchFamily="34" charset="0"/>
                                </a:rPr>
                                <m:t>=</m:t>
                              </m:r>
                              <m:f>
                                <m:fPr>
                                  <m:ctrlPr>
                                    <a:rPr lang="el-GR" sz="4400" b="1" i="1" smtClean="0">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a:ea typeface="Tahoma" panose="020B0604030504040204" pitchFamily="34" charset="0"/>
                                      <a:cs typeface="Tahoma" panose="020B0604030504040204" pitchFamily="34" charset="0"/>
                                    </a:rPr>
                                    <m:t>−</m:t>
                                  </m:r>
                                  <m:r>
                                    <a:rPr lang="el-GR" sz="4400" b="1" i="1" smtClean="0">
                                      <a:latin typeface="Cambria Math"/>
                                      <a:ea typeface="Tahoma" panose="020B0604030504040204" pitchFamily="34" charset="0"/>
                                      <a:cs typeface="Tahoma" panose="020B0604030504040204" pitchFamily="34" charset="0"/>
                                    </a:rPr>
                                    <m:t>𝝅</m:t>
                                  </m:r>
                                </m:num>
                                <m:den>
                                  <m:r>
                                    <a:rPr lang="en-US" sz="4400" b="1" i="1" smtClean="0">
                                      <a:latin typeface="Cambria Math"/>
                                      <a:ea typeface="Tahoma" panose="020B0604030504040204" pitchFamily="34" charset="0"/>
                                      <a:cs typeface="Tahoma" panose="020B0604030504040204" pitchFamily="34" charset="0"/>
                                    </a:rPr>
                                    <m:t>𝟔</m:t>
                                  </m:r>
                                </m:den>
                              </m:f>
                              <m:r>
                                <a:rPr lang="en-US" sz="4400" b="1" i="1" smtClean="0">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𝒌</m:t>
                              </m:r>
                              <m:r>
                                <a:rPr lang="el-GR" sz="4400" b="1" i="1" smtClean="0">
                                  <a:latin typeface="Cambria Math"/>
                                  <a:ea typeface="Cambria Math"/>
                                  <a:cs typeface="Tahoma" panose="020B0604030504040204" pitchFamily="34" charset="0"/>
                                </a:rPr>
                                <m:t>𝝅</m:t>
                              </m:r>
                            </m:e>
                            <m:e>
                              <m:r>
                                <a:rPr lang="en-US" sz="4400" b="1" i="1">
                                  <a:latin typeface="Cambria Math"/>
                                  <a:ea typeface="Tahoma" panose="020B0604030504040204" pitchFamily="34" charset="0"/>
                                  <a:cs typeface="Tahoma" panose="020B0604030504040204" pitchFamily="34" charset="0"/>
                                </a:rPr>
                                <m:t>𝒙</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l-GR" sz="4400" b="1" i="1">
                                      <a:latin typeface="Cambria Math"/>
                                      <a:ea typeface="Tahoma" panose="020B0604030504040204" pitchFamily="34" charset="0"/>
                                      <a:cs typeface="Tahoma" panose="020B0604030504040204" pitchFamily="34" charset="0"/>
                                    </a:rPr>
                                    <m:t>𝝅</m:t>
                                  </m:r>
                                </m:num>
                                <m:den>
                                  <m:r>
                                    <a:rPr lang="en-US" sz="4400" b="1" i="1">
                                      <a:latin typeface="Cambria Math"/>
                                      <a:ea typeface="Tahoma" panose="020B0604030504040204" pitchFamily="34" charset="0"/>
                                      <a:cs typeface="Tahoma" panose="020B0604030504040204" pitchFamily="34" charset="0"/>
                                    </a:rPr>
                                    <m:t>𝟔</m:t>
                                  </m:r>
                                </m:den>
                              </m:f>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𝒌</m:t>
                              </m:r>
                              <m:r>
                                <a:rPr lang="en-US" sz="4400" b="1" i="1" smtClean="0">
                                  <a:latin typeface="Cambria Math"/>
                                  <a:ea typeface="Tahoma" panose="020B0604030504040204" pitchFamily="34" charset="0"/>
                                  <a:cs typeface="Tahoma" panose="020B0604030504040204" pitchFamily="34" charset="0"/>
                                </a:rPr>
                                <m:t>𝟐</m:t>
                              </m:r>
                              <m:r>
                                <a:rPr lang="el-GR" sz="4400" b="1" i="1">
                                  <a:latin typeface="Cambria Math"/>
                                  <a:ea typeface="Cambria Math"/>
                                  <a:cs typeface="Tahoma" panose="020B0604030504040204" pitchFamily="34" charset="0"/>
                                </a:rPr>
                                <m:t>𝝅</m:t>
                              </m:r>
                            </m:e>
                            <m:e>
                              <m:r>
                                <a:rPr lang="en-US" sz="4400" b="1" i="1" smtClean="0">
                                  <a:latin typeface="Cambria Math"/>
                                  <a:ea typeface="Cambria Math"/>
                                  <a:cs typeface="Tahoma" panose="020B0604030504040204" pitchFamily="34" charset="0"/>
                                </a:rPr>
                                <m:t>𝒙</m:t>
                              </m:r>
                              <m:r>
                                <a:rPr lang="en-US" sz="4400" b="1" i="1">
                                  <a:latin typeface="Cambria Math"/>
                                  <a:ea typeface="Tahoma" panose="020B0604030504040204" pitchFamily="34" charset="0"/>
                                  <a:cs typeface="Tahoma" panose="020B0604030504040204" pitchFamily="34" charset="0"/>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a:ea typeface="Tahoma" panose="020B0604030504040204" pitchFamily="34" charset="0"/>
                                      <a:cs typeface="Tahoma" panose="020B0604030504040204" pitchFamily="34" charset="0"/>
                                    </a:rPr>
                                    <m:t>𝟓</m:t>
                                  </m:r>
                                  <m:r>
                                    <a:rPr lang="el-GR" sz="4400" b="1" i="1">
                                      <a:latin typeface="Cambria Math"/>
                                      <a:ea typeface="Tahoma" panose="020B0604030504040204" pitchFamily="34" charset="0"/>
                                      <a:cs typeface="Tahoma" panose="020B0604030504040204" pitchFamily="34" charset="0"/>
                                    </a:rPr>
                                    <m:t>𝝅</m:t>
                                  </m:r>
                                </m:num>
                                <m:den>
                                  <m:r>
                                    <a:rPr lang="en-US" sz="4400" b="1" i="1">
                                      <a:latin typeface="Cambria Math"/>
                                      <a:ea typeface="Tahoma" panose="020B0604030504040204" pitchFamily="34" charset="0"/>
                                      <a:cs typeface="Tahoma" panose="020B0604030504040204" pitchFamily="34" charset="0"/>
                                    </a:rPr>
                                    <m:t>𝟔</m:t>
                                  </m:r>
                                </m:den>
                              </m:f>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𝒌</m:t>
                              </m:r>
                              <m:r>
                                <a:rPr lang="en-US" sz="4400" b="1" i="1">
                                  <a:latin typeface="Cambria Math"/>
                                  <a:ea typeface="Tahoma" panose="020B0604030504040204" pitchFamily="34" charset="0"/>
                                  <a:cs typeface="Tahoma" panose="020B0604030504040204" pitchFamily="34" charset="0"/>
                                </a:rPr>
                                <m:t>𝟐</m:t>
                              </m:r>
                              <m:r>
                                <a:rPr lang="el-GR" sz="4400" b="1" i="1">
                                  <a:latin typeface="Cambria Math"/>
                                  <a:ea typeface="Cambria Math"/>
                                  <a:cs typeface="Tahoma" panose="020B0604030504040204" pitchFamily="34" charset="0"/>
                                </a:rPr>
                                <m:t>𝝅</m:t>
                              </m:r>
                            </m:e>
                          </m:eqArr>
                        </m:e>
                      </m:d>
                      <m:r>
                        <a:rPr lang="en-US" sz="4400" b="1" i="1" smtClean="0">
                          <a:latin typeface="Cambria Math"/>
                        </a:rPr>
                        <m:t> ,</m:t>
                      </m:r>
                      <m:r>
                        <a:rPr lang="en-US" sz="4400" b="1" i="0" smtClean="0">
                          <a:latin typeface="Cambria Math"/>
                          <a:ea typeface="Tahoma" panose="020B0604030504040204" pitchFamily="34" charset="0"/>
                          <a:cs typeface="Tahoma" panose="020B0604030504040204" pitchFamily="34" charset="0"/>
                        </a:rPr>
                        <m:t>𝐤</m:t>
                      </m:r>
                      <m:r>
                        <a:rPr lang="en-US" sz="4400" b="1" i="1">
                          <a:latin typeface="Cambria Math"/>
                          <a:ea typeface="Cambria Math"/>
                        </a:rPr>
                        <m:t>∈</m:t>
                      </m:r>
                      <m:r>
                        <a:rPr lang="en-US" sz="4400" b="1" i="1">
                          <a:latin typeface="Cambria Math"/>
                          <a:ea typeface="Cambria Math"/>
                        </a:rPr>
                        <m:t>𝒁</m:t>
                      </m:r>
                    </m:oMath>
                  </m:oMathPara>
                </a14:m>
                <a:endPar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8900710" y="7168952"/>
                <a:ext cx="9378538" cy="3902607"/>
              </a:xfrm>
              <a:prstGeom prst="rect">
                <a:avLst/>
              </a:prstGeom>
              <a:blipFill rotWithShape="1">
                <a:blip r:embed="rId8"/>
                <a:stretch>
                  <a:fillRect/>
                </a:stretch>
              </a:blipFill>
            </p:spPr>
            <p:txBody>
              <a:bodyPr/>
              <a:lstStyle/>
              <a:p>
                <a:r>
                  <a:rPr lang="en-US">
                    <a:noFill/>
                  </a:rPr>
                  <a:t> </a:t>
                </a:r>
              </a:p>
            </p:txBody>
          </p:sp>
        </mc:Fallback>
      </mc:AlternateContent>
      <p:sp>
        <p:nvSpPr>
          <p:cNvPr id="31" name="Rectangle 30"/>
          <p:cNvSpPr/>
          <p:nvPr/>
        </p:nvSpPr>
        <p:spPr>
          <a:xfrm>
            <a:off x="1171964" y="11071559"/>
            <a:ext cx="18177583" cy="769441"/>
          </a:xfrm>
          <a:prstGeom prst="rect">
            <a:avLst/>
          </a:prstGeom>
        </p:spPr>
        <p:txBody>
          <a:bodyPr wrap="square">
            <a:spAutoFit/>
          </a:bodyPr>
          <a:lstStyle/>
          <a:p>
            <a:pPr lvl="0"/>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4" name="Rectangle 43"/>
              <p:cNvSpPr/>
              <p:nvPr/>
            </p:nvSpPr>
            <p:spPr>
              <a:xfrm>
                <a:off x="3239567" y="4996652"/>
                <a:ext cx="7864711" cy="769441"/>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m:rPr>
                          <m:nor/>
                        </m:rPr>
                        <a:rPr lang="en-US" sz="4400" b="1" dirty="0" smtClean="0">
                          <a:latin typeface="Tahoma" panose="020B0604030504040204" pitchFamily="34" charset="0"/>
                          <a:ea typeface="Tahoma" panose="020B0604030504040204" pitchFamily="34" charset="0"/>
                          <a:cs typeface="Tahoma" panose="020B0604030504040204" pitchFamily="34" charset="0"/>
                        </a:rPr>
                        <m:t>Đ</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i</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ề</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u</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ki</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ệ</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n</m:t>
                      </m:r>
                      <m:r>
                        <m:rPr>
                          <m:nor/>
                        </m:rPr>
                        <a:rPr lang="en-US" sz="4400" b="1" i="0" dirty="0" smtClean="0">
                          <a:latin typeface="Tahoma" panose="020B0604030504040204" pitchFamily="34" charset="0"/>
                          <a:ea typeface="Tahoma" panose="020B0604030504040204" pitchFamily="34" charset="0"/>
                          <a:cs typeface="Tahoma" panose="020B0604030504040204" pitchFamily="34" charset="0"/>
                        </a:rPr>
                        <m:t> :   </m:t>
                      </m:r>
                      <m:r>
                        <a:rPr lang="en-US" sz="4400" b="1" i="1">
                          <a:latin typeface="Cambria Math"/>
                          <a:ea typeface="Tahoma" panose="020B0604030504040204" pitchFamily="34" charset="0"/>
                          <a:cs typeface="Tahoma" panose="020B0604030504040204" pitchFamily="34" charset="0"/>
                        </a:rPr>
                        <m:t>𝒄𝒐𝒔𝒙</m:t>
                      </m:r>
                      <m:r>
                        <a:rPr lang="en-US" sz="4400" b="1" i="1" smtClean="0">
                          <a:latin typeface="Cambria Math"/>
                          <a:ea typeface="Cambria Math"/>
                          <a:cs typeface="Tahoma" panose="020B0604030504040204" pitchFamily="34" charset="0"/>
                        </a:rPr>
                        <m:t>≠</m:t>
                      </m:r>
                      <m:r>
                        <a:rPr lang="en-US" sz="4400" b="1" i="1" smtClean="0">
                          <a:latin typeface="Cambria Math"/>
                          <a:ea typeface="Cambria Math"/>
                          <a:cs typeface="Tahoma" panose="020B0604030504040204" pitchFamily="34" charset="0"/>
                        </a:rPr>
                        <m:t>𝟎</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3239567" y="4996652"/>
                <a:ext cx="7864711" cy="76944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9649365" y="4702211"/>
                <a:ext cx="6732717" cy="1358321"/>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r>
                        <a:rPr lang="en-US" sz="4800" b="1" i="1">
                          <a:latin typeface="Cambria Math"/>
                          <a:ea typeface="Tahoma" panose="020B0604030504040204" pitchFamily="34" charset="0"/>
                          <a:cs typeface="Tahoma" panose="020B0604030504040204" pitchFamily="34" charset="0"/>
                        </a:rPr>
                        <m:t>𝒙</m:t>
                      </m:r>
                      <m:r>
                        <a:rPr lang="en-US" sz="4800" b="1" i="1" smtClean="0">
                          <a:latin typeface="Cambria Math"/>
                          <a:ea typeface="Cambria Math"/>
                          <a:cs typeface="Tahoma" panose="020B0604030504040204" pitchFamily="34" charset="0"/>
                        </a:rPr>
                        <m:t>≠</m:t>
                      </m:r>
                      <m:f>
                        <m:fPr>
                          <m:ctrlPr>
                            <a:rPr lang="el-GR" sz="4800" b="1" i="1" smtClean="0">
                              <a:latin typeface="Cambria Math" panose="02040503050406030204" pitchFamily="18" charset="0"/>
                              <a:ea typeface="Cambria Math"/>
                              <a:cs typeface="Tahoma" panose="020B0604030504040204" pitchFamily="34" charset="0"/>
                            </a:rPr>
                          </m:ctrlPr>
                        </m:fPr>
                        <m:num>
                          <m:r>
                            <a:rPr lang="el-GR" sz="4800" b="1" i="1" smtClean="0">
                              <a:latin typeface="Cambria Math"/>
                              <a:ea typeface="Cambria Math"/>
                              <a:cs typeface="Tahoma" panose="020B0604030504040204" pitchFamily="34" charset="0"/>
                            </a:rPr>
                            <m:t>𝝅</m:t>
                          </m:r>
                        </m:num>
                        <m:den>
                          <m:r>
                            <a:rPr lang="el-GR" sz="4800" b="1" i="1" smtClean="0">
                              <a:latin typeface="Cambria Math"/>
                              <a:ea typeface="Cambria Math"/>
                              <a:cs typeface="Tahoma" panose="020B0604030504040204" pitchFamily="34" charset="0"/>
                            </a:rPr>
                            <m:t>𝟐</m:t>
                          </m:r>
                        </m:den>
                      </m:f>
                      <m:r>
                        <a:rPr lang="en-US" sz="4800" b="1" i="1" smtClean="0">
                          <a:latin typeface="Cambria Math"/>
                          <a:ea typeface="Cambria Math"/>
                          <a:cs typeface="Tahoma" panose="020B0604030504040204" pitchFamily="34" charset="0"/>
                        </a:rPr>
                        <m:t>+</m:t>
                      </m:r>
                      <m:r>
                        <a:rPr lang="en-US" sz="4800" b="1" i="1" smtClean="0">
                          <a:latin typeface="Cambria Math"/>
                          <a:ea typeface="Cambria Math"/>
                          <a:cs typeface="Tahoma" panose="020B0604030504040204" pitchFamily="34" charset="0"/>
                        </a:rPr>
                        <m:t>𝒍</m:t>
                      </m:r>
                      <m:r>
                        <a:rPr lang="en-US" sz="4800" b="1" i="1" smtClean="0">
                          <a:latin typeface="Cambria Math"/>
                          <a:ea typeface="Cambria Math"/>
                          <a:cs typeface="Tahoma" panose="020B0604030504040204" pitchFamily="34" charset="0"/>
                        </a:rPr>
                        <m:t>𝝅</m:t>
                      </m:r>
                      <m:r>
                        <a:rPr lang="en-US" sz="4800" b="1" i="1" smtClean="0">
                          <a:latin typeface="Cambria Math"/>
                          <a:ea typeface="Cambria Math"/>
                          <a:cs typeface="Tahoma" panose="020B0604030504040204" pitchFamily="34" charset="0"/>
                        </a:rPr>
                        <m:t>,</m:t>
                      </m:r>
                      <m:r>
                        <a:rPr lang="en-US" sz="4800" b="1" i="0" smtClean="0">
                          <a:latin typeface="Cambria Math"/>
                          <a:ea typeface="Cambria Math"/>
                          <a:cs typeface="Tahoma" panose="020B0604030504040204" pitchFamily="34" charset="0"/>
                        </a:rPr>
                        <m:t> </m:t>
                      </m:r>
                      <m:r>
                        <a:rPr lang="en-US" sz="4800" b="1" i="1" smtClean="0">
                          <a:latin typeface="Cambria Math"/>
                          <a:ea typeface="Tahoma" panose="020B0604030504040204" pitchFamily="34" charset="0"/>
                          <a:cs typeface="Tahoma" panose="020B0604030504040204" pitchFamily="34" charset="0"/>
                        </a:rPr>
                        <m:t>𝒍</m:t>
                      </m:r>
                      <m:r>
                        <a:rPr lang="en-US" sz="4800" b="1" i="1">
                          <a:latin typeface="Cambria Math"/>
                          <a:ea typeface="Cambria Math"/>
                        </a:rPr>
                        <m:t>∈</m:t>
                      </m:r>
                      <m:r>
                        <a:rPr lang="en-US" sz="4800" b="1" i="1">
                          <a:latin typeface="Cambria Math"/>
                          <a:ea typeface="Cambria Math"/>
                        </a:rPr>
                        <m:t>𝒁</m:t>
                      </m:r>
                    </m:oMath>
                  </m:oMathPara>
                </a14:m>
                <a:endPar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9649365" y="4702211"/>
                <a:ext cx="6732717" cy="135832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71" name="TextBox 7170"/>
              <p:cNvSpPr txBox="1"/>
              <p:nvPr/>
            </p:nvSpPr>
            <p:spPr>
              <a:xfrm>
                <a:off x="11396044" y="11869607"/>
                <a:ext cx="10130161" cy="1257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𝑺</m:t>
                      </m:r>
                      <m:r>
                        <a:rPr lang="en-US" sz="4400" b="1" i="1" smtClean="0">
                          <a:latin typeface="Cambria Math"/>
                        </a:rPr>
                        <m:t>=</m:t>
                      </m:r>
                      <m:d>
                        <m:dPr>
                          <m:begChr m:val="{"/>
                          <m:endChr m:val="}"/>
                          <m:ctrlPr>
                            <a:rPr lang="en-US" sz="4400" b="1" i="1" smtClean="0">
                              <a:latin typeface="Cambria Math" panose="02040503050406030204" pitchFamily="18" charset="0"/>
                              <a:ea typeface="Cambria Math"/>
                            </a:rPr>
                          </m:ctrlPr>
                        </m:dPr>
                        <m:e>
                          <m:d>
                            <m:dPr>
                              <m:begChr m:val=""/>
                              <m:endChr m:val="|"/>
                              <m:ctrlPr>
                                <a:rPr lang="en-US" sz="4400" b="1" i="1" smtClean="0">
                                  <a:latin typeface="Cambria Math" panose="02040503050406030204" pitchFamily="18" charset="0"/>
                                  <a:ea typeface="Cambria Math"/>
                                </a:rPr>
                              </m:ctrlPr>
                            </m:dPr>
                            <m:e>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n-US" sz="4400" b="1" i="1">
                                      <a:latin typeface="Cambria Math"/>
                                      <a:ea typeface="Tahoma" panose="020B0604030504040204" pitchFamily="34" charset="0"/>
                                      <a:cs typeface="Tahoma" panose="020B0604030504040204" pitchFamily="34" charset="0"/>
                                    </a:rPr>
                                    <m:t>−</m:t>
                                  </m:r>
                                  <m:r>
                                    <a:rPr lang="el-GR" sz="4400" b="1" i="1">
                                      <a:latin typeface="Cambria Math"/>
                                      <a:ea typeface="Tahoma" panose="020B0604030504040204" pitchFamily="34" charset="0"/>
                                      <a:cs typeface="Tahoma" panose="020B0604030504040204" pitchFamily="34" charset="0"/>
                                    </a:rPr>
                                    <m:t>𝝅</m:t>
                                  </m:r>
                                </m:num>
                                <m:den>
                                  <m:r>
                                    <a:rPr lang="en-US" sz="4400" b="1" i="1">
                                      <a:latin typeface="Cambria Math"/>
                                      <a:ea typeface="Tahoma" panose="020B0604030504040204" pitchFamily="34" charset="0"/>
                                      <a:cs typeface="Tahoma" panose="020B0604030504040204" pitchFamily="34" charset="0"/>
                                    </a:rPr>
                                    <m:t>𝟔</m:t>
                                  </m:r>
                                </m:den>
                              </m:f>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𝒌</m:t>
                              </m:r>
                              <m:r>
                                <a:rPr lang="el-GR" sz="4400" b="1" i="1">
                                  <a:latin typeface="Cambria Math"/>
                                  <a:ea typeface="Cambria Math"/>
                                  <a:cs typeface="Tahoma" panose="020B0604030504040204" pitchFamily="34" charset="0"/>
                                </a:rPr>
                                <m:t>𝝅</m:t>
                              </m:r>
                              <m:r>
                                <a:rPr lang="en-US" sz="4400" b="1" i="1">
                                  <a:latin typeface="Cambria Math"/>
                                  <a:ea typeface="Cambria Math"/>
                                </a:rPr>
                                <m:t>;</m:t>
                              </m:r>
                              <m:f>
                                <m:fPr>
                                  <m:ctrlPr>
                                    <a:rPr lang="el-GR" sz="4400" b="1" i="1">
                                      <a:latin typeface="Cambria Math" panose="02040503050406030204" pitchFamily="18" charset="0"/>
                                      <a:ea typeface="Tahoma" panose="020B0604030504040204" pitchFamily="34" charset="0"/>
                                      <a:cs typeface="Tahoma" panose="020B0604030504040204" pitchFamily="34" charset="0"/>
                                    </a:rPr>
                                  </m:ctrlPr>
                                </m:fPr>
                                <m:num>
                                  <m:r>
                                    <a:rPr lang="el-GR" sz="4400" b="1" i="1">
                                      <a:latin typeface="Cambria Math"/>
                                      <a:ea typeface="Tahoma" panose="020B0604030504040204" pitchFamily="34" charset="0"/>
                                      <a:cs typeface="Tahoma" panose="020B0604030504040204" pitchFamily="34" charset="0"/>
                                    </a:rPr>
                                    <m:t>𝝅</m:t>
                                  </m:r>
                                </m:num>
                                <m:den>
                                  <m:r>
                                    <a:rPr lang="en-US" sz="4400" b="1" i="1">
                                      <a:latin typeface="Cambria Math"/>
                                      <a:ea typeface="Tahoma" panose="020B0604030504040204" pitchFamily="34" charset="0"/>
                                      <a:cs typeface="Tahoma" panose="020B0604030504040204" pitchFamily="34" charset="0"/>
                                    </a:rPr>
                                    <m:t>𝟔</m:t>
                                  </m:r>
                                </m:den>
                              </m:f>
                              <m:r>
                                <a:rPr lang="en-US" sz="4400" b="1" i="1">
                                  <a:latin typeface="Cambria Math"/>
                                  <a:ea typeface="Tahoma" panose="020B0604030504040204" pitchFamily="34" charset="0"/>
                                  <a:cs typeface="Tahoma" panose="020B0604030504040204" pitchFamily="34" charset="0"/>
                                </a:rPr>
                                <m:t>+</m:t>
                              </m:r>
                              <m:r>
                                <a:rPr lang="en-US" sz="4400" b="1" i="1">
                                  <a:latin typeface="Cambria Math"/>
                                  <a:ea typeface="Tahoma" panose="020B0604030504040204" pitchFamily="34" charset="0"/>
                                  <a:cs typeface="Tahoma" panose="020B0604030504040204" pitchFamily="34" charset="0"/>
                                </a:rPr>
                                <m:t>𝒌</m:t>
                              </m:r>
                              <m:r>
                                <a:rPr lang="en-US" sz="4400" b="1" i="1">
                                  <a:latin typeface="Cambria Math"/>
                                  <a:ea typeface="Tahoma" panose="020B0604030504040204" pitchFamily="34" charset="0"/>
                                  <a:cs typeface="Tahoma" panose="020B0604030504040204" pitchFamily="34" charset="0"/>
                                </a:rPr>
                                <m:t>𝟐</m:t>
                              </m:r>
                              <m:r>
                                <a:rPr lang="el-GR" sz="4400" b="1" i="1">
                                  <a:latin typeface="Cambria Math"/>
                                  <a:ea typeface="Cambria Math"/>
                                  <a:cs typeface="Tahoma" panose="020B0604030504040204" pitchFamily="34" charset="0"/>
                                </a:rPr>
                                <m:t>𝝅</m:t>
                              </m:r>
                            </m:e>
                          </m:d>
                          <m:r>
                            <a:rPr lang="en-US" sz="4400" b="1">
                              <a:latin typeface="Cambria Math"/>
                              <a:ea typeface="Tahoma" panose="020B0604030504040204" pitchFamily="34" charset="0"/>
                              <a:cs typeface="Tahoma" panose="020B0604030504040204" pitchFamily="34" charset="0"/>
                            </a:rPr>
                            <m:t>𝐤</m:t>
                          </m:r>
                          <m:r>
                            <a:rPr lang="en-US" sz="4400" b="1" i="1">
                              <a:latin typeface="Cambria Math"/>
                              <a:ea typeface="Cambria Math"/>
                            </a:rPr>
                            <m:t>∈</m:t>
                          </m:r>
                          <m:r>
                            <a:rPr lang="en-US" sz="4400" b="1" i="1">
                              <a:latin typeface="Cambria Math"/>
                              <a:ea typeface="Cambria Math"/>
                            </a:rPr>
                            <m:t>𝒁</m:t>
                          </m:r>
                          <m:r>
                            <m:rPr>
                              <m:nor/>
                            </m:rP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m:t> </m:t>
                          </m:r>
                        </m:e>
                      </m:d>
                      <m:r>
                        <a:rPr lang="en-US" sz="4400" b="1" i="1" smtClean="0">
                          <a:latin typeface="Cambria Math"/>
                          <a:ea typeface="Cambria Math"/>
                        </a:rPr>
                        <m:t>.</m:t>
                      </m:r>
                    </m:oMath>
                  </m:oMathPara>
                </a14:m>
                <a:endParaRPr lang="en-US" sz="4400" b="1" dirty="0"/>
              </a:p>
            </p:txBody>
          </p:sp>
        </mc:Choice>
        <mc:Fallback xmlns="">
          <p:sp>
            <p:nvSpPr>
              <p:cNvPr id="7171" name="TextBox 7170"/>
              <p:cNvSpPr txBox="1">
                <a:spLocks noRot="1" noChangeAspect="1" noMove="1" noResize="1" noEditPoints="1" noAdjustHandles="1" noChangeArrowheads="1" noChangeShapeType="1" noTextEdit="1"/>
              </p:cNvSpPr>
              <p:nvPr/>
            </p:nvSpPr>
            <p:spPr>
              <a:xfrm>
                <a:off x="11396044" y="11869607"/>
                <a:ext cx="10130161" cy="1257267"/>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5706502" y="7212174"/>
                <a:ext cx="8677498" cy="3415102"/>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d>
                        <m:dPr>
                          <m:begChr m:val="["/>
                          <m:endChr m:val=""/>
                          <m:ctrlPr>
                            <a:rPr lang="en-US" sz="4800" b="1" i="1" smtClean="0">
                              <a:latin typeface="Cambria Math" panose="02040503050406030204" pitchFamily="18" charset="0"/>
                            </a:rPr>
                          </m:ctrlPr>
                        </m:dPr>
                        <m:e>
                          <m:eqArr>
                            <m:eqArrPr>
                              <m:ctrlPr>
                                <a:rPr lang="en-US" sz="4800" b="1" i="1">
                                  <a:latin typeface="Cambria Math" panose="02040503050406030204" pitchFamily="18" charset="0"/>
                                  <a:ea typeface="Tahoma" panose="020B0604030504040204" pitchFamily="34" charset="0"/>
                                  <a:cs typeface="Tahoma" panose="020B0604030504040204" pitchFamily="34" charset="0"/>
                                </a:rPr>
                              </m:ctrlPr>
                            </m:eqArrPr>
                            <m:e>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f>
                                <m:fPr>
                                  <m:ctrlPr>
                                    <a:rPr lang="el-GR"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smtClean="0">
                                      <a:latin typeface="Cambria Math"/>
                                      <a:ea typeface="Tahoma" panose="020B0604030504040204" pitchFamily="34" charset="0"/>
                                      <a:cs typeface="Tahoma" panose="020B0604030504040204" pitchFamily="34" charset="0"/>
                                    </a:rPr>
                                    <m:t>−</m:t>
                                  </m:r>
                                  <m:r>
                                    <a:rPr lang="el-GR" sz="4800" b="1" i="1" smtClean="0">
                                      <a:latin typeface="Cambria Math"/>
                                      <a:ea typeface="Tahoma" panose="020B0604030504040204" pitchFamily="34" charset="0"/>
                                      <a:cs typeface="Tahoma" panose="020B0604030504040204" pitchFamily="34" charset="0"/>
                                    </a:rPr>
                                    <m:t>𝝅</m:t>
                                  </m:r>
                                </m:num>
                                <m:den>
                                  <m:r>
                                    <a:rPr lang="en-US" sz="4800" b="1" i="1" smtClean="0">
                                      <a:latin typeface="Cambria Math"/>
                                      <a:ea typeface="Tahoma" panose="020B0604030504040204" pitchFamily="34" charset="0"/>
                                      <a:cs typeface="Tahoma" panose="020B0604030504040204" pitchFamily="34" charset="0"/>
                                    </a:rPr>
                                    <m:t>𝟔</m:t>
                                  </m:r>
                                </m:den>
                              </m:f>
                              <m:r>
                                <a:rPr lang="en-US" sz="4800" b="1" i="1" smtClean="0">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𝒌</m:t>
                              </m:r>
                              <m:r>
                                <a:rPr lang="el-GR" sz="4800" b="1" i="1" smtClean="0">
                                  <a:latin typeface="Cambria Math"/>
                                  <a:ea typeface="Cambria Math"/>
                                  <a:cs typeface="Tahoma" panose="020B0604030504040204" pitchFamily="34" charset="0"/>
                                </a:rPr>
                                <m:t>𝝅</m:t>
                              </m:r>
                              <m:r>
                                <a:rPr lang="en-US" sz="4800" b="1">
                                  <a:latin typeface="Cambria Math"/>
                                  <a:ea typeface="Tahoma" panose="020B0604030504040204" pitchFamily="34" charset="0"/>
                                  <a:cs typeface="Tahoma" panose="020B0604030504040204" pitchFamily="34" charset="0"/>
                                </a:rPr>
                                <m:t>,</m:t>
                              </m:r>
                            </m:e>
                            <m:e>
                              <m:r>
                                <a:rPr lang="en-US" sz="4800" b="1" i="1">
                                  <a:latin typeface="Cambria Math"/>
                                  <a:ea typeface="Tahoma" panose="020B0604030504040204" pitchFamily="34" charset="0"/>
                                  <a:cs typeface="Tahoma" panose="020B0604030504040204" pitchFamily="34" charset="0"/>
                                </a:rPr>
                                <m:t>𝒙</m:t>
                              </m:r>
                              <m:r>
                                <a:rPr lang="en-US" sz="4800" b="1" i="1">
                                  <a:latin typeface="Cambria Math"/>
                                  <a:ea typeface="Tahoma" panose="020B0604030504040204" pitchFamily="34" charset="0"/>
                                  <a:cs typeface="Tahoma" panose="020B0604030504040204" pitchFamily="34" charset="0"/>
                                </a:rPr>
                                <m:t>=</m:t>
                              </m:r>
                              <m:f>
                                <m:fPr>
                                  <m:ctrlPr>
                                    <a:rPr lang="el-GR" sz="4800" b="1" i="1">
                                      <a:latin typeface="Cambria Math" panose="02040503050406030204" pitchFamily="18" charset="0"/>
                                      <a:ea typeface="Tahoma" panose="020B0604030504040204" pitchFamily="34" charset="0"/>
                                      <a:cs typeface="Tahoma" panose="020B0604030504040204" pitchFamily="34" charset="0"/>
                                    </a:rPr>
                                  </m:ctrlPr>
                                </m:fPr>
                                <m:num>
                                  <m:r>
                                    <a:rPr lang="el-GR" sz="4800" b="1" i="1">
                                      <a:latin typeface="Cambria Math"/>
                                      <a:ea typeface="Tahoma" panose="020B0604030504040204" pitchFamily="34" charset="0"/>
                                      <a:cs typeface="Tahoma" panose="020B0604030504040204" pitchFamily="34" charset="0"/>
                                    </a:rPr>
                                    <m:t>𝝅</m:t>
                                  </m:r>
                                </m:num>
                                <m:den>
                                  <m:r>
                                    <a:rPr lang="en-US" sz="4800" b="1" i="1">
                                      <a:latin typeface="Cambria Math"/>
                                      <a:ea typeface="Tahoma" panose="020B0604030504040204" pitchFamily="34" charset="0"/>
                                      <a:cs typeface="Tahoma" panose="020B0604030504040204" pitchFamily="34" charset="0"/>
                                    </a:rPr>
                                    <m:t>𝟔</m:t>
                                  </m:r>
                                </m:den>
                              </m:f>
                              <m:r>
                                <a:rPr lang="en-US" sz="4800" b="1" i="1">
                                  <a:latin typeface="Cambria Math"/>
                                  <a:ea typeface="Tahoma" panose="020B0604030504040204" pitchFamily="34" charset="0"/>
                                  <a:cs typeface="Tahoma" panose="020B0604030504040204" pitchFamily="34" charset="0"/>
                                </a:rPr>
                                <m:t>+</m:t>
                              </m:r>
                              <m:r>
                                <a:rPr lang="en-US" sz="4800" b="1" i="1">
                                  <a:latin typeface="Cambria Math"/>
                                  <a:ea typeface="Tahoma" panose="020B0604030504040204" pitchFamily="34" charset="0"/>
                                  <a:cs typeface="Tahoma" panose="020B0604030504040204" pitchFamily="34" charset="0"/>
                                </a:rPr>
                                <m:t>𝒌</m:t>
                              </m:r>
                              <m:r>
                                <a:rPr lang="en-US" sz="4800" b="1" i="1" smtClean="0">
                                  <a:latin typeface="Cambria Math"/>
                                  <a:ea typeface="Tahoma" panose="020B0604030504040204" pitchFamily="34" charset="0"/>
                                  <a:cs typeface="Tahoma" panose="020B0604030504040204" pitchFamily="34" charset="0"/>
                                </a:rPr>
                                <m:t>𝟐</m:t>
                              </m:r>
                              <m:r>
                                <a:rPr lang="el-GR" sz="4800" b="1" i="1">
                                  <a:latin typeface="Cambria Math"/>
                                  <a:ea typeface="Cambria Math"/>
                                  <a:cs typeface="Tahoma" panose="020B0604030504040204" pitchFamily="34" charset="0"/>
                                </a:rPr>
                                <m:t>𝝅</m:t>
                              </m:r>
                            </m:e>
                            <m:e/>
                          </m:eqArr>
                        </m:e>
                      </m:d>
                      <m:r>
                        <a:rPr lang="en-US" sz="4800" b="1" i="1" smtClean="0">
                          <a:latin typeface="Cambria Math"/>
                        </a:rPr>
                        <m:t> </m:t>
                      </m:r>
                      <m:r>
                        <a:rPr lang="en-US" sz="4800" b="1" i="0" smtClean="0">
                          <a:latin typeface="Cambria Math"/>
                        </a:rPr>
                        <m:t>,</m:t>
                      </m:r>
                      <m:r>
                        <a:rPr lang="en-US" sz="4800" b="1" i="0" smtClean="0">
                          <a:latin typeface="Cambria Math"/>
                          <a:ea typeface="Tahoma" panose="020B0604030504040204" pitchFamily="34" charset="0"/>
                          <a:cs typeface="Tahoma" panose="020B0604030504040204" pitchFamily="34" charset="0"/>
                        </a:rPr>
                        <m:t>𝐤</m:t>
                      </m:r>
                      <m:r>
                        <a:rPr lang="en-US" sz="4800" b="1" i="1">
                          <a:latin typeface="Cambria Math"/>
                          <a:ea typeface="Cambria Math"/>
                        </a:rPr>
                        <m:t>∈</m:t>
                      </m:r>
                      <m:r>
                        <a:rPr lang="en-US" sz="4800" b="1" i="1">
                          <a:latin typeface="Cambria Math"/>
                          <a:ea typeface="Cambria Math"/>
                        </a:rPr>
                        <m:t>𝒁</m:t>
                      </m:r>
                    </m:oMath>
                  </m:oMathPara>
                </a14:m>
                <a:endParaRPr lang="en-US" sz="4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5706502" y="7212174"/>
                <a:ext cx="8677498" cy="3415102"/>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63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171"/>
                                        </p:tgtEl>
                                        <p:attrNameLst>
                                          <p:attrName>style.visibility</p:attrName>
                                        </p:attrNameLst>
                                      </p:cBhvr>
                                      <p:to>
                                        <p:strVal val="visible"/>
                                      </p:to>
                                    </p:set>
                                    <p:animEffect transition="in" filter="wipe(left)">
                                      <p:cBhvr>
                                        <p:cTn id="68"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animBg="1"/>
      <p:bldP spid="43" grpId="0"/>
      <p:bldP spid="42" grpId="0"/>
      <p:bldP spid="37" grpId="0"/>
      <p:bldP spid="38" grpId="0"/>
      <p:bldP spid="31" grpId="0"/>
      <p:bldP spid="44" grpId="0"/>
      <p:bldP spid="45" grpId="0"/>
      <p:bldP spid="7171"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9" name="Group 18"/>
          <p:cNvGrpSpPr/>
          <p:nvPr/>
        </p:nvGrpSpPr>
        <p:grpSpPr>
          <a:xfrm>
            <a:off x="278909" y="2241785"/>
            <a:ext cx="5131486" cy="953920"/>
            <a:chOff x="541847" y="2678192"/>
            <a:chExt cx="5131486" cy="953920"/>
          </a:xfrm>
        </p:grpSpPr>
        <p:sp>
          <p:nvSpPr>
            <p:cNvPr id="20" name="Freeform: Shape 2">
              <a:extLst>
                <a:ext uri="{FF2B5EF4-FFF2-40B4-BE49-F238E27FC236}">
                  <a16:creationId xmlns:a16="http://schemas.microsoft.com/office/drawing/2014/main" id="{FCBAB073-AA42-D868-A9E7-BDFA91474D75}"/>
                </a:ext>
              </a:extLst>
            </p:cNvPr>
            <p:cNvSpPr/>
            <p:nvPr/>
          </p:nvSpPr>
          <p:spPr>
            <a:xfrm rot="10800000">
              <a:off x="541847" y="2697684"/>
              <a:ext cx="5131486" cy="9344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5">
              <a:extLst>
                <a:ext uri="{FF2B5EF4-FFF2-40B4-BE49-F238E27FC236}">
                  <a16:creationId xmlns:a16="http://schemas.microsoft.com/office/drawing/2014/main" id="{770A1A89-EC09-E8AC-A29F-48F73FCB79A3}"/>
                </a:ext>
              </a:extLst>
            </p:cNvPr>
            <p:cNvSpPr/>
            <p:nvPr/>
          </p:nvSpPr>
          <p:spPr>
            <a:xfrm rot="10800000">
              <a:off x="804783" y="2759146"/>
              <a:ext cx="4605612" cy="750043"/>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48C4DA01-9EFF-7E04-B80A-B03CF9F384DC}"/>
                </a:ext>
              </a:extLst>
            </p:cNvPr>
            <p:cNvSpPr txBox="1"/>
            <p:nvPr/>
          </p:nvSpPr>
          <p:spPr>
            <a:xfrm>
              <a:off x="1020005" y="2678192"/>
              <a:ext cx="4261859"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4</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954ACD6-1D85-750D-E5E3-F12DEDA23C0C}"/>
                  </a:ext>
                </a:extLst>
              </p:cNvPr>
              <p:cNvSpPr txBox="1"/>
              <p:nvPr/>
            </p:nvSpPr>
            <p:spPr>
              <a:xfrm>
                <a:off x="645912" y="3210878"/>
                <a:ext cx="23738088" cy="1782796"/>
              </a:xfrm>
              <a:prstGeom prst="rect">
                <a:avLst/>
              </a:prstGeom>
              <a:noFill/>
            </p:spPr>
            <p:txBody>
              <a:bodyPr wrap="square">
                <a:spAutoFit/>
              </a:bodyPr>
              <a:lstStyle/>
              <a:p>
                <a:pPr marL="742950" lvl="0" indent="-742950">
                  <a:spcAft>
                    <a:spcPts val="800"/>
                  </a:spcAft>
                  <a:buFont typeface="Arial"/>
                  <a:buAutoNum type="alphaLcParenR"/>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Quan sát Hình 1.24, hãy cho biết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solidFill>
                          <a:schemeClr val="tx1"/>
                        </a:solidFill>
                        <a:latin typeface="Cambria Math"/>
                        <a:ea typeface="Tahoma" panose="020B0604030504040204" pitchFamily="34" charset="0"/>
                        <a:cs typeface="Tahoma" panose="020B0604030504040204" pitchFamily="34" charset="0"/>
                      </a:rPr>
                      <m:t>𝒚</m:t>
                    </m:r>
                    <m:r>
                      <a:rPr lang="en-US" sz="4400" b="1" i="1" dirty="0" smtClean="0">
                        <a:solidFill>
                          <a:schemeClr val="tx1"/>
                        </a:solidFill>
                        <a:latin typeface="Cambria Math"/>
                        <a:ea typeface="Tahoma" panose="020B0604030504040204" pitchFamily="34" charset="0"/>
                        <a:cs typeface="Tahoma" panose="020B0604030504040204" pitchFamily="34" charset="0"/>
                      </a:rPr>
                      <m:t> =</m:t>
                    </m:r>
                    <m:r>
                      <a:rPr lang="en-US" sz="4400" b="1" i="1" dirty="0" smtClean="0">
                        <a:solidFill>
                          <a:schemeClr val="tx1"/>
                        </a:solidFill>
                        <a:latin typeface="Cambria Math"/>
                        <a:ea typeface="Tahoma" panose="020B0604030504040204" pitchFamily="34" charset="0"/>
                        <a:cs typeface="Tahoma" panose="020B0604030504040204" pitchFamily="34" charset="0"/>
                      </a:rPr>
                      <m:t>𝟏</m:t>
                    </m:r>
                    <m:r>
                      <a:rPr lang="vi-VN" sz="4400" b="1" i="1" dirty="0" smtClean="0">
                        <a:solidFill>
                          <a:schemeClr val="tx1"/>
                        </a:solidFill>
                        <a:latin typeface="Cambria Math"/>
                        <a:ea typeface="Tahoma" panose="020B0604030504040204" pitchFamily="34" charset="0"/>
                        <a:cs typeface="Tahoma" panose="020B0604030504040204" pitchFamily="34" charset="0"/>
                      </a:rPr>
                      <m:t>  </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cắt đồ thị hàm số </a:t>
                </a:r>
                <a14:m>
                  <m:oMath xmlns:m="http://schemas.openxmlformats.org/officeDocument/2006/math">
                    <m:r>
                      <a:rPr lang="en-US" sz="4400" b="1" i="1" dirty="0" smtClean="0">
                        <a:solidFill>
                          <a:schemeClr val="tx1"/>
                        </a:solidFill>
                        <a:latin typeface="Cambria Math"/>
                        <a:ea typeface="Tahoma" panose="020B0604030504040204" pitchFamily="34" charset="0"/>
                        <a:cs typeface="Tahoma" panose="020B0604030504040204" pitchFamily="34" charset="0"/>
                      </a:rPr>
                      <m:t>𝒚</m:t>
                    </m:r>
                    <m:r>
                      <a:rPr lang="en-US" sz="4400" b="1" i="1" dirty="0" smtClean="0">
                        <a:solidFill>
                          <a:schemeClr val="tx1"/>
                        </a:solidFill>
                        <a:latin typeface="Cambria Math"/>
                        <a:ea typeface="Tahoma" panose="020B0604030504040204" pitchFamily="34" charset="0"/>
                        <a:cs typeface="Tahoma" panose="020B0604030504040204" pitchFamily="34" charset="0"/>
                      </a:rPr>
                      <m:t>=</m:t>
                    </m:r>
                    <m:r>
                      <a:rPr lang="en-US" sz="4400" b="1" i="0" dirty="0" err="1" smtClean="0">
                        <a:solidFill>
                          <a:schemeClr val="tx1"/>
                        </a:solidFill>
                        <a:latin typeface="Cambria Math"/>
                        <a:ea typeface="Tahoma" panose="020B0604030504040204" pitchFamily="34" charset="0"/>
                        <a:cs typeface="Tahoma" panose="020B0604030504040204" pitchFamily="34" charset="0"/>
                      </a:rPr>
                      <m:t>𝐭𝐚𝐧</m:t>
                    </m:r>
                    <m:r>
                      <a:rPr lang="en-US" sz="4400" b="1" i="1" dirty="0" smtClean="0">
                        <a:solidFill>
                          <a:schemeClr val="tx1"/>
                        </a:solidFill>
                        <a:latin typeface="Cambria Math"/>
                        <a:ea typeface="Tahoma" panose="020B0604030504040204" pitchFamily="34" charset="0"/>
                        <a:cs typeface="Tahoma" panose="020B0604030504040204" pitchFamily="34" charset="0"/>
                      </a:rPr>
                      <m:t> </m:t>
                    </m:r>
                    <m:r>
                      <a:rPr lang="en-US" sz="4400" b="1" i="1" dirty="0" err="1" smtClean="0">
                        <a:solidFill>
                          <a:schemeClr val="tx1"/>
                        </a:solidFill>
                        <a:latin typeface="Cambria Math"/>
                        <a:ea typeface="Tahoma" panose="020B0604030504040204" pitchFamily="34" charset="0"/>
                        <a:cs typeface="Tahoma" panose="020B0604030504040204" pitchFamily="34" charset="0"/>
                      </a:rPr>
                      <m:t>𝒙</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tại mấy điểm tr</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ong</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khoảng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latin typeface="Cambria Math"/>
                            <a:ea typeface="Tahoma" panose="020B0604030504040204" pitchFamily="34" charset="0"/>
                            <a:cs typeface="Tahoma" panose="020B0604030504040204" pitchFamily="34" charset="0"/>
                          </a:rPr>
                          <m:t>−</m:t>
                        </m:r>
                        <m:f>
                          <m:fPr>
                            <m:ctrlPr>
                              <a:rPr lang="el-GR"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fPr>
                          <m:num>
                            <m:r>
                              <a:rPr lang="el-GR" sz="4400" b="1" i="1" smtClean="0">
                                <a:solidFill>
                                  <a:schemeClr val="tx1"/>
                                </a:solidFill>
                                <a:latin typeface="Cambria Math"/>
                                <a:ea typeface="Tahoma" panose="020B0604030504040204" pitchFamily="34" charset="0"/>
                                <a:cs typeface="Tahoma" panose="020B0604030504040204" pitchFamily="34" charset="0"/>
                              </a:rPr>
                              <m:t>𝝅</m:t>
                            </m:r>
                          </m:num>
                          <m:den>
                            <m:r>
                              <a:rPr lang="el-GR" sz="4400" b="1" i="1" smtClean="0">
                                <a:solidFill>
                                  <a:schemeClr val="tx1"/>
                                </a:solidFill>
                                <a:latin typeface="Cambria Math"/>
                                <a:ea typeface="Tahoma" panose="020B0604030504040204" pitchFamily="34" charset="0"/>
                                <a:cs typeface="Tahoma" panose="020B0604030504040204" pitchFamily="34" charset="0"/>
                              </a:rPr>
                              <m:t>𝟐</m:t>
                            </m:r>
                          </m:den>
                        </m:f>
                        <m:r>
                          <a:rPr lang="en-US" sz="4400" b="1" i="1" smtClean="0">
                            <a:solidFill>
                              <a:schemeClr val="tx1"/>
                            </a:solidFill>
                            <a:latin typeface="Cambria Math"/>
                            <a:ea typeface="Tahoma" panose="020B0604030504040204" pitchFamily="34" charset="0"/>
                            <a:cs typeface="Tahoma" panose="020B0604030504040204" pitchFamily="34" charset="0"/>
                          </a:rPr>
                          <m:t>; </m:t>
                        </m:r>
                        <m:f>
                          <m:fPr>
                            <m:ctrlPr>
                              <a:rPr lang="el-GR"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fPr>
                          <m:num>
                            <m:r>
                              <a:rPr lang="el-GR" sz="4400" b="1" i="1" smtClean="0">
                                <a:solidFill>
                                  <a:schemeClr val="tx1"/>
                                </a:solidFill>
                                <a:latin typeface="Cambria Math"/>
                                <a:ea typeface="Tahoma" panose="020B0604030504040204" pitchFamily="34" charset="0"/>
                                <a:cs typeface="Tahoma" panose="020B0604030504040204" pitchFamily="34" charset="0"/>
                              </a:rPr>
                              <m:t>𝝅</m:t>
                            </m:r>
                          </m:num>
                          <m:den>
                            <m:r>
                              <a:rPr lang="el-GR" sz="4400" b="1" i="1" smtClean="0">
                                <a:solidFill>
                                  <a:schemeClr val="tx1"/>
                                </a:solidFill>
                                <a:latin typeface="Cambria Math"/>
                                <a:ea typeface="Tahoma" panose="020B0604030504040204" pitchFamily="34" charset="0"/>
                                <a:cs typeface="Tahoma" panose="020B0604030504040204" pitchFamily="34" charset="0"/>
                              </a:rPr>
                              <m:t>𝟐</m:t>
                            </m:r>
                          </m:den>
                        </m:f>
                      </m:e>
                    </m:d>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dirty="0" smtClean="0">
                        <a:solidFill>
                          <a:schemeClr val="tx1"/>
                        </a:solidFill>
                        <a:latin typeface="Cambria Math"/>
                        <a:ea typeface="Tahoma" panose="020B0604030504040204" pitchFamily="34" charset="0"/>
                        <a:cs typeface="Tahoma" panose="020B0604030504040204" pitchFamily="34"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645912" y="3210878"/>
                <a:ext cx="23738088" cy="1782796"/>
              </a:xfrm>
              <a:prstGeom prst="rect">
                <a:avLst/>
              </a:prstGeom>
              <a:blipFill>
                <a:blip r:embed="rId3"/>
                <a:stretch>
                  <a:fillRect l="-1053" t="-7877" b="-5137"/>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E728877C-8C56-13AC-3782-DC6BBCC2EA24}"/>
              </a:ext>
            </a:extLst>
          </p:cNvPr>
          <p:cNvSpPr txBox="1"/>
          <p:nvPr/>
        </p:nvSpPr>
        <p:spPr>
          <a:xfrm>
            <a:off x="1106311" y="6777038"/>
            <a:ext cx="2655591" cy="769441"/>
          </a:xfrm>
          <a:prstGeom prst="rect">
            <a:avLst/>
          </a:prstGeom>
          <a:noFill/>
        </p:spPr>
        <p:txBody>
          <a:bodyPr wrap="square">
            <a:spAutoFit/>
          </a:bodyPr>
          <a:lstStyle/>
          <a:p>
            <a:r>
              <a:rPr kumimoji="0" lang="fr-FR" sz="44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fr-FR"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fr-FR" sz="44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fr-FR"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sz="4400" dirty="0"/>
          </a:p>
        </p:txBody>
      </p:sp>
      <mc:AlternateContent xmlns:mc="http://schemas.openxmlformats.org/markup-compatibility/2006" xmlns:a14="http://schemas.microsoft.com/office/drawing/2010/main">
        <mc:Choice Requires="a14">
          <p:sp>
            <p:nvSpPr>
              <p:cNvPr id="7" name="Rectangle 6"/>
              <p:cNvSpPr/>
              <p:nvPr/>
            </p:nvSpPr>
            <p:spPr>
              <a:xfrm>
                <a:off x="5410395" y="2322739"/>
                <a:ext cx="18069037" cy="769441"/>
              </a:xfrm>
              <a:prstGeom prst="rect">
                <a:avLst/>
              </a:prstGeom>
            </p:spPr>
            <p:txBody>
              <a:bodyPr wrap="square">
                <a:spAutoFit/>
              </a:bodyPr>
              <a:lstStyle/>
              <a:p>
                <a:r>
                  <a:rPr lang="vi-VN" sz="4400" b="1" dirty="0">
                    <a:solidFill>
                      <a:srgbClr val="0033CC"/>
                    </a:solidFill>
                    <a:latin typeface="Tahoma" panose="020B0604030504040204" pitchFamily="34" charset="0"/>
                    <a:ea typeface="Tahoma" panose="020B0604030504040204" pitchFamily="34" charset="0"/>
                    <a:cs typeface="Tahoma" panose="020B0604030504040204" pitchFamily="34" charset="0"/>
                  </a:rPr>
                  <a:t>Nhận biết công thức nghiệm của phương trình</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dirty="0" smtClean="0">
                        <a:solidFill>
                          <a:srgbClr val="0033CC"/>
                        </a:solidFill>
                        <a:latin typeface="Cambria Math"/>
                        <a:ea typeface="Tahoma" panose="020B0604030504040204" pitchFamily="34" charset="0"/>
                        <a:cs typeface="Tahoma" panose="020B0604030504040204" pitchFamily="34" charset="0"/>
                        <a:sym typeface="Calibri"/>
                      </a:rPr>
                      <m:t>𝐭𝐚𝐧</m:t>
                    </m:r>
                    <m:r>
                      <a:rPr lang="vi-VN" sz="4400" b="1" i="1" dirty="0">
                        <a:solidFill>
                          <a:srgbClr val="0033CC"/>
                        </a:solidFill>
                        <a:latin typeface="Cambria Math"/>
                        <a:ea typeface="Tahoma" panose="020B0604030504040204" pitchFamily="34" charset="0"/>
                        <a:cs typeface="Tahoma" panose="020B0604030504040204" pitchFamily="34" charset="0"/>
                        <a:sym typeface="Calibri"/>
                      </a:rPr>
                      <m:t>𝒙</m:t>
                    </m:r>
                    <m:r>
                      <a:rPr lang="vi-VN" sz="4400" b="1" i="1" dirty="0">
                        <a:solidFill>
                          <a:srgbClr val="0033CC"/>
                        </a:solidFill>
                        <a:latin typeface="Cambria Math"/>
                        <a:ea typeface="Tahoma" panose="020B0604030504040204" pitchFamily="34" charset="0"/>
                        <a:cs typeface="Tahoma" panose="020B0604030504040204" pitchFamily="34" charset="0"/>
                        <a:sym typeface="Calibri"/>
                      </a:rPr>
                      <m:t> =</m:t>
                    </m:r>
                    <m:r>
                      <a:rPr lang="en-US" sz="4400" b="1" i="1" dirty="0" smtClean="0">
                        <a:solidFill>
                          <a:srgbClr val="0033CC"/>
                        </a:solidFill>
                        <a:latin typeface="Cambria Math"/>
                        <a:ea typeface="Tahoma" panose="020B0604030504040204" pitchFamily="34" charset="0"/>
                        <a:cs typeface="Tahoma" panose="020B0604030504040204" pitchFamily="34" charset="0"/>
                        <a:sym typeface="Calibri"/>
                      </a:rPr>
                      <m:t>𝟏</m:t>
                    </m:r>
                  </m:oMath>
                </a14:m>
                <a:endPar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410395" y="2322739"/>
                <a:ext cx="18069037" cy="769441"/>
              </a:xfrm>
              <a:prstGeom prst="rect">
                <a:avLst/>
              </a:prstGeom>
              <a:blipFill rotWithShape="1">
                <a:blip r:embed="rId4"/>
                <a:stretch>
                  <a:fillRect l="-1383"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179508" y="8589771"/>
                <a:ext cx="2336893" cy="830997"/>
              </a:xfrm>
              <a:prstGeom prst="rect">
                <a:avLst/>
              </a:prstGeom>
              <a:noFill/>
            </p:spPr>
            <p:txBody>
              <a:bodyPr wrap="square" rtlCol="0">
                <a:spAutoFit/>
              </a:bodyPr>
              <a:lstStyle/>
              <a:p>
                <a14:m>
                  <m:oMath xmlns:m="http://schemas.openxmlformats.org/officeDocument/2006/math">
                    <m:r>
                      <a:rPr lang="en-US" sz="4800" b="1" i="1">
                        <a:latin typeface="Cambria Math"/>
                      </a:rPr>
                      <m:t>𝒙</m:t>
                    </m:r>
                    <m:r>
                      <a:rPr lang="en-US" sz="4800" b="1" i="1">
                        <a:latin typeface="Cambria Math"/>
                      </a:rPr>
                      <m:t>=</m:t>
                    </m:r>
                  </m:oMath>
                </a14:m>
                <a:r>
                  <a:rPr lang="en-US" sz="4800" b="1" dirty="0"/>
                  <a:t> </a:t>
                </a:r>
                <a14:m>
                  <m:oMath xmlns:m="http://schemas.openxmlformats.org/officeDocument/2006/math">
                    <m:r>
                      <a:rPr lang="en-US" sz="4800" b="1" i="1" dirty="0" smtClean="0">
                        <a:latin typeface="Cambria Math"/>
                      </a:rPr>
                      <m:t>?</m:t>
                    </m:r>
                  </m:oMath>
                </a14:m>
                <a:endParaRPr lang="en-US" sz="4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1179508" y="8589771"/>
                <a:ext cx="2336893" cy="83099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87652" y="7546479"/>
                <a:ext cx="12626918" cy="1105687"/>
              </a:xfrm>
              <a:prstGeom prst="rect">
                <a:avLst/>
              </a:prstGeom>
            </p:spPr>
            <p:txBody>
              <a:bodyPr wrap="none">
                <a:spAutoFit/>
              </a:bodyPr>
              <a:lstStyle/>
              <a:p>
                <a:pPr marL="742950" lvl="0" indent="-742950">
                  <a:spcAft>
                    <a:spcPts val="800"/>
                  </a:spcAft>
                  <a:buFont typeface="Arial"/>
                  <a:buAutoNum type="alphaLcParenR"/>
                </a:pP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thấy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a:solidFill>
                              <a:schemeClr val="tx1"/>
                            </a:solidFill>
                            <a:latin typeface="Cambria Math"/>
                            <a:ea typeface="Tahoma" panose="020B0604030504040204" pitchFamily="34" charset="0"/>
                            <a:cs typeface="Tahoma" panose="020B0604030504040204" pitchFamily="34" charset="0"/>
                          </a:rPr>
                          <m:t>−</m:t>
                        </m:r>
                        <m:f>
                          <m:fPr>
                            <m:ctrlPr>
                              <a:rPr lang="el-GR"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fPr>
                          <m:num>
                            <m:r>
                              <a:rPr lang="el-GR" sz="4400" b="1" i="1">
                                <a:solidFill>
                                  <a:schemeClr val="tx1"/>
                                </a:solidFill>
                                <a:latin typeface="Cambria Math"/>
                                <a:ea typeface="Tahoma" panose="020B0604030504040204" pitchFamily="34" charset="0"/>
                                <a:cs typeface="Tahoma" panose="020B0604030504040204" pitchFamily="34" charset="0"/>
                              </a:rPr>
                              <m:t>𝝅</m:t>
                            </m:r>
                          </m:num>
                          <m:den>
                            <m:r>
                              <a:rPr lang="el-GR" sz="4400" b="1" i="1">
                                <a:solidFill>
                                  <a:schemeClr val="tx1"/>
                                </a:solidFill>
                                <a:latin typeface="Cambria Math"/>
                                <a:ea typeface="Tahoma" panose="020B0604030504040204" pitchFamily="34" charset="0"/>
                                <a:cs typeface="Tahoma" panose="020B0604030504040204" pitchFamily="34" charset="0"/>
                              </a:rPr>
                              <m:t>𝟐</m:t>
                            </m:r>
                          </m:den>
                        </m:f>
                        <m:r>
                          <a:rPr lang="en-US" sz="4400" b="1" i="1">
                            <a:solidFill>
                              <a:schemeClr val="tx1"/>
                            </a:solidFill>
                            <a:latin typeface="Cambria Math"/>
                            <a:ea typeface="Tahoma" panose="020B0604030504040204" pitchFamily="34" charset="0"/>
                            <a:cs typeface="Tahoma" panose="020B0604030504040204" pitchFamily="34" charset="0"/>
                          </a:rPr>
                          <m:t>; </m:t>
                        </m:r>
                        <m:f>
                          <m:fPr>
                            <m:ctrlPr>
                              <a:rPr lang="el-GR"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fPr>
                          <m:num>
                            <m:r>
                              <a:rPr lang="el-GR" sz="4400" b="1" i="1">
                                <a:solidFill>
                                  <a:schemeClr val="tx1"/>
                                </a:solidFill>
                                <a:latin typeface="Cambria Math"/>
                                <a:ea typeface="Tahoma" panose="020B0604030504040204" pitchFamily="34" charset="0"/>
                                <a:cs typeface="Tahoma" panose="020B0604030504040204" pitchFamily="34" charset="0"/>
                              </a:rPr>
                              <m:t>𝝅</m:t>
                            </m:r>
                          </m:num>
                          <m:den>
                            <m:r>
                              <a:rPr lang="el-GR" sz="4400" b="1" i="1">
                                <a:solidFill>
                                  <a:schemeClr val="tx1"/>
                                </a:solidFill>
                                <a:latin typeface="Cambria Math"/>
                                <a:ea typeface="Tahoma" panose="020B0604030504040204" pitchFamily="34" charset="0"/>
                                <a:cs typeface="Tahoma" panose="020B0604030504040204" pitchFamily="34" charset="0"/>
                              </a:rPr>
                              <m:t>𝟐</m:t>
                            </m:r>
                          </m:den>
                        </m:f>
                      </m:e>
                    </m:d>
                    <m:r>
                      <a:rPr lang="en-US" sz="4400" b="1" i="1" smtClean="0">
                        <a:solidFill>
                          <a:schemeClr val="tx1"/>
                        </a:solidFill>
                        <a:latin typeface="Cambria Math"/>
                        <a:ea typeface="Tahoma" panose="020B0604030504040204" pitchFamily="34" charset="0"/>
                        <a:cs typeface="Tahoma" panose="020B0604030504040204" pitchFamily="34"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87652" y="7546479"/>
                <a:ext cx="12626918" cy="1105687"/>
              </a:xfrm>
              <a:prstGeom prst="rect">
                <a:avLst/>
              </a:prstGeom>
              <a:blipFill rotWithShape="1">
                <a:blip r:embed="rId6"/>
                <a:stretch>
                  <a:fillRect l="-1980" b="-8840"/>
                </a:stretch>
              </a:blipFill>
            </p:spPr>
            <p:txBody>
              <a:bodyPr/>
              <a:lstStyle/>
              <a:p>
                <a:r>
                  <a:rPr lang="en-US">
                    <a:noFill/>
                  </a:rPr>
                  <a:t> </a:t>
                </a:r>
              </a:p>
            </p:txBody>
          </p:sp>
        </mc:Fallback>
      </mc:AlternateContent>
      <p:grpSp>
        <p:nvGrpSpPr>
          <p:cNvPr id="26" name="Google Shape;209;p31"/>
          <p:cNvGrpSpPr/>
          <p:nvPr/>
        </p:nvGrpSpPr>
        <p:grpSpPr>
          <a:xfrm>
            <a:off x="0" y="753074"/>
            <a:ext cx="11424102" cy="1277449"/>
            <a:chOff x="10444842" y="2554465"/>
            <a:chExt cx="12033290" cy="1304531"/>
          </a:xfrm>
        </p:grpSpPr>
        <mc:AlternateContent xmlns:mc="http://schemas.openxmlformats.org/markup-compatibility/2006" xmlns:a14="http://schemas.microsoft.com/office/drawing/2010/main">
          <mc:Choice Requires="a14">
            <p:sp>
              <p:nvSpPr>
                <p:cNvPr id="27" name="Google Shape;210;p3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r>
                    <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PHƯƠNG TRÌNH </a:t>
                  </a:r>
                  <a14:m>
                    <m:oMath xmlns:m="http://schemas.openxmlformats.org/officeDocument/2006/math">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 </m:t>
                      </m:r>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𝐭𝐚𝐧</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𝒙</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 = </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𝒎</m:t>
                      </m:r>
                    </m:oMath>
                  </a14:m>
                  <a:endPar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27" name="Google Shape;210;p31"/>
                <p:cNvSpPr>
                  <a:spLocks noRot="1" noChangeAspect="1" noMove="1" noResize="1" noEditPoints="1" noAdjustHandles="1" noChangeArrowheads="1" noChangeShapeType="1" noTextEdit="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blipFill rotWithShape="1">
                  <a:blip r:embed="rId7"/>
                  <a:stretch>
                    <a:fillRect b="-2941"/>
                  </a:stretch>
                </a:blipFill>
                <a:ln>
                  <a:noFill/>
                </a:ln>
              </p:spPr>
              <p:txBody>
                <a:bodyPr/>
                <a:lstStyle/>
                <a:p>
                  <a:r>
                    <a:rPr lang="en-US">
                      <a:noFill/>
                    </a:rPr>
                    <a:t> </a:t>
                  </a:r>
                </a:p>
              </p:txBody>
            </p:sp>
          </mc:Fallback>
        </mc:AlternateContent>
        <p:sp>
          <p:nvSpPr>
            <p:cNvPr id="28" name="Google Shape;211;p31"/>
            <p:cNvSpPr/>
            <p:nvPr/>
          </p:nvSpPr>
          <p:spPr>
            <a:xfrm>
              <a:off x="10444842" y="2554465"/>
              <a:ext cx="1295399" cy="1304530"/>
            </a:xfrm>
            <a:prstGeom prst="ellipse">
              <a:avLst/>
            </a:pr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4436FA"/>
                  </a:solidFill>
                  <a:effectLst/>
                  <a:uLnTx/>
                  <a:uFillTx/>
                  <a:latin typeface="Calibri"/>
                  <a:ea typeface="Calibri"/>
                  <a:cs typeface="Calibri"/>
                  <a:sym typeface="Calibri"/>
                </a:rPr>
                <a:t>❹</a:t>
              </a:r>
              <a:endParaRPr kumimoji="0" sz="4800" b="1" i="0" u="none" strike="noStrike" kern="0" cap="none" spc="0" normalizeH="0" baseline="0" noProof="0" dirty="0">
                <a:ln>
                  <a:noFill/>
                </a:ln>
                <a:solidFill>
                  <a:srgbClr val="4436FA"/>
                </a:solidFill>
                <a:effectLst/>
                <a:uLnTx/>
                <a:uFillTx/>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2" name="Rectangle 1"/>
              <p:cNvSpPr/>
              <p:nvPr/>
            </p:nvSpPr>
            <p:spPr>
              <a:xfrm>
                <a:off x="1241961" y="8646731"/>
                <a:ext cx="20399643"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đường</a:t>
                </a:r>
                <a:r>
                  <a:rPr lang="vi-VN" sz="4400" b="1" dirty="0">
                    <a:latin typeface="Tahoma" panose="020B0604030504040204" pitchFamily="34" charset="0"/>
                    <a:ea typeface="Tahoma" panose="020B0604030504040204" pitchFamily="34" charset="0"/>
                    <a:cs typeface="Tahoma" panose="020B0604030504040204" pitchFamily="34" charset="0"/>
                  </a:rPr>
                  <a:t> thẳng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a:latin typeface="Cambria Math"/>
                        <a:ea typeface="Tahoma" panose="020B0604030504040204" pitchFamily="34" charset="0"/>
                        <a:cs typeface="Tahoma" panose="020B0604030504040204" pitchFamily="34" charset="0"/>
                      </a:rPr>
                      <m:t>𝒚</m:t>
                    </m:r>
                    <m:r>
                      <a:rPr lang="en-US" sz="4400" b="1" i="1" dirty="0">
                        <a:latin typeface="Cambria Math"/>
                        <a:ea typeface="Tahoma" panose="020B0604030504040204" pitchFamily="34" charset="0"/>
                        <a:cs typeface="Tahoma" panose="020B0604030504040204" pitchFamily="34" charset="0"/>
                      </a:rPr>
                      <m:t> =</m:t>
                    </m:r>
                    <m:r>
                      <a:rPr lang="en-US" sz="4400" b="1" i="1" dirty="0">
                        <a:latin typeface="Cambria Math"/>
                        <a:ea typeface="Tahoma" panose="020B0604030504040204" pitchFamily="34" charset="0"/>
                        <a:cs typeface="Tahoma" panose="020B0604030504040204" pitchFamily="34" charset="0"/>
                      </a:rPr>
                      <m:t>𝟏</m:t>
                    </m:r>
                    <m:r>
                      <a:rPr lang="vi-VN" sz="4400" b="1" i="1" dirty="0">
                        <a:latin typeface="Cambria Math"/>
                        <a:ea typeface="Tahoma" panose="020B0604030504040204" pitchFamily="34" charset="0"/>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cắt đồ thị hàm số </a:t>
                </a:r>
                <a14:m>
                  <m:oMath xmlns:m="http://schemas.openxmlformats.org/officeDocument/2006/math">
                    <m:r>
                      <a:rPr lang="en-US" sz="4400" b="1" i="1" dirty="0">
                        <a:latin typeface="Cambria Math"/>
                        <a:ea typeface="Tahoma" panose="020B0604030504040204" pitchFamily="34" charset="0"/>
                        <a:cs typeface="Tahoma" panose="020B0604030504040204" pitchFamily="34" charset="0"/>
                      </a:rPr>
                      <m:t>𝒚</m:t>
                    </m:r>
                    <m:r>
                      <a:rPr lang="en-US" sz="4400" b="1" i="1" dirty="0">
                        <a:latin typeface="Cambria Math"/>
                        <a:ea typeface="Tahoma" panose="020B0604030504040204" pitchFamily="34" charset="0"/>
                        <a:cs typeface="Tahoma" panose="020B0604030504040204" pitchFamily="34" charset="0"/>
                      </a:rPr>
                      <m:t>=</m:t>
                    </m:r>
                    <m:r>
                      <a:rPr lang="en-US" sz="4400" b="1" dirty="0" err="1">
                        <a:latin typeface="Cambria Math"/>
                        <a:ea typeface="Tahoma" panose="020B0604030504040204" pitchFamily="34" charset="0"/>
                        <a:cs typeface="Tahoma" panose="020B0604030504040204" pitchFamily="34" charset="0"/>
                      </a:rPr>
                      <m:t>𝐭𝐚𝐧</m:t>
                    </m:r>
                    <m:r>
                      <a:rPr lang="en-US" sz="4400" b="1" i="1" dirty="0">
                        <a:latin typeface="Cambria Math"/>
                        <a:ea typeface="Tahoma" panose="020B0604030504040204" pitchFamily="34" charset="0"/>
                        <a:cs typeface="Tahoma" panose="020B0604030504040204" pitchFamily="34" charset="0"/>
                      </a:rPr>
                      <m:t> </m:t>
                    </m:r>
                    <m:r>
                      <a:rPr lang="en-US" sz="4400" b="1" i="1" dirty="0" err="1">
                        <a:latin typeface="Cambria Math"/>
                        <a:ea typeface="Tahoma" panose="020B0604030504040204" pitchFamily="34" charset="0"/>
                        <a:cs typeface="Tahoma" panose="020B0604030504040204" pitchFamily="34" charset="0"/>
                      </a:rPr>
                      <m:t>𝒙</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tại </a:t>
                </a:r>
                <a:r>
                  <a:rPr lang="en-US" sz="4400" b="1" dirty="0">
                    <a:latin typeface="Tahoma" panose="020B0604030504040204" pitchFamily="34" charset="0"/>
                    <a:ea typeface="Tahoma" panose="020B0604030504040204" pitchFamily="34" charset="0"/>
                    <a:cs typeface="Tahoma" panose="020B0604030504040204" pitchFamily="34" charset="0"/>
                  </a:rPr>
                  <a:t>1</a:t>
                </a:r>
                <a:r>
                  <a:rPr lang="vi-VN" sz="4400" b="1" dirty="0">
                    <a:latin typeface="Tahoma" panose="020B0604030504040204" pitchFamily="34" charset="0"/>
                    <a:ea typeface="Tahoma" panose="020B0604030504040204" pitchFamily="34" charset="0"/>
                    <a:cs typeface="Tahoma" panose="020B0604030504040204" pitchFamily="34" charset="0"/>
                  </a:rPr>
                  <a:t> 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241961" y="8646731"/>
                <a:ext cx="20399643" cy="769441"/>
              </a:xfrm>
              <a:prstGeom prst="rect">
                <a:avLst/>
              </a:prstGeom>
              <a:blipFill rotWithShape="1">
                <a:blip r:embed="rId8"/>
                <a:stretch>
                  <a:fillRect l="-1225"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117770" y="8352290"/>
                <a:ext cx="2460368" cy="13583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a:latin typeface="Cambria Math"/>
                        </a:rPr>
                        <m:t>𝒙</m:t>
                      </m:r>
                      <m:r>
                        <a:rPr lang="en-US" sz="4800" b="1" i="1">
                          <a:latin typeface="Cambria Math"/>
                        </a:rPr>
                        <m:t>=</m:t>
                      </m:r>
                      <m:f>
                        <m:fPr>
                          <m:ctrlPr>
                            <a:rPr lang="el-GR" sz="4800" b="1" i="1">
                              <a:latin typeface="Cambria Math" panose="02040503050406030204" pitchFamily="18" charset="0"/>
                            </a:rPr>
                          </m:ctrlPr>
                        </m:fPr>
                        <m:num>
                          <m:r>
                            <a:rPr lang="el-GR" sz="4800" b="1" i="1">
                              <a:latin typeface="Cambria Math"/>
                            </a:rPr>
                            <m:t>𝝅</m:t>
                          </m:r>
                        </m:num>
                        <m:den>
                          <m:r>
                            <a:rPr lang="en-US" sz="4800" b="1" i="1" smtClean="0">
                              <a:latin typeface="Cambria Math"/>
                            </a:rPr>
                            <m:t>𝟒</m:t>
                          </m:r>
                        </m:den>
                      </m:f>
                    </m:oMath>
                  </m:oMathPara>
                </a14:m>
                <a:endParaRPr lang="en-US" sz="48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21117770" y="8352290"/>
                <a:ext cx="2460368" cy="135832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59605" y="4972896"/>
                <a:ext cx="22958339" cy="1446550"/>
              </a:xfrm>
              <a:prstGeom prst="rect">
                <a:avLst/>
              </a:prstGeom>
            </p:spPr>
            <p:txBody>
              <a:bodyPr wrap="square">
                <a:spAutoFit/>
              </a:bodyPr>
              <a:lstStyle/>
              <a:p>
                <a:pPr marL="742950" lvl="0" indent="-742950">
                  <a:spcAft>
                    <a:spcPts val="800"/>
                  </a:spcAft>
                  <a:buFont typeface="+mj-lt"/>
                  <a:buAutoNum type="alphaLcParenR" startAt="2"/>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Dựa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dirty="0">
                        <a:latin typeface="Cambria Math"/>
                        <a:ea typeface="Tahoma" panose="020B0604030504040204" pitchFamily="34" charset="0"/>
                        <a:cs typeface="Tahoma" panose="020B0604030504040204" pitchFamily="34" charset="0"/>
                      </a:rPr>
                      <m:t> </m:t>
                    </m:r>
                    <m:r>
                      <a:rPr lang="en-US" sz="4400" b="1" dirty="0">
                        <a:latin typeface="Cambria Math"/>
                        <a:ea typeface="Tahoma" panose="020B0604030504040204" pitchFamily="34" charset="0"/>
                        <a:cs typeface="Tahoma" panose="020B0604030504040204" pitchFamily="34" charset="0"/>
                      </a:rPr>
                      <m:t>𝐭𝐚𝐧</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đã cho</a:t>
                </a:r>
                <a14:m>
                  <m:oMath xmlns:m="http://schemas.openxmlformats.org/officeDocument/2006/math">
                    <m:r>
                      <a:rPr lang="en-US" sz="4400" b="1" dirty="0">
                        <a:latin typeface="Cambria Math"/>
                        <a:ea typeface="Tahoma" panose="020B0604030504040204" pitchFamily="34" charset="0"/>
                        <a:cs typeface="Tahoma" panose="020B0604030504040204" pitchFamily="34" charset="0"/>
                        <a:sym typeface="Calibri"/>
                      </a:rPr>
                      <m:t>. </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759605" y="4972896"/>
                <a:ext cx="22958339" cy="1446550"/>
              </a:xfrm>
              <a:prstGeom prst="rect">
                <a:avLst/>
              </a:prstGeom>
              <a:blipFill rotWithShape="1">
                <a:blip r:embed="rId10"/>
                <a:stretch>
                  <a:fillRect l="-1089" t="-9283"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87652" y="9980271"/>
                <a:ext cx="12497075" cy="1105687"/>
              </a:xfrm>
              <a:prstGeom prst="rect">
                <a:avLst/>
              </a:prstGeom>
            </p:spPr>
            <p:txBody>
              <a:bodyPr wrap="none">
                <a:spAutoFit/>
              </a:bodyPr>
              <a:lstStyle/>
              <a:p>
                <a:pPr marL="742950" lvl="0" indent="-742950">
                  <a:spcAft>
                    <a:spcPts val="800"/>
                  </a:spcAft>
                  <a:buFont typeface="+mj-lt"/>
                  <a:buAutoNum type="alphaLcParenR" startAt="2"/>
                </a:pP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câu</a:t>
                </a:r>
                <a:r>
                  <a:rPr lang="en-US" sz="4400" b="1" dirty="0">
                    <a:latin typeface="Tahoma" panose="020B0604030504040204" pitchFamily="34" charset="0"/>
                    <a:ea typeface="Tahoma" panose="020B0604030504040204" pitchFamily="34" charset="0"/>
                    <a:cs typeface="Tahoma" panose="020B0604030504040204" pitchFamily="34" charset="0"/>
                  </a:rPr>
                  <a:t> a, ta </a:t>
                </a:r>
                <a:r>
                  <a:rPr lang="en-US" sz="4400" b="1" dirty="0" err="1">
                    <a:latin typeface="Tahoma" panose="020B0604030504040204" pitchFamily="34" charset="0"/>
                    <a:ea typeface="Tahoma" panose="020B0604030504040204" pitchFamily="34" charset="0"/>
                    <a:cs typeface="Tahoma" panose="020B0604030504040204" pitchFamily="34" charset="0"/>
                  </a:rPr>
                  <a:t>thấy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a:solidFill>
                              <a:schemeClr val="tx1"/>
                            </a:solidFill>
                            <a:latin typeface="Cambria Math"/>
                            <a:ea typeface="Tahoma" panose="020B0604030504040204" pitchFamily="34" charset="0"/>
                            <a:cs typeface="Tahoma" panose="020B0604030504040204" pitchFamily="34" charset="0"/>
                          </a:rPr>
                          <m:t>−</m:t>
                        </m:r>
                        <m:f>
                          <m:fPr>
                            <m:ctrlPr>
                              <a:rPr lang="el-GR"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fPr>
                          <m:num>
                            <m:r>
                              <a:rPr lang="el-GR" sz="4400" b="1" i="1">
                                <a:solidFill>
                                  <a:schemeClr val="tx1"/>
                                </a:solidFill>
                                <a:latin typeface="Cambria Math"/>
                                <a:ea typeface="Tahoma" panose="020B0604030504040204" pitchFamily="34" charset="0"/>
                                <a:cs typeface="Tahoma" panose="020B0604030504040204" pitchFamily="34" charset="0"/>
                              </a:rPr>
                              <m:t>𝝅</m:t>
                            </m:r>
                          </m:num>
                          <m:den>
                            <m:r>
                              <a:rPr lang="el-GR" sz="4400" b="1" i="1">
                                <a:solidFill>
                                  <a:schemeClr val="tx1"/>
                                </a:solidFill>
                                <a:latin typeface="Cambria Math"/>
                                <a:ea typeface="Tahoma" panose="020B0604030504040204" pitchFamily="34" charset="0"/>
                                <a:cs typeface="Tahoma" panose="020B0604030504040204" pitchFamily="34" charset="0"/>
                              </a:rPr>
                              <m:t>𝟐</m:t>
                            </m:r>
                          </m:den>
                        </m:f>
                        <m:r>
                          <a:rPr lang="en-US" sz="4400" b="1" i="1">
                            <a:solidFill>
                              <a:schemeClr val="tx1"/>
                            </a:solidFill>
                            <a:latin typeface="Cambria Math"/>
                            <a:ea typeface="Tahoma" panose="020B0604030504040204" pitchFamily="34" charset="0"/>
                            <a:cs typeface="Tahoma" panose="020B0604030504040204" pitchFamily="34" charset="0"/>
                          </a:rPr>
                          <m:t>; </m:t>
                        </m:r>
                        <m:f>
                          <m:fPr>
                            <m:ctrlPr>
                              <a:rPr lang="el-GR"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fPr>
                          <m:num>
                            <m:r>
                              <a:rPr lang="el-GR" sz="4400" b="1" i="1">
                                <a:solidFill>
                                  <a:schemeClr val="tx1"/>
                                </a:solidFill>
                                <a:latin typeface="Cambria Math"/>
                                <a:ea typeface="Tahoma" panose="020B0604030504040204" pitchFamily="34" charset="0"/>
                                <a:cs typeface="Tahoma" panose="020B0604030504040204" pitchFamily="34" charset="0"/>
                              </a:rPr>
                              <m:t>𝝅</m:t>
                            </m:r>
                          </m:num>
                          <m:den>
                            <m:r>
                              <a:rPr lang="el-GR" sz="4400" b="1" i="1">
                                <a:solidFill>
                                  <a:schemeClr val="tx1"/>
                                </a:solidFill>
                                <a:latin typeface="Cambria Math"/>
                                <a:ea typeface="Tahoma" panose="020B0604030504040204" pitchFamily="34" charset="0"/>
                                <a:cs typeface="Tahoma" panose="020B0604030504040204" pitchFamily="34" charset="0"/>
                              </a:rPr>
                              <m:t>𝟐</m:t>
                            </m:r>
                          </m:den>
                        </m:f>
                      </m:e>
                    </m:d>
                    <m:r>
                      <a:rPr lang="en-US" sz="4400" b="1" i="1" smtClean="0">
                        <a:solidFill>
                          <a:schemeClr val="tx1"/>
                        </a:solidFill>
                        <a:latin typeface="Cambria Math"/>
                        <a:ea typeface="Tahoma" panose="020B0604030504040204" pitchFamily="34" charset="0"/>
                        <a:cs typeface="Tahoma" panose="020B0604030504040204" pitchFamily="34"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87652" y="9980271"/>
                <a:ext cx="12497075" cy="1105687"/>
              </a:xfrm>
              <a:prstGeom prst="rect">
                <a:avLst/>
              </a:prstGeom>
              <a:blipFill rotWithShape="1">
                <a:blip r:embed="rId11"/>
                <a:stretch>
                  <a:fillRect l="-2000" b="-8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3184727" y="10117615"/>
                <a:ext cx="7750773" cy="830997"/>
              </a:xfrm>
              <a:prstGeom prst="rect">
                <a:avLst/>
              </a:prstGeom>
            </p:spPr>
            <p:txBody>
              <a:bodyPr wrap="square">
                <a:spAutoFit/>
              </a:bodyPr>
              <a:lstStyle/>
              <a:p>
                <a:r>
                  <a:rPr lang="en-US" sz="4800" b="1" dirty="0">
                    <a:solidFill>
                      <a:schemeClr val="tx1"/>
                    </a:solidFill>
                    <a:ea typeface="Tahoma" panose="020B0604030504040204" pitchFamily="34" charset="0"/>
                    <a:cs typeface="Tahoma" panose="020B0604030504040204" pitchFamily="34" charset="0"/>
                    <a:sym typeface="Calibri"/>
                  </a:rPr>
                  <a:t>PT</a:t>
                </a:r>
                <a14:m>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a:solidFill>
                          <a:schemeClr val="tx1"/>
                        </a:solidFill>
                        <a:latin typeface="Cambria Math"/>
                        <a:ea typeface="Tahoma" panose="020B0604030504040204" pitchFamily="34" charset="0"/>
                        <a:cs typeface="Tahoma" panose="020B0604030504040204" pitchFamily="34" charset="0"/>
                        <a:sym typeface="Calibri"/>
                      </a:rPr>
                      <m:t>𝐭𝐚𝐧</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𝟏</m:t>
                    </m:r>
                  </m:oMath>
                </a14:m>
                <a:r>
                  <a:rPr lang="en-US" sz="4800" b="1" dirty="0">
                    <a:solidFill>
                      <a:schemeClr val="tx1"/>
                    </a:solidFill>
                  </a:rPr>
                  <a:t>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có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nghiệm</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3184727" y="10117615"/>
                <a:ext cx="7750773" cy="830997"/>
              </a:xfrm>
              <a:prstGeom prst="rect">
                <a:avLst/>
              </a:prstGeom>
              <a:blipFill rotWithShape="1">
                <a:blip r:embed="rId12"/>
                <a:stretch>
                  <a:fillRect l="-3619"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0495439" y="10117615"/>
                <a:ext cx="2482548" cy="830997"/>
              </a:xfrm>
              <a:prstGeom prst="rect">
                <a:avLst/>
              </a:prstGeom>
              <a:noFill/>
            </p:spPr>
            <p:txBody>
              <a:bodyPr wrap="square" rtlCol="0">
                <a:spAutoFit/>
              </a:bodyPr>
              <a:lstStyle/>
              <a:p>
                <a14:m>
                  <m:oMath xmlns:m="http://schemas.openxmlformats.org/officeDocument/2006/math">
                    <m:r>
                      <a:rPr lang="en-US" sz="4800" b="1" i="1">
                        <a:latin typeface="Cambria Math"/>
                      </a:rPr>
                      <m:t>𝒙</m:t>
                    </m:r>
                    <m:r>
                      <a:rPr lang="en-US" sz="4800" b="1" i="1">
                        <a:latin typeface="Cambria Math"/>
                      </a:rPr>
                      <m:t>=</m:t>
                    </m:r>
                  </m:oMath>
                </a14:m>
                <a:r>
                  <a:rPr lang="en-US" sz="4800" b="1" dirty="0"/>
                  <a:t> </a:t>
                </a:r>
                <a14:m>
                  <m:oMath xmlns:m="http://schemas.openxmlformats.org/officeDocument/2006/math">
                    <m:r>
                      <a:rPr lang="en-US" sz="4800" b="1" i="1" dirty="0" smtClean="0">
                        <a:latin typeface="Cambria Math"/>
                      </a:rPr>
                      <m:t>?</m:t>
                    </m:r>
                  </m:oMath>
                </a14:m>
                <a:endParaRPr lang="en-US" sz="48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20495439" y="10117615"/>
                <a:ext cx="2482548" cy="83099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0462241" y="9942664"/>
                <a:ext cx="2548943" cy="13583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a:latin typeface="Cambria Math"/>
                        </a:rPr>
                        <m:t>𝒙</m:t>
                      </m:r>
                      <m:r>
                        <a:rPr lang="en-US" sz="4800" b="1" i="1">
                          <a:latin typeface="Cambria Math"/>
                        </a:rPr>
                        <m:t>=</m:t>
                      </m:r>
                      <m:f>
                        <m:fPr>
                          <m:ctrlPr>
                            <a:rPr lang="el-GR" sz="4800" b="1" i="1">
                              <a:latin typeface="Cambria Math" panose="02040503050406030204" pitchFamily="18" charset="0"/>
                            </a:rPr>
                          </m:ctrlPr>
                        </m:fPr>
                        <m:num>
                          <m:r>
                            <a:rPr lang="el-GR" sz="4800" b="1" i="1">
                              <a:latin typeface="Cambria Math"/>
                            </a:rPr>
                            <m:t>𝝅</m:t>
                          </m:r>
                        </m:num>
                        <m:den>
                          <m:r>
                            <a:rPr lang="en-US" sz="4800" b="1" i="1" smtClean="0">
                              <a:latin typeface="Cambria Math"/>
                            </a:rPr>
                            <m:t>𝟒</m:t>
                          </m:r>
                        </m:den>
                      </m:f>
                    </m:oMath>
                  </m:oMathPara>
                </a14:m>
                <a:endParaRPr lang="en-US" sz="48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20462241" y="9942664"/>
                <a:ext cx="2548943" cy="1358321"/>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6041" y="11244194"/>
                <a:ext cx="22898542" cy="2123658"/>
              </a:xfrm>
              <a:prstGeom prst="rect">
                <a:avLst/>
              </a:prstGeom>
            </p:spPr>
            <p:txBody>
              <a:bodyPr wrap="square">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Mà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dirty="0">
                        <a:latin typeface="Cambria Math"/>
                        <a:ea typeface="Tahoma" panose="020B0604030504040204" pitchFamily="34" charset="0"/>
                        <a:cs typeface="Tahoma" panose="020B0604030504040204" pitchFamily="34" charset="0"/>
                      </a:rPr>
                      <m:t> </m:t>
                    </m:r>
                    <m:r>
                      <a:rPr lang="en-US" sz="4400" b="1" i="0" dirty="0" smtClean="0">
                        <a:latin typeface="Cambria Math"/>
                        <a:ea typeface="Tahoma" panose="020B0604030504040204" pitchFamily="34" charset="0"/>
                        <a:cs typeface="Tahoma" panose="020B0604030504040204" pitchFamily="34" charset="0"/>
                      </a:rPr>
                      <m:t>𝐲</m:t>
                    </m:r>
                    <m:r>
                      <a:rPr lang="en-US" sz="4400" b="1" i="0" dirty="0" smtClean="0">
                        <a:latin typeface="Cambria Math"/>
                        <a:ea typeface="Tahoma" panose="020B0604030504040204" pitchFamily="34" charset="0"/>
                        <a:cs typeface="Tahoma" panose="020B0604030504040204" pitchFamily="34" charset="0"/>
                      </a:rPr>
                      <m:t>=</m:t>
                    </m:r>
                    <m:r>
                      <a:rPr lang="en-US" sz="4400" b="1" i="0" dirty="0" smtClean="0">
                        <a:latin typeface="Cambria Math"/>
                        <a:ea typeface="Tahoma" panose="020B0604030504040204" pitchFamily="34" charset="0"/>
                        <a:cs typeface="Tahoma" panose="020B0604030504040204" pitchFamily="34" charset="0"/>
                      </a:rPr>
                      <m:t>𝐭𝐚𝐧</m:t>
                    </m:r>
                    <m:r>
                      <a:rPr lang="en-US" sz="4400" b="1" i="1" dirty="0" smtClean="0">
                        <a:latin typeface="Cambria Math"/>
                        <a:ea typeface="Tahoma" panose="020B0604030504040204" pitchFamily="34" charset="0"/>
                        <a:cs typeface="Tahoma" panose="020B0604030504040204" pitchFamily="34" charset="0"/>
                      </a:rPr>
                      <m:t> </m:t>
                    </m:r>
                    <m:r>
                      <a:rPr lang="en-US" sz="4400" b="1" i="1" dirty="0" smtClean="0">
                        <a:latin typeface="Cambria Math"/>
                        <a:ea typeface="Tahoma" panose="020B0604030504040204" pitchFamily="34" charset="0"/>
                        <a:cs typeface="Tahoma" panose="020B0604030504040204" pitchFamily="34" charset="0"/>
                      </a:rPr>
                      <m:t>𝒙</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latin typeface="Cambria Math"/>
                        <a:ea typeface="Cambria Math"/>
                        <a:cs typeface="Tahoma" panose="020B0604030504040204" pitchFamily="34" charset="0"/>
                      </a:rPr>
                      <m:t>𝝅</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PT </a:t>
                </a:r>
                <a:r>
                  <a:rPr lang="en-US" sz="4400" b="1" dirty="0" err="1">
                    <a:latin typeface="Tahoma" panose="020B0604030504040204" pitchFamily="34" charset="0"/>
                    <a:ea typeface="Tahoma" panose="020B0604030504040204" pitchFamily="34" charset="0"/>
                    <a:cs typeface="Tahoma" panose="020B0604030504040204" pitchFamily="34" charset="0"/>
                  </a:rPr>
                  <a:t>đã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4" name="Rectangle 33"/>
              <p:cNvSpPr>
                <a:spLocks noRot="1" noChangeAspect="1" noMove="1" noResize="1" noEditPoints="1" noAdjustHandles="1" noChangeArrowheads="1" noChangeShapeType="1" noTextEdit="1"/>
              </p:cNvSpPr>
              <p:nvPr/>
            </p:nvSpPr>
            <p:spPr>
              <a:xfrm>
                <a:off x="1026041" y="11244194"/>
                <a:ext cx="22898542" cy="2123658"/>
              </a:xfrm>
              <a:prstGeom prst="rect">
                <a:avLst/>
              </a:prstGeom>
              <a:blipFill rotWithShape="1">
                <a:blip r:embed="rId15"/>
                <a:stretch>
                  <a:fillRect l="-1065" r="-958" b="-6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410395" y="12202531"/>
                <a:ext cx="3996543" cy="1358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𝒙</m:t>
                      </m:r>
                      <m:r>
                        <a:rPr lang="en-US" sz="4800" b="1" i="1" smtClean="0">
                          <a:latin typeface="Cambria Math"/>
                        </a:rPr>
                        <m:t>=</m:t>
                      </m:r>
                      <m:f>
                        <m:fPr>
                          <m:ctrlPr>
                            <a:rPr lang="el-GR" sz="4800" b="1" i="1">
                              <a:latin typeface="Cambria Math" panose="02040503050406030204" pitchFamily="18" charset="0"/>
                            </a:rPr>
                          </m:ctrlPr>
                        </m:fPr>
                        <m:num>
                          <m:r>
                            <a:rPr lang="el-GR" sz="4800" b="1" i="1">
                              <a:latin typeface="Cambria Math"/>
                            </a:rPr>
                            <m:t>𝝅</m:t>
                          </m:r>
                        </m:num>
                        <m:den>
                          <m:r>
                            <a:rPr lang="en-US" sz="4800" b="1" i="1" smtClean="0">
                              <a:latin typeface="Cambria Math"/>
                            </a:rPr>
                            <m:t>𝟒</m:t>
                          </m:r>
                        </m:den>
                      </m:f>
                      <m:r>
                        <a:rPr lang="en-US" sz="4800" b="1" i="1">
                          <a:latin typeface="Cambria Math"/>
                        </a:rPr>
                        <m:t>+</m:t>
                      </m:r>
                      <m:r>
                        <a:rPr lang="en-US" sz="4800" b="1" i="1">
                          <a:latin typeface="Cambria Math"/>
                        </a:rPr>
                        <m:t>𝒌</m:t>
                      </m:r>
                      <m:r>
                        <a:rPr lang="en-US" sz="4800" b="1" i="1">
                          <a:latin typeface="Cambria Math"/>
                          <a:ea typeface="Cambria Math"/>
                        </a:rPr>
                        <m:t>𝝅</m:t>
                      </m:r>
                    </m:oMath>
                  </m:oMathPara>
                </a14:m>
                <a:endParaRPr lang="en-US" sz="48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5410395" y="12202531"/>
                <a:ext cx="3996543" cy="1358321"/>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9112116" y="12330446"/>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9112116" y="12330446"/>
                <a:ext cx="2861187" cy="830997"/>
              </a:xfrm>
              <a:prstGeom prst="rect">
                <a:avLst/>
              </a:prstGeom>
              <a:blipFill rotWithShape="1">
                <a:blip r:embed="rId17"/>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EF697A6-80CA-F8F1-8F3A-0370BEACE659}"/>
              </a:ext>
            </a:extLst>
          </p:cNvPr>
          <p:cNvPicPr>
            <a:picLocks noChangeAspect="1"/>
          </p:cNvPicPr>
          <p:nvPr/>
        </p:nvPicPr>
        <p:blipFill>
          <a:blip r:embed="rId18">
            <a:extLst>
              <a:ext uri="{BEBA8EAE-BF5A-486C-A8C5-ECC9F3942E4B}">
                <a14:imgProps xmlns:a14="http://schemas.microsoft.com/office/drawing/2010/main">
                  <a14:imgLayer r:embed="rId19">
                    <a14:imgEffect>
                      <a14:sharpenSoften amount="50000"/>
                    </a14:imgEffect>
                    <a14:imgEffect>
                      <a14:brightnessContrast bright="20000" contrast="-40000"/>
                    </a14:imgEffect>
                  </a14:imgLayer>
                </a14:imgProps>
              </a:ext>
            </a:extLst>
          </a:blip>
          <a:stretch>
            <a:fillRect/>
          </a:stretch>
        </p:blipFill>
        <p:spPr>
          <a:xfrm>
            <a:off x="278909" y="3195705"/>
            <a:ext cx="23826182" cy="8105279"/>
          </a:xfrm>
          <a:prstGeom prst="rect">
            <a:avLst/>
          </a:prstGeom>
        </p:spPr>
      </p:pic>
    </p:spTree>
    <p:extLst>
      <p:ext uri="{BB962C8B-B14F-4D97-AF65-F5344CB8AC3E}">
        <p14:creationId xmlns:p14="http://schemas.microsoft.com/office/powerpoint/2010/main" val="234924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wipe(left)">
                                      <p:cBhvr>
                                        <p:cTn id="51" dur="500"/>
                                        <p:tgtEl>
                                          <p:spTgt spid="3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P spid="9" grpId="0"/>
      <p:bldP spid="2" grpId="0"/>
      <p:bldP spid="25" grpId="0" animBg="1"/>
      <p:bldP spid="17" grpId="0"/>
      <p:bldP spid="18" grpId="0"/>
      <p:bldP spid="30" grpId="0"/>
      <p:bldP spid="31" grpId="0"/>
      <p:bldP spid="32" grpId="0" animBg="1"/>
      <p:bldP spid="34" grpId="0" build="p"/>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771775"/>
            <a:ext cx="24183974" cy="10944226"/>
          </a:xfrm>
          <a:prstGeom prst="rect">
            <a:avLst/>
          </a:prstGeom>
          <a:noFill/>
          <a:ln>
            <a:noFill/>
          </a:ln>
        </p:spPr>
      </p:pic>
      <p:sp>
        <p:nvSpPr>
          <p:cNvPr id="10" name="Text Box 155"/>
          <p:cNvSpPr txBox="1"/>
          <p:nvPr/>
        </p:nvSpPr>
        <p:spPr>
          <a:xfrm>
            <a:off x="2012254" y="2224464"/>
            <a:ext cx="4788594" cy="109462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4400" b="1" dirty="0" err="1">
                <a:solidFill>
                  <a:srgbClr val="C45911"/>
                </a:solidFill>
                <a:effectLst/>
                <a:latin typeface="Tahoma" panose="020B0604030504040204" pitchFamily="34" charset="0"/>
                <a:ea typeface="Tahoma" panose="020B0604030504040204" pitchFamily="34" charset="0"/>
                <a:cs typeface="Tahoma" panose="020B0604030504040204" pitchFamily="34" charset="0"/>
              </a:rPr>
              <a:t>Em</a:t>
            </a:r>
            <a:r>
              <a:rPr lang="en-US" sz="4400" b="1" dirty="0">
                <a:solidFill>
                  <a:srgbClr val="C4591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4591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C4591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45911"/>
                </a:solidFill>
                <a:effectLst/>
                <a:latin typeface="Tahoma" panose="020B0604030504040204" pitchFamily="34" charset="0"/>
                <a:ea typeface="Tahoma" panose="020B0604030504040204" pitchFamily="34" charset="0"/>
                <a:cs typeface="Tahoma" panose="020B0604030504040204" pitchFamily="34" charset="0"/>
              </a:rPr>
              <a:t>biết</a:t>
            </a:r>
            <a:r>
              <a:rPr lang="en-US" sz="4400" b="1" dirty="0">
                <a:solidFill>
                  <a:srgbClr val="C4591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1" name="Text Box 157"/>
          <p:cNvSpPr txBox="1"/>
          <p:nvPr/>
        </p:nvSpPr>
        <p:spPr>
          <a:xfrm>
            <a:off x="1503436" y="4132986"/>
            <a:ext cx="21642314" cy="8068539"/>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800"/>
              </a:spcAft>
            </a:pPr>
            <a:r>
              <a:rPr lang="en-US" sz="4400" b="1" i="1" dirty="0" err="1">
                <a:effectLst/>
                <a:latin typeface="Tahoma" panose="020B0604030504040204" pitchFamily="34" charset="0"/>
                <a:ea typeface="Tahoma" panose="020B0604030504040204" pitchFamily="34" charset="0"/>
                <a:cs typeface="Tahoma" panose="020B0604030504040204" pitchFamily="34" charset="0"/>
              </a:rPr>
              <a:t>Lượng</a:t>
            </a:r>
            <a:r>
              <a:rPr lang="en-US" sz="4400" b="1" i="1" dirty="0">
                <a:effectLst/>
                <a:latin typeface="Tahoma" panose="020B0604030504040204" pitchFamily="34" charset="0"/>
                <a:ea typeface="Tahoma" panose="020B0604030504040204" pitchFamily="34" charset="0"/>
                <a:cs typeface="Tahoma" panose="020B0604030504040204" pitchFamily="34" charset="0"/>
              </a:rPr>
              <a:t> </a:t>
            </a:r>
            <a:r>
              <a:rPr lang="en-US" sz="4400" b="1" i="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phát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triển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bởi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thiên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văn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Lạp</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cổ</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đại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những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coi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trời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nằm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trong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một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mặt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cầu</a:t>
            </a:r>
            <a:r>
              <a:rPr lang="en-US" sz="4400" b="1" dirty="0">
                <a:effectLst/>
                <a:latin typeface="Tahoma" panose="020B0604030504040204" pitchFamily="34" charset="0"/>
                <a:ea typeface="Tahoma" panose="020B0604030504040204" pitchFamily="34" charset="0"/>
                <a:cs typeface="Tahoma" panose="020B0604030504040204" pitchFamily="34" charset="0"/>
              </a:rPr>
              <a:t>, 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lẽ</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tự</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nhiên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mặt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nghiên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cứu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sớm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bởi</a:t>
            </a:r>
            <a:r>
              <a:rPr lang="en-US" sz="4400" b="1" dirty="0">
                <a:effectLst/>
                <a:latin typeface="Tahoma" panose="020B0604030504040204" pitchFamily="34" charset="0"/>
                <a:ea typeface="Tahoma" panose="020B0604030504040204" pitchFamily="34" charset="0"/>
                <a:cs typeface="Tahoma" panose="020B0604030504040204" pitchFamily="34" charset="0"/>
              </a:rPr>
              <a:t> Menelaus ở Alexandria </a:t>
            </a:r>
            <a:r>
              <a:rPr lang="en-US" sz="4400" b="1" dirty="0" err="1">
                <a:effectLst/>
                <a:latin typeface="Tahoma" panose="020B0604030504040204" pitchFamily="34" charset="0"/>
                <a:ea typeface="Tahoma" panose="020B0604030504040204" pitchFamily="34" charset="0"/>
                <a:cs typeface="Tahoma" panose="020B0604030504040204" pitchFamily="34" charset="0"/>
              </a:rPr>
              <a:t>vào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khoảng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năm</a:t>
            </a:r>
            <a:r>
              <a:rPr lang="en-US" sz="4400" b="1" dirty="0">
                <a:effectLst/>
                <a:latin typeface="Tahoma" panose="020B0604030504040204" pitchFamily="34" charset="0"/>
                <a:ea typeface="Tahoma" panose="020B0604030504040204" pitchFamily="34" charset="0"/>
                <a:cs typeface="Tahoma" panose="020B0604030504040204" pitchFamily="34" charset="0"/>
              </a:rPr>
              <a:t> 100 </a:t>
            </a:r>
            <a:r>
              <a:rPr lang="en-US" sz="4400" b="1" dirty="0" err="1">
                <a:effectLst/>
                <a:latin typeface="Tahoma" panose="020B0604030504040204" pitchFamily="34" charset="0"/>
                <a:ea typeface="Tahoma" panose="020B0604030504040204" pitchFamily="34" charset="0"/>
                <a:cs typeface="Tahoma" panose="020B0604030504040204" pitchFamily="34" charset="0"/>
              </a:rPr>
              <a:t>sau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nguyên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mặt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nghiên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cứu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muộn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hơn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nhiều</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50000"/>
              </a:lnSpc>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Cuốn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tiên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chứa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đựng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pháp</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xử</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lí</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hệ</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thống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về</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lượng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lượng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viết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bởi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thiên</a:t>
            </a:r>
            <a:r>
              <a:rPr lang="en-US" sz="4400" b="1" dirty="0">
                <a:effectLst/>
                <a:latin typeface="Tahoma" panose="020B0604030504040204" pitchFamily="34" charset="0"/>
                <a:ea typeface="Tahoma" panose="020B0604030504040204" pitchFamily="34" charset="0"/>
                <a:cs typeface="Tahoma" panose="020B0604030504040204" pitchFamily="34" charset="0"/>
              </a:rPr>
              <a:t> van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400" b="1" dirty="0">
                <a:effectLst/>
                <a:latin typeface="Tahoma" panose="020B0604030504040204" pitchFamily="34" charset="0"/>
                <a:ea typeface="Tahoma" panose="020B0604030504040204" pitchFamily="34" charset="0"/>
                <a:cs typeface="Tahoma" panose="020B0604030504040204" pitchFamily="34" charset="0"/>
              </a:rPr>
              <a:t> Ba </a:t>
            </a:r>
            <a:r>
              <a:rPr lang="en-US" sz="4400" b="1" dirty="0" err="1">
                <a:effectLst/>
                <a:latin typeface="Tahoma" panose="020B0604030504040204" pitchFamily="34" charset="0"/>
                <a:ea typeface="Tahoma" panose="020B0604030504040204" pitchFamily="34" charset="0"/>
                <a:cs typeface="Tahoma" panose="020B0604030504040204" pitchFamily="34" charset="0"/>
              </a:rPr>
              <a:t>Tư</a:t>
            </a:r>
            <a:r>
              <a:rPr lang="en-US" sz="4400" b="1" dirty="0">
                <a:effectLst/>
                <a:latin typeface="Tahoma" panose="020B0604030504040204" pitchFamily="34" charset="0"/>
                <a:ea typeface="Tahoma" panose="020B0604030504040204" pitchFamily="34" charset="0"/>
                <a:cs typeface="Tahoma" panose="020B0604030504040204" pitchFamily="34" charset="0"/>
              </a:rPr>
              <a:t> Nasir </a:t>
            </a:r>
            <a:r>
              <a:rPr lang="en-US" sz="4400" b="1" dirty="0" err="1">
                <a:effectLst/>
                <a:latin typeface="Tahoma" panose="020B0604030504040204" pitchFamily="34" charset="0"/>
                <a:ea typeface="Tahoma" panose="020B0604030504040204" pitchFamily="34" charset="0"/>
                <a:cs typeface="Tahoma" panose="020B0604030504040204" pitchFamily="34" charset="0"/>
              </a:rPr>
              <a:t>Eddin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khoảng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năm</a:t>
            </a:r>
            <a:r>
              <a:rPr lang="en-US" sz="4400" b="1" dirty="0">
                <a:effectLst/>
                <a:latin typeface="Tahoma" panose="020B0604030504040204" pitchFamily="34" charset="0"/>
                <a:ea typeface="Tahoma" panose="020B0604030504040204" pitchFamily="34" charset="0"/>
                <a:cs typeface="Tahoma" panose="020B0604030504040204" pitchFamily="34" charset="0"/>
              </a:rPr>
              <a:t> 1250 </a:t>
            </a:r>
            <a:r>
              <a:rPr lang="en-US" sz="4400" b="1" dirty="0" err="1">
                <a:effectLst/>
                <a:latin typeface="Tahoma" panose="020B0604030504040204" pitchFamily="34" charset="0"/>
                <a:ea typeface="Tahoma" panose="020B0604030504040204" pitchFamily="34" charset="0"/>
                <a:cs typeface="Tahoma" panose="020B0604030504040204" pitchFamily="34" charset="0"/>
              </a:rPr>
              <a:t>sau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nguyên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19187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wipe(left)">
                                      <p:cBhvr>
                                        <p:cTn id="12" dur="5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left)">
                                      <p:cBhvr>
                                        <p:cTn id="2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l="1800" t="3432" r="2213" b="7703"/>
          <a:stretch/>
        </p:blipFill>
        <p:spPr bwMode="auto">
          <a:xfrm>
            <a:off x="95250" y="1000125"/>
            <a:ext cx="24288750" cy="12715875"/>
          </a:xfrm>
          <a:prstGeom prst="rect">
            <a:avLst/>
          </a:prstGeom>
          <a:noFill/>
          <a:ln>
            <a:noFill/>
          </a:ln>
        </p:spPr>
      </p:pic>
      <p:sp>
        <p:nvSpPr>
          <p:cNvPr id="3" name="Rectangle 2"/>
          <p:cNvSpPr/>
          <p:nvPr/>
        </p:nvSpPr>
        <p:spPr>
          <a:xfrm>
            <a:off x="1009650" y="2187878"/>
            <a:ext cx="22459950" cy="10711843"/>
          </a:xfrm>
          <a:prstGeom prst="rect">
            <a:avLst/>
          </a:prstGeom>
        </p:spPr>
        <p:txBody>
          <a:bodyPr wrap="square">
            <a:spAutoFit/>
          </a:bodyPr>
          <a:lstStyle/>
          <a:p>
            <a:pPr lvl="0" algn="just">
              <a:lnSpc>
                <a:spcPct val="107000"/>
              </a:lnSpc>
              <a:spcAft>
                <a:spcPts val="800"/>
              </a:spcAft>
            </a:pPr>
            <a:r>
              <a:rPr lang="en-US" sz="4200" b="1" dirty="0">
                <a:latin typeface="Tahoma" panose="020B0604030504040204" pitchFamily="34" charset="0"/>
                <a:ea typeface="Tahoma" panose="020B0604030504040204" pitchFamily="34" charset="0"/>
                <a:cs typeface="Tahoma" panose="020B0604030504040204" pitchFamily="34" charset="0"/>
              </a:rPr>
              <a:t>Regiomontanus (1436 – 1476)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người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lớn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việc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chuyển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Lượng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từ</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Thiên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văn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sang </a:t>
            </a:r>
            <a:r>
              <a:rPr lang="en-US" sz="4200" b="1" dirty="0" err="1">
                <a:latin typeface="Tahoma" panose="020B0604030504040204" pitchFamily="34" charset="0"/>
                <a:ea typeface="Tahoma" panose="020B0604030504040204" pitchFamily="34" charset="0"/>
                <a:cs typeface="Tahoma" panose="020B0604030504040204" pitchFamily="34" charset="0"/>
              </a:rPr>
              <a:t>Toán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trình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cua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đã</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cải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tiến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bởi</a:t>
            </a:r>
            <a:r>
              <a:rPr lang="en-US" sz="4200" b="1" dirty="0">
                <a:latin typeface="Tahoma" panose="020B0604030504040204" pitchFamily="34" charset="0"/>
                <a:ea typeface="Tahoma" panose="020B0604030504040204" pitchFamily="34" charset="0"/>
                <a:cs typeface="Tahoma" panose="020B0604030504040204" pitchFamily="34" charset="0"/>
              </a:rPr>
              <a:t> Copernicus (1473 – 1543)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trò</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Coprnicus</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Rhaeticus</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a514</a:t>
            </a:r>
            <a:r>
              <a:rPr lang="en-US" sz="4200" b="1" dirty="0">
                <a:latin typeface="Tahoma" panose="020B0604030504040204" pitchFamily="34" charset="0"/>
                <a:ea typeface="Tahoma" panose="020B0604030504040204" pitchFamily="34" charset="0"/>
                <a:cs typeface="Tahoma" panose="020B0604030504040204" pitchFamily="34" charset="0"/>
              </a:rPr>
              <a:t> – 1576) . </a:t>
            </a:r>
          </a:p>
          <a:p>
            <a:pPr lvl="0" algn="just">
              <a:lnSpc>
                <a:spcPct val="107000"/>
              </a:lnSpc>
              <a:spcAft>
                <a:spcPts val="800"/>
              </a:spcAft>
            </a:pPr>
            <a:r>
              <a:rPr lang="en-US" sz="4200" b="1" dirty="0" err="1">
                <a:latin typeface="Tahoma" panose="020B0604030504040204" pitchFamily="34" charset="0"/>
                <a:ea typeface="Tahoma" panose="020B0604030504040204" pitchFamily="34" charset="0"/>
                <a:cs typeface="Tahoma" panose="020B0604030504040204" pitchFamily="34" charset="0"/>
              </a:rPr>
              <a:t>Cuốn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sách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Rhaeticus</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cuốn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sách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đầu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tiên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định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nghĩa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hàm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lượng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tỉ</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cạnh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tam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mặc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dù</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chưa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ra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gọi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như</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hiện</a:t>
            </a:r>
            <a:r>
              <a:rPr lang="en-US" sz="4200" b="1" dirty="0">
                <a:latin typeface="Tahoma" panose="020B0604030504040204" pitchFamily="34" charset="0"/>
                <a:ea typeface="Tahoma" panose="020B0604030504040204" pitchFamily="34" charset="0"/>
                <a:cs typeface="Tahoma" panose="020B0604030504040204" pitchFamily="34" charset="0"/>
              </a:rPr>
              <a:t> nay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chúng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gọi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hiệu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như</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ngày</a:t>
            </a:r>
            <a:r>
              <a:rPr lang="en-US" sz="4200" b="1" dirty="0">
                <a:latin typeface="Tahoma" panose="020B0604030504040204" pitchFamily="34" charset="0"/>
                <a:ea typeface="Tahoma" panose="020B0604030504040204" pitchFamily="34" charset="0"/>
                <a:cs typeface="Tahoma" panose="020B0604030504040204" pitchFamily="34" charset="0"/>
              </a:rPr>
              <a:t> nay </a:t>
            </a:r>
            <a:r>
              <a:rPr lang="en-US" sz="4200" b="1" dirty="0" err="1">
                <a:latin typeface="Tahoma" panose="020B0604030504040204" pitchFamily="34" charset="0"/>
                <a:ea typeface="Tahoma" panose="020B0604030504040204" pitchFamily="34" charset="0"/>
                <a:cs typeface="Tahoma" panose="020B0604030504040204" pitchFamily="34" charset="0"/>
              </a:rPr>
              <a:t>chúng</a:t>
            </a:r>
            <a:r>
              <a:rPr lang="en-US" sz="4200" b="1" dirty="0">
                <a:latin typeface="Tahoma" panose="020B0604030504040204" pitchFamily="34" charset="0"/>
                <a:ea typeface="Tahoma" panose="020B0604030504040204" pitchFamily="34" charset="0"/>
                <a:cs typeface="Tahoma" panose="020B0604030504040204" pitchFamily="34" charset="0"/>
              </a:rPr>
              <a:t> ta </a:t>
            </a:r>
            <a:r>
              <a:rPr lang="en-US" sz="4200" b="1" dirty="0" err="1">
                <a:latin typeface="Tahoma" panose="020B0604030504040204" pitchFamily="34" charset="0"/>
                <a:ea typeface="Tahoma" panose="020B0604030504040204" pitchFamily="34" charset="0"/>
                <a:cs typeface="Tahoma" panose="020B0604030504040204" pitchFamily="34" charset="0"/>
              </a:rPr>
              <a:t>dùng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bởi</a:t>
            </a:r>
            <a:r>
              <a:rPr lang="en-US" sz="4200" b="1" dirty="0">
                <a:latin typeface="Tahoma" panose="020B0604030504040204" pitchFamily="34" charset="0"/>
                <a:ea typeface="Tahoma" panose="020B0604030504040204" pitchFamily="34" charset="0"/>
                <a:cs typeface="Tahoma" panose="020B0604030504040204" pitchFamily="34" charset="0"/>
              </a:rPr>
              <a:t> Leonhard Euler (1707 – 1783) , </a:t>
            </a:r>
            <a:r>
              <a:rPr lang="en-US" sz="4200" b="1" dirty="0" err="1">
                <a:latin typeface="Tahoma" panose="020B0604030504040204" pitchFamily="34" charset="0"/>
                <a:ea typeface="Tahoma" panose="020B0604030504040204" pitchFamily="34" charset="0"/>
                <a:cs typeface="Tahoma" panose="020B0604030504040204" pitchFamily="34" charset="0"/>
              </a:rPr>
              <a:t>người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đã</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xây</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dựng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lý</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thuyết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hiện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đại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về</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hàm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lượng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cuốn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Mở</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đầu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về</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giải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tích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đại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lượng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vô</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cùng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bé</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xuất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bản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năm</a:t>
            </a:r>
            <a:r>
              <a:rPr lang="en-US" sz="4200" b="1" dirty="0">
                <a:latin typeface="Tahoma" panose="020B0604030504040204" pitchFamily="34" charset="0"/>
                <a:ea typeface="Tahoma" panose="020B0604030504040204" pitchFamily="34" charset="0"/>
                <a:cs typeface="Tahoma" panose="020B0604030504040204" pitchFamily="34" charset="0"/>
              </a:rPr>
              <a:t> 1784.</a:t>
            </a:r>
          </a:p>
          <a:p>
            <a:pPr lvl="0" algn="just">
              <a:lnSpc>
                <a:spcPct val="107000"/>
              </a:lnSpc>
              <a:spcAft>
                <a:spcPts val="800"/>
              </a:spcAft>
            </a:pP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Lượng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ngành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khoa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nhiều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ứng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dụng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thể</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kể</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đến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việc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dụng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Lượng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tỏng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vấn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đề</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đo</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Thiên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văn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Địa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cũng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như</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những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ứng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dụng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phú</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Lượng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trong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Lí</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thuyết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số</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Cơ</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Điện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Hóa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Sinh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Hải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dương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Đồ</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họa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máy</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tính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Lý</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thuyết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âm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nhạc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nhiều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lĩnh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vực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khác</a:t>
            </a:r>
            <a:r>
              <a:rPr lang="en-US" sz="4200" b="1" dirty="0">
                <a:latin typeface="Tahoma" panose="020B0604030504040204" pitchFamily="34" charset="0"/>
                <a:ea typeface="Tahoma" panose="020B0604030504040204" pitchFamily="34" charset="0"/>
                <a:cs typeface="Tahoma" panose="020B0604030504040204" pitchFamily="34" charset="0"/>
              </a:rPr>
              <a:t>.</a:t>
            </a:r>
          </a:p>
          <a:p>
            <a:pPr lvl="0" algn="ctr">
              <a:lnSpc>
                <a:spcPct val="107000"/>
              </a:lnSpc>
              <a:spcAft>
                <a:spcPts val="800"/>
              </a:spcAft>
            </a:pPr>
            <a:r>
              <a:rPr lang="en-US" sz="4200" b="1" dirty="0">
                <a:solidFill>
                  <a:srgbClr val="C45911"/>
                </a:solidFill>
                <a:latin typeface="Tahoma" panose="020B0604030504040204" pitchFamily="34" charset="0"/>
                <a:ea typeface="Tahoma" panose="020B0604030504040204" pitchFamily="34" charset="0"/>
                <a:cs typeface="Tahoma" panose="020B0604030504040204" pitchFamily="34" charset="0"/>
              </a:rPr>
              <a:t>(Theo </a:t>
            </a:r>
            <a:r>
              <a:rPr lang="en-US" sz="4200" b="1" i="1" dirty="0" err="1">
                <a:solidFill>
                  <a:srgbClr val="C45911"/>
                </a:solidFill>
                <a:latin typeface="Tahoma" panose="020B0604030504040204" pitchFamily="34" charset="0"/>
                <a:ea typeface="Tahoma" panose="020B0604030504040204" pitchFamily="34" charset="0"/>
                <a:cs typeface="Tahoma" panose="020B0604030504040204" pitchFamily="34" charset="0"/>
              </a:rPr>
              <a:t>C.B</a:t>
            </a:r>
            <a:r>
              <a:rPr lang="en-US" sz="4200" b="1" i="1" dirty="0">
                <a:solidFill>
                  <a:srgbClr val="C45911"/>
                </a:solidFill>
                <a:latin typeface="Tahoma" panose="020B0604030504040204" pitchFamily="34" charset="0"/>
                <a:ea typeface="Tahoma" panose="020B0604030504040204" pitchFamily="34" charset="0"/>
                <a:cs typeface="Tahoma" panose="020B0604030504040204" pitchFamily="34" charset="0"/>
              </a:rPr>
              <a:t> Boyer, </a:t>
            </a:r>
            <a:r>
              <a:rPr lang="en-US" sz="4200" b="1" i="1" dirty="0" err="1">
                <a:solidFill>
                  <a:srgbClr val="C45911"/>
                </a:solidFill>
                <a:latin typeface="Tahoma" panose="020B0604030504040204" pitchFamily="34" charset="0"/>
                <a:ea typeface="Tahoma" panose="020B0604030504040204" pitchFamily="34" charset="0"/>
                <a:cs typeface="Tahoma" panose="020B0604030504040204" pitchFamily="34" charset="0"/>
              </a:rPr>
              <a:t>U.C</a:t>
            </a:r>
            <a:r>
              <a:rPr lang="en-US" sz="4200" b="1" i="1" dirty="0">
                <a:solidFill>
                  <a:srgbClr val="C45911"/>
                </a:solidFill>
                <a:latin typeface="Tahoma" panose="020B0604030504040204" pitchFamily="34" charset="0"/>
                <a:ea typeface="Tahoma" panose="020B0604030504040204" pitchFamily="34" charset="0"/>
                <a:cs typeface="Tahoma" panose="020B0604030504040204" pitchFamily="34" charset="0"/>
              </a:rPr>
              <a:t>. </a:t>
            </a:r>
            <a:r>
              <a:rPr lang="en-US" sz="4200" b="1" i="1" dirty="0" err="1">
                <a:solidFill>
                  <a:srgbClr val="C45911"/>
                </a:solidFill>
                <a:latin typeface="Tahoma" panose="020B0604030504040204" pitchFamily="34" charset="0"/>
                <a:ea typeface="Tahoma" panose="020B0604030504040204" pitchFamily="34" charset="0"/>
                <a:cs typeface="Tahoma" panose="020B0604030504040204" pitchFamily="34" charset="0"/>
              </a:rPr>
              <a:t>Merzbach</a:t>
            </a:r>
            <a:r>
              <a:rPr lang="en-US" sz="4200" b="1" i="1" dirty="0">
                <a:solidFill>
                  <a:srgbClr val="C45911"/>
                </a:solidFill>
                <a:latin typeface="Tahoma" panose="020B0604030504040204" pitchFamily="34" charset="0"/>
                <a:ea typeface="Tahoma" panose="020B0604030504040204" pitchFamily="34" charset="0"/>
                <a:cs typeface="Tahoma" panose="020B0604030504040204" pitchFamily="34" charset="0"/>
              </a:rPr>
              <a:t>, A History of  Mathematics, Third Edition, Wiley, 2011</a:t>
            </a:r>
            <a:r>
              <a:rPr lang="en-US" sz="4200" b="1" dirty="0">
                <a:solidFill>
                  <a:srgbClr val="C45911"/>
                </a:solidFill>
                <a:latin typeface="Tahoma" panose="020B0604030504040204" pitchFamily="34" charset="0"/>
                <a:ea typeface="Tahoma" panose="020B0604030504040204" pitchFamily="34" charset="0"/>
                <a:cs typeface="Tahoma" panose="020B0604030504040204" pitchFamily="34" charset="0"/>
              </a:rPr>
              <a:t>).</a:t>
            </a:r>
            <a:endParaRPr lang="en-US" sz="4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219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961246" y="2234248"/>
                <a:ext cx="15418955" cy="814005"/>
              </a:xfrm>
              <a:prstGeom prst="rect">
                <a:avLst/>
              </a:prstGeom>
            </p:spPr>
            <p:txBody>
              <a:bodyPr wrap="square">
                <a:spAutoFit/>
              </a:bodyPr>
              <a:lstStyle/>
              <a:p>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33CC"/>
                    </a:solidFill>
                    <a:latin typeface="Tahoma" panose="020B0604030504040204" pitchFamily="34" charset="0"/>
                    <a:ea typeface="Tahoma" panose="020B0604030504040204" pitchFamily="34" charset="0"/>
                    <a:cs typeface="Tahoma" panose="020B0604030504040204" pitchFamily="34" charset="0"/>
                  </a:rPr>
                  <a:t>Tổng</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33CC"/>
                    </a:solidFill>
                    <a:latin typeface="Tahoma" panose="020B0604030504040204" pitchFamily="34" charset="0"/>
                    <a:ea typeface="Tahoma" panose="020B0604030504040204" pitchFamily="34" charset="0"/>
                    <a:cs typeface="Tahoma" panose="020B0604030504040204" pitchFamily="34" charset="0"/>
                  </a:rPr>
                  <a:t>quát</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rgbClr val="0033CC"/>
                    </a:solidFill>
                    <a:latin typeface="Tahoma" panose="020B0604030504040204" pitchFamily="34" charset="0"/>
                    <a:ea typeface="Tahoma" panose="020B0604030504040204" pitchFamily="34" charset="0"/>
                    <a:cs typeface="Tahoma" panose="020B0604030504040204" pitchFamily="34" charset="0"/>
                  </a:rPr>
                  <a:t>Xét</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33CC"/>
                    </a:solidFill>
                    <a:latin typeface="Tahoma" panose="020B0604030504040204" pitchFamily="34" charset="0"/>
                    <a:ea typeface="Tahoma" panose="020B0604030504040204" pitchFamily="34" charset="0"/>
                    <a:cs typeface="Tahoma" panose="020B0604030504040204" pitchFamily="34" charset="0"/>
                  </a:rPr>
                  <a:t>phương trình</a:t>
                </a:r>
                <a:r>
                  <a:rPr lang="vi-VN" sz="4400" b="1" dirty="0">
                    <a:solidFill>
                      <a:srgbClr val="0033CC"/>
                    </a:solidFill>
                    <a:ea typeface="Tahoma" panose="020B0604030504040204" pitchFamily="34" charset="0"/>
                    <a:cs typeface="Tahoma" panose="020B0604030504040204" pitchFamily="34" charset="0"/>
                    <a:sym typeface="Calibri"/>
                  </a:rPr>
                  <a:t> </a:t>
                </a:r>
                <a:r>
                  <a:rPr lang="en-US" sz="4400" b="1" dirty="0">
                    <a:solidFill>
                      <a:srgbClr val="0033CC"/>
                    </a:solidFill>
                    <a:ea typeface="Tahoma" panose="020B0604030504040204" pitchFamily="34" charset="0"/>
                    <a:cs typeface="Tahoma" panose="020B0604030504040204" pitchFamily="34" charset="0"/>
                    <a:sym typeface="Calibri"/>
                  </a:rPr>
                  <a:t> </a:t>
                </a:r>
                <a14:m>
                  <m:oMath xmlns:m="http://schemas.openxmlformats.org/officeDocument/2006/math">
                    <m:r>
                      <a:rPr lang="en-US" sz="4800" b="1" i="0" dirty="0" smtClean="0">
                        <a:solidFill>
                          <a:srgbClr val="0033CC"/>
                        </a:solidFill>
                        <a:latin typeface="Cambria Math"/>
                        <a:ea typeface="Tahoma" panose="020B0604030504040204" pitchFamily="34" charset="0"/>
                        <a:cs typeface="Tahoma" panose="020B0604030504040204" pitchFamily="34" charset="0"/>
                        <a:sym typeface="Calibri"/>
                      </a:rPr>
                      <m:t>𝐭𝐚𝐧</m:t>
                    </m:r>
                    <m:r>
                      <a:rPr lang="vi-VN" sz="4800" b="1" i="1" dirty="0">
                        <a:solidFill>
                          <a:srgbClr val="0033CC"/>
                        </a:solidFill>
                        <a:latin typeface="Cambria Math"/>
                        <a:ea typeface="Tahoma" panose="020B0604030504040204" pitchFamily="34" charset="0"/>
                        <a:cs typeface="Tahoma" panose="020B0604030504040204" pitchFamily="34" charset="0"/>
                        <a:sym typeface="Calibri"/>
                      </a:rPr>
                      <m:t>𝒙</m:t>
                    </m:r>
                    <m:r>
                      <a:rPr lang="vi-VN" sz="4800" b="1" i="1" dirty="0">
                        <a:solidFill>
                          <a:srgbClr val="0033CC"/>
                        </a:solidFill>
                        <a:latin typeface="Cambria Math"/>
                        <a:ea typeface="Tahoma" panose="020B0604030504040204" pitchFamily="34" charset="0"/>
                        <a:cs typeface="Tahoma" panose="020B0604030504040204" pitchFamily="34" charset="0"/>
                        <a:sym typeface="Calibri"/>
                      </a:rPr>
                      <m:t> =</m:t>
                    </m:r>
                    <m:r>
                      <a:rPr lang="en-US" sz="4800" b="1" i="1" dirty="0" smtClean="0">
                        <a:solidFill>
                          <a:srgbClr val="0033CC"/>
                        </a:solidFill>
                        <a:latin typeface="Cambria Math"/>
                        <a:ea typeface="Tahoma" panose="020B0604030504040204" pitchFamily="34" charset="0"/>
                        <a:cs typeface="Tahoma" panose="020B0604030504040204" pitchFamily="34" charset="0"/>
                        <a:sym typeface="Calibri"/>
                      </a:rPr>
                      <m:t>𝒎</m:t>
                    </m:r>
                    <m:r>
                      <a:rPr lang="en-US" sz="4800" b="1" i="1" dirty="0" smtClean="0">
                        <a:solidFill>
                          <a:srgbClr val="0033CC"/>
                        </a:solidFill>
                        <a:latin typeface="Cambria Math"/>
                        <a:ea typeface="Tahoma" panose="020B0604030504040204" pitchFamily="34" charset="0"/>
                        <a:cs typeface="Tahoma" panose="020B0604030504040204" pitchFamily="34" charset="0"/>
                        <a:sym typeface="Calibri"/>
                      </a:rPr>
                      <m:t>  </m:t>
                    </m:r>
                  </m:oMath>
                </a14:m>
                <a:r>
                  <a:rPr lang="vi-VN"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61246" y="2234248"/>
                <a:ext cx="15418955" cy="814005"/>
              </a:xfrm>
              <a:prstGeom prst="rect">
                <a:avLst/>
              </a:prstGeom>
              <a:blipFill rotWithShape="1">
                <a:blip r:embed="rId3"/>
                <a:stretch>
                  <a:fillRect l="-1621" t="-12030" b="-33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11"/>
              <p:cNvSpPr>
                <a:spLocks noChangeArrowheads="1"/>
              </p:cNvSpPr>
              <p:nvPr/>
            </p:nvSpPr>
            <p:spPr bwMode="auto">
              <a:xfrm>
                <a:off x="4964119" y="3365975"/>
                <a:ext cx="9913291"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altLang="en-US" sz="4400" b="1" i="0" u="none" strike="noStrike" kern="1200" cap="none" spc="0" normalizeH="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kern="1200" cap="none" spc="0" normalizeH="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altLang="en-US" sz="4400" b="1" i="0" u="none" strike="noStrike" kern="1200" cap="none" spc="0" normalizeH="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kern="1200" cap="none" spc="0" normalizeH="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luôn</a:t>
                </a:r>
                <a:r>
                  <a:rPr kumimoji="0" lang="en-US" altLang="en-US" sz="4400" b="1" i="0" u="none" strike="noStrike" kern="1200" cap="none" spc="0" normalizeH="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kern="1200" cap="none" spc="0" normalizeH="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altLang="en-US" sz="4400" b="1" i="0" u="none" strike="noStrike" kern="1200" cap="none" spc="0" normalizeH="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kern="1200"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nghiệm</a:t>
                </a:r>
                <a:r>
                  <a:rPr kumimoji="0" lang="en-US" altLang="en-US" sz="4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altLang="en-US" sz="4400" b="1" i="1" u="none" strike="noStrike" kern="1200" cap="none" spc="0" normalizeH="0" baseline="0" noProof="0" smtClean="0">
                        <a:ln>
                          <a:noFill/>
                        </a:ln>
                        <a:effectLst/>
                        <a:uLnTx/>
                        <a:uFillTx/>
                        <a:latin typeface="Cambria Math"/>
                        <a:ea typeface="Cambria Math"/>
                        <a:cs typeface="Tahoma" panose="020B0604030504040204" pitchFamily="34" charset="0"/>
                      </a:rPr>
                      <m:t>∀</m:t>
                    </m:r>
                    <m:r>
                      <a:rPr kumimoji="0" lang="en-US" altLang="en-US" sz="4400" b="1" i="1" u="none" strike="noStrike" kern="1200" cap="none" spc="0" normalizeH="0" baseline="0" noProof="0" smtClean="0">
                        <a:ln>
                          <a:noFill/>
                        </a:ln>
                        <a:effectLst/>
                        <a:uLnTx/>
                        <a:uFillTx/>
                        <a:latin typeface="Cambria Math"/>
                        <a:ea typeface="Cambria Math"/>
                        <a:cs typeface="Tahoma" panose="020B0604030504040204" pitchFamily="34" charset="0"/>
                      </a:rPr>
                      <m:t>𝒎</m:t>
                    </m:r>
                    <m:r>
                      <a:rPr kumimoji="0" lang="en-US" altLang="en-US" sz="4400" b="1" i="1" u="none" strike="noStrike" kern="1200" cap="none" spc="0" normalizeH="0" baseline="0" noProof="0" smtClean="0">
                        <a:ln>
                          <a:noFill/>
                        </a:ln>
                        <a:effectLst/>
                        <a:uLnTx/>
                        <a:uFillTx/>
                        <a:latin typeface="Cambria Math"/>
                        <a:ea typeface="Cambria Math"/>
                        <a:cs typeface="Tahoma" panose="020B0604030504040204" pitchFamily="34" charset="0"/>
                      </a:rPr>
                      <m:t>.</m:t>
                    </m:r>
                  </m:oMath>
                </a14:m>
                <a:endParaRPr kumimoji="0" lang="en-US" altLang="en-US" sz="4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11"/>
              <p:cNvSpPr>
                <a:spLocks noRot="1" noChangeAspect="1" noMove="1" noResize="1" noEditPoints="1" noAdjustHandles="1" noChangeArrowheads="1" noChangeShapeType="1" noTextEdit="1"/>
              </p:cNvSpPr>
              <p:nvPr/>
            </p:nvSpPr>
            <p:spPr bwMode="auto">
              <a:xfrm>
                <a:off x="4964119" y="3365975"/>
                <a:ext cx="9913291" cy="769441"/>
              </a:xfrm>
              <a:prstGeom prst="rect">
                <a:avLst/>
              </a:prstGeom>
              <a:blipFill rotWithShape="1">
                <a:blip r:embed="rId4"/>
                <a:stretch>
                  <a:fillRect l="-2459" t="-16667" b="-365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16"/>
              <p:cNvSpPr txBox="1">
                <a:spLocks noChangeArrowheads="1"/>
              </p:cNvSpPr>
              <p:nvPr/>
            </p:nvSpPr>
            <p:spPr bwMode="auto">
              <a:xfrm>
                <a:off x="4772344" y="5887882"/>
                <a:ext cx="6363621" cy="10477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ct val="50000"/>
                  </a:spcBef>
                  <a:spcAft>
                    <a:spcPct val="0"/>
                  </a:spcAft>
                  <a:buClrTx/>
                  <a:defRPr/>
                </a:pPr>
                <a:r>
                  <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Khi </a:t>
                </a:r>
                <a:r>
                  <a:rPr kumimoji="0" lang="en-US" alt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en-US" sz="4800" b="1" i="0" u="none" strike="noStrike" kern="1200" cap="none" spc="0" normalizeH="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𝒎</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groupChr>
                      <m:groupChrPr>
                        <m:chr m:val="⇔"/>
                        <m:pos m:val="top"/>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a14:m>
                <a:endPar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 Box 16"/>
              <p:cNvSpPr txBox="1">
                <a:spLocks noRot="1" noChangeAspect="1" noMove="1" noResize="1" noEditPoints="1" noAdjustHandles="1" noChangeArrowheads="1" noChangeShapeType="1" noTextEdit="1"/>
              </p:cNvSpPr>
              <p:nvPr/>
            </p:nvSpPr>
            <p:spPr bwMode="auto">
              <a:xfrm>
                <a:off x="4772344" y="5887882"/>
                <a:ext cx="6363621" cy="1047723"/>
              </a:xfrm>
              <a:prstGeom prst="rect">
                <a:avLst/>
              </a:prstGeom>
              <a:blipFill rotWithShape="1">
                <a:blip r:embed="rId5"/>
                <a:stretch>
                  <a:fillRect l="-4406" t="-14535" b="-81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 Box 16"/>
              <p:cNvSpPr txBox="1">
                <a:spLocks noChangeArrowheads="1"/>
              </p:cNvSpPr>
              <p:nvPr/>
            </p:nvSpPr>
            <p:spPr bwMode="auto">
              <a:xfrm>
                <a:off x="4825590" y="4394989"/>
                <a:ext cx="15485897" cy="1105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buClrTx/>
                  <a:defRPr/>
                </a:pPr>
                <a14:m>
                  <m:oMath xmlns:m="http://schemas.openxmlformats.org/officeDocument/2006/math">
                    <m:r>
                      <a:rPr lang="en-US" altLang="en-US" sz="4400" b="1" i="1" kern="1200" smtClean="0">
                        <a:latin typeface="Cambria Math"/>
                        <a:ea typeface="Cambria Math"/>
                        <a:cs typeface="Tahoma" panose="020B0604030504040204" pitchFamily="34" charset="0"/>
                      </a:rPr>
                      <m:t>∀</m:t>
                    </m:r>
                    <m:r>
                      <a:rPr lang="en-US" altLang="en-US" sz="4400" b="1" i="1" kern="1200" smtClean="0">
                        <a:latin typeface="Cambria Math"/>
                        <a:ea typeface="Cambria Math"/>
                        <a:cs typeface="Tahoma" panose="020B0604030504040204" pitchFamily="34" charset="0"/>
                      </a:rPr>
                      <m:t>𝒎</m:t>
                    </m:r>
                    <m:r>
                      <a:rPr lang="en-US" altLang="en-US" sz="4400" b="1" i="1" kern="1200" smtClean="0">
                        <a:latin typeface="Cambria Math"/>
                        <a:ea typeface="Cambria Math"/>
                        <a:cs typeface="Tahoma" panose="020B0604030504040204" pitchFamily="34" charset="0"/>
                      </a:rPr>
                      <m:t>∈</m:t>
                    </m:r>
                    <m:r>
                      <a:rPr lang="en-US" altLang="en-US" sz="4400" b="1" i="1" kern="1200" smtClean="0">
                        <a:latin typeface="Cambria Math"/>
                        <a:ea typeface="Cambria Math"/>
                        <a:cs typeface="Tahoma" panose="020B0604030504040204" pitchFamily="34" charset="0"/>
                      </a:rPr>
                      <m:t>𝑹</m:t>
                    </m:r>
                  </m:oMath>
                </a14:m>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luôn</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tồn</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tại</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duy</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nhất</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1" kern="1200">
                        <a:latin typeface="Cambria Math"/>
                        <a:ea typeface="Cambria Math"/>
                        <a:cs typeface="Tahoma" panose="020B0604030504040204" pitchFamily="34" charset="0"/>
                      </a:rPr>
                      <m:t>𝜶</m:t>
                    </m:r>
                    <m:r>
                      <a:rPr lang="en-US" altLang="en-US" sz="4400" b="1" i="1" kern="1200">
                        <a:latin typeface="Cambria Math"/>
                        <a:ea typeface="Cambria Math"/>
                        <a:cs typeface="Tahoma" panose="020B0604030504040204" pitchFamily="34" charset="0"/>
                      </a:rPr>
                      <m:t>∈</m:t>
                    </m:r>
                    <m:d>
                      <m:dPr>
                        <m:ctrlPr>
                          <a:rPr lang="en-US" altLang="en-US" sz="4400" b="1" i="1" kern="1200" smtClean="0">
                            <a:latin typeface="Cambria Math" panose="02040503050406030204" pitchFamily="18" charset="0"/>
                            <a:ea typeface="Cambria Math"/>
                            <a:cs typeface="Tahoma" panose="020B0604030504040204" pitchFamily="34" charset="0"/>
                          </a:rPr>
                        </m:ctrlPr>
                      </m:dPr>
                      <m:e>
                        <m:r>
                          <a:rPr lang="en-US" altLang="en-US" sz="4400" b="1" i="1" kern="1200" smtClean="0">
                            <a:latin typeface="Cambria Math"/>
                            <a:ea typeface="Cambria Math"/>
                            <a:cs typeface="Tahoma" panose="020B0604030504040204" pitchFamily="34" charset="0"/>
                          </a:rPr>
                          <m:t>−</m:t>
                        </m:r>
                        <m:f>
                          <m:fPr>
                            <m:ctrlPr>
                              <a:rPr lang="el-GR" altLang="en-US" sz="4400" b="1" i="1" kern="1200" smtClean="0">
                                <a:latin typeface="Cambria Math" panose="02040503050406030204" pitchFamily="18" charset="0"/>
                                <a:ea typeface="Cambria Math"/>
                                <a:cs typeface="Tahoma" panose="020B0604030504040204" pitchFamily="34" charset="0"/>
                              </a:rPr>
                            </m:ctrlPr>
                          </m:fPr>
                          <m:num>
                            <m:r>
                              <a:rPr lang="el-GR" altLang="en-US" sz="4400" b="1" i="1" kern="1200" smtClean="0">
                                <a:latin typeface="Cambria Math"/>
                                <a:ea typeface="Cambria Math"/>
                                <a:cs typeface="Tahoma" panose="020B0604030504040204" pitchFamily="34" charset="0"/>
                              </a:rPr>
                              <m:t>𝝅</m:t>
                            </m:r>
                          </m:num>
                          <m:den>
                            <m:r>
                              <a:rPr lang="el-GR" altLang="en-US" sz="4400" b="1" i="1" kern="1200" smtClean="0">
                                <a:latin typeface="Cambria Math"/>
                                <a:ea typeface="Cambria Math"/>
                                <a:cs typeface="Tahoma" panose="020B0604030504040204" pitchFamily="34" charset="0"/>
                              </a:rPr>
                              <m:t>𝟐</m:t>
                            </m:r>
                          </m:den>
                        </m:f>
                        <m:r>
                          <a:rPr lang="en-US" altLang="en-US" sz="4400" b="1" i="1" kern="1200" smtClean="0">
                            <a:latin typeface="Cambria Math"/>
                            <a:ea typeface="Cambria Math"/>
                            <a:cs typeface="Tahoma" panose="020B0604030504040204" pitchFamily="34" charset="0"/>
                          </a:rPr>
                          <m:t>;</m:t>
                        </m:r>
                        <m:f>
                          <m:fPr>
                            <m:ctrlPr>
                              <a:rPr lang="el-GR" altLang="en-US" sz="4400" b="1" i="1" kern="1200" smtClean="0">
                                <a:latin typeface="Cambria Math" panose="02040503050406030204" pitchFamily="18" charset="0"/>
                                <a:ea typeface="Cambria Math"/>
                                <a:cs typeface="Tahoma" panose="020B0604030504040204" pitchFamily="34" charset="0"/>
                              </a:rPr>
                            </m:ctrlPr>
                          </m:fPr>
                          <m:num>
                            <m:r>
                              <a:rPr lang="el-GR" altLang="en-US" sz="4400" b="1" i="1" kern="1200" smtClean="0">
                                <a:latin typeface="Cambria Math"/>
                                <a:ea typeface="Cambria Math"/>
                                <a:cs typeface="Tahoma" panose="020B0604030504040204" pitchFamily="34" charset="0"/>
                              </a:rPr>
                              <m:t>𝝅</m:t>
                            </m:r>
                          </m:num>
                          <m:den>
                            <m:r>
                              <a:rPr lang="el-GR" altLang="en-US" sz="4400" b="1" i="1" kern="1200" smtClean="0">
                                <a:latin typeface="Cambria Math"/>
                                <a:ea typeface="Cambria Math"/>
                                <a:cs typeface="Tahoma" panose="020B0604030504040204" pitchFamily="34" charset="0"/>
                              </a:rPr>
                              <m:t>𝟐</m:t>
                            </m:r>
                          </m:den>
                        </m:f>
                      </m:e>
                    </m:d>
                    <m:r>
                      <a:rPr lang="en-US" altLang="en-US" sz="4400" b="1" i="1" kern="1200" smtClean="0">
                        <a:latin typeface="Cambria Math"/>
                        <a:ea typeface="Cambria Math"/>
                        <a:cs typeface="Tahoma" panose="020B0604030504040204" pitchFamily="34" charset="0"/>
                      </a:rPr>
                      <m:t> </m:t>
                    </m:r>
                  </m:oMath>
                </a14:m>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thõa</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mãn</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endParaRPr kumimoji="0" lang="en-US" altLang="en-US" sz="44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Text Box 16"/>
              <p:cNvSpPr txBox="1">
                <a:spLocks noRot="1" noChangeAspect="1" noMove="1" noResize="1" noEditPoints="1" noAdjustHandles="1" noChangeArrowheads="1" noChangeShapeType="1" noTextEdit="1"/>
              </p:cNvSpPr>
              <p:nvPr/>
            </p:nvSpPr>
            <p:spPr bwMode="auto">
              <a:xfrm>
                <a:off x="4825590" y="4394989"/>
                <a:ext cx="15485897" cy="1105687"/>
              </a:xfrm>
              <a:prstGeom prst="rect">
                <a:avLst/>
              </a:prstGeom>
              <a:blipFill rotWithShape="1">
                <a:blip r:embed="rId6"/>
                <a:stretch>
                  <a:fillRect b="-88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245672" y="4532333"/>
                <a:ext cx="3639714" cy="83099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smtClean="0">
                          <a:solidFill>
                            <a:schemeClr val="tx1"/>
                          </a:solidFill>
                          <a:latin typeface="Cambria Math"/>
                          <a:ea typeface="Cambria Math"/>
                          <a:cs typeface="Tahoma" panose="020B0604030504040204" pitchFamily="34" charset="0"/>
                          <a:sym typeface="Calibri"/>
                        </a:rPr>
                        <m:t>𝜶</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𝒎</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oMath>
                  </m:oMathPara>
                </a14:m>
                <a:endParaRPr lang="en-US" dirty="0">
                  <a:solidFill>
                    <a:schemeClr val="tx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9245672" y="4532333"/>
                <a:ext cx="3639714" cy="83099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189807" y="5887882"/>
                <a:ext cx="3976345"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0" dirty="0" smtClean="0">
                          <a:latin typeface="Cambria Math"/>
                          <a:ea typeface="Tahoma" panose="020B0604030504040204" pitchFamily="34" charset="0"/>
                          <a:cs typeface="Tahoma" panose="020B0604030504040204" pitchFamily="34" charset="0"/>
                          <a:sym typeface="Calibri"/>
                        </a:rPr>
                        <m:t>𝐭𝐚𝐧</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𝐭𝐚𝐧</m:t>
                      </m:r>
                      <m:r>
                        <a:rPr lang="vi-VN" sz="4800" b="1" i="1" dirty="0">
                          <a:latin typeface="Cambria Math"/>
                          <a:ea typeface="Cambria Math"/>
                          <a:cs typeface="Tahoma" panose="020B0604030504040204" pitchFamily="34" charset="0"/>
                          <a:sym typeface="Calibri"/>
                        </a:rPr>
                        <m:t>𝜶</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189807" y="5887882"/>
                <a:ext cx="3976345" cy="83099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5246558" y="5859269"/>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28" name="Rectangle 27"/>
              <p:cNvSpPr>
                <a:spLocks noRot="1" noChangeAspect="1" noMove="1" noResize="1" noEditPoints="1" noAdjustHandles="1" noChangeArrowheads="1" noChangeShapeType="1" noTextEdit="1"/>
              </p:cNvSpPr>
              <p:nvPr/>
            </p:nvSpPr>
            <p:spPr>
              <a:xfrm>
                <a:off x="15246558" y="5859269"/>
                <a:ext cx="993413" cy="104772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6537183" y="5912207"/>
                <a:ext cx="6348203" cy="769441"/>
              </a:xfrm>
              <a:prstGeom prst="rect">
                <a:avLst/>
              </a:prstGeom>
              <a:noFill/>
            </p:spPr>
            <p:txBody>
              <a:bodyPr wrap="square" rtlCol="0">
                <a:spAutoFit/>
              </a:bodyPr>
              <a:lstStyle/>
              <a:p>
                <a14:m>
                  <m:oMath xmlns:m="http://schemas.openxmlformats.org/officeDocument/2006/math">
                    <m:r>
                      <a:rPr lang="en-US" sz="4400" b="1" i="1" smtClean="0">
                        <a:latin typeface="Cambria Math"/>
                      </a:rPr>
                      <m:t>𝒙</m:t>
                    </m:r>
                    <m:r>
                      <a:rPr lang="en-US" sz="4400" b="1" i="1" smtClean="0">
                        <a:latin typeface="Cambria Math"/>
                      </a:rPr>
                      <m:t>=</m:t>
                    </m:r>
                    <m:r>
                      <a:rPr lang="el-GR" sz="4400" b="1" i="1">
                        <a:latin typeface="Cambria Math"/>
                        <a:ea typeface="Cambria Math"/>
                      </a:rPr>
                      <m:t>𝜶</m:t>
                    </m:r>
                    <m:r>
                      <a:rPr lang="en-US" sz="4400" b="1" i="1">
                        <a:latin typeface="Cambria Math"/>
                      </a:rPr>
                      <m:t>+</m:t>
                    </m:r>
                    <m:r>
                      <a:rPr lang="en-US" sz="4400" b="1" i="1">
                        <a:latin typeface="Cambria Math"/>
                      </a:rPr>
                      <m:t>𝒌</m:t>
                    </m:r>
                    <m:r>
                      <a:rPr lang="en-US" sz="4400" b="1" i="1">
                        <a:latin typeface="Cambria Math"/>
                        <a:ea typeface="Cambria Math"/>
                      </a:rPr>
                      <m:t>𝝅</m:t>
                    </m:r>
                  </m:oMath>
                </a14:m>
                <a:r>
                  <a:rPr lang="en-US" sz="4400" b="1" dirty="0"/>
                  <a:t>, </a:t>
                </a:r>
                <a14:m>
                  <m:oMath xmlns:m="http://schemas.openxmlformats.org/officeDocument/2006/math">
                    <m:r>
                      <a:rPr lang="en-US" sz="4400" b="1" i="0" dirty="0" smtClean="0">
                        <a:latin typeface="Cambria Math"/>
                      </a:rPr>
                      <m:t>(</m:t>
                    </m:r>
                    <m:r>
                      <a:rPr lang="en-US" sz="4400" b="1" i="1" dirty="0" smtClean="0">
                        <a:latin typeface="Cambria Math"/>
                      </a:rPr>
                      <m:t>𝒌</m:t>
                    </m:r>
                    <m:r>
                      <a:rPr lang="en-US" sz="4400" b="1" i="1" dirty="0" smtClean="0">
                        <a:latin typeface="Cambria Math"/>
                        <a:ea typeface="Cambria Math"/>
                      </a:rPr>
                      <m:t>∈</m:t>
                    </m:r>
                    <m:r>
                      <a:rPr lang="en-US" sz="4400" b="1" i="1" dirty="0" smtClean="0">
                        <a:latin typeface="Cambria Math"/>
                        <a:ea typeface="Cambria Math"/>
                      </a:rPr>
                      <m:t>𝒁</m:t>
                    </m:r>
                    <m:r>
                      <a:rPr lang="en-US" sz="4400" b="1" i="1" dirty="0" smtClean="0">
                        <a:latin typeface="Cambria Math"/>
                        <a:ea typeface="Cambria Math"/>
                      </a:rPr>
                      <m:t>).</m:t>
                    </m:r>
                  </m:oMath>
                </a14:m>
                <a:endParaRPr lang="en-US" sz="44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16537183" y="5912207"/>
                <a:ext cx="6348203" cy="769441"/>
              </a:xfrm>
              <a:prstGeom prst="rect">
                <a:avLst/>
              </a:prstGeom>
              <a:blipFill rotWithShape="1">
                <a:blip r:embed="rId10"/>
                <a:stretch>
                  <a:fillRect t="-16667" b="-36508"/>
                </a:stretch>
              </a:blipFill>
            </p:spPr>
            <p:txBody>
              <a:bodyPr/>
              <a:lstStyle/>
              <a:p>
                <a:r>
                  <a:rPr lang="en-US">
                    <a:noFill/>
                  </a:rPr>
                  <a:t> </a:t>
                </a:r>
              </a:p>
            </p:txBody>
          </p:sp>
        </mc:Fallback>
      </mc:AlternateContent>
      <p:grpSp>
        <p:nvGrpSpPr>
          <p:cNvPr id="16" name="Google Shape;209;p31"/>
          <p:cNvGrpSpPr/>
          <p:nvPr/>
        </p:nvGrpSpPr>
        <p:grpSpPr>
          <a:xfrm>
            <a:off x="0" y="753074"/>
            <a:ext cx="11424102" cy="1277449"/>
            <a:chOff x="10444842" y="2554465"/>
            <a:chExt cx="12033290" cy="1304531"/>
          </a:xfrm>
        </p:grpSpPr>
        <mc:AlternateContent xmlns:mc="http://schemas.openxmlformats.org/markup-compatibility/2006" xmlns:a14="http://schemas.microsoft.com/office/drawing/2010/main">
          <mc:Choice Requires="a14">
            <p:sp>
              <p:nvSpPr>
                <p:cNvPr id="17" name="Google Shape;210;p3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r>
                    <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PHƯƠNG TRÌNH </a:t>
                  </a:r>
                  <a14:m>
                    <m:oMath xmlns:m="http://schemas.openxmlformats.org/officeDocument/2006/math">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 </m:t>
                      </m:r>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𝐭𝐚𝐧</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𝒙</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 = </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𝒎</m:t>
                      </m:r>
                    </m:oMath>
                  </a14:m>
                  <a:endPar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17" name="Google Shape;210;p31"/>
                <p:cNvSpPr>
                  <a:spLocks noRot="1" noChangeAspect="1" noMove="1" noResize="1" noEditPoints="1" noAdjustHandles="1" noChangeArrowheads="1" noChangeShapeType="1" noTextEdit="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blipFill rotWithShape="1">
                  <a:blip r:embed="rId11"/>
                  <a:stretch>
                    <a:fillRect b="-2941"/>
                  </a:stretch>
                </a:blipFill>
                <a:ln>
                  <a:noFill/>
                </a:ln>
              </p:spPr>
              <p:txBody>
                <a:bodyPr/>
                <a:lstStyle/>
                <a:p>
                  <a:r>
                    <a:rPr lang="en-US">
                      <a:noFill/>
                    </a:rPr>
                    <a:t> </a:t>
                  </a:r>
                </a:p>
              </p:txBody>
            </p:sp>
          </mc:Fallback>
        </mc:AlternateContent>
        <p:sp>
          <p:nvSpPr>
            <p:cNvPr id="18" name="Google Shape;211;p31"/>
            <p:cNvSpPr/>
            <p:nvPr/>
          </p:nvSpPr>
          <p:spPr>
            <a:xfrm>
              <a:off x="10444842" y="2554465"/>
              <a:ext cx="1295399" cy="1304530"/>
            </a:xfrm>
            <a:prstGeom prst="ellipse">
              <a:avLst/>
            </a:pr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4436FA"/>
                  </a:solidFill>
                  <a:effectLst/>
                  <a:uLnTx/>
                  <a:uFillTx/>
                  <a:latin typeface="Calibri"/>
                  <a:ea typeface="Calibri"/>
                  <a:cs typeface="Calibri"/>
                  <a:sym typeface="Calibri"/>
                </a:rPr>
                <a:t>❹</a:t>
              </a:r>
              <a:endParaRPr kumimoji="0" sz="4800" b="1" i="0" u="none" strike="noStrike" kern="0" cap="none" spc="0" normalizeH="0" baseline="0" noProof="0" dirty="0">
                <a:ln>
                  <a:noFill/>
                </a:ln>
                <a:solidFill>
                  <a:srgbClr val="4436FA"/>
                </a:solidFill>
                <a:effectLst/>
                <a:uLnTx/>
                <a:uFillTx/>
                <a:latin typeface="Calibri"/>
                <a:ea typeface="Calibri"/>
                <a:cs typeface="Calibri"/>
                <a:sym typeface="Calibri"/>
              </a:endParaRPr>
            </a:p>
          </p:txBody>
        </p:sp>
      </p:grpSp>
      <p:sp>
        <p:nvSpPr>
          <p:cNvPr id="20" name="Rectangle 19"/>
          <p:cNvSpPr/>
          <p:nvPr/>
        </p:nvSpPr>
        <p:spPr>
          <a:xfrm>
            <a:off x="1509889" y="7435953"/>
            <a:ext cx="3388395" cy="769441"/>
          </a:xfrm>
          <a:prstGeom prst="rect">
            <a:avLst/>
          </a:prstGeom>
        </p:spPr>
        <p:txBody>
          <a:bodyPr wrap="square">
            <a:spAutoFit/>
          </a:bodyPr>
          <a:lstStyle/>
          <a:p>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33CC"/>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ý :</a:t>
            </a:r>
          </a:p>
        </p:txBody>
      </p:sp>
      <mc:AlternateContent xmlns:mc="http://schemas.openxmlformats.org/markup-compatibility/2006" xmlns:a14="http://schemas.microsoft.com/office/drawing/2010/main">
        <mc:Choice Requires="a14">
          <p:sp>
            <p:nvSpPr>
              <p:cNvPr id="21" name="Rectangle 5"/>
              <p:cNvSpPr>
                <a:spLocks noChangeArrowheads="1"/>
              </p:cNvSpPr>
              <p:nvPr/>
            </p:nvSpPr>
            <p:spPr bwMode="auto">
              <a:xfrm>
                <a:off x="4449616" y="7435953"/>
                <a:ext cx="13372698" cy="896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217709" tIns="108855" rIns="217709" bIns="10885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400" b="1" dirty="0">
                    <a:latin typeface="Tahoma" panose="020B0604030504040204" pitchFamily="34" charset="0"/>
                    <a:ea typeface="Tahoma" panose="020B0604030504040204" pitchFamily="34" charset="0"/>
                    <a:cs typeface="Tahoma" panose="020B0604030504040204" pitchFamily="34" charset="0"/>
                  </a:rPr>
                  <a:t>a) </a:t>
                </a:r>
                <a:r>
                  <a:rPr lang="en-US" altLang="en-US" sz="4400" b="1" dirty="0" err="1">
                    <a:latin typeface="Tahoma" panose="020B0604030504040204" pitchFamily="34" charset="0"/>
                    <a:ea typeface="Tahoma" panose="020B0604030504040204" pitchFamily="34" charset="0"/>
                    <a:cs typeface="Tahoma" panose="020B0604030504040204" pitchFamily="34" charset="0"/>
                  </a:rPr>
                  <a:t>Nếu</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số</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đo</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của</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góc</a:t>
                </a:r>
                <a:r>
                  <a:rPr lang="en-US" alt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1" smtClean="0">
                        <a:latin typeface="Cambria Math"/>
                        <a:ea typeface="Cambria Math"/>
                        <a:cs typeface="Tahoma" panose="020B0604030504040204" pitchFamily="34" charset="0"/>
                      </a:rPr>
                      <m:t>𝜶</m:t>
                    </m:r>
                  </m:oMath>
                </a14:m>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đo</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bằng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đơn</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vị</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độ</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thì</a:t>
                </a:r>
                <a:r>
                  <a:rPr lang="en-US" alt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1" name="Rectangle 5"/>
              <p:cNvSpPr>
                <a:spLocks noRot="1" noChangeAspect="1" noMove="1" noResize="1" noEditPoints="1" noAdjustHandles="1" noChangeArrowheads="1" noChangeShapeType="1" noTextEdit="1"/>
              </p:cNvSpPr>
              <p:nvPr/>
            </p:nvSpPr>
            <p:spPr bwMode="auto">
              <a:xfrm>
                <a:off x="4449616" y="7435953"/>
                <a:ext cx="13372698" cy="896945"/>
              </a:xfrm>
              <a:prstGeom prst="rect">
                <a:avLst/>
              </a:prstGeom>
              <a:blipFill rotWithShape="1">
                <a:blip r:embed="rId12"/>
                <a:stretch>
                  <a:fillRect l="-912" t="-7483" b="-238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319098" y="8709500"/>
                <a:ext cx="4543680" cy="847733"/>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0" dirty="0" smtClean="0">
                          <a:latin typeface="Cambria Math"/>
                          <a:ea typeface="Tahoma" panose="020B0604030504040204" pitchFamily="34" charset="0"/>
                          <a:cs typeface="Tahoma" panose="020B0604030504040204" pitchFamily="34" charset="0"/>
                          <a:sym typeface="Calibri"/>
                        </a:rPr>
                        <m:t>𝐭𝐚𝐧</m:t>
                      </m:r>
                      <m:r>
                        <a:rPr lang="en-US" sz="4800" b="1" i="0" dirty="0" smtClean="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𝐭𝐚𝐧</m:t>
                      </m:r>
                      <m:r>
                        <a:rPr lang="en-US" sz="4800" b="1" i="0" dirty="0" smtClean="0">
                          <a:latin typeface="Cambria Math"/>
                          <a:ea typeface="Tahoma" panose="020B0604030504040204" pitchFamily="34" charset="0"/>
                          <a:cs typeface="Tahoma" panose="020B0604030504040204" pitchFamily="34" charset="0"/>
                          <a:sym typeface="Calibri"/>
                        </a:rPr>
                        <m:t> </m:t>
                      </m:r>
                      <m:sSup>
                        <m:sSupPr>
                          <m:ctrlPr>
                            <a:rPr lang="vi-VN"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sSupPr>
                        <m:e>
                          <m:r>
                            <a:rPr lang="vi-VN" sz="4800" b="1" i="1" dirty="0" smtClean="0">
                              <a:latin typeface="Cambria Math"/>
                              <a:ea typeface="Cambria Math"/>
                              <a:cs typeface="Tahoma" panose="020B0604030504040204" pitchFamily="34" charset="0"/>
                              <a:sym typeface="Calibri"/>
                            </a:rPr>
                            <m:t>𝜶</m:t>
                          </m:r>
                        </m:e>
                        <m:sup>
                          <m:r>
                            <a:rPr lang="en-US" sz="4800" b="1" i="1" dirty="0" smtClean="0">
                              <a:latin typeface="Cambria Math"/>
                              <a:ea typeface="Tahoma" panose="020B0604030504040204" pitchFamily="34" charset="0"/>
                              <a:cs typeface="Tahoma" panose="020B0604030504040204" pitchFamily="34" charset="0"/>
                              <a:sym typeface="Calibri"/>
                            </a:rPr>
                            <m:t>𝟎</m:t>
                          </m:r>
                        </m:sup>
                      </m:sSup>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5319098" y="8709500"/>
                <a:ext cx="4543680" cy="84773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526409" y="8758913"/>
                <a:ext cx="925831" cy="9681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4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400" dirty="0"/>
              </a:p>
            </p:txBody>
          </p:sp>
        </mc:Choice>
        <mc:Fallback xmlns="">
          <p:sp>
            <p:nvSpPr>
              <p:cNvPr id="23" name="Rectangle 22"/>
              <p:cNvSpPr>
                <a:spLocks noRot="1" noChangeAspect="1" noMove="1" noResize="1" noEditPoints="1" noAdjustHandles="1" noChangeArrowheads="1" noChangeShapeType="1" noTextEdit="1"/>
              </p:cNvSpPr>
              <p:nvPr/>
            </p:nvSpPr>
            <p:spPr>
              <a:xfrm>
                <a:off x="9526409" y="8758913"/>
                <a:ext cx="925831" cy="96815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0769521" y="8709500"/>
                <a:ext cx="7428202" cy="847733"/>
              </a:xfrm>
              <a:prstGeom prst="rect">
                <a:avLst/>
              </a:prstGeom>
              <a:noFill/>
            </p:spPr>
            <p:txBody>
              <a:bodyPr wrap="square" rtlCol="0">
                <a:spAutoFit/>
              </a:bodyPr>
              <a:lstStyle/>
              <a:p>
                <a14:m>
                  <m:oMath xmlns:m="http://schemas.openxmlformats.org/officeDocument/2006/math">
                    <m:r>
                      <a:rPr lang="en-US" sz="4800" b="1" i="1" smtClean="0">
                        <a:latin typeface="Cambria Math"/>
                      </a:rPr>
                      <m:t>𝒙</m:t>
                    </m:r>
                    <m:r>
                      <a:rPr lang="en-US" sz="4800" b="1" i="1" smtClean="0">
                        <a:latin typeface="Cambria Math"/>
                      </a:rPr>
                      <m:t>=</m:t>
                    </m:r>
                    <m:sSup>
                      <m:sSupPr>
                        <m:ctrlPr>
                          <a:rPr lang="vi-VN" sz="4800" b="1" i="1" dirty="0">
                            <a:latin typeface="Cambria Math" panose="02040503050406030204" pitchFamily="18" charset="0"/>
                            <a:ea typeface="Tahoma" panose="020B0604030504040204" pitchFamily="34" charset="0"/>
                            <a:cs typeface="Tahoma" panose="020B0604030504040204" pitchFamily="34" charset="0"/>
                            <a:sym typeface="Calibri"/>
                          </a:rPr>
                        </m:ctrlPr>
                      </m:sSupPr>
                      <m:e>
                        <m:r>
                          <a:rPr lang="vi-VN" sz="4800" b="1" i="1" dirty="0">
                            <a:latin typeface="Cambria Math"/>
                            <a:ea typeface="Cambria Math"/>
                            <a:cs typeface="Tahoma" panose="020B0604030504040204" pitchFamily="34" charset="0"/>
                            <a:sym typeface="Calibri"/>
                          </a:rPr>
                          <m:t>𝜶</m:t>
                        </m:r>
                      </m:e>
                      <m:sup>
                        <m:r>
                          <a:rPr lang="en-US" sz="4800" b="1" i="1" dirty="0">
                            <a:latin typeface="Cambria Math"/>
                            <a:ea typeface="Tahoma" panose="020B0604030504040204" pitchFamily="34" charset="0"/>
                            <a:cs typeface="Tahoma" panose="020B0604030504040204" pitchFamily="34" charset="0"/>
                            <a:sym typeface="Calibri"/>
                          </a:rPr>
                          <m:t>𝟎</m:t>
                        </m:r>
                      </m:sup>
                    </m:sSup>
                    <m:r>
                      <a:rPr lang="en-US" sz="4800" b="1" i="1">
                        <a:latin typeface="Cambria Math"/>
                      </a:rPr>
                      <m:t>+</m:t>
                    </m:r>
                    <m:r>
                      <a:rPr lang="en-US" sz="4800" b="1" i="1">
                        <a:latin typeface="Cambria Math"/>
                      </a:rPr>
                      <m:t>𝒌</m:t>
                    </m:r>
                    <m:r>
                      <a:rPr lang="en-US" sz="4800" b="1" i="1">
                        <a:latin typeface="Cambria Math"/>
                      </a:rPr>
                      <m:t>.</m:t>
                    </m:r>
                    <m:sSup>
                      <m:sSupPr>
                        <m:ctrlPr>
                          <a:rPr lang="vi-VN" sz="4800" b="1" i="1" dirty="0">
                            <a:latin typeface="Cambria Math" panose="02040503050406030204" pitchFamily="18" charset="0"/>
                            <a:ea typeface="Tahoma" panose="020B0604030504040204" pitchFamily="34" charset="0"/>
                            <a:cs typeface="Tahoma" panose="020B0604030504040204" pitchFamily="34" charset="0"/>
                            <a:sym typeface="Calibri"/>
                          </a:rPr>
                        </m:ctrlPr>
                      </m:sSupPr>
                      <m:e>
                        <m:r>
                          <a:rPr lang="en-US" sz="4800" b="1" i="1" dirty="0" smtClean="0">
                            <a:latin typeface="Cambria Math"/>
                            <a:ea typeface="Tahoma" panose="020B0604030504040204" pitchFamily="34" charset="0"/>
                            <a:cs typeface="Tahoma" panose="020B0604030504040204" pitchFamily="34" charset="0"/>
                            <a:sym typeface="Calibri"/>
                          </a:rPr>
                          <m:t>𝟏𝟖</m:t>
                        </m:r>
                        <m:r>
                          <a:rPr lang="en-US" sz="4800" b="1" i="1" dirty="0">
                            <a:latin typeface="Cambria Math"/>
                            <a:ea typeface="Cambria Math"/>
                            <a:cs typeface="Tahoma" panose="020B0604030504040204" pitchFamily="34" charset="0"/>
                            <a:sym typeface="Calibri"/>
                          </a:rPr>
                          <m:t>𝟎</m:t>
                        </m:r>
                      </m:e>
                      <m:sup>
                        <m:r>
                          <a:rPr lang="en-US" sz="4800" b="1" i="1" dirty="0">
                            <a:latin typeface="Cambria Math"/>
                            <a:ea typeface="Tahoma" panose="020B0604030504040204" pitchFamily="34" charset="0"/>
                            <a:cs typeface="Tahoma" panose="020B0604030504040204" pitchFamily="34" charset="0"/>
                            <a:sym typeface="Calibri"/>
                          </a:rPr>
                          <m:t>𝟎</m:t>
                        </m:r>
                      </m:sup>
                    </m:sSup>
                  </m:oMath>
                </a14:m>
                <a:r>
                  <a:rPr lang="en-US" sz="4800" b="1" dirty="0"/>
                  <a:t>, </a:t>
                </a:r>
                <a14:m>
                  <m:oMath xmlns:m="http://schemas.openxmlformats.org/officeDocument/2006/math">
                    <m:r>
                      <a:rPr lang="en-US" sz="4800" b="1" i="1">
                        <a:latin typeface="Cambria Math"/>
                      </a:rPr>
                      <m:t>(</m:t>
                    </m:r>
                    <m:r>
                      <a:rPr lang="en-US" sz="4800" b="1" i="1">
                        <a:latin typeface="Cambria Math"/>
                      </a:rPr>
                      <m:t>𝒌</m:t>
                    </m:r>
                    <m:r>
                      <a:rPr lang="en-US" sz="4800" b="1" i="1">
                        <a:latin typeface="Cambria Math"/>
                        <a:ea typeface="Cambria Math"/>
                      </a:rPr>
                      <m:t>∈</m:t>
                    </m:r>
                    <m:r>
                      <a:rPr lang="en-US" sz="4800" b="1" i="1">
                        <a:latin typeface="Cambria Math"/>
                        <a:ea typeface="Cambria Math"/>
                      </a:rPr>
                      <m:t>𝒁</m:t>
                    </m:r>
                    <m:r>
                      <a:rPr lang="en-US" sz="4800" b="1" i="1">
                        <a:latin typeface="Cambria Math"/>
                        <a:ea typeface="Cambria Math"/>
                      </a:rPr>
                      <m:t>)</m:t>
                    </m:r>
                  </m:oMath>
                </a14:m>
                <a:endParaRPr lang="en-US" sz="48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10769521" y="8709500"/>
                <a:ext cx="7428202" cy="847733"/>
              </a:xfrm>
              <a:prstGeom prst="rect">
                <a:avLst/>
              </a:prstGeom>
              <a:blipFill rotWithShape="1">
                <a:blip r:embed="rId15"/>
                <a:stretch>
                  <a:fillRect t="-15108" b="-36691"/>
                </a:stretch>
              </a:blipFill>
            </p:spPr>
            <p:txBody>
              <a:bodyPr/>
              <a:lstStyle/>
              <a:p>
                <a:r>
                  <a:rPr lang="en-US">
                    <a:noFill/>
                  </a:rPr>
                  <a:t> </a:t>
                </a:r>
              </a:p>
            </p:txBody>
          </p:sp>
        </mc:Fallback>
      </mc:AlternateContent>
      <p:sp>
        <p:nvSpPr>
          <p:cNvPr id="32" name="Rectangle 31"/>
          <p:cNvSpPr/>
          <p:nvPr/>
        </p:nvSpPr>
        <p:spPr>
          <a:xfrm>
            <a:off x="1156826" y="10032424"/>
            <a:ext cx="8763938" cy="769441"/>
          </a:xfrm>
          <a:prstGeom prst="rect">
            <a:avLst/>
          </a:prstGeom>
        </p:spPr>
        <p:txBody>
          <a:bodyPr wrap="none">
            <a:spAutoFit/>
          </a:bodyPr>
          <a:lstStyle/>
          <a:p>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b)	Một số trường hợp đặc biệt</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10247536" y="9998411"/>
                <a:ext cx="3790397"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vi-VN" sz="4800" b="1" i="1" dirty="0" smtClean="0">
                          <a:latin typeface="Cambria Math"/>
                          <a:ea typeface="Cambria Math"/>
                          <a:cs typeface="Tahoma" panose="020B0604030504040204" pitchFamily="34" charset="0"/>
                          <a:sym typeface="Calibri"/>
                        </a:rPr>
                        <m:t>⦁</m:t>
                      </m:r>
                      <m:r>
                        <a:rPr lang="en-US" sz="4800" b="1" i="0" dirty="0" smtClean="0">
                          <a:latin typeface="Cambria Math"/>
                          <a:ea typeface="Cambria Math"/>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𝐭𝐚𝐧</m:t>
                      </m:r>
                      <m:r>
                        <a:rPr lang="en-US" sz="4800" b="1" i="0" dirty="0" smtClean="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𝟎</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10247536" y="9998411"/>
                <a:ext cx="3790397" cy="830997"/>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14267005" y="9934847"/>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38" name="Rectangle 37"/>
              <p:cNvSpPr>
                <a:spLocks noRot="1" noChangeAspect="1" noMove="1" noResize="1" noEditPoints="1" noAdjustHandles="1" noChangeArrowheads="1" noChangeShapeType="1" noTextEdit="1"/>
              </p:cNvSpPr>
              <p:nvPr/>
            </p:nvSpPr>
            <p:spPr>
              <a:xfrm>
                <a:off x="14267005" y="9934847"/>
                <a:ext cx="993413" cy="1047723"/>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4541911" y="9997560"/>
                <a:ext cx="399054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a:latin typeface="Cambria Math"/>
                        </a:rPr>
                        <m:t>𝒙</m:t>
                      </m:r>
                      <m:r>
                        <a:rPr lang="en-US" sz="4400" b="1" i="1">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14541911" y="9997560"/>
                <a:ext cx="3990544" cy="769441"/>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7450300" y="9934847"/>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17450300" y="9934847"/>
                <a:ext cx="2861187" cy="830997"/>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55763" y="11249529"/>
                <a:ext cx="3790397"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vi-VN" sz="4800" b="1" i="1" dirty="0" smtClean="0">
                          <a:latin typeface="Cambria Math"/>
                          <a:ea typeface="Cambria Math"/>
                          <a:cs typeface="Tahoma" panose="020B0604030504040204" pitchFamily="34" charset="0"/>
                          <a:sym typeface="Calibri"/>
                        </a:rPr>
                        <m:t>⦁</m:t>
                      </m:r>
                      <m:r>
                        <a:rPr lang="en-US" sz="4800" b="1" i="0" dirty="0" smtClean="0">
                          <a:latin typeface="Cambria Math"/>
                          <a:ea typeface="Cambria Math"/>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𝐭𝐚𝐧</m:t>
                      </m:r>
                      <m:r>
                        <a:rPr lang="en-US" sz="4800" b="1" i="0" dirty="0" smtClean="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𝟏</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10255763" y="11249529"/>
                <a:ext cx="3790397" cy="830997"/>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4275232" y="11185965"/>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42" name="Rectangle 41"/>
              <p:cNvSpPr>
                <a:spLocks noRot="1" noChangeAspect="1" noMove="1" noResize="1" noEditPoints="1" noAdjustHandles="1" noChangeArrowheads="1" noChangeShapeType="1" noTextEdit="1"/>
              </p:cNvSpPr>
              <p:nvPr/>
            </p:nvSpPr>
            <p:spPr>
              <a:xfrm>
                <a:off x="14275232" y="11185965"/>
                <a:ext cx="993413" cy="1047723"/>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5039214" y="10974815"/>
                <a:ext cx="3990544" cy="12528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rPr>
                        <m:t>=</m:t>
                      </m:r>
                      <m:f>
                        <m:fPr>
                          <m:ctrlPr>
                            <a:rPr lang="el-GR" sz="4400" b="1" i="1" smtClean="0">
                              <a:latin typeface="Cambria Math" panose="02040503050406030204" pitchFamily="18" charset="0"/>
                            </a:rPr>
                          </m:ctrlPr>
                        </m:fPr>
                        <m:num>
                          <m:r>
                            <a:rPr lang="el-GR" sz="4400" b="1" i="1" smtClean="0">
                              <a:latin typeface="Cambria Math"/>
                            </a:rPr>
                            <m:t>𝝅</m:t>
                          </m:r>
                        </m:num>
                        <m:den>
                          <m:r>
                            <a:rPr lang="en-US" sz="4400" b="1" i="1" smtClean="0">
                              <a:latin typeface="Cambria Math"/>
                            </a:rPr>
                            <m:t>𝟒</m:t>
                          </m:r>
                        </m:den>
                      </m:f>
                      <m:r>
                        <a:rPr lang="en-US" sz="4400" b="1" i="1" smtClean="0">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5039214" y="10974815"/>
                <a:ext cx="3990544" cy="1252843"/>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8280690" y="11170530"/>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18280690" y="11170530"/>
                <a:ext cx="2861187" cy="830997"/>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10263371" y="12516121"/>
                <a:ext cx="4250459"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vi-VN" sz="4800" b="1" i="1" dirty="0" smtClean="0">
                          <a:latin typeface="Cambria Math"/>
                          <a:ea typeface="Cambria Math"/>
                          <a:cs typeface="Tahoma" panose="020B0604030504040204" pitchFamily="34" charset="0"/>
                          <a:sym typeface="Calibri"/>
                        </a:rPr>
                        <m:t>⦁</m:t>
                      </m:r>
                      <m:r>
                        <a:rPr lang="en-US" sz="4800" b="1" i="0" dirty="0" smtClean="0">
                          <a:latin typeface="Cambria Math"/>
                          <a:ea typeface="Cambria Math"/>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𝐭𝐚𝐧</m:t>
                      </m:r>
                      <m:r>
                        <a:rPr lang="en-US" sz="4800" b="1" i="0" dirty="0" smtClean="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𝟏</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10263371" y="12516121"/>
                <a:ext cx="4250459" cy="830997"/>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14483622" y="12520578"/>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46" name="Rectangle 45"/>
              <p:cNvSpPr>
                <a:spLocks noRot="1" noChangeAspect="1" noMove="1" noResize="1" noEditPoints="1" noAdjustHandles="1" noChangeArrowheads="1" noChangeShapeType="1" noTextEdit="1"/>
              </p:cNvSpPr>
              <p:nvPr/>
            </p:nvSpPr>
            <p:spPr>
              <a:xfrm>
                <a:off x="14483622" y="12520578"/>
                <a:ext cx="993413" cy="1047723"/>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5395096" y="12418017"/>
                <a:ext cx="3990544" cy="12528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rPr>
                        <m:t>=−</m:t>
                      </m:r>
                      <m:f>
                        <m:fPr>
                          <m:ctrlPr>
                            <a:rPr lang="el-GR" sz="4400" b="1" i="1" smtClean="0">
                              <a:latin typeface="Cambria Math" panose="02040503050406030204" pitchFamily="18" charset="0"/>
                            </a:rPr>
                          </m:ctrlPr>
                        </m:fPr>
                        <m:num>
                          <m:r>
                            <a:rPr lang="el-GR" sz="4400" b="1" i="1" smtClean="0">
                              <a:latin typeface="Cambria Math"/>
                            </a:rPr>
                            <m:t>𝝅</m:t>
                          </m:r>
                        </m:num>
                        <m:den>
                          <m:r>
                            <a:rPr lang="en-US" sz="4400" b="1" i="1" smtClean="0">
                              <a:latin typeface="Cambria Math"/>
                            </a:rPr>
                            <m:t>𝟒</m:t>
                          </m:r>
                        </m:den>
                      </m:f>
                      <m:r>
                        <a:rPr lang="en-US" sz="4400" b="1" i="1" smtClean="0">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15395096" y="12418017"/>
                <a:ext cx="3990544" cy="1252843"/>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8868879" y="12487693"/>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18868879" y="12487693"/>
                <a:ext cx="2861187" cy="830997"/>
              </a:xfrm>
              <a:prstGeom prst="rect">
                <a:avLst/>
              </a:prstGeom>
              <a:blipFill rotWithShape="1">
                <a:blip r:embed="rId2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95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left)">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left)">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31" grpId="0"/>
      <p:bldP spid="26" grpId="0"/>
      <p:bldP spid="3" grpId="0" animBg="1"/>
      <p:bldP spid="5" grpId="0"/>
      <p:bldP spid="28" grpId="0"/>
      <p:bldP spid="30" grpId="0"/>
      <p:bldP spid="20" grpId="0"/>
      <p:bldP spid="21" grpId="0"/>
      <p:bldP spid="22" grpId="0"/>
      <p:bldP spid="23" grpId="0"/>
      <p:bldP spid="24" grpId="0"/>
      <p:bldP spid="32" grpId="0"/>
      <p:bldP spid="37" grpId="0"/>
      <p:bldP spid="38" grpId="0"/>
      <p:bldP spid="39" grpId="0"/>
      <p:bldP spid="40" grpId="0"/>
      <p:bldP spid="41" grpId="0"/>
      <p:bldP spid="42" grpId="0"/>
      <p:bldP spid="43" grpId="0"/>
      <p:bldP spid="44" grpId="0"/>
      <p:bldP spid="45" grpId="0"/>
      <p:bldP spid="46"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2E9B706-DA42-60DB-D24E-C667B53BF406}"/>
              </a:ext>
            </a:extLst>
          </p:cNvPr>
          <p:cNvSpPr txBox="1">
            <a:spLocks/>
          </p:cNvSpPr>
          <p:nvPr/>
        </p:nvSpPr>
        <p:spPr>
          <a:xfrm>
            <a:off x="1068320" y="1589009"/>
            <a:ext cx="22820380" cy="22400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ClrTx/>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ClrTx/>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30" name="Freeform: Shape 29">
            <a:extLst>
              <a:ext uri="{FF2B5EF4-FFF2-40B4-BE49-F238E27FC236}">
                <a16:creationId xmlns:a16="http://schemas.microsoft.com/office/drawing/2014/main" id="{49137458-563A-4FB9-B2C2-BF24886BC4C3}"/>
              </a:ext>
            </a:extLst>
          </p:cNvPr>
          <p:cNvSpPr/>
          <p:nvPr/>
        </p:nvSpPr>
        <p:spPr>
          <a:xfrm rot="10800000">
            <a:off x="389925" y="722027"/>
            <a:ext cx="2946234" cy="76926"/>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 name="Group 1">
            <a:extLst>
              <a:ext uri="{FF2B5EF4-FFF2-40B4-BE49-F238E27FC236}">
                <a16:creationId xmlns:a16="http://schemas.microsoft.com/office/drawing/2014/main" id="{E8B9F242-4D9A-9817-BD57-5024D083C825}"/>
              </a:ext>
            </a:extLst>
          </p:cNvPr>
          <p:cNvGrpSpPr/>
          <p:nvPr/>
        </p:nvGrpSpPr>
        <p:grpSpPr>
          <a:xfrm>
            <a:off x="140518" y="1196406"/>
            <a:ext cx="4831531" cy="785206"/>
            <a:chOff x="-68736" y="-32876"/>
            <a:chExt cx="1766281" cy="281940"/>
          </a:xfrm>
        </p:grpSpPr>
        <p:grpSp>
          <p:nvGrpSpPr>
            <p:cNvPr id="3" name="Group 2">
              <a:extLst>
                <a:ext uri="{FF2B5EF4-FFF2-40B4-BE49-F238E27FC236}">
                  <a16:creationId xmlns:a16="http://schemas.microsoft.com/office/drawing/2014/main" id="{A59F82A2-726E-0697-EE4D-95E21B4CA0A5}"/>
                </a:ext>
              </a:extLst>
            </p:cNvPr>
            <p:cNvGrpSpPr/>
            <p:nvPr/>
          </p:nvGrpSpPr>
          <p:grpSpPr>
            <a:xfrm>
              <a:off x="-68736" y="-26132"/>
              <a:ext cx="1440991" cy="257209"/>
              <a:chOff x="-96708" y="-45434"/>
              <a:chExt cx="2027493" cy="318308"/>
            </a:xfrm>
          </p:grpSpPr>
          <p:sp>
            <p:nvSpPr>
              <p:cNvPr id="5" name="Arrow: Pentagon 4">
                <a:extLst>
                  <a:ext uri="{FF2B5EF4-FFF2-40B4-BE49-F238E27FC236}">
                    <a16:creationId xmlns:a16="http://schemas.microsoft.com/office/drawing/2014/main" id="{32FA055A-6184-F75C-5D1A-1080F7F37AC3}"/>
                  </a:ext>
                </a:extLst>
              </p:cNvPr>
              <p:cNvSpPr/>
              <p:nvPr/>
            </p:nvSpPr>
            <p:spPr>
              <a:xfrm>
                <a:off x="76317" y="-45434"/>
                <a:ext cx="1854468" cy="318308"/>
              </a:xfrm>
              <a:prstGeom prst="homePlate">
                <a:avLst/>
              </a:prstGeom>
              <a:solidFill>
                <a:srgbClr val="FCFFEF"/>
              </a:solidFill>
              <a:ln w="12700" cap="flat" cmpd="sng" algn="ctr">
                <a:solidFill>
                  <a:schemeClr val="accent1">
                    <a:lumMod val="40000"/>
                    <a:lumOff val="60000"/>
                  </a:schemeClr>
                </a:solidFill>
                <a:prstDash val="solid"/>
                <a:miter lim="800000"/>
              </a:ln>
              <a:effectLst/>
            </p:spPr>
            <p:txBody>
              <a:bodyPr rtlCol="0" anchor="ct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Calibri"/>
                    <a:ea typeface="Calibri" panose="020F0502020204030204" pitchFamily="34" charset="0"/>
                    <a:cs typeface="Times New Roman" panose="02020603050405020304" pitchFamily="18" charset="0"/>
                  </a:rPr>
                  <a:t> </a:t>
                </a:r>
                <a:endPar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 name="Arrow: Chevron 5">
                <a:extLst>
                  <a:ext uri="{FF2B5EF4-FFF2-40B4-BE49-F238E27FC236}">
                    <a16:creationId xmlns:a16="http://schemas.microsoft.com/office/drawing/2014/main" id="{6666080C-75BF-0B79-422C-5DA5F43724FD}"/>
                  </a:ext>
                </a:extLst>
              </p:cNvPr>
              <p:cNvSpPr/>
              <p:nvPr/>
            </p:nvSpPr>
            <p:spPr>
              <a:xfrm>
                <a:off x="-96708" y="-39604"/>
                <a:ext cx="162630" cy="296007"/>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sp>
            <p:nvSpPr>
              <p:cNvPr id="7" name="Arrow: Chevron 6">
                <a:extLst>
                  <a:ext uri="{FF2B5EF4-FFF2-40B4-BE49-F238E27FC236}">
                    <a16:creationId xmlns:a16="http://schemas.microsoft.com/office/drawing/2014/main" id="{3F7E702E-1A29-5914-8C6F-C3D644404F6A}"/>
                  </a:ext>
                </a:extLst>
              </p:cNvPr>
              <p:cNvSpPr/>
              <p:nvPr/>
            </p:nvSpPr>
            <p:spPr>
              <a:xfrm>
                <a:off x="-11995" y="-39669"/>
                <a:ext cx="176766" cy="296007"/>
              </a:xfrm>
              <a:prstGeom prst="chevron">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grpSp>
        <p:sp>
          <p:nvSpPr>
            <p:cNvPr id="4" name="TextBox 56">
              <a:extLst>
                <a:ext uri="{FF2B5EF4-FFF2-40B4-BE49-F238E27FC236}">
                  <a16:creationId xmlns:a16="http://schemas.microsoft.com/office/drawing/2014/main" id="{5BB0DE47-32E3-00AE-6007-882219112C21}"/>
                </a:ext>
              </a:extLst>
            </p:cNvPr>
            <p:cNvSpPr txBox="1"/>
            <p:nvPr/>
          </p:nvSpPr>
          <p:spPr>
            <a:xfrm>
              <a:off x="270444" y="-32876"/>
              <a:ext cx="1427101" cy="281940"/>
            </a:xfrm>
            <a:prstGeom prst="rect">
              <a:avLst/>
            </a:prstGeom>
            <a:noFill/>
          </p:spPr>
          <p:txBody>
            <a:bodyPr wrap="square">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7.        </a:t>
              </a:r>
              <a:endParaRPr kumimoji="0" lang="en-US" sz="48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a:extLst>
              <a:ext uri="{FF2B5EF4-FFF2-40B4-BE49-F238E27FC236}">
                <a16:creationId xmlns:a16="http://schemas.microsoft.com/office/drawing/2014/main" id="{5CB71A7F-CE3A-B209-A9A9-6872E199E25A}"/>
              </a:ext>
            </a:extLst>
          </p:cNvPr>
          <p:cNvSpPr txBox="1"/>
          <p:nvPr/>
        </p:nvSpPr>
        <p:spPr>
          <a:xfrm>
            <a:off x="1918774" y="2157956"/>
            <a:ext cx="8319526" cy="882678"/>
          </a:xfrm>
          <a:prstGeom prst="rect">
            <a:avLst/>
          </a:prstGeom>
          <a:noFill/>
        </p:spPr>
        <p:txBody>
          <a:bodyPr wrap="square">
            <a:spAutoFit/>
          </a:bodyPr>
          <a:lstStyle/>
          <a:p>
            <a:pPr>
              <a:lnSpc>
                <a:spcPct val="107000"/>
              </a:lnSpc>
              <a:spcAft>
                <a:spcPts val="800"/>
              </a:spcAft>
            </a:pP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FE71B115-AA17-9E03-C42D-7C6631C65862}"/>
              </a:ext>
            </a:extLst>
          </p:cNvPr>
          <p:cNvSpPr txBox="1"/>
          <p:nvPr/>
        </p:nvSpPr>
        <p:spPr>
          <a:xfrm>
            <a:off x="641573" y="4189300"/>
            <a:ext cx="23247128" cy="8026172"/>
          </a:xfrm>
          <a:prstGeom prst="rect">
            <a:avLst/>
          </a:prstGeom>
          <a:solidFill>
            <a:srgbClr val="70AD47">
              <a:lumMod val="20000"/>
              <a:lumOff val="80000"/>
            </a:srgbClr>
          </a:solidFill>
        </p:spPr>
        <p:txBody>
          <a:bodyPr wrap="square">
            <a:spAutoFit/>
          </a:bodyPr>
          <a:lstStyle/>
          <a:p>
            <a:pPr defTabSz="2177278">
              <a:lnSpc>
                <a:spcPct val="107000"/>
              </a:lnSpc>
              <a:spcAft>
                <a:spcPts val="800"/>
              </a:spcAft>
              <a:buClrTx/>
            </a:pPr>
            <a:endParaRPr lang="en-US" sz="4800" b="1" dirty="0">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4033616D-3ED1-F98A-4B25-845EF004B921}"/>
              </a:ext>
            </a:extLst>
          </p:cNvPr>
          <p:cNvGrpSpPr/>
          <p:nvPr/>
        </p:nvGrpSpPr>
        <p:grpSpPr>
          <a:xfrm>
            <a:off x="476902" y="4102461"/>
            <a:ext cx="3600000" cy="971773"/>
            <a:chOff x="1275608" y="6322796"/>
            <a:chExt cx="3572909" cy="894713"/>
          </a:xfrm>
        </p:grpSpPr>
        <p:sp>
          <p:nvSpPr>
            <p:cNvPr id="12" name="Freeform 20">
              <a:extLst>
                <a:ext uri="{FF2B5EF4-FFF2-40B4-BE49-F238E27FC236}">
                  <a16:creationId xmlns:a16="http://schemas.microsoft.com/office/drawing/2014/main" id="{35C6270A-BDA3-137D-3BB4-E539C3D3F6A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6AB5219D-E817-B3E8-9A33-B3B3346E66F7}"/>
                </a:ext>
              </a:extLst>
            </p:cNvPr>
            <p:cNvSpPr txBox="1"/>
            <p:nvPr/>
          </p:nvSpPr>
          <p:spPr>
            <a:xfrm>
              <a:off x="2310574" y="6452409"/>
              <a:ext cx="2401046" cy="76510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AE7CC04E-0327-40BD-6EC5-0FD8FF6A7944}"/>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F4CD1A7B-AAAB-C862-3F18-62FAA56B998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8" name="Rectangle 17"/>
              <p:cNvSpPr/>
              <p:nvPr/>
            </p:nvSpPr>
            <p:spPr>
              <a:xfrm>
                <a:off x="9832084" y="1882656"/>
                <a:ext cx="9704772" cy="1433277"/>
              </a:xfrm>
              <a:prstGeom prst="rect">
                <a:avLst/>
              </a:prstGeom>
            </p:spPr>
            <p:txBody>
              <a:bodyPr wrap="none">
                <a:spAutoFit/>
              </a:bodyPr>
              <a:lstStyle/>
              <a:p>
                <a:pPr lvl="0">
                  <a:lnSpc>
                    <a:spcPct val="150000"/>
                  </a:lnSpc>
                  <a:spcAft>
                    <a:spcPts val="800"/>
                  </a:spcAft>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ad>
                        <m:radPr>
                          <m:degHide m:val="on"/>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e>
                      </m:rad>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𝐛</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𝟐</m:t>
                      </m:r>
                      <m:r>
                        <a:rPr lang="en-US" sz="4800" b="1" i="1" dirty="0" smtClean="0">
                          <a:latin typeface="Cambria Math"/>
                          <a:ea typeface="Tahoma" panose="020B0604030504040204" pitchFamily="34" charset="0"/>
                          <a:cs typeface="Tahoma" panose="020B0604030504040204" pitchFamily="34" charset="0"/>
                        </a:rPr>
                        <m:t>.</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9832084" y="1882656"/>
                <a:ext cx="9704772" cy="143327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627E6C8-FA94-0CF2-D050-62393B35A305}"/>
                  </a:ext>
                </a:extLst>
              </p:cNvPr>
              <p:cNvSpPr txBox="1"/>
              <p:nvPr/>
            </p:nvSpPr>
            <p:spPr>
              <a:xfrm>
                <a:off x="1068320" y="5599213"/>
                <a:ext cx="6586364" cy="1078244"/>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dirty="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ad>
                        <m:radPr>
                          <m:degHide m:val="on"/>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a:solidFill>
                                <a:schemeClr val="tx1"/>
                              </a:solidFill>
                              <a:latin typeface="Cambria Math"/>
                              <a:ea typeface="Tahoma" panose="020B0604030504040204" pitchFamily="34" charset="0"/>
                              <a:cs typeface="Tahoma" panose="020B0604030504040204" pitchFamily="34" charset="0"/>
                              <a:sym typeface="Calibri"/>
                            </a:rPr>
                            <m:t>𝟑</m:t>
                          </m:r>
                        </m:e>
                      </m:ra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1068320" y="5599213"/>
                <a:ext cx="6586364" cy="107824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330198" y="5422774"/>
                <a:ext cx="7413646" cy="1363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d>
                        <m:d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dPr>
                        <m:e>
                          <m:f>
                            <m:f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Cambria Math"/>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den>
                          </m:f>
                        </m:e>
                      </m:d>
                    </m:oMath>
                  </m:oMathPara>
                </a14:m>
                <a:endParaRPr lang="en-US" sz="48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6330198" y="5422774"/>
                <a:ext cx="7413646" cy="13631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2251488" y="5785803"/>
                <a:ext cx="2525371" cy="1032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oMath>
                  </m:oMathPara>
                </a14:m>
                <a:endParaRPr lang="en-US" sz="48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12251488" y="5785803"/>
                <a:ext cx="2525371" cy="103207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3209946" y="5509700"/>
                <a:ext cx="5311403" cy="1257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rPr>
                        <m:t>=−</m:t>
                      </m:r>
                      <m:f>
                        <m:fPr>
                          <m:ctrlPr>
                            <a:rPr lang="en-US" sz="44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a:solidFill>
                                <a:schemeClr val="tx1"/>
                              </a:solidFill>
                              <a:latin typeface="Cambria Math"/>
                              <a:ea typeface="Cambria Math"/>
                              <a:cs typeface="Tahoma" panose="020B0604030504040204" pitchFamily="34" charset="0"/>
                              <a:sym typeface="Calibri"/>
                            </a:rPr>
                            <m:t>𝝅</m:t>
                          </m:r>
                        </m:num>
                        <m:den>
                          <m:r>
                            <a:rPr lang="en-US" sz="4400" b="1" i="1" dirty="0" smtClean="0">
                              <a:solidFill>
                                <a:schemeClr val="tx1"/>
                              </a:solidFill>
                              <a:latin typeface="Cambria Math"/>
                              <a:ea typeface="Cambria Math"/>
                              <a:cs typeface="Tahoma" panose="020B0604030504040204" pitchFamily="34" charset="0"/>
                              <a:sym typeface="Calibri"/>
                            </a:rPr>
                            <m:t>𝟑</m:t>
                          </m:r>
                        </m:den>
                      </m:f>
                      <m:r>
                        <a:rPr lang="en-US" sz="4400" b="1" i="1">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13209946" y="5509700"/>
                <a:ext cx="5311403" cy="125726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7744009" y="5599213"/>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17744009" y="5599213"/>
                <a:ext cx="2861187" cy="83099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 Box 16"/>
              <p:cNvSpPr txBox="1">
                <a:spLocks noChangeArrowheads="1"/>
              </p:cNvSpPr>
              <p:nvPr/>
            </p:nvSpPr>
            <p:spPr bwMode="auto">
              <a:xfrm>
                <a:off x="1863040" y="8944976"/>
                <a:ext cx="17311563" cy="1105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eaLnBrk="1" fontAlgn="base" hangingPunct="1">
                  <a:spcBef>
                    <a:spcPct val="50000"/>
                  </a:spcBef>
                  <a:spcAft>
                    <a:spcPct val="0"/>
                  </a:spcAft>
                  <a:buClrTx/>
                  <a:defRPr/>
                </a:pPr>
                <a:r>
                  <a:rPr lang="en-US" altLang="en-US" sz="4400" b="1" kern="1200" dirty="0">
                    <a:latin typeface="Tahoma" panose="020B0604030504040204" pitchFamily="34" charset="0"/>
                    <a:ea typeface="Tahoma" panose="020B0604030504040204" pitchFamily="34" charset="0"/>
                    <a:cs typeface="Tahoma" panose="020B0604030504040204" pitchFamily="34" charset="0"/>
                  </a:rPr>
                  <a:t>b)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Gọi</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1" kern="1200">
                        <a:latin typeface="Cambria Math"/>
                        <a:ea typeface="Cambria Math"/>
                        <a:cs typeface="Tahoma" panose="020B0604030504040204" pitchFamily="34" charset="0"/>
                      </a:rPr>
                      <m:t>𝜶</m:t>
                    </m:r>
                    <m:r>
                      <a:rPr lang="en-US" altLang="en-US" sz="4400" b="1" i="1" kern="1200">
                        <a:latin typeface="Cambria Math"/>
                        <a:ea typeface="Cambria Math"/>
                        <a:cs typeface="Tahoma" panose="020B0604030504040204" pitchFamily="34" charset="0"/>
                      </a:rPr>
                      <m:t>∈</m:t>
                    </m:r>
                    <m:d>
                      <m:dPr>
                        <m:ctrlPr>
                          <a:rPr lang="en-US" altLang="en-US" sz="4400" b="1" i="1" kern="1200">
                            <a:latin typeface="Cambria Math" panose="02040503050406030204" pitchFamily="18" charset="0"/>
                            <a:ea typeface="Cambria Math"/>
                            <a:cs typeface="Tahoma" panose="020B0604030504040204" pitchFamily="34" charset="0"/>
                          </a:rPr>
                        </m:ctrlPr>
                      </m:dPr>
                      <m:e>
                        <m:r>
                          <a:rPr lang="en-US" altLang="en-US" sz="4400" b="1" i="1" kern="1200">
                            <a:latin typeface="Cambria Math"/>
                            <a:ea typeface="Cambria Math"/>
                            <a:cs typeface="Tahoma" panose="020B0604030504040204" pitchFamily="34" charset="0"/>
                          </a:rPr>
                          <m:t>−</m:t>
                        </m:r>
                        <m:f>
                          <m:fPr>
                            <m:ctrlPr>
                              <a:rPr lang="el-GR" altLang="en-US" sz="4400" b="1" i="1" kern="1200">
                                <a:latin typeface="Cambria Math" panose="02040503050406030204" pitchFamily="18" charset="0"/>
                                <a:ea typeface="Cambria Math"/>
                                <a:cs typeface="Tahoma" panose="020B0604030504040204" pitchFamily="34" charset="0"/>
                              </a:rPr>
                            </m:ctrlPr>
                          </m:fPr>
                          <m:num>
                            <m:r>
                              <a:rPr lang="el-GR" altLang="en-US" sz="4400" b="1" i="1" kern="1200">
                                <a:latin typeface="Cambria Math"/>
                                <a:ea typeface="Cambria Math"/>
                                <a:cs typeface="Tahoma" panose="020B0604030504040204" pitchFamily="34" charset="0"/>
                              </a:rPr>
                              <m:t>𝝅</m:t>
                            </m:r>
                          </m:num>
                          <m:den>
                            <m:r>
                              <a:rPr lang="el-GR" altLang="en-US" sz="4400" b="1" i="1" kern="1200">
                                <a:latin typeface="Cambria Math"/>
                                <a:ea typeface="Cambria Math"/>
                                <a:cs typeface="Tahoma" panose="020B0604030504040204" pitchFamily="34" charset="0"/>
                              </a:rPr>
                              <m:t>𝟐</m:t>
                            </m:r>
                          </m:den>
                        </m:f>
                        <m:r>
                          <a:rPr lang="en-US" altLang="en-US" sz="4400" b="1" i="1" kern="1200">
                            <a:latin typeface="Cambria Math"/>
                            <a:ea typeface="Cambria Math"/>
                            <a:cs typeface="Tahoma" panose="020B0604030504040204" pitchFamily="34" charset="0"/>
                          </a:rPr>
                          <m:t>;</m:t>
                        </m:r>
                        <m:f>
                          <m:fPr>
                            <m:ctrlPr>
                              <a:rPr lang="el-GR" altLang="en-US" sz="4400" b="1" i="1" kern="1200">
                                <a:latin typeface="Cambria Math" panose="02040503050406030204" pitchFamily="18" charset="0"/>
                                <a:ea typeface="Cambria Math"/>
                                <a:cs typeface="Tahoma" panose="020B0604030504040204" pitchFamily="34" charset="0"/>
                              </a:rPr>
                            </m:ctrlPr>
                          </m:fPr>
                          <m:num>
                            <m:r>
                              <a:rPr lang="el-GR" altLang="en-US" sz="4400" b="1" i="1" kern="1200">
                                <a:latin typeface="Cambria Math"/>
                                <a:ea typeface="Cambria Math"/>
                                <a:cs typeface="Tahoma" panose="020B0604030504040204" pitchFamily="34" charset="0"/>
                              </a:rPr>
                              <m:t>𝝅</m:t>
                            </m:r>
                          </m:num>
                          <m:den>
                            <m:r>
                              <a:rPr lang="el-GR" altLang="en-US" sz="4400" b="1" i="1" kern="1200">
                                <a:latin typeface="Cambria Math"/>
                                <a:ea typeface="Cambria Math"/>
                                <a:cs typeface="Tahoma" panose="020B0604030504040204" pitchFamily="34" charset="0"/>
                              </a:rPr>
                              <m:t>𝟐</m:t>
                            </m:r>
                          </m:den>
                        </m:f>
                      </m:e>
                    </m:d>
                  </m:oMath>
                </a14:m>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là</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góc</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thõa</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r>
                  <a:rPr lang="en-US" altLang="en-US" sz="4400" b="1" kern="1200" dirty="0" err="1">
                    <a:latin typeface="Tahoma" panose="020B0604030504040204" pitchFamily="34" charset="0"/>
                    <a:ea typeface="Tahoma" panose="020B0604030504040204" pitchFamily="34" charset="0"/>
                    <a:cs typeface="Tahoma" panose="020B0604030504040204" pitchFamily="34" charset="0"/>
                  </a:rPr>
                  <a:t>mãn</a:t>
                </a:r>
                <a:r>
                  <a:rPr lang="en-US" altLang="en-US" sz="4400" b="1" kern="1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dirty="0">
                        <a:latin typeface="Cambria Math"/>
                        <a:ea typeface="Tahoma" panose="020B0604030504040204" pitchFamily="34" charset="0"/>
                        <a:cs typeface="Tahoma" panose="020B0604030504040204" pitchFamily="34" charset="0"/>
                        <a:sym typeface="Calibri"/>
                      </a:rPr>
                      <m:t>𝐭𝐚𝐧</m:t>
                    </m:r>
                    <m:r>
                      <a:rPr lang="en-US" sz="4400" b="1" i="1" dirty="0">
                        <a:latin typeface="Cambria Math"/>
                        <a:ea typeface="Tahoma" panose="020B0604030504040204" pitchFamily="34" charset="0"/>
                        <a:cs typeface="Tahoma" panose="020B0604030504040204" pitchFamily="34" charset="0"/>
                        <a:sym typeface="Calibri"/>
                      </a:rPr>
                      <m:t> </m:t>
                    </m:r>
                    <m:r>
                      <a:rPr lang="vi-VN" sz="4400" b="1" i="1" dirty="0">
                        <a:latin typeface="Cambria Math"/>
                        <a:ea typeface="Tahoma" panose="020B0604030504040204" pitchFamily="34" charset="0"/>
                        <a:cs typeface="Tahoma" panose="020B0604030504040204" pitchFamily="34" charset="0"/>
                        <a:sym typeface="Calibri"/>
                      </a:rPr>
                      <m:t>𝒙</m:t>
                    </m:r>
                    <m:r>
                      <a:rPr lang="vi-VN" sz="4400" b="1" i="1" dirty="0">
                        <a:latin typeface="Cambria Math"/>
                        <a:ea typeface="Tahoma" panose="020B0604030504040204" pitchFamily="34" charset="0"/>
                        <a:cs typeface="Tahoma" panose="020B0604030504040204" pitchFamily="34" charset="0"/>
                        <a:sym typeface="Calibri"/>
                      </a:rPr>
                      <m:t> =</m:t>
                    </m:r>
                    <m:r>
                      <a:rPr lang="en-US" sz="4400" b="1" i="1" dirty="0">
                        <a:latin typeface="Cambria Math"/>
                        <a:ea typeface="Tahoma" panose="020B0604030504040204" pitchFamily="34" charset="0"/>
                        <a:cs typeface="Tahoma" panose="020B0604030504040204" pitchFamily="34" charset="0"/>
                        <a:sym typeface="Calibri"/>
                      </a:rPr>
                      <m:t>𝟐</m:t>
                    </m:r>
                  </m:oMath>
                </a14:m>
                <a:endParaRPr kumimoji="0" lang="en-US" altLang="en-US" sz="48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 Box 16"/>
              <p:cNvSpPr txBox="1">
                <a:spLocks noRot="1" noChangeAspect="1" noMove="1" noResize="1" noEditPoints="1" noAdjustHandles="1" noChangeArrowheads="1" noChangeShapeType="1" noTextEdit="1"/>
              </p:cNvSpPr>
              <p:nvPr/>
            </p:nvSpPr>
            <p:spPr bwMode="auto">
              <a:xfrm>
                <a:off x="1863040" y="8944976"/>
                <a:ext cx="17311563" cy="1105687"/>
              </a:xfrm>
              <a:prstGeom prst="rect">
                <a:avLst/>
              </a:prstGeom>
              <a:blipFill rotWithShape="1">
                <a:blip r:embed="rId9"/>
                <a:stretch>
                  <a:fillRect l="-1444" b="-82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 Box 16"/>
              <p:cNvSpPr txBox="1">
                <a:spLocks noChangeArrowheads="1"/>
              </p:cNvSpPr>
              <p:nvPr/>
            </p:nvSpPr>
            <p:spPr bwMode="auto">
              <a:xfrm>
                <a:off x="1945602" y="10748258"/>
                <a:ext cx="8958699" cy="10477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buClrTx/>
                  <a:defRPr/>
                </a:pPr>
                <a:r>
                  <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Khi </a:t>
                </a:r>
                <a:r>
                  <a:rPr kumimoji="0" lang="en-US" alt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altLang="en-US" sz="48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dirty="0">
                        <a:latin typeface="Cambria Math"/>
                        <a:ea typeface="Tahoma" panose="020B0604030504040204" pitchFamily="34" charset="0"/>
                        <a:cs typeface="Tahoma" panose="020B0604030504040204" pitchFamily="34" charset="0"/>
                        <a:sym typeface="Calibri"/>
                      </a:rPr>
                      <m:t>𝐭𝐚𝐧</m:t>
                    </m:r>
                    <m:r>
                      <a:rPr lang="en-US" sz="4800" b="1" i="1" dirty="0">
                        <a:latin typeface="Cambria Math"/>
                        <a:ea typeface="Tahoma" panose="020B0604030504040204" pitchFamily="34" charset="0"/>
                        <a:cs typeface="Tahoma" panose="020B0604030504040204" pitchFamily="34" charset="0"/>
                        <a:sym typeface="Calibri"/>
                      </a:rPr>
                      <m:t> </m:t>
                    </m:r>
                    <m:r>
                      <a:rPr lang="vi-VN" sz="4800" b="1" i="1" dirty="0">
                        <a:latin typeface="Cambria Math"/>
                        <a:ea typeface="Tahoma" panose="020B0604030504040204" pitchFamily="34" charset="0"/>
                        <a:cs typeface="Tahoma" panose="020B0604030504040204" pitchFamily="34" charset="0"/>
                        <a:sym typeface="Calibri"/>
                      </a:rPr>
                      <m:t>𝒙</m:t>
                    </m:r>
                    <m:r>
                      <a:rPr lang="vi-VN" sz="4800" b="1" i="1" dirty="0">
                        <a:latin typeface="Cambria Math"/>
                        <a:ea typeface="Tahoma" panose="020B0604030504040204" pitchFamily="34" charset="0"/>
                        <a:cs typeface="Tahoma" panose="020B0604030504040204" pitchFamily="34" charset="0"/>
                        <a:sym typeface="Calibri"/>
                      </a:rPr>
                      <m:t> =</m:t>
                    </m:r>
                    <m:r>
                      <a:rPr lang="en-US" sz="4800" b="1" i="1" dirty="0">
                        <a:latin typeface="Cambria Math"/>
                        <a:ea typeface="Tahoma" panose="020B0604030504040204" pitchFamily="34" charset="0"/>
                        <a:cs typeface="Tahoma" panose="020B0604030504040204" pitchFamily="34" charset="0"/>
                        <a:sym typeface="Calibri"/>
                      </a:rPr>
                      <m:t>𝟐</m:t>
                    </m:r>
                    <m:groupChr>
                      <m:groupChrPr>
                        <m:chr m:val="⇔"/>
                        <m:pos m:val="top"/>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a14:m>
                <a:endParaRPr kumimoji="0" lang="en-US" altLang="en-US" sz="4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 Box 16"/>
              <p:cNvSpPr txBox="1">
                <a:spLocks noRot="1" noChangeAspect="1" noMove="1" noResize="1" noEditPoints="1" noAdjustHandles="1" noChangeArrowheads="1" noChangeShapeType="1" noTextEdit="1"/>
              </p:cNvSpPr>
              <p:nvPr/>
            </p:nvSpPr>
            <p:spPr bwMode="auto">
              <a:xfrm>
                <a:off x="1945602" y="10748258"/>
                <a:ext cx="8958699" cy="1047723"/>
              </a:xfrm>
              <a:prstGeom prst="rect">
                <a:avLst/>
              </a:prstGeom>
              <a:blipFill rotWithShape="1">
                <a:blip r:embed="rId10"/>
                <a:stretch>
                  <a:fillRect l="-3061" t="-14535" b="-81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4590280" y="10887400"/>
                <a:ext cx="53114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𝒙</m:t>
                      </m:r>
                      <m:r>
                        <a:rPr lang="en-US" sz="4400" b="1" i="1" smtClean="0">
                          <a:latin typeface="Cambria Math"/>
                        </a:rPr>
                        <m:t>= </m:t>
                      </m:r>
                      <m:r>
                        <a:rPr lang="el-GR" sz="4400" b="1" i="1">
                          <a:latin typeface="Cambria Math"/>
                          <a:ea typeface="Cambria Math"/>
                        </a:rPr>
                        <m:t>𝜶</m:t>
                      </m:r>
                      <m:r>
                        <a:rPr lang="en-US" sz="4400" b="1" i="1">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14590280" y="10887400"/>
                <a:ext cx="5311403" cy="769441"/>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8521349" y="10856621"/>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8521349" y="10856621"/>
                <a:ext cx="2861187" cy="83099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0238300" y="10830413"/>
                <a:ext cx="4988673" cy="1047723"/>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i="1" dirty="0">
                          <a:solidFill>
                            <a:schemeClr val="tx1"/>
                          </a:solidFill>
                          <a:latin typeface="Cambria Math"/>
                          <a:ea typeface="Tahoma" panose="020B0604030504040204" pitchFamily="34" charset="0"/>
                          <a:cs typeface="Tahoma" panose="020B0604030504040204" pitchFamily="34" charset="0"/>
                          <a:sym typeface="Calibri"/>
                        </a:rPr>
                        <m:t> </m:t>
                      </m:r>
                      <m:r>
                        <a:rPr lang="vi-VN" sz="4800" b="1" i="1" dirty="0">
                          <a:latin typeface="Cambria Math"/>
                          <a:ea typeface="Cambria Math"/>
                          <a:cs typeface="Tahoma" panose="020B0604030504040204" pitchFamily="34" charset="0"/>
                          <a:sym typeface="Calibri"/>
                        </a:rPr>
                        <m:t>𝜶</m:t>
                      </m:r>
                      <m:groupChr>
                        <m:groupChrPr>
                          <m:chr m:val="⇔"/>
                          <m:pos m:val="top"/>
                          <m:ctrlPr>
                            <a:rPr lang="vi-VN" sz="4800" b="1" i="1" dirty="0" smtClean="0">
                              <a:latin typeface="Cambria Math" panose="02040503050406030204" pitchFamily="18" charset="0"/>
                              <a:ea typeface="Cambria Math"/>
                              <a:cs typeface="Tahoma" panose="020B0604030504040204" pitchFamily="34" charset="0"/>
                              <a:sym typeface="Calibri"/>
                            </a:rPr>
                          </m:ctrlPr>
                        </m:groupChrPr>
                        <m:e/>
                      </m:groupCh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10238300" y="10830413"/>
                <a:ext cx="4988673" cy="1047723"/>
              </a:xfrm>
              <a:prstGeom prst="rect">
                <a:avLst/>
              </a:prstGeom>
              <a:blipFill rotWithShape="1">
                <a:blip r:embed="rId13"/>
                <a:stretch>
                  <a:fillRect/>
                </a:stretch>
              </a:blipFill>
            </p:spPr>
            <p:txBody>
              <a:bodyPr/>
              <a:lstStyle/>
              <a:p>
                <a:r>
                  <a:rPr lang="en-US">
                    <a:noFill/>
                  </a:rPr>
                  <a:t> </a:t>
                </a:r>
              </a:p>
            </p:txBody>
          </p:sp>
        </mc:Fallback>
      </mc:AlternateContent>
      <p:sp>
        <p:nvSpPr>
          <p:cNvPr id="31" name="Rectangle 30"/>
          <p:cNvSpPr/>
          <p:nvPr/>
        </p:nvSpPr>
        <p:spPr>
          <a:xfrm>
            <a:off x="1945604" y="7297636"/>
            <a:ext cx="3388395" cy="769441"/>
          </a:xfrm>
          <a:prstGeom prst="rect">
            <a:avLst/>
          </a:prstGeom>
        </p:spPr>
        <p:txBody>
          <a:bodyPr wrap="square">
            <a:spAutoFit/>
          </a:bodyPr>
          <a:lstStyle/>
          <a:p>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33CC"/>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ý :</a:t>
            </a:r>
          </a:p>
        </p:txBody>
      </p:sp>
      <mc:AlternateContent xmlns:mc="http://schemas.openxmlformats.org/markup-compatibility/2006" xmlns:a14="http://schemas.microsoft.com/office/drawing/2010/main">
        <mc:Choice Requires="a14">
          <p:sp>
            <p:nvSpPr>
              <p:cNvPr id="32" name="Rectangle 31"/>
              <p:cNvSpPr/>
              <p:nvPr/>
            </p:nvSpPr>
            <p:spPr>
              <a:xfrm>
                <a:off x="4972049" y="7266857"/>
                <a:ext cx="4247253" cy="830997"/>
              </a:xfrm>
              <a:prstGeom prst="rect">
                <a:avLst/>
              </a:prstGeom>
            </p:spPr>
            <p:txBody>
              <a:bodyPr wrap="none">
                <a:spAutoFit/>
              </a:bodyPr>
              <a:lstStyle/>
              <a:p>
                <a:pPr lvl="0" fontAlgn="base">
                  <a:spcBef>
                    <a:spcPct val="50000"/>
                  </a:spcBef>
                  <a:spcAft>
                    <a:spcPct val="0"/>
                  </a:spcAft>
                  <a:buClrTx/>
                  <a:defRPr/>
                </a:pPr>
                <a14:m>
                  <m:oMathPara xmlns:m="http://schemas.openxmlformats.org/officeDocument/2006/math">
                    <m:oMathParaPr>
                      <m:jc m:val="centerGroup"/>
                    </m:oMathParaPr>
                    <m:oMath xmlns:m="http://schemas.openxmlformats.org/officeDocument/2006/math">
                      <m:r>
                        <a:rPr lang="en-US" sz="4800" b="1" i="0" dirty="0" smtClean="0">
                          <a:latin typeface="Cambria Math"/>
                          <a:ea typeface="Tahoma" panose="020B0604030504040204" pitchFamily="34" charset="0"/>
                          <a:cs typeface="Tahoma" panose="020B0604030504040204" pitchFamily="34" charset="0"/>
                          <a:sym typeface="Calibri"/>
                        </a:rPr>
                        <m:t>𝐭𝐚𝐧</m:t>
                      </m:r>
                      <m:r>
                        <a:rPr lang="en-US" sz="4800" b="1" i="1" dirty="0" smtClean="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𝒖</m:t>
                      </m:r>
                      <m:r>
                        <a:rPr lang="vi-VN" sz="4800" b="1" i="1" dirty="0">
                          <a:latin typeface="Cambria Math"/>
                          <a:ea typeface="Tahoma" panose="020B0604030504040204" pitchFamily="34" charset="0"/>
                          <a:cs typeface="Tahoma" panose="020B0604030504040204" pitchFamily="34" charset="0"/>
                          <a:sym typeface="Calibri"/>
                        </a:rPr>
                        <m:t> =</m:t>
                      </m:r>
                      <m:r>
                        <a:rPr lang="en-US" sz="4800" b="1" i="0" dirty="0" smtClean="0">
                          <a:latin typeface="Cambria Math"/>
                          <a:ea typeface="Tahoma" panose="020B0604030504040204" pitchFamily="34" charset="0"/>
                          <a:cs typeface="Tahoma" panose="020B0604030504040204" pitchFamily="34" charset="0"/>
                          <a:sym typeface="Calibri"/>
                        </a:rPr>
                        <m:t>𝐭𝐚𝐧</m:t>
                      </m:r>
                      <m:r>
                        <a:rPr lang="en-US" sz="4800" b="1" i="1" dirty="0" smtClean="0">
                          <a:latin typeface="Cambria Math"/>
                          <a:ea typeface="Tahoma" panose="020B0604030504040204" pitchFamily="34" charset="0"/>
                          <a:cs typeface="Tahoma" panose="020B0604030504040204" pitchFamily="34" charset="0"/>
                          <a:sym typeface="Calibri"/>
                        </a:rPr>
                        <m:t> </m:t>
                      </m:r>
                      <m:r>
                        <a:rPr lang="en-US" sz="4800" b="1" i="1" dirty="0" smtClean="0">
                          <a:latin typeface="Cambria Math"/>
                          <a:ea typeface="Tahoma" panose="020B0604030504040204" pitchFamily="34" charset="0"/>
                          <a:cs typeface="Tahoma" panose="020B0604030504040204" pitchFamily="34" charset="0"/>
                          <a:sym typeface="Calibri"/>
                        </a:rPr>
                        <m:t>𝒗</m:t>
                      </m:r>
                    </m:oMath>
                  </m:oMathPara>
                </a14:m>
                <a:endParaRPr lang="en-US" altLang="en-US" sz="4800" b="1" kern="1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4972049" y="7266857"/>
                <a:ext cx="4247253" cy="830997"/>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9043608" y="7323641"/>
                <a:ext cx="993413" cy="1047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l-GR" sz="4800" b="1" i="1" dirty="0" smtClean="0">
                              <a:latin typeface="Cambria Math" panose="02040503050406030204" pitchFamily="18" charset="0"/>
                              <a:ea typeface="Tahoma" panose="020B0604030504040204" pitchFamily="34" charset="0"/>
                              <a:cs typeface="Tahoma" panose="020B0604030504040204" pitchFamily="34" charset="0"/>
                              <a:sym typeface="Calibri"/>
                            </a:rPr>
                          </m:ctrlPr>
                        </m:groupChrPr>
                        <m:e/>
                      </m:groupChr>
                    </m:oMath>
                  </m:oMathPara>
                </a14:m>
                <a:endParaRPr lang="en-US" sz="4800" dirty="0"/>
              </a:p>
            </p:txBody>
          </p:sp>
        </mc:Choice>
        <mc:Fallback xmlns="">
          <p:sp>
            <p:nvSpPr>
              <p:cNvPr id="33" name="Rectangle 32"/>
              <p:cNvSpPr>
                <a:spLocks noRot="1" noChangeAspect="1" noMove="1" noResize="1" noEditPoints="1" noAdjustHandles="1" noChangeArrowheads="1" noChangeShapeType="1" noTextEdit="1"/>
              </p:cNvSpPr>
              <p:nvPr/>
            </p:nvSpPr>
            <p:spPr>
              <a:xfrm>
                <a:off x="9043608" y="7323641"/>
                <a:ext cx="993413" cy="1047723"/>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9315748" y="7361023"/>
                <a:ext cx="531140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𝒖</m:t>
                      </m:r>
                      <m:r>
                        <a:rPr lang="en-US" sz="4400" b="1" i="1" smtClean="0">
                          <a:latin typeface="Cambria Math"/>
                        </a:rPr>
                        <m:t>= </m:t>
                      </m:r>
                      <m:r>
                        <a:rPr lang="en-US" sz="4400" b="1" i="1">
                          <a:latin typeface="Cambria Math"/>
                          <a:ea typeface="Cambria Math"/>
                        </a:rPr>
                        <m:t>𝒗</m:t>
                      </m:r>
                      <m:r>
                        <a:rPr lang="en-US" sz="4400" b="1" i="1">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9315748" y="7361023"/>
                <a:ext cx="5311403" cy="769441"/>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3743844" y="7266857"/>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13743844" y="7266857"/>
                <a:ext cx="2861187" cy="830997"/>
              </a:xfrm>
              <a:prstGeom prst="rect">
                <a:avLst/>
              </a:prstGeom>
              <a:blipFill rotWithShape="1">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43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p:bldP spid="22" grpId="0"/>
      <p:bldP spid="23" grpId="0"/>
      <p:bldP spid="28" grpId="0"/>
      <p:bldP spid="38" grpId="0"/>
      <p:bldP spid="39" grpId="0"/>
      <p:bldP spid="40" grpId="0"/>
      <p:bldP spid="41" grpId="0"/>
      <p:bldP spid="42" grpId="0"/>
      <p:bldP spid="43" grpId="0"/>
      <p:bldP spid="44"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2E9B706-DA42-60DB-D24E-C667B53BF406}"/>
              </a:ext>
            </a:extLst>
          </p:cNvPr>
          <p:cNvSpPr txBox="1">
            <a:spLocks/>
          </p:cNvSpPr>
          <p:nvPr/>
        </p:nvSpPr>
        <p:spPr>
          <a:xfrm>
            <a:off x="533923" y="1678168"/>
            <a:ext cx="23386276" cy="266386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ClrTx/>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ClrTx/>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grpSp>
        <p:nvGrpSpPr>
          <p:cNvPr id="2" name="Group 1">
            <a:extLst>
              <a:ext uri="{FF2B5EF4-FFF2-40B4-BE49-F238E27FC236}">
                <a16:creationId xmlns:a16="http://schemas.microsoft.com/office/drawing/2014/main" id="{E8B9F242-4D9A-9817-BD57-5024D083C825}"/>
              </a:ext>
            </a:extLst>
          </p:cNvPr>
          <p:cNvGrpSpPr/>
          <p:nvPr/>
        </p:nvGrpSpPr>
        <p:grpSpPr>
          <a:xfrm>
            <a:off x="140518" y="1212041"/>
            <a:ext cx="5891842" cy="929107"/>
            <a:chOff x="-68736" y="-27262"/>
            <a:chExt cx="2153903" cy="333610"/>
          </a:xfrm>
        </p:grpSpPr>
        <p:grpSp>
          <p:nvGrpSpPr>
            <p:cNvPr id="3" name="Group 2">
              <a:extLst>
                <a:ext uri="{FF2B5EF4-FFF2-40B4-BE49-F238E27FC236}">
                  <a16:creationId xmlns:a16="http://schemas.microsoft.com/office/drawing/2014/main" id="{A59F82A2-726E-0697-EE4D-95E21B4CA0A5}"/>
                </a:ext>
              </a:extLst>
            </p:cNvPr>
            <p:cNvGrpSpPr/>
            <p:nvPr/>
          </p:nvGrpSpPr>
          <p:grpSpPr>
            <a:xfrm>
              <a:off x="-68736" y="-26132"/>
              <a:ext cx="1997447" cy="332480"/>
              <a:chOff x="-96708" y="-45434"/>
              <a:chExt cx="2810434" cy="411459"/>
            </a:xfrm>
          </p:grpSpPr>
          <p:sp>
            <p:nvSpPr>
              <p:cNvPr id="5" name="Arrow: Pentagon 4">
                <a:extLst>
                  <a:ext uri="{FF2B5EF4-FFF2-40B4-BE49-F238E27FC236}">
                    <a16:creationId xmlns:a16="http://schemas.microsoft.com/office/drawing/2014/main" id="{32FA055A-6184-F75C-5D1A-1080F7F37AC3}"/>
                  </a:ext>
                </a:extLst>
              </p:cNvPr>
              <p:cNvSpPr/>
              <p:nvPr/>
            </p:nvSpPr>
            <p:spPr>
              <a:xfrm>
                <a:off x="76317" y="-45434"/>
                <a:ext cx="2637409" cy="411459"/>
              </a:xfrm>
              <a:prstGeom prst="homePlate">
                <a:avLst/>
              </a:prstGeom>
              <a:solidFill>
                <a:srgbClr val="FCFFEF"/>
              </a:solidFill>
              <a:ln w="12700" cap="flat" cmpd="sng" algn="ctr">
                <a:solidFill>
                  <a:srgbClr val="4436FA"/>
                </a:solidFill>
                <a:prstDash val="solid"/>
                <a:miter lim="800000"/>
              </a:ln>
              <a:effectLst/>
            </p:spPr>
            <p:txBody>
              <a:bodyPr rtlCol="0" anchor="ct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Calibri"/>
                    <a:ea typeface="Calibri" panose="020F0502020204030204" pitchFamily="34" charset="0"/>
                    <a:cs typeface="Times New Roman" panose="02020603050405020304" pitchFamily="18" charset="0"/>
                  </a:rPr>
                  <a:t> </a:t>
                </a:r>
                <a:endPar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 name="Arrow: Chevron 5">
                <a:extLst>
                  <a:ext uri="{FF2B5EF4-FFF2-40B4-BE49-F238E27FC236}">
                    <a16:creationId xmlns:a16="http://schemas.microsoft.com/office/drawing/2014/main" id="{6666080C-75BF-0B79-422C-5DA5F43724FD}"/>
                  </a:ext>
                </a:extLst>
              </p:cNvPr>
              <p:cNvSpPr/>
              <p:nvPr/>
            </p:nvSpPr>
            <p:spPr>
              <a:xfrm>
                <a:off x="-96708" y="-39604"/>
                <a:ext cx="162630" cy="296007"/>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sp>
            <p:nvSpPr>
              <p:cNvPr id="7" name="Arrow: Chevron 6">
                <a:extLst>
                  <a:ext uri="{FF2B5EF4-FFF2-40B4-BE49-F238E27FC236}">
                    <a16:creationId xmlns:a16="http://schemas.microsoft.com/office/drawing/2014/main" id="{3F7E702E-1A29-5914-8C6F-C3D644404F6A}"/>
                  </a:ext>
                </a:extLst>
              </p:cNvPr>
              <p:cNvSpPr/>
              <p:nvPr/>
            </p:nvSpPr>
            <p:spPr>
              <a:xfrm>
                <a:off x="-11995" y="-39669"/>
                <a:ext cx="176766" cy="296007"/>
              </a:xfrm>
              <a:prstGeom prst="chevron">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rPr>
                  <a:t> </a:t>
                </a:r>
              </a:p>
            </p:txBody>
          </p:sp>
        </p:grpSp>
        <p:sp>
          <p:nvSpPr>
            <p:cNvPr id="4" name="TextBox 56">
              <a:extLst>
                <a:ext uri="{FF2B5EF4-FFF2-40B4-BE49-F238E27FC236}">
                  <a16:creationId xmlns:a16="http://schemas.microsoft.com/office/drawing/2014/main" id="{5BB0DE47-32E3-00AE-6007-882219112C21}"/>
                </a:ext>
              </a:extLst>
            </p:cNvPr>
            <p:cNvSpPr txBox="1"/>
            <p:nvPr/>
          </p:nvSpPr>
          <p:spPr>
            <a:xfrm>
              <a:off x="211235" y="-27262"/>
              <a:ext cx="1873932" cy="281940"/>
            </a:xfrm>
            <a:prstGeom prst="rect">
              <a:avLst/>
            </a:prstGeom>
            <a:noFill/>
          </p:spPr>
          <p:txBody>
            <a:bodyPr wrap="square">
              <a:noAutofit/>
            </a:bodyPr>
            <a:lstStyle/>
            <a:p>
              <a:pPr lvl="0">
                <a:lnSpc>
                  <a:spcPct val="107000"/>
                </a:lnSpc>
                <a:spcAft>
                  <a:spcPts val="800"/>
                </a:spcAft>
                <a:buClrTx/>
                <a:defRPr/>
              </a:pPr>
              <a:r>
                <a:rPr lang="en-US" sz="4800" b="1" kern="1200" dirty="0" err="1">
                  <a:solidFill>
                    <a:srgbClr val="0000CC"/>
                  </a:solidFill>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latin typeface="Tahoma" panose="020B0604030504040204" pitchFamily="34" charset="0"/>
                  <a:ea typeface="Tahoma" panose="020B0604030504040204" pitchFamily="34" charset="0"/>
                  <a:cs typeface="Tahoma" panose="020B0604030504040204" pitchFamily="34" charset="0"/>
                </a:rPr>
                <a:t> 4.       </a:t>
              </a:r>
              <a:endParaRPr kumimoji="0" lang="en-US" sz="4800" b="0" i="0" u="none" strike="noStrike" kern="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0" name="TextBox 29">
            <a:extLst>
              <a:ext uri="{FF2B5EF4-FFF2-40B4-BE49-F238E27FC236}">
                <a16:creationId xmlns:a16="http://schemas.microsoft.com/office/drawing/2014/main" id="{5CB71A7F-CE3A-B209-A9A9-6872E199E25A}"/>
              </a:ext>
            </a:extLst>
          </p:cNvPr>
          <p:cNvSpPr txBox="1"/>
          <p:nvPr/>
        </p:nvSpPr>
        <p:spPr>
          <a:xfrm>
            <a:off x="1212317" y="2620613"/>
            <a:ext cx="8319526" cy="882678"/>
          </a:xfrm>
          <a:prstGeom prst="rect">
            <a:avLst/>
          </a:prstGeom>
          <a:noFill/>
        </p:spPr>
        <p:txBody>
          <a:bodyPr wrap="square">
            <a:spAutoFit/>
          </a:bodyPr>
          <a:lstStyle/>
          <a:p>
            <a:pPr>
              <a:lnSpc>
                <a:spcPct val="107000"/>
              </a:lnSpc>
              <a:spcAft>
                <a:spcPts val="800"/>
              </a:spcAft>
            </a:pP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FE71B115-AA17-9E03-C42D-7C6631C65862}"/>
              </a:ext>
            </a:extLst>
          </p:cNvPr>
          <p:cNvSpPr txBox="1"/>
          <p:nvPr/>
        </p:nvSpPr>
        <p:spPr>
          <a:xfrm>
            <a:off x="662987" y="4924151"/>
            <a:ext cx="23643137" cy="8026172"/>
          </a:xfrm>
          <a:prstGeom prst="rect">
            <a:avLst/>
          </a:prstGeom>
          <a:solidFill>
            <a:srgbClr val="70AD47">
              <a:lumMod val="20000"/>
              <a:lumOff val="80000"/>
            </a:srgbClr>
          </a:solidFill>
        </p:spPr>
        <p:txBody>
          <a:bodyPr wrap="square">
            <a:spAutoFit/>
          </a:bodyPr>
          <a:lstStyle/>
          <a:p>
            <a:pPr defTabSz="2177278">
              <a:lnSpc>
                <a:spcPct val="107000"/>
              </a:lnSpc>
              <a:spcAft>
                <a:spcPts val="800"/>
              </a:spcAft>
              <a:buClrTx/>
            </a:pPr>
            <a:endParaRPr lang="en-US" sz="4800" b="1" dirty="0">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lang="en-US"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2177278" eaLnBrk="1" fontAlgn="auto" latinLnBrk="0" hangingPunct="1">
              <a:lnSpc>
                <a:spcPct val="107000"/>
              </a:lnSpc>
              <a:spcBef>
                <a:spcPts val="0"/>
              </a:spcBef>
              <a:spcAft>
                <a:spcPts val="80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8" name="Group 37">
            <a:extLst>
              <a:ext uri="{FF2B5EF4-FFF2-40B4-BE49-F238E27FC236}">
                <a16:creationId xmlns:a16="http://schemas.microsoft.com/office/drawing/2014/main" id="{4033616D-3ED1-F98A-4B25-845EF004B921}"/>
              </a:ext>
            </a:extLst>
          </p:cNvPr>
          <p:cNvGrpSpPr/>
          <p:nvPr/>
        </p:nvGrpSpPr>
        <p:grpSpPr>
          <a:xfrm>
            <a:off x="533923" y="4700702"/>
            <a:ext cx="3600000" cy="971773"/>
            <a:chOff x="1275608" y="6322796"/>
            <a:chExt cx="3572909" cy="894713"/>
          </a:xfrm>
        </p:grpSpPr>
        <p:sp>
          <p:nvSpPr>
            <p:cNvPr id="39" name="Freeform 20">
              <a:extLst>
                <a:ext uri="{FF2B5EF4-FFF2-40B4-BE49-F238E27FC236}">
                  <a16:creationId xmlns:a16="http://schemas.microsoft.com/office/drawing/2014/main" id="{35C6270A-BDA3-137D-3BB4-E539C3D3F6A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id="{6AB5219D-E817-B3E8-9A33-B3B3346E66F7}"/>
                </a:ext>
              </a:extLst>
            </p:cNvPr>
            <p:cNvSpPr txBox="1"/>
            <p:nvPr/>
          </p:nvSpPr>
          <p:spPr>
            <a:xfrm>
              <a:off x="2310574" y="6452409"/>
              <a:ext cx="2401046" cy="76510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41" name="Round Diagonal Corner Rectangle 8">
              <a:extLst>
                <a:ext uri="{FF2B5EF4-FFF2-40B4-BE49-F238E27FC236}">
                  <a16:creationId xmlns:a16="http://schemas.microsoft.com/office/drawing/2014/main" id="{AE7CC04E-0327-40BD-6EC5-0FD8FF6A7944}"/>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Freeform 9">
              <a:extLst>
                <a:ext uri="{FF2B5EF4-FFF2-40B4-BE49-F238E27FC236}">
                  <a16:creationId xmlns:a16="http://schemas.microsoft.com/office/drawing/2014/main" id="{F4CD1A7B-AAAB-C862-3F18-62FAA56B998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3" name="Rectangle 42"/>
              <p:cNvSpPr/>
              <p:nvPr/>
            </p:nvSpPr>
            <p:spPr>
              <a:xfrm>
                <a:off x="9311209" y="2293461"/>
                <a:ext cx="13083325" cy="1433277"/>
              </a:xfrm>
              <a:prstGeom prst="rect">
                <a:avLst/>
              </a:prstGeom>
            </p:spPr>
            <p:txBody>
              <a:bodyPr wrap="none">
                <a:spAutoFit/>
              </a:bodyPr>
              <a:lstStyle/>
              <a:p>
                <a:pPr lvl="0">
                  <a:lnSpc>
                    <a:spcPct val="150000"/>
                  </a:lnSpc>
                  <a:spcAft>
                    <a:spcPts val="800"/>
                  </a:spcAft>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ad>
                        <m:radPr>
                          <m:degHide m:val="on"/>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e>
                      </m:rad>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𝟐</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𝟏</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𝐛</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𝟑</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𝐭𝐚𝐧𝟓</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𝟎</m:t>
                      </m:r>
                      <m:r>
                        <a:rPr lang="en-US" sz="4800" b="1" i="1" dirty="0" smtClean="0">
                          <a:latin typeface="Cambria Math"/>
                          <a:ea typeface="Tahoma" panose="020B0604030504040204" pitchFamily="34" charset="0"/>
                          <a:cs typeface="Tahoma" panose="020B0604030504040204" pitchFamily="34" charset="0"/>
                        </a:rPr>
                        <m:t>.</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9311209" y="2293461"/>
                <a:ext cx="13083325" cy="143327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627E6C8-FA94-0CF2-D050-62393B35A305}"/>
                  </a:ext>
                </a:extLst>
              </p:cNvPr>
              <p:cNvSpPr txBox="1"/>
              <p:nvPr/>
            </p:nvSpPr>
            <p:spPr>
              <a:xfrm>
                <a:off x="456693" y="5523983"/>
                <a:ext cx="9638888" cy="1691425"/>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400" b="1" dirty="0" smtClean="0">
                          <a:solidFill>
                            <a:schemeClr val="tx1"/>
                          </a:solidFill>
                          <a:latin typeface="Cambria Math"/>
                          <a:ea typeface="Tahoma" panose="020B0604030504040204" pitchFamily="34" charset="0"/>
                          <a:cs typeface="Tahoma" panose="020B0604030504040204" pitchFamily="34" charset="0"/>
                          <a:sym typeface="Calibri"/>
                        </a:rPr>
                        <m:t>𝐚</m:t>
                      </m:r>
                      <m:r>
                        <a:rPr lang="en-US" sz="4400" b="1" dirty="0" smtClean="0">
                          <a:solidFill>
                            <a:schemeClr val="tx1"/>
                          </a:solidFill>
                          <a:latin typeface="Cambria Math"/>
                          <a:ea typeface="Tahoma" panose="020B0604030504040204" pitchFamily="34" charset="0"/>
                          <a:cs typeface="Tahoma" panose="020B0604030504040204" pitchFamily="34" charset="0"/>
                          <a:sym typeface="Calibri"/>
                        </a:rPr>
                        <m:t>)</m:t>
                      </m:r>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 </m:t>
                      </m:r>
                      <m:rad>
                        <m:radPr>
                          <m:degHide m:val="on"/>
                          <m:ctrlPr>
                            <a:rPr lang="en-US" sz="44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400" b="1" i="1" dirty="0">
                              <a:solidFill>
                                <a:schemeClr val="tx1"/>
                              </a:solidFill>
                              <a:latin typeface="Cambria Math"/>
                              <a:ea typeface="Tahoma" panose="020B0604030504040204" pitchFamily="34" charset="0"/>
                              <a:cs typeface="Tahoma" panose="020B0604030504040204" pitchFamily="34" charset="0"/>
                              <a:sym typeface="Calibri"/>
                            </a:rPr>
                            <m:t>𝟑</m:t>
                          </m:r>
                        </m:e>
                      </m:rad>
                      <m:r>
                        <a:rPr lang="en-US" sz="4400" b="1" dirty="0">
                          <a:solidFill>
                            <a:schemeClr val="tx1"/>
                          </a:solidFill>
                          <a:latin typeface="Cambria Math"/>
                          <a:ea typeface="Tahoma" panose="020B0604030504040204" pitchFamily="34" charset="0"/>
                          <a:cs typeface="Tahoma" panose="020B0604030504040204" pitchFamily="34" charset="0"/>
                          <a:sym typeface="Calibri"/>
                        </a:rPr>
                        <m:t> </m:t>
                      </m:r>
                      <m:r>
                        <a:rPr lang="en-US" sz="4400" b="1" dirty="0">
                          <a:solidFill>
                            <a:schemeClr val="tx1"/>
                          </a:solidFill>
                          <a:latin typeface="Cambria Math"/>
                          <a:ea typeface="Tahoma" panose="020B0604030504040204" pitchFamily="34" charset="0"/>
                          <a:cs typeface="Tahoma" panose="020B0604030504040204" pitchFamily="34" charset="0"/>
                          <a:sym typeface="Calibri"/>
                        </a:rPr>
                        <m:t>𝐭𝐚𝐧</m:t>
                      </m:r>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𝟐</m:t>
                      </m:r>
                      <m:r>
                        <a:rPr lang="vi-VN" sz="44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400" b="1" i="1" dirty="0">
                          <a:solidFill>
                            <a:schemeClr val="tx1"/>
                          </a:solidFill>
                          <a:latin typeface="Cambria Math"/>
                          <a:ea typeface="Tahoma" panose="020B0604030504040204" pitchFamily="34" charset="0"/>
                          <a:cs typeface="Tahoma" panose="020B0604030504040204" pitchFamily="34" charset="0"/>
                          <a:sym typeface="Calibri"/>
                        </a:rPr>
                        <m:t> =−</m:t>
                      </m:r>
                      <m:r>
                        <a:rPr lang="en-US" sz="4400" b="1" i="1" dirty="0">
                          <a:solidFill>
                            <a:schemeClr val="tx1"/>
                          </a:solidFill>
                          <a:latin typeface="Cambria Math"/>
                          <a:ea typeface="Tahoma" panose="020B0604030504040204" pitchFamily="34" charset="0"/>
                          <a:cs typeface="Tahoma" panose="020B0604030504040204" pitchFamily="34" charset="0"/>
                          <a:sym typeface="Calibri"/>
                        </a:rPr>
                        <m:t>𝟏</m:t>
                      </m:r>
                      <m:groupChr>
                        <m:groupChrPr>
                          <m:chr m:val="⇔"/>
                          <m:pos m:val="top"/>
                          <m:ctrlPr>
                            <a:rPr lang="en-US" sz="44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4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4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 </m:t>
                      </m:r>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𝟐</m:t>
                      </m:r>
                      <m:r>
                        <a:rPr lang="vi-VN" sz="44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400" b="1" i="1" dirty="0">
                          <a:solidFill>
                            <a:schemeClr val="tx1"/>
                          </a:solidFill>
                          <a:latin typeface="Cambria Math"/>
                          <a:ea typeface="Tahoma" panose="020B0604030504040204" pitchFamily="34" charset="0"/>
                          <a:cs typeface="Tahoma" panose="020B0604030504040204" pitchFamily="34" charset="0"/>
                          <a:sym typeface="Calibri"/>
                        </a:rPr>
                        <m:t> =−</m:t>
                      </m:r>
                      <m:f>
                        <m:fPr>
                          <m:ctrlPr>
                            <a:rPr lang="en-US" sz="44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𝟏</m:t>
                          </m:r>
                        </m:num>
                        <m:den>
                          <m:rad>
                            <m:radPr>
                              <m:degHide m:val="on"/>
                              <m:ctrlPr>
                                <a:rPr lang="en-US" sz="44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radPr>
                            <m:deg/>
                            <m:e>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𝟑</m:t>
                              </m:r>
                            </m:e>
                          </m:rad>
                        </m:den>
                      </m:f>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456693" y="5523983"/>
                <a:ext cx="9638888" cy="169142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9671381" y="5759691"/>
                <a:ext cx="7413646" cy="1257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400" b="1" i="1" smtClean="0">
                              <a:latin typeface="Cambria Math" panose="02040503050406030204" pitchFamily="18" charset="0"/>
                            </a:rPr>
                          </m:ctrlPr>
                        </m:groupChrPr>
                        <m:e>
                          <m:r>
                            <m:rPr>
                              <m:brk m:alnAt="1"/>
                            </m:rPr>
                            <a:rPr lang="en-US" sz="4400" b="1" i="1" smtClean="0">
                              <a:latin typeface="Cambria Math"/>
                            </a:rPr>
                            <m:t> </m:t>
                          </m:r>
                        </m:e>
                      </m:groupChr>
                      <m:r>
                        <a:rPr lang="en-US" sz="4400" b="1" dirty="0">
                          <a:solidFill>
                            <a:schemeClr val="tx1"/>
                          </a:solidFill>
                          <a:latin typeface="Cambria Math"/>
                          <a:ea typeface="Tahoma" panose="020B0604030504040204" pitchFamily="34" charset="0"/>
                          <a:cs typeface="Tahoma" panose="020B0604030504040204" pitchFamily="34" charset="0"/>
                          <a:sym typeface="Calibri"/>
                        </a:rPr>
                        <m:t>  </m:t>
                      </m:r>
                      <m:r>
                        <a:rPr lang="en-US" sz="44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4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400" b="1" i="0" dirty="0" smtClean="0">
                          <a:solidFill>
                            <a:schemeClr val="tx1"/>
                          </a:solidFill>
                          <a:latin typeface="Cambria Math"/>
                          <a:ea typeface="Tahoma" panose="020B0604030504040204" pitchFamily="34" charset="0"/>
                          <a:cs typeface="Tahoma" panose="020B0604030504040204" pitchFamily="34" charset="0"/>
                          <a:sym typeface="Calibri"/>
                        </a:rPr>
                        <m:t>𝟐</m:t>
                      </m:r>
                      <m:r>
                        <a:rPr lang="vi-VN" sz="44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400" b="1" i="1" dirty="0">
                          <a:solidFill>
                            <a:schemeClr val="tx1"/>
                          </a:solidFill>
                          <a:latin typeface="Cambria Math"/>
                          <a:ea typeface="Tahoma" panose="020B0604030504040204" pitchFamily="34" charset="0"/>
                          <a:cs typeface="Tahoma" panose="020B0604030504040204" pitchFamily="34" charset="0"/>
                          <a:sym typeface="Calibri"/>
                        </a:rPr>
                        <m:t> =</m:t>
                      </m:r>
                      <m:r>
                        <a:rPr lang="en-US" sz="44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 </m:t>
                      </m:r>
                      <m:d>
                        <m:dPr>
                          <m:ctrlPr>
                            <a:rPr lang="en-US" sz="44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dPr>
                        <m:e>
                          <m:f>
                            <m:fPr>
                              <m:ctrlPr>
                                <a:rPr lang="en-US" sz="44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400" b="1" i="1" dirty="0" smtClean="0">
                                  <a:solidFill>
                                    <a:schemeClr val="tx1"/>
                                  </a:solidFill>
                                  <a:latin typeface="Cambria Math"/>
                                  <a:ea typeface="Cambria Math"/>
                                  <a:cs typeface="Tahoma" panose="020B0604030504040204" pitchFamily="34" charset="0"/>
                                  <a:sym typeface="Calibri"/>
                                </a:rPr>
                                <m:t>𝝅</m:t>
                              </m:r>
                            </m:num>
                            <m:den>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𝟔</m:t>
                              </m:r>
                            </m:den>
                          </m:f>
                        </m:e>
                      </m:d>
                    </m:oMath>
                  </m:oMathPara>
                </a14:m>
                <a:endParaRPr lang="en-US" sz="44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9671381" y="5759691"/>
                <a:ext cx="7413646" cy="125726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5822341" y="5872287"/>
                <a:ext cx="2525371" cy="1032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1" smtClean="0">
                          <a:latin typeface="Cambria Math"/>
                        </a:rPr>
                        <m:t>  </m:t>
                      </m:r>
                    </m:oMath>
                  </m:oMathPara>
                </a14:m>
                <a:endParaRPr lang="en-US" sz="4800"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15822341" y="5872287"/>
                <a:ext cx="2525371" cy="103207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6862665" y="5703934"/>
                <a:ext cx="4794230" cy="12528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𝟐</m:t>
                      </m:r>
                      <m:r>
                        <a:rPr lang="en-US" sz="4400" b="1" i="1" smtClean="0">
                          <a:latin typeface="Cambria Math"/>
                        </a:rPr>
                        <m:t>𝒙</m:t>
                      </m:r>
                      <m:r>
                        <a:rPr lang="en-US" sz="4400" b="1" i="1" smtClean="0">
                          <a:latin typeface="Cambria Math"/>
                        </a:rPr>
                        <m:t>=</m:t>
                      </m:r>
                      <m:f>
                        <m:fPr>
                          <m:ctrlPr>
                            <a:rPr lang="en-US" sz="44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4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400" b="1" i="1" dirty="0">
                              <a:solidFill>
                                <a:schemeClr val="tx1"/>
                              </a:solidFill>
                              <a:latin typeface="Cambria Math"/>
                              <a:ea typeface="Cambria Math"/>
                              <a:cs typeface="Tahoma" panose="020B0604030504040204" pitchFamily="34" charset="0"/>
                              <a:sym typeface="Calibri"/>
                            </a:rPr>
                            <m:t>𝝅</m:t>
                          </m:r>
                        </m:num>
                        <m:den>
                          <m:r>
                            <a:rPr lang="en-US" sz="4400" b="1" i="1" dirty="0" smtClean="0">
                              <a:solidFill>
                                <a:schemeClr val="tx1"/>
                              </a:solidFill>
                              <a:latin typeface="Cambria Math"/>
                              <a:ea typeface="Cambria Math"/>
                              <a:cs typeface="Tahoma" panose="020B0604030504040204" pitchFamily="34" charset="0"/>
                              <a:sym typeface="Calibri"/>
                            </a:rPr>
                            <m:t>𝟔</m:t>
                          </m:r>
                        </m:den>
                      </m:f>
                      <m:r>
                        <a:rPr lang="en-US" sz="4400" b="1" i="1">
                          <a:latin typeface="Cambria Math"/>
                        </a:rPr>
                        <m:t>+</m:t>
                      </m:r>
                      <m:r>
                        <a:rPr lang="en-US" sz="4400" b="1" i="1">
                          <a:latin typeface="Cambria Math"/>
                        </a:rPr>
                        <m:t>𝒌</m:t>
                      </m:r>
                      <m:r>
                        <a:rPr lang="en-US" sz="4400" b="1" i="1">
                          <a:latin typeface="Cambria Math"/>
                          <a:ea typeface="Cambria Math"/>
                        </a:rPr>
                        <m:t>𝝅</m:t>
                      </m:r>
                    </m:oMath>
                  </m:oMathPara>
                </a14:m>
                <a:endParaRPr lang="en-US" sz="44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16862665" y="5703934"/>
                <a:ext cx="4794230" cy="125284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627E6C8-FA94-0CF2-D050-62393B35A305}"/>
                  </a:ext>
                </a:extLst>
              </p:cNvPr>
              <p:cNvSpPr txBox="1"/>
              <p:nvPr/>
            </p:nvSpPr>
            <p:spPr>
              <a:xfrm>
                <a:off x="305212" y="8783294"/>
                <a:ext cx="6586364" cy="985270"/>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𝐛</m:t>
                      </m:r>
                      <m:r>
                        <a:rPr lang="en-US" sz="4800" b="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dirty="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𝟑</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dirty="0">
                          <a:solidFill>
                            <a:schemeClr val="tx1"/>
                          </a:solidFill>
                          <a:latin typeface="Cambria Math"/>
                          <a:ea typeface="Tahoma" panose="020B0604030504040204" pitchFamily="34" charset="0"/>
                          <a:cs typeface="Tahoma" panose="020B0604030504040204" pitchFamily="34" charset="0"/>
                          <a:sym typeface="Calibri"/>
                        </a:rPr>
                        <m:t>𝐭𝐚𝐧𝟓</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a:solidFill>
                            <a:schemeClr val="tx1"/>
                          </a:solidFill>
                          <a:latin typeface="Cambria Math"/>
                          <a:ea typeface="Tahoma" panose="020B0604030504040204" pitchFamily="34" charset="0"/>
                          <a:cs typeface="Tahoma" panose="020B0604030504040204" pitchFamily="34" charset="0"/>
                          <a:sym typeface="Calibri"/>
                        </a:rPr>
                        <m:t>=</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𝟎</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305212" y="8783294"/>
                <a:ext cx="6586364" cy="98527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2878675" y="8697551"/>
                <a:ext cx="7429705" cy="1032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r>
                            <m:rPr>
                              <m:brk m:alnAt="1"/>
                            </m:rPr>
                            <a:rPr lang="en-US" sz="4800" b="1" i="1" smtClean="0">
                              <a:latin typeface="Cambria Math"/>
                            </a:rPr>
                            <m:t> </m:t>
                          </m:r>
                        </m:e>
                      </m:groupChr>
                      <m:r>
                        <a:rPr lang="en-US" sz="4800" b="1" i="0" smtClean="0">
                          <a:latin typeface="Cambria Math"/>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𝟑</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𝐭𝐚𝐧</m:t>
                      </m:r>
                      <m:d>
                        <m:dPr>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dPr>
                        <m:e>
                          <m:r>
                            <a:rPr lang="en-US" sz="4800" b="1" dirty="0">
                              <a:solidFill>
                                <a:schemeClr val="tx1"/>
                              </a:solidFill>
                              <a:latin typeface="Cambria Math"/>
                              <a:ea typeface="Tahoma" panose="020B0604030504040204" pitchFamily="34" charset="0"/>
                              <a:cs typeface="Tahoma" panose="020B0604030504040204" pitchFamily="34" charset="0"/>
                              <a:sym typeface="Calibri"/>
                            </a:rPr>
                            <m:t>−</m:t>
                          </m:r>
                          <m:r>
                            <a:rPr lang="en-US" sz="4800" b="1" dirty="0">
                              <a:solidFill>
                                <a:schemeClr val="tx1"/>
                              </a:solidFill>
                              <a:latin typeface="Cambria Math"/>
                              <a:ea typeface="Tahoma" panose="020B0604030504040204" pitchFamily="34" charset="0"/>
                              <a:cs typeface="Tahoma" panose="020B0604030504040204" pitchFamily="34" charset="0"/>
                              <a:sym typeface="Calibri"/>
                            </a:rPr>
                            <m:t>𝟓</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𝒙</m:t>
                          </m:r>
                        </m:e>
                      </m:d>
                    </m:oMath>
                  </m:oMathPara>
                </a14:m>
                <a:endParaRPr lang="en-US" sz="4800" b="1" dirty="0"/>
              </a:p>
            </p:txBody>
          </p:sp>
        </mc:Choice>
        <mc:Fallback xmlns="">
          <p:sp>
            <p:nvSpPr>
              <p:cNvPr id="55" name="TextBox 54"/>
              <p:cNvSpPr txBox="1">
                <a:spLocks noRot="1" noChangeAspect="1" noMove="1" noResize="1" noEditPoints="1" noAdjustHandles="1" noChangeArrowheads="1" noChangeShapeType="1" noTextEdit="1"/>
              </p:cNvSpPr>
              <p:nvPr/>
            </p:nvSpPr>
            <p:spPr>
              <a:xfrm>
                <a:off x="12878675" y="8697551"/>
                <a:ext cx="7429705" cy="103207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634872" y="9909302"/>
                <a:ext cx="8198481" cy="1047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groupChr>
                      <m:r>
                        <a:rPr lang="en-US" sz="4800" b="1" i="1" smtClean="0">
                          <a:latin typeface="Cambria Math"/>
                        </a:rPr>
                        <m:t>   </m:t>
                      </m:r>
                      <m:r>
                        <a:rPr lang="en-US" sz="4800" b="1" i="1">
                          <a:latin typeface="Cambria Math"/>
                        </a:rPr>
                        <m:t>𝟑</m:t>
                      </m:r>
                      <m:r>
                        <a:rPr lang="en-US" sz="4800" b="1" i="1">
                          <a:latin typeface="Cambria Math"/>
                        </a:rPr>
                        <m:t>𝒙</m:t>
                      </m:r>
                      <m:r>
                        <a:rPr lang="en-US" sz="4800" b="1" i="1">
                          <a:latin typeface="Cambria Math"/>
                        </a:rPr>
                        <m:t>=</m:t>
                      </m:r>
                      <m:r>
                        <a:rPr lang="en-US" sz="4800" b="1" dirty="0">
                          <a:solidFill>
                            <a:schemeClr val="tx1"/>
                          </a:solidFill>
                          <a:latin typeface="Cambria Math"/>
                          <a:ea typeface="Tahoma" panose="020B0604030504040204" pitchFamily="34" charset="0"/>
                          <a:cs typeface="Tahoma" panose="020B0604030504040204" pitchFamily="34" charset="0"/>
                          <a:sym typeface="Calibri"/>
                        </a:rPr>
                        <m:t>−</m:t>
                      </m:r>
                      <m:r>
                        <a:rPr lang="en-US" sz="4800" b="1" dirty="0">
                          <a:solidFill>
                            <a:schemeClr val="tx1"/>
                          </a:solidFill>
                          <a:latin typeface="Cambria Math"/>
                          <a:ea typeface="Tahoma" panose="020B0604030504040204" pitchFamily="34" charset="0"/>
                          <a:cs typeface="Tahoma" panose="020B0604030504040204" pitchFamily="34" charset="0"/>
                          <a:sym typeface="Calibri"/>
                        </a:rPr>
                        <m:t>𝟓</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a:latin typeface="Cambria Math"/>
                        </a:rPr>
                        <m:t>+</m:t>
                      </m:r>
                      <m:r>
                        <a:rPr lang="en-US" sz="4800" b="1" i="1">
                          <a:latin typeface="Cambria Math"/>
                        </a:rPr>
                        <m:t>𝒌</m:t>
                      </m:r>
                      <m:r>
                        <a:rPr lang="en-US" sz="4800" b="1" i="1">
                          <a:latin typeface="Cambria Math"/>
                          <a:ea typeface="Cambria Math"/>
                        </a:rPr>
                        <m:t>𝝅</m:t>
                      </m:r>
                    </m:oMath>
                  </m:oMathPara>
                </a14:m>
                <a:endParaRPr lang="en-US" sz="48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5634872" y="9909302"/>
                <a:ext cx="8198481" cy="1047723"/>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9950817" y="11297702"/>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9950817" y="11297702"/>
                <a:ext cx="2861187" cy="830997"/>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032360" y="11031476"/>
                <a:ext cx="4792956" cy="13634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sz="4800" b="1" i="1" smtClean="0">
                              <a:latin typeface="Cambria Math" panose="02040503050406030204" pitchFamily="18" charset="0"/>
                            </a:rPr>
                          </m:ctrlPr>
                        </m:groupChrPr>
                        <m:e/>
                      </m:groupChr>
                      <m:r>
                        <a:rPr lang="en-US" sz="4800" b="1" i="1">
                          <a:latin typeface="Cambria Math"/>
                        </a:rPr>
                        <m:t>𝒙</m:t>
                      </m:r>
                      <m:r>
                        <a:rPr lang="en-US" sz="4800" b="1" i="1">
                          <a:latin typeface="Cambria Math"/>
                        </a:rPr>
                        <m:t>=</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𝒌</m:t>
                      </m:r>
                      <m:f>
                        <m:fPr>
                          <m:ctrlPr>
                            <a:rPr lang="el-GR"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l-GR" sz="4800" b="1" i="1" dirty="0">
                              <a:solidFill>
                                <a:schemeClr val="tx1"/>
                              </a:solidFill>
                              <a:latin typeface="Cambria Math"/>
                              <a:ea typeface="Tahoma" panose="020B0604030504040204" pitchFamily="34" charset="0"/>
                              <a:cs typeface="Tahoma" panose="020B0604030504040204" pitchFamily="34" charset="0"/>
                              <a:sym typeface="Calibri"/>
                            </a:rPr>
                            <m:t>𝝅</m:t>
                          </m:r>
                        </m:num>
                        <m:den>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𝟖</m:t>
                          </m:r>
                        </m:den>
                      </m:f>
                    </m:oMath>
                  </m:oMathPara>
                </a14:m>
                <a:endParaRPr lang="en-US" sz="48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6032360" y="11031476"/>
                <a:ext cx="4792956" cy="136345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6862665" y="7122385"/>
                <a:ext cx="6891429" cy="1131335"/>
              </a:xfrm>
              <a:prstGeom prst="rect">
                <a:avLst/>
              </a:prstGeom>
              <a:noFill/>
            </p:spPr>
            <p:txBody>
              <a:bodyPr wrap="square" rtlCol="0">
                <a:spAutoFit/>
              </a:bodyPr>
              <a:lstStyle/>
              <a:p>
                <a14:m>
                  <m:oMath xmlns:m="http://schemas.openxmlformats.org/officeDocument/2006/math">
                    <m:groupChr>
                      <m:groupChrPr>
                        <m:chr m:val="⇔"/>
                        <m:pos m:val="top"/>
                        <m:ctrlPr>
                          <a:rPr lang="en-US" sz="4800" b="1" i="1" smtClean="0">
                            <a:latin typeface="Cambria Math" panose="02040503050406030204" pitchFamily="18" charset="0"/>
                          </a:rPr>
                        </m:ctrlPr>
                      </m:groupChrPr>
                      <m:e/>
                    </m:groupChr>
                    <m:r>
                      <a:rPr lang="en-US" sz="4800" b="1" i="1" smtClean="0">
                        <a:latin typeface="Cambria Math"/>
                      </a:rPr>
                      <m:t>𝒙</m:t>
                    </m:r>
                    <m:r>
                      <a:rPr lang="en-US" sz="4800" b="1" i="1" smtClean="0">
                        <a:latin typeface="Cambria Math"/>
                      </a:rPr>
                      <m:t>=</m:t>
                    </m:r>
                    <m:f>
                      <m:fPr>
                        <m:ctrlPr>
                          <a:rPr lang="en-US" sz="4800" b="1" i="1" dirty="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fPr>
                      <m:num>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i="1" dirty="0">
                            <a:solidFill>
                              <a:schemeClr val="tx1"/>
                            </a:solidFill>
                            <a:latin typeface="Cambria Math"/>
                            <a:ea typeface="Cambria Math"/>
                            <a:cs typeface="Tahoma" panose="020B0604030504040204" pitchFamily="34" charset="0"/>
                            <a:sym typeface="Calibri"/>
                          </a:rPr>
                          <m:t>𝝅</m:t>
                        </m:r>
                      </m:num>
                      <m:den>
                        <m:r>
                          <a:rPr lang="en-US" sz="4800" b="1" i="1" dirty="0" smtClean="0">
                            <a:solidFill>
                              <a:schemeClr val="tx1"/>
                            </a:solidFill>
                            <a:latin typeface="Cambria Math"/>
                            <a:ea typeface="Cambria Math"/>
                            <a:cs typeface="Tahoma" panose="020B0604030504040204" pitchFamily="34" charset="0"/>
                            <a:sym typeface="Calibri"/>
                          </a:rPr>
                          <m:t>𝟏𝟐</m:t>
                        </m:r>
                      </m:den>
                    </m:f>
                    <m:r>
                      <a:rPr lang="en-US" sz="4800" b="1" i="1">
                        <a:latin typeface="Cambria Math"/>
                      </a:rPr>
                      <m:t>+</m:t>
                    </m:r>
                    <m:r>
                      <a:rPr lang="en-US" sz="4800" b="1" i="1">
                        <a:latin typeface="Cambria Math"/>
                      </a:rPr>
                      <m:t>𝒌</m:t>
                    </m:r>
                    <m:f>
                      <m:fPr>
                        <m:ctrlPr>
                          <a:rPr lang="el-GR" sz="4800" b="1" i="1" smtClean="0">
                            <a:latin typeface="Cambria Math" panose="02040503050406030204" pitchFamily="18" charset="0"/>
                          </a:rPr>
                        </m:ctrlPr>
                      </m:fPr>
                      <m:num>
                        <m:r>
                          <a:rPr lang="el-GR" sz="4800" b="1" i="1" smtClean="0">
                            <a:latin typeface="Cambria Math"/>
                          </a:rPr>
                          <m:t>𝝅</m:t>
                        </m:r>
                      </m:num>
                      <m:den>
                        <m:r>
                          <a:rPr lang="el-GR" sz="4800" b="1" i="1" smtClean="0">
                            <a:latin typeface="Cambria Math"/>
                          </a:rPr>
                          <m:t>𝟐</m:t>
                        </m:r>
                      </m:den>
                    </m:f>
                  </m:oMath>
                </a14:m>
                <a:r>
                  <a:rPr lang="en-US" sz="4800" b="1" dirty="0"/>
                  <a:t> </a:t>
                </a:r>
                <a14:m>
                  <m:oMath xmlns:m="http://schemas.openxmlformats.org/officeDocument/2006/math">
                    <m:r>
                      <a:rPr lang="en-US" sz="4800" b="1" i="1">
                        <a:latin typeface="Cambria Math"/>
                      </a:rPr>
                      <m:t>,(</m:t>
                    </m:r>
                    <m:r>
                      <a:rPr lang="en-US" sz="4800" b="1" i="1">
                        <a:latin typeface="Cambria Math"/>
                      </a:rPr>
                      <m:t>𝒌</m:t>
                    </m:r>
                    <m:r>
                      <a:rPr lang="en-US" sz="4800" b="1" i="1">
                        <a:latin typeface="Cambria Math"/>
                        <a:ea typeface="Cambria Math"/>
                      </a:rPr>
                      <m:t>∈</m:t>
                    </m:r>
                    <m:r>
                      <a:rPr lang="en-US" sz="4800" b="1" i="1">
                        <a:latin typeface="Cambria Math"/>
                        <a:ea typeface="Cambria Math"/>
                      </a:rPr>
                      <m:t>𝒁</m:t>
                    </m:r>
                    <m:r>
                      <a:rPr lang="en-US" sz="4800" b="1" i="1" smtClean="0">
                        <a:latin typeface="Cambria Math"/>
                        <a:ea typeface="Cambria Math"/>
                      </a:rPr>
                      <m:t>)</m:t>
                    </m:r>
                  </m:oMath>
                </a14:m>
                <a:endParaRPr lang="en-US" sz="48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6862665" y="7122385"/>
                <a:ext cx="6891429" cy="113133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627E6C8-FA94-0CF2-D050-62393B35A305}"/>
                  </a:ext>
                </a:extLst>
              </p:cNvPr>
              <p:cNvSpPr txBox="1"/>
              <p:nvPr/>
            </p:nvSpPr>
            <p:spPr>
              <a:xfrm>
                <a:off x="6689249" y="8692109"/>
                <a:ext cx="6586364" cy="1217193"/>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groupChr>
                        <m:groupChrPr>
                          <m:chr m:val="⇔"/>
                          <m:pos m:val="top"/>
                          <m:ctrlPr>
                            <a:rPr lang="en-US" sz="4800" b="1" i="1" dirty="0" smtClean="0">
                              <a:solidFill>
                                <a:schemeClr val="tx1"/>
                              </a:solidFill>
                              <a:latin typeface="Cambria Math" panose="02040503050406030204" pitchFamily="18" charset="0"/>
                              <a:ea typeface="Tahoma" panose="020B0604030504040204" pitchFamily="34" charset="0"/>
                              <a:cs typeface="Tahoma" panose="020B0604030504040204" pitchFamily="34" charset="0"/>
                              <a:sym typeface="Calibri"/>
                            </a:rPr>
                          </m:ctrlPr>
                        </m:groupChrPr>
                        <m:e/>
                      </m:groupCh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dirty="0">
                          <a:solidFill>
                            <a:schemeClr val="tx1"/>
                          </a:solidFill>
                          <a:latin typeface="Cambria Math"/>
                          <a:ea typeface="Tahoma" panose="020B0604030504040204" pitchFamily="34" charset="0"/>
                          <a:cs typeface="Tahoma" panose="020B0604030504040204" pitchFamily="34" charset="0"/>
                          <a:sym typeface="Calibri"/>
                        </a:rPr>
                        <m:t>𝐭𝐚𝐧</m:t>
                      </m:r>
                      <m:r>
                        <a:rPr lang="en-US" sz="4800" b="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𝟑</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en-US" sz="4800" b="1" i="1" dirty="0" smtClean="0">
                          <a:solidFill>
                            <a:schemeClr val="tx1"/>
                          </a:solidFill>
                          <a:latin typeface="Cambria Math"/>
                          <a:ea typeface="Tahoma" panose="020B0604030504040204" pitchFamily="34" charset="0"/>
                          <a:cs typeface="Tahoma" panose="020B0604030504040204" pitchFamily="34" charset="0"/>
                          <a:sym typeface="Calibri"/>
                        </a:rPr>
                        <m:t>=−</m:t>
                      </m:r>
                      <m:r>
                        <a:rPr lang="en-US" sz="4800" b="1" dirty="0">
                          <a:solidFill>
                            <a:schemeClr val="tx1"/>
                          </a:solidFill>
                          <a:latin typeface="Cambria Math"/>
                          <a:ea typeface="Tahoma" panose="020B0604030504040204" pitchFamily="34" charset="0"/>
                          <a:cs typeface="Tahoma" panose="020B0604030504040204" pitchFamily="34" charset="0"/>
                          <a:sym typeface="Calibri"/>
                        </a:rPr>
                        <m:t>𝐭𝐚𝐧𝟓</m:t>
                      </m:r>
                      <m:r>
                        <a:rPr lang="en-US" sz="4800" b="1" i="1" dirty="0">
                          <a:solidFill>
                            <a:schemeClr val="tx1"/>
                          </a:solidFill>
                          <a:latin typeface="Cambria Math"/>
                          <a:ea typeface="Tahoma" panose="020B0604030504040204" pitchFamily="34" charset="0"/>
                          <a:cs typeface="Tahoma" panose="020B0604030504040204" pitchFamily="34" charset="0"/>
                          <a:sym typeface="Calibri"/>
                        </a:rPr>
                        <m:t>𝒙</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 xmlns:a16="http://schemas.microsoft.com/office/drawing/2014/main" xmlns:a14="http://schemas.microsoft.com/office/drawing/2010/main" id="{C627E6C8-FA94-0CF2-D050-62393B35A305}"/>
                  </a:ext>
                </a:extLst>
              </p:cNvPr>
              <p:cNvSpPr txBox="1">
                <a:spLocks noRot="1" noChangeAspect="1" noMove="1" noResize="1" noEditPoints="1" noAdjustHandles="1" noChangeArrowheads="1" noChangeShapeType="1" noTextEdit="1"/>
              </p:cNvSpPr>
              <p:nvPr/>
            </p:nvSpPr>
            <p:spPr>
              <a:xfrm>
                <a:off x="6689249" y="8692109"/>
                <a:ext cx="6586364" cy="1217193"/>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99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wipe(left)">
                                      <p:cBhvr>
                                        <p:cTn id="13" dur="500"/>
                                        <p:tgtEl>
                                          <p:spTgt spid="3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left)">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left)">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animBg="1"/>
      <p:bldP spid="43" grpId="0"/>
      <p:bldP spid="44" grpId="0"/>
      <p:bldP spid="45" grpId="0"/>
      <p:bldP spid="46" grpId="0"/>
      <p:bldP spid="47" grpId="0"/>
      <p:bldP spid="54" grpId="0"/>
      <p:bldP spid="55" grpId="0"/>
      <p:bldP spid="56" grpId="0"/>
      <p:bldP spid="57" grpId="0"/>
      <p:bldP spid="58" grpId="0"/>
      <p:bldP spid="29"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9" name="Group 18"/>
          <p:cNvGrpSpPr/>
          <p:nvPr/>
        </p:nvGrpSpPr>
        <p:grpSpPr>
          <a:xfrm>
            <a:off x="365597" y="1277448"/>
            <a:ext cx="5131486" cy="953920"/>
            <a:chOff x="541847" y="2678192"/>
            <a:chExt cx="5131486" cy="953920"/>
          </a:xfrm>
        </p:grpSpPr>
        <p:sp>
          <p:nvSpPr>
            <p:cNvPr id="20" name="Freeform: Shape 2">
              <a:extLst>
                <a:ext uri="{FF2B5EF4-FFF2-40B4-BE49-F238E27FC236}">
                  <a16:creationId xmlns:a16="http://schemas.microsoft.com/office/drawing/2014/main" id="{FCBAB073-AA42-D868-A9E7-BDFA91474D75}"/>
                </a:ext>
              </a:extLst>
            </p:cNvPr>
            <p:cNvSpPr/>
            <p:nvPr/>
          </p:nvSpPr>
          <p:spPr>
            <a:xfrm rot="10800000">
              <a:off x="541847" y="2697684"/>
              <a:ext cx="5131486" cy="9344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5">
              <a:extLst>
                <a:ext uri="{FF2B5EF4-FFF2-40B4-BE49-F238E27FC236}">
                  <a16:creationId xmlns:a16="http://schemas.microsoft.com/office/drawing/2014/main" id="{770A1A89-EC09-E8AC-A29F-48F73FCB79A3}"/>
                </a:ext>
              </a:extLst>
            </p:cNvPr>
            <p:cNvSpPr/>
            <p:nvPr/>
          </p:nvSpPr>
          <p:spPr>
            <a:xfrm rot="10800000">
              <a:off x="804783" y="2759146"/>
              <a:ext cx="4605612" cy="750043"/>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48C4DA01-9EFF-7E04-B80A-B03CF9F384DC}"/>
                </a:ext>
              </a:extLst>
            </p:cNvPr>
            <p:cNvSpPr txBox="1"/>
            <p:nvPr/>
          </p:nvSpPr>
          <p:spPr>
            <a:xfrm>
              <a:off x="1020005" y="2678192"/>
              <a:ext cx="4261859"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5</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954ACD6-1D85-750D-E5E3-F12DEDA23C0C}"/>
                  </a:ext>
                </a:extLst>
              </p:cNvPr>
              <p:cNvSpPr txBox="1"/>
              <p:nvPr/>
            </p:nvSpPr>
            <p:spPr>
              <a:xfrm>
                <a:off x="928275" y="2464245"/>
                <a:ext cx="22654529" cy="1446550"/>
              </a:xfrm>
              <a:prstGeom prst="rect">
                <a:avLst/>
              </a:prstGeom>
              <a:noFill/>
            </p:spPr>
            <p:txBody>
              <a:bodyPr wrap="square">
                <a:spAutoFit/>
              </a:bodyPr>
              <a:lstStyle/>
              <a:p>
                <a:pPr lvl="0">
                  <a:spcAft>
                    <a:spcPts val="80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Quan sát Hình 1.2</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5</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hãy cho biết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solidFill>
                          <a:schemeClr val="tx1"/>
                        </a:solidFill>
                        <a:latin typeface="Cambria Math"/>
                        <a:ea typeface="Tahoma" panose="020B0604030504040204" pitchFamily="34" charset="0"/>
                        <a:cs typeface="Tahoma" panose="020B0604030504040204" pitchFamily="34" charset="0"/>
                      </a:rPr>
                      <m:t>𝒚</m:t>
                    </m:r>
                    <m:r>
                      <a:rPr lang="en-US" sz="4400" b="1" i="1" dirty="0" smtClean="0">
                        <a:solidFill>
                          <a:schemeClr val="tx1"/>
                        </a:solidFill>
                        <a:latin typeface="Cambria Math"/>
                        <a:ea typeface="Tahoma" panose="020B0604030504040204" pitchFamily="34" charset="0"/>
                        <a:cs typeface="Tahoma" panose="020B0604030504040204" pitchFamily="34" charset="0"/>
                      </a:rPr>
                      <m:t> =−</m:t>
                    </m:r>
                    <m:r>
                      <a:rPr lang="en-US" sz="4400" b="1" i="1" dirty="0" smtClean="0">
                        <a:solidFill>
                          <a:schemeClr val="tx1"/>
                        </a:solidFill>
                        <a:latin typeface="Cambria Math"/>
                        <a:ea typeface="Tahoma" panose="020B0604030504040204" pitchFamily="34" charset="0"/>
                        <a:cs typeface="Tahoma" panose="020B0604030504040204" pitchFamily="34" charset="0"/>
                      </a:rPr>
                      <m:t>𝟏</m:t>
                    </m:r>
                    <m:r>
                      <a:rPr lang="vi-VN" sz="4400" b="1" i="1" dirty="0" smtClean="0">
                        <a:solidFill>
                          <a:schemeClr val="tx1"/>
                        </a:solidFill>
                        <a:latin typeface="Cambria Math"/>
                        <a:ea typeface="Tahoma" panose="020B0604030504040204" pitchFamily="34" charset="0"/>
                        <a:cs typeface="Tahoma" panose="020B0604030504040204" pitchFamily="34" charset="0"/>
                      </a:rPr>
                      <m:t>  </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cắt đồ thị hàm số </a:t>
                </a:r>
                <a14:m>
                  <m:oMath xmlns:m="http://schemas.openxmlformats.org/officeDocument/2006/math">
                    <m:r>
                      <a:rPr lang="en-US" sz="4400" b="1" i="1" dirty="0" smtClean="0">
                        <a:solidFill>
                          <a:schemeClr val="tx1"/>
                        </a:solidFill>
                        <a:latin typeface="Cambria Math"/>
                        <a:ea typeface="Tahoma" panose="020B0604030504040204" pitchFamily="34" charset="0"/>
                        <a:cs typeface="Tahoma" panose="020B0604030504040204" pitchFamily="34" charset="0"/>
                      </a:rPr>
                      <m:t>𝒚</m:t>
                    </m:r>
                    <m:r>
                      <a:rPr lang="en-US" sz="4400" b="1" i="1" dirty="0" smtClean="0">
                        <a:solidFill>
                          <a:schemeClr val="tx1"/>
                        </a:solidFill>
                        <a:latin typeface="Cambria Math"/>
                        <a:ea typeface="Tahoma" panose="020B0604030504040204" pitchFamily="34" charset="0"/>
                        <a:cs typeface="Tahoma" panose="020B0604030504040204" pitchFamily="34" charset="0"/>
                      </a:rPr>
                      <m:t>=</m:t>
                    </m:r>
                    <m:r>
                      <a:rPr lang="en-US" sz="4400" b="1" i="0" dirty="0" smtClean="0">
                        <a:solidFill>
                          <a:schemeClr val="tx1"/>
                        </a:solidFill>
                        <a:latin typeface="Cambria Math"/>
                        <a:ea typeface="Tahoma" panose="020B0604030504040204" pitchFamily="34" charset="0"/>
                        <a:cs typeface="Tahoma" panose="020B0604030504040204" pitchFamily="34" charset="0"/>
                      </a:rPr>
                      <m:t>𝐜𝐨𝐭</m:t>
                    </m:r>
                    <m:r>
                      <a:rPr lang="en-US" sz="4400" b="1" i="1" dirty="0" smtClean="0">
                        <a:solidFill>
                          <a:schemeClr val="tx1"/>
                        </a:solidFill>
                        <a:latin typeface="Cambria Math"/>
                        <a:ea typeface="Tahoma" panose="020B0604030504040204" pitchFamily="34" charset="0"/>
                        <a:cs typeface="Tahoma" panose="020B0604030504040204" pitchFamily="34" charset="0"/>
                      </a:rPr>
                      <m:t> </m:t>
                    </m:r>
                    <m:r>
                      <a:rPr lang="en-US" sz="4400" b="1" i="1" dirty="0" err="1" smtClean="0">
                        <a:solidFill>
                          <a:schemeClr val="tx1"/>
                        </a:solidFill>
                        <a:latin typeface="Cambria Math"/>
                        <a:ea typeface="Tahoma" panose="020B0604030504040204" pitchFamily="34" charset="0"/>
                        <a:cs typeface="Tahoma" panose="020B0604030504040204" pitchFamily="34" charset="0"/>
                      </a:rPr>
                      <m:t>𝒙</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tại mấy điểm tr</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ong</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khoảng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latin typeface="Cambria Math"/>
                            <a:ea typeface="Tahoma" panose="020B0604030504040204" pitchFamily="34" charset="0"/>
                            <a:cs typeface="Tahoma" panose="020B0604030504040204" pitchFamily="34" charset="0"/>
                          </a:rPr>
                          <m:t>𝟎</m:t>
                        </m:r>
                        <m:r>
                          <a:rPr lang="en-US" sz="4400" b="1" i="1" smtClean="0">
                            <a:solidFill>
                              <a:schemeClr val="tx1"/>
                            </a:solidFill>
                            <a:latin typeface="Cambria Math"/>
                            <a:ea typeface="Tahoma" panose="020B0604030504040204" pitchFamily="34" charset="0"/>
                            <a:cs typeface="Tahoma" panose="020B0604030504040204" pitchFamily="34" charset="0"/>
                          </a:rPr>
                          <m:t>; </m:t>
                        </m:r>
                        <m:r>
                          <a:rPr lang="en-US" sz="4400" b="1" i="1" smtClean="0">
                            <a:solidFill>
                              <a:schemeClr val="tx1"/>
                            </a:solidFill>
                            <a:latin typeface="Cambria Math"/>
                            <a:ea typeface="Cambria Math"/>
                            <a:cs typeface="Tahoma" panose="020B0604030504040204" pitchFamily="34" charset="0"/>
                          </a:rPr>
                          <m:t>𝝅</m:t>
                        </m:r>
                      </m:e>
                    </m:d>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dirty="0" smtClean="0">
                        <a:solidFill>
                          <a:schemeClr val="tx1"/>
                        </a:solidFill>
                        <a:latin typeface="Cambria Math"/>
                        <a:ea typeface="Tahoma" panose="020B0604030504040204" pitchFamily="34" charset="0"/>
                        <a:cs typeface="Tahoma" panose="020B0604030504040204" pitchFamily="34"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 xmlns:a16="http://schemas.microsoft.com/office/drawing/2014/main" xmlns:a14="http://schemas.microsoft.com/office/drawing/2010/main" id="{0954ACD6-1D85-750D-E5E3-F12DEDA23C0C}"/>
                  </a:ext>
                </a:extLst>
              </p:cNvPr>
              <p:cNvSpPr txBox="1">
                <a:spLocks noRot="1" noChangeAspect="1" noMove="1" noResize="1" noEditPoints="1" noAdjustHandles="1" noChangeArrowheads="1" noChangeShapeType="1" noTextEdit="1"/>
              </p:cNvSpPr>
              <p:nvPr/>
            </p:nvSpPr>
            <p:spPr>
              <a:xfrm>
                <a:off x="928275" y="2464245"/>
                <a:ext cx="22654529" cy="1446550"/>
              </a:xfrm>
              <a:prstGeom prst="rect">
                <a:avLst/>
              </a:prstGeom>
              <a:blipFill rotWithShape="1">
                <a:blip r:embed="rId3"/>
                <a:stretch>
                  <a:fillRect t="-8824" b="-18487"/>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E728877C-8C56-13AC-3782-DC6BBCC2EA24}"/>
              </a:ext>
            </a:extLst>
          </p:cNvPr>
          <p:cNvSpPr txBox="1"/>
          <p:nvPr/>
        </p:nvSpPr>
        <p:spPr>
          <a:xfrm>
            <a:off x="402102" y="10333707"/>
            <a:ext cx="2655591" cy="769441"/>
          </a:xfrm>
          <a:prstGeom prst="rect">
            <a:avLst/>
          </a:prstGeom>
          <a:noFill/>
        </p:spPr>
        <p:txBody>
          <a:bodyPr wrap="square">
            <a:spAutoFit/>
          </a:bodyPr>
          <a:lstStyle/>
          <a:p>
            <a:r>
              <a:rPr kumimoji="0" lang="fr-FR" sz="44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fr-FR"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fr-FR" sz="44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fr-FR"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sz="4400" dirty="0"/>
          </a:p>
        </p:txBody>
      </p:sp>
      <mc:AlternateContent xmlns:mc="http://schemas.openxmlformats.org/markup-compatibility/2006" xmlns:a14="http://schemas.microsoft.com/office/drawing/2010/main">
        <mc:Choice Requires="a14">
          <p:sp>
            <p:nvSpPr>
              <p:cNvPr id="7" name="Rectangle 6"/>
              <p:cNvSpPr/>
              <p:nvPr/>
            </p:nvSpPr>
            <p:spPr>
              <a:xfrm>
                <a:off x="5453739" y="1277448"/>
                <a:ext cx="18069037" cy="769441"/>
              </a:xfrm>
              <a:prstGeom prst="rect">
                <a:avLst/>
              </a:prstGeom>
            </p:spPr>
            <p:txBody>
              <a:bodyPr wrap="square">
                <a:spAutoFit/>
              </a:bodyPr>
              <a:lstStyle/>
              <a:p>
                <a:r>
                  <a:rPr lang="vi-VN" sz="4400" b="1" dirty="0">
                    <a:solidFill>
                      <a:srgbClr val="0033CC"/>
                    </a:solidFill>
                    <a:latin typeface="Tahoma" panose="020B0604030504040204" pitchFamily="34" charset="0"/>
                    <a:ea typeface="Tahoma" panose="020B0604030504040204" pitchFamily="34" charset="0"/>
                    <a:cs typeface="Tahoma" panose="020B0604030504040204" pitchFamily="34" charset="0"/>
                  </a:rPr>
                  <a:t>Nhận biết công thức nghiệm của phương trình</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dirty="0" smtClean="0">
                        <a:solidFill>
                          <a:srgbClr val="0033CC"/>
                        </a:solidFill>
                        <a:latin typeface="Cambria Math"/>
                        <a:ea typeface="Tahoma" panose="020B0604030504040204" pitchFamily="34" charset="0"/>
                        <a:cs typeface="Tahoma" panose="020B0604030504040204" pitchFamily="34" charset="0"/>
                        <a:sym typeface="Calibri"/>
                      </a:rPr>
                      <m:t>𝐜𝐨𝐭</m:t>
                    </m:r>
                    <m:r>
                      <a:rPr lang="en-US" sz="4400" b="1" i="1" dirty="0" smtClean="0">
                        <a:solidFill>
                          <a:srgbClr val="0033CC"/>
                        </a:solidFill>
                        <a:latin typeface="Cambria Math"/>
                        <a:ea typeface="Tahoma" panose="020B0604030504040204" pitchFamily="34" charset="0"/>
                        <a:cs typeface="Tahoma" panose="020B0604030504040204" pitchFamily="34" charset="0"/>
                        <a:sym typeface="Calibri"/>
                      </a:rPr>
                      <m:t> </m:t>
                    </m:r>
                    <m:r>
                      <a:rPr lang="vi-VN" sz="4400" b="1" i="1" dirty="0">
                        <a:solidFill>
                          <a:srgbClr val="0033CC"/>
                        </a:solidFill>
                        <a:latin typeface="Cambria Math"/>
                        <a:ea typeface="Tahoma" panose="020B0604030504040204" pitchFamily="34" charset="0"/>
                        <a:cs typeface="Tahoma" panose="020B0604030504040204" pitchFamily="34" charset="0"/>
                        <a:sym typeface="Calibri"/>
                      </a:rPr>
                      <m:t>𝒙</m:t>
                    </m:r>
                    <m:r>
                      <a:rPr lang="vi-VN" sz="4400" b="1" i="1" dirty="0">
                        <a:solidFill>
                          <a:srgbClr val="0033CC"/>
                        </a:solidFill>
                        <a:latin typeface="Cambria Math"/>
                        <a:ea typeface="Tahoma" panose="020B0604030504040204" pitchFamily="34" charset="0"/>
                        <a:cs typeface="Tahoma" panose="020B0604030504040204" pitchFamily="34" charset="0"/>
                        <a:sym typeface="Calibri"/>
                      </a:rPr>
                      <m:t> =−</m:t>
                    </m:r>
                    <m:r>
                      <a:rPr lang="en-US" sz="4400" b="1" i="1" dirty="0" smtClean="0">
                        <a:solidFill>
                          <a:srgbClr val="0033CC"/>
                        </a:solidFill>
                        <a:latin typeface="Cambria Math"/>
                        <a:ea typeface="Tahoma" panose="020B0604030504040204" pitchFamily="34" charset="0"/>
                        <a:cs typeface="Tahoma" panose="020B0604030504040204" pitchFamily="34" charset="0"/>
                        <a:sym typeface="Calibri"/>
                      </a:rPr>
                      <m:t>𝟏</m:t>
                    </m:r>
                  </m:oMath>
                </a14:m>
                <a:endPar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453739" y="1277448"/>
                <a:ext cx="18069037" cy="769441"/>
              </a:xfrm>
              <a:prstGeom prst="rect">
                <a:avLst/>
              </a:prstGeom>
              <a:blipFill rotWithShape="1">
                <a:blip r:embed="rId4"/>
                <a:stretch>
                  <a:fillRect l="-1383"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981205" y="12486188"/>
                <a:ext cx="2336893" cy="830997"/>
              </a:xfrm>
              <a:prstGeom prst="rect">
                <a:avLst/>
              </a:prstGeom>
              <a:noFill/>
            </p:spPr>
            <p:txBody>
              <a:bodyPr wrap="square" rtlCol="0">
                <a:spAutoFit/>
              </a:bodyPr>
              <a:lstStyle/>
              <a:p>
                <a14:m>
                  <m:oMath xmlns:m="http://schemas.openxmlformats.org/officeDocument/2006/math">
                    <m:r>
                      <a:rPr lang="en-US" sz="4800" b="1" i="1">
                        <a:latin typeface="Cambria Math"/>
                      </a:rPr>
                      <m:t>𝒙</m:t>
                    </m:r>
                    <m:r>
                      <a:rPr lang="en-US" sz="4800" b="1" i="1">
                        <a:latin typeface="Cambria Math"/>
                      </a:rPr>
                      <m:t>=</m:t>
                    </m:r>
                  </m:oMath>
                </a14:m>
                <a:r>
                  <a:rPr lang="en-US" sz="4800" b="1" dirty="0"/>
                  <a:t> </a:t>
                </a:r>
                <a14:m>
                  <m:oMath xmlns:m="http://schemas.openxmlformats.org/officeDocument/2006/math">
                    <m:r>
                      <a:rPr lang="en-US" sz="4800" b="1" i="1" dirty="0" smtClean="0">
                        <a:latin typeface="Cambria Math"/>
                      </a:rPr>
                      <m:t>?</m:t>
                    </m:r>
                  </m:oMath>
                </a14:m>
                <a:endParaRPr lang="en-US" sz="4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0981205" y="12486188"/>
                <a:ext cx="2336893" cy="83099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2307" y="11453084"/>
                <a:ext cx="12668596" cy="769441"/>
              </a:xfrm>
              <a:prstGeom prst="rect">
                <a:avLst/>
              </a:prstGeom>
            </p:spPr>
            <p:txBody>
              <a:bodyPr wrap="none">
                <a:spAutoFit/>
              </a:bodyPr>
              <a:lstStyle/>
              <a:p>
                <a:pPr lvl="0">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thấy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a:solidFill>
                              <a:schemeClr val="tx1"/>
                            </a:solidFill>
                            <a:latin typeface="Cambria Math"/>
                            <a:ea typeface="Tahoma" panose="020B0604030504040204" pitchFamily="34" charset="0"/>
                            <a:cs typeface="Tahoma" panose="020B0604030504040204" pitchFamily="34" charset="0"/>
                          </a:rPr>
                          <m:t>𝟎</m:t>
                        </m:r>
                        <m:r>
                          <a:rPr lang="en-US" sz="4400" b="1" i="1">
                            <a:solidFill>
                              <a:schemeClr val="tx1"/>
                            </a:solidFill>
                            <a:latin typeface="Cambria Math"/>
                            <a:ea typeface="Tahoma" panose="020B0604030504040204" pitchFamily="34" charset="0"/>
                            <a:cs typeface="Tahoma" panose="020B0604030504040204" pitchFamily="34" charset="0"/>
                          </a:rPr>
                          <m:t>; </m:t>
                        </m:r>
                        <m:r>
                          <a:rPr lang="en-US" sz="4400" b="1" i="1">
                            <a:solidFill>
                              <a:schemeClr val="tx1"/>
                            </a:solidFill>
                            <a:latin typeface="Cambria Math"/>
                            <a:ea typeface="Cambria Math"/>
                            <a:cs typeface="Tahoma" panose="020B0604030504040204" pitchFamily="34" charset="0"/>
                          </a:rPr>
                          <m:t>𝝅</m:t>
                        </m:r>
                      </m:e>
                    </m:d>
                    <m:r>
                      <a:rPr lang="en-US" sz="4400" b="1" i="1" smtClean="0">
                        <a:solidFill>
                          <a:schemeClr val="tx1"/>
                        </a:solidFill>
                        <a:latin typeface="Cambria Math"/>
                        <a:ea typeface="Tahoma" panose="020B0604030504040204" pitchFamily="34" charset="0"/>
                        <a:cs typeface="Tahoma" panose="020B0604030504040204" pitchFamily="34"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02307" y="11453084"/>
                <a:ext cx="12668596" cy="769441"/>
              </a:xfrm>
              <a:prstGeom prst="rect">
                <a:avLst/>
              </a:prstGeom>
              <a:blipFill rotWithShape="1">
                <a:blip r:embed="rId6"/>
                <a:stretch>
                  <a:fillRect t="-16667" b="-36508"/>
                </a:stretch>
              </a:blipFill>
            </p:spPr>
            <p:txBody>
              <a:bodyPr/>
              <a:lstStyle/>
              <a:p>
                <a:r>
                  <a:rPr lang="en-US">
                    <a:noFill/>
                  </a:rPr>
                  <a:t> </a:t>
                </a:r>
              </a:p>
            </p:txBody>
          </p:sp>
        </mc:Fallback>
      </mc:AlternateContent>
      <p:grpSp>
        <p:nvGrpSpPr>
          <p:cNvPr id="26" name="Google Shape;209;p31"/>
          <p:cNvGrpSpPr/>
          <p:nvPr/>
        </p:nvGrpSpPr>
        <p:grpSpPr>
          <a:xfrm>
            <a:off x="282364" y="0"/>
            <a:ext cx="11424102" cy="1277449"/>
            <a:chOff x="10444842" y="2554465"/>
            <a:chExt cx="12033290" cy="1304531"/>
          </a:xfrm>
        </p:grpSpPr>
        <mc:AlternateContent xmlns:mc="http://schemas.openxmlformats.org/markup-compatibility/2006" xmlns:a14="http://schemas.microsoft.com/office/drawing/2010/main">
          <mc:Choice Requires="a14">
            <p:sp>
              <p:nvSpPr>
                <p:cNvPr id="27" name="Google Shape;210;p3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r>
                    <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PHƯƠNG TRÌNH </a:t>
                  </a:r>
                  <a14:m>
                    <m:oMath xmlns:m="http://schemas.openxmlformats.org/officeDocument/2006/math">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 </m:t>
                      </m:r>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𝐜𝐨𝐭</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𝒙</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 = </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𝒎</m:t>
                      </m:r>
                    </m:oMath>
                  </a14:m>
                  <a:endPar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27" name="Google Shape;210;p31"/>
                <p:cNvSpPr>
                  <a:spLocks noRot="1" noChangeAspect="1" noMove="1" noResize="1" noEditPoints="1" noAdjustHandles="1" noChangeArrowheads="1" noChangeShapeType="1" noTextEdit="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blipFill rotWithShape="1">
                  <a:blip r:embed="rId7"/>
                  <a:stretch>
                    <a:fillRect b="-2451"/>
                  </a:stretch>
                </a:blipFill>
                <a:ln>
                  <a:noFill/>
                </a:ln>
              </p:spPr>
              <p:txBody>
                <a:bodyPr/>
                <a:lstStyle/>
                <a:p>
                  <a:r>
                    <a:rPr lang="en-US">
                      <a:noFill/>
                    </a:rPr>
                    <a:t> </a:t>
                  </a:r>
                </a:p>
              </p:txBody>
            </p:sp>
          </mc:Fallback>
        </mc:AlternateContent>
        <p:sp>
          <p:nvSpPr>
            <p:cNvPr id="28" name="Google Shape;211;p31"/>
            <p:cNvSpPr/>
            <p:nvPr/>
          </p:nvSpPr>
          <p:spPr>
            <a:xfrm>
              <a:off x="10444842" y="2554465"/>
              <a:ext cx="1295399" cy="1304530"/>
            </a:xfrm>
            <a:prstGeom prst="ellipse">
              <a:avLst/>
            </a:pr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4436FA"/>
                  </a:solidFill>
                  <a:effectLst/>
                  <a:uLnTx/>
                  <a:uFillTx/>
                  <a:latin typeface="Calibri"/>
                  <a:ea typeface="Calibri"/>
                  <a:cs typeface="Calibri"/>
                  <a:sym typeface="Calibri"/>
                </a:rPr>
                <a:t>❺</a:t>
              </a:r>
              <a:endParaRPr kumimoji="0" sz="4800" b="1" i="0" u="none" strike="noStrike" kern="0" cap="none" spc="0" normalizeH="0" baseline="0" noProof="0" dirty="0">
                <a:ln>
                  <a:noFill/>
                </a:ln>
                <a:solidFill>
                  <a:srgbClr val="4436FA"/>
                </a:solidFill>
                <a:effectLst/>
                <a:uLnTx/>
                <a:uFillTx/>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2" name="Rectangle 1"/>
              <p:cNvSpPr/>
              <p:nvPr/>
            </p:nvSpPr>
            <p:spPr>
              <a:xfrm>
                <a:off x="402102" y="12547744"/>
                <a:ext cx="20399643"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đường</a:t>
                </a:r>
                <a:r>
                  <a:rPr lang="vi-VN" sz="4400" b="1" dirty="0">
                    <a:latin typeface="Tahoma" panose="020B0604030504040204" pitchFamily="34" charset="0"/>
                    <a:ea typeface="Tahoma" panose="020B0604030504040204" pitchFamily="34" charset="0"/>
                    <a:cs typeface="Tahoma" panose="020B0604030504040204" pitchFamily="34" charset="0"/>
                  </a:rPr>
                  <a:t> thẳng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a:latin typeface="Cambria Math"/>
                        <a:ea typeface="Tahoma" panose="020B0604030504040204" pitchFamily="34" charset="0"/>
                        <a:cs typeface="Tahoma" panose="020B0604030504040204" pitchFamily="34" charset="0"/>
                      </a:rPr>
                      <m:t>𝒚</m:t>
                    </m:r>
                    <m:r>
                      <a:rPr lang="en-US" sz="4400" b="1" i="1" dirty="0">
                        <a:latin typeface="Cambria Math"/>
                        <a:ea typeface="Tahoma" panose="020B0604030504040204" pitchFamily="34" charset="0"/>
                        <a:cs typeface="Tahoma" panose="020B0604030504040204" pitchFamily="34" charset="0"/>
                      </a:rPr>
                      <m:t> =−</m:t>
                    </m:r>
                    <m:r>
                      <a:rPr lang="en-US" sz="4400" b="1" i="1" dirty="0">
                        <a:latin typeface="Cambria Math"/>
                        <a:ea typeface="Tahoma" panose="020B0604030504040204" pitchFamily="34" charset="0"/>
                        <a:cs typeface="Tahoma" panose="020B0604030504040204" pitchFamily="34" charset="0"/>
                      </a:rPr>
                      <m:t>𝟏</m:t>
                    </m:r>
                    <m:r>
                      <a:rPr lang="vi-VN" sz="4400" b="1" i="1" dirty="0">
                        <a:latin typeface="Cambria Math"/>
                        <a:ea typeface="Tahoma" panose="020B0604030504040204" pitchFamily="34" charset="0"/>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cắt đồ thị hàm số </a:t>
                </a:r>
                <a14:m>
                  <m:oMath xmlns:m="http://schemas.openxmlformats.org/officeDocument/2006/math">
                    <m:r>
                      <a:rPr lang="en-US" sz="4400" b="1" i="1" dirty="0">
                        <a:latin typeface="Cambria Math"/>
                        <a:ea typeface="Tahoma" panose="020B0604030504040204" pitchFamily="34" charset="0"/>
                        <a:cs typeface="Tahoma" panose="020B0604030504040204" pitchFamily="34" charset="0"/>
                      </a:rPr>
                      <m:t>𝒚</m:t>
                    </m:r>
                    <m:r>
                      <a:rPr lang="en-US" sz="4400" b="1" i="1" dirty="0">
                        <a:latin typeface="Cambria Math"/>
                        <a:ea typeface="Tahoma" panose="020B0604030504040204" pitchFamily="34" charset="0"/>
                        <a:cs typeface="Tahoma" panose="020B0604030504040204" pitchFamily="34" charset="0"/>
                      </a:rPr>
                      <m:t>=</m:t>
                    </m:r>
                    <m:r>
                      <a:rPr lang="en-US" sz="4400" b="1" i="0" dirty="0" smtClean="0">
                        <a:latin typeface="Cambria Math"/>
                        <a:ea typeface="Tahoma" panose="020B0604030504040204" pitchFamily="34" charset="0"/>
                        <a:cs typeface="Tahoma" panose="020B0604030504040204" pitchFamily="34" charset="0"/>
                      </a:rPr>
                      <m:t>𝐜𝐨𝐭</m:t>
                    </m:r>
                    <m:r>
                      <a:rPr lang="en-US" sz="4400" b="1" i="1" dirty="0">
                        <a:latin typeface="Cambria Math"/>
                        <a:ea typeface="Tahoma" panose="020B0604030504040204" pitchFamily="34" charset="0"/>
                        <a:cs typeface="Tahoma" panose="020B0604030504040204" pitchFamily="34" charset="0"/>
                      </a:rPr>
                      <m:t> </m:t>
                    </m:r>
                    <m:r>
                      <a:rPr lang="en-US" sz="4400" b="1" i="1" dirty="0" err="1">
                        <a:latin typeface="Cambria Math"/>
                        <a:ea typeface="Tahoma" panose="020B0604030504040204" pitchFamily="34" charset="0"/>
                        <a:cs typeface="Tahoma" panose="020B0604030504040204" pitchFamily="34" charset="0"/>
                      </a:rPr>
                      <m:t>𝒙</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tại </a:t>
                </a:r>
                <a:r>
                  <a:rPr lang="en-US" sz="4400" b="1" dirty="0">
                    <a:latin typeface="Tahoma" panose="020B0604030504040204" pitchFamily="34" charset="0"/>
                    <a:ea typeface="Tahoma" panose="020B0604030504040204" pitchFamily="34" charset="0"/>
                    <a:cs typeface="Tahoma" panose="020B0604030504040204" pitchFamily="34" charset="0"/>
                  </a:rPr>
                  <a:t>1</a:t>
                </a:r>
                <a:r>
                  <a:rPr lang="vi-VN" sz="4400" b="1" dirty="0">
                    <a:latin typeface="Tahoma" panose="020B0604030504040204" pitchFamily="34" charset="0"/>
                    <a:ea typeface="Tahoma" panose="020B0604030504040204" pitchFamily="34" charset="0"/>
                    <a:cs typeface="Tahoma" panose="020B0604030504040204" pitchFamily="34" charset="0"/>
                  </a:rPr>
                  <a:t> 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02102" y="12547744"/>
                <a:ext cx="20399643" cy="769441"/>
              </a:xfrm>
              <a:prstGeom prst="rect">
                <a:avLst/>
              </a:prstGeom>
              <a:blipFill rotWithShape="1">
                <a:blip r:embed="rId8"/>
                <a:stretch>
                  <a:fillRect l="-1225"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644660" y="12222525"/>
                <a:ext cx="3739340" cy="13583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𝒙</m:t>
                      </m:r>
                      <m:r>
                        <a:rPr lang="en-US" sz="4800" b="1" i="1" smtClean="0">
                          <a:latin typeface="Cambria Math"/>
                        </a:rPr>
                        <m:t>=</m:t>
                      </m:r>
                      <m:f>
                        <m:fPr>
                          <m:ctrlPr>
                            <a:rPr lang="el-GR" sz="4800" b="1" i="1">
                              <a:latin typeface="Cambria Math" panose="02040503050406030204" pitchFamily="18" charset="0"/>
                            </a:rPr>
                          </m:ctrlPr>
                        </m:fPr>
                        <m:num>
                          <m:r>
                            <a:rPr lang="en-US" sz="4800" b="1" i="1" smtClean="0">
                              <a:latin typeface="Cambria Math"/>
                            </a:rPr>
                            <m:t>−</m:t>
                          </m:r>
                          <m:r>
                            <a:rPr lang="el-GR" sz="4800" b="1" i="1">
                              <a:latin typeface="Cambria Math"/>
                            </a:rPr>
                            <m:t>𝝅</m:t>
                          </m:r>
                        </m:num>
                        <m:den>
                          <m:r>
                            <a:rPr lang="en-US" sz="4800" b="1" i="1" smtClean="0">
                              <a:latin typeface="Cambria Math"/>
                            </a:rPr>
                            <m:t>𝟒</m:t>
                          </m:r>
                        </m:den>
                      </m:f>
                      <m:r>
                        <a:rPr lang="en-US" sz="4800" b="1" i="1" dirty="0" smtClean="0">
                          <a:latin typeface="Cambria Math"/>
                        </a:rPr>
                        <m:t>+</m:t>
                      </m:r>
                      <m:r>
                        <a:rPr lang="en-US" sz="4800" b="1" i="1" dirty="0" smtClean="0">
                          <a:latin typeface="Cambria Math"/>
                          <a:ea typeface="Cambria Math"/>
                        </a:rPr>
                        <m:t>𝝅</m:t>
                      </m:r>
                    </m:oMath>
                  </m:oMathPara>
                </a14:m>
                <a:endParaRPr lang="en-US" sz="48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20644660" y="12222525"/>
                <a:ext cx="3739340" cy="135832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13017" y="10395262"/>
                <a:ext cx="13511370" cy="707886"/>
              </a:xfrm>
              <a:prstGeom prst="rect">
                <a:avLst/>
              </a:prstGeom>
              <a:solidFill>
                <a:schemeClr val="bg1"/>
              </a:solidFill>
            </p:spPr>
            <p:txBody>
              <a:bodyPr wrap="square" rtlCol="0">
                <a:spAutoFit/>
              </a:bodyPr>
              <a:lstStyle/>
              <a:p>
                <a:r>
                  <a:rPr lang="en-US" sz="4000" b="1" dirty="0">
                    <a:solidFill>
                      <a:srgbClr val="C00000"/>
                    </a:solidFill>
                  </a:rPr>
                  <a:t>Hình 1.24. </a:t>
                </a:r>
                <a:r>
                  <a:rPr lang="en-US" sz="4000" b="1" i="1" dirty="0" err="1"/>
                  <a:t>Đường</a:t>
                </a:r>
                <a:r>
                  <a:rPr lang="en-US" sz="4000" b="1" i="1" dirty="0"/>
                  <a:t> </a:t>
                </a:r>
                <a:r>
                  <a:rPr lang="en-US" sz="4000" b="1" i="1" dirty="0" err="1"/>
                  <a:t>thẳng</a:t>
                </a:r>
                <a:r>
                  <a:rPr lang="en-US" sz="4000" b="1" i="1" dirty="0"/>
                  <a:t>  </a:t>
                </a:r>
                <a:r>
                  <a:rPr lang="en-US" sz="4000" b="1" i="1" dirty="0" err="1"/>
                  <a:t>và</a:t>
                </a:r>
                <a:r>
                  <a:rPr lang="en-US" sz="4000" b="1" i="1" dirty="0"/>
                  <a:t> </a:t>
                </a:r>
                <a:r>
                  <a:rPr lang="en-US" sz="4000" b="1" i="1" dirty="0" err="1"/>
                  <a:t>đồ</a:t>
                </a:r>
                <a:r>
                  <a:rPr lang="en-US" sz="4000" b="1" i="1" dirty="0"/>
                  <a:t> </a:t>
                </a:r>
                <a:r>
                  <a:rPr lang="en-US" sz="4000" b="1" i="1" dirty="0" err="1"/>
                  <a:t>thị</a:t>
                </a:r>
                <a:r>
                  <a:rPr lang="en-US" sz="4000" b="1" i="1" dirty="0"/>
                  <a:t> </a:t>
                </a:r>
                <a:r>
                  <a:rPr lang="en-US" sz="4000" b="1" i="1" dirty="0" err="1"/>
                  <a:t>hàm</a:t>
                </a:r>
                <a:r>
                  <a:rPr lang="en-US" sz="4000" b="1" i="1" dirty="0"/>
                  <a:t> </a:t>
                </a:r>
                <a:r>
                  <a:rPr lang="en-US" sz="4000" b="1" i="1" dirty="0" err="1"/>
                  <a:t>số</a:t>
                </a:r>
                <a:r>
                  <a:rPr lang="en-US" sz="4000" b="1" i="1" dirty="0"/>
                  <a:t> </a:t>
                </a:r>
                <a14:m>
                  <m:oMath xmlns:m="http://schemas.openxmlformats.org/officeDocument/2006/math">
                    <m:r>
                      <a:rPr lang="en-US" sz="4000" b="1" i="1" smtClean="0">
                        <a:latin typeface="Cambria Math"/>
                      </a:rPr>
                      <m:t>𝒚</m:t>
                    </m:r>
                    <m:r>
                      <a:rPr lang="en-US" sz="4000" b="1" i="1" smtClean="0">
                        <a:latin typeface="Cambria Math"/>
                      </a:rPr>
                      <m:t>=</m:t>
                    </m:r>
                    <m:r>
                      <a:rPr lang="en-US" sz="4000" b="1" i="1" smtClean="0">
                        <a:latin typeface="Cambria Math"/>
                      </a:rPr>
                      <m:t>𝒄𝒐𝒕𝒙</m:t>
                    </m:r>
                  </m:oMath>
                </a14:m>
                <a:r>
                  <a:rPr lang="en-US" sz="4000" b="1" i="1" dirty="0"/>
                  <a:t> </a:t>
                </a:r>
                <a:endParaRPr lang="en-US" sz="4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113017" y="10395262"/>
                <a:ext cx="13511370" cy="707886"/>
              </a:xfrm>
              <a:prstGeom prst="rect">
                <a:avLst/>
              </a:prstGeom>
              <a:blipFill rotWithShape="1">
                <a:blip r:embed="rId10"/>
                <a:stretch>
                  <a:fillRect l="-1625" t="-15517" b="-36207"/>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3375" y="4295517"/>
            <a:ext cx="16481012" cy="609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Line 41"/>
          <p:cNvSpPr>
            <a:spLocks noChangeShapeType="1"/>
          </p:cNvSpPr>
          <p:nvPr/>
        </p:nvSpPr>
        <p:spPr bwMode="auto">
          <a:xfrm>
            <a:off x="4177389" y="8286750"/>
            <a:ext cx="16139436"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217709" tIns="108855" rIns="217709" bIns="108855"/>
          <a:lstStyle/>
          <a:p>
            <a:endParaRPr lang="en-US"/>
          </a:p>
        </p:txBody>
      </p:sp>
      <mc:AlternateContent xmlns:mc="http://schemas.openxmlformats.org/markup-compatibility/2006" xmlns:a14="http://schemas.microsoft.com/office/drawing/2010/main">
        <mc:Choice Requires="a14">
          <p:sp>
            <p:nvSpPr>
              <p:cNvPr id="3" name="Rectangle 2"/>
              <p:cNvSpPr/>
              <p:nvPr/>
            </p:nvSpPr>
            <p:spPr>
              <a:xfrm>
                <a:off x="14978884" y="8512064"/>
                <a:ext cx="1788208" cy="646331"/>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dirty="0" smtClean="0">
                          <a:solidFill>
                            <a:srgbClr val="FF0000"/>
                          </a:solidFill>
                          <a:latin typeface="Cambria Math"/>
                          <a:ea typeface="Tahoma" panose="020B0604030504040204" pitchFamily="34" charset="0"/>
                          <a:cs typeface="Tahoma" panose="020B0604030504040204" pitchFamily="34" charset="0"/>
                        </a:rPr>
                        <m:t>𝒚</m:t>
                      </m:r>
                      <m:r>
                        <a:rPr lang="en-US" sz="3600" b="1" i="1" dirty="0" smtClean="0">
                          <a:solidFill>
                            <a:srgbClr val="FF0000"/>
                          </a:solidFill>
                          <a:latin typeface="Cambria Math"/>
                          <a:ea typeface="Tahoma" panose="020B0604030504040204" pitchFamily="34" charset="0"/>
                          <a:cs typeface="Tahoma" panose="020B0604030504040204" pitchFamily="34" charset="0"/>
                        </a:rPr>
                        <m:t>=−</m:t>
                      </m:r>
                      <m:r>
                        <a:rPr lang="en-US" sz="3600" b="1" i="1" dirty="0" smtClean="0">
                          <a:solidFill>
                            <a:srgbClr val="FF0000"/>
                          </a:solidFill>
                          <a:latin typeface="Cambria Math"/>
                          <a:ea typeface="Tahoma" panose="020B0604030504040204" pitchFamily="34" charset="0"/>
                          <a:cs typeface="Tahoma" panose="020B0604030504040204" pitchFamily="34" charset="0"/>
                        </a:rPr>
                        <m:t>𝟏</m:t>
                      </m:r>
                      <m:r>
                        <a:rPr lang="vi-VN" sz="3600" b="1" i="1" dirty="0">
                          <a:solidFill>
                            <a:srgbClr val="FF0000"/>
                          </a:solidFill>
                          <a:latin typeface="Cambria Math"/>
                          <a:ea typeface="Tahoma" panose="020B0604030504040204" pitchFamily="34" charset="0"/>
                          <a:cs typeface="Tahoma" panose="020B0604030504040204" pitchFamily="34" charset="0"/>
                        </a:rPr>
                        <m:t> </m:t>
                      </m:r>
                    </m:oMath>
                  </m:oMathPara>
                </a14:m>
                <a:endParaRPr lang="en-US" sz="3600"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4978884" y="8512064"/>
                <a:ext cx="1788208" cy="646331"/>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636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500"/>
                                        <p:tgtEl>
                                          <p:spTgt spid="2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outHorizontal)">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p:bldP spid="7" grpId="0"/>
      <p:bldP spid="8" grpId="0"/>
      <p:bldP spid="9" grpId="0"/>
      <p:bldP spid="2" grpId="0"/>
      <p:bldP spid="25" grpId="0" animBg="1"/>
      <p:bldP spid="30" grpId="0" animBg="1"/>
      <p:bldP spid="3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9" name="Group 18"/>
          <p:cNvGrpSpPr/>
          <p:nvPr/>
        </p:nvGrpSpPr>
        <p:grpSpPr>
          <a:xfrm>
            <a:off x="278909" y="2241785"/>
            <a:ext cx="5131486" cy="953920"/>
            <a:chOff x="541847" y="2678192"/>
            <a:chExt cx="5131486" cy="953920"/>
          </a:xfrm>
        </p:grpSpPr>
        <p:sp>
          <p:nvSpPr>
            <p:cNvPr id="20" name="Freeform: Shape 2">
              <a:extLst>
                <a:ext uri="{FF2B5EF4-FFF2-40B4-BE49-F238E27FC236}">
                  <a16:creationId xmlns:a16="http://schemas.microsoft.com/office/drawing/2014/main" id="{FCBAB073-AA42-D868-A9E7-BDFA91474D75}"/>
                </a:ext>
              </a:extLst>
            </p:cNvPr>
            <p:cNvSpPr/>
            <p:nvPr/>
          </p:nvSpPr>
          <p:spPr>
            <a:xfrm rot="10800000">
              <a:off x="541847" y="2697684"/>
              <a:ext cx="5131486" cy="934428"/>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5">
              <a:extLst>
                <a:ext uri="{FF2B5EF4-FFF2-40B4-BE49-F238E27FC236}">
                  <a16:creationId xmlns:a16="http://schemas.microsoft.com/office/drawing/2014/main" id="{770A1A89-EC09-E8AC-A29F-48F73FCB79A3}"/>
                </a:ext>
              </a:extLst>
            </p:cNvPr>
            <p:cNvSpPr/>
            <p:nvPr/>
          </p:nvSpPr>
          <p:spPr>
            <a:xfrm rot="10800000">
              <a:off x="804783" y="2759146"/>
              <a:ext cx="4605612" cy="750043"/>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48C4DA01-9EFF-7E04-B80A-B03CF9F384DC}"/>
                </a:ext>
              </a:extLst>
            </p:cNvPr>
            <p:cNvSpPr txBox="1"/>
            <p:nvPr/>
          </p:nvSpPr>
          <p:spPr>
            <a:xfrm>
              <a:off x="1020005" y="2678192"/>
              <a:ext cx="4261859"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4</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954ACD6-1D85-750D-E5E3-F12DEDA23C0C}"/>
                  </a:ext>
                </a:extLst>
              </p:cNvPr>
              <p:cNvSpPr txBox="1"/>
              <p:nvPr/>
            </p:nvSpPr>
            <p:spPr>
              <a:xfrm>
                <a:off x="824903" y="3503851"/>
                <a:ext cx="22654529" cy="1446550"/>
              </a:xfrm>
              <a:prstGeom prst="rect">
                <a:avLst/>
              </a:prstGeom>
              <a:noFill/>
            </p:spPr>
            <p:txBody>
              <a:bodyPr wrap="square">
                <a:spAutoFit/>
              </a:bodyPr>
              <a:lstStyle/>
              <a:p>
                <a:pPr lvl="0">
                  <a:spcAft>
                    <a:spcPts val="800"/>
                  </a:spcAft>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Quan sát Hình 1.2</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5</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hãy cho biết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a:solidFill>
                          <a:schemeClr val="tx1"/>
                        </a:solidFill>
                        <a:latin typeface="Cambria Math"/>
                        <a:ea typeface="Tahoma" panose="020B0604030504040204" pitchFamily="34" charset="0"/>
                        <a:cs typeface="Tahoma" panose="020B0604030504040204" pitchFamily="34" charset="0"/>
                      </a:rPr>
                      <m:t>𝒚</m:t>
                    </m:r>
                    <m:r>
                      <a:rPr lang="en-US" sz="4400" b="1" i="1" dirty="0">
                        <a:solidFill>
                          <a:schemeClr val="tx1"/>
                        </a:solidFill>
                        <a:latin typeface="Cambria Math"/>
                        <a:ea typeface="Tahoma" panose="020B0604030504040204" pitchFamily="34" charset="0"/>
                        <a:cs typeface="Tahoma" panose="020B0604030504040204" pitchFamily="34" charset="0"/>
                      </a:rPr>
                      <m:t> =−</m:t>
                    </m:r>
                    <m:r>
                      <a:rPr lang="en-US" sz="4400" b="1" i="1" dirty="0">
                        <a:solidFill>
                          <a:schemeClr val="tx1"/>
                        </a:solidFill>
                        <a:latin typeface="Cambria Math"/>
                        <a:ea typeface="Tahoma" panose="020B0604030504040204" pitchFamily="34" charset="0"/>
                        <a:cs typeface="Tahoma" panose="020B0604030504040204" pitchFamily="34" charset="0"/>
                      </a:rPr>
                      <m:t>𝟏</m:t>
                    </m:r>
                    <m:r>
                      <a:rPr lang="vi-VN" sz="4400" b="1" i="1" dirty="0">
                        <a:solidFill>
                          <a:schemeClr val="tx1"/>
                        </a:solidFill>
                        <a:latin typeface="Cambria Math"/>
                        <a:ea typeface="Tahoma" panose="020B0604030504040204" pitchFamily="34" charset="0"/>
                        <a:cs typeface="Tahoma" panose="020B0604030504040204" pitchFamily="34" charset="0"/>
                      </a:rPr>
                      <m:t>  </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cắt đồ thị hàm số </a:t>
                </a:r>
                <a14:m>
                  <m:oMath xmlns:m="http://schemas.openxmlformats.org/officeDocument/2006/math">
                    <m:r>
                      <a:rPr lang="en-US" sz="4400" b="1" i="1" dirty="0">
                        <a:solidFill>
                          <a:schemeClr val="tx1"/>
                        </a:solidFill>
                        <a:latin typeface="Cambria Math"/>
                        <a:ea typeface="Tahoma" panose="020B0604030504040204" pitchFamily="34" charset="0"/>
                        <a:cs typeface="Tahoma" panose="020B0604030504040204" pitchFamily="34" charset="0"/>
                      </a:rPr>
                      <m:t>𝒚</m:t>
                    </m:r>
                    <m:r>
                      <a:rPr lang="en-US" sz="4400" b="1" i="1" dirty="0">
                        <a:solidFill>
                          <a:schemeClr val="tx1"/>
                        </a:solidFill>
                        <a:latin typeface="Cambria Math"/>
                        <a:ea typeface="Tahoma" panose="020B0604030504040204" pitchFamily="34" charset="0"/>
                        <a:cs typeface="Tahoma" panose="020B0604030504040204" pitchFamily="34" charset="0"/>
                      </a:rPr>
                      <m:t>=</m:t>
                    </m:r>
                    <m:r>
                      <a:rPr lang="en-US" sz="4400" b="1" dirty="0">
                        <a:solidFill>
                          <a:schemeClr val="tx1"/>
                        </a:solidFill>
                        <a:latin typeface="Cambria Math"/>
                        <a:ea typeface="Tahoma" panose="020B0604030504040204" pitchFamily="34" charset="0"/>
                        <a:cs typeface="Tahoma" panose="020B0604030504040204" pitchFamily="34" charset="0"/>
                      </a:rPr>
                      <m:t>𝐜𝐨𝐭</m:t>
                    </m:r>
                    <m:r>
                      <a:rPr lang="en-US" sz="4400" b="1" i="1" dirty="0">
                        <a:solidFill>
                          <a:schemeClr val="tx1"/>
                        </a:solidFill>
                        <a:latin typeface="Cambria Math"/>
                        <a:ea typeface="Tahoma" panose="020B0604030504040204" pitchFamily="34" charset="0"/>
                        <a:cs typeface="Tahoma" panose="020B0604030504040204" pitchFamily="34" charset="0"/>
                      </a:rPr>
                      <m:t> </m:t>
                    </m:r>
                    <m:r>
                      <a:rPr lang="en-US" sz="4400" b="1" i="1" dirty="0" err="1">
                        <a:solidFill>
                          <a:schemeClr val="tx1"/>
                        </a:solidFill>
                        <a:latin typeface="Cambria Math"/>
                        <a:ea typeface="Tahoma" panose="020B0604030504040204" pitchFamily="34" charset="0"/>
                        <a:cs typeface="Tahoma" panose="020B0604030504040204" pitchFamily="34" charset="0"/>
                      </a:rPr>
                      <m:t>𝒙</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tại mấy điểm tr</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ong</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khoảng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a:solidFill>
                              <a:schemeClr val="tx1"/>
                            </a:solidFill>
                            <a:latin typeface="Cambria Math"/>
                            <a:ea typeface="Tahoma" panose="020B0604030504040204" pitchFamily="34" charset="0"/>
                            <a:cs typeface="Tahoma" panose="020B0604030504040204" pitchFamily="34" charset="0"/>
                          </a:rPr>
                          <m:t>𝟎</m:t>
                        </m:r>
                        <m:r>
                          <a:rPr lang="en-US" sz="4400" b="1" i="1">
                            <a:solidFill>
                              <a:schemeClr val="tx1"/>
                            </a:solidFill>
                            <a:latin typeface="Cambria Math"/>
                            <a:ea typeface="Tahoma" panose="020B0604030504040204" pitchFamily="34" charset="0"/>
                            <a:cs typeface="Tahoma" panose="020B0604030504040204" pitchFamily="34" charset="0"/>
                          </a:rPr>
                          <m:t>; </m:t>
                        </m:r>
                        <m:r>
                          <a:rPr lang="en-US" sz="4400" b="1" i="1">
                            <a:solidFill>
                              <a:schemeClr val="tx1"/>
                            </a:solidFill>
                            <a:latin typeface="Cambria Math"/>
                            <a:ea typeface="Cambria Math"/>
                            <a:cs typeface="Tahoma" panose="020B0604030504040204" pitchFamily="34" charset="0"/>
                          </a:rPr>
                          <m:t>𝝅</m:t>
                        </m:r>
                      </m:e>
                    </m:d>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dirty="0">
                        <a:solidFill>
                          <a:schemeClr val="tx1"/>
                        </a:solidFill>
                        <a:latin typeface="Cambria Math"/>
                        <a:ea typeface="Tahoma" panose="020B0604030504040204" pitchFamily="34" charset="0"/>
                        <a:cs typeface="Tahoma" panose="020B0604030504040204" pitchFamily="34"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 xmlns:a16="http://schemas.microsoft.com/office/drawing/2014/main" xmlns:a14="http://schemas.microsoft.com/office/drawing/2010/main" id="{0954ACD6-1D85-750D-E5E3-F12DEDA23C0C}"/>
                  </a:ext>
                </a:extLst>
              </p:cNvPr>
              <p:cNvSpPr txBox="1">
                <a:spLocks noRot="1" noChangeAspect="1" noMove="1" noResize="1" noEditPoints="1" noAdjustHandles="1" noChangeArrowheads="1" noChangeShapeType="1" noTextEdit="1"/>
              </p:cNvSpPr>
              <p:nvPr/>
            </p:nvSpPr>
            <p:spPr>
              <a:xfrm>
                <a:off x="824903" y="3503851"/>
                <a:ext cx="22654529" cy="1446550"/>
              </a:xfrm>
              <a:prstGeom prst="rect">
                <a:avLst/>
              </a:prstGeom>
              <a:blipFill rotWithShape="1">
                <a:blip r:embed="rId3"/>
                <a:stretch>
                  <a:fillRect l="-350" t="-8861" b="-18987"/>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E728877C-8C56-13AC-3782-DC6BBCC2EA24}"/>
              </a:ext>
            </a:extLst>
          </p:cNvPr>
          <p:cNvSpPr txBox="1"/>
          <p:nvPr/>
        </p:nvSpPr>
        <p:spPr>
          <a:xfrm>
            <a:off x="1106311" y="7109371"/>
            <a:ext cx="2655591" cy="769441"/>
          </a:xfrm>
          <a:prstGeom prst="rect">
            <a:avLst/>
          </a:prstGeom>
          <a:noFill/>
        </p:spPr>
        <p:txBody>
          <a:bodyPr wrap="square">
            <a:spAutoFit/>
          </a:bodyPr>
          <a:lstStyle/>
          <a:p>
            <a:r>
              <a:rPr kumimoji="0" lang="fr-FR" sz="44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fr-FR"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fr-FR" sz="44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fr-FR" sz="44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sz="4400" dirty="0"/>
          </a:p>
        </p:txBody>
      </p:sp>
      <mc:AlternateContent xmlns:mc="http://schemas.openxmlformats.org/markup-compatibility/2006" xmlns:a14="http://schemas.microsoft.com/office/drawing/2010/main">
        <mc:Choice Requires="a14">
          <p:sp>
            <p:nvSpPr>
              <p:cNvPr id="7" name="Rectangle 6"/>
              <p:cNvSpPr/>
              <p:nvPr/>
            </p:nvSpPr>
            <p:spPr>
              <a:xfrm>
                <a:off x="5410395" y="2322739"/>
                <a:ext cx="18069037" cy="769441"/>
              </a:xfrm>
              <a:prstGeom prst="rect">
                <a:avLst/>
              </a:prstGeom>
            </p:spPr>
            <p:txBody>
              <a:bodyPr wrap="square">
                <a:spAutoFit/>
              </a:bodyPr>
              <a:lstStyle/>
              <a:p>
                <a:r>
                  <a:rPr lang="vi-VN" sz="4400" b="1" dirty="0">
                    <a:solidFill>
                      <a:srgbClr val="0033CC"/>
                    </a:solidFill>
                    <a:latin typeface="Tahoma" panose="020B0604030504040204" pitchFamily="34" charset="0"/>
                    <a:ea typeface="Tahoma" panose="020B0604030504040204" pitchFamily="34" charset="0"/>
                    <a:cs typeface="Tahoma" panose="020B0604030504040204" pitchFamily="34" charset="0"/>
                  </a:rPr>
                  <a:t>Nhận biết công thức nghiệm của phương trình</a:t>
                </a:r>
                <a:r>
                  <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dirty="0" smtClean="0">
                        <a:solidFill>
                          <a:srgbClr val="0033CC"/>
                        </a:solidFill>
                        <a:latin typeface="Cambria Math"/>
                        <a:ea typeface="Tahoma" panose="020B0604030504040204" pitchFamily="34" charset="0"/>
                        <a:cs typeface="Tahoma" panose="020B0604030504040204" pitchFamily="34" charset="0"/>
                        <a:sym typeface="Calibri"/>
                      </a:rPr>
                      <m:t>𝐜𝐨𝐭</m:t>
                    </m:r>
                    <m:r>
                      <a:rPr lang="vi-VN" sz="4400" b="1" i="1" dirty="0">
                        <a:solidFill>
                          <a:srgbClr val="0033CC"/>
                        </a:solidFill>
                        <a:latin typeface="Cambria Math"/>
                        <a:ea typeface="Tahoma" panose="020B0604030504040204" pitchFamily="34" charset="0"/>
                        <a:cs typeface="Tahoma" panose="020B0604030504040204" pitchFamily="34" charset="0"/>
                        <a:sym typeface="Calibri"/>
                      </a:rPr>
                      <m:t>𝒙</m:t>
                    </m:r>
                    <m:r>
                      <a:rPr lang="vi-VN" sz="4400" b="1" i="1" dirty="0">
                        <a:solidFill>
                          <a:srgbClr val="0033CC"/>
                        </a:solidFill>
                        <a:latin typeface="Cambria Math"/>
                        <a:ea typeface="Tahoma" panose="020B0604030504040204" pitchFamily="34" charset="0"/>
                        <a:cs typeface="Tahoma" panose="020B0604030504040204" pitchFamily="34" charset="0"/>
                        <a:sym typeface="Calibri"/>
                      </a:rPr>
                      <m:t> =−</m:t>
                    </m:r>
                    <m:r>
                      <a:rPr lang="en-US" sz="4400" b="1" i="1" dirty="0" smtClean="0">
                        <a:solidFill>
                          <a:srgbClr val="0033CC"/>
                        </a:solidFill>
                        <a:latin typeface="Cambria Math"/>
                        <a:ea typeface="Tahoma" panose="020B0604030504040204" pitchFamily="34" charset="0"/>
                        <a:cs typeface="Tahoma" panose="020B0604030504040204" pitchFamily="34" charset="0"/>
                        <a:sym typeface="Calibri"/>
                      </a:rPr>
                      <m:t>𝟏</m:t>
                    </m:r>
                  </m:oMath>
                </a14:m>
                <a:endParaRPr lang="en-US" sz="4400" b="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410395" y="2322739"/>
                <a:ext cx="18069037" cy="769441"/>
              </a:xfrm>
              <a:prstGeom prst="rect">
                <a:avLst/>
              </a:prstGeom>
              <a:blipFill rotWithShape="1">
                <a:blip r:embed="rId4"/>
                <a:stretch>
                  <a:fillRect l="-1383" t="-16667" b="-36508"/>
                </a:stretch>
              </a:blipFill>
            </p:spPr>
            <p:txBody>
              <a:bodyPr/>
              <a:lstStyle/>
              <a:p>
                <a:r>
                  <a:rPr lang="en-US">
                    <a:noFill/>
                  </a:rPr>
                  <a:t> </a:t>
                </a:r>
              </a:p>
            </p:txBody>
          </p:sp>
        </mc:Fallback>
      </mc:AlternateContent>
      <p:grpSp>
        <p:nvGrpSpPr>
          <p:cNvPr id="26" name="Google Shape;209;p31"/>
          <p:cNvGrpSpPr/>
          <p:nvPr/>
        </p:nvGrpSpPr>
        <p:grpSpPr>
          <a:xfrm>
            <a:off x="0" y="753074"/>
            <a:ext cx="11424102" cy="1277449"/>
            <a:chOff x="10444842" y="2554465"/>
            <a:chExt cx="12033290" cy="1304531"/>
          </a:xfrm>
        </p:grpSpPr>
        <mc:AlternateContent xmlns:mc="http://schemas.openxmlformats.org/markup-compatibility/2006" xmlns:a14="http://schemas.microsoft.com/office/drawing/2010/main">
          <mc:Choice Requires="a14">
            <p:sp>
              <p:nvSpPr>
                <p:cNvPr id="27" name="Google Shape;210;p3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lvl="0" algn="ctr"/>
                  <a:r>
                    <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rPr>
                    <a:t>PHƯƠNG TRÌNH </a:t>
                  </a:r>
                  <a14:m>
                    <m:oMath xmlns:m="http://schemas.openxmlformats.org/officeDocument/2006/math">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 </m:t>
                      </m:r>
                      <m:r>
                        <a:rPr lang="en-US" sz="4300" b="1" i="0" dirty="0" smtClean="0">
                          <a:solidFill>
                            <a:srgbClr val="002060"/>
                          </a:solidFill>
                          <a:latin typeface="Cambria Math"/>
                          <a:ea typeface="Tahoma" panose="020B0604030504040204" pitchFamily="34" charset="0"/>
                          <a:cs typeface="Tahoma" panose="020B0604030504040204" pitchFamily="34" charset="0"/>
                          <a:sym typeface="Calibri"/>
                        </a:rPr>
                        <m:t>𝐜𝐨𝐭</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𝒙</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 = </m:t>
                      </m:r>
                      <m:r>
                        <a:rPr lang="vi-VN" sz="4300" b="1" i="1" dirty="0" smtClean="0">
                          <a:solidFill>
                            <a:srgbClr val="002060"/>
                          </a:solidFill>
                          <a:latin typeface="Cambria Math"/>
                          <a:ea typeface="Tahoma" panose="020B0604030504040204" pitchFamily="34" charset="0"/>
                          <a:cs typeface="Tahoma" panose="020B0604030504040204" pitchFamily="34" charset="0"/>
                          <a:sym typeface="Calibri"/>
                        </a:rPr>
                        <m:t>𝒎</m:t>
                      </m:r>
                    </m:oMath>
                  </a14:m>
                  <a:endParaRPr lang="vi-VN" sz="4300" b="1" dirty="0">
                    <a:solidFill>
                      <a:srgbClr val="002060"/>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27" name="Google Shape;210;p31"/>
                <p:cNvSpPr>
                  <a:spLocks noRot="1" noChangeAspect="1" noMove="1" noResize="1" noEditPoints="1" noAdjustHandles="1" noChangeArrowheads="1" noChangeShapeType="1" noTextEdit="1"/>
                </p:cNvSpPr>
                <p:nvPr/>
              </p:nvSpPr>
              <p:spPr>
                <a:xfrm flipH="1">
                  <a:off x="11125196" y="2590800"/>
                  <a:ext cx="11352936" cy="1268196"/>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blipFill rotWithShape="1">
                  <a:blip r:embed="rId5"/>
                  <a:stretch>
                    <a:fillRect b="-2941"/>
                  </a:stretch>
                </a:blipFill>
                <a:ln>
                  <a:noFill/>
                </a:ln>
              </p:spPr>
              <p:txBody>
                <a:bodyPr/>
                <a:lstStyle/>
                <a:p>
                  <a:r>
                    <a:rPr lang="en-US">
                      <a:noFill/>
                    </a:rPr>
                    <a:t> </a:t>
                  </a:r>
                </a:p>
              </p:txBody>
            </p:sp>
          </mc:Fallback>
        </mc:AlternateContent>
        <p:sp>
          <p:nvSpPr>
            <p:cNvPr id="28" name="Google Shape;211;p31"/>
            <p:cNvSpPr/>
            <p:nvPr/>
          </p:nvSpPr>
          <p:spPr>
            <a:xfrm>
              <a:off x="10444842" y="2554465"/>
              <a:ext cx="1295399" cy="1304530"/>
            </a:xfrm>
            <a:prstGeom prst="ellipse">
              <a:avLst/>
            </a:pr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4436FA"/>
                  </a:solidFill>
                  <a:effectLst/>
                  <a:uLnTx/>
                  <a:uFillTx/>
                  <a:latin typeface="Calibri"/>
                  <a:ea typeface="Calibri"/>
                  <a:cs typeface="Calibri"/>
                  <a:sym typeface="Calibri"/>
                </a:rPr>
                <a:t>❺</a:t>
              </a:r>
              <a:endParaRPr kumimoji="0" sz="4800" b="1" i="0" u="none" strike="noStrike" kern="0" cap="none" spc="0" normalizeH="0" baseline="0" noProof="0" dirty="0">
                <a:ln>
                  <a:noFill/>
                </a:ln>
                <a:solidFill>
                  <a:srgbClr val="4436FA"/>
                </a:solidFill>
                <a:effectLst/>
                <a:uLnTx/>
                <a:uFillTx/>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7" name="Rectangle 16"/>
              <p:cNvSpPr/>
              <p:nvPr/>
            </p:nvSpPr>
            <p:spPr>
              <a:xfrm>
                <a:off x="759605" y="5258646"/>
                <a:ext cx="22958339" cy="1446550"/>
              </a:xfrm>
              <a:prstGeom prst="rect">
                <a:avLst/>
              </a:prstGeom>
            </p:spPr>
            <p:txBody>
              <a:bodyPr wrap="square">
                <a:spAutoFit/>
              </a:bodyPr>
              <a:lstStyle/>
              <a:p>
                <a:pPr marL="742950" lvl="0" indent="-742950">
                  <a:spcAft>
                    <a:spcPts val="800"/>
                  </a:spcAft>
                  <a:buFont typeface="+mj-lt"/>
                  <a:buAutoNum type="alphaLcParenR" startAt="2"/>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Dựa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dirty="0">
                        <a:latin typeface="Cambria Math"/>
                        <a:ea typeface="Tahoma" panose="020B0604030504040204" pitchFamily="34" charset="0"/>
                        <a:cs typeface="Tahoma" panose="020B0604030504040204" pitchFamily="34" charset="0"/>
                      </a:rPr>
                      <m:t> </m:t>
                    </m:r>
                    <m:r>
                      <a:rPr lang="en-US" sz="4400" b="1" i="0" dirty="0" smtClean="0">
                        <a:latin typeface="Cambria Math"/>
                        <a:ea typeface="Tahoma" panose="020B0604030504040204" pitchFamily="34" charset="0"/>
                        <a:cs typeface="Tahoma" panose="020B0604030504040204" pitchFamily="34" charset="0"/>
                      </a:rPr>
                      <m:t>𝐲</m:t>
                    </m:r>
                    <m:r>
                      <a:rPr lang="en-US" sz="4400" b="1" i="0" dirty="0" smtClean="0">
                        <a:latin typeface="Cambria Math"/>
                        <a:ea typeface="Tahoma" panose="020B0604030504040204" pitchFamily="34" charset="0"/>
                        <a:cs typeface="Tahoma" panose="020B0604030504040204" pitchFamily="34" charset="0"/>
                      </a:rPr>
                      <m:t>= </m:t>
                    </m:r>
                    <m:r>
                      <a:rPr lang="en-US" sz="4400" b="1" i="0" dirty="0" smtClean="0">
                        <a:latin typeface="Cambria Math"/>
                        <a:ea typeface="Tahoma" panose="020B0604030504040204" pitchFamily="34" charset="0"/>
                        <a:cs typeface="Tahoma" panose="020B0604030504040204" pitchFamily="34" charset="0"/>
                      </a:rPr>
                      <m:t>𝐜𝐨𝐭𝐱</m:t>
                    </m:r>
                    <m:r>
                      <a:rPr lang="en-US" sz="4400" b="1" i="0" dirty="0" smtClean="0">
                        <a:latin typeface="Cambria Math"/>
                        <a:ea typeface="Tahoma" panose="020B0604030504040204" pitchFamily="34" charset="0"/>
                        <a:cs typeface="Tahoma" panose="020B0604030504040204" pitchFamily="34" charset="0"/>
                      </a:rPr>
                      <m:t> </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đã cho</a:t>
                </a:r>
                <a14:m>
                  <m:oMath xmlns:m="http://schemas.openxmlformats.org/officeDocument/2006/math">
                    <m:r>
                      <a:rPr lang="en-US" sz="4400" b="1" dirty="0">
                        <a:latin typeface="Cambria Math"/>
                        <a:ea typeface="Tahoma" panose="020B0604030504040204" pitchFamily="34" charset="0"/>
                        <a:cs typeface="Tahoma" panose="020B0604030504040204" pitchFamily="34" charset="0"/>
                        <a:sym typeface="Calibri"/>
                      </a:rPr>
                      <m:t>. </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759605" y="5258646"/>
                <a:ext cx="22958339" cy="1446550"/>
              </a:xfrm>
              <a:prstGeom prst="rect">
                <a:avLst/>
              </a:prstGeom>
              <a:blipFill rotWithShape="1">
                <a:blip r:embed="rId6"/>
                <a:stretch>
                  <a:fillRect l="-1089" t="-9283"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35857" y="8510673"/>
                <a:ext cx="11687558" cy="769441"/>
              </a:xfrm>
              <a:prstGeom prst="rect">
                <a:avLst/>
              </a:prstGeom>
            </p:spPr>
            <p:txBody>
              <a:bodyPr wrap="none">
                <a:spAutoFit/>
              </a:bodyPr>
              <a:lstStyle/>
              <a:p>
                <a:pPr marL="742950" lvl="0" indent="-742950">
                  <a:spcAft>
                    <a:spcPts val="800"/>
                  </a:spcAft>
                  <a:buFont typeface="+mj-lt"/>
                  <a:buAutoNum type="alphaLcParenR" startAt="2"/>
                </a:pP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câu</a:t>
                </a:r>
                <a:r>
                  <a:rPr lang="en-US" sz="4400" b="1" dirty="0">
                    <a:latin typeface="Tahoma" panose="020B0604030504040204" pitchFamily="34" charset="0"/>
                    <a:ea typeface="Tahoma" panose="020B0604030504040204" pitchFamily="34" charset="0"/>
                    <a:cs typeface="Tahoma" panose="020B0604030504040204" pitchFamily="34" charset="0"/>
                  </a:rPr>
                  <a:t> a, ta </a:t>
                </a:r>
                <a:r>
                  <a:rPr lang="en-US" sz="4400" b="1" dirty="0" err="1">
                    <a:latin typeface="Tahoma" panose="020B0604030504040204" pitchFamily="34" charset="0"/>
                    <a:ea typeface="Tahoma" panose="020B0604030504040204" pitchFamily="34" charset="0"/>
                    <a:cs typeface="Tahoma" panose="020B0604030504040204" pitchFamily="34" charset="0"/>
                  </a:rPr>
                  <a:t>thấy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a:solidFill>
                              <a:schemeClr val="tx1"/>
                            </a:solidFill>
                            <a:latin typeface="Cambria Math"/>
                            <a:ea typeface="Tahoma" panose="020B0604030504040204" pitchFamily="34" charset="0"/>
                            <a:cs typeface="Tahoma" panose="020B0604030504040204" pitchFamily="34" charset="0"/>
                          </a:rPr>
                          <m:t>𝟎</m:t>
                        </m:r>
                        <m:r>
                          <a:rPr lang="en-US" sz="4400" b="1" i="1">
                            <a:solidFill>
                              <a:schemeClr val="tx1"/>
                            </a:solidFill>
                            <a:latin typeface="Cambria Math"/>
                            <a:ea typeface="Tahoma" panose="020B0604030504040204" pitchFamily="34" charset="0"/>
                            <a:cs typeface="Tahoma" panose="020B0604030504040204" pitchFamily="34" charset="0"/>
                          </a:rPr>
                          <m:t>; </m:t>
                        </m:r>
                        <m:r>
                          <a:rPr lang="el-GR" sz="4400" b="1" i="1">
                            <a:solidFill>
                              <a:schemeClr val="tx1"/>
                            </a:solidFill>
                            <a:latin typeface="Cambria Math"/>
                            <a:ea typeface="Cambria Math"/>
                            <a:cs typeface="Tahoma" panose="020B0604030504040204" pitchFamily="34" charset="0"/>
                          </a:rPr>
                          <m:t>𝛑</m:t>
                        </m:r>
                      </m:e>
                    </m:d>
                    <m:r>
                      <a:rPr lang="en-US" sz="4400" b="1" i="1" smtClean="0">
                        <a:solidFill>
                          <a:schemeClr val="tx1"/>
                        </a:solidFill>
                        <a:latin typeface="Cambria Math"/>
                        <a:ea typeface="Tahoma" panose="020B0604030504040204" pitchFamily="34" charset="0"/>
                        <a:cs typeface="Tahoma" panose="020B0604030504040204" pitchFamily="34"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35857" y="8510673"/>
                <a:ext cx="11687558" cy="769441"/>
              </a:xfrm>
              <a:prstGeom prst="rect">
                <a:avLst/>
              </a:prstGeom>
              <a:blipFill rotWithShape="1">
                <a:blip r:embed="rId7"/>
                <a:stretch>
                  <a:fillRect l="-2139"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2238774" y="8510673"/>
                <a:ext cx="7750773" cy="830997"/>
              </a:xfrm>
              <a:prstGeom prst="rect">
                <a:avLst/>
              </a:prstGeom>
            </p:spPr>
            <p:txBody>
              <a:bodyPr wrap="square">
                <a:spAutoFit/>
              </a:bodyPr>
              <a:lstStyle/>
              <a:p>
                <a:r>
                  <a:rPr lang="en-US" sz="4800" b="1" dirty="0">
                    <a:solidFill>
                      <a:schemeClr val="tx1"/>
                    </a:solidFill>
                    <a:ea typeface="Tahoma" panose="020B0604030504040204" pitchFamily="34" charset="0"/>
                    <a:cs typeface="Tahoma" panose="020B0604030504040204" pitchFamily="34" charset="0"/>
                    <a:sym typeface="Calibri"/>
                  </a:rPr>
                  <a:t>PT</a:t>
                </a:r>
                <a14:m>
                  <m:oMath xmlns:m="http://schemas.openxmlformats.org/officeDocument/2006/math">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  </m:t>
                    </m:r>
                    <m:r>
                      <a:rPr lang="en-US" sz="4800" b="1" i="0" dirty="0" smtClean="0">
                        <a:solidFill>
                          <a:schemeClr val="tx1"/>
                        </a:solidFill>
                        <a:latin typeface="Cambria Math"/>
                        <a:ea typeface="Tahoma" panose="020B0604030504040204" pitchFamily="34" charset="0"/>
                        <a:cs typeface="Tahoma" panose="020B0604030504040204" pitchFamily="34" charset="0"/>
                        <a:sym typeface="Calibri"/>
                      </a:rPr>
                      <m:t>𝐜𝐨𝐭</m:t>
                    </m:r>
                    <m:r>
                      <a:rPr lang="vi-VN" sz="4800" b="1" i="1" dirty="0">
                        <a:solidFill>
                          <a:schemeClr val="tx1"/>
                        </a:solidFill>
                        <a:latin typeface="Cambria Math"/>
                        <a:ea typeface="Tahoma" panose="020B0604030504040204" pitchFamily="34" charset="0"/>
                        <a:cs typeface="Tahoma" panose="020B0604030504040204" pitchFamily="34" charset="0"/>
                        <a:sym typeface="Calibri"/>
                      </a:rPr>
                      <m:t>𝒙</m:t>
                    </m:r>
                    <m:r>
                      <a:rPr lang="vi-VN" sz="4800" b="1" i="1" dirty="0">
                        <a:solidFill>
                          <a:schemeClr val="tx1"/>
                        </a:solidFill>
                        <a:latin typeface="Cambria Math"/>
                        <a:ea typeface="Tahoma" panose="020B0604030504040204" pitchFamily="34" charset="0"/>
                        <a:cs typeface="Tahoma" panose="020B0604030504040204" pitchFamily="34" charset="0"/>
                        <a:sym typeface="Calibri"/>
                      </a:rPr>
                      <m:t> =−</m:t>
                    </m:r>
                    <m:r>
                      <a:rPr lang="en-US" sz="4800" b="1" i="1" dirty="0">
                        <a:solidFill>
                          <a:schemeClr val="tx1"/>
                        </a:solidFill>
                        <a:latin typeface="Cambria Math"/>
                        <a:ea typeface="Tahoma" panose="020B0604030504040204" pitchFamily="34" charset="0"/>
                        <a:cs typeface="Tahoma" panose="020B0604030504040204" pitchFamily="34" charset="0"/>
                        <a:sym typeface="Calibri"/>
                      </a:rPr>
                      <m:t>𝟏</m:t>
                    </m:r>
                  </m:oMath>
                </a14:m>
                <a:r>
                  <a:rPr lang="en-US" sz="4800" b="1" dirty="0">
                    <a:solidFill>
                      <a:schemeClr val="tx1"/>
                    </a:solidFill>
                  </a:rPr>
                  <a:t>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có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nghiệm</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2238774" y="8510673"/>
                <a:ext cx="7750773" cy="830997"/>
              </a:xfrm>
              <a:prstGeom prst="rect">
                <a:avLst/>
              </a:prstGeom>
              <a:blipFill rotWithShape="1">
                <a:blip r:embed="rId8"/>
                <a:stretch>
                  <a:fillRect l="-3619"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0495439" y="8864616"/>
                <a:ext cx="2482548" cy="830997"/>
              </a:xfrm>
              <a:prstGeom prst="rect">
                <a:avLst/>
              </a:prstGeom>
              <a:noFill/>
            </p:spPr>
            <p:txBody>
              <a:bodyPr wrap="square" rtlCol="0">
                <a:spAutoFit/>
              </a:bodyPr>
              <a:lstStyle/>
              <a:p>
                <a14:m>
                  <m:oMath xmlns:m="http://schemas.openxmlformats.org/officeDocument/2006/math">
                    <m:r>
                      <a:rPr lang="en-US" sz="4800" b="1" i="1">
                        <a:latin typeface="Cambria Math"/>
                      </a:rPr>
                      <m:t>𝒙</m:t>
                    </m:r>
                    <m:r>
                      <a:rPr lang="en-US" sz="4800" b="1" i="1">
                        <a:latin typeface="Cambria Math"/>
                      </a:rPr>
                      <m:t>=</m:t>
                    </m:r>
                  </m:oMath>
                </a14:m>
                <a:r>
                  <a:rPr lang="en-US" sz="4800" b="1" dirty="0"/>
                  <a:t> </a:t>
                </a:r>
                <a14:m>
                  <m:oMath xmlns:m="http://schemas.openxmlformats.org/officeDocument/2006/math">
                    <m:r>
                      <a:rPr lang="en-US" sz="4800" b="1" i="1" dirty="0" smtClean="0">
                        <a:latin typeface="Cambria Math"/>
                      </a:rPr>
                      <m:t>?</m:t>
                    </m:r>
                  </m:oMath>
                </a14:m>
                <a:endParaRPr lang="en-US" sz="48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20495439" y="8864616"/>
                <a:ext cx="2482548" cy="83099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0005542" y="8231622"/>
                <a:ext cx="3462342" cy="13583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a:latin typeface="Cambria Math"/>
                        </a:rPr>
                        <m:t>𝒙</m:t>
                      </m:r>
                      <m:r>
                        <a:rPr lang="en-US" sz="4800" b="1" i="1">
                          <a:latin typeface="Cambria Math"/>
                        </a:rPr>
                        <m:t>=</m:t>
                      </m:r>
                      <m:f>
                        <m:fPr>
                          <m:ctrlPr>
                            <a:rPr lang="el-GR" sz="4800" b="1" i="1">
                              <a:latin typeface="Cambria Math" panose="02040503050406030204" pitchFamily="18" charset="0"/>
                            </a:rPr>
                          </m:ctrlPr>
                        </m:fPr>
                        <m:num>
                          <m:r>
                            <a:rPr lang="en-US" sz="4800" b="1" i="1">
                              <a:latin typeface="Cambria Math"/>
                            </a:rPr>
                            <m:t>−</m:t>
                          </m:r>
                          <m:r>
                            <a:rPr lang="el-GR" sz="4800" b="1" i="1">
                              <a:latin typeface="Cambria Math"/>
                            </a:rPr>
                            <m:t>𝝅</m:t>
                          </m:r>
                        </m:num>
                        <m:den>
                          <m:r>
                            <a:rPr lang="en-US" sz="4800" b="1" i="1">
                              <a:latin typeface="Cambria Math"/>
                            </a:rPr>
                            <m:t>𝟒</m:t>
                          </m:r>
                        </m:den>
                      </m:f>
                      <m:r>
                        <a:rPr lang="en-US" sz="4800" b="1" i="1" dirty="0">
                          <a:latin typeface="Cambria Math"/>
                        </a:rPr>
                        <m:t>+</m:t>
                      </m:r>
                      <m:r>
                        <a:rPr lang="en-US" sz="4800" b="1" i="1" dirty="0">
                          <a:latin typeface="Cambria Math"/>
                          <a:ea typeface="Cambria Math"/>
                        </a:rPr>
                        <m:t>𝝅</m:t>
                      </m:r>
                    </m:oMath>
                  </m:oMathPara>
                </a14:m>
                <a:endParaRPr lang="en-US" sz="48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20005542" y="8231622"/>
                <a:ext cx="3462342" cy="135832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824903" y="9923990"/>
                <a:ext cx="22898542" cy="1985608"/>
              </a:xfrm>
              <a:prstGeom prst="rect">
                <a:avLst/>
              </a:prstGeom>
            </p:spPr>
            <p:txBody>
              <a:bodyPr wrap="square">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Mà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dirty="0">
                        <a:latin typeface="Cambria Math"/>
                        <a:ea typeface="Tahoma" panose="020B0604030504040204" pitchFamily="34" charset="0"/>
                        <a:cs typeface="Tahoma" panose="020B0604030504040204" pitchFamily="34" charset="0"/>
                      </a:rPr>
                      <m:t> </m:t>
                    </m:r>
                    <m:r>
                      <a:rPr lang="en-US" sz="4400" b="1" i="0" dirty="0" smtClean="0">
                        <a:latin typeface="Cambria Math"/>
                        <a:ea typeface="Tahoma" panose="020B0604030504040204" pitchFamily="34" charset="0"/>
                        <a:cs typeface="Tahoma" panose="020B0604030504040204" pitchFamily="34" charset="0"/>
                      </a:rPr>
                      <m:t>𝐲</m:t>
                    </m:r>
                    <m:r>
                      <a:rPr lang="en-US" sz="4400" b="1" i="0" dirty="0" smtClean="0">
                        <a:latin typeface="Cambria Math"/>
                        <a:ea typeface="Tahoma" panose="020B0604030504040204" pitchFamily="34" charset="0"/>
                        <a:cs typeface="Tahoma" panose="020B0604030504040204" pitchFamily="34" charset="0"/>
                      </a:rPr>
                      <m:t>=</m:t>
                    </m:r>
                    <m:r>
                      <a:rPr lang="en-US" sz="4400" b="1" i="0" dirty="0" smtClean="0">
                        <a:latin typeface="Cambria Math"/>
                        <a:ea typeface="Tahoma" panose="020B0604030504040204" pitchFamily="34" charset="0"/>
                        <a:cs typeface="Tahoma" panose="020B0604030504040204" pitchFamily="34" charset="0"/>
                      </a:rPr>
                      <m:t>𝐜𝐨𝐭</m:t>
                    </m:r>
                    <m:r>
                      <a:rPr lang="en-US" sz="4400" b="1" i="1" dirty="0" smtClean="0">
                        <a:latin typeface="Cambria Math"/>
                        <a:ea typeface="Tahoma" panose="020B0604030504040204" pitchFamily="34" charset="0"/>
                        <a:cs typeface="Tahoma" panose="020B0604030504040204" pitchFamily="34" charset="0"/>
                      </a:rPr>
                      <m:t> </m:t>
                    </m:r>
                    <m:r>
                      <a:rPr lang="en-US" sz="4400" b="1" i="1" dirty="0" smtClean="0">
                        <a:latin typeface="Cambria Math"/>
                        <a:ea typeface="Tahoma" panose="020B0604030504040204" pitchFamily="34" charset="0"/>
                        <a:cs typeface="Tahoma" panose="020B0604030504040204" pitchFamily="34" charset="0"/>
                      </a:rPr>
                      <m:t>𝒙</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hoàn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latin typeface="Cambria Math"/>
                        <a:ea typeface="Cambria Math"/>
                        <a:cs typeface="Tahoma" panose="020B0604030504040204" pitchFamily="34" charset="0"/>
                      </a:rPr>
                      <m:t>𝝅</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PT </a:t>
                </a:r>
                <a:r>
                  <a:rPr lang="en-US" sz="4400" b="1" dirty="0" err="1">
                    <a:latin typeface="Tahoma" panose="020B0604030504040204" pitchFamily="34" charset="0"/>
                    <a:ea typeface="Tahoma" panose="020B0604030504040204" pitchFamily="34" charset="0"/>
                    <a:cs typeface="Tahoma" panose="020B0604030504040204" pitchFamily="34" charset="0"/>
                  </a:rPr>
                  <a:t>đã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4" name="Rectangle 33"/>
              <p:cNvSpPr>
                <a:spLocks noRot="1" noChangeAspect="1" noMove="1" noResize="1" noEditPoints="1" noAdjustHandles="1" noChangeArrowheads="1" noChangeShapeType="1" noTextEdit="1"/>
              </p:cNvSpPr>
              <p:nvPr/>
            </p:nvSpPr>
            <p:spPr>
              <a:xfrm>
                <a:off x="824903" y="9923990"/>
                <a:ext cx="22898542" cy="1985608"/>
              </a:xfrm>
              <a:prstGeom prst="rect">
                <a:avLst/>
              </a:prstGeom>
              <a:blipFill rotWithShape="1">
                <a:blip r:embed="rId11"/>
                <a:stretch>
                  <a:fillRect l="-1065" r="-692" b="-13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036734" y="11139904"/>
                <a:ext cx="3996543" cy="1358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𝒙</m:t>
                      </m:r>
                      <m:r>
                        <a:rPr lang="en-US" sz="4800" b="1" i="1" smtClean="0">
                          <a:latin typeface="Cambria Math"/>
                        </a:rPr>
                        <m:t>=</m:t>
                      </m:r>
                      <m:f>
                        <m:fPr>
                          <m:ctrlPr>
                            <a:rPr lang="el-GR" sz="4800" b="1" i="1">
                              <a:latin typeface="Cambria Math" panose="02040503050406030204" pitchFamily="18" charset="0"/>
                            </a:rPr>
                          </m:ctrlPr>
                        </m:fPr>
                        <m:num>
                          <m:r>
                            <a:rPr lang="en-US" sz="4800" b="1" i="1" smtClean="0">
                              <a:latin typeface="Cambria Math"/>
                            </a:rPr>
                            <m:t>−</m:t>
                          </m:r>
                          <m:r>
                            <a:rPr lang="el-GR" sz="4800" b="1" i="1">
                              <a:latin typeface="Cambria Math"/>
                            </a:rPr>
                            <m:t>𝝅</m:t>
                          </m:r>
                        </m:num>
                        <m:den>
                          <m:r>
                            <a:rPr lang="en-US" sz="4800" b="1" i="1" smtClean="0">
                              <a:latin typeface="Cambria Math"/>
                            </a:rPr>
                            <m:t>𝟒</m:t>
                          </m:r>
                        </m:den>
                      </m:f>
                      <m:r>
                        <a:rPr lang="en-US" sz="4800" b="1" i="1">
                          <a:latin typeface="Cambria Math"/>
                        </a:rPr>
                        <m:t>+</m:t>
                      </m:r>
                      <m:r>
                        <a:rPr lang="en-US" sz="4800" b="1" i="1">
                          <a:latin typeface="Cambria Math"/>
                        </a:rPr>
                        <m:t>𝒌</m:t>
                      </m:r>
                      <m:r>
                        <a:rPr lang="en-US" sz="4800" b="1" i="1">
                          <a:latin typeface="Cambria Math"/>
                          <a:ea typeface="Cambria Math"/>
                        </a:rPr>
                        <m:t>𝝅</m:t>
                      </m:r>
                    </m:oMath>
                  </m:oMathPara>
                </a14:m>
                <a:endParaRPr lang="en-US" sz="48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4036734" y="11139904"/>
                <a:ext cx="3996543" cy="1358321"/>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033277" y="11483292"/>
                <a:ext cx="28611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a:rPr>
                        <m:t>,(</m:t>
                      </m:r>
                      <m:r>
                        <a:rPr lang="en-US" sz="4800" b="1" i="1" smtClean="0">
                          <a:latin typeface="Cambria Math"/>
                        </a:rPr>
                        <m:t>𝒌</m:t>
                      </m:r>
                      <m:r>
                        <a:rPr lang="en-US" sz="4800" b="1" i="1" smtClean="0">
                          <a:latin typeface="Cambria Math"/>
                          <a:ea typeface="Cambria Math"/>
                        </a:rPr>
                        <m:t>∈</m:t>
                      </m:r>
                      <m:r>
                        <a:rPr lang="en-US" sz="4800" b="1" i="1" smtClean="0">
                          <a:latin typeface="Cambria Math"/>
                          <a:ea typeface="Cambria Math"/>
                        </a:rPr>
                        <m:t>𝒁</m:t>
                      </m:r>
                      <m:r>
                        <a:rPr lang="en-US" sz="4800" b="1" i="1" smtClean="0">
                          <a:latin typeface="Cambria Math"/>
                          <a:ea typeface="Cambria Math"/>
                        </a:rPr>
                        <m:t>)</m:t>
                      </m:r>
                    </m:oMath>
                  </m:oMathPara>
                </a14:m>
                <a:endParaRPr lang="en-US" sz="48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8033277" y="11483292"/>
                <a:ext cx="2861187" cy="830997"/>
              </a:xfrm>
              <a:prstGeom prst="rect">
                <a:avLst/>
              </a:prstGeom>
              <a:blipFill rotWithShape="1">
                <a:blip r:embed="rId1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9BB1F9E-CFAA-E543-192B-C0096D975AAF}"/>
              </a:ext>
            </a:extLst>
          </p:cNvPr>
          <p:cNvSpPr txBox="1"/>
          <p:nvPr/>
        </p:nvSpPr>
        <p:spPr>
          <a:xfrm>
            <a:off x="3594847" y="7296328"/>
            <a:ext cx="12281646" cy="523220"/>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325886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wipe(left)">
                                      <p:cBhvr>
                                        <p:cTn id="33" dur="500"/>
                                        <p:tgtEl>
                                          <p:spTgt spid="3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P spid="18" grpId="0"/>
      <p:bldP spid="30" grpId="0"/>
      <p:bldP spid="31" grpId="0"/>
      <p:bldP spid="32" grpId="0" animBg="1"/>
      <p:bldP spid="34" grpId="0" build="p"/>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2.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3.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4.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5.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6.xml><?xml version="1.0" encoding="utf-8"?>
<p:tagLst xmlns:a="http://schemas.openxmlformats.org/drawingml/2006/main" xmlns:r="http://schemas.openxmlformats.org/officeDocument/2006/relationships" xmlns:p="http://schemas.openxmlformats.org/presentationml/2006/main">
  <p:tag name="TIMING" val="|0.9|0|3|0.5|0|0.5|0|1.1|0|0|0"/>
</p:tagLst>
</file>

<file path=ppt/tags/tag7.xml><?xml version="1.0" encoding="utf-8"?>
<p:tagLst xmlns:a="http://schemas.openxmlformats.org/drawingml/2006/main" xmlns:r="http://schemas.openxmlformats.org/officeDocument/2006/relationships" xmlns:p="http://schemas.openxmlformats.org/presentationml/2006/main">
  <p:tag name="TIMING" val="|0.9|0|3|0.5|0|0.5|0|1.1|0|0|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3307</TotalTime>
  <Words>4444</Words>
  <Application>Microsoft Office PowerPoint</Application>
  <PresentationFormat>Custom</PresentationFormat>
  <Paragraphs>682</Paragraphs>
  <Slides>41</Slides>
  <Notes>30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1" baseType="lpstr">
      <vt:lpstr>Calibri</vt:lpstr>
      <vt:lpstr>Cambria Math</vt:lpstr>
      <vt:lpstr>Arial</vt:lpstr>
      <vt:lpstr>Times New Roman</vt:lpstr>
      <vt:lpstr>Tahoma</vt:lpstr>
      <vt:lpstr>Abril Fatface</vt:lpstr>
      <vt:lpstr>CASIO ClassWiz</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2023-12-13T17:07:35Z</dcterms:modified>
</cp:coreProperties>
</file>