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44" r:id="rId9"/>
    <p:sldId id="333" r:id="rId10"/>
    <p:sldId id="348" r:id="rId11"/>
    <p:sldId id="349" r:id="rId12"/>
    <p:sldId id="345" r:id="rId13"/>
    <p:sldId id="351" r:id="rId14"/>
    <p:sldId id="352" r:id="rId15"/>
    <p:sldId id="339" r:id="rId16"/>
    <p:sldId id="347" r:id="rId17"/>
    <p:sldId id="359" r:id="rId18"/>
    <p:sldId id="315" r:id="rId19"/>
    <p:sldId id="332" r:id="rId20"/>
    <p:sldId id="360" r:id="rId21"/>
    <p:sldId id="361" r:id="rId22"/>
    <p:sldId id="331" r:id="rId23"/>
    <p:sldId id="328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5"/>
    <p:restoredTop sz="94657"/>
  </p:normalViewPr>
  <p:slideViewPr>
    <p:cSldViewPr snapToGrid="0">
      <p:cViewPr>
        <p:scale>
          <a:sx n="70" d="100"/>
          <a:sy n="70" d="100"/>
        </p:scale>
        <p:origin x="97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13590" cy="686625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180975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Education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duhome.com.vn/DHALesson?idGrade=10&amp;idSubject=1&amp;idSeries=118&amp;idTheme=1067&amp;IdLevel=3&amp;idThemeServer=82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3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566" y="488887"/>
            <a:ext cx="11353046" cy="11860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Read the sentences and choose the correct words to complete the rules.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566" y="1973655"/>
            <a:ext cx="5567882" cy="42641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He's </a:t>
            </a:r>
            <a:r>
              <a:rPr lang="en-US" sz="3000" dirty="0">
                <a:solidFill>
                  <a:srgbClr val="FF0000"/>
                </a:solidFill>
              </a:rPr>
              <a:t>so</a:t>
            </a:r>
            <a:r>
              <a:rPr lang="en-US" sz="3000" dirty="0">
                <a:solidFill>
                  <a:srgbClr val="0070C0"/>
                </a:solidFill>
              </a:rPr>
              <a:t> happy because he passed his test.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Why are you </a:t>
            </a:r>
            <a:r>
              <a:rPr lang="en-US" sz="3000" dirty="0">
                <a:solidFill>
                  <a:srgbClr val="FF0000"/>
                </a:solidFill>
              </a:rPr>
              <a:t>so</a:t>
            </a:r>
            <a:r>
              <a:rPr lang="en-US" sz="3000" dirty="0">
                <a:solidFill>
                  <a:srgbClr val="0070C0"/>
                </a:solidFill>
              </a:rPr>
              <a:t> angry? I was trying to be nice!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My teacher is </a:t>
            </a:r>
            <a:r>
              <a:rPr lang="en-US" sz="3000" dirty="0">
                <a:solidFill>
                  <a:srgbClr val="FF0000"/>
                </a:solidFill>
              </a:rPr>
              <a:t>really</a:t>
            </a:r>
            <a:r>
              <a:rPr lang="en-US" sz="3000" dirty="0">
                <a:solidFill>
                  <a:srgbClr val="0070C0"/>
                </a:solidFill>
              </a:rPr>
              <a:t> annoyed because I lost my math book.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I </a:t>
            </a:r>
            <a:r>
              <a:rPr lang="en-US" sz="3000" dirty="0">
                <a:solidFill>
                  <a:srgbClr val="FF0000"/>
                </a:solidFill>
              </a:rPr>
              <a:t>really</a:t>
            </a:r>
            <a:r>
              <a:rPr lang="en-US" sz="3000" dirty="0">
                <a:solidFill>
                  <a:srgbClr val="0070C0"/>
                </a:solidFill>
              </a:rPr>
              <a:t> want to buy that computer game.</a:t>
            </a:r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37426" y="1973655"/>
            <a:ext cx="5766083" cy="42822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We use the intensifiers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so</a:t>
            </a:r>
            <a:r>
              <a:rPr lang="en-US" sz="3000" dirty="0">
                <a:solidFill>
                  <a:srgbClr val="0070C0"/>
                </a:solidFill>
              </a:rPr>
              <a:t> and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really</a:t>
            </a:r>
            <a:r>
              <a:rPr lang="en-US" sz="3000" dirty="0">
                <a:solidFill>
                  <a:srgbClr val="0070C0"/>
                </a:solidFill>
              </a:rPr>
              <a:t> to make adjectives…………….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We can use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so</a:t>
            </a:r>
            <a:r>
              <a:rPr lang="en-US" sz="3000" dirty="0">
                <a:solidFill>
                  <a:srgbClr val="0070C0"/>
                </a:solidFill>
              </a:rPr>
              <a:t> to show……………… about something being more than you expect it to be.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We can use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really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dirty="0">
                <a:solidFill>
                  <a:srgbClr val="0070C0"/>
                </a:solidFill>
              </a:rPr>
              <a:t>before ……………….. or some verbs to make them stronger. It is a little stronger than "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very</a:t>
            </a:r>
            <a:r>
              <a:rPr lang="en-US" sz="3000" dirty="0">
                <a:solidFill>
                  <a:srgbClr val="0070C0"/>
                </a:solidFill>
              </a:rPr>
              <a:t>“.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6165" y="4706410"/>
            <a:ext cx="20954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adjectives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10450760" y="2871281"/>
            <a:ext cx="14999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surprise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10520242" y="2422468"/>
            <a:ext cx="14999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stronger</a:t>
            </a:r>
            <a:endParaRPr lang="en-US"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" y="294967"/>
            <a:ext cx="11369058" cy="6125497"/>
          </a:xfrm>
          <a:prstGeom prst="rect">
            <a:avLst/>
          </a:prstGeom>
        </p:spPr>
      </p:pic>
      <p:pic>
        <p:nvPicPr>
          <p:cNvPr id="3" name="CD1-TRACK 6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7140" y="1040765"/>
            <a:ext cx="759460" cy="89090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245187" y="29512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8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6587" y="380766"/>
            <a:ext cx="8590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42021"/>
                </a:solidFill>
                <a:effectLst/>
                <a:latin typeface="+mj-lt"/>
              </a:rPr>
              <a:t>b. Unscramble the sentences.</a:t>
            </a:r>
            <a:r>
              <a:rPr lang="en-US" sz="3600" b="1" dirty="0">
                <a:latin typeface="+mj-lt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8869" y="927481"/>
            <a:ext cx="11297263" cy="5381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1. because/passed/really/English/I/happy/I'm/my/test.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2. lost/because/She's/her/upset/math textbook./she/so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3. mom/My/my/failed/geography/disappointed/really/because/test./I/is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4. annoyed/got a D/history/homework./so/my/on/I'm/I/because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5. were/surprised/The students/really/they/passed/exams./their/because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6. she/on/pleased/was/She/because/so/her/got an A/math test.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______________________________________________________________</a:t>
            </a:r>
            <a:r>
              <a:rPr lang="en-US" sz="2400" dirty="0">
                <a:latin typeface="+mj-l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373" y="1358005"/>
            <a:ext cx="9212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I'm really happy because I passed my English test.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0373" y="2226855"/>
            <a:ext cx="9212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She's so upset because she lost her math textbook.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373" y="3092973"/>
            <a:ext cx="1046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My mom is really disappointed because I failed my geography test.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373" y="3975244"/>
            <a:ext cx="103681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I'm so annoyed because I got a D on my history homework.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373" y="4846376"/>
            <a:ext cx="11034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students were really surprised because they passed their exams.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373" y="5712077"/>
            <a:ext cx="11034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She was so pleased because she got an A on her math test.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41" y="688257"/>
            <a:ext cx="11047445" cy="567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7139" y="4484324"/>
            <a:ext cx="10685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She is really disappointed because she got an F on her history essay.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7139" y="5109655"/>
            <a:ext cx="10685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He is really surprised because he got an A on his English test.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7139" y="5752395"/>
            <a:ext cx="10685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She is so annoyed because her computer is slow.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955" y="45062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12" y="371965"/>
            <a:ext cx="9652727" cy="12798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8176" y="1357702"/>
            <a:ext cx="11509600" cy="4854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1. are/my/because/so/I/passed/parents/exams./all/My/delighted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_________________________________________________________________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2. I/class./of/didn't/come/because/top/disappointed/I'm/the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_________________________________________________________________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3. physics/really/I/I'm/because/test./passed/my/surprised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_________________________________________________________________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4. his/test./math/annoyed/failed/very/because/He's/he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5. presentation./my/was/very/pleased/class/The/teacher/with</a:t>
            </a:r>
            <a:r>
              <a:rPr lang="en-US" sz="2400" dirty="0">
                <a:latin typeface="+mj-lt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2400" b="0" i="0" dirty="0">
                <a:solidFill>
                  <a:srgbClr val="242021"/>
                </a:solidFill>
                <a:effectLst/>
                <a:latin typeface="+mj-lt"/>
              </a:rPr>
              <a:t>_________________________________________________________________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288" y="1826644"/>
            <a:ext cx="11958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  My parents are so delighted because I passed all my exams.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290" y="2784143"/>
            <a:ext cx="10638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  I'm disappointed because I didn't come top of the class.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88" y="3723812"/>
            <a:ext cx="10638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  I'm really surprised because I passed my physics test.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288" y="4667663"/>
            <a:ext cx="10638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  He's very annoyed because he failed his math test.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288" y="5612038"/>
            <a:ext cx="9904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  The teacher was very pleased with my class presentation.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55"/>
            <a:ext cx="9164320" cy="6116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30" y="612391"/>
            <a:ext cx="11374740" cy="1452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6808" y="2509363"/>
            <a:ext cx="9458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FF0000"/>
                </a:solidFill>
                <a:effectLst/>
                <a:latin typeface="+mj-lt"/>
              </a:rPr>
              <a:t>I'm really pleased because I got an A on my math test.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8726"/>
            <a:ext cx="12192000" cy="107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0765" y="1620979"/>
            <a:ext cx="975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How do you feel about the following things at school? Write a sentence for each.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0765" y="2939674"/>
            <a:ext cx="9753600" cy="3108543"/>
          </a:xfrm>
          <a:custGeom>
            <a:avLst/>
            <a:gdLst>
              <a:gd name="connsiteX0" fmla="*/ 0 w 9753600"/>
              <a:gd name="connsiteY0" fmla="*/ 0 h 3108543"/>
              <a:gd name="connsiteX1" fmla="*/ 768813 w 9753600"/>
              <a:gd name="connsiteY1" fmla="*/ 0 h 3108543"/>
              <a:gd name="connsiteX2" fmla="*/ 1342554 w 9753600"/>
              <a:gd name="connsiteY2" fmla="*/ 0 h 3108543"/>
              <a:gd name="connsiteX3" fmla="*/ 2013832 w 9753600"/>
              <a:gd name="connsiteY3" fmla="*/ 0 h 3108543"/>
              <a:gd name="connsiteX4" fmla="*/ 2782645 w 9753600"/>
              <a:gd name="connsiteY4" fmla="*/ 0 h 3108543"/>
              <a:gd name="connsiteX5" fmla="*/ 3063778 w 9753600"/>
              <a:gd name="connsiteY5" fmla="*/ 0 h 3108543"/>
              <a:gd name="connsiteX6" fmla="*/ 3832591 w 9753600"/>
              <a:gd name="connsiteY6" fmla="*/ 0 h 3108543"/>
              <a:gd name="connsiteX7" fmla="*/ 4406332 w 9753600"/>
              <a:gd name="connsiteY7" fmla="*/ 0 h 3108543"/>
              <a:gd name="connsiteX8" fmla="*/ 5175145 w 9753600"/>
              <a:gd name="connsiteY8" fmla="*/ 0 h 3108543"/>
              <a:gd name="connsiteX9" fmla="*/ 5456279 w 9753600"/>
              <a:gd name="connsiteY9" fmla="*/ 0 h 3108543"/>
              <a:gd name="connsiteX10" fmla="*/ 5737412 w 9753600"/>
              <a:gd name="connsiteY10" fmla="*/ 0 h 3108543"/>
              <a:gd name="connsiteX11" fmla="*/ 6018545 w 9753600"/>
              <a:gd name="connsiteY11" fmla="*/ 0 h 3108543"/>
              <a:gd name="connsiteX12" fmla="*/ 6397214 w 9753600"/>
              <a:gd name="connsiteY12" fmla="*/ 0 h 3108543"/>
              <a:gd name="connsiteX13" fmla="*/ 6678347 w 9753600"/>
              <a:gd name="connsiteY13" fmla="*/ 0 h 3108543"/>
              <a:gd name="connsiteX14" fmla="*/ 7252088 w 9753600"/>
              <a:gd name="connsiteY14" fmla="*/ 0 h 3108543"/>
              <a:gd name="connsiteX15" fmla="*/ 8020902 w 9753600"/>
              <a:gd name="connsiteY15" fmla="*/ 0 h 3108543"/>
              <a:gd name="connsiteX16" fmla="*/ 8594643 w 9753600"/>
              <a:gd name="connsiteY16" fmla="*/ 0 h 3108543"/>
              <a:gd name="connsiteX17" fmla="*/ 9070848 w 9753600"/>
              <a:gd name="connsiteY17" fmla="*/ 0 h 3108543"/>
              <a:gd name="connsiteX18" fmla="*/ 9753600 w 9753600"/>
              <a:gd name="connsiteY18" fmla="*/ 0 h 3108543"/>
              <a:gd name="connsiteX19" fmla="*/ 9753600 w 9753600"/>
              <a:gd name="connsiteY19" fmla="*/ 487005 h 3108543"/>
              <a:gd name="connsiteX20" fmla="*/ 9753600 w 9753600"/>
              <a:gd name="connsiteY20" fmla="*/ 1036181 h 3108543"/>
              <a:gd name="connsiteX21" fmla="*/ 9753600 w 9753600"/>
              <a:gd name="connsiteY21" fmla="*/ 1616442 h 3108543"/>
              <a:gd name="connsiteX22" fmla="*/ 9753600 w 9753600"/>
              <a:gd name="connsiteY22" fmla="*/ 2041277 h 3108543"/>
              <a:gd name="connsiteX23" fmla="*/ 9753600 w 9753600"/>
              <a:gd name="connsiteY23" fmla="*/ 2466111 h 3108543"/>
              <a:gd name="connsiteX24" fmla="*/ 9753600 w 9753600"/>
              <a:gd name="connsiteY24" fmla="*/ 3108543 h 3108543"/>
              <a:gd name="connsiteX25" fmla="*/ 9082323 w 9753600"/>
              <a:gd name="connsiteY25" fmla="*/ 3108543 h 3108543"/>
              <a:gd name="connsiteX26" fmla="*/ 8703654 w 9753600"/>
              <a:gd name="connsiteY26" fmla="*/ 3108543 h 3108543"/>
              <a:gd name="connsiteX27" fmla="*/ 8324984 w 9753600"/>
              <a:gd name="connsiteY27" fmla="*/ 3108543 h 3108543"/>
              <a:gd name="connsiteX28" fmla="*/ 7556171 w 9753600"/>
              <a:gd name="connsiteY28" fmla="*/ 3108543 h 3108543"/>
              <a:gd name="connsiteX29" fmla="*/ 6884894 w 9753600"/>
              <a:gd name="connsiteY29" fmla="*/ 3108543 h 3108543"/>
              <a:gd name="connsiteX30" fmla="*/ 6506225 w 9753600"/>
              <a:gd name="connsiteY30" fmla="*/ 3108543 h 3108543"/>
              <a:gd name="connsiteX31" fmla="*/ 5737412 w 9753600"/>
              <a:gd name="connsiteY31" fmla="*/ 3108543 h 3108543"/>
              <a:gd name="connsiteX32" fmla="*/ 5358743 w 9753600"/>
              <a:gd name="connsiteY32" fmla="*/ 3108543 h 3108543"/>
              <a:gd name="connsiteX33" fmla="*/ 4980073 w 9753600"/>
              <a:gd name="connsiteY33" fmla="*/ 3108543 h 3108543"/>
              <a:gd name="connsiteX34" fmla="*/ 4211260 w 9753600"/>
              <a:gd name="connsiteY34" fmla="*/ 3108543 h 3108543"/>
              <a:gd name="connsiteX35" fmla="*/ 3539983 w 9753600"/>
              <a:gd name="connsiteY35" fmla="*/ 3108543 h 3108543"/>
              <a:gd name="connsiteX36" fmla="*/ 3063778 w 9753600"/>
              <a:gd name="connsiteY36" fmla="*/ 3108543 h 3108543"/>
              <a:gd name="connsiteX37" fmla="*/ 2685109 w 9753600"/>
              <a:gd name="connsiteY37" fmla="*/ 3108543 h 3108543"/>
              <a:gd name="connsiteX38" fmla="*/ 2306440 w 9753600"/>
              <a:gd name="connsiteY38" fmla="*/ 3108543 h 3108543"/>
              <a:gd name="connsiteX39" fmla="*/ 1635162 w 9753600"/>
              <a:gd name="connsiteY39" fmla="*/ 3108543 h 3108543"/>
              <a:gd name="connsiteX40" fmla="*/ 1061421 w 9753600"/>
              <a:gd name="connsiteY40" fmla="*/ 3108543 h 3108543"/>
              <a:gd name="connsiteX41" fmla="*/ 585216 w 9753600"/>
              <a:gd name="connsiteY41" fmla="*/ 3108543 h 3108543"/>
              <a:gd name="connsiteX42" fmla="*/ 0 w 9753600"/>
              <a:gd name="connsiteY42" fmla="*/ 3108543 h 3108543"/>
              <a:gd name="connsiteX43" fmla="*/ 0 w 9753600"/>
              <a:gd name="connsiteY43" fmla="*/ 2528282 h 3108543"/>
              <a:gd name="connsiteX44" fmla="*/ 0 w 9753600"/>
              <a:gd name="connsiteY44" fmla="*/ 2103447 h 3108543"/>
              <a:gd name="connsiteX45" fmla="*/ 0 w 9753600"/>
              <a:gd name="connsiteY45" fmla="*/ 1523186 h 3108543"/>
              <a:gd name="connsiteX46" fmla="*/ 0 w 9753600"/>
              <a:gd name="connsiteY46" fmla="*/ 1067266 h 3108543"/>
              <a:gd name="connsiteX47" fmla="*/ 0 w 9753600"/>
              <a:gd name="connsiteY47" fmla="*/ 549176 h 3108543"/>
              <a:gd name="connsiteX48" fmla="*/ 0 w 9753600"/>
              <a:gd name="connsiteY48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753600" h="3108543" extrusionOk="0">
                <a:moveTo>
                  <a:pt x="0" y="0"/>
                </a:moveTo>
                <a:cubicBezTo>
                  <a:pt x="302213" y="-13910"/>
                  <a:pt x="558435" y="72536"/>
                  <a:pt x="768813" y="0"/>
                </a:cubicBezTo>
                <a:cubicBezTo>
                  <a:pt x="979191" y="-72536"/>
                  <a:pt x="1191312" y="33830"/>
                  <a:pt x="1342554" y="0"/>
                </a:cubicBezTo>
                <a:cubicBezTo>
                  <a:pt x="1493796" y="-33830"/>
                  <a:pt x="1861571" y="56873"/>
                  <a:pt x="2013832" y="0"/>
                </a:cubicBezTo>
                <a:cubicBezTo>
                  <a:pt x="2166093" y="-56873"/>
                  <a:pt x="2426464" y="29198"/>
                  <a:pt x="2782645" y="0"/>
                </a:cubicBezTo>
                <a:cubicBezTo>
                  <a:pt x="3138826" y="-29198"/>
                  <a:pt x="2958749" y="31468"/>
                  <a:pt x="3063778" y="0"/>
                </a:cubicBezTo>
                <a:cubicBezTo>
                  <a:pt x="3168807" y="-31468"/>
                  <a:pt x="3470621" y="55643"/>
                  <a:pt x="3832591" y="0"/>
                </a:cubicBezTo>
                <a:cubicBezTo>
                  <a:pt x="4194561" y="-55643"/>
                  <a:pt x="4281043" y="5287"/>
                  <a:pt x="4406332" y="0"/>
                </a:cubicBezTo>
                <a:cubicBezTo>
                  <a:pt x="4531621" y="-5287"/>
                  <a:pt x="4964922" y="52937"/>
                  <a:pt x="5175145" y="0"/>
                </a:cubicBezTo>
                <a:cubicBezTo>
                  <a:pt x="5385368" y="-52937"/>
                  <a:pt x="5345766" y="3609"/>
                  <a:pt x="5456279" y="0"/>
                </a:cubicBezTo>
                <a:cubicBezTo>
                  <a:pt x="5566792" y="-3609"/>
                  <a:pt x="5607271" y="19065"/>
                  <a:pt x="5737412" y="0"/>
                </a:cubicBezTo>
                <a:cubicBezTo>
                  <a:pt x="5867553" y="-19065"/>
                  <a:pt x="5929836" y="18974"/>
                  <a:pt x="6018545" y="0"/>
                </a:cubicBezTo>
                <a:cubicBezTo>
                  <a:pt x="6107254" y="-18974"/>
                  <a:pt x="6213364" y="20066"/>
                  <a:pt x="6397214" y="0"/>
                </a:cubicBezTo>
                <a:cubicBezTo>
                  <a:pt x="6581064" y="-20066"/>
                  <a:pt x="6593471" y="6931"/>
                  <a:pt x="6678347" y="0"/>
                </a:cubicBezTo>
                <a:cubicBezTo>
                  <a:pt x="6763223" y="-6931"/>
                  <a:pt x="7092054" y="40980"/>
                  <a:pt x="7252088" y="0"/>
                </a:cubicBezTo>
                <a:cubicBezTo>
                  <a:pt x="7412122" y="-40980"/>
                  <a:pt x="7703182" y="17499"/>
                  <a:pt x="8020902" y="0"/>
                </a:cubicBezTo>
                <a:cubicBezTo>
                  <a:pt x="8338622" y="-17499"/>
                  <a:pt x="8374134" y="61056"/>
                  <a:pt x="8594643" y="0"/>
                </a:cubicBezTo>
                <a:cubicBezTo>
                  <a:pt x="8815152" y="-61056"/>
                  <a:pt x="8899020" y="12540"/>
                  <a:pt x="9070848" y="0"/>
                </a:cubicBezTo>
                <a:cubicBezTo>
                  <a:pt x="9242676" y="-12540"/>
                  <a:pt x="9610212" y="78944"/>
                  <a:pt x="9753600" y="0"/>
                </a:cubicBezTo>
                <a:cubicBezTo>
                  <a:pt x="9799519" y="210390"/>
                  <a:pt x="9734612" y="370998"/>
                  <a:pt x="9753600" y="487005"/>
                </a:cubicBezTo>
                <a:cubicBezTo>
                  <a:pt x="9772588" y="603013"/>
                  <a:pt x="9700677" y="812273"/>
                  <a:pt x="9753600" y="1036181"/>
                </a:cubicBezTo>
                <a:cubicBezTo>
                  <a:pt x="9806523" y="1260089"/>
                  <a:pt x="9698325" y="1346890"/>
                  <a:pt x="9753600" y="1616442"/>
                </a:cubicBezTo>
                <a:cubicBezTo>
                  <a:pt x="9808875" y="1885994"/>
                  <a:pt x="9716754" y="1893874"/>
                  <a:pt x="9753600" y="2041277"/>
                </a:cubicBezTo>
                <a:cubicBezTo>
                  <a:pt x="9790446" y="2188681"/>
                  <a:pt x="9703098" y="2305184"/>
                  <a:pt x="9753600" y="2466111"/>
                </a:cubicBezTo>
                <a:cubicBezTo>
                  <a:pt x="9804102" y="2627038"/>
                  <a:pt x="9716129" y="2841372"/>
                  <a:pt x="9753600" y="3108543"/>
                </a:cubicBezTo>
                <a:cubicBezTo>
                  <a:pt x="9564111" y="3109196"/>
                  <a:pt x="9313664" y="3072764"/>
                  <a:pt x="9082323" y="3108543"/>
                </a:cubicBezTo>
                <a:cubicBezTo>
                  <a:pt x="8850982" y="3144322"/>
                  <a:pt x="8853571" y="3095435"/>
                  <a:pt x="8703654" y="3108543"/>
                </a:cubicBezTo>
                <a:cubicBezTo>
                  <a:pt x="8553737" y="3121651"/>
                  <a:pt x="8503352" y="3066075"/>
                  <a:pt x="8324984" y="3108543"/>
                </a:cubicBezTo>
                <a:cubicBezTo>
                  <a:pt x="8146616" y="3151011"/>
                  <a:pt x="7759080" y="3074329"/>
                  <a:pt x="7556171" y="3108543"/>
                </a:cubicBezTo>
                <a:cubicBezTo>
                  <a:pt x="7353262" y="3142757"/>
                  <a:pt x="7124836" y="3067839"/>
                  <a:pt x="6884894" y="3108543"/>
                </a:cubicBezTo>
                <a:cubicBezTo>
                  <a:pt x="6644952" y="3149247"/>
                  <a:pt x="6641878" y="3102993"/>
                  <a:pt x="6506225" y="3108543"/>
                </a:cubicBezTo>
                <a:cubicBezTo>
                  <a:pt x="6370572" y="3114093"/>
                  <a:pt x="6031300" y="3072735"/>
                  <a:pt x="5737412" y="3108543"/>
                </a:cubicBezTo>
                <a:cubicBezTo>
                  <a:pt x="5443524" y="3144351"/>
                  <a:pt x="5465147" y="3071394"/>
                  <a:pt x="5358743" y="3108543"/>
                </a:cubicBezTo>
                <a:cubicBezTo>
                  <a:pt x="5252339" y="3145692"/>
                  <a:pt x="5057475" y="3093155"/>
                  <a:pt x="4980073" y="3108543"/>
                </a:cubicBezTo>
                <a:cubicBezTo>
                  <a:pt x="4902671" y="3123931"/>
                  <a:pt x="4410309" y="3083627"/>
                  <a:pt x="4211260" y="3108543"/>
                </a:cubicBezTo>
                <a:cubicBezTo>
                  <a:pt x="4012211" y="3133459"/>
                  <a:pt x="3837946" y="3100168"/>
                  <a:pt x="3539983" y="3108543"/>
                </a:cubicBezTo>
                <a:cubicBezTo>
                  <a:pt x="3242020" y="3116918"/>
                  <a:pt x="3228187" y="3070893"/>
                  <a:pt x="3063778" y="3108543"/>
                </a:cubicBezTo>
                <a:cubicBezTo>
                  <a:pt x="2899370" y="3146193"/>
                  <a:pt x="2827462" y="3081590"/>
                  <a:pt x="2685109" y="3108543"/>
                </a:cubicBezTo>
                <a:cubicBezTo>
                  <a:pt x="2542756" y="3135496"/>
                  <a:pt x="2429472" y="3087419"/>
                  <a:pt x="2306440" y="3108543"/>
                </a:cubicBezTo>
                <a:cubicBezTo>
                  <a:pt x="2183408" y="3129667"/>
                  <a:pt x="1787538" y="3061297"/>
                  <a:pt x="1635162" y="3108543"/>
                </a:cubicBezTo>
                <a:cubicBezTo>
                  <a:pt x="1482786" y="3155789"/>
                  <a:pt x="1193505" y="3059610"/>
                  <a:pt x="1061421" y="3108543"/>
                </a:cubicBezTo>
                <a:cubicBezTo>
                  <a:pt x="929337" y="3157476"/>
                  <a:pt x="748665" y="3088366"/>
                  <a:pt x="585216" y="3108543"/>
                </a:cubicBezTo>
                <a:cubicBezTo>
                  <a:pt x="421767" y="3128720"/>
                  <a:pt x="288049" y="3104380"/>
                  <a:pt x="0" y="3108543"/>
                </a:cubicBezTo>
                <a:cubicBezTo>
                  <a:pt x="-20060" y="2821762"/>
                  <a:pt x="34729" y="2758864"/>
                  <a:pt x="0" y="2528282"/>
                </a:cubicBezTo>
                <a:cubicBezTo>
                  <a:pt x="-34729" y="2297700"/>
                  <a:pt x="21272" y="2204926"/>
                  <a:pt x="0" y="2103447"/>
                </a:cubicBezTo>
                <a:cubicBezTo>
                  <a:pt x="-21272" y="2001968"/>
                  <a:pt x="20569" y="1761060"/>
                  <a:pt x="0" y="1523186"/>
                </a:cubicBezTo>
                <a:cubicBezTo>
                  <a:pt x="-20569" y="1285312"/>
                  <a:pt x="28402" y="1225484"/>
                  <a:pt x="0" y="1067266"/>
                </a:cubicBezTo>
                <a:cubicBezTo>
                  <a:pt x="-28402" y="909048"/>
                  <a:pt x="24421" y="720738"/>
                  <a:pt x="0" y="549176"/>
                </a:cubicBezTo>
                <a:cubicBezTo>
                  <a:pt x="-24421" y="377614"/>
                  <a:pt x="55728" y="256854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  <a:t>1. School sports competitions: ________________________________________________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  <a:t>2. School lunches: ________________________________________________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  <a:t>3. School lessons: ________________________________________________</a:t>
            </a: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495" y="472156"/>
            <a:ext cx="4201181" cy="587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6562" y="2865377"/>
            <a:ext cx="109015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  <a:t>Sample answer:</a:t>
            </a:r>
            <a:br>
              <a:rPr lang="en-US" sz="28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  <a:t>1. School sports competitions make me feel delighted because they are fun and exciting.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  <a:t>2. I'm very annoyed with school lunches because the food is always the same.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  <a:t>3. I'm really pleased with school lessons because our teachers are funny and helpful.</a:t>
            </a:r>
            <a:r>
              <a:rPr lang="en-US" sz="2800" b="0" i="0" dirty="0">
                <a:solidFill>
                  <a:srgbClr val="FFFFFF"/>
                </a:solidFill>
                <a:effectLst/>
                <a:latin typeface="PoetsenOne-Regular"/>
              </a:rPr>
              <a:t/>
            </a:r>
            <a:br>
              <a:rPr lang="en-US" sz="2800" b="0" i="0" dirty="0">
                <a:solidFill>
                  <a:srgbClr val="FFFFFF"/>
                </a:solidFill>
                <a:effectLst/>
                <a:latin typeface="PoetsenOne-Regular"/>
              </a:rPr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9200" y="1665048"/>
            <a:ext cx="975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How do you feel about the following things at school? Write a sentence for each.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485" y="1940560"/>
            <a:ext cx="9541469" cy="4223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720"/>
            <a:ext cx="9053830" cy="61728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8577" y="1547022"/>
            <a:ext cx="8634846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Use </a:t>
            </a:r>
            <a:r>
              <a:rPr lang="en-US" sz="3600" i="1" dirty="0">
                <a:solidFill>
                  <a:schemeClr val="accent3">
                    <a:lumMod val="75000"/>
                  </a:schemeClr>
                </a:solidFill>
              </a:rPr>
              <a:t>because</a:t>
            </a:r>
            <a:r>
              <a:rPr lang="en-US" sz="3600" i="1" dirty="0">
                <a:solidFill>
                  <a:srgbClr val="0070C0"/>
                </a:solidFill>
              </a:rPr>
              <a:t> to give reason and answer the question ‘Why’.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Use intensifiers (</a:t>
            </a:r>
            <a:r>
              <a:rPr lang="en-US" sz="3600" i="1" dirty="0">
                <a:solidFill>
                  <a:schemeClr val="accent3">
                    <a:lumMod val="75000"/>
                  </a:schemeClr>
                </a:solidFill>
              </a:rPr>
              <a:t>so</a:t>
            </a:r>
            <a:r>
              <a:rPr lang="en-US" sz="3600" i="1" dirty="0">
                <a:solidFill>
                  <a:srgbClr val="0070C0"/>
                </a:solidFill>
              </a:rPr>
              <a:t> and </a:t>
            </a:r>
            <a:r>
              <a:rPr lang="en-US" sz="3600" i="1" dirty="0">
                <a:solidFill>
                  <a:schemeClr val="accent3">
                    <a:lumMod val="75000"/>
                  </a:schemeClr>
                </a:solidFill>
              </a:rPr>
              <a:t>really</a:t>
            </a:r>
            <a:r>
              <a:rPr lang="en-US" sz="3600" i="1" dirty="0">
                <a:solidFill>
                  <a:srgbClr val="0070C0"/>
                </a:solidFill>
              </a:rPr>
              <a:t>) to make adjectives stronger.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and write about how you felt about school and school things and why.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7874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740" y="1456690"/>
            <a:ext cx="11355705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sentences, using </a:t>
            </a:r>
            <a:r>
              <a:rPr lang="en-US" sz="3600" i="1" dirty="0">
                <a:solidFill>
                  <a:srgbClr val="FF0000"/>
                </a:solidFill>
              </a:rPr>
              <a:t>because</a:t>
            </a:r>
            <a:r>
              <a:rPr lang="en-US" sz="3600" i="1" dirty="0">
                <a:solidFill>
                  <a:srgbClr val="0070C0"/>
                </a:solidFill>
              </a:rPr>
              <a:t>, </a:t>
            </a:r>
            <a:r>
              <a:rPr lang="en-US" sz="3600" i="1" dirty="0">
                <a:solidFill>
                  <a:srgbClr val="FF0000"/>
                </a:solidFill>
              </a:rPr>
              <a:t>so</a:t>
            </a:r>
            <a:r>
              <a:rPr lang="en-US" sz="3600" i="1" dirty="0">
                <a:solidFill>
                  <a:srgbClr val="0070C0"/>
                </a:solidFill>
              </a:rPr>
              <a:t>, </a:t>
            </a:r>
            <a:r>
              <a:rPr lang="en-US" sz="3600" i="1">
                <a:solidFill>
                  <a:srgbClr val="0070C0"/>
                </a:solidFill>
              </a:rPr>
              <a:t>and </a:t>
            </a:r>
            <a:r>
              <a:rPr lang="en-US" sz="3600" i="1">
                <a:solidFill>
                  <a:srgbClr val="FF0000"/>
                </a:solidFill>
              </a:rPr>
              <a:t>really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in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35).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 </a:t>
            </a:r>
            <a:r>
              <a:rPr lang="en-US" sz="3600" i="1" dirty="0">
                <a:solidFill>
                  <a:srgbClr val="0070C0"/>
                </a:solidFill>
              </a:rPr>
              <a:t>(page 39).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use intensifiers (</a:t>
            </a:r>
            <a:r>
              <a:rPr lang="en-US" sz="3600" b="1" i="1" dirty="0">
                <a:solidFill>
                  <a:srgbClr val="0070C0"/>
                </a:solidFill>
              </a:rPr>
              <a:t>so </a:t>
            </a:r>
            <a:r>
              <a:rPr lang="en-US" sz="3600" i="1" dirty="0">
                <a:solidFill>
                  <a:srgbClr val="0070C0"/>
                </a:solidFill>
              </a:rPr>
              <a:t>and </a:t>
            </a:r>
            <a:r>
              <a:rPr lang="en-US" sz="3600" b="1" i="1" dirty="0">
                <a:solidFill>
                  <a:srgbClr val="0070C0"/>
                </a:solidFill>
              </a:rPr>
              <a:t>really</a:t>
            </a:r>
            <a:r>
              <a:rPr lang="en-US" sz="3600" i="1" dirty="0">
                <a:solidFill>
                  <a:srgbClr val="0070C0"/>
                </a:solidFill>
              </a:rPr>
              <a:t>) and </a:t>
            </a:r>
            <a:r>
              <a:rPr lang="en-US" sz="3600" b="1" i="1" dirty="0">
                <a:solidFill>
                  <a:srgbClr val="0070C0"/>
                </a:solidFill>
              </a:rPr>
              <a:t>because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Because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182" y="583750"/>
            <a:ext cx="3494144" cy="22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3741" y="1119285"/>
            <a:ext cx="7216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Match the questions to the answers.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369" y="3673403"/>
            <a:ext cx="8221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  <a:t>3. Why does James think he failed some tests? </a:t>
            </a:r>
            <a:r>
              <a:rPr lang="en-US" sz="2800" dirty="0">
                <a:latin typeface="+mj-lt"/>
              </a:rPr>
              <a:t> 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9480" y="4662730"/>
            <a:ext cx="8221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A. Because they were so difficult.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371" y="1765616"/>
            <a:ext cx="8221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  <a:t>1. Why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were you surprised?</a:t>
            </a:r>
            <a:endParaRPr lang="en-US" sz="2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9479" y="5942457"/>
            <a:ext cx="10068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C. B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ecause I got a good grade on my English test.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370" y="2679807"/>
            <a:ext cx="8221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+mj-lt"/>
              </a:rPr>
              <a:t>2. Why are you so upset?</a:t>
            </a:r>
            <a:endParaRPr lang="en-US" sz="28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9480" y="5302593"/>
            <a:ext cx="8221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</a:rPr>
              <a:t>B. Because I got an F.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1456" y="270932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2 -0.03426 L 0.16042 -0.03426 C 0.16003 -0.04723 0.16029 -0.06019 0.15951 -0.07315 C 0.15938 -0.0757 0.15834 -0.07778 0.15795 -0.08033 C 0.15756 -0.08264 0.15756 -0.08519 0.15716 -0.08727 C 0.15651 -0.09051 0.15404 -0.09908 0.15235 -0.10162 C 0.15117 -0.10348 0.14948 -0.1044 0.14831 -0.10602 C 0.14076 -0.11598 0.15131 -0.11852 0.13138 -0.12894 L 0.11758 -0.13612 C 0.11407 -0.13797 0.11042 -0.13889 0.10716 -0.1419 C 0.10612 -0.14283 0.10508 -0.14422 0.10391 -0.14468 C 0.10026 -0.14584 0.09636 -0.14561 0.09258 -0.14607 C 0.06745 -0.1551 0.07826 -0.15232 0.02813 -0.14746 C 0.01732 -0.14653 0.00078 -0.14213 -0.01211 -0.13889 C -0.03802 -0.12524 -0.02877 -0.13264 -0.04114 -0.12176 C -0.04166 -0.11991 -0.04218 -0.11783 -0.04284 -0.11598 C -0.04479 -0.10996 -0.04713 -0.10417 -0.04843 -0.09746 C -0.05039 -0.08727 -0.04791 -0.09977 -0.05091 -0.08727 C -0.05117 -0.08588 -0.0513 -0.0845 -0.05169 -0.08311 C -0.05234 -0.08102 -0.05325 -0.0794 -0.05403 -0.07732 C -0.05807 -0.06737 -0.05534 -0.06991 -0.05976 -0.06737 L -0.06211 -0.06158 L -0.06289 -0.06158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53 -0.03865 L 0.02253 -0.03865 C 0.02526 -0.04213 0.03138 -0.04861 0.03386 -0.05463 C 0.04844 -0.09028 0.03998 -0.06852 0.04597 -0.09028 C 0.06836 -0.17176 0.05547 -0.12129 0.06849 -0.17361 C 0.06966 -0.1831 0.07032 -0.19282 0.07175 -0.20208 C 0.07305 -0.21088 0.07565 -0.21921 0.07657 -0.22801 C 0.07748 -0.23588 0.07709 -0.24421 0.07748 -0.25231 C 0.07683 -0.26805 0.07683 -0.28403 0.07578 -0.29977 C 0.07513 -0.30903 0.06927 -0.34259 0.06771 -0.34977 C 0.06485 -0.36365 0.05951 -0.38565 0.05482 -0.39861 C 0.05183 -0.40717 0.04427 -0.41805 0.04037 -0.42291 C 0.03802 -0.42592 0.03568 -0.4287 0.03308 -0.43009 C 0.02969 -0.43194 0.02604 -0.43194 0.02253 -0.43287 L -0.00976 -0.43148 C -0.0151 -0.43032 -0.01992 -0.42477 -0.025 -0.42153 C -0.02604 -0.42083 -0.02721 -0.4206 -0.02825 -0.42014 C -0.0375 -0.4118 -0.02343 -0.42453 -0.04362 -0.40278 C -0.05716 -0.38819 -0.04479 -0.40416 -0.05325 -0.39282 C -0.05508 -0.38773 -0.0569 -0.38194 -0.05885 -0.37708 C -0.06015 -0.37407 -0.06133 -0.37106 -0.06289 -0.36852 C -0.0638 -0.36713 -0.0651 -0.36666 -0.06614 -0.36551 C -0.06862 -0.36088 -0.07122 -0.35648 -0.07343 -0.35139 C -0.07851 -0.33958 -0.06758 -0.35602 -0.07747 -0.34259 C -0.07825 -0.34028 -0.07864 -0.33727 -0.07981 -0.33541 C -0.08099 -0.33379 -0.08268 -0.33403 -0.08385 -0.33264 C -0.08463 -0.33171 -0.08476 -0.3294 -0.08554 -0.32824 C -0.08619 -0.32731 -0.08711 -0.32754 -0.08789 -0.32685 C -0.08906 -0.32615 -0.0901 -0.325 -0.09114 -0.32407 C -0.09258 -0.32268 -0.09375 -0.32083 -0.09518 -0.31967 C -0.0957 -0.31944 -0.09622 -0.31967 -0.09674 -0.31967 L -0.09674 -0.31967 " pathEditMode="relative" ptsTypes="AAAAAAAAAAAAAAAAAAAAAAAA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28 -0.03472 L 0.04428 -0.03472 C 0.04805 -0.0412 0.05261 -0.04699 0.0556 -0.05463 C 0.05782 -0.06019 0.05808 -0.06736 0.05964 -0.07338 C 0.06211 -0.08264 0.06498 -0.09144 0.06771 -0.10046 C 0.06823 -0.10579 0.06862 -0.11111 0.06928 -0.1162 C 0.07045 -0.12407 0.07292 -0.13125 0.07331 -0.13912 C 0.07461 -0.16505 0.07383 -0.19074 0.07422 -0.21667 C 0.07305 -0.3419 0.07579 -0.36227 0.06928 -0.45602 C 0.06628 -0.50046 0.06667 -0.50417 0.05717 -0.54329 C 0.05521 -0.55162 0.04597 -0.58542 0.04115 -0.59653 C 0.03881 -0.60185 0.03581 -0.60602 0.03308 -0.61065 C 0.03151 -0.61319 0.02995 -0.61597 0.02813 -0.61782 C 0.02162 -0.62454 0.01016 -0.62778 0.00404 -0.63079 C 0.00235 -0.63171 0.00079 -0.63264 -0.00091 -0.63357 L -0.0444 -0.63218 C -0.04557 -0.63218 -0.04661 -0.63148 -0.04765 -0.63079 C -0.04934 -0.62963 -0.05091 -0.62801 -0.05247 -0.62662 L -0.08476 -0.59491 C -0.08619 -0.58704 -0.08463 -0.59421 -0.08711 -0.58634 C -0.08906 -0.58032 -0.08906 -0.57708 -0.09283 -0.57199 C -0.09544 -0.56852 -0.09882 -0.56667 -0.10169 -0.56343 C -0.10494 -0.55995 -0.1082 -0.55602 -0.11132 -0.55208 C -0.11263 -0.55046 -0.11341 -0.54815 -0.11458 -0.5463 C -0.11705 -0.54236 -0.11718 -0.54259 -0.1194 -0.54051 L -0.12096 -0.54051 L -0.11783 -0.5463 " pathEditMode="relative" ptsTypes="AAAAAAAAAAAAAAAAAA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Because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426" y="753142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44437" y="855251"/>
            <a:ext cx="9632886" cy="993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Read the sentences and choose the correct words to complete the rules.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9506" y="1975041"/>
            <a:ext cx="5640309" cy="43765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 smtClean="0">
                <a:solidFill>
                  <a:srgbClr val="0070C0"/>
                </a:solidFill>
              </a:rPr>
              <a:t>1. I </a:t>
            </a:r>
            <a:r>
              <a:rPr lang="en-US" sz="3200" dirty="0">
                <a:solidFill>
                  <a:srgbClr val="0070C0"/>
                </a:solidFill>
              </a:rPr>
              <a:t>failed my math test </a:t>
            </a:r>
            <a:r>
              <a:rPr lang="en-US" sz="3200" dirty="0">
                <a:solidFill>
                  <a:srgbClr val="FF0000"/>
                </a:solidFill>
              </a:rPr>
              <a:t>because I didn't study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2. </a:t>
            </a:r>
            <a:r>
              <a:rPr lang="en-US" sz="3200" dirty="0">
                <a:solidFill>
                  <a:srgbClr val="FF0000"/>
                </a:solidFill>
              </a:rPr>
              <a:t>Why</a:t>
            </a:r>
            <a:r>
              <a:rPr lang="en-US" sz="3200" dirty="0">
                <a:solidFill>
                  <a:srgbClr val="0070C0"/>
                </a:solidFill>
              </a:rPr>
              <a:t> are you upset?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I’m so disappointed because I got an F.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3. I'm delighted </a:t>
            </a:r>
            <a:r>
              <a:rPr lang="en-US" sz="3200" dirty="0">
                <a:solidFill>
                  <a:srgbClr val="FF0000"/>
                </a:solidFill>
              </a:rPr>
              <a:t>because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I got 100% on my science test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8623" y="1975041"/>
            <a:ext cx="5133309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Because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is used to </a:t>
            </a:r>
          </a:p>
          <a:p>
            <a:pPr algn="ctr"/>
            <a:endParaRPr lang="en-US" sz="3200" dirty="0">
              <a:solidFill>
                <a:srgbClr val="0070C0"/>
              </a:solidFill>
            </a:endParaRPr>
          </a:p>
          <a:p>
            <a:pPr algn="ctr"/>
            <a:endParaRPr lang="en-US" sz="3200" dirty="0">
              <a:solidFill>
                <a:srgbClr val="0070C0"/>
              </a:solidFill>
            </a:endParaRP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211097" y="4413270"/>
            <a:ext cx="15072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964455" y="3142824"/>
            <a:ext cx="4827755" cy="8403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connect ………… clauses in a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55742" y="5013366"/>
            <a:ext cx="4827753" cy="8806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give a …………. for the other clause.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64454" y="4208644"/>
            <a:ext cx="4827755" cy="4345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answer question “…………”.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211097" y="3531326"/>
            <a:ext cx="164464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36346" y="2979563"/>
            <a:ext cx="1042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two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53741" y="4072916"/>
            <a:ext cx="1042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61205" y="4868635"/>
            <a:ext cx="180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reason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279776" y="5671799"/>
            <a:ext cx="15072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0" grpId="0" animBg="1"/>
      <p:bldP spid="8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701</Words>
  <Application>Microsoft Office PowerPoint</Application>
  <PresentationFormat>Widescreen</PresentationFormat>
  <Paragraphs>97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MyriadPro-It</vt:lpstr>
      <vt:lpstr>MyriadPro-Regular</vt:lpstr>
      <vt:lpstr>PoetsenOne-Regular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275</cp:revision>
  <dcterms:created xsi:type="dcterms:W3CDTF">2020-12-08T03:17:00Z</dcterms:created>
  <dcterms:modified xsi:type="dcterms:W3CDTF">2023-07-27T04:11:59Z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D52650651B084788A8E033CCD1963682</vt:lpwstr>
  </property>
  <property fmtid="{D5CDD505-2E9C-101B-9397-08002B2CF9AE}" pid="3" name="KSOProductBuildVer">
    <vt:lpwstr>1033-11.2.0.11486</vt:lpwstr>
  </property>
</Properties>
</file>