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45" r:id="rId4"/>
    <p:sldId id="346" r:id="rId5"/>
    <p:sldId id="347" r:id="rId6"/>
    <p:sldId id="258" r:id="rId7"/>
    <p:sldId id="348" r:id="rId8"/>
    <p:sldId id="326" r:id="rId9"/>
    <p:sldId id="351" r:id="rId10"/>
    <p:sldId id="350" r:id="rId11"/>
    <p:sldId id="352" r:id="rId12"/>
    <p:sldId id="349" r:id="rId13"/>
    <p:sldId id="353" r:id="rId14"/>
    <p:sldId id="354" r:id="rId15"/>
    <p:sldId id="355" r:id="rId16"/>
    <p:sldId id="356" r:id="rId17"/>
    <p:sldId id="357" r:id="rId18"/>
    <p:sldId id="358" r:id="rId19"/>
    <p:sldId id="335" r:id="rId20"/>
    <p:sldId id="359" r:id="rId21"/>
    <p:sldId id="343" r:id="rId22"/>
    <p:sldId id="276" r:id="rId23"/>
    <p:sldId id="34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7" d="100"/>
          <a:sy n="87" d="100"/>
        </p:scale>
        <p:origin x="43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7/1/2023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45120" y="94900"/>
            <a:ext cx="7801109"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9. NGÀNH NGHỀ TRONG LĨNH VỰC CƠ KHÍ</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5" name="Picture 4"/>
          <p:cNvPicPr>
            <a:picLocks noChangeAspect="1"/>
          </p:cNvPicPr>
          <p:nvPr/>
        </p:nvPicPr>
        <p:blipFill>
          <a:blip r:embed="rId3"/>
          <a:stretch>
            <a:fillRect/>
          </a:stretch>
        </p:blipFill>
        <p:spPr>
          <a:xfrm>
            <a:off x="274026" y="619487"/>
            <a:ext cx="6188319" cy="2904216"/>
          </a:xfrm>
          <a:prstGeom prst="rect">
            <a:avLst/>
          </a:prstGeom>
        </p:spPr>
      </p:pic>
      <p:pic>
        <p:nvPicPr>
          <p:cNvPr id="6" name="Picture 5"/>
          <p:cNvPicPr>
            <a:picLocks noChangeAspect="1"/>
          </p:cNvPicPr>
          <p:nvPr/>
        </p:nvPicPr>
        <p:blipFill>
          <a:blip r:embed="rId4"/>
          <a:stretch>
            <a:fillRect/>
          </a:stretch>
        </p:blipFill>
        <p:spPr>
          <a:xfrm>
            <a:off x="6576647" y="619486"/>
            <a:ext cx="5495192" cy="2904215"/>
          </a:xfrm>
          <a:prstGeom prst="rect">
            <a:avLst/>
          </a:prstGeom>
        </p:spPr>
      </p:pic>
      <p:pic>
        <p:nvPicPr>
          <p:cNvPr id="7" name="Picture 6"/>
          <p:cNvPicPr>
            <a:picLocks noChangeAspect="1"/>
          </p:cNvPicPr>
          <p:nvPr/>
        </p:nvPicPr>
        <p:blipFill>
          <a:blip r:embed="rId5"/>
          <a:stretch>
            <a:fillRect/>
          </a:stretch>
        </p:blipFill>
        <p:spPr>
          <a:xfrm>
            <a:off x="274027" y="3649543"/>
            <a:ext cx="6188319" cy="3134092"/>
          </a:xfrm>
          <a:prstGeom prst="rect">
            <a:avLst/>
          </a:prstGeom>
        </p:spPr>
      </p:pic>
      <p:pic>
        <p:nvPicPr>
          <p:cNvPr id="8" name="Picture 7"/>
          <p:cNvPicPr>
            <a:picLocks noChangeAspect="1"/>
          </p:cNvPicPr>
          <p:nvPr/>
        </p:nvPicPr>
        <p:blipFill>
          <a:blip r:embed="rId6"/>
          <a:stretch>
            <a:fillRect/>
          </a:stretch>
        </p:blipFill>
        <p:spPr>
          <a:xfrm>
            <a:off x="6576647" y="3649542"/>
            <a:ext cx="5495191" cy="3067781"/>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645" y="131254"/>
            <a:ext cx="12017829"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 </a:t>
            </a:r>
            <a:r>
              <a:rPr lang="en-US" sz="2800" b="1" smtClean="0">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Người lao động trong lĩnh vực cơ khí cần có những phẩm chất như thế nào để thực hiện được các công việc như trong hình?</a:t>
            </a:r>
          </a:p>
        </p:txBody>
      </p:sp>
      <p:pic>
        <p:nvPicPr>
          <p:cNvPr id="12" name="Picture 11"/>
          <p:cNvPicPr>
            <a:picLocks noChangeAspect="1"/>
          </p:cNvPicPr>
          <p:nvPr/>
        </p:nvPicPr>
        <p:blipFill>
          <a:blip r:embed="rId2"/>
          <a:stretch>
            <a:fillRect/>
          </a:stretch>
        </p:blipFill>
        <p:spPr>
          <a:xfrm>
            <a:off x="360195" y="1118499"/>
            <a:ext cx="3922556" cy="2240521"/>
          </a:xfrm>
          <a:prstGeom prst="rect">
            <a:avLst/>
          </a:prstGeom>
        </p:spPr>
      </p:pic>
      <p:pic>
        <p:nvPicPr>
          <p:cNvPr id="13" name="Picture 12"/>
          <p:cNvPicPr>
            <a:picLocks noChangeAspect="1"/>
          </p:cNvPicPr>
          <p:nvPr/>
        </p:nvPicPr>
        <p:blipFill>
          <a:blip r:embed="rId3"/>
          <a:stretch>
            <a:fillRect/>
          </a:stretch>
        </p:blipFill>
        <p:spPr>
          <a:xfrm>
            <a:off x="4416489" y="1160645"/>
            <a:ext cx="3486540" cy="2246618"/>
          </a:xfrm>
          <a:prstGeom prst="rect">
            <a:avLst/>
          </a:prstGeom>
        </p:spPr>
      </p:pic>
      <p:pic>
        <p:nvPicPr>
          <p:cNvPr id="14" name="Picture 13"/>
          <p:cNvPicPr>
            <a:picLocks noChangeAspect="1"/>
          </p:cNvPicPr>
          <p:nvPr/>
        </p:nvPicPr>
        <p:blipFill>
          <a:blip r:embed="rId4"/>
          <a:stretch>
            <a:fillRect/>
          </a:stretch>
        </p:blipFill>
        <p:spPr>
          <a:xfrm>
            <a:off x="269938" y="3779468"/>
            <a:ext cx="4012813" cy="2220115"/>
          </a:xfrm>
          <a:prstGeom prst="rect">
            <a:avLst/>
          </a:prstGeom>
        </p:spPr>
      </p:pic>
      <p:pic>
        <p:nvPicPr>
          <p:cNvPr id="15" name="Picture 14"/>
          <p:cNvPicPr>
            <a:picLocks noChangeAspect="1"/>
          </p:cNvPicPr>
          <p:nvPr/>
        </p:nvPicPr>
        <p:blipFill>
          <a:blip r:embed="rId5"/>
          <a:stretch>
            <a:fillRect/>
          </a:stretch>
        </p:blipFill>
        <p:spPr>
          <a:xfrm>
            <a:off x="4416489" y="3745861"/>
            <a:ext cx="3486540" cy="2277733"/>
          </a:xfrm>
          <a:prstGeom prst="rect">
            <a:avLst/>
          </a:prstGeom>
        </p:spPr>
      </p:pic>
      <p:sp>
        <p:nvSpPr>
          <p:cNvPr id="16" name="TextBox 15"/>
          <p:cNvSpPr txBox="1"/>
          <p:nvPr/>
        </p:nvSpPr>
        <p:spPr>
          <a:xfrm>
            <a:off x="1698171" y="3399967"/>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a) Thiết kế chi tiết máy</a:t>
            </a:r>
            <a:endParaRPr lang="en-US" sz="1600" i="1">
              <a:latin typeface="Times New Roman" panose="02020603050405020304" pitchFamily="18" charset="0"/>
              <a:cs typeface="Times New Roman" panose="02020603050405020304" pitchFamily="18" charset="0"/>
            </a:endParaRPr>
          </a:p>
        </p:txBody>
      </p:sp>
      <p:sp>
        <p:nvSpPr>
          <p:cNvPr id="19" name="TextBox 18"/>
          <p:cNvSpPr txBox="1"/>
          <p:nvPr/>
        </p:nvSpPr>
        <p:spPr>
          <a:xfrm>
            <a:off x="4683968" y="3359020"/>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b) Kiểm tra hoạt động của rô bốt</a:t>
            </a:r>
            <a:endParaRPr lang="en-US" sz="1600" i="1">
              <a:latin typeface="Times New Roman" panose="02020603050405020304" pitchFamily="18" charset="0"/>
              <a:cs typeface="Times New Roman" panose="02020603050405020304" pitchFamily="18" charset="0"/>
            </a:endParaRPr>
          </a:p>
        </p:txBody>
      </p:sp>
      <p:sp>
        <p:nvSpPr>
          <p:cNvPr id="20" name="TextBox 19"/>
          <p:cNvSpPr txBox="1"/>
          <p:nvPr/>
        </p:nvSpPr>
        <p:spPr>
          <a:xfrm>
            <a:off x="592168" y="6050256"/>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c) Đo mức dầu của động cơ xe máy</a:t>
            </a:r>
            <a:endParaRPr lang="en-US" sz="1600" i="1">
              <a:latin typeface="Times New Roman" panose="02020603050405020304" pitchFamily="18" charset="0"/>
              <a:cs typeface="Times New Roman" panose="02020603050405020304" pitchFamily="18" charset="0"/>
            </a:endParaRPr>
          </a:p>
        </p:txBody>
      </p:sp>
      <p:sp>
        <p:nvSpPr>
          <p:cNvPr id="21" name="TextBox 20"/>
          <p:cNvSpPr txBox="1"/>
          <p:nvPr/>
        </p:nvSpPr>
        <p:spPr>
          <a:xfrm>
            <a:off x="4416489" y="6071881"/>
            <a:ext cx="3551854" cy="584775"/>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d) Kiểm tra tình trạng các bộ phận của</a:t>
            </a:r>
          </a:p>
          <a:p>
            <a:r>
              <a:rPr lang="en-US" sz="1600" i="1" smtClean="0">
                <a:latin typeface="Times New Roman" panose="02020603050405020304" pitchFamily="18" charset="0"/>
                <a:cs typeface="Times New Roman" panose="02020603050405020304" pitchFamily="18" charset="0"/>
              </a:rPr>
              <a:t> động cơ</a:t>
            </a:r>
            <a:endParaRPr lang="en-US" sz="1600" i="1">
              <a:latin typeface="Times New Roman" panose="02020603050405020304" pitchFamily="18" charset="0"/>
              <a:cs typeface="Times New Roman" panose="02020603050405020304" pitchFamily="18" charset="0"/>
            </a:endParaRPr>
          </a:p>
        </p:txBody>
      </p:sp>
      <p:sp>
        <p:nvSpPr>
          <p:cNvPr id="3" name="Rectangle 2"/>
          <p:cNvSpPr/>
          <p:nvPr/>
        </p:nvSpPr>
        <p:spPr>
          <a:xfrm>
            <a:off x="8052319" y="1160645"/>
            <a:ext cx="4012163" cy="5262979"/>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 Biết sử dụng, vận hành các loại dụng cụ, thiết bị</a:t>
            </a:r>
          </a:p>
          <a:p>
            <a:r>
              <a:rPr lang="vi-VN" sz="2400">
                <a:solidFill>
                  <a:srgbClr val="FF0000"/>
                </a:solidFill>
                <a:latin typeface="Times New Roman" panose="02020603050405020304" pitchFamily="18" charset="0"/>
                <a:cs typeface="Times New Roman" panose="02020603050405020304" pitchFamily="18" charset="0"/>
              </a:rPr>
              <a:t>- Biết đọc bản vẽ và phân tích kĩ thuật</a:t>
            </a:r>
          </a:p>
          <a:p>
            <a:r>
              <a:rPr lang="vi-VN" sz="2400">
                <a:solidFill>
                  <a:srgbClr val="FF0000"/>
                </a:solidFill>
                <a:latin typeface="Times New Roman" panose="02020603050405020304" pitchFamily="18" charset="0"/>
                <a:cs typeface="Times New Roman" panose="02020603050405020304" pitchFamily="18" charset="0"/>
              </a:rPr>
              <a:t>- Biết giải quyết các vấn đề chuyên môn</a:t>
            </a:r>
          </a:p>
          <a:p>
            <a:r>
              <a:rPr lang="vi-VN" sz="2400">
                <a:solidFill>
                  <a:srgbClr val="FF0000"/>
                </a:solidFill>
                <a:latin typeface="Times New Roman" panose="02020603050405020304" pitchFamily="18" charset="0"/>
                <a:cs typeface="Times New Roman" panose="02020603050405020304" pitchFamily="18" charset="0"/>
              </a:rPr>
              <a:t>- Biết sử dụng phần mềm phục vụ lĩnh vực này</a:t>
            </a:r>
          </a:p>
          <a:p>
            <a:r>
              <a:rPr lang="vi-VN" sz="2400">
                <a:solidFill>
                  <a:srgbClr val="FF0000"/>
                </a:solidFill>
                <a:latin typeface="Times New Roman" panose="02020603050405020304" pitchFamily="18" charset="0"/>
                <a:cs typeface="Times New Roman" panose="02020603050405020304" pitchFamily="18" charset="0"/>
              </a:rPr>
              <a:t>- Có sức khoẻ, đam mê với công việc; cẩn thận, kiên trì; có tinh thần hợp tác tốt, khả năng làm việc theo nhóm và chịu được áp lực công việc cao; có phản ứng nhanh nhẹn</a:t>
            </a:r>
          </a:p>
        </p:txBody>
      </p:sp>
    </p:spTree>
    <p:extLst>
      <p:ext uri="{BB962C8B-B14F-4D97-AF65-F5344CB8AC3E}">
        <p14:creationId xmlns:p14="http://schemas.microsoft.com/office/powerpoint/2010/main" val="225910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766320"/>
            <a:ext cx="11582400" cy="353943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Các yêu cầu của người làm nghề trong lĩnh vực cơ khí</a:t>
            </a:r>
          </a:p>
          <a:p>
            <a:r>
              <a:rPr lang="en-US" sz="2800">
                <a:latin typeface="Times New Roman" panose="02020603050405020304" pitchFamily="18" charset="0"/>
                <a:cs typeface="Times New Roman" panose="02020603050405020304" pitchFamily="18" charset="0"/>
              </a:rPr>
              <a:t>- Biết sử dụng, vận hành các loại dụng cụ, thiết bị</a:t>
            </a:r>
          </a:p>
          <a:p>
            <a:r>
              <a:rPr lang="en-US" sz="2800">
                <a:latin typeface="Times New Roman" panose="02020603050405020304" pitchFamily="18" charset="0"/>
                <a:cs typeface="Times New Roman" panose="02020603050405020304" pitchFamily="18" charset="0"/>
              </a:rPr>
              <a:t>- Biết đọc bản vẽ và phân tích kĩ thuật</a:t>
            </a:r>
          </a:p>
          <a:p>
            <a:r>
              <a:rPr lang="en-US" sz="2800">
                <a:latin typeface="Times New Roman" panose="02020603050405020304" pitchFamily="18" charset="0"/>
                <a:cs typeface="Times New Roman" panose="02020603050405020304" pitchFamily="18" charset="0"/>
              </a:rPr>
              <a:t>- Biết giải quyết các vấn đề chuyên môn</a:t>
            </a:r>
          </a:p>
          <a:p>
            <a:r>
              <a:rPr lang="en-US" sz="2800">
                <a:latin typeface="Times New Roman" panose="02020603050405020304" pitchFamily="18" charset="0"/>
                <a:cs typeface="Times New Roman" panose="02020603050405020304" pitchFamily="18" charset="0"/>
              </a:rPr>
              <a:t>- Biết sử dụng phần mềm phục vụ lĩnh vực này</a:t>
            </a:r>
          </a:p>
          <a:p>
            <a:r>
              <a:rPr lang="en-US" sz="2800">
                <a:latin typeface="Times New Roman" panose="02020603050405020304" pitchFamily="18" charset="0"/>
                <a:cs typeface="Times New Roman" panose="02020603050405020304" pitchFamily="18" charset="0"/>
              </a:rPr>
              <a:t>- Có sức khoẻ, đam mê với công việc; cẩn thận, kiên trì; có tinh thần hợp tác tốt, khả năng làm việc theo nhóm và chịu được áp lực công việc cao; có phản ứng nhanh nhẹn</a:t>
            </a:r>
          </a:p>
        </p:txBody>
      </p:sp>
      <p:pic>
        <p:nvPicPr>
          <p:cNvPr id="2" name="Picture 1"/>
          <p:cNvPicPr>
            <a:picLocks noChangeAspect="1"/>
          </p:cNvPicPr>
          <p:nvPr/>
        </p:nvPicPr>
        <p:blipFill>
          <a:blip r:embed="rId3"/>
          <a:stretch>
            <a:fillRect/>
          </a:stretch>
        </p:blipFill>
        <p:spPr>
          <a:xfrm>
            <a:off x="2344441" y="120088"/>
            <a:ext cx="7895004" cy="646232"/>
          </a:xfrm>
          <a:prstGeom prst="rect">
            <a:avLst/>
          </a:prstGeom>
        </p:spPr>
      </p:pic>
    </p:spTree>
    <p:extLst>
      <p:ext uri="{BB962C8B-B14F-4D97-AF65-F5344CB8AC3E}">
        <p14:creationId xmlns:p14="http://schemas.microsoft.com/office/powerpoint/2010/main" val="415780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461" y="93506"/>
            <a:ext cx="11787674"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Dựa vào Bảng 9.3, khi xem xét về sự phù hợp của bản thân với những ngành nghề trong lĩnh vực cơ khí cần tìm hiểu những sở thích và khả năng gì?</a:t>
            </a:r>
            <a:endParaRPr lang="en-US" sz="2800" b="1">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742222868"/>
              </p:ext>
            </p:extLst>
          </p:nvPr>
        </p:nvGraphicFramePr>
        <p:xfrm>
          <a:off x="323461" y="1047613"/>
          <a:ext cx="11451772" cy="5741357"/>
        </p:xfrm>
        <a:graphic>
          <a:graphicData uri="http://schemas.openxmlformats.org/drawingml/2006/table">
            <a:tbl>
              <a:tblPr firstRow="1" firstCol="1" bandRow="1"/>
              <a:tblGrid>
                <a:gridCol w="3990998">
                  <a:extLst>
                    <a:ext uri="{9D8B030D-6E8A-4147-A177-3AD203B41FA5}">
                      <a16:colId xmlns:a16="http://schemas.microsoft.com/office/drawing/2014/main" val="1714095217"/>
                    </a:ext>
                  </a:extLst>
                </a:gridCol>
                <a:gridCol w="7460774">
                  <a:extLst>
                    <a:ext uri="{9D8B030D-6E8A-4147-A177-3AD203B41FA5}">
                      <a16:colId xmlns:a16="http://schemas.microsoft.com/office/drawing/2014/main" val="80520382"/>
                    </a:ext>
                  </a:extLst>
                </a:gridCol>
              </a:tblGrid>
              <a:tr h="620717">
                <a:tc>
                  <a:txBody>
                    <a:bodyPr/>
                    <a:lstStyle/>
                    <a:p>
                      <a:pPr marL="0" marR="0" algn="ctr">
                        <a:spcBef>
                          <a:spcPts val="0"/>
                        </a:spcBef>
                        <a:spcAft>
                          <a:spcPts val="0"/>
                        </a:spcAft>
                      </a:pPr>
                      <a:r>
                        <a:rPr lang="en-US" sz="24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Sở thích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Khả năng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2372208"/>
                  </a:ext>
                </a:extLst>
              </a:tr>
              <a:tr h="4965735">
                <a:tc>
                  <a:txBody>
                    <a:bodyPr/>
                    <a:lstStyle/>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 ngành nghề thuộc lĩnh vực cơ khí: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quan tâm và muốn tìm hiểu về nghề nào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muốn theo đuổi nghề nào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 những nhiệm vụ của những nghề thuộc lĩnh vực cơ khí: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thấy hoạt động cơ khí nào mong muốn làm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thích tự minh làm các sản phẩm cơ khí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 khả năng đáp ứng yêu cầu chuyên môn với nghề thuộc lĩnh vực cơ khí: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thể thực hiện tốt hoạt động liên quan đến cơ khí?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dễ dàng trình bày về các vấn đề liên quan đến cơ khí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năng khiếu học tập, tìm hiểu các nội dung liên quan đế cơ khí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-Vễ những kĩ năng cần thiết đối với nghề thuộc lĩnh vực cơ khí: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kĩ năng phân tích, tổng hợp bản vẽ kỹ thuật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kỹ năng tư duy sáng tạo, giải quyết vấn đề về kỹ thuật, cơ khí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kĩ năng tổ chức, quản lý công việc trong ngành cơ khí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9651034"/>
                  </a:ext>
                </a:extLst>
              </a:tr>
            </a:tbl>
          </a:graphicData>
        </a:graphic>
      </p:graphicFrame>
    </p:spTree>
    <p:extLst>
      <p:ext uri="{BB962C8B-B14F-4D97-AF65-F5344CB8AC3E}">
        <p14:creationId xmlns:p14="http://schemas.microsoft.com/office/powerpoint/2010/main" val="363614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461" y="93506"/>
            <a:ext cx="11787674"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Dựa vào Bảng 9.3, khi xem xét về sự phù hợp của bản thân với những ngành nghề trong lĩnh vực cơ khí cần tìm hiểu những sở thích và khả năng gì?</a:t>
            </a:r>
            <a:endParaRPr lang="en-US" sz="2800" b="1">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725006130"/>
              </p:ext>
            </p:extLst>
          </p:nvPr>
        </p:nvGraphicFramePr>
        <p:xfrm>
          <a:off x="323461" y="1047613"/>
          <a:ext cx="11451772" cy="3235138"/>
        </p:xfrm>
        <a:graphic>
          <a:graphicData uri="http://schemas.openxmlformats.org/drawingml/2006/table">
            <a:tbl>
              <a:tblPr firstRow="1" firstCol="1" bandRow="1"/>
              <a:tblGrid>
                <a:gridCol w="4267200">
                  <a:extLst>
                    <a:ext uri="{9D8B030D-6E8A-4147-A177-3AD203B41FA5}">
                      <a16:colId xmlns:a16="http://schemas.microsoft.com/office/drawing/2014/main" val="1714095217"/>
                    </a:ext>
                  </a:extLst>
                </a:gridCol>
                <a:gridCol w="7184572">
                  <a:extLst>
                    <a:ext uri="{9D8B030D-6E8A-4147-A177-3AD203B41FA5}">
                      <a16:colId xmlns:a16="http://schemas.microsoft.com/office/drawing/2014/main" val="80520382"/>
                    </a:ext>
                  </a:extLst>
                </a:gridCol>
              </a:tblGrid>
              <a:tr h="359460">
                <a:tc>
                  <a:txBody>
                    <a:bodyPr/>
                    <a:lstStyle/>
                    <a:p>
                      <a:pPr marL="0" marR="0" algn="ctr">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Sở thích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Khả năng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2372208"/>
                  </a:ext>
                </a:extLst>
              </a:tr>
              <a:tr h="2875678">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 ngành nghề thuộc lĩnh vực cơ khí:</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quan tâm và muốn tìm hiểu về nghề nào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muốn theo đuổi nghề nào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 những nhiệm vụ của những nghề thuộc lĩnh vực cơ khí:</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thấy hoạt động cơ khí nào mong muốn làm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thích tự minh làm các sản phẩm cơ khí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 khả năng đáp ứng yêu cầu chuyên môn với nghề thuộc lĩnh vực cơ khí:</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thể thực hiện tốt hoạt động liên quan đến cơ khí?</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dễ dàng trình bày về các vấn đề liên quan đến cơ khí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năng khiếu học tập, tìm hiểu các nội dung liên quan đế cơ khí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-Vễ những kĩ năng cần thiết đối với nghề thuộc lĩnh vực cơ khí:</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kĩ năng phân tích, tổng hợp bản vẽ kỹ thuật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kỹ năng tư duy sáng tạo, giải quyết vấn đề về kỹ thuật, cơ khí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kĩ năng tổ chức, quản lý công việc trong ngành cơ khí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9651034"/>
                  </a:ext>
                </a:extLst>
              </a:tr>
            </a:tbl>
          </a:graphicData>
        </a:graphic>
      </p:graphicFrame>
      <p:sp>
        <p:nvSpPr>
          <p:cNvPr id="2" name="Rectangle 1"/>
          <p:cNvSpPr/>
          <p:nvPr/>
        </p:nvSpPr>
        <p:spPr>
          <a:xfrm>
            <a:off x="1247190" y="4636693"/>
            <a:ext cx="10332099" cy="1569660"/>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 Sở thích: có niềm đam mê với máy móc và lắp ráp tạo ra sản phẩm, sự quyết tâm theo đuổi nghề</a:t>
            </a:r>
          </a:p>
          <a:p>
            <a:r>
              <a:rPr lang="vi-VN" sz="2400">
                <a:solidFill>
                  <a:srgbClr val="FF0000"/>
                </a:solidFill>
                <a:latin typeface="Times New Roman" panose="02020603050405020304" pitchFamily="18" charset="0"/>
                <a:cs typeface="Times New Roman" panose="02020603050405020304" pitchFamily="18" charset="0"/>
              </a:rPr>
              <a:t>- Khả năng: Có năng lực về những nội dung liên quan đến cơ khí, có khả năng trình bày, sáng tạo/giải quyết vấn đề</a:t>
            </a:r>
          </a:p>
        </p:txBody>
      </p:sp>
    </p:spTree>
    <p:extLst>
      <p:ext uri="{BB962C8B-B14F-4D97-AF65-F5344CB8AC3E}">
        <p14:creationId xmlns:p14="http://schemas.microsoft.com/office/powerpoint/2010/main" val="73453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766320"/>
            <a:ext cx="11582400"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3.Tìm hiểu về sự phù hợp của bản thân với ngành nghề trong lĩnh vực cơ khí</a:t>
            </a:r>
          </a:p>
          <a:p>
            <a:r>
              <a:rPr lang="en-US" sz="2800">
                <a:latin typeface="Times New Roman" panose="02020603050405020304" pitchFamily="18" charset="0"/>
                <a:cs typeface="Times New Roman" panose="02020603050405020304" pitchFamily="18" charset="0"/>
              </a:rPr>
              <a:t>- Sở thích: có niềm đam mê với máy móc và lắp ráp tạo ra sản phẩm, sự quyết tâm theo đuổi nghề</a:t>
            </a:r>
          </a:p>
          <a:p>
            <a:r>
              <a:rPr lang="en-US" sz="2800">
                <a:latin typeface="Times New Roman" panose="02020603050405020304" pitchFamily="18" charset="0"/>
                <a:cs typeface="Times New Roman" panose="02020603050405020304" pitchFamily="18" charset="0"/>
              </a:rPr>
              <a:t>- Khả năng: Có năng lực về những nội dung liên quan đến cơ khí, có khả năng trình bày, sáng tạo/giải quyết vấn đề</a:t>
            </a:r>
          </a:p>
        </p:txBody>
      </p:sp>
      <p:pic>
        <p:nvPicPr>
          <p:cNvPr id="2" name="Picture 1"/>
          <p:cNvPicPr>
            <a:picLocks noChangeAspect="1"/>
          </p:cNvPicPr>
          <p:nvPr/>
        </p:nvPicPr>
        <p:blipFill>
          <a:blip r:embed="rId3"/>
          <a:stretch>
            <a:fillRect/>
          </a:stretch>
        </p:blipFill>
        <p:spPr>
          <a:xfrm>
            <a:off x="2344441" y="120088"/>
            <a:ext cx="7895004" cy="646232"/>
          </a:xfrm>
          <a:prstGeom prst="rect">
            <a:avLst/>
          </a:prstGeom>
        </p:spPr>
      </p:pic>
    </p:spTree>
    <p:extLst>
      <p:ext uri="{BB962C8B-B14F-4D97-AF65-F5344CB8AC3E}">
        <p14:creationId xmlns:p14="http://schemas.microsoft.com/office/powerpoint/2010/main" val="339023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Dựa vào các yêu cầu về phẩm chất và năng lực của một số ngành nghề cơ khí, em hãy tự đánh giá sự phù hợp của bản thân với một nghề cơ khí cụ thể mà em mong muốn.</a:t>
            </a:r>
          </a:p>
        </p:txBody>
      </p:sp>
    </p:spTree>
    <p:extLst>
      <p:ext uri="{BB962C8B-B14F-4D97-AF65-F5344CB8AC3E}">
        <p14:creationId xmlns:p14="http://schemas.microsoft.com/office/powerpoint/2010/main" val="298773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407841"/>
            <a:ext cx="11693912" cy="1692771"/>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Với mỗi ngành nghề ở cột bên trái, hãy xác định những yêu cầu của ngành nghề đó ở cột bên phải trong Bảng 9.2</a:t>
            </a:r>
            <a:r>
              <a:rPr lang="en-US" sz="2800" b="1" smtClean="0">
                <a:latin typeface="Times New Roman" panose="02020603050405020304" pitchFamily="18" charset="0"/>
                <a:cs typeface="Times New Roman" panose="02020603050405020304" pitchFamily="18" charset="0"/>
              </a:rPr>
              <a:t>.</a:t>
            </a:r>
          </a:p>
          <a:p>
            <a:r>
              <a:rPr lang="en-US" sz="2400" i="1" smtClean="0">
                <a:latin typeface="Times New Roman" panose="02020603050405020304" pitchFamily="18" charset="0"/>
                <a:cs typeface="Times New Roman" panose="02020603050405020304" pitchFamily="18" charset="0"/>
              </a:rPr>
              <a:t>                                </a:t>
            </a:r>
          </a:p>
          <a:p>
            <a:r>
              <a:rPr lang="en-US" sz="2400" i="1" smtClean="0">
                <a:latin typeface="Times New Roman" panose="02020603050405020304" pitchFamily="18" charset="0"/>
                <a:cs typeface="Times New Roman" panose="02020603050405020304" pitchFamily="18" charset="0"/>
              </a:rPr>
              <a:t>                          Bảng 9.2. Một số yêu cầu đối với người làm việc trong lĩnh vực cơ khí</a:t>
            </a:r>
            <a:endParaRPr lang="en-US" sz="2400" i="1">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144407211"/>
              </p:ext>
            </p:extLst>
          </p:nvPr>
        </p:nvGraphicFramePr>
        <p:xfrm>
          <a:off x="503854" y="2464997"/>
          <a:ext cx="11318032" cy="4103370"/>
        </p:xfrm>
        <a:graphic>
          <a:graphicData uri="http://schemas.openxmlformats.org/drawingml/2006/table">
            <a:tbl>
              <a:tblPr firstRow="1" firstCol="1" bandRow="1"/>
              <a:tblGrid>
                <a:gridCol w="4368445">
                  <a:extLst>
                    <a:ext uri="{9D8B030D-6E8A-4147-A177-3AD203B41FA5}">
                      <a16:colId xmlns:a16="http://schemas.microsoft.com/office/drawing/2014/main" val="1922513657"/>
                    </a:ext>
                  </a:extLst>
                </a:gridCol>
                <a:gridCol w="6949587">
                  <a:extLst>
                    <a:ext uri="{9D8B030D-6E8A-4147-A177-3AD203B41FA5}">
                      <a16:colId xmlns:a16="http://schemas.microsoft.com/office/drawing/2014/main" val="3066688897"/>
                    </a:ext>
                  </a:extLst>
                </a:gridCol>
              </a:tblGrid>
              <a:tr h="19431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 ngành nghề</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 cầu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6478444"/>
                  </a:ext>
                </a:extLst>
              </a:tr>
              <a:tr h="766505">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Kỹ sư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1.Có kiến thức chuyên môn liên quan đến ngành nghề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2.Có kỹ năng sửa chữa, lắp ráp máy móc thiết bị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3.Có thể tham gia nghiên cứu, thiết kế sản phẩm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Có kỹ năng đọc bản vẽ và phân tích yêu cầu kỹ thuật của bản vẽ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Có kỹ năng tổ chức, quản lý, phân công công việc trong phân xưởng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Có kĩ năng lập quy trình công nghệ để gia công chi tiết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 Có kỹ năng cập nhập kiến thức chuyên môn liên quan để đáp ứng yêu cầu công việc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 Có thể trực tiếp gia công sản phẩm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342747"/>
                  </a:ext>
                </a:extLst>
              </a:tr>
              <a:tr h="1407207">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Kỹ thuật viên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71237184"/>
                  </a:ext>
                </a:extLst>
              </a:tr>
              <a:tr h="136017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Thợ cơ khí và thợ sửa chữa máy móc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477401873"/>
                  </a:ext>
                </a:extLst>
              </a:tr>
            </a:tbl>
          </a:graphicData>
        </a:graphic>
      </p:graphicFrame>
    </p:spTree>
    <p:extLst>
      <p:ext uri="{BB962C8B-B14F-4D97-AF65-F5344CB8AC3E}">
        <p14:creationId xmlns:p14="http://schemas.microsoft.com/office/powerpoint/2010/main" val="330859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407841"/>
            <a:ext cx="11693912" cy="132343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Với mỗi ngành nghề ở cột bên trái, hãy xác định những yêu cầu của ngành nghề đó ở cột bên phải trong Bảng 9.2</a:t>
            </a:r>
            <a:r>
              <a:rPr lang="en-US" sz="2800" b="1" smtClean="0">
                <a:latin typeface="Times New Roman" panose="02020603050405020304" pitchFamily="18" charset="0"/>
                <a:cs typeface="Times New Roman" panose="02020603050405020304" pitchFamily="18" charset="0"/>
              </a:rPr>
              <a:t>.</a:t>
            </a:r>
            <a:endParaRPr lang="en-US" sz="2400" i="1" smtClean="0">
              <a:latin typeface="Times New Roman" panose="02020603050405020304" pitchFamily="18" charset="0"/>
              <a:cs typeface="Times New Roman" panose="02020603050405020304" pitchFamily="18" charset="0"/>
            </a:endParaRPr>
          </a:p>
          <a:p>
            <a:r>
              <a:rPr lang="en-US" sz="2400" i="1" smtClean="0">
                <a:latin typeface="Times New Roman" panose="02020603050405020304" pitchFamily="18" charset="0"/>
                <a:cs typeface="Times New Roman" panose="02020603050405020304" pitchFamily="18" charset="0"/>
              </a:rPr>
              <a:t>                          Bảng 9.2. Một số yêu cầu đối với người làm việc trong lĩnh vực cơ khí</a:t>
            </a:r>
            <a:endParaRPr lang="en-US" sz="2400" i="1">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139099642"/>
              </p:ext>
            </p:extLst>
          </p:nvPr>
        </p:nvGraphicFramePr>
        <p:xfrm>
          <a:off x="334764" y="1731280"/>
          <a:ext cx="11318032" cy="4103370"/>
        </p:xfrm>
        <a:graphic>
          <a:graphicData uri="http://schemas.openxmlformats.org/drawingml/2006/table">
            <a:tbl>
              <a:tblPr firstRow="1" firstCol="1" bandRow="1"/>
              <a:tblGrid>
                <a:gridCol w="4368445">
                  <a:extLst>
                    <a:ext uri="{9D8B030D-6E8A-4147-A177-3AD203B41FA5}">
                      <a16:colId xmlns:a16="http://schemas.microsoft.com/office/drawing/2014/main" val="1922513657"/>
                    </a:ext>
                  </a:extLst>
                </a:gridCol>
                <a:gridCol w="6949587">
                  <a:extLst>
                    <a:ext uri="{9D8B030D-6E8A-4147-A177-3AD203B41FA5}">
                      <a16:colId xmlns:a16="http://schemas.microsoft.com/office/drawing/2014/main" val="3066688897"/>
                    </a:ext>
                  </a:extLst>
                </a:gridCol>
              </a:tblGrid>
              <a:tr h="19431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 ngành nghề</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 cầu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6478444"/>
                  </a:ext>
                </a:extLst>
              </a:tr>
              <a:tr h="766505">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Kỹ sư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1.Có kiến thức chuyên môn liên quan đến ngành nghề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2.Có kỹ năng sửa chữa, lắp ráp máy móc thiết bị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3.Có thể tham gia nghiên cứu, thiết kế sản phẩm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Có kỹ năng đọc bản vẽ và phân tích yêu cầu kỹ thuật của bản vẽ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Có kỹ năng tổ chức, quản lý, phân công công việc trong phân xưởng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Có kĩ năng lập quy trình công nghệ để gia công chi tiết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 Có kỹ năng cập nhập kiến thức chuyên môn liên quan để đáp ứng yêu cầu công việc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 Có thể trực tiếp gia công sản phẩm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342747"/>
                  </a:ext>
                </a:extLst>
              </a:tr>
              <a:tr h="1407207">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Kỹ thuật viên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71237184"/>
                  </a:ext>
                </a:extLst>
              </a:tr>
              <a:tr h="136017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Thợ cơ khí và thợ sửa chữa máy móc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477401873"/>
                  </a:ext>
                </a:extLst>
              </a:tr>
            </a:tbl>
          </a:graphicData>
        </a:graphic>
      </p:graphicFrame>
      <p:sp>
        <p:nvSpPr>
          <p:cNvPr id="5" name="Rectangle 4"/>
          <p:cNvSpPr/>
          <p:nvPr/>
        </p:nvSpPr>
        <p:spPr>
          <a:xfrm>
            <a:off x="407436" y="5934670"/>
            <a:ext cx="11666376" cy="923330"/>
          </a:xfrm>
          <a:prstGeom prst="rect">
            <a:avLst/>
          </a:prstGeom>
        </p:spPr>
        <p:txBody>
          <a:bodyPr wrap="square">
            <a:spAutoFit/>
          </a:bodyPr>
          <a:lstStyle/>
          <a:p>
            <a:r>
              <a:rPr lang="vi-VN">
                <a:solidFill>
                  <a:srgbClr val="FF0000"/>
                </a:solidFill>
                <a:latin typeface="Times New Roman" panose="02020603050405020304" pitchFamily="18" charset="0"/>
                <a:cs typeface="Times New Roman" panose="02020603050405020304" pitchFamily="18" charset="0"/>
              </a:rPr>
              <a:t>Bài 2. - Kĩ sư cơ khí: 1, 2, 3, 4, 7, 8</a:t>
            </a:r>
          </a:p>
          <a:p>
            <a:r>
              <a:rPr lang="vi-VN">
                <a:solidFill>
                  <a:srgbClr val="FF0000"/>
                </a:solidFill>
                <a:latin typeface="Times New Roman" panose="02020603050405020304" pitchFamily="18" charset="0"/>
                <a:cs typeface="Times New Roman" panose="02020603050405020304" pitchFamily="18" charset="0"/>
              </a:rPr>
              <a:t>- Kĩ thuật viên kĩ thuật cơ khí: 1, 3, 6, 7</a:t>
            </a:r>
          </a:p>
          <a:p>
            <a:r>
              <a:rPr lang="vi-VN">
                <a:solidFill>
                  <a:srgbClr val="FF0000"/>
                </a:solidFill>
                <a:latin typeface="Times New Roman" panose="02020603050405020304" pitchFamily="18" charset="0"/>
                <a:cs typeface="Times New Roman" panose="02020603050405020304" pitchFamily="18" charset="0"/>
              </a:rPr>
              <a:t>- Thợ cơ khí và thợ sửa chữa máy móc: 1, 2, 5, 7</a:t>
            </a:r>
          </a:p>
        </p:txBody>
      </p:sp>
    </p:spTree>
    <p:extLst>
      <p:ext uri="{BB962C8B-B14F-4D97-AF65-F5344CB8AC3E}">
        <p14:creationId xmlns:p14="http://schemas.microsoft.com/office/powerpoint/2010/main" val="266832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ircle(in)">
                                      <p:cBhvr>
                                        <p:cTn id="10" dur="2000"/>
                                        <p:tgtEl>
                                          <p:spTgt spid="5">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circle(in)">
                                      <p:cBhvr>
                                        <p:cTn id="13"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830997"/>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Bài 3. Dựa vào một số gợi ý ở Bảng 9.4, hãy lập bảng liệt kê những sở thích và khả năng của bản thân có thể phù hợp đối với ngành nghề trong lĩnh vực cơ khí.</a:t>
            </a:r>
          </a:p>
        </p:txBody>
      </p:sp>
      <p:pic>
        <p:nvPicPr>
          <p:cNvPr id="6" name="Picture 5"/>
          <p:cNvPicPr/>
          <p:nvPr/>
        </p:nvPicPr>
        <p:blipFill>
          <a:blip r:embed="rId3"/>
          <a:stretch>
            <a:fillRect/>
          </a:stretch>
        </p:blipFill>
        <p:spPr>
          <a:xfrm>
            <a:off x="653143" y="1371600"/>
            <a:ext cx="10972799" cy="5486400"/>
          </a:xfrm>
          <a:prstGeom prst="rect">
            <a:avLst/>
          </a:prstGeom>
        </p:spPr>
      </p:pic>
    </p:spTree>
    <p:extLst>
      <p:ext uri="{BB962C8B-B14F-4D97-AF65-F5344CB8AC3E}">
        <p14:creationId xmlns:p14="http://schemas.microsoft.com/office/powerpoint/2010/main" val="131820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1. Nêu tên và mô tả đặc điểm cơ bản của các ngành nghề được minh họa trong </a:t>
            </a:r>
            <a:r>
              <a:rPr lang="en-US" sz="2800" b="1" smtClean="0">
                <a:latin typeface="Times New Roman" panose="02020603050405020304" pitchFamily="18" charset="0"/>
                <a:cs typeface="Times New Roman" panose="02020603050405020304" pitchFamily="18" charset="0"/>
              </a:rPr>
              <a:t>hình dưới đây</a:t>
            </a:r>
            <a:endParaRPr lang="en-US" sz="2800" b="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249033" y="1526498"/>
            <a:ext cx="4223737" cy="3099007"/>
          </a:xfrm>
          <a:prstGeom prst="rect">
            <a:avLst/>
          </a:prstGeom>
        </p:spPr>
      </p:pic>
      <p:pic>
        <p:nvPicPr>
          <p:cNvPr id="8" name="Picture 7"/>
          <p:cNvPicPr>
            <a:picLocks noChangeAspect="1"/>
          </p:cNvPicPr>
          <p:nvPr/>
        </p:nvPicPr>
        <p:blipFill>
          <a:blip r:embed="rId4"/>
          <a:stretch>
            <a:fillRect/>
          </a:stretch>
        </p:blipFill>
        <p:spPr>
          <a:xfrm>
            <a:off x="4627756" y="1606366"/>
            <a:ext cx="3751134" cy="2928312"/>
          </a:xfrm>
          <a:prstGeom prst="rect">
            <a:avLst/>
          </a:prstGeom>
        </p:spPr>
      </p:pic>
      <p:pic>
        <p:nvPicPr>
          <p:cNvPr id="9" name="Picture 8"/>
          <p:cNvPicPr>
            <a:picLocks noChangeAspect="1"/>
          </p:cNvPicPr>
          <p:nvPr/>
        </p:nvPicPr>
        <p:blipFill>
          <a:blip r:embed="rId5"/>
          <a:stretch>
            <a:fillRect/>
          </a:stretch>
        </p:blipFill>
        <p:spPr>
          <a:xfrm>
            <a:off x="8533877" y="1606366"/>
            <a:ext cx="3409068" cy="2928312"/>
          </a:xfrm>
          <a:prstGeom prst="rect">
            <a:avLst/>
          </a:prstGeom>
        </p:spPr>
      </p:pic>
      <p:sp>
        <p:nvSpPr>
          <p:cNvPr id="10" name="TextBox 9"/>
          <p:cNvSpPr txBox="1"/>
          <p:nvPr/>
        </p:nvSpPr>
        <p:spPr>
          <a:xfrm>
            <a:off x="1231641" y="4702629"/>
            <a:ext cx="10571583" cy="677108"/>
          </a:xfrm>
          <a:prstGeom prst="rect">
            <a:avLst/>
          </a:prstGeom>
          <a:noFill/>
        </p:spPr>
        <p:txBody>
          <a:bodyPr wrap="square" rtlCol="0">
            <a:spAutoFit/>
          </a:bodyPr>
          <a:lstStyle/>
          <a:p>
            <a:r>
              <a:rPr lang="en-US" smtClean="0"/>
              <a:t>        a)                                                            b)                                                             c)</a:t>
            </a:r>
          </a:p>
          <a:p>
            <a:r>
              <a:rPr lang="en-US" sz="2000" b="1" i="1" smtClean="0">
                <a:latin typeface="Times New Roman" panose="02020603050405020304" pitchFamily="18" charset="0"/>
                <a:cs typeface="Times New Roman" panose="02020603050405020304" pitchFamily="18" charset="0"/>
              </a:rPr>
              <a:t>                                            Một số ngành nghề trong lĩnh vực cơ khí</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67954" y="71562"/>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Quan sát Hình 9.1 và cho biết: Người công nhân đang làm công việc gì trong nghề cơ khí? Em có nhận xét gì về đặc điểm của nghề đó?</a:t>
            </a:r>
          </a:p>
        </p:txBody>
      </p:sp>
      <p:sp>
        <p:nvSpPr>
          <p:cNvPr id="5" name="TextBox 4"/>
          <p:cNvSpPr txBox="1"/>
          <p:nvPr/>
        </p:nvSpPr>
        <p:spPr>
          <a:xfrm>
            <a:off x="1295341" y="4898572"/>
            <a:ext cx="5589036"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9.1. Một công việc trong nghề cơ khí</a:t>
            </a:r>
            <a:endParaRPr lang="en-US" sz="2000" b="1" i="1">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92793" y="861647"/>
            <a:ext cx="5794131" cy="3938188"/>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a:t>
            </a:r>
            <a:r>
              <a:rPr lang="en-US" sz="2800" b="1" smtClean="0">
                <a:latin typeface="Times New Roman" panose="02020603050405020304" pitchFamily="18" charset="0"/>
                <a:cs typeface="Times New Roman" panose="02020603050405020304" pitchFamily="18" charset="0"/>
              </a:rPr>
              <a:t>4. </a:t>
            </a:r>
            <a:r>
              <a:rPr lang="en-US" sz="2800" b="1">
                <a:latin typeface="Times New Roman" panose="02020603050405020304" pitchFamily="18" charset="0"/>
                <a:cs typeface="Times New Roman" panose="02020603050405020304" pitchFamily="18" charset="0"/>
              </a:rPr>
              <a:t>Nêu tên và mô tả đặc điểm cơ bản của các ngành nghề được minh họa trong </a:t>
            </a:r>
            <a:r>
              <a:rPr lang="en-US" sz="2800" b="1" smtClean="0">
                <a:latin typeface="Times New Roman" panose="02020603050405020304" pitchFamily="18" charset="0"/>
                <a:cs typeface="Times New Roman" panose="02020603050405020304" pitchFamily="18" charset="0"/>
              </a:rPr>
              <a:t>hình dưới đây</a:t>
            </a:r>
            <a:endParaRPr lang="en-US" sz="2800" b="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249033" y="1526498"/>
            <a:ext cx="4223737" cy="3099007"/>
          </a:xfrm>
          <a:prstGeom prst="rect">
            <a:avLst/>
          </a:prstGeom>
        </p:spPr>
      </p:pic>
      <p:pic>
        <p:nvPicPr>
          <p:cNvPr id="8" name="Picture 7"/>
          <p:cNvPicPr>
            <a:picLocks noChangeAspect="1"/>
          </p:cNvPicPr>
          <p:nvPr/>
        </p:nvPicPr>
        <p:blipFill>
          <a:blip r:embed="rId4"/>
          <a:stretch>
            <a:fillRect/>
          </a:stretch>
        </p:blipFill>
        <p:spPr>
          <a:xfrm>
            <a:off x="4627756" y="1606366"/>
            <a:ext cx="3751134" cy="2928312"/>
          </a:xfrm>
          <a:prstGeom prst="rect">
            <a:avLst/>
          </a:prstGeom>
        </p:spPr>
      </p:pic>
      <p:pic>
        <p:nvPicPr>
          <p:cNvPr id="9" name="Picture 8"/>
          <p:cNvPicPr>
            <a:picLocks noChangeAspect="1"/>
          </p:cNvPicPr>
          <p:nvPr/>
        </p:nvPicPr>
        <p:blipFill>
          <a:blip r:embed="rId5"/>
          <a:stretch>
            <a:fillRect/>
          </a:stretch>
        </p:blipFill>
        <p:spPr>
          <a:xfrm>
            <a:off x="8533877" y="1606366"/>
            <a:ext cx="3409068" cy="2928312"/>
          </a:xfrm>
          <a:prstGeom prst="rect">
            <a:avLst/>
          </a:prstGeom>
        </p:spPr>
      </p:pic>
      <p:sp>
        <p:nvSpPr>
          <p:cNvPr id="10" name="TextBox 9"/>
          <p:cNvSpPr txBox="1"/>
          <p:nvPr/>
        </p:nvSpPr>
        <p:spPr>
          <a:xfrm>
            <a:off x="1231641" y="4702629"/>
            <a:ext cx="10571583" cy="677108"/>
          </a:xfrm>
          <a:prstGeom prst="rect">
            <a:avLst/>
          </a:prstGeom>
          <a:noFill/>
        </p:spPr>
        <p:txBody>
          <a:bodyPr wrap="square" rtlCol="0">
            <a:spAutoFit/>
          </a:bodyPr>
          <a:lstStyle/>
          <a:p>
            <a:r>
              <a:rPr lang="en-US" smtClean="0"/>
              <a:t>        a)                                                            b)                                                             c)</a:t>
            </a:r>
          </a:p>
          <a:p>
            <a:r>
              <a:rPr lang="en-US" sz="2000" b="1" i="1" smtClean="0">
                <a:latin typeface="Times New Roman" panose="02020603050405020304" pitchFamily="18" charset="0"/>
                <a:cs typeface="Times New Roman" panose="02020603050405020304" pitchFamily="18" charset="0"/>
              </a:rPr>
              <a:t>                                            Một số ngành nghề trong lĩnh vực cơ khí</a:t>
            </a:r>
            <a:endParaRPr lang="en-US" sz="2000" b="1" i="1">
              <a:latin typeface="Times New Roman" panose="02020603050405020304" pitchFamily="18" charset="0"/>
              <a:cs typeface="Times New Roman" panose="02020603050405020304" pitchFamily="18" charset="0"/>
            </a:endParaRPr>
          </a:p>
        </p:txBody>
      </p:sp>
      <p:sp>
        <p:nvSpPr>
          <p:cNvPr id="12" name="Rectangle 11"/>
          <p:cNvSpPr/>
          <p:nvPr/>
        </p:nvSpPr>
        <p:spPr>
          <a:xfrm>
            <a:off x="195705" y="5579612"/>
            <a:ext cx="11625942" cy="1107996"/>
          </a:xfrm>
          <a:prstGeom prst="rect">
            <a:avLst/>
          </a:prstGeom>
        </p:spPr>
        <p:txBody>
          <a:bodyPr wrap="square">
            <a:spAutoFit/>
          </a:bodyPr>
          <a:lstStyle/>
          <a:p>
            <a:r>
              <a:rPr lang="vi-VN" sz="2200">
                <a:solidFill>
                  <a:srgbClr val="0000FF"/>
                </a:solidFill>
                <a:latin typeface="Times New Roman" panose="02020603050405020304" pitchFamily="18" charset="0"/>
                <a:cs typeface="Times New Roman" panose="02020603050405020304" pitchFamily="18" charset="0"/>
              </a:rPr>
              <a:t>Bài 1. a) Thợ cơ khí: trực tiếp lắp ráp, sửa chữa, động cơ và các thiết bị cơ khí của các loại xe cơ giới.</a:t>
            </a:r>
          </a:p>
          <a:p>
            <a:r>
              <a:rPr lang="vi-VN" sz="2200">
                <a:solidFill>
                  <a:srgbClr val="0000FF"/>
                </a:solidFill>
                <a:latin typeface="Times New Roman" panose="02020603050405020304" pitchFamily="18" charset="0"/>
                <a:cs typeface="Times New Roman" panose="02020603050405020304" pitchFamily="18" charset="0"/>
              </a:rPr>
              <a:t>b) Kĩ thuật viên cơ khí: hỗ trợ kĩ thuật, lắp ráp, sửa chữa, gia công cơ khí.</a:t>
            </a:r>
          </a:p>
          <a:p>
            <a:r>
              <a:rPr lang="vi-VN" sz="2200">
                <a:solidFill>
                  <a:srgbClr val="0000FF"/>
                </a:solidFill>
                <a:latin typeface="Times New Roman" panose="02020603050405020304" pitchFamily="18" charset="0"/>
                <a:cs typeface="Times New Roman" panose="02020603050405020304" pitchFamily="18" charset="0"/>
              </a:rPr>
              <a:t>c) Kĩ sư cơ khí: thiết kế, giám sát, tham gia vận hành, sửa chữa máy móc, thiết bị cơ khí</a:t>
            </a:r>
            <a:r>
              <a:rPr lang="vi-VN" sz="2200" smtClean="0">
                <a:solidFill>
                  <a:srgbClr val="0000FF"/>
                </a:solidFill>
                <a:latin typeface="Times New Roman" panose="02020603050405020304" pitchFamily="18" charset="0"/>
                <a:cs typeface="Times New Roman" panose="02020603050405020304" pitchFamily="18" charset="0"/>
              </a:rPr>
              <a:t>.</a:t>
            </a:r>
            <a:endParaRPr lang="vi-VN" sz="22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733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heel(1)">
                                      <p:cBhvr>
                                        <p:cTn id="7" dur="2000"/>
                                        <p:tgtEl>
                                          <p:spTgt spid="1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wheel(1)">
                                      <p:cBhvr>
                                        <p:cTn id="10" dur="2000"/>
                                        <p:tgtEl>
                                          <p:spTgt spid="1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wheel(1)">
                                      <p:cBhvr>
                                        <p:cTn id="13" dur="20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89250" y="584775"/>
            <a:ext cx="11625942" cy="1107996"/>
          </a:xfrm>
          <a:prstGeom prst="rect">
            <a:avLst/>
          </a:prstGeom>
        </p:spPr>
        <p:txBody>
          <a:bodyPr wrap="square">
            <a:spAutoFit/>
          </a:bodyPr>
          <a:lstStyle/>
          <a:p>
            <a:r>
              <a:rPr lang="vi-VN" sz="2200">
                <a:solidFill>
                  <a:srgbClr val="0000FF"/>
                </a:solidFill>
                <a:latin typeface="Times New Roman" panose="02020603050405020304" pitchFamily="18" charset="0"/>
                <a:cs typeface="Times New Roman" panose="02020603050405020304" pitchFamily="18" charset="0"/>
              </a:rPr>
              <a:t>Bài 1. a) Thợ cơ khí: trực tiếp lắp ráp, sửa chữa, động cơ và các thiết bị cơ khí của các loại xe cơ giới.</a:t>
            </a:r>
          </a:p>
          <a:p>
            <a:r>
              <a:rPr lang="vi-VN" sz="2200">
                <a:solidFill>
                  <a:srgbClr val="0000FF"/>
                </a:solidFill>
                <a:latin typeface="Times New Roman" panose="02020603050405020304" pitchFamily="18" charset="0"/>
                <a:cs typeface="Times New Roman" panose="02020603050405020304" pitchFamily="18" charset="0"/>
              </a:rPr>
              <a:t>b) Kĩ thuật viên cơ khí: hỗ trợ kĩ thuật, lắp ráp, sửa chữa, gia công cơ khí.</a:t>
            </a:r>
          </a:p>
          <a:p>
            <a:r>
              <a:rPr lang="vi-VN" sz="2200">
                <a:solidFill>
                  <a:srgbClr val="0000FF"/>
                </a:solidFill>
                <a:latin typeface="Times New Roman" panose="02020603050405020304" pitchFamily="18" charset="0"/>
                <a:cs typeface="Times New Roman" panose="02020603050405020304" pitchFamily="18" charset="0"/>
              </a:rPr>
              <a:t>c) Kĩ sư cơ khí: thiết kế, giám sát, tham gia vận hành, sửa chữa máy móc, thiết bị cơ khí</a:t>
            </a:r>
            <a:r>
              <a:rPr lang="vi-VN" sz="2200" smtClean="0">
                <a:solidFill>
                  <a:srgbClr val="0000FF"/>
                </a:solidFill>
                <a:latin typeface="Times New Roman" panose="02020603050405020304" pitchFamily="18" charset="0"/>
                <a:cs typeface="Times New Roman" panose="02020603050405020304" pitchFamily="18" charset="0"/>
              </a:rPr>
              <a:t>.</a:t>
            </a:r>
            <a:endParaRPr lang="vi-VN" sz="22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77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heel(1)">
                                      <p:cBhvr>
                                        <p:cTn id="13"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3108543"/>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1. Kể tên một số công ty, xí nghiệp hoạt động trong lĩnh vực cơ khí.</a:t>
            </a:r>
          </a:p>
          <a:p>
            <a:r>
              <a:rPr lang="en-US" sz="2800" b="1">
                <a:latin typeface="Times New Roman" panose="02020603050405020304" pitchFamily="18" charset="0"/>
                <a:cs typeface="Times New Roman" panose="02020603050405020304" pitchFamily="18" charset="0"/>
              </a:rPr>
              <a:t> 2. Em hãy kể tên một số trường đại học, cao đẳng và trung cấp tại địa phương em ở có đào tạo các ngành nghề thuộc lĩnh vực cơ khí</a:t>
            </a:r>
            <a:r>
              <a:rPr lang="en-US" sz="2800" b="1" smtClean="0">
                <a:latin typeface="Times New Roman" panose="02020603050405020304" pitchFamily="18" charset="0"/>
                <a:cs typeface="Times New Roman" panose="02020603050405020304" pitchFamily="18" charset="0"/>
              </a:rPr>
              <a:t>.</a:t>
            </a:r>
          </a:p>
          <a:p>
            <a:r>
              <a:rPr lang="en-US" sz="2800" b="1">
                <a:latin typeface="Times New Roman" panose="02020603050405020304" pitchFamily="18" charset="0"/>
                <a:cs typeface="Times New Roman" panose="02020603050405020304" pitchFamily="18" charset="0"/>
              </a:rPr>
              <a:t>3. Em hãy lựa chọn và tìm hiểu các yêu cầu của một ngành nghề cụ thể thuộc lĩnh vực cơ khí. Sau đó tự đánh giá sự phù hợp của bản thân với ngành nghề đó.</a:t>
            </a:r>
          </a:p>
          <a:p>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384995"/>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1. Kể tên một số công ty, xí nghiệp hoạt động trong lĩnh vực cơ khí.</a:t>
            </a:r>
          </a:p>
          <a:p>
            <a:r>
              <a:rPr lang="en-US" sz="2800" b="1">
                <a:latin typeface="Times New Roman" panose="02020603050405020304" pitchFamily="18" charset="0"/>
                <a:cs typeface="Times New Roman" panose="02020603050405020304" pitchFamily="18" charset="0"/>
              </a:rPr>
              <a:t> 2. Em hãy kể tên một số trường đại học, cao đẳng và trung cấp tại địa phương em ở có đào tạo các ngành nghề thuộc lĩnh vực cơ khí.</a:t>
            </a:r>
          </a:p>
        </p:txBody>
      </p:sp>
      <p:sp>
        <p:nvSpPr>
          <p:cNvPr id="2" name="Rectangle 1"/>
          <p:cNvSpPr/>
          <p:nvPr/>
        </p:nvSpPr>
        <p:spPr>
          <a:xfrm>
            <a:off x="2740089" y="2053252"/>
            <a:ext cx="8979160" cy="4708981"/>
          </a:xfrm>
          <a:prstGeom prst="rect">
            <a:avLst/>
          </a:prstGeom>
        </p:spPr>
        <p:txBody>
          <a:bodyPr wrap="square">
            <a:spAutoFit/>
          </a:bodyPr>
          <a:lstStyle/>
          <a:p>
            <a:r>
              <a:rPr lang="vi-VN" sz="2000">
                <a:solidFill>
                  <a:srgbClr val="0000FF"/>
                </a:solidFill>
                <a:latin typeface="Times New Roman" panose="02020603050405020304" pitchFamily="18" charset="0"/>
                <a:cs typeface="Times New Roman" panose="02020603050405020304" pitchFamily="18" charset="0"/>
              </a:rPr>
              <a:t>1.PROSTEEL TECHNO Việt Nam – Công Ty TNHH PROSTEEL TECHNO Việt Nam</a:t>
            </a:r>
          </a:p>
          <a:p>
            <a:r>
              <a:rPr lang="vi-VN" sz="2000">
                <a:solidFill>
                  <a:srgbClr val="0000FF"/>
                </a:solidFill>
                <a:latin typeface="Times New Roman" panose="02020603050405020304" pitchFamily="18" charset="0"/>
                <a:cs typeface="Times New Roman" panose="02020603050405020304" pitchFamily="18" charset="0"/>
              </a:rPr>
              <a:t>Cơ Khí Thông Phát – Công Ty TNHH Cơ Khí Thông Phát</a:t>
            </a:r>
          </a:p>
          <a:p>
            <a:r>
              <a:rPr lang="vi-VN" sz="2000">
                <a:solidFill>
                  <a:srgbClr val="0000FF"/>
                </a:solidFill>
                <a:latin typeface="Times New Roman" panose="02020603050405020304" pitchFamily="18" charset="0"/>
                <a:cs typeface="Times New Roman" panose="02020603050405020304" pitchFamily="18" charset="0"/>
              </a:rPr>
              <a:t>Cơ Khí Công Nghiệp Long Thành – Công Ty Cổ Phần Cơ Khí Công Nghiệp Long Thành</a:t>
            </a:r>
          </a:p>
          <a:p>
            <a:r>
              <a:rPr lang="vi-VN" sz="2000">
                <a:solidFill>
                  <a:srgbClr val="0000FF"/>
                </a:solidFill>
                <a:latin typeface="Times New Roman" panose="02020603050405020304" pitchFamily="18" charset="0"/>
                <a:cs typeface="Times New Roman" panose="02020603050405020304" pitchFamily="18" charset="0"/>
              </a:rPr>
              <a:t>Cơ Khí Quang Khôi – Công Ty TNHH Thương Mại Kĩ Thuật Quang Khôi</a:t>
            </a:r>
          </a:p>
          <a:p>
            <a:r>
              <a:rPr lang="vi-VN" sz="2000">
                <a:solidFill>
                  <a:srgbClr val="0000FF"/>
                </a:solidFill>
                <a:latin typeface="Times New Roman" panose="02020603050405020304" pitchFamily="18" charset="0"/>
                <a:cs typeface="Times New Roman" panose="02020603050405020304" pitchFamily="18" charset="0"/>
              </a:rPr>
              <a:t>Cơ Khí Vạn Kim Bảo – Công Ty TNHH Vạn Kim Bảo</a:t>
            </a:r>
          </a:p>
          <a:p>
            <a:r>
              <a:rPr lang="vi-VN" sz="2000">
                <a:solidFill>
                  <a:srgbClr val="0000FF"/>
                </a:solidFill>
                <a:latin typeface="Times New Roman" panose="02020603050405020304" pitchFamily="18" charset="0"/>
                <a:cs typeface="Times New Roman" panose="02020603050405020304" pitchFamily="18" charset="0"/>
              </a:rPr>
              <a:t>2. ĐH Bách Khoa Hà Nội.</a:t>
            </a:r>
          </a:p>
          <a:p>
            <a:r>
              <a:rPr lang="vi-VN" sz="2000">
                <a:solidFill>
                  <a:srgbClr val="0000FF"/>
                </a:solidFill>
                <a:latin typeface="Times New Roman" panose="02020603050405020304" pitchFamily="18" charset="0"/>
                <a:cs typeface="Times New Roman" panose="02020603050405020304" pitchFamily="18" charset="0"/>
              </a:rPr>
              <a:t>- ĐH Hàng Hải Việt Nam.</a:t>
            </a:r>
          </a:p>
          <a:p>
            <a:r>
              <a:rPr lang="vi-VN" sz="2000">
                <a:solidFill>
                  <a:srgbClr val="0000FF"/>
                </a:solidFill>
                <a:latin typeface="Times New Roman" panose="02020603050405020304" pitchFamily="18" charset="0"/>
                <a:cs typeface="Times New Roman" panose="02020603050405020304" pitchFamily="18" charset="0"/>
              </a:rPr>
              <a:t>- ĐH Sư phạm Kỹ thuật TPHCM.</a:t>
            </a:r>
          </a:p>
          <a:p>
            <a:r>
              <a:rPr lang="vi-VN" sz="2000">
                <a:solidFill>
                  <a:srgbClr val="0000FF"/>
                </a:solidFill>
                <a:latin typeface="Times New Roman" panose="02020603050405020304" pitchFamily="18" charset="0"/>
                <a:cs typeface="Times New Roman" panose="02020603050405020304" pitchFamily="18" charset="0"/>
              </a:rPr>
              <a:t>- ĐH Công nghiệp TPHCM.</a:t>
            </a:r>
          </a:p>
          <a:p>
            <a:r>
              <a:rPr lang="vi-VN" sz="2000">
                <a:solidFill>
                  <a:srgbClr val="0000FF"/>
                </a:solidFill>
                <a:latin typeface="Times New Roman" panose="02020603050405020304" pitchFamily="18" charset="0"/>
                <a:cs typeface="Times New Roman" panose="02020603050405020304" pitchFamily="18" charset="0"/>
              </a:rPr>
              <a:t>- ĐH Giao thông Vận tải.</a:t>
            </a:r>
          </a:p>
          <a:p>
            <a:r>
              <a:rPr lang="vi-VN" sz="2000">
                <a:solidFill>
                  <a:srgbClr val="0000FF"/>
                </a:solidFill>
                <a:latin typeface="Times New Roman" panose="02020603050405020304" pitchFamily="18" charset="0"/>
                <a:cs typeface="Times New Roman" panose="02020603050405020304" pitchFamily="18" charset="0"/>
              </a:rPr>
              <a:t>- CĐ Kinh tế - Kĩ thuật Vinatex TP. HCM.</a:t>
            </a:r>
          </a:p>
          <a:p>
            <a:r>
              <a:rPr lang="vi-VN" sz="2000">
                <a:solidFill>
                  <a:srgbClr val="0000FF"/>
                </a:solidFill>
                <a:latin typeface="Times New Roman" panose="02020603050405020304" pitchFamily="18" charset="0"/>
                <a:cs typeface="Times New Roman" panose="02020603050405020304" pitchFamily="18" charset="0"/>
              </a:rPr>
              <a:t>- CĐ Kĩ thuật cao Thắng.</a:t>
            </a:r>
          </a:p>
          <a:p>
            <a:r>
              <a:rPr lang="vi-VN" sz="2000">
                <a:solidFill>
                  <a:srgbClr val="0000FF"/>
                </a:solidFill>
                <a:latin typeface="Times New Roman" panose="02020603050405020304" pitchFamily="18" charset="0"/>
                <a:cs typeface="Times New Roman" panose="02020603050405020304" pitchFamily="18" charset="0"/>
              </a:rPr>
              <a:t>- CĐ Công nghệ Hà Nội.</a:t>
            </a:r>
          </a:p>
        </p:txBody>
      </p:sp>
    </p:spTree>
    <p:extLst>
      <p:ext uri="{BB962C8B-B14F-4D97-AF65-F5344CB8AC3E}">
        <p14:creationId xmlns:p14="http://schemas.microsoft.com/office/powerpoint/2010/main" val="31998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arn(inVertical)">
                                      <p:cBhvr>
                                        <p:cTn id="31" dur="500"/>
                                        <p:tgtEl>
                                          <p:spTgt spid="2">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arn(inVertical)">
                                      <p:cBhvr>
                                        <p:cTn id="34" dur="500"/>
                                        <p:tgtEl>
                                          <p:spTgt spid="2">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barn(inVertical)">
                                      <p:cBhvr>
                                        <p:cTn id="37" dur="500"/>
                                        <p:tgtEl>
                                          <p:spTgt spid="2">
                                            <p:txEl>
                                              <p:pRg st="10" end="10"/>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barn(inVertical)">
                                      <p:cBhvr>
                                        <p:cTn id="40" dur="500"/>
                                        <p:tgtEl>
                                          <p:spTgt spid="2">
                                            <p:txEl>
                                              <p:pRg st="11" end="11"/>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barn(inVertical)">
                                      <p:cBhvr>
                                        <p:cTn id="43"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97888" y="4933966"/>
            <a:ext cx="5589036"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9.1. Một công việc trong nghề cơ khí</a:t>
            </a:r>
            <a:endParaRPr lang="en-US" sz="2000" b="1" i="1">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92793" y="861647"/>
            <a:ext cx="5794131" cy="3938188"/>
          </a:xfrm>
          <a:prstGeom prst="rect">
            <a:avLst/>
          </a:prstGeom>
        </p:spPr>
      </p:pic>
      <p:sp>
        <p:nvSpPr>
          <p:cNvPr id="3" name="Rectangle 2"/>
          <p:cNvSpPr/>
          <p:nvPr/>
        </p:nvSpPr>
        <p:spPr>
          <a:xfrm>
            <a:off x="7306407" y="1075616"/>
            <a:ext cx="4325816" cy="4401205"/>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Người công nhân đang làm công việc giám sát máy móc hoạt động và theo dõi các bộ phận máy móc qua máy tính</a:t>
            </a:r>
          </a:p>
          <a:p>
            <a:r>
              <a:rPr lang="vi-VN" sz="2800">
                <a:solidFill>
                  <a:srgbClr val="FF0000"/>
                </a:solidFill>
                <a:latin typeface="Times New Roman" panose="02020603050405020304" pitchFamily="18" charset="0"/>
                <a:cs typeface="Times New Roman" panose="02020603050405020304" pitchFamily="18" charset="0"/>
              </a:rPr>
              <a:t>Đặc điểm của nghề này: cần có kiến thức công nghệ để hỗ trợ nghiên cứu kĩ thuật cơ khí và biết thiết kế, lắp ráp, ... để giám sát giai đoạn sản xuất</a:t>
            </a:r>
          </a:p>
        </p:txBody>
      </p:sp>
    </p:spTree>
    <p:extLst>
      <p:ext uri="{BB962C8B-B14F-4D97-AF65-F5344CB8AC3E}">
        <p14:creationId xmlns:p14="http://schemas.microsoft.com/office/powerpoint/2010/main" val="301173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8070" y="204374"/>
            <a:ext cx="1163222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1.Hãy chỉ ra trong những nghề dưới đây, nghề nào thuộc lĩnh vực kĩ thuật </a:t>
            </a:r>
            <a:r>
              <a:rPr lang="en-US" sz="2800" b="1">
                <a:latin typeface="Times New Roman" panose="02020603050405020304" pitchFamily="18" charset="0"/>
                <a:cs typeface="Times New Roman" panose="02020603050405020304" pitchFamily="18" charset="0"/>
              </a:rPr>
              <a:t>điện</a:t>
            </a:r>
            <a:r>
              <a:rPr lang="en-US" sz="2800" b="1" smtClean="0">
                <a:latin typeface="Times New Roman" panose="02020603050405020304" pitchFamily="18" charset="0"/>
                <a:cs typeface="Times New Roman" panose="02020603050405020304" pitchFamily="18" charset="0"/>
              </a:rPr>
              <a:t>?</a:t>
            </a:r>
            <a:endParaRPr lang="en-US" sz="2800" b="1">
              <a:latin typeface="Times New Roman" panose="02020603050405020304" pitchFamily="18" charset="0"/>
              <a:cs typeface="Times New Roman" panose="02020603050405020304" pitchFamily="18" charset="0"/>
            </a:endParaRPr>
          </a:p>
        </p:txBody>
      </p:sp>
      <p:sp>
        <p:nvSpPr>
          <p:cNvPr id="5" name="Rectangle 4"/>
          <p:cNvSpPr/>
          <p:nvPr/>
        </p:nvSpPr>
        <p:spPr>
          <a:xfrm>
            <a:off x="905606" y="1270901"/>
            <a:ext cx="3235569" cy="6066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Kỹ sư </a:t>
            </a:r>
            <a:r>
              <a:rPr lang="en-US" sz="2800" b="1" smtClean="0">
                <a:solidFill>
                  <a:schemeClr val="tx1"/>
                </a:solidFill>
                <a:latin typeface="Times New Roman" panose="02020603050405020304" pitchFamily="18" charset="0"/>
                <a:cs typeface="Times New Roman" panose="02020603050405020304" pitchFamily="18" charset="0"/>
              </a:rPr>
              <a:t>môi trường</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553915" y="2089111"/>
            <a:ext cx="4378569" cy="6066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Thợ kim hoàn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378070" y="3019741"/>
            <a:ext cx="5237287" cy="6066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Kiểm soát viên không lưu</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905606" y="3950371"/>
            <a:ext cx="3235569"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Kỹ sư </a:t>
            </a:r>
            <a:r>
              <a:rPr lang="en-US" sz="2800" b="1" smtClean="0">
                <a:solidFill>
                  <a:schemeClr val="tx1"/>
                </a:solidFill>
                <a:latin typeface="Times New Roman" panose="02020603050405020304" pitchFamily="18" charset="0"/>
                <a:cs typeface="Times New Roman" panose="02020603050405020304" pitchFamily="18" charset="0"/>
              </a:rPr>
              <a:t>máy tính</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a:off x="677004" y="4881001"/>
            <a:ext cx="3877412"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Kỹ </a:t>
            </a:r>
            <a:r>
              <a:rPr lang="en-US" sz="2800" b="1" smtClean="0">
                <a:solidFill>
                  <a:schemeClr val="tx1"/>
                </a:solidFill>
                <a:latin typeface="Times New Roman" panose="02020603050405020304" pitchFamily="18" charset="0"/>
                <a:cs typeface="Times New Roman" panose="02020603050405020304" pitchFamily="18" charset="0"/>
              </a:rPr>
              <a:t>sư điện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756138" y="5811631"/>
            <a:ext cx="3604845"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Kỹ thuật viên siêu âm</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6444760" y="905608"/>
            <a:ext cx="5336932" cy="88016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Thợ </a:t>
            </a:r>
            <a:r>
              <a:rPr lang="en-US" sz="2800" b="1" smtClean="0">
                <a:solidFill>
                  <a:schemeClr val="tx1"/>
                </a:solidFill>
                <a:latin typeface="Times New Roman" panose="02020603050405020304" pitchFamily="18" charset="0"/>
                <a:cs typeface="Times New Roman" panose="02020603050405020304" pitchFamily="18" charset="0"/>
              </a:rPr>
              <a:t>lắp đặt và sửa chữa thiết bị điện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7288822" y="2089111"/>
            <a:ext cx="3235569"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Kỹ sư </a:t>
            </a:r>
            <a:r>
              <a:rPr lang="en-US" sz="2800" b="1" smtClean="0">
                <a:solidFill>
                  <a:schemeClr val="tx1"/>
                </a:solidFill>
                <a:latin typeface="Times New Roman" panose="02020603050405020304" pitchFamily="18" charset="0"/>
                <a:cs typeface="Times New Roman" panose="02020603050405020304" pitchFamily="18" charset="0"/>
              </a:rPr>
              <a:t>luyện kim</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6928338" y="3019741"/>
            <a:ext cx="3596053"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Kỹ thuật viên kết cấu</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6699738" y="3950371"/>
            <a:ext cx="4431322"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Kỹ thuật viên </a:t>
            </a:r>
            <a:r>
              <a:rPr lang="en-US" sz="2800" b="1" smtClean="0">
                <a:solidFill>
                  <a:schemeClr val="tx1"/>
                </a:solidFill>
                <a:latin typeface="Times New Roman" panose="02020603050405020304" pitchFamily="18" charset="0"/>
                <a:cs typeface="Times New Roman" panose="02020603050405020304" pitchFamily="18" charset="0"/>
              </a:rPr>
              <a:t>máy tự động</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6194181" y="5002119"/>
            <a:ext cx="5227027"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Thợ lắp </a:t>
            </a:r>
            <a:r>
              <a:rPr lang="en-US" sz="2800" b="1" smtClean="0">
                <a:solidFill>
                  <a:schemeClr val="tx1"/>
                </a:solidFill>
                <a:latin typeface="Times New Roman" panose="02020603050405020304" pitchFamily="18" charset="0"/>
                <a:cs typeface="Times New Roman" panose="02020603050405020304" pitchFamily="18" charset="0"/>
              </a:rPr>
              <a:t>ráp và thợ nối cáp</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6251328" y="5912124"/>
            <a:ext cx="5310556"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Kỹ thuật viên </a:t>
            </a:r>
            <a:r>
              <a:rPr lang="en-US" sz="2800" b="1" smtClean="0">
                <a:solidFill>
                  <a:schemeClr val="tx1"/>
                </a:solidFill>
                <a:latin typeface="Times New Roman" panose="02020603050405020304" pitchFamily="18" charset="0"/>
                <a:cs typeface="Times New Roman" panose="02020603050405020304" pitchFamily="18" charset="0"/>
              </a:rPr>
              <a:t>kỹ thuật điện</a:t>
            </a:r>
            <a:endParaRPr lang="en-US" sz="28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353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00"/>
                                        <p:tgtEl>
                                          <p:spTgt spid="15"/>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254" y="0"/>
            <a:ext cx="11573608"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Từ bảng 9.1, em hãy tóm tắt các đặc điểm một số ngành nghề phổ biến thuộc lĩnh vực cơ khí. </a:t>
            </a:r>
            <a:endParaRPr lang="en-US" sz="2800" b="1">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647023625"/>
              </p:ext>
            </p:extLst>
          </p:nvPr>
        </p:nvGraphicFramePr>
        <p:xfrm>
          <a:off x="327513" y="954107"/>
          <a:ext cx="11621234" cy="5749488"/>
        </p:xfrm>
        <a:graphic>
          <a:graphicData uri="http://schemas.openxmlformats.org/drawingml/2006/table">
            <a:tbl>
              <a:tblPr firstRow="1" firstCol="1" bandRow="1"/>
              <a:tblGrid>
                <a:gridCol w="1187451">
                  <a:extLst>
                    <a:ext uri="{9D8B030D-6E8A-4147-A177-3AD203B41FA5}">
                      <a16:colId xmlns:a16="http://schemas.microsoft.com/office/drawing/2014/main" val="712131685"/>
                    </a:ext>
                  </a:extLst>
                </a:gridCol>
                <a:gridCol w="3604762">
                  <a:extLst>
                    <a:ext uri="{9D8B030D-6E8A-4147-A177-3AD203B41FA5}">
                      <a16:colId xmlns:a16="http://schemas.microsoft.com/office/drawing/2014/main" val="2894686579"/>
                    </a:ext>
                  </a:extLst>
                </a:gridCol>
                <a:gridCol w="6829021">
                  <a:extLst>
                    <a:ext uri="{9D8B030D-6E8A-4147-A177-3AD203B41FA5}">
                      <a16:colId xmlns:a16="http://schemas.microsoft.com/office/drawing/2014/main" val="3781914965"/>
                    </a:ext>
                  </a:extLst>
                </a:gridCol>
              </a:tblGrid>
              <a:tr h="592488">
                <a:tc>
                  <a:txBody>
                    <a:bodyPr/>
                    <a:lstStyle/>
                    <a:p>
                      <a:pPr marL="0" marR="0" algn="ctr">
                        <a:spcBef>
                          <a:spcPts val="0"/>
                        </a:spcBef>
                        <a:spcAft>
                          <a:spcPts val="0"/>
                        </a:spcAft>
                      </a:pPr>
                      <a:r>
                        <a:rPr lang="en-US" sz="24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Tên ngành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Đặc điểm ngành nghề</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7701598"/>
                  </a:ext>
                </a:extLst>
              </a:tr>
              <a:tr h="1777464">
                <a:tc>
                  <a:txBody>
                    <a:bodyPr/>
                    <a:lstStyle/>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 sư cơ khí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 sư cơ khí tiến hành nghiêm cứu, tư vấn, thiết kế và sản xuất trực tiếp máy móc, thiết bị, hệ thống công nghiệp, máy bay, tàu thủy; tư vấn, chỉ đạo, vận hành, bảo trì và sửa chữa; nghiên cứu và tư vấn về các khía cạnh cơ học của vật liệu; sản phẩm hoặc quy trình cụ thể</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6809943"/>
                  </a:ext>
                </a:extLst>
              </a:tr>
              <a:tr h="1777464">
                <a:tc>
                  <a:txBody>
                    <a:bodyPr/>
                    <a:lstStyle/>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 thuật viên kỹ thuật cơ khí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 thuật viên kỹ thuật cơ khí thực hiện các nhiệm vụ kĩ thuật để hỗ trợ nghiên cứu kĩ thuật cơ khí và thiết kế, sản xuất, lắp ráp, xây dựng; vận hành, bảo trì và sửa chữa máy móc, linh kiện và thiết bị cơ khí.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3786996"/>
                  </a:ext>
                </a:extLst>
              </a:tr>
              <a:tr h="1184976">
                <a:tc>
                  <a:txBody>
                    <a:bodyPr/>
                    <a:lstStyle/>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Thợ cơ khí và sửa chữa máy móc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Thợ cơ khí và sủa chữa máy móc lắp ráp, lắp đặt, bảo trì, sửa chữa động cơ, xe cộ, máy móc nông nghiệp hoặc công nghiệp và thiết bị cơ khí tương tự</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5433069"/>
                  </a:ext>
                </a:extLst>
              </a:tr>
            </a:tbl>
          </a:graphicData>
        </a:graphic>
      </p:graphicFrame>
    </p:spTree>
    <p:extLst>
      <p:ext uri="{BB962C8B-B14F-4D97-AF65-F5344CB8AC3E}">
        <p14:creationId xmlns:p14="http://schemas.microsoft.com/office/powerpoint/2010/main" val="179478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0159"/>
            <a:ext cx="12017829"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 </a:t>
            </a:r>
            <a:r>
              <a:rPr lang="en-US" sz="2800" b="1" smtClean="0">
                <a:latin typeface="Times New Roman" panose="02020603050405020304" pitchFamily="18" charset="0"/>
                <a:cs typeface="Times New Roman" panose="02020603050405020304" pitchFamily="18" charset="0"/>
              </a:rPr>
              <a:t>  </a:t>
            </a:r>
            <a:r>
              <a:rPr lang="vi-VN" sz="2800" b="1" smtClean="0">
                <a:latin typeface="Times New Roman" panose="02020603050405020304" pitchFamily="18" charset="0"/>
                <a:cs typeface="Times New Roman" panose="02020603050405020304" pitchFamily="18" charset="0"/>
              </a:rPr>
              <a:t>Theo </a:t>
            </a:r>
            <a:r>
              <a:rPr lang="vi-VN" sz="2800" b="1">
                <a:latin typeface="Times New Roman" panose="02020603050405020304" pitchFamily="18" charset="0"/>
                <a:cs typeface="Times New Roman" panose="02020603050405020304" pitchFamily="18" charset="0"/>
              </a:rPr>
              <a:t>em </a:t>
            </a:r>
            <a:r>
              <a:rPr lang="en-US" sz="2800" b="1" smtClean="0">
                <a:latin typeface="Times New Roman" panose="02020603050405020304" pitchFamily="18" charset="0"/>
                <a:cs typeface="Times New Roman" panose="02020603050405020304" pitchFamily="18" charset="0"/>
              </a:rPr>
              <a:t>hình </a:t>
            </a:r>
            <a:r>
              <a:rPr lang="vi-VN" sz="2800" b="1" smtClean="0">
                <a:latin typeface="Times New Roman" panose="02020603050405020304" pitchFamily="18" charset="0"/>
                <a:cs typeface="Times New Roman" panose="02020603050405020304" pitchFamily="18" charset="0"/>
              </a:rPr>
              <a:t>minh </a:t>
            </a:r>
            <a:r>
              <a:rPr lang="vi-VN" sz="2800" b="1">
                <a:latin typeface="Times New Roman" panose="02020603050405020304" pitchFamily="18" charset="0"/>
                <a:cs typeface="Times New Roman" panose="02020603050405020304" pitchFamily="18" charset="0"/>
              </a:rPr>
              <a:t>họa những ngành nghề nào trong lĩnh vực cơ khí?</a:t>
            </a:r>
          </a:p>
        </p:txBody>
      </p:sp>
      <p:pic>
        <p:nvPicPr>
          <p:cNvPr id="12" name="Picture 11"/>
          <p:cNvPicPr>
            <a:picLocks noChangeAspect="1"/>
          </p:cNvPicPr>
          <p:nvPr/>
        </p:nvPicPr>
        <p:blipFill>
          <a:blip r:embed="rId2"/>
          <a:stretch>
            <a:fillRect/>
          </a:stretch>
        </p:blipFill>
        <p:spPr>
          <a:xfrm>
            <a:off x="360195" y="1118499"/>
            <a:ext cx="5415454" cy="2240521"/>
          </a:xfrm>
          <a:prstGeom prst="rect">
            <a:avLst/>
          </a:prstGeom>
        </p:spPr>
      </p:pic>
      <p:pic>
        <p:nvPicPr>
          <p:cNvPr id="13" name="Picture 12"/>
          <p:cNvPicPr>
            <a:picLocks noChangeAspect="1"/>
          </p:cNvPicPr>
          <p:nvPr/>
        </p:nvPicPr>
        <p:blipFill>
          <a:blip r:embed="rId3"/>
          <a:stretch>
            <a:fillRect/>
          </a:stretch>
        </p:blipFill>
        <p:spPr>
          <a:xfrm>
            <a:off x="5990253" y="1112402"/>
            <a:ext cx="5868955" cy="2246618"/>
          </a:xfrm>
          <a:prstGeom prst="rect">
            <a:avLst/>
          </a:prstGeom>
        </p:spPr>
      </p:pic>
      <p:pic>
        <p:nvPicPr>
          <p:cNvPr id="14" name="Picture 13"/>
          <p:cNvPicPr>
            <a:picLocks noChangeAspect="1"/>
          </p:cNvPicPr>
          <p:nvPr/>
        </p:nvPicPr>
        <p:blipFill>
          <a:blip r:embed="rId4"/>
          <a:stretch>
            <a:fillRect/>
          </a:stretch>
        </p:blipFill>
        <p:spPr>
          <a:xfrm>
            <a:off x="269937" y="3779468"/>
            <a:ext cx="5595969" cy="2220115"/>
          </a:xfrm>
          <a:prstGeom prst="rect">
            <a:avLst/>
          </a:prstGeom>
        </p:spPr>
      </p:pic>
      <p:pic>
        <p:nvPicPr>
          <p:cNvPr id="15" name="Picture 14"/>
          <p:cNvPicPr>
            <a:picLocks noChangeAspect="1"/>
          </p:cNvPicPr>
          <p:nvPr/>
        </p:nvPicPr>
        <p:blipFill>
          <a:blip r:embed="rId5"/>
          <a:stretch>
            <a:fillRect/>
          </a:stretch>
        </p:blipFill>
        <p:spPr>
          <a:xfrm>
            <a:off x="5990254" y="3721850"/>
            <a:ext cx="5868955" cy="2277733"/>
          </a:xfrm>
          <a:prstGeom prst="rect">
            <a:avLst/>
          </a:prstGeom>
        </p:spPr>
      </p:pic>
      <p:sp>
        <p:nvSpPr>
          <p:cNvPr id="16" name="TextBox 15"/>
          <p:cNvSpPr txBox="1"/>
          <p:nvPr/>
        </p:nvSpPr>
        <p:spPr>
          <a:xfrm>
            <a:off x="1698171" y="3399967"/>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a) Thiết kế chi tiết máy</a:t>
            </a:r>
            <a:endParaRPr lang="en-US" sz="1600" i="1">
              <a:latin typeface="Times New Roman" panose="02020603050405020304" pitchFamily="18" charset="0"/>
              <a:cs typeface="Times New Roman" panose="02020603050405020304" pitchFamily="18" charset="0"/>
            </a:endParaRPr>
          </a:p>
        </p:txBody>
      </p:sp>
      <p:sp>
        <p:nvSpPr>
          <p:cNvPr id="19" name="TextBox 18"/>
          <p:cNvSpPr txBox="1"/>
          <p:nvPr/>
        </p:nvSpPr>
        <p:spPr>
          <a:xfrm>
            <a:off x="7635550" y="3383297"/>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b) Kiểm tra hoạt động của rô bốt</a:t>
            </a:r>
            <a:endParaRPr lang="en-US" sz="1600" i="1">
              <a:latin typeface="Times New Roman" panose="02020603050405020304" pitchFamily="18" charset="0"/>
              <a:cs typeface="Times New Roman" panose="02020603050405020304" pitchFamily="18" charset="0"/>
            </a:endParaRPr>
          </a:p>
        </p:txBody>
      </p:sp>
      <p:sp>
        <p:nvSpPr>
          <p:cNvPr id="20" name="TextBox 19"/>
          <p:cNvSpPr txBox="1"/>
          <p:nvPr/>
        </p:nvSpPr>
        <p:spPr>
          <a:xfrm>
            <a:off x="1607975" y="5999583"/>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c) Đo mức dầu của động cơ xe máy</a:t>
            </a:r>
            <a:endParaRPr lang="en-US" sz="1600" i="1">
              <a:latin typeface="Times New Roman" panose="02020603050405020304" pitchFamily="18" charset="0"/>
              <a:cs typeface="Times New Roman" panose="02020603050405020304" pitchFamily="18" charset="0"/>
            </a:endParaRPr>
          </a:p>
        </p:txBody>
      </p:sp>
      <p:sp>
        <p:nvSpPr>
          <p:cNvPr id="21" name="TextBox 20"/>
          <p:cNvSpPr txBox="1"/>
          <p:nvPr/>
        </p:nvSpPr>
        <p:spPr>
          <a:xfrm>
            <a:off x="7203944" y="5997194"/>
            <a:ext cx="4561957"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d) Kiểm tra tình trạng các bộ phận của động cơ</a:t>
            </a:r>
            <a:endParaRPr lang="en-US" sz="16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518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0159"/>
            <a:ext cx="12017829"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 </a:t>
            </a:r>
            <a:r>
              <a:rPr lang="en-US" sz="2800" b="1" smtClean="0">
                <a:latin typeface="Times New Roman" panose="02020603050405020304" pitchFamily="18" charset="0"/>
                <a:cs typeface="Times New Roman" panose="02020603050405020304" pitchFamily="18" charset="0"/>
              </a:rPr>
              <a:t>  </a:t>
            </a:r>
            <a:r>
              <a:rPr lang="vi-VN" sz="2800" b="1" smtClean="0">
                <a:latin typeface="Times New Roman" panose="02020603050405020304" pitchFamily="18" charset="0"/>
                <a:cs typeface="Times New Roman" panose="02020603050405020304" pitchFamily="18" charset="0"/>
              </a:rPr>
              <a:t>Theo </a:t>
            </a:r>
            <a:r>
              <a:rPr lang="vi-VN" sz="2800" b="1">
                <a:latin typeface="Times New Roman" panose="02020603050405020304" pitchFamily="18" charset="0"/>
                <a:cs typeface="Times New Roman" panose="02020603050405020304" pitchFamily="18" charset="0"/>
              </a:rPr>
              <a:t>em </a:t>
            </a:r>
            <a:r>
              <a:rPr lang="en-US" sz="2800" b="1" smtClean="0">
                <a:latin typeface="Times New Roman" panose="02020603050405020304" pitchFamily="18" charset="0"/>
                <a:cs typeface="Times New Roman" panose="02020603050405020304" pitchFamily="18" charset="0"/>
              </a:rPr>
              <a:t>hình </a:t>
            </a:r>
            <a:r>
              <a:rPr lang="vi-VN" sz="2800" b="1" smtClean="0">
                <a:latin typeface="Times New Roman" panose="02020603050405020304" pitchFamily="18" charset="0"/>
                <a:cs typeface="Times New Roman" panose="02020603050405020304" pitchFamily="18" charset="0"/>
              </a:rPr>
              <a:t>minh </a:t>
            </a:r>
            <a:r>
              <a:rPr lang="vi-VN" sz="2800" b="1">
                <a:latin typeface="Times New Roman" panose="02020603050405020304" pitchFamily="18" charset="0"/>
                <a:cs typeface="Times New Roman" panose="02020603050405020304" pitchFamily="18" charset="0"/>
              </a:rPr>
              <a:t>họa những ngành nghề nào trong lĩnh vực cơ khí?</a:t>
            </a:r>
          </a:p>
        </p:txBody>
      </p:sp>
      <p:pic>
        <p:nvPicPr>
          <p:cNvPr id="12" name="Picture 11"/>
          <p:cNvPicPr>
            <a:picLocks noChangeAspect="1"/>
          </p:cNvPicPr>
          <p:nvPr/>
        </p:nvPicPr>
        <p:blipFill>
          <a:blip r:embed="rId2"/>
          <a:stretch>
            <a:fillRect/>
          </a:stretch>
        </p:blipFill>
        <p:spPr>
          <a:xfrm>
            <a:off x="360195" y="1118499"/>
            <a:ext cx="4258458" cy="2240521"/>
          </a:xfrm>
          <a:prstGeom prst="rect">
            <a:avLst/>
          </a:prstGeom>
        </p:spPr>
      </p:pic>
      <p:pic>
        <p:nvPicPr>
          <p:cNvPr id="13" name="Picture 12"/>
          <p:cNvPicPr>
            <a:picLocks noChangeAspect="1"/>
          </p:cNvPicPr>
          <p:nvPr/>
        </p:nvPicPr>
        <p:blipFill>
          <a:blip r:embed="rId3"/>
          <a:stretch>
            <a:fillRect/>
          </a:stretch>
        </p:blipFill>
        <p:spPr>
          <a:xfrm>
            <a:off x="4786605" y="1095732"/>
            <a:ext cx="4320074" cy="2246618"/>
          </a:xfrm>
          <a:prstGeom prst="rect">
            <a:avLst/>
          </a:prstGeom>
        </p:spPr>
      </p:pic>
      <p:pic>
        <p:nvPicPr>
          <p:cNvPr id="14" name="Picture 13"/>
          <p:cNvPicPr>
            <a:picLocks noChangeAspect="1"/>
          </p:cNvPicPr>
          <p:nvPr/>
        </p:nvPicPr>
        <p:blipFill>
          <a:blip r:embed="rId4"/>
          <a:stretch>
            <a:fillRect/>
          </a:stretch>
        </p:blipFill>
        <p:spPr>
          <a:xfrm>
            <a:off x="269938" y="3779468"/>
            <a:ext cx="4414030" cy="2220115"/>
          </a:xfrm>
          <a:prstGeom prst="rect">
            <a:avLst/>
          </a:prstGeom>
        </p:spPr>
      </p:pic>
      <p:pic>
        <p:nvPicPr>
          <p:cNvPr id="15" name="Picture 14"/>
          <p:cNvPicPr>
            <a:picLocks noChangeAspect="1"/>
          </p:cNvPicPr>
          <p:nvPr/>
        </p:nvPicPr>
        <p:blipFill>
          <a:blip r:embed="rId5"/>
          <a:stretch>
            <a:fillRect/>
          </a:stretch>
        </p:blipFill>
        <p:spPr>
          <a:xfrm>
            <a:off x="4786606" y="3738521"/>
            <a:ext cx="4320074" cy="2277733"/>
          </a:xfrm>
          <a:prstGeom prst="rect">
            <a:avLst/>
          </a:prstGeom>
        </p:spPr>
      </p:pic>
      <p:sp>
        <p:nvSpPr>
          <p:cNvPr id="16" name="TextBox 15"/>
          <p:cNvSpPr txBox="1"/>
          <p:nvPr/>
        </p:nvSpPr>
        <p:spPr>
          <a:xfrm>
            <a:off x="1698171" y="3399967"/>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a) Thiết kế chi tiết máy</a:t>
            </a:r>
            <a:endParaRPr lang="en-US" sz="1600" i="1">
              <a:latin typeface="Times New Roman" panose="02020603050405020304" pitchFamily="18" charset="0"/>
              <a:cs typeface="Times New Roman" panose="02020603050405020304" pitchFamily="18" charset="0"/>
            </a:endParaRPr>
          </a:p>
        </p:txBody>
      </p:sp>
      <p:sp>
        <p:nvSpPr>
          <p:cNvPr id="19" name="TextBox 18"/>
          <p:cNvSpPr txBox="1"/>
          <p:nvPr/>
        </p:nvSpPr>
        <p:spPr>
          <a:xfrm>
            <a:off x="5234474" y="3324683"/>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b) Kiểm tra hoạt động của rô bốt</a:t>
            </a:r>
            <a:endParaRPr lang="en-US" sz="1600" i="1">
              <a:latin typeface="Times New Roman" panose="02020603050405020304" pitchFamily="18" charset="0"/>
              <a:cs typeface="Times New Roman" panose="02020603050405020304" pitchFamily="18" charset="0"/>
            </a:endParaRPr>
          </a:p>
        </p:txBody>
      </p:sp>
      <p:sp>
        <p:nvSpPr>
          <p:cNvPr id="20" name="TextBox 19"/>
          <p:cNvSpPr txBox="1"/>
          <p:nvPr/>
        </p:nvSpPr>
        <p:spPr>
          <a:xfrm>
            <a:off x="1048138" y="6022131"/>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c) Đo mức dầu của động cơ xe máy</a:t>
            </a:r>
            <a:endParaRPr lang="en-US" sz="1600" i="1">
              <a:latin typeface="Times New Roman" panose="02020603050405020304" pitchFamily="18" charset="0"/>
              <a:cs typeface="Times New Roman" panose="02020603050405020304" pitchFamily="18" charset="0"/>
            </a:endParaRPr>
          </a:p>
        </p:txBody>
      </p:sp>
      <p:sp>
        <p:nvSpPr>
          <p:cNvPr id="21" name="TextBox 20"/>
          <p:cNvSpPr txBox="1"/>
          <p:nvPr/>
        </p:nvSpPr>
        <p:spPr>
          <a:xfrm>
            <a:off x="4786606" y="6023594"/>
            <a:ext cx="4320074"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d) Kiểm tra tình trạng các bộ phận của động cơ</a:t>
            </a:r>
            <a:endParaRPr lang="en-US" sz="1600" i="1">
              <a:latin typeface="Times New Roman" panose="02020603050405020304" pitchFamily="18" charset="0"/>
              <a:cs typeface="Times New Roman" panose="02020603050405020304" pitchFamily="18" charset="0"/>
            </a:endParaRPr>
          </a:p>
        </p:txBody>
      </p:sp>
      <p:sp>
        <p:nvSpPr>
          <p:cNvPr id="11" name="Rectangle 10"/>
          <p:cNvSpPr/>
          <p:nvPr/>
        </p:nvSpPr>
        <p:spPr>
          <a:xfrm>
            <a:off x="9209317" y="1095732"/>
            <a:ext cx="3237722" cy="3108543"/>
          </a:xfrm>
          <a:prstGeom prst="rect">
            <a:avLst/>
          </a:prstGeom>
        </p:spPr>
        <p:txBody>
          <a:bodyPr wrap="square">
            <a:spAutoFit/>
          </a:bodyPr>
          <a:lstStyle/>
          <a:p>
            <a:endParaRPr lang="vi-VN" sz="2800" smtClean="0">
              <a:solidFill>
                <a:srgbClr val="FF0000"/>
              </a:solidFill>
              <a:latin typeface="Times New Roman" panose="02020603050405020304" pitchFamily="18" charset="0"/>
              <a:cs typeface="Times New Roman" panose="02020603050405020304" pitchFamily="18" charset="0"/>
            </a:endParaRPr>
          </a:p>
          <a:p>
            <a:r>
              <a:rPr lang="vi-VN" sz="2800" smtClean="0">
                <a:solidFill>
                  <a:srgbClr val="FF0000"/>
                </a:solidFill>
                <a:latin typeface="Times New Roman" panose="02020603050405020304" pitchFamily="18" charset="0"/>
                <a:cs typeface="Times New Roman" panose="02020603050405020304" pitchFamily="18" charset="0"/>
              </a:rPr>
              <a:t>a</a:t>
            </a:r>
            <a:r>
              <a:rPr lang="vi-VN" sz="2800">
                <a:solidFill>
                  <a:srgbClr val="FF0000"/>
                </a:solidFill>
                <a:latin typeface="Times New Roman" panose="02020603050405020304" pitchFamily="18" charset="0"/>
                <a:cs typeface="Times New Roman" panose="02020603050405020304" pitchFamily="18" charset="0"/>
              </a:rPr>
              <a:t>) Kĩ sư cơ khí</a:t>
            </a:r>
          </a:p>
          <a:p>
            <a:r>
              <a:rPr lang="vi-VN" sz="2800">
                <a:solidFill>
                  <a:srgbClr val="FF0000"/>
                </a:solidFill>
                <a:latin typeface="Times New Roman" panose="02020603050405020304" pitchFamily="18" charset="0"/>
                <a:cs typeface="Times New Roman" panose="02020603050405020304" pitchFamily="18" charset="0"/>
              </a:rPr>
              <a:t>b) Kĩ sư cơ khí, kĩ thuật viên cơ khí</a:t>
            </a:r>
          </a:p>
          <a:p>
            <a:r>
              <a:rPr lang="vi-VN" sz="2800">
                <a:solidFill>
                  <a:srgbClr val="FF0000"/>
                </a:solidFill>
                <a:latin typeface="Times New Roman" panose="02020603050405020304" pitchFamily="18" charset="0"/>
                <a:cs typeface="Times New Roman" panose="02020603050405020304" pitchFamily="18" charset="0"/>
              </a:rPr>
              <a:t>c) Thợ cơ </a:t>
            </a:r>
            <a:r>
              <a:rPr lang="vi-VN" sz="2800" smtClean="0">
                <a:solidFill>
                  <a:srgbClr val="FF0000"/>
                </a:solidFill>
                <a:latin typeface="Times New Roman" panose="02020603050405020304" pitchFamily="18" charset="0"/>
                <a:cs typeface="Times New Roman" panose="02020603050405020304" pitchFamily="18" charset="0"/>
              </a:rPr>
              <a:t>khí</a:t>
            </a:r>
            <a:r>
              <a:rPr lang="en-US" sz="2800" smtClean="0">
                <a:solidFill>
                  <a:srgbClr val="FF0000"/>
                </a:solidFill>
                <a:latin typeface="Times New Roman" panose="02020603050405020304" pitchFamily="18" charset="0"/>
                <a:cs typeface="Times New Roman" panose="02020603050405020304" pitchFamily="18" charset="0"/>
              </a:rPr>
              <a:t> và sửa chữa máy móc</a:t>
            </a:r>
            <a:endParaRPr lang="vi-VN" sz="2800">
              <a:solidFill>
                <a:srgbClr val="FF0000"/>
              </a:solidFill>
              <a:latin typeface="Times New Roman" panose="02020603050405020304" pitchFamily="18" charset="0"/>
              <a:cs typeface="Times New Roman" panose="02020603050405020304" pitchFamily="18" charset="0"/>
            </a:endParaRPr>
          </a:p>
          <a:p>
            <a:r>
              <a:rPr lang="vi-VN" sz="2800">
                <a:solidFill>
                  <a:srgbClr val="FF0000"/>
                </a:solidFill>
                <a:latin typeface="Times New Roman" panose="02020603050405020304" pitchFamily="18" charset="0"/>
                <a:cs typeface="Times New Roman" panose="02020603050405020304" pitchFamily="18" charset="0"/>
              </a:rPr>
              <a:t>d) Thợ cơ </a:t>
            </a:r>
            <a:r>
              <a:rPr lang="vi-VN" sz="2800" smtClean="0">
                <a:solidFill>
                  <a:srgbClr val="FF0000"/>
                </a:solidFill>
                <a:latin typeface="Times New Roman" panose="02020603050405020304" pitchFamily="18" charset="0"/>
                <a:cs typeface="Times New Roman" panose="02020603050405020304" pitchFamily="18" charset="0"/>
              </a:rPr>
              <a:t>khí</a:t>
            </a:r>
            <a:r>
              <a:rPr lang="en-US" sz="2800">
                <a:solidFill>
                  <a:srgbClr val="FF0000"/>
                </a:solidFill>
                <a:latin typeface="Times New Roman" panose="02020603050405020304" pitchFamily="18" charset="0"/>
                <a:cs typeface="Times New Roman" panose="02020603050405020304" pitchFamily="18" charset="0"/>
              </a:rPr>
              <a:t> </a:t>
            </a:r>
            <a:r>
              <a:rPr lang="en-US" sz="2800" smtClean="0">
                <a:solidFill>
                  <a:srgbClr val="FF0000"/>
                </a:solidFill>
                <a:latin typeface="Times New Roman" panose="02020603050405020304" pitchFamily="18" charset="0"/>
                <a:cs typeface="Times New Roman" panose="02020603050405020304" pitchFamily="18" charset="0"/>
              </a:rPr>
              <a:t>và sửa</a:t>
            </a:r>
            <a:endParaRPr lang="vi-VN"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494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569386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1.Đặc điểm một số ngành nghề phổ biến trong lĩnh vực cơ khí</a:t>
            </a:r>
          </a:p>
          <a:p>
            <a:r>
              <a:rPr lang="en-US" sz="2800">
                <a:latin typeface="Times New Roman" panose="02020603050405020304" pitchFamily="18" charset="0"/>
                <a:cs typeface="Times New Roman" panose="02020603050405020304" pitchFamily="18" charset="0"/>
              </a:rPr>
              <a:t>- Kỹ sư cơ khí</a:t>
            </a:r>
          </a:p>
          <a:p>
            <a:r>
              <a:rPr lang="en-US" sz="2800">
                <a:latin typeface="Times New Roman" panose="02020603050405020304" pitchFamily="18" charset="0"/>
                <a:cs typeface="Times New Roman" panose="02020603050405020304" pitchFamily="18" charset="0"/>
              </a:rPr>
              <a:t>Kỹ sư cơ khí tiến hành nghiêm cứu, tư vấn, thiết kế và sản xuất trực tiếp máy móc, thiết bị, hệ thống công nghiệp, máy bay, tàu thủy; tư vấn, chỉ đạo, vận hành, bảo trì và sửa chữa; nghiên cứu và tư vấn về các khía cạnh cơ học của vật liệu; sản phẩm hoặc quy trình cụ thể</a:t>
            </a:r>
          </a:p>
          <a:p>
            <a:r>
              <a:rPr lang="en-US" sz="2800">
                <a:latin typeface="Times New Roman" panose="02020603050405020304" pitchFamily="18" charset="0"/>
                <a:cs typeface="Times New Roman" panose="02020603050405020304" pitchFamily="18" charset="0"/>
              </a:rPr>
              <a:t>- Kỹ thuật viên kỹ thuật cơ khí</a:t>
            </a:r>
          </a:p>
          <a:p>
            <a:r>
              <a:rPr lang="en-US" sz="2800">
                <a:latin typeface="Times New Roman" panose="02020603050405020304" pitchFamily="18" charset="0"/>
                <a:cs typeface="Times New Roman" panose="02020603050405020304" pitchFamily="18" charset="0"/>
              </a:rPr>
              <a:t>Kỹ thuật viên kỹ thuật cơ khí thực hiện các nhiệm vụ kĩ thuật để hỗ trợ nghiên cứu kĩ thuật cơ khí và thiết kế, sản xuất, lắp ráp, xây dựng; vận hành, bảo trì và sửa chữa máy móc, linh kiện và thiết bị cơ khí.</a:t>
            </a:r>
          </a:p>
          <a:p>
            <a:r>
              <a:rPr lang="en-US" sz="2800">
                <a:latin typeface="Times New Roman" panose="02020603050405020304" pitchFamily="18" charset="0"/>
                <a:cs typeface="Times New Roman" panose="02020603050405020304" pitchFamily="18" charset="0"/>
              </a:rPr>
              <a:t>-Thợ cơ khí và sửa chữa máy móc</a:t>
            </a:r>
          </a:p>
          <a:p>
            <a:r>
              <a:rPr lang="en-US" sz="2800">
                <a:latin typeface="Times New Roman" panose="02020603050405020304" pitchFamily="18" charset="0"/>
                <a:cs typeface="Times New Roman" panose="02020603050405020304" pitchFamily="18" charset="0"/>
              </a:rPr>
              <a:t>Thợ cơ khí và sủa chữa máy móc lắp ráp, lắp đặt, bảo trì, sửa chữa động cơ, xe cộ, máy móc nông nghiệp hoặc công nghiệp và thiết bị cơ khí tương tự</a:t>
            </a:r>
          </a:p>
        </p:txBody>
      </p:sp>
      <p:pic>
        <p:nvPicPr>
          <p:cNvPr id="2" name="Picture 1"/>
          <p:cNvPicPr>
            <a:picLocks noChangeAspect="1"/>
          </p:cNvPicPr>
          <p:nvPr/>
        </p:nvPicPr>
        <p:blipFill>
          <a:blip r:embed="rId3"/>
          <a:stretch>
            <a:fillRect/>
          </a:stretch>
        </p:blipFill>
        <p:spPr>
          <a:xfrm>
            <a:off x="2344441" y="120088"/>
            <a:ext cx="7895004" cy="646232"/>
          </a:xfrm>
          <a:prstGeom prst="rect">
            <a:avLst/>
          </a:prstGeom>
        </p:spPr>
      </p:pic>
    </p:spTree>
    <p:extLst>
      <p:ext uri="{BB962C8B-B14F-4D97-AF65-F5344CB8AC3E}">
        <p14:creationId xmlns:p14="http://schemas.microsoft.com/office/powerpoint/2010/main" val="210813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0159"/>
            <a:ext cx="12017829"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 </a:t>
            </a:r>
            <a:r>
              <a:rPr lang="en-US" sz="2800" b="1" smtClean="0">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Người lao động trong lĩnh vực cơ khí cần có những phẩm chất như thế nào để thực hiện được các công việc như trong hình?</a:t>
            </a:r>
          </a:p>
        </p:txBody>
      </p:sp>
      <p:pic>
        <p:nvPicPr>
          <p:cNvPr id="12" name="Picture 11"/>
          <p:cNvPicPr>
            <a:picLocks noChangeAspect="1"/>
          </p:cNvPicPr>
          <p:nvPr/>
        </p:nvPicPr>
        <p:blipFill>
          <a:blip r:embed="rId2"/>
          <a:stretch>
            <a:fillRect/>
          </a:stretch>
        </p:blipFill>
        <p:spPr>
          <a:xfrm>
            <a:off x="360195" y="1118499"/>
            <a:ext cx="5415454" cy="2240521"/>
          </a:xfrm>
          <a:prstGeom prst="rect">
            <a:avLst/>
          </a:prstGeom>
        </p:spPr>
      </p:pic>
      <p:pic>
        <p:nvPicPr>
          <p:cNvPr id="13" name="Picture 12"/>
          <p:cNvPicPr>
            <a:picLocks noChangeAspect="1"/>
          </p:cNvPicPr>
          <p:nvPr/>
        </p:nvPicPr>
        <p:blipFill>
          <a:blip r:embed="rId3"/>
          <a:stretch>
            <a:fillRect/>
          </a:stretch>
        </p:blipFill>
        <p:spPr>
          <a:xfrm>
            <a:off x="5990253" y="1112402"/>
            <a:ext cx="5868955" cy="2246618"/>
          </a:xfrm>
          <a:prstGeom prst="rect">
            <a:avLst/>
          </a:prstGeom>
        </p:spPr>
      </p:pic>
      <p:pic>
        <p:nvPicPr>
          <p:cNvPr id="14" name="Picture 13"/>
          <p:cNvPicPr>
            <a:picLocks noChangeAspect="1"/>
          </p:cNvPicPr>
          <p:nvPr/>
        </p:nvPicPr>
        <p:blipFill>
          <a:blip r:embed="rId4"/>
          <a:stretch>
            <a:fillRect/>
          </a:stretch>
        </p:blipFill>
        <p:spPr>
          <a:xfrm>
            <a:off x="269937" y="3779468"/>
            <a:ext cx="5595969" cy="2220115"/>
          </a:xfrm>
          <a:prstGeom prst="rect">
            <a:avLst/>
          </a:prstGeom>
        </p:spPr>
      </p:pic>
      <p:pic>
        <p:nvPicPr>
          <p:cNvPr id="15" name="Picture 14"/>
          <p:cNvPicPr>
            <a:picLocks noChangeAspect="1"/>
          </p:cNvPicPr>
          <p:nvPr/>
        </p:nvPicPr>
        <p:blipFill>
          <a:blip r:embed="rId5"/>
          <a:stretch>
            <a:fillRect/>
          </a:stretch>
        </p:blipFill>
        <p:spPr>
          <a:xfrm>
            <a:off x="5990254" y="3721850"/>
            <a:ext cx="5868955" cy="2277733"/>
          </a:xfrm>
          <a:prstGeom prst="rect">
            <a:avLst/>
          </a:prstGeom>
        </p:spPr>
      </p:pic>
      <p:sp>
        <p:nvSpPr>
          <p:cNvPr id="16" name="TextBox 15"/>
          <p:cNvSpPr txBox="1"/>
          <p:nvPr/>
        </p:nvSpPr>
        <p:spPr>
          <a:xfrm>
            <a:off x="1698171" y="3399967"/>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a) Thiết kế chi tiết máy</a:t>
            </a:r>
            <a:endParaRPr lang="en-US" sz="1600" i="1">
              <a:latin typeface="Times New Roman" panose="02020603050405020304" pitchFamily="18" charset="0"/>
              <a:cs typeface="Times New Roman" panose="02020603050405020304" pitchFamily="18" charset="0"/>
            </a:endParaRPr>
          </a:p>
        </p:txBody>
      </p:sp>
      <p:sp>
        <p:nvSpPr>
          <p:cNvPr id="19" name="TextBox 18"/>
          <p:cNvSpPr txBox="1"/>
          <p:nvPr/>
        </p:nvSpPr>
        <p:spPr>
          <a:xfrm>
            <a:off x="7635550" y="3383297"/>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b) Kiểm tra hoạt động của rô bốt</a:t>
            </a:r>
            <a:endParaRPr lang="en-US" sz="1600" i="1">
              <a:latin typeface="Times New Roman" panose="02020603050405020304" pitchFamily="18" charset="0"/>
              <a:cs typeface="Times New Roman" panose="02020603050405020304" pitchFamily="18" charset="0"/>
            </a:endParaRPr>
          </a:p>
        </p:txBody>
      </p:sp>
      <p:sp>
        <p:nvSpPr>
          <p:cNvPr id="20" name="TextBox 19"/>
          <p:cNvSpPr txBox="1"/>
          <p:nvPr/>
        </p:nvSpPr>
        <p:spPr>
          <a:xfrm>
            <a:off x="1607975" y="5999583"/>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c) Đo mức dầu của động cơ xe máy</a:t>
            </a:r>
            <a:endParaRPr lang="en-US" sz="1600" i="1">
              <a:latin typeface="Times New Roman" panose="02020603050405020304" pitchFamily="18" charset="0"/>
              <a:cs typeface="Times New Roman" panose="02020603050405020304" pitchFamily="18" charset="0"/>
            </a:endParaRPr>
          </a:p>
        </p:txBody>
      </p:sp>
      <p:sp>
        <p:nvSpPr>
          <p:cNvPr id="21" name="TextBox 20"/>
          <p:cNvSpPr txBox="1"/>
          <p:nvPr/>
        </p:nvSpPr>
        <p:spPr>
          <a:xfrm>
            <a:off x="7203944" y="5997194"/>
            <a:ext cx="4561957"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d) Kiểm tra tình trạng các bộ phận của động cơ</a:t>
            </a:r>
            <a:endParaRPr lang="en-US" sz="16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736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9" grpId="0"/>
      <p:bldP spid="20" grpId="0"/>
      <p:bldP spid="21"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848</TotalTime>
  <Words>2613</Words>
  <PresentationFormat>Widescreen</PresentationFormat>
  <Paragraphs>208</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2023-06-21T22:05:51Z</dcterms:created>
  <dcterms:modified xsi:type="dcterms:W3CDTF">2023-06-30T23:59:33Z</dcterms:modified>
</cp:coreProperties>
</file>