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31"/>
  </p:notesMasterIdLst>
  <p:sldIdLst>
    <p:sldId id="300" r:id="rId3"/>
    <p:sldId id="304" r:id="rId4"/>
    <p:sldId id="302" r:id="rId5"/>
    <p:sldId id="303" r:id="rId6"/>
    <p:sldId id="292" r:id="rId7"/>
    <p:sldId id="301" r:id="rId8"/>
    <p:sldId id="306" r:id="rId9"/>
    <p:sldId id="305" r:id="rId10"/>
    <p:sldId id="310" r:id="rId11"/>
    <p:sldId id="307" r:id="rId12"/>
    <p:sldId id="308" r:id="rId13"/>
    <p:sldId id="333" r:id="rId14"/>
    <p:sldId id="309" r:id="rId15"/>
    <p:sldId id="334" r:id="rId16"/>
    <p:sldId id="312" r:id="rId17"/>
    <p:sldId id="314" r:id="rId18"/>
    <p:sldId id="320" r:id="rId19"/>
    <p:sldId id="316" r:id="rId20"/>
    <p:sldId id="337" r:id="rId21"/>
    <p:sldId id="327" r:id="rId22"/>
    <p:sldId id="315" r:id="rId23"/>
    <p:sldId id="339" r:id="rId24"/>
    <p:sldId id="332" r:id="rId25"/>
    <p:sldId id="331" r:id="rId26"/>
    <p:sldId id="295" r:id="rId27"/>
    <p:sldId id="328" r:id="rId28"/>
    <p:sldId id="329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1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11" autoAdjust="0"/>
    <p:restoredTop sz="94657"/>
  </p:normalViewPr>
  <p:slideViewPr>
    <p:cSldViewPr snapToGrid="0">
      <p:cViewPr varScale="1">
        <p:scale>
          <a:sx n="81" d="100"/>
          <a:sy n="81" d="100"/>
        </p:scale>
        <p:origin x="100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25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6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08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2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01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9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4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1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0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1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2.1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296F6-FECB-40AC-AD26-62762C077BE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5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image" Target="../media/image18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notesSlide" Target="../notesSlides/notesSlide2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0&amp;idSubject=1&amp;idSeries=118&amp;idTheme=1067&amp;IdLevel=3&amp;idThemeServer=86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10: Energy Sources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2.1: Vocabulary &amp; Reading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79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7807" y="26637"/>
            <a:ext cx="836051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</a:t>
            </a:r>
            <a:r>
              <a:rPr lang="en-US" sz="3600" b="1" i="1" dirty="0" smtClean="0">
                <a:solidFill>
                  <a:srgbClr val="0070C0"/>
                </a:solidFill>
              </a:rPr>
              <a:t>. </a:t>
            </a:r>
            <a:r>
              <a:rPr lang="en-US" sz="2400" b="1" i="1" dirty="0" smtClean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724" y="3894451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clean to </a:t>
            </a:r>
            <a:r>
              <a:rPr lang="en-US" sz="3600" i="1" dirty="0" smtClean="0">
                <a:solidFill>
                  <a:srgbClr val="0070C0"/>
                </a:solidFill>
              </a:rPr>
              <a:t>run </a:t>
            </a:r>
            <a:r>
              <a:rPr lang="vi-VN" sz="2400" dirty="0" smtClean="0"/>
              <a:t>(phr</a:t>
            </a:r>
            <a:r>
              <a:rPr lang="vi-VN" sz="2400" dirty="0"/>
              <a:t>) 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kliːn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rʌn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336" y="3285390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wind </a:t>
            </a:r>
            <a:r>
              <a:rPr lang="en-US" sz="3600" i="1" dirty="0" smtClean="0">
                <a:solidFill>
                  <a:srgbClr val="0070C0"/>
                </a:solidFill>
              </a:rPr>
              <a:t>turbine 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wɪnd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tɜːrbaɪn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tua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bin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337" y="2586309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solar </a:t>
            </a:r>
            <a:r>
              <a:rPr lang="en-US" sz="3600" i="1" dirty="0" smtClean="0">
                <a:solidFill>
                  <a:srgbClr val="0070C0"/>
                </a:solidFill>
              </a:rPr>
              <a:t>panel </a:t>
            </a:r>
            <a:r>
              <a:rPr lang="en-US" sz="2800" dirty="0" smtClean="0"/>
              <a:t>(n) /</a:t>
            </a:r>
            <a:r>
              <a:rPr lang="en-US" sz="2800" dirty="0">
                <a:solidFill>
                  <a:srgbClr val="FF0000"/>
                </a:solidFill>
              </a:rPr>
              <a:t>ˌ</a:t>
            </a:r>
            <a:r>
              <a:rPr lang="en-US" sz="2800" dirty="0" err="1">
                <a:solidFill>
                  <a:srgbClr val="FF0000"/>
                </a:solidFill>
              </a:rPr>
              <a:t>soʊlər</a:t>
            </a:r>
            <a:r>
              <a:rPr lang="en-US" sz="2800" dirty="0">
                <a:solidFill>
                  <a:srgbClr val="FF0000"/>
                </a:solidFill>
              </a:rPr>
              <a:t> ˈ</a:t>
            </a:r>
            <a:r>
              <a:rPr lang="en-US" sz="2800" dirty="0" err="1" smtClean="0">
                <a:solidFill>
                  <a:srgbClr val="FF0000"/>
                </a:solidFill>
              </a:rPr>
              <a:t>pænl</a:t>
            </a:r>
            <a:r>
              <a:rPr lang="en-US" sz="2800" dirty="0" smtClean="0"/>
              <a:t>/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tấm pin năng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mặt trời 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5336" y="1915520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power </a:t>
            </a:r>
            <a:r>
              <a:rPr lang="en-US" sz="3600" i="1" dirty="0" smtClean="0">
                <a:solidFill>
                  <a:srgbClr val="0070C0"/>
                </a:solidFill>
              </a:rPr>
              <a:t>plant </a:t>
            </a:r>
            <a:r>
              <a:rPr lang="en-US" sz="2800" dirty="0" smtClean="0"/>
              <a:t>(n) /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paʊər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plænt</a:t>
            </a:r>
            <a:r>
              <a:rPr lang="en-US" sz="2800" dirty="0" smtClean="0"/>
              <a:t>/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031" y="1294272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dangerous </a:t>
            </a:r>
            <a:r>
              <a:rPr lang="vi-VN" sz="2400" dirty="0" smtClean="0"/>
              <a:t>(</a:t>
            </a:r>
            <a:r>
              <a:rPr lang="en-US" sz="2800" dirty="0" err="1" smtClean="0"/>
              <a:t>adj</a:t>
            </a:r>
            <a:r>
              <a:rPr lang="vi-VN" sz="2400" dirty="0" smtClean="0"/>
              <a:t>) 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deɪndʒərəs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hiểm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5336" y="646331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nuclear </a:t>
            </a:r>
            <a:r>
              <a:rPr lang="en-US" sz="3600" i="1" dirty="0" smtClean="0">
                <a:solidFill>
                  <a:srgbClr val="0070C0"/>
                </a:solidFill>
              </a:rPr>
              <a:t>power </a:t>
            </a:r>
            <a:r>
              <a:rPr lang="en-US" sz="2800" dirty="0" smtClean="0"/>
              <a:t>(n) /</a:t>
            </a:r>
            <a:r>
              <a:rPr lang="en-US" sz="2800" dirty="0">
                <a:solidFill>
                  <a:srgbClr val="FF0000"/>
                </a:solidFill>
              </a:rPr>
              <a:t>ˌ</a:t>
            </a:r>
            <a:r>
              <a:rPr lang="en-US" sz="2800" dirty="0" err="1">
                <a:solidFill>
                  <a:srgbClr val="FF0000"/>
                </a:solidFill>
              </a:rPr>
              <a:t>nuːkliər</a:t>
            </a:r>
            <a:r>
              <a:rPr lang="en-US" sz="2800" dirty="0">
                <a:solidFill>
                  <a:srgbClr val="FF0000"/>
                </a:solidFill>
              </a:rPr>
              <a:t> ˈ</a:t>
            </a:r>
            <a:r>
              <a:rPr lang="en-US" sz="2800" dirty="0" err="1">
                <a:solidFill>
                  <a:srgbClr val="FF0000"/>
                </a:solidFill>
              </a:rPr>
              <a:t>paʊər</a:t>
            </a:r>
            <a:r>
              <a:rPr lang="en-US" sz="2800" dirty="0" smtClean="0"/>
              <a:t>/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năng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hạt nhân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5336" y="456682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cheap to build </a:t>
            </a:r>
            <a:r>
              <a:rPr lang="vi-VN" sz="2400" dirty="0" smtClean="0"/>
              <a:t>(phr</a:t>
            </a:r>
            <a:r>
              <a:rPr lang="vi-VN" sz="2400" dirty="0"/>
              <a:t>) 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 smtClean="0">
                <a:solidFill>
                  <a:srgbClr val="FF0000"/>
                </a:solidFill>
              </a:rPr>
              <a:t>tʃiːp</a:t>
            </a:r>
            <a:r>
              <a:rPr lang="en-US" sz="2800" dirty="0" smtClean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tu</a:t>
            </a:r>
            <a:r>
              <a:rPr lang="en-US" sz="2800" dirty="0" smtClean="0">
                <a:solidFill>
                  <a:srgbClr val="FF0000"/>
                </a:solidFill>
                <a:cs typeface="Calibri" panose="020F0502020204030204" pitchFamily="34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</a:rPr>
              <a:t>bɪld</a:t>
            </a:r>
            <a:r>
              <a:rPr lang="vi-VN" sz="2800" dirty="0" smtClean="0">
                <a:cs typeface="Calibri" panose="020F0502020204030204" pitchFamily="34" charset="0"/>
              </a:rPr>
              <a:t>/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rẻ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(chi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724" y="5238097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expensive to run </a:t>
            </a:r>
            <a:r>
              <a:rPr lang="vi-VN" sz="2400" dirty="0" smtClean="0"/>
              <a:t>(phr</a:t>
            </a:r>
            <a:r>
              <a:rPr lang="vi-VN" sz="2400" dirty="0"/>
              <a:t>) 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ɪk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spensɪv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rʌn</a:t>
            </a:r>
            <a:r>
              <a:rPr lang="vi-VN" sz="2800" dirty="0" smtClean="0">
                <a:cs typeface="Calibri" panose="020F0502020204030204" pitchFamily="34" charset="0"/>
              </a:rPr>
              <a:t>/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(chi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2724" y="592322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noisy 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nɔɪzi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ồn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ào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heap to bui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47108" y="441180"/>
            <a:ext cx="487363" cy="487363"/>
          </a:xfrm>
          <a:prstGeom prst="rect">
            <a:avLst/>
          </a:prstGeom>
        </p:spPr>
      </p:pic>
      <p:pic>
        <p:nvPicPr>
          <p:cNvPr id="5" name="clear to ru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47107" y="441180"/>
            <a:ext cx="487363" cy="487363"/>
          </a:xfrm>
          <a:prstGeom prst="rect">
            <a:avLst/>
          </a:prstGeom>
        </p:spPr>
      </p:pic>
      <p:pic>
        <p:nvPicPr>
          <p:cNvPr id="6" name="dangerou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47107" y="429286"/>
            <a:ext cx="487363" cy="487363"/>
          </a:xfrm>
          <a:prstGeom prst="rect">
            <a:avLst/>
          </a:prstGeom>
        </p:spPr>
      </p:pic>
      <p:pic>
        <p:nvPicPr>
          <p:cNvPr id="7" name="expensive to ru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47107" y="448684"/>
            <a:ext cx="488594" cy="487363"/>
          </a:xfrm>
          <a:prstGeom prst="rect">
            <a:avLst/>
          </a:prstGeom>
        </p:spPr>
      </p:pic>
      <p:pic>
        <p:nvPicPr>
          <p:cNvPr id="8" name="nois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59590" y="452195"/>
            <a:ext cx="487363" cy="487363"/>
          </a:xfrm>
          <a:prstGeom prst="rect">
            <a:avLst/>
          </a:prstGeom>
        </p:spPr>
      </p:pic>
      <p:pic>
        <p:nvPicPr>
          <p:cNvPr id="15" name="nuclear powe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59590" y="452195"/>
            <a:ext cx="487363" cy="487363"/>
          </a:xfrm>
          <a:prstGeom prst="rect">
            <a:avLst/>
          </a:prstGeom>
        </p:spPr>
      </p:pic>
      <p:pic>
        <p:nvPicPr>
          <p:cNvPr id="28" name="power plan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45877" y="460240"/>
            <a:ext cx="487363" cy="487363"/>
          </a:xfrm>
          <a:prstGeom prst="rect">
            <a:avLst/>
          </a:prstGeom>
        </p:spPr>
      </p:pic>
      <p:pic>
        <p:nvPicPr>
          <p:cNvPr id="29" name="solar panel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52733" y="459699"/>
            <a:ext cx="487363" cy="487363"/>
          </a:xfrm>
          <a:prstGeom prst="rect">
            <a:avLst/>
          </a:prstGeom>
        </p:spPr>
      </p:pic>
      <p:pic>
        <p:nvPicPr>
          <p:cNvPr id="30" name="solar panel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52732" y="459699"/>
            <a:ext cx="487363" cy="487363"/>
          </a:xfrm>
          <a:prstGeom prst="rect">
            <a:avLst/>
          </a:prstGeom>
        </p:spPr>
      </p:pic>
      <p:pic>
        <p:nvPicPr>
          <p:cNvPr id="31" name="wind turbine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66447" y="452195"/>
            <a:ext cx="487363" cy="487363"/>
          </a:xfrm>
          <a:prstGeom prst="rect">
            <a:avLst/>
          </a:prstGeom>
        </p:spPr>
      </p:pic>
      <p:pic>
        <p:nvPicPr>
          <p:cNvPr id="33" name="clear to ru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93759" y="459699"/>
            <a:ext cx="487363" cy="48736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1436346" y="379642"/>
            <a:ext cx="720436" cy="84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2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1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8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73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83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708" y="1698171"/>
            <a:ext cx="8998479" cy="43969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8746" y="411687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b. Add each word/phrase (5-9) to the correct column.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3543" y="2926678"/>
            <a:ext cx="304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cheap to build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0754" y="4191301"/>
            <a:ext cx="2694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clean to run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43084" y="3536660"/>
            <a:ext cx="202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dangerous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22186" y="4781984"/>
            <a:ext cx="295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expensive to run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37022" y="5388390"/>
            <a:ext cx="202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noisy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8171"/>
            <a:ext cx="3105150" cy="2038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" y="3784293"/>
            <a:ext cx="249555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5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33752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c. Discuss which energies you think are clean to run or cause pollution.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95" y="3201269"/>
            <a:ext cx="3521853" cy="22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384" y="2994471"/>
            <a:ext cx="8216869" cy="265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8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21" y="39529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58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31794" y="416132"/>
            <a:ext cx="793094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0070C0"/>
                </a:solidFill>
              </a:rPr>
              <a:t>Complete the table and write the words.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84" y="1544174"/>
            <a:ext cx="11520373" cy="21012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4" y="3918178"/>
            <a:ext cx="11877675" cy="1019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14" y="5196928"/>
            <a:ext cx="5724525" cy="1028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154" y="5196928"/>
            <a:ext cx="5724525" cy="10001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32569" y="2092036"/>
            <a:ext cx="7916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14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37135" y="2102364"/>
            <a:ext cx="7286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23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1748177" y="965631"/>
            <a:ext cx="1731112" cy="578543"/>
          </a:xfrm>
          <a:prstGeom prst="wedgeRoundRectCallout">
            <a:avLst>
              <a:gd name="adj1" fmla="val -47244"/>
              <a:gd name="adj2" fmla="val 7782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B = A + 3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13886" y="2088509"/>
            <a:ext cx="711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29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78773" y="2087615"/>
            <a:ext cx="739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32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975559" y="2088509"/>
            <a:ext cx="8335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38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9490" y="3112140"/>
            <a:ext cx="792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41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31958" y="3119243"/>
            <a:ext cx="7493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47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35988" y="3103566"/>
            <a:ext cx="7187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50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55937" y="3103565"/>
            <a:ext cx="747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56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67849" y="3098284"/>
            <a:ext cx="705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59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453837" y="3112138"/>
            <a:ext cx="646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68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06482" y="3112137"/>
            <a:ext cx="6842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71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76339" y="3105535"/>
            <a:ext cx="7139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74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8012" y="5323639"/>
            <a:ext cx="243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P    O   W   E   R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27509" y="5317579"/>
            <a:ext cx="243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  P     L    A    N    T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83501" y="5263634"/>
            <a:ext cx="243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S    O    L    A    R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08350" y="5250782"/>
            <a:ext cx="243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P    A    N    E    L</a:t>
            </a:r>
            <a:endParaRPr lang="en-US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 animBg="1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387"/>
            <a:ext cx="6210300" cy="981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5" y="1040388"/>
            <a:ext cx="6048375" cy="98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8718"/>
            <a:ext cx="695325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6098"/>
            <a:ext cx="8020050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6644" y="4116098"/>
            <a:ext cx="2962275" cy="952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763" y="1109290"/>
            <a:ext cx="19534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W    I    N    D  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7782" y="1109290"/>
            <a:ext cx="34558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T    U    R    B    I    N    E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9063" y="1109290"/>
            <a:ext cx="23795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C    L    E    A    N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93381" y="1109290"/>
            <a:ext cx="969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T    O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7999" y="1109290"/>
            <a:ext cx="13854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R    U    N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8763" y="2674852"/>
            <a:ext cx="24106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C    H    E    A    P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4253" y="2647142"/>
            <a:ext cx="969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T    O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5703" y="2647142"/>
            <a:ext cx="24106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B    U    I     L    D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8763" y="4165980"/>
            <a:ext cx="43503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E    X    P    E     N    S     I     V    E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0481" y="4165980"/>
            <a:ext cx="969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T    O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9776" y="4165980"/>
            <a:ext cx="13854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R    U    N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37962" y="4157815"/>
            <a:ext cx="23795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N    O    I     S    Y</a:t>
            </a:r>
            <a:endParaRPr lang="en-US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5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3" y="391885"/>
            <a:ext cx="8768726" cy="599488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1" y="3462634"/>
            <a:ext cx="12055151" cy="7106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 and </a:t>
            </a:r>
            <a:r>
              <a:rPr lang="en-US" sz="3600" i="1" dirty="0" smtClean="0">
                <a:solidFill>
                  <a:srgbClr val="FF0000"/>
                </a:solidFill>
              </a:rPr>
              <a:t>choose </a:t>
            </a:r>
            <a:r>
              <a:rPr lang="en-US" sz="3600" i="1" dirty="0">
                <a:solidFill>
                  <a:srgbClr val="FF0000"/>
                </a:solidFill>
              </a:rPr>
              <a:t>the </a:t>
            </a:r>
            <a:r>
              <a:rPr lang="en-US" sz="3600" i="1" dirty="0" smtClean="0">
                <a:solidFill>
                  <a:srgbClr val="FF0000"/>
                </a:solidFill>
              </a:rPr>
              <a:t>correct </a:t>
            </a:r>
            <a:r>
              <a:rPr lang="en-US" sz="3600" i="1" dirty="0">
                <a:solidFill>
                  <a:srgbClr val="FF0000"/>
                </a:solidFill>
              </a:rPr>
              <a:t>title.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461227" y="4020051"/>
            <a:ext cx="1554480" cy="6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441639" y="4020051"/>
            <a:ext cx="2834640" cy="6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98527" y="4020051"/>
            <a:ext cx="14767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502962" y="4020051"/>
            <a:ext cx="10566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667871" y="4020051"/>
            <a:ext cx="19062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own Arrow 27"/>
          <p:cNvSpPr/>
          <p:nvPr/>
        </p:nvSpPr>
        <p:spPr>
          <a:xfrm>
            <a:off x="2202873" y="4020051"/>
            <a:ext cx="193963" cy="62122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461226" y="4641273"/>
            <a:ext cx="1734449" cy="10390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Good points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4789686" y="4020051"/>
            <a:ext cx="193963" cy="62122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441640" y="4641272"/>
            <a:ext cx="2834640" cy="10390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Wind power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Solar power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5" y="2069797"/>
            <a:ext cx="11849100" cy="4295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8620" y="420624"/>
            <a:ext cx="11973471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Look at the </a:t>
            </a:r>
            <a:r>
              <a:rPr lang="en-US" sz="3400" i="1" dirty="0" smtClean="0">
                <a:solidFill>
                  <a:srgbClr val="0070C0"/>
                </a:solidFill>
              </a:rPr>
              <a:t>topic sentence and guess. </a:t>
            </a:r>
            <a:endParaRPr lang="en-US" sz="3400" i="1" dirty="0">
              <a:solidFill>
                <a:srgbClr val="0070C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52074" y="2466107"/>
            <a:ext cx="7040880" cy="22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ular Callout 9"/>
          <p:cNvSpPr/>
          <p:nvPr/>
        </p:nvSpPr>
        <p:spPr>
          <a:xfrm>
            <a:off x="5882119" y="1094509"/>
            <a:ext cx="6187786" cy="637309"/>
          </a:xfrm>
          <a:prstGeom prst="wedgeRoundRectCallout">
            <a:avLst>
              <a:gd name="adj1" fmla="val -65376"/>
              <a:gd name="adj2" fmla="val 10828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Compare things to choose the best?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0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1" y="2039512"/>
            <a:ext cx="11849100" cy="42957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40767" y="334933"/>
            <a:ext cx="950308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Skim the text. Underline the key </a:t>
            </a:r>
            <a:r>
              <a:rPr lang="en-US" sz="3600" i="1" dirty="0" smtClean="0">
                <a:solidFill>
                  <a:srgbClr val="0070C0"/>
                </a:solidFill>
              </a:rPr>
              <a:t>words/phrases. Choose </a:t>
            </a:r>
            <a:r>
              <a:rPr lang="en-US" sz="3600" i="1" dirty="0">
                <a:solidFill>
                  <a:srgbClr val="0070C0"/>
                </a:solidFill>
              </a:rPr>
              <a:t>the best title.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54254" y="1356001"/>
            <a:ext cx="6466868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2 Comparing different energy sources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688943" y="2443039"/>
            <a:ext cx="12987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0323993" y="2443039"/>
            <a:ext cx="12987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456104" y="2793853"/>
            <a:ext cx="4754880" cy="46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68609" y="3161354"/>
            <a:ext cx="3474720" cy="46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4866528" y="3164131"/>
            <a:ext cx="4023360" cy="7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4422853" y="3521235"/>
            <a:ext cx="4206240" cy="7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307913" y="3963936"/>
            <a:ext cx="6400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9194359" y="4785955"/>
            <a:ext cx="2603336" cy="143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268608" y="4761521"/>
            <a:ext cx="7498080" cy="232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3191673" y="5143141"/>
            <a:ext cx="5486400" cy="232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164893" y="5543356"/>
            <a:ext cx="2651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034682" y="5143141"/>
            <a:ext cx="1645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586878" y="5543356"/>
            <a:ext cx="2651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627185" y="5543356"/>
            <a:ext cx="22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164893" y="5895261"/>
            <a:ext cx="3017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363063" y="6262012"/>
            <a:ext cx="2651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4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08043" y="1921232"/>
            <a:ext cx="113247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800" dirty="0" smtClean="0">
                <a:solidFill>
                  <a:srgbClr val="221E1F"/>
                </a:solidFill>
                <a:latin typeface="Futura Std"/>
              </a:rPr>
              <a:t>Why </a:t>
            </a:r>
            <a:r>
              <a:rPr lang="en-US" sz="2800" dirty="0">
                <a:solidFill>
                  <a:srgbClr val="221E1F"/>
                </a:solidFill>
                <a:latin typeface="Futura Std"/>
              </a:rPr>
              <a:t>does the article say coal plants are common</a:t>
            </a:r>
            <a:r>
              <a:rPr lang="en-US" sz="2800" dirty="0">
                <a:solidFill>
                  <a:srgbClr val="221E1F"/>
                </a:solidFill>
                <a:latin typeface="Arial" panose="020B0604020202020204" pitchFamily="34" charset="0"/>
              </a:rPr>
              <a:t>? </a:t>
            </a:r>
            <a:endParaRPr lang="en-US" sz="2800" dirty="0" smtClean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221E1F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21E1F"/>
                </a:solidFill>
                <a:latin typeface="Arial" panose="020B0604020202020204" pitchFamily="34" charset="0"/>
              </a:rPr>
              <a:t>    </a:t>
            </a:r>
            <a:r>
              <a:rPr lang="en-US" sz="2800" dirty="0" smtClean="0">
                <a:solidFill>
                  <a:srgbClr val="000000"/>
                </a:solidFill>
                <a:latin typeface="Futura Std"/>
              </a:rPr>
              <a:t>__________________________________________ </a:t>
            </a:r>
            <a:endParaRPr lang="en-US" sz="2800" dirty="0">
              <a:solidFill>
                <a:srgbClr val="000000"/>
              </a:solidFill>
              <a:latin typeface="Futura Std"/>
            </a:endParaRPr>
          </a:p>
          <a:p>
            <a:pPr algn="just"/>
            <a:r>
              <a:rPr lang="en-US" sz="2800" dirty="0">
                <a:solidFill>
                  <a:srgbClr val="221E1F"/>
                </a:solidFill>
                <a:latin typeface="Futura Std"/>
              </a:rPr>
              <a:t>2. Why is natural gas better than coal</a:t>
            </a:r>
            <a:r>
              <a:rPr lang="en-US" sz="2800" dirty="0">
                <a:solidFill>
                  <a:srgbClr val="221E1F"/>
                </a:solidFill>
                <a:latin typeface="Arial" panose="020B0604020202020204" pitchFamily="34" charset="0"/>
              </a:rPr>
              <a:t>? </a:t>
            </a:r>
            <a:endParaRPr lang="en-US" sz="2800" dirty="0" smtClean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221E1F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21E1F"/>
                </a:solidFill>
                <a:latin typeface="Arial" panose="020B0604020202020204" pitchFamily="34" charset="0"/>
              </a:rPr>
              <a:t>    </a:t>
            </a:r>
            <a:r>
              <a:rPr lang="en-US" sz="2800" dirty="0" smtClean="0">
                <a:solidFill>
                  <a:srgbClr val="221E1F"/>
                </a:solidFill>
                <a:latin typeface="Futura Std"/>
              </a:rPr>
              <a:t>__________________________________________ </a:t>
            </a:r>
            <a:endParaRPr lang="en-US" sz="2800" dirty="0">
              <a:solidFill>
                <a:srgbClr val="221E1F"/>
              </a:solidFill>
              <a:latin typeface="Futura Std"/>
            </a:endParaRPr>
          </a:p>
          <a:p>
            <a:pPr algn="just"/>
            <a:r>
              <a:rPr lang="en-US" sz="2800" dirty="0">
                <a:solidFill>
                  <a:srgbClr val="221E1F"/>
                </a:solidFill>
                <a:latin typeface="Futura Std"/>
              </a:rPr>
              <a:t>3. What are two advantages of wind power plants</a:t>
            </a:r>
            <a:r>
              <a:rPr lang="en-US" sz="2800" dirty="0">
                <a:solidFill>
                  <a:srgbClr val="221E1F"/>
                </a:solidFill>
                <a:latin typeface="Arial" panose="020B0604020202020204" pitchFamily="34" charset="0"/>
              </a:rPr>
              <a:t>? </a:t>
            </a:r>
            <a:endParaRPr lang="en-US" sz="2800" dirty="0" smtClean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800" dirty="0" smtClean="0">
                <a:solidFill>
                  <a:srgbClr val="221E1F"/>
                </a:solidFill>
                <a:latin typeface="Arial" panose="020B0604020202020204" pitchFamily="34" charset="0"/>
              </a:rPr>
              <a:t>     </a:t>
            </a:r>
            <a:r>
              <a:rPr lang="en-US" sz="2800" dirty="0" smtClean="0">
                <a:solidFill>
                  <a:srgbClr val="221E1F"/>
                </a:solidFill>
                <a:latin typeface="Futura Std"/>
              </a:rPr>
              <a:t>__________________________________________ </a:t>
            </a:r>
            <a:endParaRPr lang="en-US" sz="2800" dirty="0">
              <a:solidFill>
                <a:srgbClr val="221E1F"/>
              </a:solidFill>
              <a:latin typeface="Futura Std"/>
            </a:endParaRPr>
          </a:p>
          <a:p>
            <a:pPr algn="just"/>
            <a:r>
              <a:rPr lang="en-US" sz="2800" dirty="0">
                <a:solidFill>
                  <a:srgbClr val="221E1F"/>
                </a:solidFill>
                <a:latin typeface="Futura Std"/>
              </a:rPr>
              <a:t>4. What is a disadvantage of solar power</a:t>
            </a:r>
            <a:r>
              <a:rPr lang="en-US" sz="2800" dirty="0">
                <a:solidFill>
                  <a:srgbClr val="221E1F"/>
                </a:solidFill>
                <a:latin typeface="Arial" panose="020B0604020202020204" pitchFamily="34" charset="0"/>
              </a:rPr>
              <a:t>? </a:t>
            </a:r>
            <a:endParaRPr lang="en-US" sz="2800" dirty="0" smtClean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221E1F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21E1F"/>
                </a:solidFill>
                <a:latin typeface="Arial" panose="020B0604020202020204" pitchFamily="34" charset="0"/>
              </a:rPr>
              <a:t>    </a:t>
            </a:r>
            <a:r>
              <a:rPr lang="en-US" sz="2800" dirty="0" smtClean="0">
                <a:solidFill>
                  <a:srgbClr val="000000"/>
                </a:solidFill>
                <a:latin typeface="Futura Std"/>
              </a:rPr>
              <a:t>__________________________________________ </a:t>
            </a:r>
            <a:endParaRPr lang="en-US" sz="2800" dirty="0">
              <a:solidFill>
                <a:srgbClr val="000000"/>
              </a:solidFill>
              <a:latin typeface="Futura Std"/>
            </a:endParaRPr>
          </a:p>
          <a:p>
            <a:pPr algn="just"/>
            <a:r>
              <a:rPr lang="en-US" sz="2800" dirty="0">
                <a:solidFill>
                  <a:srgbClr val="221E1F"/>
                </a:solidFill>
                <a:latin typeface="Futura Std"/>
              </a:rPr>
              <a:t>5. What environmental problem does hydroelectric power </a:t>
            </a:r>
            <a:r>
              <a:rPr lang="en-US" sz="2800" dirty="0">
                <a:solidFill>
                  <a:srgbClr val="A3228E"/>
                </a:solidFill>
                <a:latin typeface="Futura Std"/>
              </a:rPr>
              <a:t>create</a:t>
            </a:r>
            <a:r>
              <a:rPr lang="en-US" sz="2800" dirty="0" smtClean="0">
                <a:solidFill>
                  <a:srgbClr val="221E1F"/>
                </a:solidFill>
                <a:latin typeface="Arial" panose="020B0604020202020204" pitchFamily="34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221E1F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21E1F"/>
                </a:solidFill>
                <a:latin typeface="Arial" panose="020B0604020202020204" pitchFamily="34" charset="0"/>
              </a:rPr>
              <a:t>    </a:t>
            </a:r>
            <a:r>
              <a:rPr lang="en-US" sz="2800" dirty="0" smtClean="0">
                <a:solidFill>
                  <a:srgbClr val="221E1F"/>
                </a:solidFill>
                <a:latin typeface="Futura Std"/>
              </a:rPr>
              <a:t>__________________________________________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89899"/>
            <a:ext cx="1810139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While </a:t>
            </a:r>
            <a:r>
              <a:rPr lang="en-US" sz="2000" b="1" dirty="0">
                <a:solidFill>
                  <a:schemeClr val="bg1"/>
                </a:solidFill>
              </a:rPr>
              <a:t>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2776" y="406769"/>
            <a:ext cx="8649477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the questions. Underline the key words. </a:t>
            </a:r>
            <a:r>
              <a:rPr lang="en-US" sz="3400" i="1" dirty="0" smtClean="0">
                <a:solidFill>
                  <a:srgbClr val="0070C0"/>
                </a:solidFill>
              </a:rPr>
              <a:t>Scan the text and </a:t>
            </a:r>
            <a:r>
              <a:rPr lang="en-US" sz="3400" i="1" dirty="0">
                <a:solidFill>
                  <a:srgbClr val="0070C0"/>
                </a:solidFill>
              </a:rPr>
              <a:t>a</a:t>
            </a:r>
            <a:r>
              <a:rPr lang="en-US" sz="3400" i="1" dirty="0" smtClean="0">
                <a:solidFill>
                  <a:srgbClr val="0070C0"/>
                </a:solidFill>
              </a:rPr>
              <a:t>nswer the questions </a:t>
            </a:r>
            <a:endParaRPr lang="en-US" sz="34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5639" y="1618078"/>
            <a:ext cx="1712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popular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5349" y="2339161"/>
            <a:ext cx="8261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Because they aren’t expensive to build.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5349" y="3175871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Because natural gas is cleaner than coal.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65349" y="4036581"/>
            <a:ext cx="806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Wind power plants are clean and cheap to run.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65350" y="4904389"/>
            <a:ext cx="852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Solar power doesn’t work at night.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6537" y="5729738"/>
            <a:ext cx="8546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Hydroelectric plants stop fish from moving freely.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75754" y="2355273"/>
            <a:ext cx="13526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43773" y="4058148"/>
            <a:ext cx="2468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43773" y="4928834"/>
            <a:ext cx="219456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939827" y="3214251"/>
            <a:ext cx="1005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912776" y="5762988"/>
            <a:ext cx="36576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77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8870" y="3575419"/>
            <a:ext cx="4343472" cy="885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096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1928" y="3481218"/>
            <a:ext cx="8562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Talk about advantages and disadvantages of energy sources.</a:t>
            </a:r>
            <a:endParaRPr lang="en-US" sz="3200" b="1" dirty="0"/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82" y="657255"/>
            <a:ext cx="3557355" cy="226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8830" y="657255"/>
            <a:ext cx="3254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40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 smtClean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320" y="1809946"/>
            <a:ext cx="9877808" cy="4413610"/>
          </a:xfrm>
          <a:prstGeom prst="rect">
            <a:avLst/>
          </a:prstGeom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263951" y="2988297"/>
            <a:ext cx="17345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 smtClean="0"/>
              <a:t>Click here to play the games</a:t>
            </a:r>
            <a:endParaRPr lang="en-US" i="1" dirty="0"/>
          </a:p>
        </p:txBody>
      </p:sp>
      <p:sp>
        <p:nvSpPr>
          <p:cNvPr id="4" name="TextBox 3">
            <a:hlinkClick r:id="rId3"/>
          </p:cNvPr>
          <p:cNvSpPr txBox="1"/>
          <p:nvPr/>
        </p:nvSpPr>
        <p:spPr>
          <a:xfrm>
            <a:off x="5308860" y="802851"/>
            <a:ext cx="2194876" cy="523220"/>
          </a:xfrm>
          <a:prstGeom prst="rect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LET’S PLAY!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3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about </a:t>
            </a:r>
            <a:r>
              <a:rPr lang="en-US" sz="3600" i="1" dirty="0" smtClean="0">
                <a:solidFill>
                  <a:srgbClr val="0070C0"/>
                </a:solidFill>
              </a:rPr>
              <a:t>which type of energy sources you like to use at home and the reason why, </a:t>
            </a:r>
            <a:r>
              <a:rPr lang="en-US" sz="3600" i="1" dirty="0">
                <a:solidFill>
                  <a:srgbClr val="0070C0"/>
                </a:solidFill>
              </a:rPr>
              <a:t>using the words you learned today. (about 70 words) 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442791" y="693071"/>
            <a:ext cx="4345781" cy="56323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nuclear power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dangerous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power plant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solar panel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wind turbine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clean to run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cheap to build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expensive to run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noisy 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19299" y="1828282"/>
            <a:ext cx="971550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Understanding instructions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Skimming and scanning for general and specific information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Talking about </a:t>
            </a:r>
            <a:r>
              <a:rPr lang="en-US" sz="3600" i="1" dirty="0" smtClean="0">
                <a:solidFill>
                  <a:srgbClr val="0070C0"/>
                </a:solidFill>
              </a:rPr>
              <a:t>advantages and disadvantages of energy sources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</a:t>
            </a:r>
            <a:r>
              <a:rPr lang="en-US" sz="3600" i="1" dirty="0" smtClean="0">
                <a:solidFill>
                  <a:srgbClr val="0070C0"/>
                </a:solidFill>
              </a:rPr>
              <a:t>heart </a:t>
            </a:r>
            <a:r>
              <a:rPr lang="en-US" sz="3600" i="1" dirty="0">
                <a:solidFill>
                  <a:srgbClr val="0070C0"/>
                </a:solidFill>
              </a:rPr>
              <a:t>vocabularies and make </a:t>
            </a:r>
            <a:r>
              <a:rPr lang="en-US" sz="3600" i="1" dirty="0" smtClean="0">
                <a:solidFill>
                  <a:srgbClr val="0070C0"/>
                </a:solidFill>
              </a:rPr>
              <a:t>sentences using </a:t>
            </a:r>
            <a:r>
              <a:rPr lang="en-US" sz="3600" i="1" dirty="0">
                <a:solidFill>
                  <a:srgbClr val="0070C0"/>
                </a:solidFill>
              </a:rPr>
              <a:t>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</a:t>
            </a:r>
            <a:r>
              <a:rPr lang="en-US" sz="3600" i="1" dirty="0" smtClean="0">
                <a:solidFill>
                  <a:srgbClr val="0070C0"/>
                </a:solidFill>
              </a:rPr>
              <a:t>exercises </a:t>
            </a:r>
            <a:r>
              <a:rPr lang="en-US" sz="3600" i="1" dirty="0">
                <a:solidFill>
                  <a:srgbClr val="0070C0"/>
                </a:solidFill>
              </a:rPr>
              <a:t>on page </a:t>
            </a:r>
            <a:r>
              <a:rPr lang="en-US" sz="3600" i="1" dirty="0" smtClean="0">
                <a:solidFill>
                  <a:srgbClr val="0070C0"/>
                </a:solidFill>
              </a:rPr>
              <a:t>58 </a:t>
            </a:r>
            <a:r>
              <a:rPr lang="en-US" sz="3600" i="1" dirty="0" smtClean="0">
                <a:solidFill>
                  <a:srgbClr val="0070C0"/>
                </a:solidFill>
              </a:rPr>
              <a:t>WB.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</a:t>
            </a:r>
            <a:r>
              <a:rPr lang="en-US" sz="3600" i="1" dirty="0" smtClean="0">
                <a:solidFill>
                  <a:srgbClr val="0070C0"/>
                </a:solidFill>
              </a:rPr>
              <a:t>the exercises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 smtClean="0">
                <a:solidFill>
                  <a:srgbClr val="0070C0"/>
                </a:solidFill>
              </a:rPr>
              <a:t>page </a:t>
            </a:r>
            <a:r>
              <a:rPr lang="en-US" sz="3600" i="1" dirty="0" smtClean="0">
                <a:solidFill>
                  <a:srgbClr val="0070C0"/>
                </a:solidFill>
              </a:rPr>
              <a:t>60.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en-US" sz="3600" i="1" dirty="0" smtClean="0">
                <a:solidFill>
                  <a:srgbClr val="0070C0"/>
                </a:solidFill>
              </a:rPr>
              <a:t>80 SB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World DHA App </a:t>
            </a:r>
            <a:r>
              <a:rPr lang="en-US" sz="3600" i="1" dirty="0" smtClean="0">
                <a:solidFill>
                  <a:srgbClr val="0070C0"/>
                </a:solidFill>
              </a:rPr>
              <a:t>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 smtClean="0">
                <a:solidFill>
                  <a:srgbClr val="0070C0"/>
                </a:solidFill>
              </a:rPr>
              <a:t> 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622338"/>
            <a:ext cx="582852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review energy </a:t>
            </a:r>
            <a:r>
              <a:rPr lang="en-US" sz="3600" i="1" dirty="0" smtClean="0">
                <a:solidFill>
                  <a:srgbClr val="0070C0"/>
                </a:solidFill>
              </a:rPr>
              <a:t>sources. 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talk about advantages and disadvantages of energy </a:t>
            </a:r>
            <a:r>
              <a:rPr lang="en-US" sz="3600" i="1" dirty="0" smtClean="0">
                <a:solidFill>
                  <a:srgbClr val="0070C0"/>
                </a:solidFill>
              </a:rPr>
              <a:t>sources.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practice reading </a:t>
            </a:r>
            <a:r>
              <a:rPr lang="en-US" sz="3600" i="1" dirty="0" smtClean="0">
                <a:solidFill>
                  <a:srgbClr val="0070C0"/>
                </a:solidFill>
              </a:rPr>
              <a:t>for </a:t>
            </a:r>
            <a:r>
              <a:rPr lang="en-US" sz="3600" i="1" dirty="0">
                <a:solidFill>
                  <a:srgbClr val="0070C0"/>
                </a:solidFill>
              </a:rPr>
              <a:t>main ideas and specific </a:t>
            </a:r>
            <a:r>
              <a:rPr lang="en-US" sz="3600" i="1" dirty="0" smtClean="0">
                <a:solidFill>
                  <a:srgbClr val="0070C0"/>
                </a:solidFill>
              </a:rPr>
              <a:t>information.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30373" y="355460"/>
            <a:ext cx="4345781" cy="56323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nuclear power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dangerous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power plant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solar panel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wind turbine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clean to run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cheap to build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expensive to run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noisy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1624" y="2662674"/>
            <a:ext cx="11018571" cy="333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1 What types of energy do you use most at home?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2 Which type do you like to use? Why?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3 If you have a choice, which energy </a:t>
            </a:r>
            <a:r>
              <a:rPr lang="en-US" sz="3600" i="1" dirty="0" smtClean="0">
                <a:solidFill>
                  <a:srgbClr val="0070C0"/>
                </a:solidFill>
              </a:rPr>
              <a:t>sources would </a:t>
            </a:r>
            <a:r>
              <a:rPr lang="en-US" sz="3600" i="1" dirty="0">
                <a:solidFill>
                  <a:srgbClr val="0070C0"/>
                </a:solidFill>
              </a:rPr>
              <a:t>you like to change? Why?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602" y="584289"/>
            <a:ext cx="3258616" cy="20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547885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What </a:t>
            </a:r>
            <a:r>
              <a:rPr lang="en-US" sz="3600" i="1" dirty="0">
                <a:solidFill>
                  <a:srgbClr val="0070C0"/>
                </a:solidFill>
              </a:rPr>
              <a:t>can you see in each picture?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0" y="2438832"/>
            <a:ext cx="11506548" cy="1994622"/>
          </a:xfrm>
          <a:prstGeom prst="rect">
            <a:avLst/>
          </a:prstGeom>
        </p:spPr>
      </p:pic>
      <p:pic>
        <p:nvPicPr>
          <p:cNvPr id="5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82" y="378088"/>
            <a:ext cx="1887018" cy="12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388358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a</a:t>
            </a:r>
            <a:r>
              <a:rPr lang="en-US" sz="3600" i="1" dirty="0">
                <a:solidFill>
                  <a:srgbClr val="0070C0"/>
                </a:solidFill>
              </a:rPr>
              <a:t>. Match </a:t>
            </a:r>
            <a:r>
              <a:rPr lang="en-US" sz="3600" i="1" dirty="0" smtClean="0">
                <a:solidFill>
                  <a:srgbClr val="0070C0"/>
                </a:solidFill>
              </a:rPr>
              <a:t>the words with the pictures.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0" y="1732250"/>
            <a:ext cx="11506548" cy="19946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07910" y="5070764"/>
            <a:ext cx="2670817" cy="7065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power plant</a:t>
            </a:r>
            <a:endParaRPr lang="en-US" sz="3000" dirty="0"/>
          </a:p>
        </p:txBody>
      </p:sp>
      <p:sp>
        <p:nvSpPr>
          <p:cNvPr id="16" name="Rounded Rectangle 15"/>
          <p:cNvSpPr/>
          <p:nvPr/>
        </p:nvSpPr>
        <p:spPr>
          <a:xfrm>
            <a:off x="9234761" y="5070764"/>
            <a:ext cx="2670817" cy="7065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nuclear power</a:t>
            </a:r>
            <a:endParaRPr lang="en-US" sz="3000" dirty="0"/>
          </a:p>
        </p:txBody>
      </p:sp>
      <p:sp>
        <p:nvSpPr>
          <p:cNvPr id="17" name="Rounded Rectangle 16"/>
          <p:cNvSpPr/>
          <p:nvPr/>
        </p:nvSpPr>
        <p:spPr>
          <a:xfrm>
            <a:off x="6259144" y="5056910"/>
            <a:ext cx="2670817" cy="7065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solar panel</a:t>
            </a:r>
            <a:endParaRPr lang="en-US" sz="3000" dirty="0"/>
          </a:p>
        </p:txBody>
      </p:sp>
      <p:sp>
        <p:nvSpPr>
          <p:cNvPr id="18" name="Rounded Rectangle 17"/>
          <p:cNvSpPr/>
          <p:nvPr/>
        </p:nvSpPr>
        <p:spPr>
          <a:xfrm>
            <a:off x="3283527" y="5070764"/>
            <a:ext cx="2670817" cy="7065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wind turbine</a:t>
            </a:r>
            <a:endParaRPr lang="en-US" sz="3000" dirty="0"/>
          </a:p>
        </p:txBody>
      </p:sp>
      <p:pic>
        <p:nvPicPr>
          <p:cNvPr id="8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82" y="378088"/>
            <a:ext cx="1887018" cy="12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-0.24245 -0.1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24675 -0.16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4845 -0.16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0056 -0.168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5346</TotalTime>
  <Words>846</Words>
  <Application>Microsoft Office PowerPoint</Application>
  <PresentationFormat>Widescreen</PresentationFormat>
  <Paragraphs>152</Paragraphs>
  <Slides>28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Futura Std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231</cp:revision>
  <dcterms:created xsi:type="dcterms:W3CDTF">2020-12-08T03:17:05Z</dcterms:created>
  <dcterms:modified xsi:type="dcterms:W3CDTF">2022-06-07T10:36:25Z</dcterms:modified>
</cp:coreProperties>
</file>