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</p:sldMasterIdLst>
  <p:sldIdLst>
    <p:sldId id="270" r:id="rId4"/>
    <p:sldId id="269" r:id="rId5"/>
    <p:sldId id="273" r:id="rId6"/>
    <p:sldId id="274" r:id="rId7"/>
    <p:sldId id="278" r:id="rId8"/>
    <p:sldId id="275" r:id="rId9"/>
    <p:sldId id="277" r:id="rId10"/>
    <p:sldId id="276" r:id="rId11"/>
    <p:sldId id="279" r:id="rId12"/>
    <p:sldId id="280" r:id="rId13"/>
    <p:sldId id="281" r:id="rId14"/>
  </p:sldIdLst>
  <p:sldSz cx="12192000" cy="6858000"/>
  <p:notesSz cx="6858000" cy="9144000"/>
  <p:embeddedFontLst>
    <p:embeddedFont>
      <p:font typeface="Calibri Light" panose="020F0302020204030204" pitchFamily="34" charset="0"/>
      <p:regular r:id="rId15"/>
      <p:italic r:id="rId16"/>
    </p:embeddedFont>
    <p:embeddedFont>
      <p:font typeface="Tahoma" panose="020B0604030504040204" pitchFamily="34" charset="0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ooper Black" panose="0208090404030B020404" pitchFamily="18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CFCD"/>
    <a:srgbClr val="0E73B7"/>
    <a:srgbClr val="E43230"/>
    <a:srgbClr val="E99D05"/>
    <a:srgbClr val="DBB2CB"/>
    <a:srgbClr val="DCADCB"/>
    <a:srgbClr val="9F7906"/>
    <a:srgbClr val="E9AAD4"/>
    <a:srgbClr val="668B06"/>
    <a:srgbClr val="3E6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76" autoAdjust="0"/>
    <p:restoredTop sz="94660"/>
  </p:normalViewPr>
  <p:slideViewPr>
    <p:cSldViewPr snapToGrid="0">
      <p:cViewPr varScale="1">
        <p:scale>
          <a:sx n="72" d="100"/>
          <a:sy n="72" d="100"/>
        </p:scale>
        <p:origin x="36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BAAD2D-E155-4930-B7B6-C4DEBF756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4AC1CCB-7135-4B10-AA59-58B0F748D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97B24AA-8C5B-489B-8D76-26520A472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3583610-7093-4756-9548-A4463328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1121917-1AE1-4786-B80F-949542DE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8ECCB9-4BCD-46B0-953E-1AB9463C7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7453EB7-9C22-4F76-A0C1-09917E107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241B2F-D552-48D4-937C-514AAE63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8FEC662-9187-4C31-BD3C-A06B7A15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DCA6AAB-C339-47CB-85C4-7E0F26AB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5B1161F-716E-4BB5-9AAA-4BED10A7E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C43BFCA-4B6F-402E-8ADF-5FD82E1D4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8338A54-1739-44FE-94BE-9F6A839C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0075CA6-3F6F-4465-A774-09ABDBB3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ED3999-CBFE-4CA8-8B6C-A53A2448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20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17/03/2021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558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17/03/2021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078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17/03/2021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186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17/03/2021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8736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17/03/2021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754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17/03/2021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931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17/03/2021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576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17/03/2021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85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A5ED7E-5E45-430A-8151-2B2A5999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5380687-B7A4-42A2-89F2-ED91DB7A7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F6AEC17-1600-4203-9089-5C7E876B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7540B89-4B0C-4D59-9C29-F663AFCF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5133160-9222-48B8-8487-67F6F8DC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591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17/03/2021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623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17/03/2021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969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17/03/2021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2102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17/03/2021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806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17/03/2021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2285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17/03/2021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8482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17/03/2021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5180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17/03/2021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9654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17/03/2021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94712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17/03/2021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554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08D804-AC27-4302-BCD5-67B885BB8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003EE7E-B580-4825-AF42-1EC0FE9BD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CB418C6-8329-4AF6-A23C-A359B33D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3745CC2-EF71-449B-8BFC-645536AE9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66F3669-86B0-4086-9909-9793EDE6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762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17/03/2021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629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17/03/2021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3536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17/03/2021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4940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17/03/2021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853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9439E6-4F47-40B6-8E5B-3C0FD4E82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B5D94E9-8A9E-4BFE-8AFF-2FD37BDA3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594CD48-3081-4ED0-A9D7-AD99BC89A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F21C2EB-ED80-448C-A415-C71E76BE4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9C98061-F78D-41AC-BC66-566828D0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4CB79CE-8C66-42E8-8218-D834D02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5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F5E0DA-6E9D-463F-A2DD-29DE51FA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46AA701-00FA-4298-9CAA-877EF5410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1351546-7C59-4175-9BFE-17003AC34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A240F54-C375-4504-BECC-DF497AD20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6B05408-1F3D-493D-B7A2-C776BFDD19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6851279-2D44-45B8-B481-029791165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5B88272-16C8-4CDC-ADCB-02EBA955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4BF59B6-FDC9-49CA-89E6-318F2BB3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1889BE-2EA3-4F1E-AD4A-720EC39BC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8120AF-995E-43E9-9C76-D00D3CE45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8CA7BFF-56B8-439F-8678-ADC75895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D20069F-E42F-4FCF-9889-ACCD9C80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2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DEAE7B8-C2C1-404D-9AAE-D0008681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53B9C5F-6E06-4FCE-B0DD-781AD2B3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8D301F8-B063-4A27-9601-D5980F7C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66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B232F5-D7F7-441C-ADA4-49F9AD638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5380A6A-41BE-418E-A8DD-DCDE6C6BB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9C981A5-B44A-4A15-B682-5429809AF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2F0E258-2AFB-4C0D-91D3-8DD539CD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E672DAF-38C7-40CF-87CF-054BCE0D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B962FD2-8875-4D0D-B230-163296AE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5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B706CF-D2B2-498E-B1A4-E035CFCD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1F30A05-212A-451C-8E7A-96F49FF82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27FD212-2C7E-45EE-AC46-E2223238A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53533D7-6C68-40EC-979B-D9251228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E655689-4232-4DF3-9715-90AFC1597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896D20C-BCB5-48A1-A7B0-016FB546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6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F9D1CF6-06F4-4E97-B3A3-986F040E3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A15A3EE-2B69-4F61-9D6B-E41538689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7118F42-D90A-454D-BCF8-D95CF83F7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38988-15A6-4647-86D7-062E8698D868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DA2430F-0F2C-4DAD-95FF-057245B7A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BAFC7AF-5ACB-4B84-A4B9-3F81B87B2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2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17/03/2021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55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17/03/2021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07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0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3.xml"/><Relationship Id="rId7" Type="http://schemas.openxmlformats.org/officeDocument/2006/relationships/slide" Target="slide4.xml"/><Relationship Id="rId12" Type="http://schemas.openxmlformats.org/officeDocument/2006/relationships/slide" Target="slide9.xml"/><Relationship Id="rId17" Type="http://schemas.openxmlformats.org/officeDocument/2006/relationships/image" Target="../media/image9.gif"/><Relationship Id="rId2" Type="http://schemas.openxmlformats.org/officeDocument/2006/relationships/audio" Target="../media/media1.wav"/><Relationship Id="rId16" Type="http://schemas.openxmlformats.org/officeDocument/2006/relationships/image" Target="../media/image6.gif"/><Relationship Id="rId1" Type="http://schemas.microsoft.com/office/2007/relationships/media" Target="../media/media1.wav"/><Relationship Id="rId6" Type="http://schemas.openxmlformats.org/officeDocument/2006/relationships/slide" Target="slide3.xml"/><Relationship Id="rId11" Type="http://schemas.openxmlformats.org/officeDocument/2006/relationships/slide" Target="slide8.xml"/><Relationship Id="rId5" Type="http://schemas.openxmlformats.org/officeDocument/2006/relationships/image" Target="../media/image4.png"/><Relationship Id="rId15" Type="http://schemas.openxmlformats.org/officeDocument/2006/relationships/image" Target="../media/image8.gif"/><Relationship Id="rId10" Type="http://schemas.openxmlformats.org/officeDocument/2006/relationships/slide" Target="slide7.xml"/><Relationship Id="rId4" Type="http://schemas.openxmlformats.org/officeDocument/2006/relationships/image" Target="../media/image7.png"/><Relationship Id="rId9" Type="http://schemas.openxmlformats.org/officeDocument/2006/relationships/slide" Target="slide6.xml"/><Relationship Id="rId14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 amt="7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vong quay"/>
          <p:cNvGrpSpPr/>
          <p:nvPr/>
        </p:nvGrpSpPr>
        <p:grpSpPr>
          <a:xfrm>
            <a:off x="7125439" y="998786"/>
            <a:ext cx="5042125" cy="5036855"/>
            <a:chOff x="5425622" y="292790"/>
            <a:chExt cx="5834378" cy="582828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6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200F22D1-61B0-48B0-A4D6-E7E6ACC515CD}"/>
              </a:ext>
            </a:extLst>
          </p:cNvPr>
          <p:cNvSpPr/>
          <p:nvPr/>
        </p:nvSpPr>
        <p:spPr>
          <a:xfrm>
            <a:off x="13399" y="140331"/>
            <a:ext cx="110685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ooper Black" pitchFamily="18" charset="0"/>
              </a:rPr>
              <a:t>TRÒ CHƠI: VÒNG QUAY MAY MẮN</a:t>
            </a:r>
            <a:endParaRPr lang="en-US" sz="4000" b="1" dirty="0">
              <a:solidFill>
                <a:srgbClr val="FF0000"/>
              </a:solidFill>
              <a:latin typeface="Cooper Black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0" y="478508"/>
            <a:ext cx="714375" cy="119062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1890" y="1371600"/>
            <a:ext cx="698354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ĐỌC SGK </a:t>
            </a:r>
            <a:r>
              <a:rPr lang="en-US" sz="2800" b="1" dirty="0" err="1" smtClean="0"/>
              <a:t>phần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tiểu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dẫn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ghi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nhớ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thông</a:t>
            </a:r>
            <a:r>
              <a:rPr lang="en-US" sz="2800" b="1" dirty="0" smtClean="0"/>
              <a:t> tin </a:t>
            </a:r>
            <a:r>
              <a:rPr lang="en-US" sz="2800" b="1" dirty="0" err="1" smtClean="0"/>
              <a:t>về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tác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giả</a:t>
            </a:r>
            <a:endParaRPr lang="en-US" sz="2800" b="1" dirty="0" smtClean="0"/>
          </a:p>
          <a:p>
            <a:r>
              <a:rPr lang="en-US" sz="2800" b="1" dirty="0" err="1" smtClean="0"/>
              <a:t>Mời</a:t>
            </a:r>
            <a:r>
              <a:rPr lang="en-US" sz="2800" b="1" dirty="0" smtClean="0"/>
              <a:t> 3 HS </a:t>
            </a:r>
            <a:r>
              <a:rPr lang="en-US" sz="2800" b="1" dirty="0" err="1" smtClean="0"/>
              <a:t>lên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bảng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tham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gia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trò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chơi</a:t>
            </a:r>
            <a:r>
              <a:rPr lang="en-US" sz="2800" b="1" dirty="0" smtClean="0"/>
              <a:t>: </a:t>
            </a:r>
            <a:r>
              <a:rPr lang="en-US" sz="2800" b="1" dirty="0" err="1" smtClean="0"/>
              <a:t>lần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lượt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chọn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các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câu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hỏi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từ</a:t>
            </a:r>
            <a:r>
              <a:rPr lang="en-US" sz="2800" b="1" dirty="0" smtClean="0"/>
              <a:t> 1-9 (</a:t>
            </a:r>
            <a:r>
              <a:rPr lang="en-US" sz="2800" b="1" dirty="0" err="1" smtClean="0"/>
              <a:t>mỗi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học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sinh</a:t>
            </a:r>
            <a:r>
              <a:rPr lang="en-US" sz="2800" b="1" dirty="0" smtClean="0"/>
              <a:t> 3 </a:t>
            </a:r>
            <a:r>
              <a:rPr lang="en-US" sz="2800" b="1" dirty="0" err="1" smtClean="0"/>
              <a:t>câu</a:t>
            </a:r>
            <a:r>
              <a:rPr lang="en-US" sz="2800" b="1" dirty="0" smtClean="0"/>
              <a:t>) </a:t>
            </a:r>
            <a:r>
              <a:rPr lang="en-US" sz="2800" b="1" dirty="0" err="1" smtClean="0"/>
              <a:t>Trả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lời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đúng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sẽ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được</a:t>
            </a:r>
            <a:r>
              <a:rPr lang="en-US" sz="2800" b="1" dirty="0" smtClean="0"/>
              <a:t> quay </a:t>
            </a:r>
            <a:r>
              <a:rPr lang="en-US" sz="2800" b="1" dirty="0" err="1" smtClean="0"/>
              <a:t>lấy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điểm</a:t>
            </a:r>
            <a:endParaRPr lang="en-US" sz="2800" b="1" dirty="0" smtClean="0"/>
          </a:p>
          <a:p>
            <a:r>
              <a:rPr lang="en-US" sz="2800" b="1" dirty="0" smtClean="0"/>
              <a:t>HS </a:t>
            </a:r>
            <a:r>
              <a:rPr lang="en-US" sz="2800" b="1" dirty="0" err="1" smtClean="0"/>
              <a:t>nào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điểm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cao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nhất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sẽ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thắng</a:t>
            </a:r>
            <a:endParaRPr lang="en-US" sz="2800" b="1" dirty="0" smtClean="0"/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2224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040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4" presetClass="emp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7" grpId="0"/>
      <p:bldP spid="1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dirty="0">
                <a:solidFill>
                  <a:srgbClr val="FF0000"/>
                </a:solidFill>
              </a:rPr>
              <a:t>Bài thơ “Khi con tu hú” nằm trong tập thơ nào của tác giả Tố Hữu?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lang="en-US" sz="3200" noProof="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Từ</a:t>
            </a:r>
            <a:r>
              <a:rPr lang="en-US" sz="3200" noProof="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noProof="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ấy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lang="en-US" sz="3200" noProof="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Việt</a:t>
            </a:r>
            <a:r>
              <a:rPr lang="en-US" sz="3200" noProof="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noProof="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Bắc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lang="en-US" sz="3200" noProof="0" dirty="0" smtClean="0">
                <a:solidFill>
                  <a:prstClr val="black"/>
                </a:solidFill>
                <a:latin typeface="Arial" panose="020B0604020202020204" pitchFamily="34" charset="0"/>
              </a:rPr>
              <a:t>Ra </a:t>
            </a:r>
            <a:r>
              <a:rPr lang="en-US" sz="3200" noProof="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trận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lang="en-US" sz="3200" noProof="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Máu</a:t>
            </a:r>
            <a:r>
              <a:rPr lang="en-US" sz="3200" noProof="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noProof="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và</a:t>
            </a:r>
            <a:r>
              <a:rPr lang="en-US" sz="3200" noProof="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noProof="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hoa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sp>
        <p:nvSpPr>
          <p:cNvPr id="17" name="Cloud 16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651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dirty="0">
                <a:solidFill>
                  <a:srgbClr val="FF0000"/>
                </a:solidFill>
              </a:rPr>
              <a:t>Bài thơ “Tức cảnh Pác Bó” do ai sáng tác?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A. </a:t>
            </a:r>
            <a:r>
              <a:rPr lang="en-US" sz="2800" noProof="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Tố</a:t>
            </a:r>
            <a:r>
              <a:rPr lang="en-US" sz="2800" noProof="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Hữu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B. 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Nam Cao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C. </a:t>
            </a:r>
            <a:r>
              <a:rPr lang="en-US" sz="2800" noProof="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Hồ</a:t>
            </a:r>
            <a:r>
              <a:rPr lang="en-US" sz="2800" noProof="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Chí</a:t>
            </a:r>
            <a:r>
              <a:rPr lang="en-US" sz="2800" noProof="0" dirty="0" smtClean="0">
                <a:solidFill>
                  <a:prstClr val="black"/>
                </a:solidFill>
                <a:latin typeface="Arial" panose="020B0604020202020204" pitchFamily="34" charset="0"/>
              </a:rPr>
              <a:t> Minh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lang="en-US" sz="2800" noProof="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Chính</a:t>
            </a:r>
            <a:r>
              <a:rPr lang="en-US" sz="2800" noProof="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Hữu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6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825983" y="478508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9287691" y="587828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6" action="ppaction://hlinksldjump"/>
          </p:cNvPr>
          <p:cNvSpPr/>
          <p:nvPr/>
        </p:nvSpPr>
        <p:spPr>
          <a:xfrm>
            <a:off x="857805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7" action="ppaction://hlinksldjump"/>
          </p:cNvPr>
          <p:cNvSpPr/>
          <p:nvPr/>
        </p:nvSpPr>
        <p:spPr>
          <a:xfrm>
            <a:off x="2355722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8" action="ppaction://hlinksldjump"/>
          </p:cNvPr>
          <p:cNvSpPr/>
          <p:nvPr/>
        </p:nvSpPr>
        <p:spPr>
          <a:xfrm>
            <a:off x="3853638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9" action="ppaction://hlinksldjump"/>
          </p:cNvPr>
          <p:cNvSpPr/>
          <p:nvPr/>
        </p:nvSpPr>
        <p:spPr>
          <a:xfrm>
            <a:off x="858563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10" action="ppaction://hlinksldjump"/>
          </p:cNvPr>
          <p:cNvSpPr/>
          <p:nvPr/>
        </p:nvSpPr>
        <p:spPr>
          <a:xfrm>
            <a:off x="2356480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>
            <a:hlinkClick r:id="rId11" action="ppaction://hlinksldjump"/>
          </p:cNvPr>
          <p:cNvSpPr/>
          <p:nvPr/>
        </p:nvSpPr>
        <p:spPr>
          <a:xfrm>
            <a:off x="3854396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Rounded Rectangle 37">
            <a:hlinkClick r:id="rId12" action="ppaction://hlinksldjump"/>
          </p:cNvPr>
          <p:cNvSpPr/>
          <p:nvPr/>
        </p:nvSpPr>
        <p:spPr>
          <a:xfrm>
            <a:off x="859321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Rounded Rectangle 38">
            <a:hlinkClick r:id="rId13" action="ppaction://hlinksldjump"/>
          </p:cNvPr>
          <p:cNvSpPr/>
          <p:nvPr/>
        </p:nvSpPr>
        <p:spPr>
          <a:xfrm>
            <a:off x="2357238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Rounded Rectangle 39">
            <a:hlinkClick r:id="rId14" action="ppaction://hlinksldjump"/>
          </p:cNvPr>
          <p:cNvSpPr/>
          <p:nvPr/>
        </p:nvSpPr>
        <p:spPr>
          <a:xfrm>
            <a:off x="3855154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2426" y="95110"/>
            <a:ext cx="512191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0" y="478508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4" y="2397345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99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2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dirty="0">
                <a:solidFill>
                  <a:srgbClr val="FF0000"/>
                </a:solidFill>
              </a:rPr>
              <a:t>Bài thơ “Nhớ rừng” của tác giả nào?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lang="en-US" sz="3200" noProof="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Thế</a:t>
            </a:r>
            <a:r>
              <a:rPr lang="en-US" sz="3200" noProof="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noProof="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Lữ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lang="en-US" sz="3200" noProof="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Tế</a:t>
            </a:r>
            <a:r>
              <a:rPr lang="en-US" sz="3200" noProof="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noProof="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Hanh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lang="en-US" sz="3200" noProof="0" dirty="0" smtClean="0">
                <a:solidFill>
                  <a:prstClr val="black"/>
                </a:solidFill>
                <a:latin typeface="Arial" panose="020B0604020202020204" pitchFamily="34" charset="0"/>
              </a:rPr>
              <a:t>Nam Cao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lang="en-US" sz="3200" noProof="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Thạch</a:t>
            </a:r>
            <a:r>
              <a:rPr lang="en-US" sz="3200" noProof="0" dirty="0" smtClean="0">
                <a:solidFill>
                  <a:prstClr val="black"/>
                </a:solidFill>
                <a:latin typeface="Arial" panose="020B0604020202020204" pitchFamily="34" charset="0"/>
              </a:rPr>
              <a:t> Lam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sp>
        <p:nvSpPr>
          <p:cNvPr id="57" name="Cloud 56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462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dirty="0">
                <a:solidFill>
                  <a:srgbClr val="FF0000"/>
                </a:solidFill>
              </a:rPr>
              <a:t>Nội dung bài thơ Nhớ rừng là: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A. </a:t>
            </a:r>
            <a:r>
              <a:rPr lang="en-US" sz="2400" noProof="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Niềm</a:t>
            </a:r>
            <a:r>
              <a:rPr lang="en-US" sz="2400" noProof="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noProof="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khao</a:t>
            </a:r>
            <a:r>
              <a:rPr lang="en-US" sz="2400" noProof="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noProof="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khát</a:t>
            </a:r>
            <a:r>
              <a:rPr lang="en-US" sz="2400" noProof="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noProof="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tự</a:t>
            </a:r>
            <a:r>
              <a:rPr lang="en-US" sz="2400" noProof="0" dirty="0" smtClean="0">
                <a:solidFill>
                  <a:prstClr val="black"/>
                </a:solidFill>
                <a:latin typeface="Arial" panose="020B0604020202020204" pitchFamily="34" charset="0"/>
              </a:rPr>
              <a:t> do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B. </a:t>
            </a:r>
            <a:r>
              <a:rPr lang="en-US" sz="2800" noProof="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Cả</a:t>
            </a:r>
            <a:r>
              <a:rPr lang="en-US" sz="2800" noProof="0" dirty="0" smtClean="0">
                <a:solidFill>
                  <a:prstClr val="black"/>
                </a:solidFill>
                <a:latin typeface="Arial" panose="020B0604020202020204" pitchFamily="34" charset="0"/>
              </a:rPr>
              <a:t> A, C, D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C. </a:t>
            </a:r>
            <a:r>
              <a:rPr lang="en-US" sz="2400" noProof="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Niềm</a:t>
            </a:r>
            <a:r>
              <a:rPr lang="en-US" sz="2400" noProof="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noProof="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phẫn</a:t>
            </a:r>
            <a:r>
              <a:rPr lang="en-US" sz="2400" noProof="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noProof="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uất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D. </a:t>
            </a:r>
            <a:r>
              <a:rPr lang="en-US" sz="2800" noProof="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Lòng</a:t>
            </a:r>
            <a:r>
              <a:rPr lang="en-US" sz="2800" noProof="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yêu</a:t>
            </a:r>
            <a:r>
              <a:rPr lang="en-US" sz="2800" noProof="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nước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38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solidFill>
                  <a:srgbClr val="FF0000"/>
                </a:solidFill>
              </a:rPr>
              <a:t>Nhận xét sau ứng với tác giả nào?</a:t>
            </a:r>
          </a:p>
          <a:p>
            <a:r>
              <a:rPr lang="vi-VN" sz="3200" b="1" dirty="0">
                <a:solidFill>
                  <a:srgbClr val="FF0000"/>
                </a:solidFill>
              </a:rPr>
              <a:t>“ Thơ ông thường mang nặng lòng thương người và niềm hoài cổ.”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lang="en-US" sz="3200" noProof="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Vũ</a:t>
            </a:r>
            <a:r>
              <a:rPr lang="en-US" sz="3200" noProof="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noProof="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Đình</a:t>
            </a:r>
            <a:r>
              <a:rPr lang="en-US" sz="3200" noProof="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noProof="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Liên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Thế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Lữ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lang="en-US" sz="3200" noProof="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Tế</a:t>
            </a:r>
            <a:r>
              <a:rPr lang="en-US" sz="3200" noProof="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noProof="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Hanh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lang="en-US" sz="3200" noProof="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Xuân</a:t>
            </a:r>
            <a:r>
              <a:rPr lang="en-US" sz="3200" noProof="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noProof="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Diệu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sp>
        <p:nvSpPr>
          <p:cNvPr id="17" name="Cloud 16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78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dirty="0">
                <a:solidFill>
                  <a:srgbClr val="FF0000"/>
                </a:solidFill>
              </a:rPr>
              <a:t>Quê hương của Tế Hanh gắn liền với nghề nào?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Nghề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làm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mộc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lang="en-US" sz="3200" noProof="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Nghề</a:t>
            </a:r>
            <a:r>
              <a:rPr lang="en-US" sz="3200" noProof="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noProof="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làm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miến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lang="en-US" sz="3200" noProof="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Nghề</a:t>
            </a:r>
            <a:r>
              <a:rPr lang="en-US" sz="3200" noProof="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noProof="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đánh</a:t>
            </a:r>
            <a:r>
              <a:rPr lang="en-US" sz="3200" noProof="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noProof="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cá</a:t>
            </a:r>
            <a:r>
              <a:rPr lang="en-US" sz="3200" noProof="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noProof="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biển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lang="en-US" sz="3200" noProof="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Nghề</a:t>
            </a:r>
            <a:r>
              <a:rPr lang="en-US" sz="3200" noProof="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noProof="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làm</a:t>
            </a:r>
            <a:r>
              <a:rPr lang="en-US" sz="3200" noProof="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noProof="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mắm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586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rgbClr val="FF0000"/>
                </a:solidFill>
              </a:rPr>
              <a:t>Tế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Hanh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đã</a:t>
            </a:r>
            <a:r>
              <a:rPr lang="en-US" sz="3200" dirty="0">
                <a:solidFill>
                  <a:srgbClr val="FF0000"/>
                </a:solidFill>
              </a:rPr>
              <a:t> so </a:t>
            </a:r>
            <a:r>
              <a:rPr lang="en-US" sz="3200" dirty="0" err="1">
                <a:solidFill>
                  <a:srgbClr val="FF0000"/>
                </a:solidFill>
              </a:rPr>
              <a:t>sánh</a:t>
            </a:r>
            <a:r>
              <a:rPr lang="en-US" sz="3200" dirty="0">
                <a:solidFill>
                  <a:srgbClr val="FF0000"/>
                </a:solidFill>
              </a:rPr>
              <a:t> </a:t>
            </a:r>
            <a:r>
              <a:rPr lang="en-US" sz="3200" i="1" dirty="0">
                <a:solidFill>
                  <a:srgbClr val="FF0000"/>
                </a:solidFill>
              </a:rPr>
              <a:t>‘</a:t>
            </a:r>
            <a:r>
              <a:rPr lang="en-US" sz="3200" i="1" dirty="0" err="1">
                <a:solidFill>
                  <a:srgbClr val="FF0000"/>
                </a:solidFill>
              </a:rPr>
              <a:t>cánh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buồm</a:t>
            </a:r>
            <a:r>
              <a:rPr lang="en-US" sz="3200" i="1" dirty="0">
                <a:solidFill>
                  <a:srgbClr val="FF0000"/>
                </a:solidFill>
              </a:rPr>
              <a:t>’</a:t>
            </a:r>
            <a:r>
              <a:rPr lang="en-US" sz="3200" dirty="0">
                <a:solidFill>
                  <a:srgbClr val="FF0000"/>
                </a:solidFill>
              </a:rPr>
              <a:t> </a:t>
            </a:r>
            <a:r>
              <a:rPr lang="en-US" sz="3200" dirty="0" err="1">
                <a:solidFill>
                  <a:srgbClr val="FF0000"/>
                </a:solidFill>
              </a:rPr>
              <a:t>với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hình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ảnh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nào</a:t>
            </a:r>
            <a:r>
              <a:rPr lang="en-US" sz="3200" dirty="0">
                <a:solidFill>
                  <a:srgbClr val="FF0000"/>
                </a:solidFill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lang="en-US" sz="3200" noProof="0" dirty="0" smtClean="0">
                <a:solidFill>
                  <a:prstClr val="black"/>
                </a:solidFill>
                <a:latin typeface="Arial" panose="020B0604020202020204" pitchFamily="34" charset="0"/>
              </a:rPr>
              <a:t>Con </a:t>
            </a:r>
            <a:r>
              <a:rPr lang="en-US" sz="3200" noProof="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Tuấn</a:t>
            </a:r>
            <a:r>
              <a:rPr lang="en-US" sz="3200" noProof="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noProof="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Mã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lang="en-US" sz="3200" noProof="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mảnh</a:t>
            </a:r>
            <a:r>
              <a:rPr lang="en-US" sz="3200" noProof="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noProof="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hồn</a:t>
            </a:r>
            <a:r>
              <a:rPr lang="en-US" sz="3200" noProof="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noProof="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làng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lang="en-US" sz="3200" noProof="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Dân</a:t>
            </a:r>
            <a:r>
              <a:rPr lang="en-US" sz="3200" noProof="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noProof="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Làng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lang="en-US" sz="3200" noProof="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Quê</a:t>
            </a:r>
            <a:r>
              <a:rPr lang="en-US" sz="3200" noProof="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noProof="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hương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997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dirty="0">
                <a:solidFill>
                  <a:srgbClr val="FF0000"/>
                </a:solidFill>
              </a:rPr>
              <a:t>Hai câu thơ </a:t>
            </a:r>
            <a:r>
              <a:rPr lang="vi-VN" sz="3200" i="1" dirty="0">
                <a:solidFill>
                  <a:srgbClr val="FF0000"/>
                </a:solidFill>
              </a:rPr>
              <a:t>‘Chiếc thuyền im bến mỏi trở về nằm-Nghe chất muối thấm dần trong thớ vỏ’</a:t>
            </a:r>
            <a:r>
              <a:rPr lang="vi-VN" sz="3200" dirty="0">
                <a:solidFill>
                  <a:srgbClr val="FF0000"/>
                </a:solidFill>
              </a:rPr>
              <a:t> sử dụng biện pháp tu từ gì?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So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sánh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Điệp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từ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Ẩn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dụ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lang="en-US" sz="3200" noProof="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Nhân</a:t>
            </a:r>
            <a:r>
              <a:rPr lang="en-US" sz="3200" noProof="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noProof="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hóa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14" y="2902112"/>
            <a:ext cx="732404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915181"/>
            <a:ext cx="804742" cy="6437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64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Bài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thơ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con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hú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do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sáng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tác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Tế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Hanh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lang="en-US" sz="3200" noProof="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Tố</a:t>
            </a:r>
            <a:r>
              <a:rPr lang="en-US" sz="3200" noProof="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noProof="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Hữu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lang="en-US" sz="3200" noProof="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Hồ</a:t>
            </a:r>
            <a:r>
              <a:rPr lang="en-US" sz="3200" noProof="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noProof="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Chí</a:t>
            </a:r>
            <a:r>
              <a:rPr lang="en-US" sz="3200" noProof="0" dirty="0" smtClean="0">
                <a:solidFill>
                  <a:prstClr val="black"/>
                </a:solidFill>
                <a:latin typeface="Arial" panose="020B0604020202020204" pitchFamily="34" charset="0"/>
              </a:rPr>
              <a:t> Minh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Xuân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Diệu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09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375</Words>
  <PresentationFormat>Widescreen</PresentationFormat>
  <Paragraphs>87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Calibri Light</vt:lpstr>
      <vt:lpstr>Arial</vt:lpstr>
      <vt:lpstr>Tahoma</vt:lpstr>
      <vt:lpstr>Calibri</vt:lpstr>
      <vt:lpstr>Cooper Black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2018-05-10T00:06:18Z</dcterms:created>
  <dcterms:modified xsi:type="dcterms:W3CDTF">2021-03-18T06:20:35Z</dcterms:modified>
</cp:coreProperties>
</file>